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329" r:id="rId3"/>
    <p:sldId id="330" r:id="rId4"/>
    <p:sldId id="331" r:id="rId5"/>
    <p:sldId id="332" r:id="rId6"/>
    <p:sldId id="333" r:id="rId7"/>
    <p:sldId id="334" r:id="rId8"/>
    <p:sldId id="335" r:id="rId9"/>
    <p:sldId id="336" r:id="rId10"/>
    <p:sldId id="337" r:id="rId11"/>
    <p:sldId id="265" r:id="rId12"/>
  </p:sldIdLst>
  <p:sldSz cx="9144000" cy="6858000" type="screen4x3"/>
  <p:notesSz cx="6797675" cy="9926638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7AD3A"/>
    <a:srgbClr val="08C8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CDB4150-98DD-43BB-909E-5A82709DB3E3}" type="datetimeFigureOut">
              <a:rPr lang="pt-BR"/>
              <a:pPr>
                <a:defRPr/>
              </a:pPr>
              <a:t>20/11/2017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fld id="{1D94CC2E-9FF0-4D2D-A275-6D5F05FBC506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5551869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8EF81F87-A9A6-4CCA-AAA9-1626D59D770A}" type="datetimeFigureOut">
              <a:rPr lang="pt-BR"/>
              <a:pPr>
                <a:defRPr/>
              </a:pPr>
              <a:t>20/11/2017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 smtClean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noProof="0" smtClean="0"/>
              <a:t>Clique para editar 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D67FA47-96C5-4DD7-A770-34B3372964ED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9966353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20620E-6964-4AD8-B481-D0353526ADEC}" type="datetimeFigureOut">
              <a:rPr lang="en-US"/>
              <a:pPr>
                <a:defRPr/>
              </a:pPr>
              <a:t>11/20/2017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974697-7230-401F-85C5-035CE6ADF044}" type="slidenum">
              <a:rPr lang="en-US" altLang="pt-BR"/>
              <a:pPr/>
              <a:t>‹nº›</a:t>
            </a:fld>
            <a:endParaRPr lang="en-US" alt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DAEF88-652B-45AB-B55F-17DEFADFFF3B}" type="datetimeFigureOut">
              <a:rPr lang="en-US"/>
              <a:pPr>
                <a:defRPr/>
              </a:pPr>
              <a:t>11/20/2017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9A5989-1C6C-45C4-B143-00BD94764E2B}" type="slidenum">
              <a:rPr lang="en-US" altLang="pt-BR"/>
              <a:pPr/>
              <a:t>‹nº›</a:t>
            </a:fld>
            <a:endParaRPr lang="en-US" alt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66F6E1-643E-486B-B5D1-90ADED11F4F0}" type="datetimeFigureOut">
              <a:rPr lang="en-US"/>
              <a:pPr>
                <a:defRPr/>
              </a:pPr>
              <a:t>11/20/2017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8EE366-3052-410F-9106-4323E012474B}" type="slidenum">
              <a:rPr lang="en-US" altLang="pt-BR"/>
              <a:pPr/>
              <a:t>‹nº›</a:t>
            </a:fld>
            <a:endParaRPr lang="en-US" alt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3BB952-AC88-482D-9EE5-EEA03868CC62}" type="datetimeFigureOut">
              <a:rPr lang="en-US"/>
              <a:pPr>
                <a:defRPr/>
              </a:pPr>
              <a:t>11/20/2017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4E520B-2121-480A-A832-40E7004DBE71}" type="slidenum">
              <a:rPr lang="en-US" altLang="pt-BR"/>
              <a:pPr/>
              <a:t>‹nº›</a:t>
            </a:fld>
            <a:endParaRPr lang="en-US" alt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427923-4AD9-48FC-9D06-9A5F8D826D20}" type="datetimeFigureOut">
              <a:rPr lang="en-US"/>
              <a:pPr>
                <a:defRPr/>
              </a:pPr>
              <a:t>11/20/2017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274710-7CE9-4C3C-9247-6DE91AEADB55}" type="slidenum">
              <a:rPr lang="en-US" altLang="pt-BR"/>
              <a:pPr/>
              <a:t>‹nº›</a:t>
            </a:fld>
            <a:endParaRPr lang="en-US" alt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16A556-71D6-4796-881A-974386A0A8DB}" type="datetimeFigureOut">
              <a:rPr lang="en-US"/>
              <a:pPr>
                <a:defRPr/>
              </a:pPr>
              <a:t>11/20/2017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1C6185-7832-4686-A333-4315717E9E9D}" type="slidenum">
              <a:rPr lang="en-US" altLang="pt-BR"/>
              <a:pPr/>
              <a:t>‹nº›</a:t>
            </a:fld>
            <a:endParaRPr lang="en-US" alt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B77A47-4C99-412F-B98A-89C2FE856114}" type="datetimeFigureOut">
              <a:rPr lang="en-US"/>
              <a:pPr>
                <a:defRPr/>
              </a:pPr>
              <a:t>11/20/2017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2F99E3-52CC-40E8-AC49-C157CF7B7AFA}" type="slidenum">
              <a:rPr lang="en-US" altLang="pt-BR"/>
              <a:pPr/>
              <a:t>‹nº›</a:t>
            </a:fld>
            <a:endParaRPr lang="en-US" alt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23EF93-CC89-4671-A5D6-3E830906BDA2}" type="datetimeFigureOut">
              <a:rPr lang="en-US"/>
              <a:pPr>
                <a:defRPr/>
              </a:pPr>
              <a:t>11/20/2017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9C8284-7A9E-4669-9563-042DAEC90F43}" type="slidenum">
              <a:rPr lang="en-US" altLang="pt-BR"/>
              <a:pPr/>
              <a:t>‹nº›</a:t>
            </a:fld>
            <a:endParaRPr lang="en-US" alt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FAB238-C811-4DC8-B161-B38539E17276}" type="datetimeFigureOut">
              <a:rPr lang="en-US"/>
              <a:pPr>
                <a:defRPr/>
              </a:pPr>
              <a:t>11/20/2017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B4A9D5-BAED-4740-9C1F-9A002B953E46}" type="slidenum">
              <a:rPr lang="en-US" altLang="pt-BR"/>
              <a:pPr/>
              <a:t>‹nº›</a:t>
            </a:fld>
            <a:endParaRPr lang="en-US" alt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29232A-7EB7-476B-AE56-7271E8BE735A}" type="datetimeFigureOut">
              <a:rPr lang="en-US"/>
              <a:pPr>
                <a:defRPr/>
              </a:pPr>
              <a:t>11/20/2017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BDC77C-6F2E-4533-8C6D-0B56F1939E16}" type="slidenum">
              <a:rPr lang="en-US" altLang="pt-BR"/>
              <a:pPr/>
              <a:t>‹nº›</a:t>
            </a:fld>
            <a:endParaRPr lang="en-US" alt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DE3D1F-BD16-4ACD-A586-5D2E0D0DA175}" type="datetimeFigureOut">
              <a:rPr lang="en-US"/>
              <a:pPr>
                <a:defRPr/>
              </a:pPr>
              <a:t>11/20/2017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1770DC-93D4-492B-B6A8-18C1D378A2A7}" type="slidenum">
              <a:rPr lang="en-US" altLang="pt-BR"/>
              <a:pPr/>
              <a:t>‹nº›</a:t>
            </a:fld>
            <a:endParaRPr lang="en-US" alt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Click to edit Master title style</a:t>
            </a:r>
            <a:endParaRPr lang="en-US" altLang="pt-BR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Click to edit Master text styles</a:t>
            </a:r>
          </a:p>
          <a:p>
            <a:pPr lvl="1"/>
            <a:r>
              <a:rPr lang="pt-BR" altLang="pt-BR" smtClean="0"/>
              <a:t>Second level</a:t>
            </a:r>
          </a:p>
          <a:p>
            <a:pPr lvl="2"/>
            <a:r>
              <a:rPr lang="pt-BR" altLang="pt-BR" smtClean="0"/>
              <a:t>Third level</a:t>
            </a:r>
          </a:p>
          <a:p>
            <a:pPr lvl="3"/>
            <a:r>
              <a:rPr lang="pt-BR" altLang="pt-BR" smtClean="0"/>
              <a:t>Fourth level</a:t>
            </a:r>
          </a:p>
          <a:p>
            <a:pPr lvl="4"/>
            <a:r>
              <a:rPr lang="pt-BR" altLang="pt-BR" smtClean="0"/>
              <a:t>Fifth level</a:t>
            </a:r>
            <a:endParaRPr lang="en-US" altLang="pt-BR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BF4B8C8-6109-4AF5-9066-0C00822DFC71}" type="datetimeFigureOut">
              <a:rPr lang="en-US"/>
              <a:pPr>
                <a:defRPr/>
              </a:pPr>
              <a:t>11/20/2017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22B51C45-174F-4F44-ADD6-2BE11C1A741A}" type="slidenum">
              <a:rPr lang="en-US" altLang="pt-BR"/>
              <a:pPr/>
              <a:t>‹nº›</a:t>
            </a:fld>
            <a:endParaRPr lang="en-US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 descr="1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TextBox 4"/>
          <p:cNvSpPr txBox="1">
            <a:spLocks noChangeArrowheads="1"/>
          </p:cNvSpPr>
          <p:nvPr/>
        </p:nvSpPr>
        <p:spPr bwMode="auto">
          <a:xfrm>
            <a:off x="0" y="5162550"/>
            <a:ext cx="9144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altLang="pt-BR" sz="4000" b="1">
                <a:solidFill>
                  <a:schemeClr val="bg1"/>
                </a:solidFill>
                <a:latin typeface="Cambria" pitchFamily="18" charset="0"/>
              </a:rPr>
              <a:t>Brasil-Chile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5946775"/>
            <a:ext cx="91440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ambria" pitchFamily="18" charset="0"/>
                <a:cs typeface="Arial"/>
              </a:rPr>
              <a:t>Novembro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Cambria" pitchFamily="18" charset="0"/>
                <a:cs typeface="Arial"/>
              </a:rPr>
              <a:t> / 2017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" descr="2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4"/>
          <p:cNvSpPr txBox="1">
            <a:spLocks noChangeArrowheads="1"/>
          </p:cNvSpPr>
          <p:nvPr/>
        </p:nvSpPr>
        <p:spPr bwMode="auto">
          <a:xfrm>
            <a:off x="131763" y="1643063"/>
            <a:ext cx="8815387" cy="415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  <a:defRPr/>
            </a:pPr>
            <a:r>
              <a:rPr lang="pt-BR" altLang="pt-BR" sz="240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Diminuição ou extinção da oferta de navios dedicados a essa rota, prejudicando os usuários que dependem da regularidade do serviço, </a:t>
            </a:r>
            <a:r>
              <a:rPr lang="pt-BR" altLang="pt-BR" sz="2400" dirty="0" err="1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transit</a:t>
            </a:r>
            <a:r>
              <a:rPr lang="pt-BR" altLang="pt-BR" sz="240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-time curto, e fretes competitivos;</a:t>
            </a:r>
          </a:p>
          <a:p>
            <a:pPr marL="342900" indent="-342900">
              <a:buFont typeface="Wingdings" panose="05000000000000000000" pitchFamily="2" charset="2"/>
              <a:buChar char="ü"/>
              <a:defRPr/>
            </a:pPr>
            <a:endParaRPr lang="pt-BR" altLang="pt-BR" sz="24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  <a:defRPr/>
            </a:pPr>
            <a:r>
              <a:rPr lang="pt-BR" altLang="pt-BR" sz="240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Insegurança nos investimentos realizados pelas empresas de navegação Chilenas e Brasileiras, ainda não amortizados;</a:t>
            </a:r>
          </a:p>
          <a:p>
            <a:pPr marL="342900" indent="-342900">
              <a:buFont typeface="Wingdings" panose="05000000000000000000" pitchFamily="2" charset="2"/>
              <a:buChar char="ü"/>
              <a:defRPr/>
            </a:pPr>
            <a:endParaRPr lang="pt-BR" altLang="pt-BR" sz="24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  <a:defRPr/>
            </a:pPr>
            <a:r>
              <a:rPr lang="pt-BR" altLang="pt-BR" sz="240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Cargas do Acordo passarão a disputar espaço para embarque em outros trades (tráfegos);</a:t>
            </a:r>
          </a:p>
          <a:p>
            <a:pPr marL="342900" indent="-342900">
              <a:buFont typeface="Wingdings" panose="05000000000000000000" pitchFamily="2" charset="2"/>
              <a:buChar char="ü"/>
              <a:defRPr/>
            </a:pPr>
            <a:endParaRPr lang="pt-BR" altLang="pt-BR" sz="24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  <a:defRPr/>
            </a:pPr>
            <a:r>
              <a:rPr lang="pt-BR" altLang="pt-BR" sz="240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Insegurança jurídica.</a:t>
            </a:r>
          </a:p>
        </p:txBody>
      </p:sp>
      <p:sp>
        <p:nvSpPr>
          <p:cNvPr id="13316" name="TextBox 3"/>
          <p:cNvSpPr txBox="1">
            <a:spLocks noChangeArrowheads="1"/>
          </p:cNvSpPr>
          <p:nvPr/>
        </p:nvSpPr>
        <p:spPr bwMode="auto">
          <a:xfrm>
            <a:off x="0" y="77788"/>
            <a:ext cx="64785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2000">
                <a:solidFill>
                  <a:schemeClr val="bg1"/>
                </a:solidFill>
                <a:latin typeface="Cambria" pitchFamily="18" charset="0"/>
              </a:rPr>
              <a:t>Consequências da Denúncia do Acordo</a:t>
            </a:r>
            <a:endParaRPr lang="en-US" sz="2000">
              <a:solidFill>
                <a:schemeClr val="bg1"/>
              </a:solidFill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3"/>
          <p:cNvSpPr txBox="1">
            <a:spLocks noChangeArrowheads="1"/>
          </p:cNvSpPr>
          <p:nvPr/>
        </p:nvSpPr>
        <p:spPr bwMode="auto">
          <a:xfrm>
            <a:off x="346075" y="466725"/>
            <a:ext cx="443865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pt-BR" sz="6000" b="1">
                <a:solidFill>
                  <a:schemeClr val="bg1"/>
                </a:solidFill>
                <a:latin typeface="Cambria" pitchFamily="18" charset="0"/>
              </a:rPr>
              <a:t>Obrigado.</a:t>
            </a:r>
            <a:endParaRPr lang="en-US" altLang="pt-BR" sz="3200" b="1">
              <a:solidFill>
                <a:schemeClr val="bg1"/>
              </a:solidFill>
              <a:latin typeface="Cambr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183063" y="620713"/>
            <a:ext cx="4540250" cy="14462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chemeClr val="bg1"/>
                </a:solidFill>
                <a:latin typeface="Cambria" pitchFamily="18" charset="0"/>
                <a:cs typeface="Arial"/>
              </a:rPr>
              <a:t>Bruno Lima Rocha</a:t>
            </a:r>
          </a:p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chemeClr val="bg1"/>
                </a:solidFill>
                <a:latin typeface="Cambria" pitchFamily="18" charset="0"/>
                <a:cs typeface="Arial"/>
              </a:rPr>
              <a:t>Presidente</a:t>
            </a:r>
          </a:p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bg1"/>
                </a:solidFill>
                <a:latin typeface="Cambria" pitchFamily="18" charset="0"/>
                <a:cs typeface="Arial"/>
              </a:rPr>
              <a:t>syndarma@syndarma.org.br</a:t>
            </a:r>
          </a:p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bg1"/>
                </a:solidFill>
                <a:latin typeface="Cambria" pitchFamily="18" charset="0"/>
                <a:cs typeface="Arial"/>
              </a:rPr>
              <a:t>(21) 3232-5600</a:t>
            </a:r>
            <a:endParaRPr lang="en-US" sz="1050" dirty="0">
              <a:solidFill>
                <a:schemeClr val="bg1"/>
              </a:solidFill>
              <a:latin typeface="Cambria" pitchFamily="18" charset="0"/>
              <a:cs typeface="Arial"/>
            </a:endParaRPr>
          </a:p>
        </p:txBody>
      </p:sp>
      <p:sp>
        <p:nvSpPr>
          <p:cNvPr id="14340" name="TextBox 5"/>
          <p:cNvSpPr txBox="1">
            <a:spLocks noChangeArrowheads="1"/>
          </p:cNvSpPr>
          <p:nvPr/>
        </p:nvSpPr>
        <p:spPr bwMode="auto">
          <a:xfrm>
            <a:off x="0" y="5662613"/>
            <a:ext cx="91440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pt-BR" altLang="pt-BR" sz="1600">
                <a:solidFill>
                  <a:schemeClr val="tx2"/>
                </a:solidFill>
              </a:rPr>
              <a:t>Rua Visconde de Inhaúma, 134 - Grupo 1005 • Centro - Rio de Janeiro/RJ • Brasil</a:t>
            </a:r>
          </a:p>
          <a:p>
            <a:pPr algn="ctr" eaLnBrk="1" hangingPunct="1"/>
            <a:r>
              <a:rPr lang="pt-BR" altLang="pt-BR" sz="1600">
                <a:solidFill>
                  <a:schemeClr val="tx2"/>
                </a:solidFill>
              </a:rPr>
              <a:t>CEP: 20091-901 • Tel: (21) 3232.5600 • Fax: (21) 3232.5619</a:t>
            </a:r>
          </a:p>
          <a:p>
            <a:pPr algn="ctr" eaLnBrk="1" hangingPunct="1"/>
            <a:r>
              <a:rPr lang="pt-BR" altLang="pt-BR" sz="1600">
                <a:solidFill>
                  <a:schemeClr val="tx2"/>
                </a:solidFill>
              </a:rPr>
              <a:t>e-mail : syndarma@syndarma.org.br • www.syndarma.org.br</a:t>
            </a:r>
            <a:endParaRPr lang="en-US" altLang="pt-BR" sz="160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" descr="2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4"/>
          <p:cNvSpPr txBox="1">
            <a:spLocks noChangeArrowheads="1"/>
          </p:cNvSpPr>
          <p:nvPr/>
        </p:nvSpPr>
        <p:spPr bwMode="auto">
          <a:xfrm>
            <a:off x="131763" y="1588416"/>
            <a:ext cx="8815387" cy="2616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buFont typeface="Arial" pitchFamily="34" charset="0"/>
              <a:buChar char="•"/>
              <a:defRPr/>
            </a:pPr>
            <a:r>
              <a:rPr lang="pt-BR" sz="2000" dirty="0">
                <a:solidFill>
                  <a:schemeClr val="accent1">
                    <a:lumMod val="75000"/>
                  </a:schemeClr>
                </a:solidFill>
                <a:latin typeface="Cambria" pitchFamily="18" charset="0"/>
              </a:rPr>
              <a:t> Fundado em 5 de outubro de 1934, é a </a:t>
            </a:r>
            <a:r>
              <a:rPr lang="pt-BR" sz="2000" b="1" u="sng" dirty="0">
                <a:solidFill>
                  <a:schemeClr val="accent1">
                    <a:lumMod val="75000"/>
                  </a:schemeClr>
                </a:solidFill>
                <a:latin typeface="Cambria" pitchFamily="18" charset="0"/>
              </a:rPr>
              <a:t>representação oficial da navegação marítima comercial do Brasil</a:t>
            </a:r>
            <a:r>
              <a:rPr lang="pt-BR" sz="2000" dirty="0">
                <a:solidFill>
                  <a:schemeClr val="accent1">
                    <a:lumMod val="75000"/>
                  </a:schemeClr>
                </a:solidFill>
                <a:latin typeface="Cambria" pitchFamily="18" charset="0"/>
              </a:rPr>
              <a:t>. </a:t>
            </a:r>
          </a:p>
          <a:p>
            <a:pPr algn="just">
              <a:defRPr/>
            </a:pPr>
            <a:endParaRPr lang="pt-BR" sz="800" dirty="0">
              <a:solidFill>
                <a:schemeClr val="accent1">
                  <a:lumMod val="75000"/>
                </a:schemeClr>
              </a:solidFill>
              <a:latin typeface="Cambria" pitchFamily="18" charset="0"/>
            </a:endParaRPr>
          </a:p>
          <a:p>
            <a:pPr algn="just">
              <a:defRPr/>
            </a:pPr>
            <a:endParaRPr lang="pt-BR" sz="800" dirty="0">
              <a:solidFill>
                <a:schemeClr val="accent1">
                  <a:lumMod val="75000"/>
                </a:schemeClr>
              </a:solidFill>
              <a:latin typeface="Cambria" pitchFamily="18" charset="0"/>
            </a:endParaRPr>
          </a:p>
          <a:p>
            <a:pPr algn="just">
              <a:buFont typeface="Arial" pitchFamily="34" charset="0"/>
              <a:buChar char="•"/>
              <a:defRPr/>
            </a:pPr>
            <a:r>
              <a:rPr lang="pt-BR" sz="2000" dirty="0">
                <a:solidFill>
                  <a:schemeClr val="accent1">
                    <a:lumMod val="75000"/>
                  </a:schemeClr>
                </a:solidFill>
                <a:latin typeface="Cambria" pitchFamily="18" charset="0"/>
              </a:rPr>
              <a:t> Atua de forma a conscientizar os diversos segmentos da sociedade sobre a importância da utilização dos navios de registro brasileiro. </a:t>
            </a:r>
          </a:p>
          <a:p>
            <a:pPr algn="just">
              <a:defRPr/>
            </a:pPr>
            <a:endParaRPr lang="pt-BR" sz="800" dirty="0">
              <a:solidFill>
                <a:schemeClr val="accent1">
                  <a:lumMod val="75000"/>
                </a:schemeClr>
              </a:solidFill>
              <a:latin typeface="Cambria" pitchFamily="18" charset="0"/>
            </a:endParaRPr>
          </a:p>
          <a:p>
            <a:pPr algn="just">
              <a:buFont typeface="Arial" pitchFamily="34" charset="0"/>
              <a:buChar char="•"/>
              <a:defRPr/>
            </a:pPr>
            <a:r>
              <a:rPr lang="pt-BR" sz="2000" dirty="0">
                <a:solidFill>
                  <a:schemeClr val="accent1">
                    <a:lumMod val="75000"/>
                  </a:schemeClr>
                </a:solidFill>
                <a:latin typeface="Cambria" pitchFamily="18" charset="0"/>
              </a:rPr>
              <a:t> Também alerta sobre a necessidade de expansão da frota mercante brasileira, a </a:t>
            </a:r>
            <a:r>
              <a:rPr lang="pt-BR" sz="2000" u="sng" dirty="0">
                <a:solidFill>
                  <a:schemeClr val="accent1">
                    <a:lumMod val="75000"/>
                  </a:schemeClr>
                </a:solidFill>
                <a:latin typeface="Cambria" pitchFamily="18" charset="0"/>
              </a:rPr>
              <a:t>recuperação de sua posição no comércio exterior</a:t>
            </a:r>
            <a:r>
              <a:rPr lang="pt-BR" sz="2000" dirty="0">
                <a:solidFill>
                  <a:schemeClr val="accent1">
                    <a:lumMod val="75000"/>
                  </a:schemeClr>
                </a:solidFill>
                <a:latin typeface="Cambria" pitchFamily="18" charset="0"/>
              </a:rPr>
              <a:t> do País e participação na exploração das reservas de óleo e gás na costa brasileira.</a:t>
            </a:r>
          </a:p>
        </p:txBody>
      </p:sp>
      <p:sp>
        <p:nvSpPr>
          <p:cNvPr id="5124" name="TextBox 3"/>
          <p:cNvSpPr txBox="1">
            <a:spLocks noChangeArrowheads="1"/>
          </p:cNvSpPr>
          <p:nvPr/>
        </p:nvSpPr>
        <p:spPr bwMode="auto">
          <a:xfrm>
            <a:off x="0" y="77788"/>
            <a:ext cx="64785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chemeClr val="bg1"/>
                </a:solidFill>
                <a:latin typeface="Cambria" pitchFamily="18" charset="0"/>
              </a:rPr>
              <a:t>Sobre o Syndarma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" descr="2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4"/>
          <p:cNvSpPr txBox="1">
            <a:spLocks noChangeArrowheads="1"/>
          </p:cNvSpPr>
          <p:nvPr/>
        </p:nvSpPr>
        <p:spPr bwMode="auto">
          <a:xfrm>
            <a:off x="164306" y="2215248"/>
            <a:ext cx="8815387" cy="372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defRPr/>
            </a:pPr>
            <a:endParaRPr lang="pt-BR" sz="2000" dirty="0">
              <a:solidFill>
                <a:schemeClr val="accent1">
                  <a:lumMod val="75000"/>
                </a:schemeClr>
              </a:solidFill>
              <a:latin typeface="Cambria" pitchFamily="18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pt-BR" sz="2000" dirty="0">
                <a:solidFill>
                  <a:schemeClr val="accent1">
                    <a:lumMod val="75000"/>
                  </a:schemeClr>
                </a:solidFill>
                <a:latin typeface="Cambria" pitchFamily="18" charset="0"/>
              </a:rPr>
              <a:t> Conta hoje com</a:t>
            </a:r>
            <a:r>
              <a:rPr lang="pt-BR" sz="2000" dirty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pt-BR" sz="2000" b="1" dirty="0">
                <a:solidFill>
                  <a:schemeClr val="accent1">
                    <a:lumMod val="75000"/>
                  </a:schemeClr>
                </a:solidFill>
                <a:latin typeface="Cambria" pitchFamily="18" charset="0"/>
              </a:rPr>
              <a:t>45</a:t>
            </a:r>
            <a:r>
              <a:rPr lang="pt-BR" sz="2000" dirty="0">
                <a:solidFill>
                  <a:schemeClr val="accent1">
                    <a:lumMod val="75000"/>
                  </a:schemeClr>
                </a:solidFill>
                <a:latin typeface="Cambria" pitchFamily="18" charset="0"/>
              </a:rPr>
              <a:t> empresas associadas, atuando nos segmentos de cabotagem, longo curso e apoio </a:t>
            </a:r>
            <a:r>
              <a:rPr lang="pt-BR" sz="2000" dirty="0" smtClean="0">
                <a:solidFill>
                  <a:schemeClr val="accent1">
                    <a:lumMod val="75000"/>
                  </a:schemeClr>
                </a:solidFill>
                <a:latin typeface="Cambria" pitchFamily="18" charset="0"/>
              </a:rPr>
              <a:t>marítimo.</a:t>
            </a:r>
            <a:endParaRPr lang="pt-BR" sz="2000" dirty="0">
              <a:solidFill>
                <a:schemeClr val="accent1">
                  <a:lumMod val="75000"/>
                </a:schemeClr>
              </a:solidFill>
              <a:latin typeface="Cambria" pitchFamily="18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endParaRPr lang="en-US" sz="800" dirty="0">
              <a:solidFill>
                <a:schemeClr val="accent1">
                  <a:lumMod val="75000"/>
                </a:schemeClr>
              </a:solidFill>
              <a:latin typeface="Cambria" pitchFamily="18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US" sz="2000" dirty="0">
                <a:solidFill>
                  <a:schemeClr val="accent1">
                    <a:lumMod val="75000"/>
                  </a:schemeClr>
                </a:solidFill>
                <a:latin typeface="Cambria" pitchFamily="18" charset="0"/>
              </a:rPr>
              <a:t> As Empresas </a:t>
            </a:r>
            <a:r>
              <a:rPr lang="en-US" sz="2000" dirty="0" err="1">
                <a:solidFill>
                  <a:schemeClr val="accent1">
                    <a:lumMod val="75000"/>
                  </a:schemeClr>
                </a:solidFill>
                <a:latin typeface="Cambria" pitchFamily="18" charset="0"/>
              </a:rPr>
              <a:t>associadas</a:t>
            </a:r>
            <a:r>
              <a:rPr lang="en-US" sz="2000" dirty="0">
                <a:solidFill>
                  <a:schemeClr val="accent1">
                    <a:lumMod val="75000"/>
                  </a:schemeClr>
                </a:solidFill>
                <a:latin typeface="Cambria" pitchFamily="18" charset="0"/>
              </a:rPr>
              <a:t> </a:t>
            </a:r>
            <a:r>
              <a:rPr lang="pt-BR" sz="2000" dirty="0">
                <a:solidFill>
                  <a:schemeClr val="accent1">
                    <a:lumMod val="75000"/>
                  </a:schemeClr>
                </a:solidFill>
                <a:latin typeface="Cambria" pitchFamily="18" charset="0"/>
              </a:rPr>
              <a:t>disponibilizam ao mercado embarcações </a:t>
            </a:r>
            <a:r>
              <a:rPr lang="pt-BR" sz="2000" dirty="0" smtClean="0">
                <a:solidFill>
                  <a:schemeClr val="accent1">
                    <a:lumMod val="75000"/>
                  </a:schemeClr>
                </a:solidFill>
                <a:latin typeface="Cambria" pitchFamily="18" charset="0"/>
              </a:rPr>
              <a:t> </a:t>
            </a:r>
            <a:r>
              <a:rPr lang="pt-BR" sz="2000" b="1" dirty="0">
                <a:solidFill>
                  <a:schemeClr val="accent1">
                    <a:lumMod val="75000"/>
                  </a:schemeClr>
                </a:solidFill>
                <a:latin typeface="Cambria" pitchFamily="18" charset="0"/>
              </a:rPr>
              <a:t>próprias de bandeira brasileira</a:t>
            </a:r>
            <a:r>
              <a:rPr lang="pt-BR" sz="2000" dirty="0">
                <a:solidFill>
                  <a:schemeClr val="accent1">
                    <a:lumMod val="75000"/>
                  </a:schemeClr>
                </a:solidFill>
                <a:latin typeface="Cambria" pitchFamily="18" charset="0"/>
              </a:rPr>
              <a:t> no seguinte montante: </a:t>
            </a:r>
            <a:endParaRPr lang="pt-BR" sz="800" dirty="0">
              <a:solidFill>
                <a:schemeClr val="accent1">
                  <a:lumMod val="75000"/>
                </a:schemeClr>
              </a:solidFill>
              <a:latin typeface="Cambria" pitchFamily="18" charset="0"/>
            </a:endParaRPr>
          </a:p>
          <a:p>
            <a:pPr eaLnBrk="1" hangingPunct="1">
              <a:defRPr/>
            </a:pPr>
            <a:endParaRPr lang="pt-BR" sz="800" dirty="0">
              <a:solidFill>
                <a:schemeClr val="accent1">
                  <a:lumMod val="75000"/>
                </a:schemeClr>
              </a:solidFill>
              <a:latin typeface="Cambria" pitchFamily="18" charset="0"/>
            </a:endParaRPr>
          </a:p>
          <a:p>
            <a:pPr eaLnBrk="1" hangingPunct="1">
              <a:defRPr/>
            </a:pPr>
            <a:r>
              <a:rPr lang="pt-BR" sz="2000" dirty="0">
                <a:solidFill>
                  <a:schemeClr val="accent1">
                    <a:lumMod val="75000"/>
                  </a:schemeClr>
                </a:solidFill>
                <a:latin typeface="Cambria" pitchFamily="18" charset="0"/>
              </a:rPr>
              <a:t>	-  </a:t>
            </a:r>
            <a:r>
              <a:rPr lang="pt-BR" sz="2000" b="1" dirty="0">
                <a:solidFill>
                  <a:schemeClr val="accent1">
                    <a:lumMod val="75000"/>
                  </a:schemeClr>
                </a:solidFill>
                <a:latin typeface="Cambria" pitchFamily="18" charset="0"/>
              </a:rPr>
              <a:t>312</a:t>
            </a:r>
            <a:r>
              <a:rPr lang="pt-BR" sz="2000" dirty="0">
                <a:solidFill>
                  <a:schemeClr val="accent1">
                    <a:lumMod val="75000"/>
                  </a:schemeClr>
                </a:solidFill>
                <a:latin typeface="Cambria" pitchFamily="18" charset="0"/>
              </a:rPr>
              <a:t> de apoio marítimo </a:t>
            </a:r>
            <a:r>
              <a:rPr lang="en-US" sz="2000" dirty="0">
                <a:solidFill>
                  <a:schemeClr val="accent1">
                    <a:lumMod val="75000"/>
                  </a:schemeClr>
                </a:solidFill>
                <a:latin typeface="Cambria" pitchFamily="18" charset="0"/>
              </a:rPr>
              <a:t>(</a:t>
            </a:r>
            <a:r>
              <a:rPr lang="en-US" sz="2000" dirty="0" err="1">
                <a:solidFill>
                  <a:schemeClr val="accent1">
                    <a:lumMod val="75000"/>
                  </a:schemeClr>
                </a:solidFill>
                <a:latin typeface="Cambria" pitchFamily="18" charset="0"/>
              </a:rPr>
              <a:t>TPB</a:t>
            </a:r>
            <a:r>
              <a:rPr lang="en-US" sz="2000" dirty="0">
                <a:solidFill>
                  <a:schemeClr val="accent1">
                    <a:lumMod val="75000"/>
                  </a:schemeClr>
                </a:solidFill>
                <a:latin typeface="Cambria" pitchFamily="18" charset="0"/>
              </a:rPr>
              <a:t>&gt;100 e </a:t>
            </a:r>
            <a:r>
              <a:rPr lang="en-US" sz="2000" dirty="0" err="1">
                <a:solidFill>
                  <a:schemeClr val="accent1">
                    <a:lumMod val="75000"/>
                  </a:schemeClr>
                </a:solidFill>
                <a:latin typeface="Cambria" pitchFamily="18" charset="0"/>
              </a:rPr>
              <a:t>BHP</a:t>
            </a:r>
            <a:r>
              <a:rPr lang="en-US" sz="2000" dirty="0">
                <a:solidFill>
                  <a:schemeClr val="accent1">
                    <a:lumMod val="75000"/>
                  </a:schemeClr>
                </a:solidFill>
                <a:latin typeface="Cambria" pitchFamily="18" charset="0"/>
              </a:rPr>
              <a:t>&gt;1.000); </a:t>
            </a:r>
            <a:r>
              <a:rPr lang="pt-BR" sz="2000" dirty="0">
                <a:solidFill>
                  <a:schemeClr val="accent1">
                    <a:lumMod val="75000"/>
                  </a:schemeClr>
                </a:solidFill>
                <a:latin typeface="Cambria" pitchFamily="18" charset="0"/>
              </a:rPr>
              <a:t>e </a:t>
            </a:r>
          </a:p>
          <a:p>
            <a:pPr eaLnBrk="1" hangingPunct="1">
              <a:defRPr/>
            </a:pPr>
            <a:r>
              <a:rPr lang="pt-BR" sz="2000" dirty="0">
                <a:solidFill>
                  <a:schemeClr val="accent1">
                    <a:lumMod val="75000"/>
                  </a:schemeClr>
                </a:solidFill>
                <a:latin typeface="Cambria" pitchFamily="18" charset="0"/>
              </a:rPr>
              <a:t>	-   </a:t>
            </a:r>
            <a:r>
              <a:rPr lang="pt-BR" sz="2000" b="1" dirty="0">
                <a:solidFill>
                  <a:schemeClr val="accent1">
                    <a:lumMod val="75000"/>
                  </a:schemeClr>
                </a:solidFill>
                <a:latin typeface="Cambria" pitchFamily="18" charset="0"/>
              </a:rPr>
              <a:t>45</a:t>
            </a:r>
            <a:r>
              <a:rPr lang="pt-BR" sz="2000" dirty="0">
                <a:solidFill>
                  <a:schemeClr val="accent1">
                    <a:lumMod val="75000"/>
                  </a:schemeClr>
                </a:solidFill>
                <a:latin typeface="Cambria" pitchFamily="18" charset="0"/>
              </a:rPr>
              <a:t> de longo curso/cabotagem (</a:t>
            </a:r>
            <a:r>
              <a:rPr lang="pt-BR" sz="2000" b="1" dirty="0">
                <a:solidFill>
                  <a:schemeClr val="accent1">
                    <a:lumMod val="75000"/>
                  </a:schemeClr>
                </a:solidFill>
                <a:latin typeface="Cambria" pitchFamily="18" charset="0"/>
              </a:rPr>
              <a:t>16</a:t>
            </a:r>
            <a:r>
              <a:rPr lang="pt-BR" sz="2000" dirty="0">
                <a:solidFill>
                  <a:schemeClr val="accent1">
                    <a:lumMod val="75000"/>
                  </a:schemeClr>
                </a:solidFill>
                <a:latin typeface="Cambria" pitchFamily="18" charset="0"/>
              </a:rPr>
              <a:t> porta contêineres; </a:t>
            </a:r>
            <a:r>
              <a:rPr lang="pt-BR" sz="2000" b="1" dirty="0">
                <a:solidFill>
                  <a:schemeClr val="accent1">
                    <a:lumMod val="75000"/>
                  </a:schemeClr>
                </a:solidFill>
                <a:latin typeface="Cambria" pitchFamily="18" charset="0"/>
              </a:rPr>
              <a:t>7</a:t>
            </a:r>
            <a:r>
              <a:rPr lang="pt-BR" sz="2000" dirty="0">
                <a:solidFill>
                  <a:schemeClr val="accent1">
                    <a:lumMod val="75000"/>
                  </a:schemeClr>
                </a:solidFill>
                <a:latin typeface="Cambria" pitchFamily="18" charset="0"/>
              </a:rPr>
              <a:t> </a:t>
            </a:r>
            <a:r>
              <a:rPr lang="pt-BR" sz="2000" dirty="0" err="1">
                <a:solidFill>
                  <a:schemeClr val="accent1">
                    <a:lumMod val="75000"/>
                  </a:schemeClr>
                </a:solidFill>
                <a:latin typeface="Cambria" pitchFamily="18" charset="0"/>
              </a:rPr>
              <a:t>graneleiros</a:t>
            </a:r>
            <a:r>
              <a:rPr lang="pt-BR" sz="2000" dirty="0">
                <a:solidFill>
                  <a:schemeClr val="accent1">
                    <a:lumMod val="75000"/>
                  </a:schemeClr>
                </a:solidFill>
                <a:latin typeface="Cambria" pitchFamily="18" charset="0"/>
              </a:rPr>
              <a:t>/        	     multi propósito; </a:t>
            </a:r>
            <a:r>
              <a:rPr lang="pt-BR" sz="2000" b="1" dirty="0">
                <a:solidFill>
                  <a:schemeClr val="accent1">
                    <a:lumMod val="75000"/>
                  </a:schemeClr>
                </a:solidFill>
                <a:latin typeface="Cambria" pitchFamily="18" charset="0"/>
              </a:rPr>
              <a:t>12</a:t>
            </a:r>
            <a:r>
              <a:rPr lang="pt-BR" sz="2000" dirty="0">
                <a:solidFill>
                  <a:schemeClr val="accent1">
                    <a:lumMod val="75000"/>
                  </a:schemeClr>
                </a:solidFill>
                <a:latin typeface="Cambria" pitchFamily="18" charset="0"/>
              </a:rPr>
              <a:t> barcaças oceânicas e </a:t>
            </a:r>
            <a:r>
              <a:rPr lang="pt-BR" sz="2000" b="1" dirty="0">
                <a:solidFill>
                  <a:schemeClr val="accent1">
                    <a:lumMod val="75000"/>
                  </a:schemeClr>
                </a:solidFill>
                <a:latin typeface="Cambria" pitchFamily="18" charset="0"/>
              </a:rPr>
              <a:t>10</a:t>
            </a:r>
            <a:r>
              <a:rPr lang="pt-BR" sz="2000" dirty="0">
                <a:solidFill>
                  <a:schemeClr val="accent1">
                    <a:lumMod val="75000"/>
                  </a:schemeClr>
                </a:solidFill>
                <a:latin typeface="Cambria" pitchFamily="18" charset="0"/>
              </a:rPr>
              <a:t> químicos/</a:t>
            </a:r>
            <a:r>
              <a:rPr lang="pt-BR" sz="2000" dirty="0" err="1">
                <a:solidFill>
                  <a:schemeClr val="accent1">
                    <a:lumMod val="75000"/>
                  </a:schemeClr>
                </a:solidFill>
                <a:latin typeface="Cambria" pitchFamily="18" charset="0"/>
              </a:rPr>
              <a:t>gaseiros</a:t>
            </a:r>
            <a:r>
              <a:rPr lang="pt-BR" sz="2000" dirty="0">
                <a:solidFill>
                  <a:schemeClr val="accent1">
                    <a:lumMod val="75000"/>
                  </a:schemeClr>
                </a:solidFill>
                <a:latin typeface="Cambria" pitchFamily="18" charset="0"/>
              </a:rPr>
              <a:t>).</a:t>
            </a:r>
          </a:p>
          <a:p>
            <a:pPr eaLnBrk="1" hangingPunct="1">
              <a:defRPr/>
            </a:pPr>
            <a:endParaRPr lang="pt-BR" sz="2000" dirty="0">
              <a:solidFill>
                <a:schemeClr val="accent1">
                  <a:lumMod val="75000"/>
                </a:schemeClr>
              </a:solidFill>
              <a:latin typeface="Cambria" pitchFamily="18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pt-BR" sz="2000" dirty="0">
                <a:solidFill>
                  <a:schemeClr val="accent1">
                    <a:lumMod val="75000"/>
                  </a:schemeClr>
                </a:solidFill>
                <a:latin typeface="Cambria" pitchFamily="18" charset="0"/>
              </a:rPr>
              <a:t> O setor gera cerca de </a:t>
            </a:r>
            <a:r>
              <a:rPr lang="pt-BR" sz="2000" b="1" dirty="0">
                <a:solidFill>
                  <a:schemeClr val="accent1">
                    <a:lumMod val="75000"/>
                  </a:schemeClr>
                </a:solidFill>
                <a:latin typeface="Cambria" pitchFamily="18" charset="0"/>
              </a:rPr>
              <a:t>17.000</a:t>
            </a:r>
            <a:r>
              <a:rPr lang="pt-BR" sz="2000" dirty="0">
                <a:solidFill>
                  <a:schemeClr val="accent1">
                    <a:lumMod val="75000"/>
                  </a:schemeClr>
                </a:solidFill>
                <a:latin typeface="Cambria" pitchFamily="18" charset="0"/>
              </a:rPr>
              <a:t> empregos diretos (</a:t>
            </a:r>
            <a:r>
              <a:rPr lang="pt-BR" sz="2000" b="1" dirty="0">
                <a:solidFill>
                  <a:schemeClr val="accent1">
                    <a:lumMod val="75000"/>
                  </a:schemeClr>
                </a:solidFill>
                <a:latin typeface="Cambria" pitchFamily="18" charset="0"/>
              </a:rPr>
              <a:t>15.000</a:t>
            </a:r>
            <a:r>
              <a:rPr lang="pt-BR" sz="2000" dirty="0">
                <a:solidFill>
                  <a:schemeClr val="accent1">
                    <a:lumMod val="75000"/>
                  </a:schemeClr>
                </a:solidFill>
                <a:latin typeface="Cambria" pitchFamily="18" charset="0"/>
              </a:rPr>
              <a:t> marítimos e </a:t>
            </a:r>
            <a:r>
              <a:rPr lang="pt-BR" sz="2000" b="1" dirty="0">
                <a:solidFill>
                  <a:schemeClr val="accent1">
                    <a:lumMod val="75000"/>
                  </a:schemeClr>
                </a:solidFill>
                <a:latin typeface="Cambria" pitchFamily="18" charset="0"/>
              </a:rPr>
              <a:t>2.000 </a:t>
            </a:r>
            <a:r>
              <a:rPr lang="pt-BR" sz="2000" dirty="0">
                <a:solidFill>
                  <a:schemeClr val="accent1">
                    <a:lumMod val="75000"/>
                  </a:schemeClr>
                </a:solidFill>
                <a:latin typeface="Cambria" pitchFamily="18" charset="0"/>
              </a:rPr>
              <a:t>administrativos).</a:t>
            </a:r>
          </a:p>
        </p:txBody>
      </p:sp>
      <p:sp>
        <p:nvSpPr>
          <p:cNvPr id="6148" name="TextBox 3"/>
          <p:cNvSpPr txBox="1">
            <a:spLocks noChangeArrowheads="1"/>
          </p:cNvSpPr>
          <p:nvPr/>
        </p:nvSpPr>
        <p:spPr bwMode="auto">
          <a:xfrm>
            <a:off x="0" y="77788"/>
            <a:ext cx="64785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chemeClr val="bg1"/>
                </a:solidFill>
                <a:latin typeface="Cambria" pitchFamily="18" charset="0"/>
              </a:rPr>
              <a:t>Sobre o Syndarma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1" descr="2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4"/>
          <p:cNvSpPr txBox="1">
            <a:spLocks noChangeArrowheads="1"/>
          </p:cNvSpPr>
          <p:nvPr/>
        </p:nvSpPr>
        <p:spPr bwMode="auto">
          <a:xfrm>
            <a:off x="131763" y="1643063"/>
            <a:ext cx="8815387" cy="4894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defRPr/>
            </a:pPr>
            <a:endParaRPr lang="pt-BR" sz="2000" dirty="0">
              <a:solidFill>
                <a:schemeClr val="accent1">
                  <a:lumMod val="75000"/>
                </a:schemeClr>
              </a:solidFill>
              <a:latin typeface="Cambria" pitchFamily="18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pt-BR" sz="2000" dirty="0">
                <a:solidFill>
                  <a:schemeClr val="accent1">
                    <a:lumMod val="75000"/>
                  </a:schemeClr>
                </a:solidFill>
                <a:latin typeface="Cambria" pitchFamily="18" charset="0"/>
              </a:rPr>
              <a:t> </a:t>
            </a:r>
            <a:r>
              <a:rPr lang="pt-BR" altLang="pt-BR" sz="240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Assinado em 25 de abril de 1974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pt-BR" altLang="pt-BR" sz="240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Entrou em vigor em 08 de janeiro de 1975</a:t>
            </a:r>
          </a:p>
          <a:p>
            <a:pPr>
              <a:buFont typeface="Arial" pitchFamily="34" charset="0"/>
              <a:buChar char="•"/>
              <a:defRPr/>
            </a:pPr>
            <a:endParaRPr lang="pt-BR" altLang="pt-BR" sz="20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  <a:p>
            <a:pPr>
              <a:defRPr/>
            </a:pPr>
            <a:r>
              <a:rPr lang="pt-BR" altLang="pt-BR" sz="24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Objetivos</a:t>
            </a:r>
          </a:p>
          <a:p>
            <a:pPr>
              <a:defRPr/>
            </a:pPr>
            <a:endParaRPr lang="pt-BR" altLang="pt-BR" sz="20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pt-BR" altLang="pt-BR" sz="320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Impulsionar o intercâmbio comercial entre o Brasil e o Chile;</a:t>
            </a:r>
          </a:p>
          <a:p>
            <a:pPr>
              <a:defRPr/>
            </a:pPr>
            <a:endParaRPr lang="pt-BR" altLang="pt-BR" sz="32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pt-BR" altLang="pt-BR" sz="320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Fomentar o desenvolvimento das marinhas mercantes nacionais</a:t>
            </a:r>
            <a:r>
              <a:rPr lang="pt-BR" altLang="pt-BR" sz="3200" dirty="0">
                <a:latin typeface="Cambria" panose="02040503050406030204" pitchFamily="18" charset="0"/>
              </a:rPr>
              <a:t>.</a:t>
            </a:r>
          </a:p>
          <a:p>
            <a:pPr>
              <a:defRPr/>
            </a:pPr>
            <a:endParaRPr lang="pt-BR" altLang="pt-BR" sz="2000" dirty="0">
              <a:solidFill>
                <a:schemeClr val="accent1">
                  <a:lumMod val="75000"/>
                </a:schemeClr>
              </a:solidFill>
              <a:latin typeface="Cambria" pitchFamily="18" charset="0"/>
            </a:endParaRPr>
          </a:p>
        </p:txBody>
      </p:sp>
      <p:sp>
        <p:nvSpPr>
          <p:cNvPr id="7172" name="TextBox 3"/>
          <p:cNvSpPr txBox="1">
            <a:spLocks noChangeArrowheads="1"/>
          </p:cNvSpPr>
          <p:nvPr/>
        </p:nvSpPr>
        <p:spPr bwMode="auto">
          <a:xfrm>
            <a:off x="0" y="77788"/>
            <a:ext cx="64785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chemeClr val="bg1"/>
                </a:solidFill>
                <a:latin typeface="Cambria" pitchFamily="18" charset="0"/>
              </a:rPr>
              <a:t>Acordo bilateral Brasil - Chile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1" descr="2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4"/>
          <p:cNvSpPr txBox="1">
            <a:spLocks noChangeArrowheads="1"/>
          </p:cNvSpPr>
          <p:nvPr/>
        </p:nvSpPr>
        <p:spPr bwMode="auto">
          <a:xfrm>
            <a:off x="131763" y="1240115"/>
            <a:ext cx="8815387" cy="526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panose="020B0604020202020204" pitchFamily="34" charset="0"/>
              <a:buChar char="•"/>
              <a:defRPr/>
            </a:pPr>
            <a:r>
              <a:rPr lang="pt-BR" altLang="pt-BR" sz="240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pt-BR" altLang="pt-BR" sz="2400" u="sng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Lei 9.432/97</a:t>
            </a:r>
          </a:p>
          <a:p>
            <a:pPr lvl="1">
              <a:buFont typeface="Arial" panose="020B0604020202020204" pitchFamily="34" charset="0"/>
              <a:buChar char="–"/>
              <a:defRPr/>
            </a:pPr>
            <a:r>
              <a:rPr lang="pt-BR" altLang="pt-BR" sz="240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Moderna e criada com olhares no mundo globalizado, característica importante na navegação.</a:t>
            </a:r>
          </a:p>
          <a:p>
            <a:pPr lvl="1">
              <a:buFont typeface="Arial" panose="020B0604020202020204" pitchFamily="34" charset="0"/>
              <a:buChar char="–"/>
              <a:defRPr/>
            </a:pPr>
            <a:r>
              <a:rPr lang="pt-BR" altLang="pt-BR" sz="240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Não cria restrição a participação do capital estrangeiro nas </a:t>
            </a:r>
            <a:r>
              <a:rPr lang="pt-BR" altLang="pt-BR" sz="2400" dirty="0" err="1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EBN</a:t>
            </a:r>
            <a:r>
              <a:rPr lang="pt-BR" altLang="pt-BR" sz="240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.</a:t>
            </a:r>
          </a:p>
          <a:p>
            <a:pPr lvl="1">
              <a:buFont typeface="Arial" panose="020B0604020202020204" pitchFamily="34" charset="0"/>
              <a:buChar char="–"/>
              <a:defRPr/>
            </a:pPr>
            <a:r>
              <a:rPr lang="pt-BR" altLang="pt-BR" sz="240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Flexível exigindo investimento em embarcação própria, mas possibilitando contração de outras embarcações (dentro de regras definidas pela ANTAQ) para atender demandas não previstas, mas deixando o usuário assistido.</a:t>
            </a:r>
          </a:p>
          <a:p>
            <a:pPr lvl="1">
              <a:buFont typeface="Arial" panose="020B0604020202020204" pitchFamily="34" charset="0"/>
              <a:buChar char="–"/>
              <a:defRPr/>
            </a:pPr>
            <a:endParaRPr lang="pt-BR" altLang="pt-BR" sz="24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pt-BR" altLang="pt-BR" sz="240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pt-BR" altLang="pt-BR" sz="2400" u="sng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Acordo</a:t>
            </a:r>
          </a:p>
          <a:p>
            <a:pPr lvl="1">
              <a:buFont typeface="Arial" panose="020B0604020202020204" pitchFamily="34" charset="0"/>
              <a:buChar char="–"/>
              <a:defRPr/>
            </a:pPr>
            <a:r>
              <a:rPr lang="pt-BR" altLang="pt-BR" sz="240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Existência do mecanismo de “</a:t>
            </a:r>
            <a:r>
              <a:rPr lang="pt-BR" altLang="pt-BR" sz="2400" dirty="0" err="1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waiver</a:t>
            </a:r>
            <a:r>
              <a:rPr lang="pt-BR" altLang="pt-BR" sz="240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”, que permite a participação de armadores de 3ª bandeira quando não houver disponibilidade das bandeiras nacionais (Brasil ou Chile).</a:t>
            </a:r>
          </a:p>
        </p:txBody>
      </p:sp>
      <p:sp>
        <p:nvSpPr>
          <p:cNvPr id="8196" name="TextBox 3"/>
          <p:cNvSpPr txBox="1">
            <a:spLocks noChangeArrowheads="1"/>
          </p:cNvSpPr>
          <p:nvPr/>
        </p:nvSpPr>
        <p:spPr bwMode="auto">
          <a:xfrm>
            <a:off x="0" y="77788"/>
            <a:ext cx="64785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2000">
                <a:solidFill>
                  <a:schemeClr val="bg1"/>
                </a:solidFill>
                <a:latin typeface="Cambria" pitchFamily="18" charset="0"/>
              </a:rPr>
              <a:t>Considerações Importantes sobre nossa legislação da navegação e o Acordo</a:t>
            </a:r>
            <a:endParaRPr lang="en-US" sz="2000">
              <a:solidFill>
                <a:schemeClr val="bg1"/>
              </a:solidFill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1" descr="2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4"/>
          <p:cNvSpPr txBox="1">
            <a:spLocks noChangeArrowheads="1"/>
          </p:cNvSpPr>
          <p:nvPr/>
        </p:nvSpPr>
        <p:spPr bwMode="auto">
          <a:xfrm>
            <a:off x="166688" y="1801813"/>
            <a:ext cx="8810625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pt-BR" altLang="pt-BR" sz="2400" b="1" dirty="0">
                <a:solidFill>
                  <a:schemeClr val="accent1">
                    <a:lumMod val="75000"/>
                  </a:schemeClr>
                </a:solidFill>
                <a:latin typeface="Cambria" pitchFamily="18" charset="0"/>
              </a:rPr>
              <a:t>- Mercado do Chile é pequeno e altamente desbalanceado: </a:t>
            </a:r>
          </a:p>
          <a:p>
            <a:pPr lvl="1">
              <a:buFont typeface="Wingdings" pitchFamily="2" charset="2"/>
              <a:buChar char="ü"/>
              <a:defRPr/>
            </a:pPr>
            <a:r>
              <a:rPr lang="pt-BR" altLang="pt-BR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pt-BR" altLang="pt-BR" sz="2000" dirty="0">
                <a:solidFill>
                  <a:schemeClr val="accent1">
                    <a:lumMod val="75000"/>
                  </a:schemeClr>
                </a:solidFill>
                <a:latin typeface="Cambria" pitchFamily="18" charset="0"/>
              </a:rPr>
              <a:t>Exportação do Brasil: 37.000 TEU/Ano, concentrado em contêineres de 40 pés; aproximadamente 710 TEU/semana;</a:t>
            </a:r>
          </a:p>
          <a:p>
            <a:pPr lvl="1">
              <a:buFont typeface="Wingdings" pitchFamily="2" charset="2"/>
              <a:buChar char="ü"/>
              <a:defRPr/>
            </a:pPr>
            <a:r>
              <a:rPr lang="pt-BR" altLang="pt-BR" sz="2000" dirty="0">
                <a:solidFill>
                  <a:schemeClr val="accent1">
                    <a:lumMod val="75000"/>
                  </a:schemeClr>
                </a:solidFill>
                <a:latin typeface="Cambria" pitchFamily="18" charset="0"/>
              </a:rPr>
              <a:t> Importação pelo Brasil: 22.000 TEU/Ano, concentrado em contêineres de 20 pés; aproximadamente 425 TEU/semana.</a:t>
            </a:r>
            <a:br>
              <a:rPr lang="pt-BR" altLang="pt-BR" sz="2000" dirty="0">
                <a:solidFill>
                  <a:schemeClr val="accent1">
                    <a:lumMod val="75000"/>
                  </a:schemeClr>
                </a:solidFill>
                <a:latin typeface="Cambria" pitchFamily="18" charset="0"/>
              </a:rPr>
            </a:br>
            <a:endParaRPr lang="pt-BR" altLang="pt-BR" sz="2000" dirty="0">
              <a:solidFill>
                <a:schemeClr val="accent1">
                  <a:lumMod val="75000"/>
                </a:schemeClr>
              </a:solidFill>
              <a:latin typeface="Cambria" pitchFamily="18" charset="0"/>
            </a:endParaRPr>
          </a:p>
          <a:p>
            <a:pPr>
              <a:defRPr/>
            </a:pPr>
            <a:r>
              <a:rPr lang="pt-BR" altLang="pt-BR" sz="2000" dirty="0">
                <a:solidFill>
                  <a:schemeClr val="accent1">
                    <a:lumMod val="75000"/>
                  </a:schemeClr>
                </a:solidFill>
                <a:latin typeface="Cambria" pitchFamily="18" charset="0"/>
              </a:rPr>
              <a:t>- </a:t>
            </a:r>
            <a:r>
              <a:rPr lang="pt-BR" altLang="pt-BR" sz="24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Demais Mercados de Exportação:</a:t>
            </a:r>
          </a:p>
          <a:p>
            <a:pPr lvl="1">
              <a:buFont typeface="Wingdings" pitchFamily="2" charset="2"/>
              <a:buChar char="ü"/>
              <a:defRPr/>
            </a:pPr>
            <a:r>
              <a:rPr lang="pt-BR" altLang="pt-BR" sz="200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Costa Oeste América do Sul: 134.000 TEU/Ano (Chile + Peru + Equador + Costa Oeste Colômbia);</a:t>
            </a:r>
          </a:p>
          <a:p>
            <a:pPr lvl="1">
              <a:buFont typeface="Wingdings" pitchFamily="2" charset="2"/>
              <a:buChar char="ü"/>
              <a:defRPr/>
            </a:pPr>
            <a:r>
              <a:rPr lang="pt-BR" altLang="pt-BR" sz="200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Ásia: 900.000 TEU/Ano;</a:t>
            </a:r>
          </a:p>
          <a:p>
            <a:pPr lvl="1">
              <a:buFont typeface="Wingdings" pitchFamily="2" charset="2"/>
              <a:buChar char="ü"/>
              <a:defRPr/>
            </a:pPr>
            <a:r>
              <a:rPr lang="pt-BR" altLang="pt-BR" sz="200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Golfo + América Central: 400.000 TEU/Ano;</a:t>
            </a:r>
          </a:p>
          <a:p>
            <a:pPr lvl="1">
              <a:buFont typeface="Wingdings" pitchFamily="2" charset="2"/>
              <a:buChar char="ü"/>
              <a:defRPr/>
            </a:pPr>
            <a:r>
              <a:rPr lang="pt-BR" altLang="pt-BR" sz="200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EUA e Canadá (via Costa Leste): 340.000 TEU/Ano;</a:t>
            </a:r>
          </a:p>
          <a:p>
            <a:pPr lvl="1">
              <a:buFont typeface="Wingdings" pitchFamily="2" charset="2"/>
              <a:buChar char="ü"/>
              <a:defRPr/>
            </a:pPr>
            <a:r>
              <a:rPr lang="pt-BR" altLang="pt-BR" sz="200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Europa/Mediterrâneo/Oriente Médio: 1.050.000 TEU/Ano, e</a:t>
            </a:r>
          </a:p>
          <a:p>
            <a:pPr lvl="1">
              <a:buFont typeface="Wingdings" pitchFamily="2" charset="2"/>
              <a:buChar char="ü"/>
              <a:defRPr/>
            </a:pPr>
            <a:r>
              <a:rPr lang="pt-BR" altLang="pt-BR" sz="200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África: 170.000 TEU/Ano.</a:t>
            </a:r>
          </a:p>
        </p:txBody>
      </p:sp>
      <p:sp>
        <p:nvSpPr>
          <p:cNvPr id="9220" name="TextBox 3"/>
          <p:cNvSpPr txBox="1">
            <a:spLocks noChangeArrowheads="1"/>
          </p:cNvSpPr>
          <p:nvPr/>
        </p:nvSpPr>
        <p:spPr bwMode="auto">
          <a:xfrm>
            <a:off x="0" y="77788"/>
            <a:ext cx="64785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2000">
                <a:solidFill>
                  <a:schemeClr val="bg1"/>
                </a:solidFill>
                <a:latin typeface="Cambria" pitchFamily="18" charset="0"/>
              </a:rPr>
              <a:t>Tamanho dos Mercados</a:t>
            </a:r>
            <a:endParaRPr lang="en-US" sz="2000">
              <a:solidFill>
                <a:schemeClr val="bg1"/>
              </a:solidFill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1" descr="2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4"/>
          <p:cNvSpPr txBox="1">
            <a:spLocks noChangeArrowheads="1"/>
          </p:cNvSpPr>
          <p:nvPr/>
        </p:nvSpPr>
        <p:spPr bwMode="auto">
          <a:xfrm>
            <a:off x="131763" y="1643063"/>
            <a:ext cx="8815387" cy="4710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defRPr/>
            </a:pPr>
            <a:endParaRPr lang="pt-BR" altLang="pt-BR" sz="2000" dirty="0"/>
          </a:p>
          <a:p>
            <a:pPr>
              <a:buFont typeface="Wingdings" pitchFamily="2" charset="2"/>
              <a:buChar char="ü"/>
              <a:defRPr/>
            </a:pPr>
            <a:r>
              <a:rPr lang="pt-BR" altLang="pt-BR" sz="20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 </a:t>
            </a:r>
            <a:r>
              <a:rPr lang="pt-BR" altLang="pt-BR" sz="240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O Mercado do Chile / Brasil / Chile de contêineres é atendido por 8 navios com capacidade média de 3.450 TEU, </a:t>
            </a:r>
            <a:r>
              <a:rPr lang="pt-BR" altLang="pt-BR" sz="24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com guindaste de bordo</a:t>
            </a:r>
            <a:r>
              <a:rPr lang="pt-BR" altLang="pt-BR" sz="240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;</a:t>
            </a:r>
          </a:p>
          <a:p>
            <a:pPr>
              <a:buFont typeface="Wingdings" pitchFamily="2" charset="2"/>
              <a:buChar char="ü"/>
              <a:defRPr/>
            </a:pPr>
            <a:endParaRPr lang="pt-BR" altLang="pt-BR" sz="24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  <a:p>
            <a:pPr>
              <a:buFont typeface="Wingdings" pitchFamily="2" charset="2"/>
              <a:buChar char="ü"/>
              <a:defRPr/>
            </a:pPr>
            <a:r>
              <a:rPr lang="pt-BR" altLang="pt-BR" sz="240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Escalas semanais e diretas nos principais portos, e portos “secundários” dos dois países, com transbordo quando necessário;</a:t>
            </a:r>
          </a:p>
          <a:p>
            <a:pPr>
              <a:buFont typeface="Wingdings" pitchFamily="2" charset="2"/>
              <a:buChar char="ü"/>
              <a:defRPr/>
            </a:pPr>
            <a:endParaRPr lang="pt-BR" altLang="pt-BR" sz="24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  <a:p>
            <a:pPr>
              <a:buFont typeface="Wingdings" pitchFamily="2" charset="2"/>
              <a:buChar char="ü"/>
              <a:defRPr/>
            </a:pPr>
            <a:r>
              <a:rPr lang="pt-BR" altLang="pt-BR" sz="240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Priorização de espaço para as cargas de/para o Chile;</a:t>
            </a:r>
          </a:p>
          <a:p>
            <a:pPr>
              <a:buFont typeface="Wingdings" pitchFamily="2" charset="2"/>
              <a:buChar char="ü"/>
              <a:defRPr/>
            </a:pPr>
            <a:endParaRPr lang="pt-BR" altLang="pt-BR" sz="20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  <a:p>
            <a:pPr>
              <a:buFont typeface="Wingdings" pitchFamily="2" charset="2"/>
              <a:buChar char="ü"/>
              <a:defRPr/>
            </a:pPr>
            <a:endParaRPr lang="pt-BR" altLang="pt-BR" sz="20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  <a:p>
            <a:pPr algn="ctr">
              <a:defRPr/>
            </a:pPr>
            <a:r>
              <a:rPr lang="pt-BR" altLang="pt-BR" sz="28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Importante:</a:t>
            </a:r>
            <a:r>
              <a:rPr lang="pt-BR" altLang="pt-BR" sz="20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Tempo de viagem (</a:t>
            </a:r>
            <a:r>
              <a:rPr lang="pt-BR" altLang="pt-BR" sz="2000" b="1" dirty="0" err="1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Transit</a:t>
            </a:r>
            <a:r>
              <a:rPr lang="pt-BR" altLang="pt-BR" sz="20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time) curto via Estreito de Magalhães.</a:t>
            </a:r>
          </a:p>
        </p:txBody>
      </p:sp>
      <p:sp>
        <p:nvSpPr>
          <p:cNvPr id="10244" name="TextBox 3"/>
          <p:cNvSpPr txBox="1">
            <a:spLocks noChangeArrowheads="1"/>
          </p:cNvSpPr>
          <p:nvPr/>
        </p:nvSpPr>
        <p:spPr bwMode="auto">
          <a:xfrm>
            <a:off x="0" y="77788"/>
            <a:ext cx="64785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2000">
                <a:solidFill>
                  <a:schemeClr val="bg1"/>
                </a:solidFill>
                <a:latin typeface="Cambria" pitchFamily="18" charset="0"/>
              </a:rPr>
              <a:t>Serviço Regular, Dedicado, e com Frequência</a:t>
            </a:r>
            <a:endParaRPr lang="en-US" sz="2000">
              <a:solidFill>
                <a:schemeClr val="bg1"/>
              </a:solidFill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1" descr="2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4"/>
          <p:cNvSpPr txBox="1">
            <a:spLocks noChangeArrowheads="1"/>
          </p:cNvSpPr>
          <p:nvPr/>
        </p:nvSpPr>
        <p:spPr bwMode="auto">
          <a:xfrm>
            <a:off x="0" y="1533525"/>
            <a:ext cx="8978900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  <a:defRPr/>
            </a:pPr>
            <a:r>
              <a:rPr lang="pt-BR" altLang="pt-BR" sz="200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Navios adequados ao tamanho do mercado, e à característica dos portos escalados;</a:t>
            </a:r>
          </a:p>
          <a:p>
            <a:pPr marL="342900" indent="-342900">
              <a:buFont typeface="Wingdings" panose="05000000000000000000" pitchFamily="2" charset="2"/>
              <a:buChar char="ü"/>
              <a:defRPr/>
            </a:pPr>
            <a:endParaRPr lang="pt-BR" altLang="pt-BR" sz="20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  <a:defRPr/>
            </a:pPr>
            <a:r>
              <a:rPr lang="pt-BR" altLang="pt-BR" sz="200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“Custo de </a:t>
            </a:r>
            <a:r>
              <a:rPr lang="pt-BR" altLang="pt-BR" sz="2000" dirty="0" err="1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Slot</a:t>
            </a:r>
            <a:r>
              <a:rPr lang="pt-BR" altLang="pt-BR" sz="200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” (custo do espaço) alto quando comparados aos navios empregados nos grandes tráfegos (9000+ TEU de capacidade);</a:t>
            </a:r>
          </a:p>
          <a:p>
            <a:pPr marL="342900" indent="-342900">
              <a:buFont typeface="Wingdings" panose="05000000000000000000" pitchFamily="2" charset="2"/>
              <a:buChar char="ü"/>
              <a:defRPr/>
            </a:pPr>
            <a:endParaRPr lang="pt-BR" altLang="pt-BR" sz="20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  <a:defRPr/>
            </a:pPr>
            <a:r>
              <a:rPr lang="pt-BR" altLang="pt-BR" sz="200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A alternativa ao serviço dedicado seria por transbordo via Canal do Panamá, sujeito à disponibilidade de espaço nos serviços até um porto “hub” no Caribe, e na segunda pernada, do Caribe até o Chile;</a:t>
            </a:r>
          </a:p>
          <a:p>
            <a:pPr marL="342900" indent="-342900">
              <a:buFont typeface="Wingdings" panose="05000000000000000000" pitchFamily="2" charset="2"/>
              <a:buChar char="ü"/>
              <a:defRPr/>
            </a:pPr>
            <a:endParaRPr lang="pt-BR" altLang="pt-BR" sz="20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  <a:defRPr/>
            </a:pPr>
            <a:r>
              <a:rPr lang="pt-BR" altLang="pt-BR" sz="200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A dispersão da carga Brasil </a:t>
            </a:r>
            <a:r>
              <a:rPr lang="pt-BR" altLang="pt-BR" sz="200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 </a:t>
            </a:r>
            <a:r>
              <a:rPr lang="pt-BR" altLang="pt-BR" sz="200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Chile pode determinar o fim do serviço dedicado – </a:t>
            </a:r>
            <a:r>
              <a:rPr lang="pt-BR" altLang="pt-BR" sz="20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a única alternativa do usuário será o uso de diversos armadores internacionais que utilizam o Canal do Panamá com transbordo, sem controle do </a:t>
            </a:r>
            <a:r>
              <a:rPr lang="pt-BR" altLang="pt-BR" sz="2000" b="1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usuário;</a:t>
            </a:r>
            <a:endParaRPr lang="pt-BR" altLang="pt-BR" sz="2000" b="1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  <a:defRPr/>
            </a:pPr>
            <a:endParaRPr lang="pt-BR" altLang="pt-BR" sz="20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  <a:defRPr/>
            </a:pPr>
            <a:r>
              <a:rPr lang="pt-BR" altLang="pt-BR" sz="200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Mercado rodoviário, atualmente responsável por 18% do tráfego, não teria capacidade de absorção de todo o volume que necessita de </a:t>
            </a:r>
            <a:r>
              <a:rPr lang="pt-BR" altLang="pt-BR" sz="2000" dirty="0" err="1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transit-time</a:t>
            </a:r>
            <a:r>
              <a:rPr lang="pt-BR" altLang="pt-BR" sz="200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curto.</a:t>
            </a:r>
          </a:p>
        </p:txBody>
      </p:sp>
      <p:sp>
        <p:nvSpPr>
          <p:cNvPr id="11268" name="TextBox 3"/>
          <p:cNvSpPr txBox="1">
            <a:spLocks noChangeArrowheads="1"/>
          </p:cNvSpPr>
          <p:nvPr/>
        </p:nvSpPr>
        <p:spPr bwMode="auto">
          <a:xfrm>
            <a:off x="0" y="77788"/>
            <a:ext cx="64785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 err="1" smtClean="0">
                <a:solidFill>
                  <a:schemeClr val="bg1"/>
                </a:solidFill>
                <a:latin typeface="Cambria" pitchFamily="18" charset="0"/>
              </a:rPr>
              <a:t>Importância</a:t>
            </a:r>
            <a:r>
              <a:rPr lang="en-US" sz="2000" dirty="0" smtClean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000" dirty="0">
                <a:solidFill>
                  <a:schemeClr val="bg1"/>
                </a:solidFill>
                <a:latin typeface="Cambria" pitchFamily="18" charset="0"/>
              </a:rPr>
              <a:t>do </a:t>
            </a:r>
            <a:r>
              <a:rPr lang="en-US" sz="2000" dirty="0" err="1">
                <a:solidFill>
                  <a:schemeClr val="bg1"/>
                </a:solidFill>
                <a:latin typeface="Cambria" pitchFamily="18" charset="0"/>
              </a:rPr>
              <a:t>Serviço</a:t>
            </a:r>
            <a:r>
              <a:rPr lang="en-US" sz="2000" dirty="0">
                <a:solidFill>
                  <a:schemeClr val="bg1"/>
                </a:solidFill>
                <a:latin typeface="Cambria" pitchFamily="18" charset="0"/>
              </a:rPr>
              <a:t> Regular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1" descr="2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4"/>
          <p:cNvSpPr txBox="1">
            <a:spLocks noChangeArrowheads="1"/>
          </p:cNvSpPr>
          <p:nvPr/>
        </p:nvSpPr>
        <p:spPr bwMode="auto">
          <a:xfrm>
            <a:off x="163513" y="1535310"/>
            <a:ext cx="8815387" cy="4894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  <a:defRPr/>
            </a:pPr>
            <a:r>
              <a:rPr lang="pt-BR" altLang="pt-BR" sz="240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É fundamental para a manutenção dos investimentos nas linhas regulares via Estreito de Magalhães, que garantem </a:t>
            </a:r>
            <a:r>
              <a:rPr lang="pt-BR" altLang="pt-BR" sz="2400" dirty="0" err="1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transit</a:t>
            </a:r>
            <a:r>
              <a:rPr lang="pt-BR" altLang="pt-BR" sz="240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-time consideravelmente menor, e níveis de fretes competitivos;</a:t>
            </a:r>
          </a:p>
          <a:p>
            <a:pPr marL="342900" indent="-342900">
              <a:buFont typeface="Wingdings" panose="05000000000000000000" pitchFamily="2" charset="2"/>
              <a:buChar char="ü"/>
              <a:defRPr/>
            </a:pPr>
            <a:endParaRPr lang="pt-BR" altLang="pt-BR" sz="24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  <a:defRPr/>
            </a:pPr>
            <a:r>
              <a:rPr lang="pt-BR" altLang="pt-BR" sz="240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Os serviços prestados têm demonstrado eficiência, regularidade, e frequência compatíveis com a evolução do comércio bilateral;</a:t>
            </a:r>
          </a:p>
          <a:p>
            <a:pPr marL="342900" indent="-342900">
              <a:buFont typeface="Wingdings" panose="05000000000000000000" pitchFamily="2" charset="2"/>
              <a:buChar char="ü"/>
              <a:defRPr/>
            </a:pPr>
            <a:endParaRPr lang="pt-BR" altLang="pt-BR" sz="24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  <a:defRPr/>
            </a:pPr>
            <a:r>
              <a:rPr lang="pt-BR" altLang="pt-BR" sz="240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Continuidade do investimento no serviço dedicado, atendendo plenamente a grande maioria dos clientes do mercado;</a:t>
            </a:r>
          </a:p>
          <a:p>
            <a:pPr marL="342900" indent="-342900">
              <a:buFont typeface="Wingdings" panose="05000000000000000000" pitchFamily="2" charset="2"/>
              <a:buChar char="ü"/>
              <a:defRPr/>
            </a:pPr>
            <a:endParaRPr lang="pt-BR" altLang="pt-BR" sz="24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  <a:defRPr/>
            </a:pPr>
            <a:r>
              <a:rPr lang="pt-BR" altLang="pt-BR" sz="2400" u="sng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Garantia de conexão marítima para todos os portos brasileiros pela navegação de cabotagem</a:t>
            </a:r>
            <a:r>
              <a:rPr lang="pt-BR" altLang="pt-BR" sz="240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.</a:t>
            </a:r>
          </a:p>
        </p:txBody>
      </p:sp>
      <p:sp>
        <p:nvSpPr>
          <p:cNvPr id="12292" name="TextBox 3"/>
          <p:cNvSpPr txBox="1">
            <a:spLocks noChangeArrowheads="1"/>
          </p:cNvSpPr>
          <p:nvPr/>
        </p:nvSpPr>
        <p:spPr bwMode="auto">
          <a:xfrm>
            <a:off x="0" y="77788"/>
            <a:ext cx="64785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2000">
                <a:solidFill>
                  <a:schemeClr val="bg1"/>
                </a:solidFill>
                <a:latin typeface="Cambria" pitchFamily="18" charset="0"/>
              </a:rPr>
              <a:t>Justificativas para Manutenção do Acordo</a:t>
            </a:r>
            <a:endParaRPr lang="en-US" sz="2000">
              <a:solidFill>
                <a:schemeClr val="bg1"/>
              </a:solidFill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1780</TotalTime>
  <Words>760</Words>
  <Application>Microsoft Office PowerPoint</Application>
  <PresentationFormat>Apresentação na tela (4:3)</PresentationFormat>
  <Paragraphs>92</Paragraphs>
  <Slides>11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Cambria</vt:lpstr>
      <vt:lpstr>Wingdings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THEMAZ COMUNICACAO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EDUARDO C R VIANA</dc:creator>
  <cp:lastModifiedBy>Andressa Paranhos Guimarães</cp:lastModifiedBy>
  <cp:revision>154</cp:revision>
  <dcterms:created xsi:type="dcterms:W3CDTF">2013-10-21T16:37:50Z</dcterms:created>
  <dcterms:modified xsi:type="dcterms:W3CDTF">2017-11-20T13:41:15Z</dcterms:modified>
</cp:coreProperties>
</file>