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265" r:id="rId12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D3A"/>
    <a:srgbClr val="08C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DB4150-98DD-43BB-909E-5A82709DB3E3}" type="datetimeFigureOut">
              <a:rPr lang="pt-BR"/>
              <a:pPr>
                <a:defRPr/>
              </a:pPr>
              <a:t>20/11/2017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D94CC2E-9FF0-4D2D-A275-6D5F05FBC5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518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EF81F87-A9A6-4CCA-AAA9-1626D59D770A}" type="datetimeFigureOut">
              <a:rPr lang="pt-BR"/>
              <a:pPr>
                <a:defRPr/>
              </a:pPr>
              <a:t>20/11/2017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67FA47-96C5-4DD7-A770-34B3372964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663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620E-6964-4AD8-B481-D0353526ADEC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74697-7230-401F-85C5-035CE6ADF044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AEF88-652B-45AB-B55F-17DEFADFFF3B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A5989-1C6C-45C4-B143-00BD94764E2B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F6E1-643E-486B-B5D1-90ADED11F4F0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EE366-3052-410F-9106-4323E012474B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B952-AC88-482D-9EE5-EEA03868CC62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E520B-2121-480A-A832-40E7004DBE7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7923-4AD9-48FC-9D06-9A5F8D826D20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74710-7CE9-4C3C-9247-6DE91AEADB55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6A556-71D6-4796-881A-974386A0A8DB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C6185-7832-4686-A333-4315717E9E9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77A47-4C99-412F-B98A-89C2FE856114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F99E3-52CC-40E8-AC49-C157CF7B7AFA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EF93-CC89-4671-A5D6-3E830906BDA2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C8284-7A9E-4669-9563-042DAEC90F43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AB238-C811-4DC8-B161-B38539E17276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4A9D5-BAED-4740-9C1F-9A002B953E46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232A-7EB7-476B-AE56-7271E8BE735A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DC77C-6F2E-4533-8C6D-0B56F1939E16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3D1F-BD16-4ACD-A586-5D2E0D0DA175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770DC-93D4-492B-B6A8-18C1D378A2A7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4B8C8-6109-4AF5-9066-0C00822DFC71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2B51C45-174F-4F44-ADD6-2BE11C1A741A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0" y="51625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pt-BR" sz="4000" b="1">
                <a:solidFill>
                  <a:schemeClr val="bg1"/>
                </a:solidFill>
                <a:latin typeface="Cambria" pitchFamily="18" charset="0"/>
              </a:rPr>
              <a:t>Brasil-Chile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946775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cs typeface="Arial"/>
              </a:rPr>
              <a:t>Novembro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  <a:cs typeface="Arial"/>
              </a:rPr>
              <a:t> /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1763" y="1643063"/>
            <a:ext cx="8815387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Diminuição ou extinção da oferta de navios dedicados a essa rota, prejudicando os usuários que dependem da regularidade do serviço, </a:t>
            </a:r>
            <a:r>
              <a:rPr lang="pt-BR" altLang="pt-BR" sz="24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transit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-time curto, e fretes competitivos;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Insegurança nos investimentos realizados pelas empresas de navegação Chilenas e Brasileiras, ainda não amortizados;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Cargas do Acordo passarão a disputar espaço para embarque em outros trades (tráfegos);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Insegurança jurídica.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mbria" pitchFamily="18" charset="0"/>
              </a:rPr>
              <a:t>Consequências da Denúncia do Acordo</a:t>
            </a:r>
            <a:endParaRPr lang="en-US" sz="200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46075" y="466725"/>
            <a:ext cx="44386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pt-BR" sz="6000" b="1">
                <a:solidFill>
                  <a:schemeClr val="bg1"/>
                </a:solidFill>
                <a:latin typeface="Cambria" pitchFamily="18" charset="0"/>
              </a:rPr>
              <a:t>Obrigado.</a:t>
            </a:r>
            <a:endParaRPr lang="en-US" altLang="pt-BR" sz="3200" b="1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063" y="620713"/>
            <a:ext cx="4540250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Cambria" pitchFamily="18" charset="0"/>
                <a:cs typeface="Arial"/>
              </a:rPr>
              <a:t>Bruno Lima Rocha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Cambria" pitchFamily="18" charset="0"/>
                <a:cs typeface="Arial"/>
              </a:rPr>
              <a:t>Presidente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Cambria" pitchFamily="18" charset="0"/>
                <a:cs typeface="Arial"/>
              </a:rPr>
              <a:t>syndarma@syndarma.org.br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Cambria" pitchFamily="18" charset="0"/>
                <a:cs typeface="Arial"/>
              </a:rPr>
              <a:t>(21) 3232-5600</a:t>
            </a:r>
            <a:endParaRPr lang="en-US" sz="1050" dirty="0">
              <a:solidFill>
                <a:schemeClr val="bg1"/>
              </a:solidFill>
              <a:latin typeface="Cambria" pitchFamily="18" charset="0"/>
              <a:cs typeface="Arial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56626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1600">
                <a:solidFill>
                  <a:schemeClr val="tx2"/>
                </a:solidFill>
              </a:rPr>
              <a:t>Rua Visconde de Inhaúma, 134 - Grupo 1005 • Centro - Rio de Janeiro/RJ • Brasil</a:t>
            </a:r>
          </a:p>
          <a:p>
            <a:pPr algn="ctr" eaLnBrk="1" hangingPunct="1"/>
            <a:r>
              <a:rPr lang="pt-BR" altLang="pt-BR" sz="1600">
                <a:solidFill>
                  <a:schemeClr val="tx2"/>
                </a:solidFill>
              </a:rPr>
              <a:t>CEP: 20091-901 • Tel: (21) 3232.5600 • Fax: (21) 3232.5619</a:t>
            </a:r>
          </a:p>
          <a:p>
            <a:pPr algn="ctr" eaLnBrk="1" hangingPunct="1"/>
            <a:r>
              <a:rPr lang="pt-BR" altLang="pt-BR" sz="1600">
                <a:solidFill>
                  <a:schemeClr val="tx2"/>
                </a:solidFill>
              </a:rPr>
              <a:t>e-mail : syndarma@syndarma.org.br • www.syndarma.org.br</a:t>
            </a:r>
            <a:endParaRPr lang="en-US" altLang="pt-BR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1763" y="1588416"/>
            <a:ext cx="8815387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Fundado em 5 de outubro de 1934, é a </a:t>
            </a:r>
            <a:r>
              <a:rPr lang="pt-BR" sz="2000" b="1" u="sng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representação oficial da navegação marítima comercial do Brasil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. </a:t>
            </a:r>
          </a:p>
          <a:p>
            <a:pPr algn="just">
              <a:defRPr/>
            </a:pPr>
            <a:endParaRPr lang="pt-BR" sz="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defRPr/>
            </a:pPr>
            <a:endParaRPr lang="pt-BR" sz="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Atua de forma a conscientizar os diversos segmentos da sociedade sobre a importância da utilização dos navios de registro brasileiro. </a:t>
            </a:r>
          </a:p>
          <a:p>
            <a:pPr algn="just">
              <a:defRPr/>
            </a:pPr>
            <a:endParaRPr lang="pt-BR" sz="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Também alerta sobre a necessidade de expansão da frota mercante brasileira, a </a:t>
            </a:r>
            <a:r>
              <a:rPr lang="pt-BR" sz="2000" u="sng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recuperação de sua posição no comércio exterior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do País e participação na exploração das reservas de óleo e gás na costa brasileira.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Cambria" pitchFamily="18" charset="0"/>
              </a:rPr>
              <a:t>Sobre o Syndarma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64306" y="2215248"/>
            <a:ext cx="881538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Conta hoje com</a:t>
            </a:r>
            <a:r>
              <a:rPr lang="pt-BR" sz="20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45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empresas associadas, atuando nos segmentos de cabotagem, longo curso e apoio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marítimo.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As Empresas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associadas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disponibilizam ao mercado embarcações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próprias de bandeira brasileira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no seguinte montante: </a:t>
            </a:r>
            <a:endParaRPr lang="pt-BR" sz="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eaLnBrk="1" hangingPunct="1">
              <a:defRPr/>
            </a:pPr>
            <a:endParaRPr lang="pt-BR" sz="8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eaLnBrk="1" hangingPunct="1"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	- 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312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de apoio marítimo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(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TPB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&gt;100 e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BHP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&gt;1.000);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 </a:t>
            </a:r>
          </a:p>
          <a:p>
            <a:pPr eaLnBrk="1" hangingPunct="1"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	-  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45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de longo curso/cabotagem (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16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porta contêineres;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7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pt-BR" sz="2000" dirty="0" err="1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graneleiros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/        	     multi propósito;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12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barcaças oceânicas 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10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químicos/</a:t>
            </a:r>
            <a:r>
              <a:rPr lang="pt-BR" sz="2000" dirty="0" err="1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gaseiros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).</a:t>
            </a:r>
          </a:p>
          <a:p>
            <a:pPr eaLnBrk="1" hangingPunct="1">
              <a:defRPr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O setor gera cerca de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17.000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empregos diretos (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15.000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marítimos 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2.000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administrativos).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Cambria" pitchFamily="18" charset="0"/>
              </a:rPr>
              <a:t>Sobre o Syndarma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1763" y="1643063"/>
            <a:ext cx="881538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Assinado em 25 de abril de 1974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Entrou em vigor em 08 de janeiro de 1975</a:t>
            </a:r>
          </a:p>
          <a:p>
            <a:pPr>
              <a:buFont typeface="Arial" pitchFamily="34" charset="0"/>
              <a:buChar char="•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defRPr/>
            </a:pPr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Objetivos</a:t>
            </a:r>
          </a:p>
          <a:p>
            <a:pPr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Impulsionar o intercâmbio comercial entre o Brasil e o Chile;</a:t>
            </a:r>
          </a:p>
          <a:p>
            <a:pPr>
              <a:defRPr/>
            </a:pPr>
            <a:endParaRPr lang="pt-BR" altLang="pt-BR" sz="32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altLang="pt-B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Fomentar o desenvolvimento das marinhas mercantes nacionais</a:t>
            </a:r>
            <a:r>
              <a:rPr lang="pt-BR" altLang="pt-BR" sz="3200" dirty="0">
                <a:latin typeface="Cambria" panose="02040503050406030204" pitchFamily="18" charset="0"/>
              </a:rPr>
              <a:t>.</a:t>
            </a:r>
          </a:p>
          <a:p>
            <a:pPr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Cambria" pitchFamily="18" charset="0"/>
              </a:rPr>
              <a:t>Acordo bilateral Brasil - Chile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1763" y="1240115"/>
            <a:ext cx="8815387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altLang="pt-BR" sz="2400" u="sng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Lei 9.432/97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Moderna e criada com olhares no mundo globalizado, característica importante na navegação.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Não cria restrição a participação do capital estrangeiro nas </a:t>
            </a:r>
            <a:r>
              <a:rPr lang="pt-BR" altLang="pt-BR" sz="24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EBN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Flexível exigindo investimento em embarcação própria, mas possibilitando contração de outras embarcações (dentro de regras definidas pela ANTAQ) para atender demandas não previstas, mas deixando o usuário assistido.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altLang="pt-BR" sz="2400" u="sng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Acordo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Existência do mecanismo de “</a:t>
            </a:r>
            <a:r>
              <a:rPr lang="pt-BR" altLang="pt-BR" sz="24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waiver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”, que permite a participação de armadores de 3ª bandeira quando não houver disponibilidade das bandeiras nacionais (Brasil ou Chile).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mbria" pitchFamily="18" charset="0"/>
              </a:rPr>
              <a:t>Considerações Importantes sobre nossa legislação da navegação e o Acordo</a:t>
            </a:r>
            <a:endParaRPr lang="en-US" sz="200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66688" y="1801813"/>
            <a:ext cx="8810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- Mercado do Chile é pequeno e altamente desbalanceado: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Exportação do Brasil: 37.000 TEU/Ano, concentrado em contêineres de 40 pés; aproximadamente 710 TEU/semana;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Importação pelo Brasil: 22.000 TEU/Ano, concentrado em contêineres de 20 pés; aproximadamente 425 TEU/semana.</a:t>
            </a:r>
            <a:b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</a:b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- </a:t>
            </a:r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Demais Mercados de Exportação: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Costa Oeste América do Sul: 134.000 TEU/Ano (Chile + Peru + Equador + Costa Oeste Colômbia);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Ásia: 900.000 TEU/Ano;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Golfo + América Central: 400.000 TEU/Ano;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EUA e Canadá (via Costa Leste): 340.000 TEU/Ano;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Europa/Mediterrâneo/Oriente Médio: 1.050.000 TEU/Ano, e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África: 170.000 TEU/Ano.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mbria" pitchFamily="18" charset="0"/>
              </a:rPr>
              <a:t>Tamanho dos Mercados</a:t>
            </a:r>
            <a:endParaRPr lang="en-US" sz="200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1763" y="1643063"/>
            <a:ext cx="8815387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pt-BR" altLang="pt-BR" sz="2000" dirty="0"/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 Mercado do Chile / Brasil / Chile de contêineres é atendido por 8 navios com capacidade média de 3.450 TEU, </a:t>
            </a:r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com guindaste de bordo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;</a:t>
            </a:r>
          </a:p>
          <a:p>
            <a:pPr>
              <a:buFont typeface="Wingdings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Escalas semanais e diretas nos principais portos, e portos “secundários” dos dois países, com transbordo quando necessário;</a:t>
            </a:r>
          </a:p>
          <a:p>
            <a:pPr>
              <a:buFont typeface="Wingdings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Priorização de espaço para as cargas de/para o Chile;</a:t>
            </a:r>
          </a:p>
          <a:p>
            <a:pPr>
              <a:buFont typeface="Wingdings" pitchFamily="2" charset="2"/>
              <a:buChar char="ü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pt-BR" altLang="pt-BR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Importante:</a:t>
            </a: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Tempo de viagem (</a:t>
            </a:r>
            <a:r>
              <a:rPr lang="pt-BR" altLang="pt-BR" sz="20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Transit</a:t>
            </a: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time) curto via Estreito de Magalhães.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mbria" pitchFamily="18" charset="0"/>
              </a:rPr>
              <a:t>Serviço Regular, Dedicado, e com Frequência</a:t>
            </a:r>
            <a:endParaRPr lang="en-US" sz="200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1533525"/>
            <a:ext cx="89789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Navios adequados ao tamanho do mercado, e à característica dos portos escalados;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“Custo de </a:t>
            </a:r>
            <a:r>
              <a:rPr lang="pt-BR" altLang="pt-BR" sz="20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Slot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” (custo do espaço) alto quando comparados aos navios empregados nos grandes tráfegos (9000+ TEU de capacidade);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 alternativa ao serviço dedicado seria por transbordo via Canal do Panamá, sujeito à disponibilidade de espaço nos serviços até um porto “hub” no Caribe, e na segunda pernada, do Caribe até o Chile;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 dispersão da carga Brasil 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 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Chile pode determinar o fim do serviço dedicado – </a:t>
            </a: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 única alternativa do usuário será o uso de diversos armadores internacionais que utilizam o Canal do Panamá com transbordo, sem controle do </a:t>
            </a:r>
            <a:r>
              <a:rPr lang="pt-BR" altLang="pt-BR" sz="20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usuário;</a:t>
            </a:r>
            <a:endParaRPr lang="pt-BR" altLang="pt-BR" sz="20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Mercado rodoviário, atualmente responsável por 18% do tráfego, não teria capacidade de absorção de todo o volume que necessita de </a:t>
            </a:r>
            <a:r>
              <a:rPr lang="pt-BR" altLang="pt-BR" sz="20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transit-time</a:t>
            </a:r>
            <a:r>
              <a:rPr lang="pt-BR" altLang="pt-BR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curto.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itchFamily="18" charset="0"/>
              </a:rPr>
              <a:t>Importância</a:t>
            </a:r>
            <a:r>
              <a:rPr lang="en-US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do </a:t>
            </a:r>
            <a:r>
              <a:rPr lang="en-US" sz="2000" dirty="0" err="1">
                <a:solidFill>
                  <a:schemeClr val="bg1"/>
                </a:solidFill>
                <a:latin typeface="Cambria" pitchFamily="18" charset="0"/>
              </a:rPr>
              <a:t>Serviço</a:t>
            </a:r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 Regular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63513" y="1535310"/>
            <a:ext cx="881538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É fundamental para a manutenção dos investimentos nas linhas regulares via Estreito de Magalhães, que garantem </a:t>
            </a:r>
            <a:r>
              <a:rPr lang="pt-BR" altLang="pt-BR" sz="24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transit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-time consideravelmente menor, e níveis de fretes competitivos;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Os serviços prestados têm demonstrado eficiência, regularidade, e frequência compatíveis com a evolução do comércio bilateral;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Continuidade do investimento no serviço dedicado, atendendo plenamente a grande maioria dos clientes do mercado;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4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400" u="sng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Garantia de conexão marítima para todos os portos brasileiros pela navegação de cabotagem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0" y="77788"/>
            <a:ext cx="6478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  <a:latin typeface="Cambria" pitchFamily="18" charset="0"/>
              </a:rPr>
              <a:t>Justificativas para Manutenção do Acordo</a:t>
            </a:r>
            <a:endParaRPr lang="en-US" sz="200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760</Words>
  <Application>Microsoft Office PowerPoint</Application>
  <PresentationFormat>Apresentação na tela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THEMAZ COMUNICACAO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EDUARDO C R VIANA</dc:creator>
  <cp:lastModifiedBy>Andressa Paranhos Guimarães</cp:lastModifiedBy>
  <cp:revision>154</cp:revision>
  <dcterms:created xsi:type="dcterms:W3CDTF">2013-10-21T16:37:50Z</dcterms:created>
  <dcterms:modified xsi:type="dcterms:W3CDTF">2017-11-20T13:41:15Z</dcterms:modified>
</cp:coreProperties>
</file>