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729" r:id="rId2"/>
  </p:sldMasterIdLst>
  <p:notesMasterIdLst>
    <p:notesMasterId r:id="rId19"/>
  </p:notesMasterIdLst>
  <p:handoutMasterIdLst>
    <p:handoutMasterId r:id="rId20"/>
  </p:handoutMasterIdLst>
  <p:sldIdLst>
    <p:sldId id="521" r:id="rId3"/>
    <p:sldId id="294" r:id="rId4"/>
    <p:sldId id="490" r:id="rId5"/>
    <p:sldId id="527" r:id="rId6"/>
    <p:sldId id="528" r:id="rId7"/>
    <p:sldId id="522" r:id="rId8"/>
    <p:sldId id="523" r:id="rId9"/>
    <p:sldId id="524" r:id="rId10"/>
    <p:sldId id="525" r:id="rId11"/>
    <p:sldId id="526" r:id="rId12"/>
    <p:sldId id="529" r:id="rId13"/>
    <p:sldId id="530" r:id="rId14"/>
    <p:sldId id="531" r:id="rId15"/>
    <p:sldId id="532" r:id="rId16"/>
    <p:sldId id="533" r:id="rId17"/>
    <p:sldId id="514" r:id="rId18"/>
  </p:sldIdLst>
  <p:sldSz cx="12192000" cy="6858000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  <a:srgbClr val="FFFF00"/>
    <a:srgbClr val="006600"/>
    <a:srgbClr val="FFFF99"/>
    <a:srgbClr val="0000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6DC0FB-4098-450D-BC4A-7D9BAE58F78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EBA4276-9A57-409F-BE16-12EEEDE5A8F4}">
      <dgm:prSet phldrT="[Texto]"/>
      <dgm:spPr/>
      <dgm:t>
        <a:bodyPr/>
        <a:lstStyle/>
        <a:p>
          <a:pPr algn="ctr"/>
          <a:r>
            <a:rPr lang="pt-BR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rebuchet MS"/>
            </a:rPr>
            <a:t>Consequências para ZFM: </a:t>
          </a:r>
          <a:endParaRPr lang="pt-BR" b="0" strike="noStrike" spc="-1" dirty="0">
            <a:solidFill>
              <a:srgbClr val="000000"/>
            </a:solidFill>
            <a:uFill>
              <a:solidFill>
                <a:srgbClr val="FFFFFF"/>
              </a:solidFill>
            </a:uFill>
            <a:latin typeface="Arial"/>
          </a:endParaRPr>
        </a:p>
        <a:p>
          <a:pPr algn="ctr"/>
          <a:r>
            <a:rPr lang="pt-BR" dirty="0"/>
            <a:t>- Não há impacto nos </a:t>
          </a:r>
          <a:r>
            <a:rPr lang="pt-BR" dirty="0" smtClean="0"/>
            <a:t>empregos </a:t>
          </a:r>
          <a:r>
            <a:rPr lang="pt-BR" dirty="0"/>
            <a:t>e nas industrias uma vez que não há produção no PIM dos produtos descritos nos </a:t>
          </a:r>
          <a:r>
            <a:rPr lang="pt-BR" dirty="0" err="1"/>
            <a:t>ex-tarifários</a:t>
          </a:r>
          <a:r>
            <a:rPr lang="pt-BR" dirty="0"/>
            <a:t>.</a:t>
          </a:r>
        </a:p>
      </dgm:t>
    </dgm:pt>
    <dgm:pt modelId="{E0B2A3AA-E9E2-4FB4-B2E7-35E07EE2CFB3}" type="parTrans" cxnId="{97FBB8F5-5D92-4CBB-8C3C-3B264D3DDA85}">
      <dgm:prSet/>
      <dgm:spPr/>
      <dgm:t>
        <a:bodyPr/>
        <a:lstStyle/>
        <a:p>
          <a:pPr algn="ctr"/>
          <a:endParaRPr lang="pt-BR"/>
        </a:p>
      </dgm:t>
    </dgm:pt>
    <dgm:pt modelId="{9613480E-2E61-4321-8C4E-382F848BC98F}" type="sibTrans" cxnId="{97FBB8F5-5D92-4CBB-8C3C-3B264D3DDA85}">
      <dgm:prSet/>
      <dgm:spPr/>
      <dgm:t>
        <a:bodyPr/>
        <a:lstStyle/>
        <a:p>
          <a:pPr algn="ctr"/>
          <a:endParaRPr lang="pt-BR"/>
        </a:p>
      </dgm:t>
    </dgm:pt>
    <dgm:pt modelId="{E5FF8DAC-7B09-4AC1-BBDC-D01DFA7C1589}" type="pres">
      <dgm:prSet presAssocID="{CD6DC0FB-4098-450D-BC4A-7D9BAE58F78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B9777AF-6FE8-4721-A732-F2FA3A24B6D3}" type="pres">
      <dgm:prSet presAssocID="{7EBA4276-9A57-409F-BE16-12EEEDE5A8F4}" presName="node" presStyleLbl="node1" presStyleIdx="0" presStyleCnt="1" custScaleY="55817" custLinFactNeighborX="-9202" custLinFactNeighborY="279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7FBB8F5-5D92-4CBB-8C3C-3B264D3DDA85}" srcId="{CD6DC0FB-4098-450D-BC4A-7D9BAE58F789}" destId="{7EBA4276-9A57-409F-BE16-12EEEDE5A8F4}" srcOrd="0" destOrd="0" parTransId="{E0B2A3AA-E9E2-4FB4-B2E7-35E07EE2CFB3}" sibTransId="{9613480E-2E61-4321-8C4E-382F848BC98F}"/>
    <dgm:cxn modelId="{B638F360-BB91-42E5-9F22-1BD4F0179F66}" type="presOf" srcId="{CD6DC0FB-4098-450D-BC4A-7D9BAE58F789}" destId="{E5FF8DAC-7B09-4AC1-BBDC-D01DFA7C1589}" srcOrd="0" destOrd="0" presId="urn:microsoft.com/office/officeart/2005/8/layout/default"/>
    <dgm:cxn modelId="{C49DC0FE-2683-40E0-8BF9-88EF0CC42823}" type="presOf" srcId="{7EBA4276-9A57-409F-BE16-12EEEDE5A8F4}" destId="{FB9777AF-6FE8-4721-A732-F2FA3A24B6D3}" srcOrd="0" destOrd="0" presId="urn:microsoft.com/office/officeart/2005/8/layout/default"/>
    <dgm:cxn modelId="{7CA8909F-B5E7-4414-BB35-F85F4A92DB2E}" type="presParOf" srcId="{E5FF8DAC-7B09-4AC1-BBDC-D01DFA7C1589}" destId="{FB9777AF-6FE8-4721-A732-F2FA3A24B6D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898264-DD99-4F4A-AC5A-E559C6BD58A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65A8100-DF3A-4F13-87BD-6067AD92C9DB}">
      <dgm:prSet/>
      <dgm:spPr/>
      <dgm:t>
        <a:bodyPr/>
        <a:lstStyle/>
        <a:p>
          <a:r>
            <a:rPr lang="pt-BR" dirty="0" smtClean="0"/>
            <a:t>A SUFRAMA, por meio da Coordenação Geral de Comércio Exterior, participa de todos os Grupos Técnicos Tarifários a fim de resguardar os interesses do setor produtivo da Zona Franca de Manaus.</a:t>
          </a:r>
        </a:p>
      </dgm:t>
    </dgm:pt>
    <dgm:pt modelId="{BAF9B511-AC95-44B1-B92B-9944C33AD2D8}" type="parTrans" cxnId="{FD0E6129-AD6D-484E-B404-E23B8401DFE4}">
      <dgm:prSet/>
      <dgm:spPr/>
      <dgm:t>
        <a:bodyPr/>
        <a:lstStyle/>
        <a:p>
          <a:endParaRPr lang="pt-BR"/>
        </a:p>
      </dgm:t>
    </dgm:pt>
    <dgm:pt modelId="{7C6152B6-A436-48CD-AC94-E54D8AF9BB93}" type="sibTrans" cxnId="{FD0E6129-AD6D-484E-B404-E23B8401DFE4}">
      <dgm:prSet/>
      <dgm:spPr/>
      <dgm:t>
        <a:bodyPr/>
        <a:lstStyle/>
        <a:p>
          <a:endParaRPr lang="pt-BR"/>
        </a:p>
      </dgm:t>
    </dgm:pt>
    <dgm:pt modelId="{5F79E960-348F-4B3D-84E1-2857395D6D95}" type="pres">
      <dgm:prSet presAssocID="{48898264-DD99-4F4A-AC5A-E559C6BD58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ACE1BED-4DA1-42B8-B2B6-DAC7B747EBE9}" type="pres">
      <dgm:prSet presAssocID="{A65A8100-DF3A-4F13-87BD-6067AD92C9D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ABFCA34-1997-4AFE-8D99-23554124B601}" type="presOf" srcId="{48898264-DD99-4F4A-AC5A-E559C6BD58AD}" destId="{5F79E960-348F-4B3D-84E1-2857395D6D95}" srcOrd="0" destOrd="0" presId="urn:microsoft.com/office/officeart/2005/8/layout/default"/>
    <dgm:cxn modelId="{FD0E6129-AD6D-484E-B404-E23B8401DFE4}" srcId="{48898264-DD99-4F4A-AC5A-E559C6BD58AD}" destId="{A65A8100-DF3A-4F13-87BD-6067AD92C9DB}" srcOrd="0" destOrd="0" parTransId="{BAF9B511-AC95-44B1-B92B-9944C33AD2D8}" sibTransId="{7C6152B6-A436-48CD-AC94-E54D8AF9BB93}"/>
    <dgm:cxn modelId="{9FEEADE8-B74B-4C7A-91AA-9E03399DD28D}" type="presOf" srcId="{A65A8100-DF3A-4F13-87BD-6067AD92C9DB}" destId="{5ACE1BED-4DA1-42B8-B2B6-DAC7B747EBE9}" srcOrd="0" destOrd="0" presId="urn:microsoft.com/office/officeart/2005/8/layout/default"/>
    <dgm:cxn modelId="{F13D2048-79CD-4F88-935A-FAB2F237C4ED}" type="presParOf" srcId="{5F79E960-348F-4B3D-84E1-2857395D6D95}" destId="{5ACE1BED-4DA1-42B8-B2B6-DAC7B747EBE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72ED2D-EAC4-49D3-BAEF-3A950A14D79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3058169-390D-4ED3-9B15-2C9B6C51A311}">
      <dgm:prSet phldrT="[Texto]" custT="1"/>
      <dgm:spPr/>
      <dgm:t>
        <a:bodyPr/>
        <a:lstStyle/>
        <a:p>
          <a:pPr algn="just"/>
          <a:r>
            <a:rPr lang="pt-BR" sz="3200" b="0" i="0" dirty="0" smtClean="0"/>
            <a:t>O regime de </a:t>
          </a:r>
          <a:r>
            <a:rPr lang="pt-BR" sz="3200" b="0" i="0" dirty="0" err="1" smtClean="0"/>
            <a:t>Ex-Tarifário</a:t>
          </a:r>
          <a:r>
            <a:rPr lang="pt-BR" sz="3200" b="0" i="0" dirty="0" smtClean="0"/>
            <a:t> consiste na redução temporária da alíquota de importação de bens de capital (BK), de informática e telecomunicação (BIT), assim grafados na Tarifa Externa Comum do Mercosul (TEC), mais especificamente de um destaque da posição, </a:t>
          </a:r>
          <a:r>
            <a:rPr lang="pt-BR" sz="3200" b="1" i="0" dirty="0" smtClean="0">
              <a:solidFill>
                <a:srgbClr val="FF0000"/>
              </a:solidFill>
            </a:rPr>
            <a:t>quando não houver a produção nacional</a:t>
          </a:r>
          <a:r>
            <a:rPr lang="pt-BR" sz="3200" b="0" i="0" dirty="0" smtClean="0"/>
            <a:t> equivalente.</a:t>
          </a:r>
        </a:p>
      </dgm:t>
    </dgm:pt>
    <dgm:pt modelId="{9C361E7C-77E9-4014-B39A-C22C77046E11}" type="parTrans" cxnId="{3517189D-FC34-436F-A5E8-3F8922889724}">
      <dgm:prSet/>
      <dgm:spPr/>
      <dgm:t>
        <a:bodyPr/>
        <a:lstStyle/>
        <a:p>
          <a:endParaRPr lang="pt-BR"/>
        </a:p>
      </dgm:t>
    </dgm:pt>
    <dgm:pt modelId="{9C225380-5BEE-4ED2-BBB3-97C78C5210CA}" type="sibTrans" cxnId="{3517189D-FC34-436F-A5E8-3F8922889724}">
      <dgm:prSet/>
      <dgm:spPr/>
      <dgm:t>
        <a:bodyPr/>
        <a:lstStyle/>
        <a:p>
          <a:endParaRPr lang="pt-BR"/>
        </a:p>
      </dgm:t>
    </dgm:pt>
    <dgm:pt modelId="{66FB83C2-D194-4999-A759-980E5B0408AD}" type="pres">
      <dgm:prSet presAssocID="{0172ED2D-EAC4-49D3-BAEF-3A950A14D79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D78D1F7-4D9D-4EE6-B84D-D28F14ACE098}" type="pres">
      <dgm:prSet presAssocID="{73058169-390D-4ED3-9B15-2C9B6C51A311}" presName="node" presStyleLbl="node1" presStyleIdx="0" presStyleCnt="1" custScaleY="745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517189D-FC34-436F-A5E8-3F8922889724}" srcId="{0172ED2D-EAC4-49D3-BAEF-3A950A14D79F}" destId="{73058169-390D-4ED3-9B15-2C9B6C51A311}" srcOrd="0" destOrd="0" parTransId="{9C361E7C-77E9-4014-B39A-C22C77046E11}" sibTransId="{9C225380-5BEE-4ED2-BBB3-97C78C5210CA}"/>
    <dgm:cxn modelId="{3E3A6262-812B-4F1A-9F9F-C3B0859B8A32}" type="presOf" srcId="{73058169-390D-4ED3-9B15-2C9B6C51A311}" destId="{ED78D1F7-4D9D-4EE6-B84D-D28F14ACE098}" srcOrd="0" destOrd="0" presId="urn:microsoft.com/office/officeart/2005/8/layout/default"/>
    <dgm:cxn modelId="{5FD7525A-860A-4E89-8401-D718DED6862C}" type="presOf" srcId="{0172ED2D-EAC4-49D3-BAEF-3A950A14D79F}" destId="{66FB83C2-D194-4999-A759-980E5B0408AD}" srcOrd="0" destOrd="0" presId="urn:microsoft.com/office/officeart/2005/8/layout/default"/>
    <dgm:cxn modelId="{082F3C8B-57D1-4468-8935-EF3B60F90C36}" type="presParOf" srcId="{66FB83C2-D194-4999-A759-980E5B0408AD}" destId="{ED78D1F7-4D9D-4EE6-B84D-D28F14ACE09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72ED2D-EAC4-49D3-BAEF-3A950A14D79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6FB83C2-D194-4999-A759-980E5B0408AD}" type="pres">
      <dgm:prSet presAssocID="{0172ED2D-EAC4-49D3-BAEF-3A950A14D79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1EF43D32-628A-4954-B62F-0F72A5459402}" type="presOf" srcId="{0172ED2D-EAC4-49D3-BAEF-3A950A14D79F}" destId="{66FB83C2-D194-4999-A759-980E5B0408A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898264-DD99-4F4A-AC5A-E559C6BD58A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98C0D65-DA28-49F8-830B-32570EA9FB66}">
      <dgm:prSet phldrT="[Texto]"/>
      <dgm:spPr/>
      <dgm:t>
        <a:bodyPr/>
        <a:lstStyle/>
        <a:p>
          <a:pPr algn="ctr"/>
          <a:r>
            <a:rPr lang="pt-BR" dirty="0" smtClean="0"/>
            <a:t>- Inexistência de Produção Nacional de bem equivalente;</a:t>
          </a:r>
        </a:p>
        <a:p>
          <a:pPr algn="ctr"/>
          <a:endParaRPr lang="pt-BR" dirty="0" smtClean="0"/>
        </a:p>
        <a:p>
          <a:pPr algn="just"/>
          <a:r>
            <a:rPr lang="pt-BR" dirty="0" smtClean="0"/>
            <a:t>Além disso o Comitê de Análise de </a:t>
          </a:r>
          <a:r>
            <a:rPr lang="pt-BR" dirty="0" err="1" smtClean="0"/>
            <a:t>Ex-tarifários</a:t>
          </a:r>
          <a:r>
            <a:rPr lang="pt-BR" dirty="0" smtClean="0"/>
            <a:t> – </a:t>
          </a:r>
          <a:r>
            <a:rPr lang="pt-BR" dirty="0" err="1" smtClean="0"/>
            <a:t>CAEx</a:t>
          </a:r>
          <a:r>
            <a:rPr lang="pt-BR" dirty="0" smtClean="0"/>
            <a:t> providencia uma consulta pública na página do ME para contestações de produtores nacionais e associações. </a:t>
          </a:r>
        </a:p>
        <a:p>
          <a:pPr algn="ctr"/>
          <a:endParaRPr lang="pt-BR" dirty="0"/>
        </a:p>
      </dgm:t>
    </dgm:pt>
    <dgm:pt modelId="{9BE0C6BB-514A-4064-BAA1-C432502D586D}" type="parTrans" cxnId="{60BB8E48-CD91-40E7-8FE9-852A59E234FE}">
      <dgm:prSet/>
      <dgm:spPr/>
      <dgm:t>
        <a:bodyPr/>
        <a:lstStyle/>
        <a:p>
          <a:endParaRPr lang="pt-BR"/>
        </a:p>
      </dgm:t>
    </dgm:pt>
    <dgm:pt modelId="{85C2D41A-2ABA-4425-9C30-0A7984EA29B7}" type="sibTrans" cxnId="{60BB8E48-CD91-40E7-8FE9-852A59E234FE}">
      <dgm:prSet/>
      <dgm:spPr/>
      <dgm:t>
        <a:bodyPr/>
        <a:lstStyle/>
        <a:p>
          <a:endParaRPr lang="pt-BR"/>
        </a:p>
      </dgm:t>
    </dgm:pt>
    <dgm:pt modelId="{5F79E960-348F-4B3D-84E1-2857395D6D95}" type="pres">
      <dgm:prSet presAssocID="{48898264-DD99-4F4A-AC5A-E559C6BD58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EA43F28-34C2-42DC-8190-101EEA00BF97}" type="pres">
      <dgm:prSet presAssocID="{198C0D65-DA28-49F8-830B-32570EA9FB66}" presName="node" presStyleLbl="node1" presStyleIdx="0" presStyleCnt="1" custLinFactNeighborX="-17508" custLinFactNeighborY="155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82C5D9B-9702-4698-B09E-561E8394057F}" type="presOf" srcId="{48898264-DD99-4F4A-AC5A-E559C6BD58AD}" destId="{5F79E960-348F-4B3D-84E1-2857395D6D95}" srcOrd="0" destOrd="0" presId="urn:microsoft.com/office/officeart/2005/8/layout/default"/>
    <dgm:cxn modelId="{60BB8E48-CD91-40E7-8FE9-852A59E234FE}" srcId="{48898264-DD99-4F4A-AC5A-E559C6BD58AD}" destId="{198C0D65-DA28-49F8-830B-32570EA9FB66}" srcOrd="0" destOrd="0" parTransId="{9BE0C6BB-514A-4064-BAA1-C432502D586D}" sibTransId="{85C2D41A-2ABA-4425-9C30-0A7984EA29B7}"/>
    <dgm:cxn modelId="{FD2E33D4-5E95-4B63-A82A-9A8E8F047389}" type="presOf" srcId="{198C0D65-DA28-49F8-830B-32570EA9FB66}" destId="{3EA43F28-34C2-42DC-8190-101EEA00BF97}" srcOrd="0" destOrd="0" presId="urn:microsoft.com/office/officeart/2005/8/layout/default"/>
    <dgm:cxn modelId="{D2D1A26F-19A4-4C78-B603-F04FC4A41826}" type="presParOf" srcId="{5F79E960-348F-4B3D-84E1-2857395D6D95}" destId="{3EA43F28-34C2-42DC-8190-101EEA00BF9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72ED2D-EAC4-49D3-BAEF-3A950A14D79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6FB83C2-D194-4999-A759-980E5B0408AD}" type="pres">
      <dgm:prSet presAssocID="{0172ED2D-EAC4-49D3-BAEF-3A950A14D79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66AFA3D4-E5A4-49E1-9501-011817543BD2}" type="presOf" srcId="{0172ED2D-EAC4-49D3-BAEF-3A950A14D79F}" destId="{66FB83C2-D194-4999-A759-980E5B0408A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898264-DD99-4F4A-AC5A-E559C6BD58A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8B41C2-EDE5-4258-88D6-E12BCBFFDEF4}">
      <dgm:prSet/>
      <dgm:spPr/>
      <dgm:t>
        <a:bodyPr/>
        <a:lstStyle/>
        <a:p>
          <a:r>
            <a:rPr lang="pt-BR" dirty="0" smtClean="0"/>
            <a:t>I - Atestado ou declaração emitido por Entidade de Classe de atuação nacional, que represente os fabricantes brasileiros do bem que se pleiteia importar; </a:t>
          </a:r>
        </a:p>
        <a:p>
          <a:r>
            <a:rPr lang="pt-BR" dirty="0" smtClean="0"/>
            <a:t>II - Consulta direta aos fabricantes nacionais ou às suas Entidades representativas; </a:t>
          </a:r>
        </a:p>
        <a:p>
          <a:r>
            <a:rPr lang="pt-BR" dirty="0" smtClean="0"/>
            <a:t>III - Consulta ao Banco de Dados do Banco Nacional de Desenvolvimento Econômico e Social (BNDES),</a:t>
          </a:r>
        </a:p>
        <a:p>
          <a:r>
            <a:rPr lang="pt-BR" dirty="0" smtClean="0"/>
            <a:t>sobre a produção nacional do bem; </a:t>
          </a:r>
        </a:p>
        <a:p>
          <a:endParaRPr lang="pt-BR" dirty="0"/>
        </a:p>
      </dgm:t>
    </dgm:pt>
    <dgm:pt modelId="{64FEE13D-3361-4D7E-A7CD-449A2EFDC69B}" type="parTrans" cxnId="{5FF90C52-8966-4E6B-84ED-35C0835F333E}">
      <dgm:prSet/>
      <dgm:spPr/>
      <dgm:t>
        <a:bodyPr/>
        <a:lstStyle/>
        <a:p>
          <a:endParaRPr lang="pt-BR"/>
        </a:p>
      </dgm:t>
    </dgm:pt>
    <dgm:pt modelId="{443F44B0-563B-495C-A9A3-3135DE5FE709}" type="sibTrans" cxnId="{5FF90C52-8966-4E6B-84ED-35C0835F333E}">
      <dgm:prSet/>
      <dgm:spPr/>
      <dgm:t>
        <a:bodyPr/>
        <a:lstStyle/>
        <a:p>
          <a:endParaRPr lang="pt-BR"/>
        </a:p>
      </dgm:t>
    </dgm:pt>
    <dgm:pt modelId="{5F79E960-348F-4B3D-84E1-2857395D6D95}" type="pres">
      <dgm:prSet presAssocID="{48898264-DD99-4F4A-AC5A-E559C6BD58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C53E710-C552-4E99-84B7-493BC77B2F1D}" type="pres">
      <dgm:prSet presAssocID="{B58B41C2-EDE5-4258-88D6-E12BCBFFDEF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940A9EB-75E0-4669-89BF-73324CFE90D7}" type="presOf" srcId="{48898264-DD99-4F4A-AC5A-E559C6BD58AD}" destId="{5F79E960-348F-4B3D-84E1-2857395D6D95}" srcOrd="0" destOrd="0" presId="urn:microsoft.com/office/officeart/2005/8/layout/default"/>
    <dgm:cxn modelId="{5FF90C52-8966-4E6B-84ED-35C0835F333E}" srcId="{48898264-DD99-4F4A-AC5A-E559C6BD58AD}" destId="{B58B41C2-EDE5-4258-88D6-E12BCBFFDEF4}" srcOrd="0" destOrd="0" parTransId="{64FEE13D-3361-4D7E-A7CD-449A2EFDC69B}" sibTransId="{443F44B0-563B-495C-A9A3-3135DE5FE709}"/>
    <dgm:cxn modelId="{6BFCD202-B00F-455B-9A23-7BBEAA9FDDE1}" type="presOf" srcId="{B58B41C2-EDE5-4258-88D6-E12BCBFFDEF4}" destId="{FC53E710-C552-4E99-84B7-493BC77B2F1D}" srcOrd="0" destOrd="0" presId="urn:microsoft.com/office/officeart/2005/8/layout/default"/>
    <dgm:cxn modelId="{185FB0B9-96D1-43BB-ACC9-AEF7B536BBF9}" type="presParOf" srcId="{5F79E960-348F-4B3D-84E1-2857395D6D95}" destId="{FC53E710-C552-4E99-84B7-493BC77B2F1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72ED2D-EAC4-49D3-BAEF-3A950A14D79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6FB83C2-D194-4999-A759-980E5B0408AD}" type="pres">
      <dgm:prSet presAssocID="{0172ED2D-EAC4-49D3-BAEF-3A950A14D79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D0AF09FD-4EE0-4ED2-BC7A-F3AB7EF1229B}" type="presOf" srcId="{0172ED2D-EAC4-49D3-BAEF-3A950A14D79F}" destId="{66FB83C2-D194-4999-A759-980E5B0408A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898264-DD99-4F4A-AC5A-E559C6BD58A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65A8100-DF3A-4F13-87BD-6067AD92C9DB}">
      <dgm:prSet/>
      <dgm:spPr/>
      <dgm:t>
        <a:bodyPr/>
        <a:lstStyle/>
        <a:p>
          <a:r>
            <a:rPr lang="pt-BR" dirty="0" smtClean="0"/>
            <a:t>IV - Cadastro próprio da SEPEC de bens com produção nacional;</a:t>
          </a:r>
        </a:p>
        <a:p>
          <a:r>
            <a:rPr lang="pt-BR" dirty="0" smtClean="0"/>
            <a:t> V - Laudo técnico elaborado por especialista ou por entidade tecnológica, de reconhecida idoneidade</a:t>
          </a:r>
        </a:p>
        <a:p>
          <a:r>
            <a:rPr lang="pt-BR" dirty="0" smtClean="0"/>
            <a:t>e notória competência técnica, que demonstre as diferenças entre o bem objeto do pleito e aquele produzido nacionalmente.</a:t>
          </a:r>
        </a:p>
      </dgm:t>
    </dgm:pt>
    <dgm:pt modelId="{BAF9B511-AC95-44B1-B92B-9944C33AD2D8}" type="parTrans" cxnId="{FD0E6129-AD6D-484E-B404-E23B8401DFE4}">
      <dgm:prSet/>
      <dgm:spPr/>
      <dgm:t>
        <a:bodyPr/>
        <a:lstStyle/>
        <a:p>
          <a:endParaRPr lang="pt-BR"/>
        </a:p>
      </dgm:t>
    </dgm:pt>
    <dgm:pt modelId="{7C6152B6-A436-48CD-AC94-E54D8AF9BB93}" type="sibTrans" cxnId="{FD0E6129-AD6D-484E-B404-E23B8401DFE4}">
      <dgm:prSet/>
      <dgm:spPr/>
      <dgm:t>
        <a:bodyPr/>
        <a:lstStyle/>
        <a:p>
          <a:endParaRPr lang="pt-BR"/>
        </a:p>
      </dgm:t>
    </dgm:pt>
    <dgm:pt modelId="{5F79E960-348F-4B3D-84E1-2857395D6D95}" type="pres">
      <dgm:prSet presAssocID="{48898264-DD99-4F4A-AC5A-E559C6BD58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ACE1BED-4DA1-42B8-B2B6-DAC7B747EBE9}" type="pres">
      <dgm:prSet presAssocID="{A65A8100-DF3A-4F13-87BD-6067AD92C9D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432E198-8736-4BDF-BBDA-CAEF73743CD8}" type="presOf" srcId="{A65A8100-DF3A-4F13-87BD-6067AD92C9DB}" destId="{5ACE1BED-4DA1-42B8-B2B6-DAC7B747EBE9}" srcOrd="0" destOrd="0" presId="urn:microsoft.com/office/officeart/2005/8/layout/default"/>
    <dgm:cxn modelId="{FD0E6129-AD6D-484E-B404-E23B8401DFE4}" srcId="{48898264-DD99-4F4A-AC5A-E559C6BD58AD}" destId="{A65A8100-DF3A-4F13-87BD-6067AD92C9DB}" srcOrd="0" destOrd="0" parTransId="{BAF9B511-AC95-44B1-B92B-9944C33AD2D8}" sibTransId="{7C6152B6-A436-48CD-AC94-E54D8AF9BB93}"/>
    <dgm:cxn modelId="{9E499A87-34D6-46B8-80E6-89276FA72530}" type="presOf" srcId="{48898264-DD99-4F4A-AC5A-E559C6BD58AD}" destId="{5F79E960-348F-4B3D-84E1-2857395D6D95}" srcOrd="0" destOrd="0" presId="urn:microsoft.com/office/officeart/2005/8/layout/default"/>
    <dgm:cxn modelId="{42E81565-4463-49D2-8F00-E79EF60B04D1}" type="presParOf" srcId="{5F79E960-348F-4B3D-84E1-2857395D6D95}" destId="{5ACE1BED-4DA1-42B8-B2B6-DAC7B747EBE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72ED2D-EAC4-49D3-BAEF-3A950A14D79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6FB83C2-D194-4999-A759-980E5B0408AD}" type="pres">
      <dgm:prSet presAssocID="{0172ED2D-EAC4-49D3-BAEF-3A950A14D79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ED5AFCAE-709A-4E22-89C4-16CE79208134}" type="presOf" srcId="{0172ED2D-EAC4-49D3-BAEF-3A950A14D79F}" destId="{66FB83C2-D194-4999-A759-980E5B0408A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777AF-6FE8-4721-A732-F2FA3A24B6D3}">
      <dsp:nvSpPr>
        <dsp:cNvPr id="0" name=""/>
        <dsp:cNvSpPr/>
      </dsp:nvSpPr>
      <dsp:spPr>
        <a:xfrm>
          <a:off x="0" y="2696583"/>
          <a:ext cx="8128000" cy="2722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b="0" strike="noStrike" kern="12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rebuchet MS"/>
            </a:rPr>
            <a:t>Consequências para ZFM: </a:t>
          </a:r>
          <a:endParaRPr lang="pt-BR" sz="3400" b="0" strike="noStrike" kern="1200" spc="-1" dirty="0">
            <a:solidFill>
              <a:srgbClr val="000000"/>
            </a:solidFill>
            <a:uFill>
              <a:solidFill>
                <a:srgbClr val="FFFFFF"/>
              </a:solidFill>
            </a:uFill>
            <a:latin typeface="Arial"/>
          </a:endParaRP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/>
            <a:t>- Não há impacto nos </a:t>
          </a:r>
          <a:r>
            <a:rPr lang="pt-BR" sz="3400" kern="1200" dirty="0" smtClean="0"/>
            <a:t>empregos </a:t>
          </a:r>
          <a:r>
            <a:rPr lang="pt-BR" sz="3400" kern="1200" dirty="0"/>
            <a:t>e nas industrias uma vez que não há produção no PIM dos produtos descritos nos </a:t>
          </a:r>
          <a:r>
            <a:rPr lang="pt-BR" sz="3400" kern="1200" dirty="0" err="1"/>
            <a:t>ex-tarifários</a:t>
          </a:r>
          <a:r>
            <a:rPr lang="pt-BR" sz="3400" kern="1200" dirty="0"/>
            <a:t>.</a:t>
          </a:r>
        </a:p>
      </dsp:txBody>
      <dsp:txXfrm>
        <a:off x="0" y="2696583"/>
        <a:ext cx="8128000" cy="27220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E1BED-4DA1-42B8-B2B6-DAC7B747EBE9}">
      <dsp:nvSpPr>
        <dsp:cNvPr id="0" name=""/>
        <dsp:cNvSpPr/>
      </dsp:nvSpPr>
      <dsp:spPr>
        <a:xfrm>
          <a:off x="0" y="102721"/>
          <a:ext cx="7128476" cy="42770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700" kern="1200" dirty="0" smtClean="0"/>
            <a:t>A SUFRAMA, por meio da Coordenação Geral de Comércio Exterior, participa de todos os Grupos Técnicos Tarifários a fim de resguardar os interesses do setor produtivo da Zona Franca de Manaus.</a:t>
          </a:r>
        </a:p>
      </dsp:txBody>
      <dsp:txXfrm>
        <a:off x="0" y="102721"/>
        <a:ext cx="7128476" cy="42770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8D1F7-4D9D-4EE6-B84D-D28F14ACE098}">
      <dsp:nvSpPr>
        <dsp:cNvPr id="0" name=""/>
        <dsp:cNvSpPr/>
      </dsp:nvSpPr>
      <dsp:spPr>
        <a:xfrm>
          <a:off x="3968" y="892696"/>
          <a:ext cx="8120062" cy="3633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0" i="0" kern="1200" dirty="0" smtClean="0"/>
            <a:t>O regime de </a:t>
          </a:r>
          <a:r>
            <a:rPr lang="pt-BR" sz="3200" b="0" i="0" kern="1200" dirty="0" err="1" smtClean="0"/>
            <a:t>Ex-Tarifário</a:t>
          </a:r>
          <a:r>
            <a:rPr lang="pt-BR" sz="3200" b="0" i="0" kern="1200" dirty="0" smtClean="0"/>
            <a:t> consiste na redução temporária da alíquota de importação de bens de capital (BK), de informática e telecomunicação (BIT), assim grafados na Tarifa Externa Comum do Mercosul (TEC), mais especificamente de um destaque da posição, </a:t>
          </a:r>
          <a:r>
            <a:rPr lang="pt-BR" sz="3200" b="1" i="0" kern="1200" dirty="0" smtClean="0">
              <a:solidFill>
                <a:srgbClr val="FF0000"/>
              </a:solidFill>
            </a:rPr>
            <a:t>quando não houver a produção nacional</a:t>
          </a:r>
          <a:r>
            <a:rPr lang="pt-BR" sz="3200" b="0" i="0" kern="1200" dirty="0" smtClean="0"/>
            <a:t> equivalente.</a:t>
          </a:r>
        </a:p>
      </dsp:txBody>
      <dsp:txXfrm>
        <a:off x="3968" y="892696"/>
        <a:ext cx="8120062" cy="3633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43F28-34C2-42DC-8190-101EEA00BF97}">
      <dsp:nvSpPr>
        <dsp:cNvPr id="0" name=""/>
        <dsp:cNvSpPr/>
      </dsp:nvSpPr>
      <dsp:spPr>
        <a:xfrm>
          <a:off x="0" y="205442"/>
          <a:ext cx="7128476" cy="42770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- Inexistência de Produção Nacional de bem equivalente;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000" kern="1200" dirty="0" smtClean="0"/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Além disso o Comitê de Análise de </a:t>
          </a:r>
          <a:r>
            <a:rPr lang="pt-BR" sz="3000" kern="1200" dirty="0" err="1" smtClean="0"/>
            <a:t>Ex-tarifários</a:t>
          </a:r>
          <a:r>
            <a:rPr lang="pt-BR" sz="3000" kern="1200" dirty="0" smtClean="0"/>
            <a:t> – </a:t>
          </a:r>
          <a:r>
            <a:rPr lang="pt-BR" sz="3000" kern="1200" dirty="0" err="1" smtClean="0"/>
            <a:t>CAEx</a:t>
          </a:r>
          <a:r>
            <a:rPr lang="pt-BR" sz="3000" kern="1200" dirty="0" smtClean="0"/>
            <a:t> providencia uma consulta pública na página do ME para contestações de produtores nacionais e associações.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000" kern="1200" dirty="0"/>
        </a:p>
      </dsp:txBody>
      <dsp:txXfrm>
        <a:off x="0" y="205442"/>
        <a:ext cx="7128476" cy="42770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3E710-C552-4E99-84B7-493BC77B2F1D}">
      <dsp:nvSpPr>
        <dsp:cNvPr id="0" name=""/>
        <dsp:cNvSpPr/>
      </dsp:nvSpPr>
      <dsp:spPr>
        <a:xfrm>
          <a:off x="0" y="102721"/>
          <a:ext cx="7128476" cy="42770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I - Atestado ou declaração emitido por Entidade de Classe de atuação nacional, que represente os fabricantes brasileiros do bem que se pleiteia importar;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II - Consulta direta aos fabricantes nacionais ou às suas Entidades representativas;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III - Consulta ao Banco de Dados do Banco Nacional de Desenvolvimento Econômico e Social (BNDES),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sobre a produção nacional do bem;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/>
        </a:p>
      </dsp:txBody>
      <dsp:txXfrm>
        <a:off x="0" y="102721"/>
        <a:ext cx="7128476" cy="42770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E1BED-4DA1-42B8-B2B6-DAC7B747EBE9}">
      <dsp:nvSpPr>
        <dsp:cNvPr id="0" name=""/>
        <dsp:cNvSpPr/>
      </dsp:nvSpPr>
      <dsp:spPr>
        <a:xfrm>
          <a:off x="0" y="102721"/>
          <a:ext cx="7128476" cy="42770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IV - Cadastro próprio da SEPEC de bens com produção nacional;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 V - Laudo técnico elaborado por especialista ou por entidade tecnológica, de reconhecida idoneidade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e notória competência técnica, que demonstre as diferenças entre o bem objeto do pleito e aquele produzido nacionalmente.</a:t>
          </a:r>
        </a:p>
      </dsp:txBody>
      <dsp:txXfrm>
        <a:off x="0" y="102721"/>
        <a:ext cx="7128476" cy="42770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1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1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4DBFB887-B3BD-46B6-B20C-DDC0D8F5D7E2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283831"/>
            <a:ext cx="2914015" cy="490409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09079" y="9283831"/>
            <a:ext cx="2914015" cy="490409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E9A32F3E-34E5-4ECA-B8C6-5AD7C3504E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872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1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1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FE7F0466-B9BF-4155-BF51-EA41D9F72C84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914015" cy="490409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09079" y="9283831"/>
            <a:ext cx="2914015" cy="490409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3D2E3471-21CF-4EFA-80E7-1CA17E6FBC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957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AD5A6-9EF1-4523-B7B1-580A09061695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86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AD5A6-9EF1-4523-B7B1-580A09061695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52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spcFirstLastPara="1" wrap="square" lIns="90264" tIns="90264" rIns="90264" bIns="90264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54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5"/>
            <a:ext cx="7766936" cy="1646302"/>
          </a:xfrm>
        </p:spPr>
        <p:txBody>
          <a:bodyPr anchor="b">
            <a:noAutofit/>
          </a:bodyPr>
          <a:lstStyle>
            <a:lvl1pPr algn="r">
              <a:defRPr sz="5399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4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27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54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90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93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94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7" indent="0">
              <a:buNone/>
              <a:defRPr sz="1600" b="1"/>
            </a:lvl7pPr>
            <a:lvl8pPr marL="3200361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6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94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7" indent="0">
              <a:buNone/>
              <a:defRPr sz="1600" b="1"/>
            </a:lvl7pPr>
            <a:lvl8pPr marL="3200361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6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07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51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57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5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71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8" indent="0">
              <a:buNone/>
              <a:defRPr sz="1400"/>
            </a:lvl2pPr>
            <a:lvl3pPr marL="914115" indent="0">
              <a:buNone/>
              <a:defRPr sz="1200"/>
            </a:lvl3pPr>
            <a:lvl4pPr marL="1371172" indent="0">
              <a:buNone/>
              <a:defRPr sz="1000"/>
            </a:lvl4pPr>
            <a:lvl5pPr marL="1828228" indent="0">
              <a:buNone/>
              <a:defRPr sz="1000"/>
            </a:lvl5pPr>
            <a:lvl6pPr marL="2285286" indent="0">
              <a:buNone/>
              <a:defRPr sz="1000"/>
            </a:lvl6pPr>
            <a:lvl7pPr marL="2742343" indent="0">
              <a:buNone/>
              <a:defRPr sz="1000"/>
            </a:lvl7pPr>
            <a:lvl8pPr marL="3199401" indent="0">
              <a:buNone/>
              <a:defRPr sz="1000"/>
            </a:lvl8pPr>
            <a:lvl9pPr marL="3656458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56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1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94" indent="0">
              <a:buNone/>
              <a:defRPr sz="1600"/>
            </a:lvl2pPr>
            <a:lvl3pPr marL="914389" indent="0">
              <a:buNone/>
              <a:defRPr sz="1600"/>
            </a:lvl3pPr>
            <a:lvl4pPr marL="1371583" indent="0">
              <a:buNone/>
              <a:defRPr sz="1600"/>
            </a:lvl4pPr>
            <a:lvl5pPr marL="1828777" indent="0">
              <a:buNone/>
              <a:defRPr sz="1600"/>
            </a:lvl5pPr>
            <a:lvl6pPr marL="2285971" indent="0">
              <a:buNone/>
              <a:defRPr sz="1600"/>
            </a:lvl6pPr>
            <a:lvl7pPr marL="2743167" indent="0">
              <a:buNone/>
              <a:defRPr sz="1600"/>
            </a:lvl7pPr>
            <a:lvl8pPr marL="3200361" indent="0">
              <a:buNone/>
              <a:defRPr sz="1600"/>
            </a:lvl8pPr>
            <a:lvl9pPr marL="3657555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94" indent="0">
              <a:buNone/>
              <a:defRPr sz="1200"/>
            </a:lvl2pPr>
            <a:lvl3pPr marL="914389" indent="0">
              <a:buNone/>
              <a:defRPr sz="1000"/>
            </a:lvl3pPr>
            <a:lvl4pPr marL="1371583" indent="0">
              <a:buNone/>
              <a:defRPr sz="900"/>
            </a:lvl4pPr>
            <a:lvl5pPr marL="1828777" indent="0">
              <a:buNone/>
              <a:defRPr sz="900"/>
            </a:lvl5pPr>
            <a:lvl6pPr marL="2285971" indent="0">
              <a:buNone/>
              <a:defRPr sz="900"/>
            </a:lvl6pPr>
            <a:lvl7pPr marL="2743167" indent="0">
              <a:buNone/>
              <a:defRPr sz="900"/>
            </a:lvl7pPr>
            <a:lvl8pPr marL="3200361" indent="0">
              <a:buNone/>
              <a:defRPr sz="900"/>
            </a:lvl8pPr>
            <a:lvl9pPr marL="3657555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9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71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1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40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94" indent="0">
              <a:buFontTx/>
              <a:buNone/>
              <a:defRPr/>
            </a:lvl2pPr>
            <a:lvl3pPr marL="914389" indent="0">
              <a:buFontTx/>
              <a:buNone/>
              <a:defRPr/>
            </a:lvl3pPr>
            <a:lvl4pPr marL="1371583" indent="0">
              <a:buFontTx/>
              <a:buNone/>
              <a:defRPr/>
            </a:lvl4pPr>
            <a:lvl5pPr marL="1828777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defTabSz="96771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defTabSz="96771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sz="1800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1891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9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9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5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1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3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94" indent="0">
              <a:buFontTx/>
              <a:buNone/>
              <a:defRPr/>
            </a:lvl2pPr>
            <a:lvl3pPr marL="914389" indent="0">
              <a:buFontTx/>
              <a:buNone/>
              <a:defRPr/>
            </a:lvl3pPr>
            <a:lvl4pPr marL="1371583" indent="0">
              <a:buFontTx/>
              <a:buNone/>
              <a:defRPr/>
            </a:lvl4pPr>
            <a:lvl5pPr marL="1828777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9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94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94"/>
              <a:t>4/9/2019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94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94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94"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defTabSz="96771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defTabSz="96771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4344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1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3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94" indent="0">
              <a:buFontTx/>
              <a:buNone/>
              <a:defRPr/>
            </a:lvl2pPr>
            <a:lvl3pPr marL="914389" indent="0">
              <a:buFontTx/>
              <a:buNone/>
              <a:defRPr/>
            </a:lvl3pPr>
            <a:lvl4pPr marL="1371583" indent="0">
              <a:buFontTx/>
              <a:buNone/>
              <a:defRPr/>
            </a:lvl4pPr>
            <a:lvl5pPr marL="1828777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9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94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94"/>
              <a:t>4/9/2019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94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94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94"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922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0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600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4/9/2019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84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 style B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567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88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4" y="6041363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7710"/>
            <a:fld id="{5EC0686B-F9F5-4B4A-91B5-3091696DE84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67710"/>
              <a:t>09/04/2019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3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771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67710"/>
            <a:fld id="{EE20F091-9A29-4260-BD44-124D09E58EA9}" type="slidenum">
              <a:rPr lang="pt-BR" smtClean="0">
                <a:solidFill>
                  <a:srgbClr val="90C226"/>
                </a:solidFill>
              </a:rPr>
              <a:pPr defTabSz="967710"/>
              <a:t>‹nº›</a:t>
            </a:fld>
            <a:endParaRPr lang="pt-B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</p:sldLayoutIdLst>
  <p:txStyles>
    <p:titleStyle>
      <a:lvl1pPr algn="l" defTabSz="457194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6" indent="-342896" algn="l" defTabSz="45719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40" indent="-285746" algn="l" defTabSz="45719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86" indent="-228597" algn="l" defTabSz="45719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80" indent="-228597" algn="l" defTabSz="45719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74" indent="-228597" algn="l" defTabSz="45719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69" indent="-228597" algn="l" defTabSz="45719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64" indent="-228597" algn="l" defTabSz="45719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58" indent="-228597" algn="l" defTabSz="45719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52" indent="-228597" algn="l" defTabSz="45719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4" algn="l" defTabSz="457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457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457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457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1" algn="l" defTabSz="457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7" algn="l" defTabSz="457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1" algn="l" defTabSz="457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457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ENCONTRO DAS ÁGUAS   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1" t="20366" r="19568"/>
          <a:stretch>
            <a:fillRect/>
          </a:stretch>
        </p:blipFill>
        <p:spPr bwMode="auto">
          <a:xfrm>
            <a:off x="0" y="1682"/>
            <a:ext cx="12192000" cy="685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1"/>
            <a:ext cx="12192000" cy="2041558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2453687" y="387055"/>
            <a:ext cx="6259611" cy="90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Superintendência da Zona Franca de Manaus – SUFRAMA</a:t>
            </a:r>
          </a:p>
        </p:txBody>
      </p:sp>
      <p:grpSp>
        <p:nvGrpSpPr>
          <p:cNvPr id="23" name="Grupo 28"/>
          <p:cNvGrpSpPr>
            <a:grpSpLocks/>
          </p:cNvGrpSpPr>
          <p:nvPr/>
        </p:nvGrpSpPr>
        <p:grpSpPr bwMode="auto">
          <a:xfrm>
            <a:off x="424392" y="5213350"/>
            <a:ext cx="6506457" cy="1597025"/>
            <a:chOff x="10249" y="5229200"/>
            <a:chExt cx="6505967" cy="1596832"/>
          </a:xfrm>
        </p:grpSpPr>
        <p:pic>
          <p:nvPicPr>
            <p:cNvPr id="25" name="Imagem 13" descr="2000px-Bandeira_do_Acre.svg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29" y="5815897"/>
              <a:ext cx="1028571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m 14" descr="Amazonas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5819771"/>
              <a:ext cx="1224136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m 15" descr="2000px-Bandeira_do_Amapá.svg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4401" y="5815897"/>
              <a:ext cx="1213503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m 16" descr="bandeira-rondonia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985" y="5816738"/>
              <a:ext cx="1274071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CaixaDeTexto 17"/>
            <p:cNvSpPr txBox="1">
              <a:spLocks noChangeArrowheads="1"/>
            </p:cNvSpPr>
            <p:nvPr/>
          </p:nvSpPr>
          <p:spPr bwMode="auto">
            <a:xfrm>
              <a:off x="10249" y="6557643"/>
              <a:ext cx="1116000" cy="2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200" b="1">
                  <a:latin typeface="Arial Narrow" panose="020B0606020202030204" pitchFamily="34" charset="0"/>
                </a:rPr>
                <a:t>Estado do Acre</a:t>
              </a:r>
            </a:p>
          </p:txBody>
        </p:sp>
        <p:sp>
          <p:nvSpPr>
            <p:cNvPr id="31" name="CaixaDeTexto 19"/>
            <p:cNvSpPr txBox="1">
              <a:spLocks noChangeArrowheads="1"/>
            </p:cNvSpPr>
            <p:nvPr/>
          </p:nvSpPr>
          <p:spPr bwMode="auto">
            <a:xfrm>
              <a:off x="1077930" y="6546303"/>
              <a:ext cx="1476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200" b="1">
                  <a:latin typeface="Arial Narrow" panose="020B0606020202030204" pitchFamily="34" charset="0"/>
                </a:rPr>
                <a:t>Estado do Amazonas</a:t>
              </a:r>
            </a:p>
          </p:txBody>
        </p:sp>
        <p:sp>
          <p:nvSpPr>
            <p:cNvPr id="32" name="CaixaDeTexto 20"/>
            <p:cNvSpPr txBox="1">
              <a:spLocks noChangeArrowheads="1"/>
            </p:cNvSpPr>
            <p:nvPr/>
          </p:nvSpPr>
          <p:spPr bwMode="auto">
            <a:xfrm>
              <a:off x="2433026" y="6549033"/>
              <a:ext cx="1260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200" b="1">
                  <a:latin typeface="Arial Narrow" panose="020B0606020202030204" pitchFamily="34" charset="0"/>
                </a:rPr>
                <a:t>Estado do Amapá</a:t>
              </a:r>
            </a:p>
          </p:txBody>
        </p:sp>
        <p:sp>
          <p:nvSpPr>
            <p:cNvPr id="33" name="CaixaDeTexto 21"/>
            <p:cNvSpPr txBox="1">
              <a:spLocks noChangeArrowheads="1"/>
            </p:cNvSpPr>
            <p:nvPr/>
          </p:nvSpPr>
          <p:spPr bwMode="auto">
            <a:xfrm>
              <a:off x="3744048" y="6549102"/>
              <a:ext cx="1404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200" b="1">
                  <a:latin typeface="Arial Narrow" panose="020B0606020202030204" pitchFamily="34" charset="0"/>
                </a:rPr>
                <a:t>Estado de Rondônia</a:t>
              </a:r>
            </a:p>
          </p:txBody>
        </p:sp>
        <p:pic>
          <p:nvPicPr>
            <p:cNvPr id="34" name="Imagem 22" descr="roraima-bandeira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8627" y="5815977"/>
              <a:ext cx="1357589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CaixaDeTexto 23"/>
            <p:cNvSpPr txBox="1">
              <a:spLocks noChangeArrowheads="1"/>
            </p:cNvSpPr>
            <p:nvPr/>
          </p:nvSpPr>
          <p:spPr bwMode="auto">
            <a:xfrm>
              <a:off x="5102168" y="6546610"/>
              <a:ext cx="1404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200" b="1">
                  <a:latin typeface="Arial Narrow" panose="020B0606020202030204" pitchFamily="34" charset="0"/>
                </a:rPr>
                <a:t>Estado de Roraima</a:t>
              </a:r>
            </a:p>
          </p:txBody>
        </p:sp>
        <p:sp>
          <p:nvSpPr>
            <p:cNvPr id="36" name="Text Box 3"/>
            <p:cNvSpPr txBox="1">
              <a:spLocks noChangeArrowheads="1"/>
            </p:cNvSpPr>
            <p:nvPr/>
          </p:nvSpPr>
          <p:spPr bwMode="auto">
            <a:xfrm>
              <a:off x="107080" y="5229200"/>
              <a:ext cx="6049506" cy="504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pt-BR" sz="24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charset="0"/>
                </a:rPr>
                <a:t>Estados com Atuação da SUFRAMA</a:t>
              </a:r>
              <a:endParaRPr lang="en-US" alt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endParaRPr>
            </a:p>
          </p:txBody>
        </p:sp>
      </p:grpSp>
      <p:pic>
        <p:nvPicPr>
          <p:cNvPr id="24" name="Imagem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441" y="5720365"/>
            <a:ext cx="4080933" cy="92960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35567" y="2165766"/>
            <a:ext cx="3706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5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e"/>
              </a:rPr>
              <a:t>SUFRAMA</a:t>
            </a:r>
            <a:endParaRPr lang="pt-BR" sz="5400" b="1" cap="none" spc="5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e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6" t="21540" r="5132" b="27733"/>
          <a:stretch/>
        </p:blipFill>
        <p:spPr>
          <a:xfrm>
            <a:off x="8822815" y="259653"/>
            <a:ext cx="3259667" cy="1027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544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0" y="73707"/>
            <a:ext cx="959242" cy="803365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918140" y="1174471"/>
            <a:ext cx="8877083" cy="5706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Comissão de Desenvolvimento, Indústria, Comércio e Serviços</a:t>
            </a:r>
          </a:p>
          <a:p>
            <a:pPr>
              <a:lnSpc>
                <a:spcPct val="120000"/>
              </a:lnSpc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Atuação da SUFRAMA nos Grupos Técnicos Tarifários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90529640"/>
              </p:ext>
            </p:extLst>
          </p:nvPr>
        </p:nvGraphicFramePr>
        <p:xfrm>
          <a:off x="918140" y="99151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22119224"/>
              </p:ext>
            </p:extLst>
          </p:nvPr>
        </p:nvGraphicFramePr>
        <p:xfrm>
          <a:off x="2032000" y="1655805"/>
          <a:ext cx="7128476" cy="448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60779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agem 10"/>
          <p:cNvPicPr/>
          <p:nvPr/>
        </p:nvPicPr>
        <p:blipFill>
          <a:blip r:embed="rId2"/>
          <a:stretch/>
        </p:blipFill>
        <p:spPr>
          <a:xfrm>
            <a:off x="129240" y="73800"/>
            <a:ext cx="959040" cy="803160"/>
          </a:xfrm>
          <a:prstGeom prst="rect">
            <a:avLst/>
          </a:prstGeom>
          <a:ln>
            <a:noFill/>
          </a:ln>
        </p:spPr>
      </p:pic>
      <p:sp>
        <p:nvSpPr>
          <p:cNvPr id="214" name="CustomShape 1"/>
          <p:cNvSpPr/>
          <p:nvPr/>
        </p:nvSpPr>
        <p:spPr>
          <a:xfrm>
            <a:off x="918000" y="1174320"/>
            <a:ext cx="8876880" cy="57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Comissão de Desenvolvimento, Indústria, Comércio e Serviços</a:t>
            </a:r>
            <a:endParaRPr lang="pt-BR" sz="4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lang="pt-BR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Panorama – Exportações do Amazonas</a:t>
            </a:r>
            <a:endParaRPr lang="pt-BR" sz="4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5" name="Picture 2"/>
          <p:cNvPicPr/>
          <p:nvPr/>
        </p:nvPicPr>
        <p:blipFill>
          <a:blip r:embed="rId3"/>
          <a:stretch/>
        </p:blipFill>
        <p:spPr>
          <a:xfrm>
            <a:off x="1222920" y="1744920"/>
            <a:ext cx="8129160" cy="4665240"/>
          </a:xfrm>
          <a:prstGeom prst="rect">
            <a:avLst/>
          </a:prstGeom>
          <a:ln>
            <a:noFill/>
          </a:ln>
        </p:spPr>
      </p:pic>
      <p:grpSp>
        <p:nvGrpSpPr>
          <p:cNvPr id="7" name="Grupo 6"/>
          <p:cNvGrpSpPr/>
          <p:nvPr/>
        </p:nvGrpSpPr>
        <p:grpSpPr>
          <a:xfrm>
            <a:off x="7725803" y="1852715"/>
            <a:ext cx="2069077" cy="981075"/>
            <a:chOff x="7478046" y="1744560"/>
            <a:chExt cx="2069077" cy="981075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87571" y="1744560"/>
              <a:ext cx="323850" cy="238125"/>
            </a:xfrm>
            <a:prstGeom prst="rect">
              <a:avLst/>
            </a:prstGeom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78046" y="1982325"/>
              <a:ext cx="333375" cy="247650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78046" y="2230335"/>
              <a:ext cx="352425" cy="247650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97096" y="2487510"/>
              <a:ext cx="333375" cy="238125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7830471" y="1744560"/>
              <a:ext cx="13331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 smtClean="0"/>
                <a:t>PRODUTOS BÁSICOS</a:t>
              </a:r>
              <a:endParaRPr lang="pt-BR" sz="800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7830471" y="1969529"/>
              <a:ext cx="1716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 smtClean="0"/>
                <a:t>PRODUTOS SEMIMANUFATURADOS</a:t>
              </a:r>
              <a:endParaRPr lang="pt-BR" sz="800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7830470" y="2229975"/>
              <a:ext cx="15216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 smtClean="0"/>
                <a:t>PRODUTOS MANUFATURADOS</a:t>
              </a:r>
              <a:endParaRPr lang="pt-BR" sz="8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830470" y="2477625"/>
              <a:ext cx="15216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 smtClean="0"/>
                <a:t>OPERAÇÕES ESPECIAIS</a:t>
              </a:r>
              <a:endParaRPr lang="pt-BR" sz="800" dirty="0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1435356" y="5985163"/>
            <a:ext cx="17419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FONTE: COMEXVIS/ME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2318670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2"/>
          <p:cNvPicPr/>
          <p:nvPr/>
        </p:nvPicPr>
        <p:blipFill>
          <a:blip r:embed="rId2"/>
          <a:stretch/>
        </p:blipFill>
        <p:spPr>
          <a:xfrm>
            <a:off x="295420" y="1022024"/>
            <a:ext cx="11000653" cy="5835975"/>
          </a:xfrm>
          <a:prstGeom prst="rect">
            <a:avLst/>
          </a:prstGeom>
          <a:ln>
            <a:noFill/>
          </a:ln>
        </p:spPr>
      </p:pic>
      <p:pic>
        <p:nvPicPr>
          <p:cNvPr id="216" name="Imagem 10"/>
          <p:cNvPicPr/>
          <p:nvPr/>
        </p:nvPicPr>
        <p:blipFill>
          <a:blip r:embed="rId3"/>
          <a:stretch/>
        </p:blipFill>
        <p:spPr>
          <a:xfrm>
            <a:off x="129240" y="73800"/>
            <a:ext cx="959040" cy="803160"/>
          </a:xfrm>
          <a:prstGeom prst="rect">
            <a:avLst/>
          </a:prstGeom>
          <a:ln>
            <a:noFill/>
          </a:ln>
        </p:spPr>
      </p:pic>
      <p:sp>
        <p:nvSpPr>
          <p:cNvPr id="217" name="CustomShape 1"/>
          <p:cNvSpPr/>
          <p:nvPr/>
        </p:nvSpPr>
        <p:spPr>
          <a:xfrm>
            <a:off x="682266" y="451785"/>
            <a:ext cx="8876880" cy="57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Comissão de Desenvolvimento, Indústria, Comércio e Serviços</a:t>
            </a:r>
            <a:endParaRPr lang="pt-BR" sz="4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lang="pt-BR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Panorama – Exportações do Amazonas</a:t>
            </a:r>
            <a:endParaRPr lang="pt-BR" sz="4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48520" y="6234545"/>
            <a:ext cx="17419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FONTE: COMEXVIS/ME</a:t>
            </a:r>
            <a:endParaRPr lang="pt-BR" sz="900" dirty="0"/>
          </a:p>
        </p:txBody>
      </p:sp>
      <p:grpSp>
        <p:nvGrpSpPr>
          <p:cNvPr id="6" name="Grupo 5"/>
          <p:cNvGrpSpPr/>
          <p:nvPr/>
        </p:nvGrpSpPr>
        <p:grpSpPr>
          <a:xfrm>
            <a:off x="8224567" y="1470960"/>
            <a:ext cx="2069077" cy="981075"/>
            <a:chOff x="7478046" y="1744560"/>
            <a:chExt cx="2069077" cy="981075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87571" y="1744560"/>
              <a:ext cx="323850" cy="238125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78046" y="1982325"/>
              <a:ext cx="333375" cy="247650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78046" y="2230335"/>
              <a:ext cx="352425" cy="247650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97096" y="2487510"/>
              <a:ext cx="333375" cy="238125"/>
            </a:xfrm>
            <a:prstGeom prst="rect">
              <a:avLst/>
            </a:prstGeom>
          </p:spPr>
        </p:pic>
        <p:sp>
          <p:nvSpPr>
            <p:cNvPr id="11" name="CaixaDeTexto 10"/>
            <p:cNvSpPr txBox="1"/>
            <p:nvPr/>
          </p:nvSpPr>
          <p:spPr>
            <a:xfrm>
              <a:off x="7830471" y="1744560"/>
              <a:ext cx="13331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 smtClean="0"/>
                <a:t>PRODUTOS BÁSICOS</a:t>
              </a:r>
              <a:endParaRPr lang="pt-BR" sz="8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830471" y="1969529"/>
              <a:ext cx="1716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 smtClean="0"/>
                <a:t>PRODUTOS SEMIMANUFATURADOS</a:t>
              </a:r>
              <a:endParaRPr lang="pt-BR" sz="800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7830470" y="2229975"/>
              <a:ext cx="15216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 smtClean="0"/>
                <a:t>PRODUTOS MANUFATURADOS</a:t>
              </a:r>
              <a:endParaRPr lang="pt-BR" sz="8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7830470" y="2477625"/>
              <a:ext cx="15216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 smtClean="0"/>
                <a:t>OPERAÇÕES ESPECIAIS</a:t>
              </a:r>
              <a:endParaRPr lang="pt-B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45144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agem 10"/>
          <p:cNvPicPr/>
          <p:nvPr/>
        </p:nvPicPr>
        <p:blipFill>
          <a:blip r:embed="rId2"/>
          <a:stretch/>
        </p:blipFill>
        <p:spPr>
          <a:xfrm>
            <a:off x="129240" y="73800"/>
            <a:ext cx="959040" cy="803160"/>
          </a:xfrm>
          <a:prstGeom prst="rect">
            <a:avLst/>
          </a:prstGeom>
          <a:ln>
            <a:noFill/>
          </a:ln>
        </p:spPr>
      </p:pic>
      <p:sp>
        <p:nvSpPr>
          <p:cNvPr id="217" name="CustomShape 1"/>
          <p:cNvSpPr/>
          <p:nvPr/>
        </p:nvSpPr>
        <p:spPr>
          <a:xfrm>
            <a:off x="848520" y="603720"/>
            <a:ext cx="8876880" cy="57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Comissão de Desenvolvimento, Indústria, Comércio e Serviços</a:t>
            </a:r>
            <a:endParaRPr lang="pt-BR" sz="4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lang="pt-BR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Panorama – Exportações do Amazonas</a:t>
            </a:r>
            <a:endParaRPr lang="pt-BR" sz="4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9" name="Picture 3"/>
          <p:cNvPicPr/>
          <p:nvPr/>
        </p:nvPicPr>
        <p:blipFill>
          <a:blip r:embed="rId3"/>
          <a:stretch/>
        </p:blipFill>
        <p:spPr>
          <a:xfrm>
            <a:off x="535709" y="1173960"/>
            <a:ext cx="10464800" cy="561024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590378"/>
              </p:ext>
            </p:extLst>
          </p:nvPr>
        </p:nvGraphicFramePr>
        <p:xfrm>
          <a:off x="8192654" y="1470960"/>
          <a:ext cx="178261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6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PRINCIPAIS DESTINOS DAS EXPORTAÇÕES DO AMAZONAS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ARGENTINA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COLÔMBIA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ESTADOS UNIDOS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BOLÍVIA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CHINA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MÉXICO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PARAGUAI</a:t>
                      </a:r>
                      <a:endParaRPr lang="pt-B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088280" y="5791199"/>
            <a:ext cx="17419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FONTE: COMEXVIS/ME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37649955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m 10"/>
          <p:cNvPicPr/>
          <p:nvPr/>
        </p:nvPicPr>
        <p:blipFill>
          <a:blip r:embed="rId2"/>
          <a:stretch/>
        </p:blipFill>
        <p:spPr>
          <a:xfrm>
            <a:off x="129240" y="73800"/>
            <a:ext cx="959040" cy="803160"/>
          </a:xfrm>
          <a:prstGeom prst="rect">
            <a:avLst/>
          </a:prstGeom>
          <a:ln>
            <a:noFill/>
          </a:ln>
        </p:spPr>
      </p:pic>
      <p:sp>
        <p:nvSpPr>
          <p:cNvPr id="221" name="CustomShape 1"/>
          <p:cNvSpPr/>
          <p:nvPr/>
        </p:nvSpPr>
        <p:spPr>
          <a:xfrm>
            <a:off x="848520" y="591840"/>
            <a:ext cx="8876880" cy="57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Comissão de Desenvolvimento, Indústria, Comércio e Serviços</a:t>
            </a:r>
            <a:endParaRPr lang="pt-BR" sz="4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lang="pt-BR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Propostas da Suframa – Comércio Exterior</a:t>
            </a:r>
            <a:endParaRPr lang="pt-BR" sz="4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848519" y="1395000"/>
            <a:ext cx="9055135" cy="393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-Melhoria da Infraestrutura Logística de Transportes (Portos, Rodovias, Aeroportos e Hidrovias);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-Plano de Atração de Investimentos da Suframa;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-Participação nas negociações internacionais para abertura de novos mercados; 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-Disseminação da Cultura Exportadora por meio das ações do Plano Nacional da Cultura Exportadora (PNCE);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-Interlocução com a iniciativa privada para identificação dos gargalos à exportação, a fim de desburocratizar o processo e torná-lo eficiente;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-Desenvolvimento </a:t>
            </a: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produtos na região.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41011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Imagem 10"/>
          <p:cNvPicPr/>
          <p:nvPr/>
        </p:nvPicPr>
        <p:blipFill>
          <a:blip r:embed="rId2"/>
          <a:stretch/>
        </p:blipFill>
        <p:spPr>
          <a:xfrm>
            <a:off x="129240" y="73800"/>
            <a:ext cx="959040" cy="803160"/>
          </a:xfrm>
          <a:prstGeom prst="rect">
            <a:avLst/>
          </a:prstGeom>
          <a:ln>
            <a:noFill/>
          </a:ln>
        </p:spPr>
      </p:pic>
      <p:sp>
        <p:nvSpPr>
          <p:cNvPr id="224" name="CustomShape 1"/>
          <p:cNvSpPr/>
          <p:nvPr/>
        </p:nvSpPr>
        <p:spPr>
          <a:xfrm>
            <a:off x="848520" y="591840"/>
            <a:ext cx="8876880" cy="57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Comissão de Desenvolvimento, Indústria, Comércio e Serviços</a:t>
            </a:r>
            <a:endParaRPr lang="pt-BR" sz="4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lang="pt-BR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Suframa – Comércio Exterior</a:t>
            </a:r>
            <a:endParaRPr lang="pt-BR" sz="4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478303" y="1902960"/>
            <a:ext cx="9247096" cy="340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“Nada garante que uma empresa que fecha as portas na Zona Franca de Manaus, necessariamente, vai se transferir para outras regiões do Brasil.” </a:t>
            </a: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Alfredo Menezes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35538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xmlns="" id="{99561AEE-C663-4F41-8CC2-F55790ADE15E}"/>
              </a:ext>
            </a:extLst>
          </p:cNvPr>
          <p:cNvSpPr txBox="1">
            <a:spLocks/>
          </p:cNvSpPr>
          <p:nvPr/>
        </p:nvSpPr>
        <p:spPr>
          <a:xfrm>
            <a:off x="709132" y="2007737"/>
            <a:ext cx="11094108" cy="78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8" tIns="121898" rIns="121898" bIns="12189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 defTabSz="967710"/>
            <a:r>
              <a:rPr lang="pt-BR" sz="640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ALFREDO MENEZES</a:t>
            </a:r>
            <a:endParaRPr lang="pt-BR" sz="640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ço Reservado para Texto 4">
            <a:extLst>
              <a:ext uri="{FF2B5EF4-FFF2-40B4-BE49-F238E27FC236}">
                <a16:creationId xmlns:a16="http://schemas.microsoft.com/office/drawing/2014/main" xmlns="" id="{494470BE-7B10-42B7-8871-F19BBBF44EDB}"/>
              </a:ext>
            </a:extLst>
          </p:cNvPr>
          <p:cNvSpPr txBox="1">
            <a:spLocks/>
          </p:cNvSpPr>
          <p:nvPr/>
        </p:nvSpPr>
        <p:spPr>
          <a:xfrm>
            <a:off x="4521489" y="3027351"/>
            <a:ext cx="7281750" cy="2937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8" tIns="121898" rIns="121898" bIns="121898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 defTabSz="96771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Superintendente da Zona Franca de Manaus </a:t>
            </a:r>
            <a:r>
              <a:rPr lang="pt-BR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SUFRAMA</a:t>
            </a:r>
          </a:p>
          <a:p>
            <a:pPr marL="0" indent="0" algn="r" defTabSz="967710">
              <a:lnSpc>
                <a:spcPct val="120000"/>
              </a:lnSpc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indent="0" algn="r" defTabSz="967710">
              <a:lnSpc>
                <a:spcPct val="120000"/>
              </a:lnSpc>
              <a:buNone/>
            </a:pPr>
            <a:r>
              <a:rPr lang="pt-BR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E-mail:</a:t>
            </a:r>
            <a:r>
              <a:rPr lang="pt-BR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pt-BR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gabin@suframa.gov.br</a:t>
            </a:r>
            <a:endParaRPr lang="pt-BR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indent="0" algn="r" defTabSz="967710">
              <a:lnSpc>
                <a:spcPct val="120000"/>
              </a:lnSpc>
              <a:buNone/>
            </a:pPr>
            <a:r>
              <a:rPr lang="pt-BR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Telefone:</a:t>
            </a:r>
            <a:r>
              <a:rPr lang="pt-BR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+55 (92) </a:t>
            </a:r>
            <a:r>
              <a:rPr lang="pt-BR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3215-9143 / 9147 / 9099 </a:t>
            </a:r>
            <a:endParaRPr lang="pt-BR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r" defTabSz="967710"/>
            <a:endParaRPr lang="pt-BR" sz="4000" dirty="0">
              <a:solidFill>
                <a:prstClr val="black"/>
              </a:solidFill>
            </a:endParaRP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xmlns="" id="{D2303645-B838-46D6-A193-6EEC41EF0887}"/>
              </a:ext>
            </a:extLst>
          </p:cNvPr>
          <p:cNvSpPr txBox="1">
            <a:spLocks/>
          </p:cNvSpPr>
          <p:nvPr/>
        </p:nvSpPr>
        <p:spPr>
          <a:xfrm>
            <a:off x="609223" y="5766568"/>
            <a:ext cx="4997688" cy="78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8" tIns="121898" rIns="121898" bIns="12189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 defTabSz="967710"/>
            <a:r>
              <a:rPr lang="pt-BR" sz="6401" dirty="0">
                <a:solidFill>
                  <a:prstClr val="black"/>
                </a:solidFill>
                <a:latin typeface="Century Gothic" panose="020B0502020202020204" pitchFamily="34" charset="0"/>
              </a:rPr>
              <a:t>OBRIGADO!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00" y="5715157"/>
            <a:ext cx="4318805" cy="98378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32"/>
            <a:ext cx="12192001" cy="2055474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198340" y="450708"/>
            <a:ext cx="6624475" cy="952460"/>
          </a:xfrm>
          <a:prstGeom prst="rect">
            <a:avLst/>
          </a:prstGeom>
        </p:spPr>
        <p:txBody>
          <a:bodyPr vert="horz" lIns="96770" tIns="48385" rIns="96770" bIns="48385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381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Superintendência da Zona Franca de Manaus – SUFRAMA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6" t="21540" r="5132" b="27733"/>
          <a:stretch/>
        </p:blipFill>
        <p:spPr>
          <a:xfrm>
            <a:off x="8822815" y="256085"/>
            <a:ext cx="3259667" cy="1027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890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ENCONTRO DAS ÁGUAS   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1" t="20366" r="19568"/>
          <a:stretch>
            <a:fillRect/>
          </a:stretch>
        </p:blipFill>
        <p:spPr bwMode="auto">
          <a:xfrm>
            <a:off x="0" y="239381"/>
            <a:ext cx="12192000" cy="685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1"/>
            <a:ext cx="12192000" cy="2041558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2453687" y="387055"/>
            <a:ext cx="6259611" cy="90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Superintendência da Zona Franca de Manaus – SUFRAMA</a:t>
            </a:r>
          </a:p>
        </p:txBody>
      </p:sp>
      <p:grpSp>
        <p:nvGrpSpPr>
          <p:cNvPr id="23" name="Grupo 28"/>
          <p:cNvGrpSpPr>
            <a:grpSpLocks/>
          </p:cNvGrpSpPr>
          <p:nvPr/>
        </p:nvGrpSpPr>
        <p:grpSpPr bwMode="auto">
          <a:xfrm>
            <a:off x="424392" y="5213350"/>
            <a:ext cx="6506457" cy="1597025"/>
            <a:chOff x="10249" y="5229200"/>
            <a:chExt cx="6505967" cy="1596832"/>
          </a:xfrm>
        </p:grpSpPr>
        <p:pic>
          <p:nvPicPr>
            <p:cNvPr id="25" name="Imagem 13" descr="2000px-Bandeira_do_Acre.svg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29" y="5815897"/>
              <a:ext cx="1028571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m 14" descr="Amazonas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5819771"/>
              <a:ext cx="1224136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m 15" descr="2000px-Bandeira_do_Amapá.svg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4401" y="5815897"/>
              <a:ext cx="1213503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m 16" descr="bandeira-rondonia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985" y="5816738"/>
              <a:ext cx="1274071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CaixaDeTexto 17"/>
            <p:cNvSpPr txBox="1">
              <a:spLocks noChangeArrowheads="1"/>
            </p:cNvSpPr>
            <p:nvPr/>
          </p:nvSpPr>
          <p:spPr bwMode="auto">
            <a:xfrm>
              <a:off x="10249" y="6557643"/>
              <a:ext cx="1116000" cy="2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200" b="1">
                  <a:latin typeface="Arial Narrow" panose="020B0606020202030204" pitchFamily="34" charset="0"/>
                </a:rPr>
                <a:t>Estado do Acre</a:t>
              </a:r>
            </a:p>
          </p:txBody>
        </p:sp>
        <p:sp>
          <p:nvSpPr>
            <p:cNvPr id="31" name="CaixaDeTexto 19"/>
            <p:cNvSpPr txBox="1">
              <a:spLocks noChangeArrowheads="1"/>
            </p:cNvSpPr>
            <p:nvPr/>
          </p:nvSpPr>
          <p:spPr bwMode="auto">
            <a:xfrm>
              <a:off x="1077930" y="6546303"/>
              <a:ext cx="1476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200" b="1">
                  <a:latin typeface="Arial Narrow" panose="020B0606020202030204" pitchFamily="34" charset="0"/>
                </a:rPr>
                <a:t>Estado do Amazonas</a:t>
              </a:r>
            </a:p>
          </p:txBody>
        </p:sp>
        <p:sp>
          <p:nvSpPr>
            <p:cNvPr id="32" name="CaixaDeTexto 20"/>
            <p:cNvSpPr txBox="1">
              <a:spLocks noChangeArrowheads="1"/>
            </p:cNvSpPr>
            <p:nvPr/>
          </p:nvSpPr>
          <p:spPr bwMode="auto">
            <a:xfrm>
              <a:off x="2433026" y="6549033"/>
              <a:ext cx="1260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200" b="1">
                  <a:latin typeface="Arial Narrow" panose="020B0606020202030204" pitchFamily="34" charset="0"/>
                </a:rPr>
                <a:t>Estado do Amapá</a:t>
              </a:r>
            </a:p>
          </p:txBody>
        </p:sp>
        <p:sp>
          <p:nvSpPr>
            <p:cNvPr id="33" name="CaixaDeTexto 21"/>
            <p:cNvSpPr txBox="1">
              <a:spLocks noChangeArrowheads="1"/>
            </p:cNvSpPr>
            <p:nvPr/>
          </p:nvSpPr>
          <p:spPr bwMode="auto">
            <a:xfrm>
              <a:off x="3744048" y="6549102"/>
              <a:ext cx="1404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200" b="1">
                  <a:latin typeface="Arial Narrow" panose="020B0606020202030204" pitchFamily="34" charset="0"/>
                </a:rPr>
                <a:t>Estado de Rondônia</a:t>
              </a:r>
            </a:p>
          </p:txBody>
        </p:sp>
        <p:pic>
          <p:nvPicPr>
            <p:cNvPr id="34" name="Imagem 22" descr="roraima-bandeira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8627" y="5815977"/>
              <a:ext cx="1357589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CaixaDeTexto 23"/>
            <p:cNvSpPr txBox="1">
              <a:spLocks noChangeArrowheads="1"/>
            </p:cNvSpPr>
            <p:nvPr/>
          </p:nvSpPr>
          <p:spPr bwMode="auto">
            <a:xfrm>
              <a:off x="5102168" y="6546610"/>
              <a:ext cx="1404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200" b="1">
                  <a:latin typeface="Arial Narrow" panose="020B0606020202030204" pitchFamily="34" charset="0"/>
                </a:rPr>
                <a:t>Estado de Roraima</a:t>
              </a:r>
            </a:p>
          </p:txBody>
        </p:sp>
        <p:sp>
          <p:nvSpPr>
            <p:cNvPr id="36" name="Text Box 3"/>
            <p:cNvSpPr txBox="1">
              <a:spLocks noChangeArrowheads="1"/>
            </p:cNvSpPr>
            <p:nvPr/>
          </p:nvSpPr>
          <p:spPr bwMode="auto">
            <a:xfrm>
              <a:off x="107080" y="5229200"/>
              <a:ext cx="6049506" cy="504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pt-BR" sz="24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charset="0"/>
                </a:rPr>
                <a:t>11 de Abril de 2019</a:t>
              </a:r>
              <a:endParaRPr lang="en-US" alt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endParaRPr>
            </a:p>
          </p:txBody>
        </p:sp>
      </p:grpSp>
      <p:pic>
        <p:nvPicPr>
          <p:cNvPr id="24" name="Imagem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441" y="5720365"/>
            <a:ext cx="4080933" cy="92960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27634" y="2277457"/>
            <a:ext cx="1051171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spc="5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e"/>
              </a:rPr>
              <a:t>Audiência Pública - Comissão de Desenvolvimento, Indústria, Comércio e Serviços.</a:t>
            </a:r>
            <a:endParaRPr lang="pt-BR" sz="2800" b="1" cap="none" spc="5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e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6" t="21540" r="5132" b="27733"/>
          <a:stretch/>
        </p:blipFill>
        <p:spPr>
          <a:xfrm>
            <a:off x="8822815" y="259653"/>
            <a:ext cx="3259667" cy="1027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ixaDeTexto 3"/>
          <p:cNvSpPr txBox="1"/>
          <p:nvPr/>
        </p:nvSpPr>
        <p:spPr>
          <a:xfrm>
            <a:off x="1400962" y="3707340"/>
            <a:ext cx="8984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spc="5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e"/>
              </a:rPr>
              <a:t>Debater a política de Comércio Exterior do Brasil</a:t>
            </a:r>
            <a:endParaRPr lang="pt-BR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057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SUFRAMA  -  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9142"/>
            <a:ext cx="12192000" cy="457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0" y="73707"/>
            <a:ext cx="959242" cy="80336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224038" y="774445"/>
            <a:ext cx="107560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Calibri" panose="020F0502020204030204" pitchFamily="34" charset="0"/>
              </a:rPr>
              <a:t>Órgão da Administração Pública Federal, vinculado ao Ministério da </a:t>
            </a:r>
            <a:r>
              <a:rPr lang="pt-BR" b="1" dirty="0" smtClean="0">
                <a:latin typeface="Calibri" panose="020F0502020204030204" pitchFamily="34" charset="0"/>
              </a:rPr>
              <a:t>Economia (ME) e a Secretaria Especial de Produtividade, Emprego e Competitividade (SEPEC). </a:t>
            </a:r>
            <a:r>
              <a:rPr lang="pt-BR" b="1" dirty="0">
                <a:latin typeface="Calibri" panose="020F0502020204030204" pitchFamily="34" charset="0"/>
              </a:rPr>
              <a:t>Seu </a:t>
            </a:r>
            <a:r>
              <a:rPr lang="pt-BR" b="1" u="sng" dirty="0">
                <a:solidFill>
                  <a:srgbClr val="C00000"/>
                </a:solidFill>
                <a:latin typeface="Calibri" panose="020F0502020204030204" pitchFamily="34" charset="0"/>
              </a:rPr>
              <a:t>objetivo é administrar e controlar os incentivos fiscais concedidos às empresas instaladas na Zona Franca de Manaus</a:t>
            </a:r>
            <a:r>
              <a:rPr lang="pt-BR" b="1" dirty="0">
                <a:latin typeface="Calibri" panose="020F0502020204030204" pitchFamily="34" charset="0"/>
              </a:rPr>
              <a:t>, bem como  promover estratégias de desenvolvimento para a Amazônia Ocidental, assumindo, assim,  o papel de agência de promoção de investimentos.</a:t>
            </a:r>
            <a:endParaRPr lang="pt-BR" dirty="0">
              <a:effectLst/>
            </a:endParaRPr>
          </a:p>
        </p:txBody>
      </p: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716039" y="2601151"/>
            <a:ext cx="3162300" cy="3934838"/>
            <a:chOff x="249" y="2296"/>
            <a:chExt cx="1992" cy="2374"/>
          </a:xfrm>
          <a:noFill/>
        </p:grpSpPr>
        <p:sp>
          <p:nvSpPr>
            <p:cNvPr id="17" name="AutoShape 25"/>
            <p:cNvSpPr>
              <a:spLocks noChangeArrowheads="1"/>
            </p:cNvSpPr>
            <p:nvPr/>
          </p:nvSpPr>
          <p:spPr bwMode="auto">
            <a:xfrm>
              <a:off x="623" y="4329"/>
              <a:ext cx="1286" cy="341"/>
            </a:xfrm>
            <a:prstGeom prst="downArrowCallout">
              <a:avLst>
                <a:gd name="adj1" fmla="val 142757"/>
                <a:gd name="adj2" fmla="val 71378"/>
                <a:gd name="adj3" fmla="val 0"/>
                <a:gd name="adj4" fmla="val 100000"/>
              </a:avLst>
            </a:prstGeom>
            <a:solidFill>
              <a:schemeClr val="bg1">
                <a:lumMod val="20000"/>
                <a:lumOff val="80000"/>
                <a:alpha val="70000"/>
              </a:schemeClr>
            </a:solidFill>
            <a:ln w="38100" algn="ctr">
              <a:solidFill>
                <a:srgbClr val="009900"/>
              </a:solidFill>
              <a:miter lim="800000"/>
              <a:headEnd/>
              <a:tailEnd/>
            </a:ln>
            <a:effectLst>
              <a:outerShdw blurRad="50800" dir="54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 algn="ctr"/>
              <a:r>
                <a:rPr lang="pt-BR" altLang="pt-BR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SUFRAMA</a:t>
              </a:r>
            </a:p>
          </p:txBody>
        </p:sp>
        <p:sp>
          <p:nvSpPr>
            <p:cNvPr id="18" name="AutoShape 22"/>
            <p:cNvSpPr>
              <a:spLocks noChangeArrowheads="1"/>
            </p:cNvSpPr>
            <p:nvPr/>
          </p:nvSpPr>
          <p:spPr bwMode="auto">
            <a:xfrm>
              <a:off x="399" y="2948"/>
              <a:ext cx="1750" cy="491"/>
            </a:xfrm>
            <a:prstGeom prst="downArrowCallout">
              <a:avLst>
                <a:gd name="adj1" fmla="val 122823"/>
                <a:gd name="adj2" fmla="val 61411"/>
                <a:gd name="adj3" fmla="val 18560"/>
                <a:gd name="adj4" fmla="val 81440"/>
              </a:avLst>
            </a:prstGeom>
            <a:solidFill>
              <a:schemeClr val="bg1">
                <a:lumMod val="20000"/>
                <a:lumOff val="80000"/>
                <a:alpha val="70000"/>
              </a:schemeClr>
            </a:solidFill>
            <a:ln w="38100">
              <a:solidFill>
                <a:srgbClr val="009900"/>
              </a:solidFill>
              <a:miter lim="800000"/>
              <a:headEnd/>
              <a:tailEnd/>
            </a:ln>
            <a:effectLst>
              <a:outerShdw blurRad="50800" dir="54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pt-BR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Ministério </a:t>
              </a:r>
              <a:r>
                <a:rPr lang="en-US" altLang="pt-BR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da Economia</a:t>
              </a:r>
              <a:endParaRPr lang="en-US" altLang="pt-B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19" name="AutoShape 24"/>
            <p:cNvSpPr>
              <a:spLocks noChangeArrowheads="1"/>
            </p:cNvSpPr>
            <p:nvPr/>
          </p:nvSpPr>
          <p:spPr bwMode="auto">
            <a:xfrm>
              <a:off x="249" y="2296"/>
              <a:ext cx="1992" cy="485"/>
            </a:xfrm>
            <a:prstGeom prst="downArrowCallout">
              <a:avLst>
                <a:gd name="adj1" fmla="val 138125"/>
                <a:gd name="adj2" fmla="val 69063"/>
                <a:gd name="adj3" fmla="val 18560"/>
                <a:gd name="adj4" fmla="val 81440"/>
              </a:avLst>
            </a:prstGeom>
            <a:solidFill>
              <a:schemeClr val="bg1">
                <a:lumMod val="20000"/>
                <a:lumOff val="80000"/>
                <a:alpha val="70000"/>
              </a:schemeClr>
            </a:solidFill>
            <a:ln w="38100">
              <a:solidFill>
                <a:srgbClr val="009900"/>
              </a:solidFill>
              <a:miter lim="800000"/>
              <a:headEnd/>
              <a:tailEnd/>
            </a:ln>
            <a:effectLst>
              <a:outerShdw blurRad="50800" dir="54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pt-BR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PRESIDÊNCIA DA REPÚBLICA</a:t>
              </a:r>
            </a:p>
          </p:txBody>
        </p:sp>
        <p:sp>
          <p:nvSpPr>
            <p:cNvPr id="12" name="AutoShape 22"/>
            <p:cNvSpPr>
              <a:spLocks noChangeArrowheads="1"/>
            </p:cNvSpPr>
            <p:nvPr/>
          </p:nvSpPr>
          <p:spPr bwMode="auto">
            <a:xfrm>
              <a:off x="481" y="3607"/>
              <a:ext cx="1587" cy="554"/>
            </a:xfrm>
            <a:prstGeom prst="downArrowCallout">
              <a:avLst>
                <a:gd name="adj1" fmla="val 122823"/>
                <a:gd name="adj2" fmla="val 61411"/>
                <a:gd name="adj3" fmla="val 18560"/>
                <a:gd name="adj4" fmla="val 81440"/>
              </a:avLst>
            </a:prstGeom>
            <a:solidFill>
              <a:schemeClr val="bg1">
                <a:lumMod val="20000"/>
                <a:lumOff val="80000"/>
                <a:alpha val="70000"/>
              </a:schemeClr>
            </a:solidFill>
            <a:ln w="38100">
              <a:solidFill>
                <a:srgbClr val="009900"/>
              </a:solidFill>
              <a:miter lim="800000"/>
              <a:headEnd/>
              <a:tailEnd/>
            </a:ln>
            <a:effectLst>
              <a:outerShdw blurRad="50800" dir="54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pt-BR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Secretaria Especial de</a:t>
              </a:r>
            </a:p>
            <a:p>
              <a:pPr algn="ctr"/>
              <a:r>
                <a:rPr lang="en-US" altLang="pt-BR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Produtividade, Emprego</a:t>
              </a:r>
            </a:p>
            <a:p>
              <a:pPr algn="ctr"/>
              <a:r>
                <a:rPr lang="en-US" altLang="pt-BR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e Competividade</a:t>
              </a:r>
              <a:endParaRPr lang="en-US" altLang="pt-B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10" name="Título 1"/>
          <p:cNvSpPr txBox="1">
            <a:spLocks/>
          </p:cNvSpPr>
          <p:nvPr/>
        </p:nvSpPr>
        <p:spPr>
          <a:xfrm>
            <a:off x="954164" y="71941"/>
            <a:ext cx="7546369" cy="658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3600" b="1" dirty="0" smtClean="0">
                <a:latin typeface="Calibri" panose="020F0502020204030204"/>
              </a:rPr>
              <a:t>Zona Franca de Manaus - SUFRAMA</a:t>
            </a:r>
            <a:endParaRPr lang="pt-BR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293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m 10"/>
          <p:cNvPicPr/>
          <p:nvPr/>
        </p:nvPicPr>
        <p:blipFill>
          <a:blip r:embed="rId2"/>
          <a:stretch/>
        </p:blipFill>
        <p:spPr>
          <a:xfrm>
            <a:off x="129240" y="73800"/>
            <a:ext cx="959040" cy="803160"/>
          </a:xfrm>
          <a:prstGeom prst="rect">
            <a:avLst/>
          </a:prstGeom>
          <a:ln>
            <a:noFill/>
          </a:ln>
        </p:spPr>
      </p:pic>
      <p:sp>
        <p:nvSpPr>
          <p:cNvPr id="193" name="CustomShape 1"/>
          <p:cNvSpPr/>
          <p:nvPr/>
        </p:nvSpPr>
        <p:spPr>
          <a:xfrm>
            <a:off x="918000" y="403200"/>
            <a:ext cx="8876880" cy="75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Comissão de Desenvolvimento, Indústria, Comércio e Serviços</a:t>
            </a:r>
            <a:endParaRPr lang="pt-BR" sz="4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20000"/>
              </a:lnSpc>
            </a:pPr>
            <a:endParaRPr lang="pt-BR" sz="4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1300320" y="787320"/>
            <a:ext cx="8112240" cy="249516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2960" tIns="102960" rIns="102960" bIns="102960" anchor="ctr"/>
          <a:lstStyle/>
          <a:p>
            <a:pPr algn="ctr">
              <a:lnSpc>
                <a:spcPct val="90000"/>
              </a:lnSpc>
              <a:spcAft>
                <a:spcPts val="944"/>
              </a:spcAft>
            </a:pPr>
            <a:r>
              <a:rPr lang="pt-BR" sz="27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PORTARIA Nº 219, DE 25 DE FEVEREIRO DE 2019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944"/>
              </a:spcAft>
            </a:pPr>
            <a:r>
              <a:rPr lang="pt-BR" sz="27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Altera para zero por cento as alíquotas do Imposto de Importação incidentes sobre os Bens de Informática e Telecomunicação que menciona, na condição de </a:t>
            </a:r>
            <a:r>
              <a:rPr lang="pt-BR" sz="27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Ex-Tarifários</a:t>
            </a:r>
            <a:r>
              <a:rPr lang="pt-BR" sz="27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.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944"/>
              </a:spcAft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9C227D83-60BD-4FC6-A35B-E05865E33C83}"/>
              </a:ext>
            </a:extLst>
          </p:cNvPr>
          <p:cNvGraphicFramePr/>
          <p:nvPr>
            <p:extLst/>
          </p:nvPr>
        </p:nvGraphicFramePr>
        <p:xfrm>
          <a:off x="128456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85829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agem 10"/>
          <p:cNvPicPr/>
          <p:nvPr/>
        </p:nvPicPr>
        <p:blipFill>
          <a:blip r:embed="rId2"/>
          <a:stretch/>
        </p:blipFill>
        <p:spPr>
          <a:xfrm>
            <a:off x="129240" y="73800"/>
            <a:ext cx="959040" cy="803160"/>
          </a:xfrm>
          <a:prstGeom prst="rect">
            <a:avLst/>
          </a:prstGeom>
          <a:ln>
            <a:noFill/>
          </a:ln>
        </p:spPr>
      </p:pic>
      <p:sp>
        <p:nvSpPr>
          <p:cNvPr id="196" name="CustomShape 1"/>
          <p:cNvSpPr/>
          <p:nvPr/>
        </p:nvSpPr>
        <p:spPr>
          <a:xfrm>
            <a:off x="918000" y="403200"/>
            <a:ext cx="8876880" cy="75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Comissão de Desenvolvimento, Indústria, Comércio e Serviços</a:t>
            </a:r>
            <a:endParaRPr lang="pt-BR" sz="4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20000"/>
              </a:lnSpc>
            </a:pPr>
            <a:endParaRPr lang="pt-BR" sz="4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1368000" y="888840"/>
            <a:ext cx="8122320" cy="249516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2960" tIns="102960" rIns="102960" bIns="102960" anchor="ctr"/>
          <a:lstStyle/>
          <a:p>
            <a:pPr algn="ctr">
              <a:lnSpc>
                <a:spcPct val="90000"/>
              </a:lnSpc>
              <a:spcAft>
                <a:spcPts val="944"/>
              </a:spcAft>
            </a:pPr>
            <a:r>
              <a:rPr lang="pt-BR" sz="27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PORTARIA Nº 220, DE 25 DE FEVEREIRO DE 2019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  <a:spcAft>
                <a:spcPts val="944"/>
              </a:spcAft>
            </a:pPr>
            <a:r>
              <a:rPr lang="pt-BR" sz="27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Altera para zero por cento as alíquotas do Imposto de Importação incidentes sobre os Bens de Capital que menciona, na condição de </a:t>
            </a:r>
            <a:r>
              <a:rPr lang="pt-BR" sz="27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Ex-Tarifários</a:t>
            </a:r>
            <a:r>
              <a:rPr lang="pt-BR" sz="27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.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944"/>
              </a:spcAft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="" xmlns:a16="http://schemas.microsoft.com/office/drawing/2014/main" id="{24CB901C-2BCB-41D3-9A71-21424C062258}"/>
              </a:ext>
            </a:extLst>
          </p:cNvPr>
          <p:cNvGrpSpPr/>
          <p:nvPr/>
        </p:nvGrpSpPr>
        <p:grpSpPr>
          <a:xfrm>
            <a:off x="1362320" y="3474001"/>
            <a:ext cx="8128000" cy="3137814"/>
            <a:chOff x="0" y="2458249"/>
            <a:chExt cx="8128000" cy="3137814"/>
          </a:xfrm>
        </p:grpSpPr>
        <p:sp>
          <p:nvSpPr>
            <p:cNvPr id="6" name="Retângulo 5">
              <a:extLst>
                <a:ext uri="{FF2B5EF4-FFF2-40B4-BE49-F238E27FC236}">
                  <a16:creationId xmlns="" xmlns:a16="http://schemas.microsoft.com/office/drawing/2014/main" id="{DFC9847D-7BC0-4EEB-A4C7-AA11A1830425}"/>
                </a:ext>
              </a:extLst>
            </p:cNvPr>
            <p:cNvSpPr/>
            <p:nvPr/>
          </p:nvSpPr>
          <p:spPr>
            <a:xfrm>
              <a:off x="0" y="2696583"/>
              <a:ext cx="8128000" cy="272208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aixaDeTexto 6">
              <a:extLst>
                <a:ext uri="{FF2B5EF4-FFF2-40B4-BE49-F238E27FC236}">
                  <a16:creationId xmlns="" xmlns:a16="http://schemas.microsoft.com/office/drawing/2014/main" id="{93533228-8E9E-43C9-8C94-A2A31775CA9A}"/>
                </a:ext>
              </a:extLst>
            </p:cNvPr>
            <p:cNvSpPr txBox="1"/>
            <p:nvPr/>
          </p:nvSpPr>
          <p:spPr>
            <a:xfrm>
              <a:off x="0" y="2458249"/>
              <a:ext cx="8128000" cy="3137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310" tIns="194310" rIns="194310" bIns="194310" numCol="1" spcCol="1270" anchor="ctr" anchorCtr="0">
              <a:noAutofit/>
            </a:bodyPr>
            <a:lstStyle/>
            <a:p>
              <a:pPr marL="0" lvl="0" indent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400" b="0" strike="noStrike" kern="120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</a:rPr>
                <a:t>Consequências para ZFM:</a:t>
              </a:r>
            </a:p>
            <a:p>
              <a:pPr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600" dirty="0"/>
                <a:t>- Não há impacto </a:t>
              </a:r>
              <a:r>
                <a:rPr lang="pt-BR" sz="3600"/>
                <a:t>nos </a:t>
              </a:r>
              <a:r>
                <a:rPr lang="pt-BR" sz="3600" smtClean="0"/>
                <a:t>empregos </a:t>
              </a:r>
              <a:r>
                <a:rPr lang="pt-BR" sz="3600" dirty="0"/>
                <a:t>e nas industrias uma vez que não há produção no PIM dos produtos descritos nos </a:t>
              </a:r>
              <a:r>
                <a:rPr lang="pt-BR" sz="3600" dirty="0" err="1"/>
                <a:t>ex-tarifários</a:t>
              </a:r>
              <a:r>
                <a:rPr lang="pt-BR" sz="3600" dirty="0"/>
                <a:t>.</a:t>
              </a:r>
              <a:endParaRPr lang="pt-BR" sz="3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039141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0" y="73707"/>
            <a:ext cx="959242" cy="803365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918140" y="691696"/>
            <a:ext cx="8877083" cy="756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Comissão de Desenvolvimento, Indústria, Comércio e Serviços</a:t>
            </a:r>
          </a:p>
          <a:p>
            <a:pPr>
              <a:lnSpc>
                <a:spcPct val="120000"/>
              </a:lnSpc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 que é </a:t>
            </a:r>
            <a:r>
              <a:rPr lang="pt-B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ex-tarifário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12239676"/>
              </p:ext>
            </p:extLst>
          </p:nvPr>
        </p:nvGraphicFramePr>
        <p:xfrm>
          <a:off x="1292681" y="106969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843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0" y="73707"/>
            <a:ext cx="959242" cy="803365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918140" y="691696"/>
            <a:ext cx="8877083" cy="756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Comissão de Desenvolvimento, Indústria, Comércio e Serviços</a:t>
            </a:r>
          </a:p>
          <a:p>
            <a:pPr>
              <a:lnSpc>
                <a:spcPct val="120000"/>
              </a:lnSpc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Critérios de criação de </a:t>
            </a:r>
            <a:r>
              <a:rPr lang="pt-B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ex-tarifário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  <a:endPara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90529640"/>
              </p:ext>
            </p:extLst>
          </p:nvPr>
        </p:nvGraphicFramePr>
        <p:xfrm>
          <a:off x="918140" y="99151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04441652"/>
              </p:ext>
            </p:extLst>
          </p:nvPr>
        </p:nvGraphicFramePr>
        <p:xfrm>
          <a:off x="2032000" y="1655805"/>
          <a:ext cx="7128476" cy="448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3457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0" y="73707"/>
            <a:ext cx="959242" cy="803365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1088572" y="813332"/>
            <a:ext cx="8877083" cy="5706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Comissão de Desenvolvimento, Indústria, Comércio e Serviços</a:t>
            </a:r>
          </a:p>
          <a:p>
            <a:pPr>
              <a:lnSpc>
                <a:spcPct val="120000"/>
              </a:lnSpc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Apuração de existência de produção nacional.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90529640"/>
              </p:ext>
            </p:extLst>
          </p:nvPr>
        </p:nvGraphicFramePr>
        <p:xfrm>
          <a:off x="918140" y="99151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13101508"/>
              </p:ext>
            </p:extLst>
          </p:nvPr>
        </p:nvGraphicFramePr>
        <p:xfrm>
          <a:off x="2032000" y="1655805"/>
          <a:ext cx="7128476" cy="448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92249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0" y="73707"/>
            <a:ext cx="959242" cy="803365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1088572" y="753036"/>
            <a:ext cx="8877083" cy="5706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Comissão de Desenvolvimento, Indústria, Comércio e Serviços</a:t>
            </a:r>
          </a:p>
          <a:p>
            <a:pPr>
              <a:lnSpc>
                <a:spcPct val="120000"/>
              </a:lnSpc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Apuração de existência de produção nacional.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90529640"/>
              </p:ext>
            </p:extLst>
          </p:nvPr>
        </p:nvGraphicFramePr>
        <p:xfrm>
          <a:off x="918140" y="99151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53286739"/>
              </p:ext>
            </p:extLst>
          </p:nvPr>
        </p:nvGraphicFramePr>
        <p:xfrm>
          <a:off x="2032000" y="1655805"/>
          <a:ext cx="7128476" cy="448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77575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|0.1|0.2|1|0.5|0.7|1.3|1.3|0.6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|0.1|0.2|1|0.5|0.7|1.3|1.3|0.6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7545</TotalTime>
  <Words>883</Words>
  <Application>Microsoft Office PowerPoint</Application>
  <PresentationFormat>Widescreen</PresentationFormat>
  <Paragraphs>110</Paragraphs>
  <Slides>16</Slides>
  <Notes>3</Notes>
  <HiddenSlides>3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9" baseType="lpstr">
      <vt:lpstr>Arial</vt:lpstr>
      <vt:lpstr>Arial Narrow</vt:lpstr>
      <vt:lpstr>Bookman Old Style</vt:lpstr>
      <vt:lpstr>Calibre</vt:lpstr>
      <vt:lpstr>Calibri</vt:lpstr>
      <vt:lpstr>Century Gothic</vt:lpstr>
      <vt:lpstr>Nixie One</vt:lpstr>
      <vt:lpstr>Roboto Slab</vt:lpstr>
      <vt:lpstr>Rockwell</vt:lpstr>
      <vt:lpstr>Trebuchet MS</vt:lpstr>
      <vt:lpstr>Wingdings 3</vt:lpstr>
      <vt:lpstr>Damask</vt:lpstr>
      <vt:lpstr>Facetado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Dave Mcliam Alves da Silva</dc:creator>
  <cp:lastModifiedBy>Karine Mendonça Fonseca</cp:lastModifiedBy>
  <cp:revision>352</cp:revision>
  <cp:lastPrinted>2019-03-14T13:23:59Z</cp:lastPrinted>
  <dcterms:created xsi:type="dcterms:W3CDTF">2017-08-30T18:58:19Z</dcterms:created>
  <dcterms:modified xsi:type="dcterms:W3CDTF">2019-04-09T20:54:58Z</dcterms:modified>
</cp:coreProperties>
</file>