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2"/>
  </p:sldMasterIdLst>
  <p:sldIdLst>
    <p:sldId id="256" r:id="rId3"/>
    <p:sldId id="257" r:id="rId4"/>
    <p:sldId id="258" r:id="rId5"/>
    <p:sldId id="261" r:id="rId6"/>
    <p:sldId id="259" r:id="rId7"/>
    <p:sldId id="260" r:id="rId8"/>
    <p:sldId id="262" r:id="rId9"/>
  </p:sldIdLst>
  <p:sldSz cx="9144000" cy="6858000" type="screen4x3"/>
  <p:notesSz cx="6761163" cy="99425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00"/>
  </p:normalViewPr>
  <p:slideViewPr>
    <p:cSldViewPr>
      <p:cViewPr varScale="1">
        <p:scale>
          <a:sx n="74" d="100"/>
          <a:sy n="74" d="100"/>
        </p:scale>
        <p:origin x="129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0" y="0"/>
            <a:ext cx="825500" cy="6858000"/>
          </a:xfrm>
          <a:prstGeom prst="rect">
            <a:avLst/>
          </a:prstGeom>
          <a:solidFill>
            <a:schemeClr val="tx2">
              <a:alpha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3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t-BR" noProof="0" smtClean="0"/>
              <a:t>Clique para editar o título mestre</a:t>
            </a:r>
            <a:endParaRPr lang="en-US" noProof="0" smtClean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pt-BR" noProof="0" smtClean="0"/>
              <a:t>Clique para editar o estilo do subtítulo mestre</a:t>
            </a:r>
            <a:endParaRPr lang="en-US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fld id="{C899022C-7AAF-4B53-8B8F-D020F917A914}" type="slidenum">
              <a:rPr lang="en-US"/>
              <a:pPr/>
              <a:t>‹nº›</a:t>
            </a:fld>
            <a:endParaRPr lang="en-US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ltGray">
          <a:xfrm>
            <a:off x="0" y="3543300"/>
            <a:ext cx="3343275" cy="122238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3080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90B3A3-75C4-4E97-B261-77D62FABB29B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663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0800" y="457200"/>
            <a:ext cx="2057400" cy="5638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457200"/>
            <a:ext cx="6019800" cy="5638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720145-0FE8-4B50-810A-2733F2E3CABE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309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FB3034-1A86-47BF-9DB1-9DC4BDA9C9BB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173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F98DAD-CC42-47F5-82B1-C42C1952F640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874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1DFF52-779D-497C-B413-6BFB50CF8A0E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781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7D62B5-4362-417A-963C-57A1A6743ACD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3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214D99-D3FB-4353-B2CE-5A8149CBEE44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757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B853F4-5659-4768-ACD7-AF78B2E6A1BC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05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2478CE-DC3C-4A9E-B9BA-40D025B73898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503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9DAA8A-2627-4BB0-9659-0CC80CEDF340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152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 para editar o estilo do título mestre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 para editar os estilos do texto mestre</a:t>
            </a:r>
          </a:p>
          <a:p>
            <a:pPr lvl="1"/>
            <a:r>
              <a:rPr lang="en-US" smtClean="0"/>
              <a:t>Segundo nível</a:t>
            </a:r>
          </a:p>
          <a:p>
            <a:pPr lvl="2"/>
            <a:r>
              <a:rPr lang="en-US" smtClean="0"/>
              <a:t>Terceiro nível</a:t>
            </a:r>
          </a:p>
          <a:p>
            <a:pPr lvl="3"/>
            <a:r>
              <a:rPr lang="en-US" smtClean="0"/>
              <a:t>Quarto nível</a:t>
            </a:r>
          </a:p>
          <a:p>
            <a:pPr lvl="4"/>
            <a:r>
              <a:rPr lang="en-US" smtClean="0"/>
              <a:t>Quinto nível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/>
            </a:lvl1pPr>
          </a:lstStyle>
          <a:p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/>
            </a:lvl1pPr>
          </a:lstStyle>
          <a:p>
            <a:fld id="{E5C5A737-E6CA-433B-B1C9-05217A67A056}" type="slidenum">
              <a:rPr lang="en-US"/>
              <a:pPr/>
              <a:t>‹nº›</a:t>
            </a:fld>
            <a:endParaRPr lang="en-US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0" y="1638300"/>
            <a:ext cx="3343275" cy="122238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5" grpId="0" animBg="1"/>
    </p:bld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bauminas.com.br/" TargetMode="External"/><Relationship Id="rId13" Type="http://schemas.openxmlformats.org/officeDocument/2006/relationships/image" Target="../media/image7.png"/><Relationship Id="rId18" Type="http://schemas.openxmlformats.org/officeDocument/2006/relationships/hyperlink" Target="https://www.itron.com/brasil/pt/Pages/default.aspx" TargetMode="External"/><Relationship Id="rId26" Type="http://schemas.openxmlformats.org/officeDocument/2006/relationships/hyperlink" Target="http://www.unilever.com.br/" TargetMode="External"/><Relationship Id="rId3" Type="http://schemas.openxmlformats.org/officeDocument/2006/relationships/image" Target="../media/image2.png"/><Relationship Id="rId21" Type="http://schemas.openxmlformats.org/officeDocument/2006/relationships/image" Target="../media/image11.png"/><Relationship Id="rId7" Type="http://schemas.openxmlformats.org/officeDocument/2006/relationships/image" Target="../media/image4.png"/><Relationship Id="rId12" Type="http://schemas.openxmlformats.org/officeDocument/2006/relationships/hyperlink" Target="https://www.brkambiental.com.br/" TargetMode="External"/><Relationship Id="rId17" Type="http://schemas.openxmlformats.org/officeDocument/2006/relationships/image" Target="../media/image9.png"/><Relationship Id="rId25" Type="http://schemas.openxmlformats.org/officeDocument/2006/relationships/image" Target="../media/image13.png"/><Relationship Id="rId2" Type="http://schemas.openxmlformats.org/officeDocument/2006/relationships/hyperlink" Target="http://www.acqualimp.com/" TargetMode="External"/><Relationship Id="rId16" Type="http://schemas.openxmlformats.org/officeDocument/2006/relationships/hyperlink" Target="http://www.gsinima.com.br/" TargetMode="External"/><Relationship Id="rId20" Type="http://schemas.openxmlformats.org/officeDocument/2006/relationships/hyperlink" Target="http://www.sgpam.com.br/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www.amanco.com.br/" TargetMode="External"/><Relationship Id="rId11" Type="http://schemas.openxmlformats.org/officeDocument/2006/relationships/image" Target="../media/image6.png"/><Relationship Id="rId24" Type="http://schemas.openxmlformats.org/officeDocument/2006/relationships/hyperlink" Target="http://www.tigre.com.br/" TargetMode="External"/><Relationship Id="rId5" Type="http://schemas.openxmlformats.org/officeDocument/2006/relationships/image" Target="../media/image3.png"/><Relationship Id="rId15" Type="http://schemas.openxmlformats.org/officeDocument/2006/relationships/image" Target="../media/image8.png"/><Relationship Id="rId23" Type="http://schemas.openxmlformats.org/officeDocument/2006/relationships/image" Target="../media/image12.png"/><Relationship Id="rId10" Type="http://schemas.openxmlformats.org/officeDocument/2006/relationships/hyperlink" Target="http://www.braskem.com.br/" TargetMode="External"/><Relationship Id="rId19" Type="http://schemas.openxmlformats.org/officeDocument/2006/relationships/image" Target="../media/image10.png"/><Relationship Id="rId4" Type="http://schemas.openxmlformats.org/officeDocument/2006/relationships/hyperlink" Target="http://www.aegea.com.br/" TargetMode="External"/><Relationship Id="rId9" Type="http://schemas.openxmlformats.org/officeDocument/2006/relationships/image" Target="../media/image5.png"/><Relationship Id="rId14" Type="http://schemas.openxmlformats.org/officeDocument/2006/relationships/hyperlink" Target="http://www.cocacola.com.br/" TargetMode="External"/><Relationship Id="rId22" Type="http://schemas.openxmlformats.org/officeDocument/2006/relationships/hyperlink" Target="http://www.solvayindupa.com.br/" TargetMode="External"/><Relationship Id="rId27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5301208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b="1" i="1" dirty="0" smtClean="0">
                <a:effectLst/>
                <a:latin typeface="BankGothic Md BT" panose="020B080702020306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pt-BR" b="1" i="1" dirty="0" smtClean="0">
                <a:effectLst/>
                <a:latin typeface="BankGothic Md BT" panose="020B080702020306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b="1" i="1" dirty="0" smtClean="0">
                <a:effectLst/>
                <a:latin typeface="BankGothic Md BT" panose="020B080702020306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Virada </a:t>
            </a:r>
            <a:r>
              <a:rPr lang="pt-BR" b="1" i="1" dirty="0">
                <a:effectLst/>
                <a:latin typeface="BankGothic Md BT" panose="020B080702020306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Política Rio de Janeiro</a:t>
            </a:r>
            <a:r>
              <a:rPr lang="pt-B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pt-B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b="1" i="1" dirty="0">
                <a:effectLst/>
                <a:latin typeface="BankGothic Md BT" panose="020B080702020306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2017</a:t>
            </a:r>
            <a:r>
              <a:rPr lang="pt-B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pt-B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dirty="0">
                <a:effectLst/>
                <a:latin typeface="BankGothic Md BT" panose="020B080702020306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Água Sim, Lucro Não</a:t>
            </a:r>
            <a:r>
              <a:rPr lang="pt-B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pt-B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548680"/>
            <a:ext cx="7772400" cy="864096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dirty="0" smtClean="0">
                <a:effectLst/>
                <a:latin typeface="BankGothic Md BT" panose="020B080702020306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pt-BR" dirty="0" smtClean="0">
                <a:effectLst/>
                <a:latin typeface="BankGothic Md BT" panose="020B080702020306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dirty="0" smtClean="0">
                <a:effectLst/>
                <a:latin typeface="BankGothic Md BT" panose="020B080702020306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Cedae em números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5799" y="1772816"/>
            <a:ext cx="7852893" cy="5085184"/>
          </a:xfrm>
        </p:spPr>
        <p:txBody>
          <a:bodyPr/>
          <a:lstStyle/>
          <a:p>
            <a:r>
              <a:rPr lang="pt-BR" sz="2400" dirty="0" smtClean="0">
                <a:latin typeface="BankGothic Md BT" panose="020B0807020203060204" pitchFamily="34" charset="0"/>
              </a:rPr>
              <a:t>Sistemas principais, </a:t>
            </a:r>
            <a:r>
              <a:rPr lang="pt-BR" sz="2400" dirty="0" err="1" smtClean="0">
                <a:latin typeface="BankGothic Md BT" panose="020B0807020203060204" pitchFamily="34" charset="0"/>
              </a:rPr>
              <a:t>Guandú</a:t>
            </a:r>
            <a:r>
              <a:rPr lang="pt-BR" sz="2400" dirty="0" smtClean="0">
                <a:latin typeface="BankGothic Md BT" panose="020B0807020203060204" pitchFamily="34" charset="0"/>
              </a:rPr>
              <a:t>, Laranjal, Lajes</a:t>
            </a:r>
          </a:p>
          <a:p>
            <a:r>
              <a:rPr lang="pt-BR" sz="2400" dirty="0" smtClean="0">
                <a:latin typeface="BankGothic Md BT" panose="020B0807020203060204" pitchFamily="34" charset="0"/>
              </a:rPr>
              <a:t>Produção de água: 70 m³/s</a:t>
            </a:r>
          </a:p>
          <a:p>
            <a:r>
              <a:rPr lang="pt-BR" sz="2400" dirty="0" smtClean="0">
                <a:latin typeface="BankGothic Md BT" panose="020B0807020203060204" pitchFamily="34" charset="0"/>
              </a:rPr>
              <a:t>diária:  6.048.000 m³</a:t>
            </a:r>
          </a:p>
          <a:p>
            <a:r>
              <a:rPr lang="pt-BR" sz="2400" dirty="0" smtClean="0">
                <a:latin typeface="BankGothic Md BT" panose="020B0807020203060204" pitchFamily="34" charset="0"/>
              </a:rPr>
              <a:t>Mensal: 181.440.000 m³</a:t>
            </a:r>
          </a:p>
          <a:p>
            <a:r>
              <a:rPr lang="pt-BR" sz="2400" dirty="0" smtClean="0">
                <a:latin typeface="BankGothic Md BT" panose="020B0807020203060204" pitchFamily="34" charset="0"/>
              </a:rPr>
              <a:t>Anual: 2.177.280.000 m³</a:t>
            </a:r>
          </a:p>
          <a:p>
            <a:r>
              <a:rPr lang="pt-BR" sz="2400" dirty="0" smtClean="0">
                <a:latin typeface="BankGothic Md BT" panose="020B0807020203060204" pitchFamily="34" charset="0"/>
              </a:rPr>
              <a:t>Valor médio do m³ produzido: R$ 3,00</a:t>
            </a:r>
          </a:p>
          <a:p>
            <a:pPr algn="just"/>
            <a:r>
              <a:rPr lang="pt-BR" sz="2400" dirty="0" smtClean="0">
                <a:latin typeface="BankGothic Md BT" panose="020B0807020203060204" pitchFamily="34" charset="0"/>
              </a:rPr>
              <a:t>Valor ano estimado R$ 6.531.840.000,00</a:t>
            </a:r>
          </a:p>
          <a:p>
            <a:pPr marL="0" indent="0" algn="ctr">
              <a:buNone/>
            </a:pPr>
            <a:r>
              <a:rPr lang="pt-BR" sz="2400" dirty="0" smtClean="0">
                <a:latin typeface="BankGothic Md BT" panose="020B0807020203060204" pitchFamily="34" charset="0"/>
              </a:rPr>
              <a:t>(Apenas com produção de água)</a:t>
            </a:r>
          </a:p>
          <a:p>
            <a:pPr algn="just"/>
            <a:r>
              <a:rPr lang="pt-BR" sz="2400" dirty="0">
                <a:latin typeface="BankGothic Md BT" panose="020B0807020203060204" pitchFamily="34" charset="0"/>
              </a:rPr>
              <a:t> </a:t>
            </a:r>
            <a:r>
              <a:rPr lang="pt-BR" sz="2400" dirty="0" smtClean="0">
                <a:latin typeface="BankGothic Md BT" panose="020B0807020203060204" pitchFamily="34" charset="0"/>
              </a:rPr>
              <a:t>Maior investimento em andamento para universalização da distribuição de água, R$ 3,5 bilhões na baixada fluminense.</a:t>
            </a:r>
            <a:endParaRPr lang="pt-BR" sz="2400" dirty="0">
              <a:latin typeface="BankGothic Md BT" panose="020B080702020306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041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latin typeface="BankGothic Md BT" panose="020B0807020203060204" pitchFamily="34" charset="0"/>
              </a:rPr>
              <a:t>Esgotamento Sanitário</a:t>
            </a:r>
            <a:br>
              <a:rPr lang="pt-BR" dirty="0" smtClean="0">
                <a:latin typeface="BankGothic Md BT" panose="020B0807020203060204" pitchFamily="34" charset="0"/>
              </a:rPr>
            </a:br>
            <a:r>
              <a:rPr lang="pt-BR" dirty="0" smtClean="0">
                <a:latin typeface="BankGothic Md BT" panose="020B0807020203060204" pitchFamily="34" charset="0"/>
              </a:rPr>
              <a:t>Tratamento e coleta</a:t>
            </a:r>
            <a:endParaRPr lang="pt-BR" dirty="0">
              <a:latin typeface="BankGothic Md BT" panose="020B080702020306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5800" y="1981200"/>
            <a:ext cx="7918648" cy="4472136"/>
          </a:xfrm>
        </p:spPr>
        <p:txBody>
          <a:bodyPr/>
          <a:lstStyle/>
          <a:p>
            <a:r>
              <a:rPr lang="pt-BR" sz="2400" dirty="0">
                <a:latin typeface="BankGothic Md BT" panose="020B0807020203060204" pitchFamily="34" charset="0"/>
              </a:rPr>
              <a:t>Norte </a:t>
            </a:r>
            <a:r>
              <a:rPr lang="pt-BR" sz="2400" dirty="0" smtClean="0">
                <a:latin typeface="BankGothic Md BT" panose="020B0807020203060204" pitchFamily="34" charset="0"/>
              </a:rPr>
              <a:t>16,42%;</a:t>
            </a:r>
          </a:p>
          <a:p>
            <a:r>
              <a:rPr lang="pt-BR" sz="2400" dirty="0" smtClean="0">
                <a:latin typeface="BankGothic Md BT" panose="020B0807020203060204" pitchFamily="34" charset="0"/>
              </a:rPr>
              <a:t>Nordeste 32,11%;</a:t>
            </a:r>
            <a:endParaRPr lang="pt-BR" sz="2400" dirty="0">
              <a:latin typeface="BankGothic Md BT" panose="020B0807020203060204" pitchFamily="34" charset="0"/>
            </a:endParaRPr>
          </a:p>
          <a:p>
            <a:r>
              <a:rPr lang="pt-BR" sz="2800" b="1" i="1" dirty="0">
                <a:latin typeface="BankGothic Md BT" panose="020B0807020203060204" pitchFamily="34" charset="0"/>
              </a:rPr>
              <a:t>Sudeste 47,39% </a:t>
            </a:r>
            <a:r>
              <a:rPr lang="pt-BR" sz="2800" b="1" i="1" dirty="0" smtClean="0">
                <a:latin typeface="BankGothic Md BT" panose="020B0807020203060204" pitchFamily="34" charset="0"/>
              </a:rPr>
              <a:t>com índice </a:t>
            </a:r>
            <a:r>
              <a:rPr lang="pt-BR" sz="2800" b="1" i="1" dirty="0">
                <a:latin typeface="BankGothic Md BT" panose="020B0807020203060204" pitchFamily="34" charset="0"/>
              </a:rPr>
              <a:t>de atendimento total de esgoto é de 77,23</a:t>
            </a:r>
            <a:r>
              <a:rPr lang="pt-BR" sz="2800" b="1" i="1" dirty="0" smtClean="0">
                <a:latin typeface="BankGothic Md BT" panose="020B0807020203060204" pitchFamily="34" charset="0"/>
              </a:rPr>
              <a:t>%;</a:t>
            </a:r>
            <a:endParaRPr lang="pt-BR" sz="2800" b="1" i="1" dirty="0">
              <a:latin typeface="BankGothic Md BT" panose="020B0807020203060204" pitchFamily="34" charset="0"/>
            </a:endParaRPr>
          </a:p>
          <a:p>
            <a:r>
              <a:rPr lang="pt-BR" sz="2400" dirty="0">
                <a:latin typeface="BankGothic Md BT" panose="020B0807020203060204" pitchFamily="34" charset="0"/>
              </a:rPr>
              <a:t>Sul 41,43% </a:t>
            </a:r>
            <a:r>
              <a:rPr lang="pt-BR" sz="2400" dirty="0" smtClean="0">
                <a:latin typeface="BankGothic Md BT" panose="020B0807020203060204" pitchFamily="34" charset="0"/>
              </a:rPr>
              <a:t>com </a:t>
            </a:r>
            <a:r>
              <a:rPr lang="pt-BR" sz="2400" dirty="0">
                <a:latin typeface="BankGothic Md BT" panose="020B0807020203060204" pitchFamily="34" charset="0"/>
              </a:rPr>
              <a:t>índice de atendimento total é de 41,02</a:t>
            </a:r>
            <a:r>
              <a:rPr lang="pt-BR" sz="2400" dirty="0" smtClean="0">
                <a:latin typeface="BankGothic Md BT" panose="020B0807020203060204" pitchFamily="34" charset="0"/>
              </a:rPr>
              <a:t>%;</a:t>
            </a:r>
            <a:endParaRPr lang="pt-BR" sz="2400" dirty="0">
              <a:latin typeface="BankGothic Md BT" panose="020B0807020203060204" pitchFamily="34" charset="0"/>
            </a:endParaRPr>
          </a:p>
          <a:p>
            <a:r>
              <a:rPr lang="pt-BR" sz="2400" dirty="0">
                <a:latin typeface="BankGothic Md BT" panose="020B0807020203060204" pitchFamily="34" charset="0"/>
              </a:rPr>
              <a:t>Centro-Oeste 50,22% </a:t>
            </a:r>
            <a:r>
              <a:rPr lang="pt-BR" sz="2400" dirty="0" smtClean="0">
                <a:latin typeface="BankGothic Md BT" panose="020B0807020203060204" pitchFamily="34" charset="0"/>
              </a:rPr>
              <a:t>A </a:t>
            </a:r>
            <a:r>
              <a:rPr lang="pt-BR" sz="2400" dirty="0">
                <a:latin typeface="BankGothic Md BT" panose="020B0807020203060204" pitchFamily="34" charset="0"/>
              </a:rPr>
              <a:t>região com melhor desempenho, porém a média de esgoto tratado não atinge nem a metade da população.</a:t>
            </a:r>
          </a:p>
        </p:txBody>
      </p:sp>
    </p:spTree>
    <p:extLst>
      <p:ext uri="{BB962C8B-B14F-4D97-AF65-F5344CB8AC3E}">
        <p14:creationId xmlns:p14="http://schemas.microsoft.com/office/powerpoint/2010/main" val="175943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latin typeface="BankGothic Md BT" panose="020B0807020203060204" pitchFamily="34" charset="0"/>
              </a:rPr>
              <a:t>Setor privado de saneamento</a:t>
            </a:r>
            <a:endParaRPr lang="pt-BR" dirty="0">
              <a:latin typeface="BankGothic Md BT" panose="020B080702020306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1800" dirty="0">
                <a:latin typeface="BankGothic Md BT" panose="020B0807020203060204" pitchFamily="34" charset="0"/>
              </a:rPr>
              <a:t>Formado por 119 empresas filiadas, o SINDCON – Sindicato Nacional das Concessionárias Privadas de Serviços Públicos de Água e </a:t>
            </a:r>
            <a:r>
              <a:rPr lang="pt-BR" sz="1800" dirty="0" smtClean="0">
                <a:latin typeface="BankGothic Md BT" panose="020B0807020203060204" pitchFamily="34" charset="0"/>
              </a:rPr>
              <a:t>Esgoto, estas Empresas atendem </a:t>
            </a:r>
            <a:r>
              <a:rPr lang="pt-BR" sz="1800" dirty="0">
                <a:latin typeface="BankGothic Md BT" panose="020B0807020203060204" pitchFamily="34" charset="0"/>
              </a:rPr>
              <a:t>6% das cidades brasileiras ou 322 </a:t>
            </a:r>
            <a:r>
              <a:rPr lang="pt-BR" sz="1800" dirty="0" smtClean="0">
                <a:latin typeface="BankGothic Md BT" panose="020B0807020203060204" pitchFamily="34" charset="0"/>
              </a:rPr>
              <a:t>municípios</a:t>
            </a:r>
          </a:p>
          <a:p>
            <a:r>
              <a:rPr lang="pt-BR" sz="1800" dirty="0">
                <a:latin typeface="BankGothic Md BT" panose="020B0807020203060204" pitchFamily="34" charset="0"/>
              </a:rPr>
              <a:t>essas companhias foram responsáveis por 20%, ou R$ 2,4 bilhões, do total investido no setor no Brasil ao longo do ano passado, que chegou a R$ 12,2 bilhões</a:t>
            </a:r>
            <a:r>
              <a:rPr lang="pt-BR" sz="1800" dirty="0" smtClean="0">
                <a:latin typeface="BankGothic Md BT" panose="020B0807020203060204" pitchFamily="34" charset="0"/>
              </a:rPr>
              <a:t>.</a:t>
            </a:r>
          </a:p>
          <a:p>
            <a:endParaRPr lang="pt-BR" sz="1800" dirty="0">
              <a:latin typeface="BankGothic Md BT" panose="020B080702020306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4033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latin typeface="BankGothic Md BT" panose="020B0807020203060204" pitchFamily="34" charset="0"/>
              </a:rPr>
              <a:t>Associados</a:t>
            </a:r>
            <a:endParaRPr lang="pt-BR" dirty="0">
              <a:latin typeface="BankGothic Md BT" panose="020B0807020203060204" pitchFamily="34" charset="0"/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9828584" y="1194556"/>
            <a:ext cx="4404611" cy="4824536"/>
          </a:xfrm>
        </p:spPr>
        <p:txBody>
          <a:bodyPr/>
          <a:lstStyle/>
          <a:p>
            <a:pPr marL="0" indent="0">
              <a:buNone/>
            </a:pPr>
            <a:endParaRPr lang="pt-BR" dirty="0">
              <a:latin typeface="BankGothic Md BT" panose="020B0807020203060204" pitchFamily="34" charset="0"/>
            </a:endParaRPr>
          </a:p>
        </p:txBody>
      </p:sp>
      <p:sp>
        <p:nvSpPr>
          <p:cNvPr id="5" name="AutoShape 2" descr="C:\Users\Jo%C3%A3o\Desktop\Instituto Trata Brasil - Apoiadores_files\brk.png"/>
          <p:cNvSpPr>
            <a:spLocks noGrp="1" noChangeAspect="1" noChangeArrowheads="1"/>
          </p:cNvSpPr>
          <p:nvPr>
            <p:ph sz="half" idx="1"/>
          </p:nvPr>
        </p:nvSpPr>
        <p:spPr bwMode="auto">
          <a:xfrm>
            <a:off x="195919" y="2060848"/>
            <a:ext cx="8336521" cy="4797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endParaRPr lang="pt-BR" dirty="0">
              <a:latin typeface="BankGothic Md BT" panose="020B0807020203060204" pitchFamily="34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 flipV="1">
            <a:off x="4173343" y="-263634"/>
            <a:ext cx="45719" cy="4571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65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myriad_proregular"/>
            </a:endParaRPr>
          </a:p>
        </p:txBody>
      </p:sp>
      <p:pic>
        <p:nvPicPr>
          <p:cNvPr id="1028" name="Picture 4" descr="http://www.tratabrasil.org.br/datafiles/uploads/apoiadores/logo-acqualimp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3237" y="3761795"/>
            <a:ext cx="1633989" cy="549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http://www.tratabrasil.org.br/datafiles/uploads/apoiadores/aegea.pn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4048" y="2493693"/>
            <a:ext cx="2520280" cy="567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tratabrasil.org.br/datafiles/uploads/apoiadores/amanco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785" y="4254600"/>
            <a:ext cx="1408050" cy="469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http://www.tratabrasil.org.br/images/associados/logo-bauminas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465" y="4757248"/>
            <a:ext cx="1175548" cy="540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tratabrasil.org.br/datafiles/uploads/apoiadores/braskem.png">
            <a:hlinkClick r:id="rId10"/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8413" y="3365859"/>
            <a:ext cx="1336593" cy="400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http://www.tratabrasil.org.br/datafiles/uploads/apoiadores/brk.png">
            <a:hlinkClick r:id="rId12"/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978" y="2493693"/>
            <a:ext cx="2163005" cy="621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www.tratabrasil.org.br/datafiles/uploads/apoiadores/cocacola-brasil.png">
            <a:hlinkClick r:id="rId14"/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4812" y="2735499"/>
            <a:ext cx="1221792" cy="527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http://www.tratabrasil.org.br/datafiles/uploads/apoiadores/gs-inima-brasil.png">
            <a:hlinkClick r:id="rId16"/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876" y="3924223"/>
            <a:ext cx="2204609" cy="386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://www.tratabrasil.org.br/datafiles/uploads/apoiadores/itron.png">
            <a:hlinkClick r:id="rId18"/>
          </p:cNvPr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825" y="5757824"/>
            <a:ext cx="1075815" cy="4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http://www.tratabrasil.org.br/datafiles/uploads/apoiadores/saintgobain.png">
            <a:hlinkClick r:id="rId20"/>
          </p:cNvPr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5036" y="5179532"/>
            <a:ext cx="1041547" cy="356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ttp://www.tratabrasil.org.br/datafiles/uploads/apoiadores/unipar-indupa.png">
            <a:hlinkClick r:id="rId22"/>
          </p:cNvPr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3237" y="4815527"/>
            <a:ext cx="1513226" cy="431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http://www.tratabrasil.org.br/datafiles/uploads/apoiadores/tigre.png">
            <a:hlinkClick r:id="rId24"/>
          </p:cNvPr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8371" y="5847725"/>
            <a:ext cx="1103720" cy="342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http://www.tratabrasil.org.br/datafiles/uploads/apoiadores/unilever.jpg">
            <a:hlinkClick r:id="rId26"/>
          </p:cNvPr>
          <p:cNvPicPr>
            <a:picLocks noChangeAspect="1" noChangeArrowheads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2841" y="5887974"/>
            <a:ext cx="657076" cy="722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8436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latin typeface="BankGothic Md BT" panose="020B0807020203060204" pitchFamily="34" charset="0"/>
              </a:rPr>
              <a:t>Universalização e seus efeitos</a:t>
            </a:r>
            <a:endParaRPr lang="pt-BR" dirty="0">
              <a:latin typeface="BankGothic Md BT" panose="020B080702020306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5800" y="1772816"/>
            <a:ext cx="7772400" cy="4320480"/>
          </a:xfrm>
        </p:spPr>
        <p:txBody>
          <a:bodyPr/>
          <a:lstStyle/>
          <a:p>
            <a:r>
              <a:rPr lang="pt-BR" sz="2000" dirty="0" smtClean="0">
                <a:latin typeface="BankGothic Md BT" panose="020B0807020203060204" pitchFamily="34" charset="0"/>
              </a:rPr>
              <a:t>impacto </a:t>
            </a:r>
            <a:r>
              <a:rPr lang="pt-BR" sz="2000" dirty="0">
                <a:latin typeface="BankGothic Md BT" panose="020B0807020203060204" pitchFamily="34" charset="0"/>
              </a:rPr>
              <a:t>direto sobre a </a:t>
            </a:r>
            <a:r>
              <a:rPr lang="pt-BR" sz="2000" dirty="0" smtClean="0">
                <a:latin typeface="BankGothic Md BT" panose="020B0807020203060204" pitchFamily="34" charset="0"/>
              </a:rPr>
              <a:t>saúde de crianças </a:t>
            </a:r>
            <a:r>
              <a:rPr lang="pt-BR" sz="2000" dirty="0">
                <a:latin typeface="BankGothic Md BT" panose="020B0807020203060204" pitchFamily="34" charset="0"/>
              </a:rPr>
              <a:t>e </a:t>
            </a:r>
            <a:r>
              <a:rPr lang="pt-BR" sz="2000" dirty="0" smtClean="0">
                <a:latin typeface="BankGothic Md BT" panose="020B0807020203060204" pitchFamily="34" charset="0"/>
              </a:rPr>
              <a:t>idosos</a:t>
            </a:r>
            <a:r>
              <a:rPr lang="pt-BR" sz="2000" dirty="0">
                <a:latin typeface="BankGothic Md BT" panose="020B0807020203060204" pitchFamily="34" charset="0"/>
              </a:rPr>
              <a:t>, em especial </a:t>
            </a:r>
            <a:r>
              <a:rPr lang="pt-BR" sz="2000" dirty="0" smtClean="0">
                <a:latin typeface="BankGothic Md BT" panose="020B0807020203060204" pitchFamily="34" charset="0"/>
              </a:rPr>
              <a:t> na redução dos casos de </a:t>
            </a:r>
            <a:r>
              <a:rPr lang="pt-BR" sz="2000" dirty="0">
                <a:latin typeface="BankGothic Md BT" panose="020B0807020203060204" pitchFamily="34" charset="0"/>
              </a:rPr>
              <a:t>diarreias e infecções gastrointestinais.</a:t>
            </a:r>
          </a:p>
          <a:p>
            <a:r>
              <a:rPr lang="pt-BR" sz="2000" dirty="0" smtClean="0">
                <a:latin typeface="BankGothic Md BT" panose="020B0807020203060204" pitchFamily="34" charset="0"/>
              </a:rPr>
              <a:t>Melhora na produtividade e rendimento escolar.</a:t>
            </a:r>
          </a:p>
          <a:p>
            <a:r>
              <a:rPr lang="pt-BR" sz="2000" dirty="0" smtClean="0">
                <a:latin typeface="BankGothic Md BT" panose="020B0807020203060204" pitchFamily="34" charset="0"/>
              </a:rPr>
              <a:t>Efetiva mudança na produtividade dos trabalhadores.</a:t>
            </a:r>
          </a:p>
          <a:p>
            <a:r>
              <a:rPr lang="pt-BR" sz="2000" dirty="0" smtClean="0">
                <a:latin typeface="BankGothic Md BT" panose="020B0807020203060204" pitchFamily="34" charset="0"/>
              </a:rPr>
              <a:t>Dignidade e Qualidade de vida para todos.</a:t>
            </a:r>
          </a:p>
          <a:p>
            <a:r>
              <a:rPr lang="pt-BR" sz="2000" dirty="0" smtClean="0">
                <a:latin typeface="BankGothic Md BT" panose="020B0807020203060204" pitchFamily="34" charset="0"/>
              </a:rPr>
              <a:t>Movimentação da economia, geração de emprego como por exemplo a Possibilidade de expansão do segmento ligado ao turismo.</a:t>
            </a:r>
          </a:p>
          <a:p>
            <a:endParaRPr lang="pt-BR" sz="2000" dirty="0">
              <a:latin typeface="BankGothic Md BT" panose="020B080702020306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81602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548681"/>
            <a:ext cx="7776863" cy="5447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3163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 Theme 1">
      <a:dk1>
        <a:srgbClr val="000066"/>
      </a:dk1>
      <a:lt1>
        <a:srgbClr val="CCECFF"/>
      </a:lt1>
      <a:dk2>
        <a:srgbClr val="0000CC"/>
      </a:dk2>
      <a:lt2>
        <a:srgbClr val="CCFFFF"/>
      </a:lt2>
      <a:accent1>
        <a:srgbClr val="CC99FF"/>
      </a:accent1>
      <a:accent2>
        <a:srgbClr val="9999FF"/>
      </a:accent2>
      <a:accent3>
        <a:srgbClr val="AAAAE2"/>
      </a:accent3>
      <a:accent4>
        <a:srgbClr val="AEC9DA"/>
      </a:accent4>
      <a:accent5>
        <a:srgbClr val="E2CAFF"/>
      </a:accent5>
      <a:accent6>
        <a:srgbClr val="8A8AE7"/>
      </a:accent6>
      <a:hlink>
        <a:srgbClr val="99CCFF"/>
      </a:hlink>
      <a:folHlink>
        <a:srgbClr val="0066FF"/>
      </a:folHlink>
    </a:clrScheme>
    <a:fontScheme name="Office Them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000066"/>
        </a:dk1>
        <a:lt1>
          <a:srgbClr val="CCECFF"/>
        </a:lt1>
        <a:dk2>
          <a:srgbClr val="0000CC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AAAAE2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66"/>
        </a:dk1>
        <a:lt1>
          <a:srgbClr val="CCECFF"/>
        </a:lt1>
        <a:dk2>
          <a:srgbClr val="6699FF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B8CAFF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8A5E5A30-FFDD-4D2F-8606-50C94C4B961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Modelo de design (água)</Template>
  <TotalTime>265</TotalTime>
  <Words>265</Words>
  <Application>Microsoft Office PowerPoint</Application>
  <PresentationFormat>Apresentação na tela (4:3)</PresentationFormat>
  <Paragraphs>27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4" baseType="lpstr">
      <vt:lpstr>Arial</vt:lpstr>
      <vt:lpstr>BankGothic Md BT</vt:lpstr>
      <vt:lpstr>Calibri</vt:lpstr>
      <vt:lpstr>myriad_proregular</vt:lpstr>
      <vt:lpstr>Tahoma</vt:lpstr>
      <vt:lpstr>Times New Roman</vt:lpstr>
      <vt:lpstr>Tema do Office</vt:lpstr>
      <vt:lpstr> Virada Política Rio de Janeiro 2017 Água Sim, Lucro Não </vt:lpstr>
      <vt:lpstr> Cedae em números</vt:lpstr>
      <vt:lpstr>Esgotamento Sanitário Tratamento e coleta</vt:lpstr>
      <vt:lpstr>Setor privado de saneamento</vt:lpstr>
      <vt:lpstr>Associados</vt:lpstr>
      <vt:lpstr>Universalização e seus efeitos</vt:lpstr>
      <vt:lpstr>Apresentação do PowerPoint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Virada Política Rio de Janeiro 2017 Água Sim, Lucro Não</dc:title>
  <dc:subject/>
  <dc:creator>João</dc:creator>
  <cp:keywords/>
  <dc:description/>
  <cp:lastModifiedBy>João</cp:lastModifiedBy>
  <cp:revision>16</cp:revision>
  <cp:lastPrinted>2017-11-11T15:40:40Z</cp:lastPrinted>
  <dcterms:created xsi:type="dcterms:W3CDTF">2017-11-11T11:16:20Z</dcterms:created>
  <dcterms:modified xsi:type="dcterms:W3CDTF">2017-11-11T15:41:32Z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TC010690981046</vt:lpwstr>
  </property>
</Properties>
</file>