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715000" type="screen16x10"/>
  <p:notesSz cx="6858000" cy="9144000"/>
  <p:embeddedFontLst>
    <p:embeddedFont>
      <p:font typeface="Open Sans" charset="0"/>
      <p:regular r:id="rId17"/>
      <p:bold r:id="rId18"/>
      <p:italic r:id="rId19"/>
      <p:boldItalic r:id="rId20"/>
    </p:embeddedFont>
    <p:embeddedFont>
      <p:font typeface="Raleway" charset="0"/>
      <p:regular r:id="rId21"/>
      <p:bold r:id="rId22"/>
      <p:italic r:id="rId23"/>
      <p:boldItalic r:id="rId24"/>
    </p:embeddedFont>
    <p:embeddedFont>
      <p:font typeface="Roboto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8E202E5-84F9-4E31-AA2F-A522C6B9E6C4}">
  <a:tblStyle styleId="{B8E202E5-84F9-4E31-AA2F-A522C6B9E6C4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74" y="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686103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20715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686103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imagem da fita métrica e do cartão do dizebay…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lang="pt-BR" sz="1400">
                <a:latin typeface="Raleway"/>
                <a:ea typeface="Raleway"/>
                <a:cs typeface="Raleway"/>
                <a:sym typeface="Raleway"/>
              </a:rPr>
              <a:t>Ajudar as pessoas a comprar roupas </a:t>
            </a:r>
            <a:br>
              <a:rPr lang="pt-BR" sz="1400">
                <a:latin typeface="Raleway"/>
                <a:ea typeface="Raleway"/>
                <a:cs typeface="Raleway"/>
                <a:sym typeface="Raleway"/>
              </a:rPr>
            </a:br>
            <a:r>
              <a:rPr lang="pt-BR" sz="1400">
                <a:latin typeface="Raleway"/>
                <a:ea typeface="Raleway"/>
                <a:cs typeface="Raleway"/>
                <a:sym typeface="Raleway"/>
              </a:rPr>
              <a:t>no tamanho certo e os e-commerces </a:t>
            </a:r>
            <a:br>
              <a:rPr lang="pt-BR" sz="1400">
                <a:latin typeface="Raleway"/>
                <a:ea typeface="Raleway"/>
                <a:cs typeface="Raleway"/>
                <a:sym typeface="Raleway"/>
              </a:rPr>
            </a:br>
            <a:r>
              <a:rPr lang="pt-BR" sz="1400">
                <a:latin typeface="Raleway"/>
                <a:ea typeface="Raleway"/>
                <a:cs typeface="Raleway"/>
                <a:sym typeface="Raleway"/>
              </a:rPr>
              <a:t>a vender mais e melhor, reduzindo </a:t>
            </a:r>
            <a:br>
              <a:rPr lang="pt-BR" sz="1400">
                <a:latin typeface="Raleway"/>
                <a:ea typeface="Raleway"/>
                <a:cs typeface="Raleway"/>
                <a:sym typeface="Raleway"/>
              </a:rPr>
            </a:br>
            <a:r>
              <a:rPr lang="pt-BR" sz="1400">
                <a:latin typeface="Raleway"/>
                <a:ea typeface="Raleway"/>
                <a:cs typeface="Raleway"/>
                <a:sym typeface="Raleway"/>
              </a:rPr>
              <a:t>as trocas/devoluções tornando </a:t>
            </a:r>
            <a:br>
              <a:rPr lang="pt-BR" sz="1400">
                <a:latin typeface="Raleway"/>
                <a:ea typeface="Raleway"/>
                <a:cs typeface="Raleway"/>
                <a:sym typeface="Raleway"/>
              </a:rPr>
            </a:br>
            <a:r>
              <a:rPr lang="pt-BR" sz="1400">
                <a:latin typeface="Raleway"/>
                <a:ea typeface="Raleway"/>
                <a:cs typeface="Raleway"/>
                <a:sym typeface="Raleway"/>
              </a:rPr>
              <a:t>a experiência de compra de moda </a:t>
            </a:r>
            <a:br>
              <a:rPr lang="pt-BR" sz="1400">
                <a:latin typeface="Raleway"/>
                <a:ea typeface="Raleway"/>
                <a:cs typeface="Raleway"/>
                <a:sym typeface="Raleway"/>
              </a:rPr>
            </a:br>
            <a:r>
              <a:rPr lang="pt-BR" sz="1400">
                <a:latin typeface="Raleway"/>
                <a:ea typeface="Raleway"/>
                <a:cs typeface="Raleway"/>
                <a:sym typeface="Raleway"/>
              </a:rPr>
              <a:t>na internet mais confiável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686002" y="685800"/>
            <a:ext cx="54867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686103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Ponderar que "Padronizar não responde a pergunta"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686103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686103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6103" y="685800"/>
            <a:ext cx="54864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827305"/>
            <a:ext cx="8520600" cy="228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149027"/>
            <a:ext cx="8520600" cy="880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229027"/>
            <a:ext cx="8520600" cy="2181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827305"/>
            <a:ext cx="8520600" cy="228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3149027"/>
            <a:ext cx="8520600" cy="880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85206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39999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32400" y="1280527"/>
            <a:ext cx="39999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90250" y="500166"/>
            <a:ext cx="6367800" cy="4545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4572000" y="-138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4200"/>
            </a:lvl1pPr>
            <a:lvl2pPr lvl="1" algn="ctr" rtl="0">
              <a:spcBef>
                <a:spcPts val="0"/>
              </a:spcBef>
              <a:buSzPct val="100000"/>
              <a:defRPr sz="4200"/>
            </a:lvl2pPr>
            <a:lvl3pPr lvl="2" algn="ctr" rtl="0">
              <a:spcBef>
                <a:spcPts val="0"/>
              </a:spcBef>
              <a:buSzPct val="100000"/>
              <a:defRPr sz="4200"/>
            </a:lvl3pPr>
            <a:lvl4pPr lvl="3" algn="ctr" rtl="0">
              <a:spcBef>
                <a:spcPts val="0"/>
              </a:spcBef>
              <a:buSzPct val="100000"/>
              <a:defRPr sz="4200"/>
            </a:lvl4pPr>
            <a:lvl5pPr lvl="4" algn="ctr" rtl="0">
              <a:spcBef>
                <a:spcPts val="0"/>
              </a:spcBef>
              <a:buSzPct val="100000"/>
              <a:defRPr sz="4200"/>
            </a:lvl5pPr>
            <a:lvl6pPr lvl="5" algn="ctr" rtl="0">
              <a:spcBef>
                <a:spcPts val="0"/>
              </a:spcBef>
              <a:buSzPct val="100000"/>
              <a:defRPr sz="4200"/>
            </a:lvl6pPr>
            <a:lvl7pPr lvl="6" algn="ctr" rtl="0">
              <a:spcBef>
                <a:spcPts val="0"/>
              </a:spcBef>
              <a:buSzPct val="100000"/>
              <a:defRPr sz="4200"/>
            </a:lvl7pPr>
            <a:lvl8pPr lvl="7" algn="ctr" rtl="0">
              <a:spcBef>
                <a:spcPts val="0"/>
              </a:spcBef>
              <a:buSzPct val="100000"/>
              <a:defRPr sz="4200"/>
            </a:lvl8pPr>
            <a:lvl9pPr lvl="8" algn="ctr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ubTitle" idx="1"/>
          </p:nvPr>
        </p:nvSpPr>
        <p:spPr>
          <a:xfrm>
            <a:off x="265500" y="3114527"/>
            <a:ext cx="4045200" cy="137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2"/>
          </p:nvPr>
        </p:nvSpPr>
        <p:spPr>
          <a:xfrm>
            <a:off x="4939500" y="804527"/>
            <a:ext cx="3837000" cy="4105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4700638"/>
            <a:ext cx="5998800" cy="67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1229027"/>
            <a:ext cx="8520600" cy="2181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85206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39999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280527"/>
            <a:ext cx="3999900" cy="3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500166"/>
            <a:ext cx="6367800" cy="4545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38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114527"/>
            <a:ext cx="4045200" cy="1372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804527"/>
            <a:ext cx="3837000" cy="4105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700638"/>
            <a:ext cx="5998800" cy="67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311700" y="1280527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7" y="5181351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hyperlink" Target="http://www.virtusize.com/" TargetMode="External"/><Relationship Id="rId18" Type="http://schemas.openxmlformats.org/officeDocument/2006/relationships/hyperlink" Target="http://Fits.me" TargetMode="External"/><Relationship Id="rId3" Type="http://schemas.openxmlformats.org/officeDocument/2006/relationships/image" Target="../media/image38.png"/><Relationship Id="rId21" Type="http://schemas.openxmlformats.org/officeDocument/2006/relationships/hyperlink" Target="https://www.crunchbase.com/organization/fitbay" TargetMode="Externa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hyperlink" Target="https://www.crunchbase.com/organization/metail" TargetMode="External"/><Relationship Id="rId25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6" Type="http://schemas.openxmlformats.org/officeDocument/2006/relationships/hyperlink" Target="http://metail.com/" TargetMode="External"/><Relationship Id="rId20" Type="http://schemas.openxmlformats.org/officeDocument/2006/relationships/hyperlink" Target="http://fitbay.com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48.png"/><Relationship Id="rId5" Type="http://schemas.openxmlformats.org/officeDocument/2006/relationships/image" Target="../media/image40.png"/><Relationship Id="rId15" Type="http://schemas.openxmlformats.org/officeDocument/2006/relationships/hyperlink" Target="https://www.crunchbase.com/organization/true-fit" TargetMode="External"/><Relationship Id="rId23" Type="http://schemas.openxmlformats.org/officeDocument/2006/relationships/hyperlink" Target="http://crunchbase.com" TargetMode="External"/><Relationship Id="rId10" Type="http://schemas.openxmlformats.org/officeDocument/2006/relationships/image" Target="../media/image45.png"/><Relationship Id="rId19" Type="http://schemas.openxmlformats.org/officeDocument/2006/relationships/hyperlink" Target="https://www.crunchbase.com/organization/fits-me" TargetMode="External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hyperlink" Target="http://www.truefit.com/" TargetMode="External"/><Relationship Id="rId22" Type="http://schemas.openxmlformats.org/officeDocument/2006/relationships/hyperlink" Target="https://www.crunchbase.com/organization/virtusiz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9.png"/><Relationship Id="rId7" Type="http://schemas.openxmlformats.org/officeDocument/2006/relationships/hyperlink" Target="https://plus.google.com/+Sizeba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hyperlink" Target="https://www.linkedin.com/company/sizebay" TargetMode="External"/><Relationship Id="rId10" Type="http://schemas.openxmlformats.org/officeDocument/2006/relationships/image" Target="../media/image52.png"/><Relationship Id="rId4" Type="http://schemas.openxmlformats.org/officeDocument/2006/relationships/hyperlink" Target="mailto:marcelo@sizebay.com" TargetMode="External"/><Relationship Id="rId9" Type="http://schemas.openxmlformats.org/officeDocument/2006/relationships/hyperlink" Target="https://www.facebook.com/sizeba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4516300" y="2497800"/>
            <a:ext cx="3196500" cy="82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Venda roupas no tamanho </a:t>
            </a:r>
            <a:br>
              <a:rPr lang="pt-BR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t-BR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certo para seus clientes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6175" y="2376145"/>
            <a:ext cx="2382824" cy="85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37275" y="950273"/>
            <a:ext cx="5293421" cy="324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/>
          <p:nvPr/>
        </p:nvSpPr>
        <p:spPr>
          <a:xfrm>
            <a:off x="0" y="5655600"/>
            <a:ext cx="9144000" cy="59700"/>
          </a:xfrm>
          <a:prstGeom prst="rect">
            <a:avLst/>
          </a:prstGeom>
          <a:solidFill>
            <a:srgbClr val="333C4E">
              <a:alpha val="8393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 txBox="1"/>
          <p:nvPr/>
        </p:nvSpPr>
        <p:spPr>
          <a:xfrm>
            <a:off x="0" y="4648200"/>
            <a:ext cx="9144000" cy="1142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pt-BR" sz="4000">
                <a:solidFill>
                  <a:srgbClr val="FFFFFF"/>
                </a:solidFill>
                <a:highlight>
                  <a:srgbClr val="FC326C"/>
                </a:highlight>
                <a:latin typeface="Roboto"/>
                <a:ea typeface="Roboto"/>
                <a:cs typeface="Roboto"/>
                <a:sym typeface="Roboto"/>
              </a:rPr>
              <a:t>NAS COMPRAS ONLINE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t="25548" b="27529"/>
          <a:stretch/>
        </p:blipFill>
        <p:spPr>
          <a:xfrm>
            <a:off x="3872312" y="2247587"/>
            <a:ext cx="1444405" cy="677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t="30589" b="32349"/>
          <a:stretch/>
        </p:blipFill>
        <p:spPr>
          <a:xfrm>
            <a:off x="310446" y="3377296"/>
            <a:ext cx="1444405" cy="535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 t="38424" b="36413"/>
          <a:stretch/>
        </p:blipFill>
        <p:spPr>
          <a:xfrm>
            <a:off x="5628767" y="2404751"/>
            <a:ext cx="1444405" cy="363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1849" y="1966462"/>
            <a:ext cx="1444405" cy="144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7">
            <a:alphaModFix/>
          </a:blip>
          <a:srcRect t="20762" b="28915"/>
          <a:stretch/>
        </p:blipFill>
        <p:spPr>
          <a:xfrm>
            <a:off x="310446" y="2223035"/>
            <a:ext cx="1444405" cy="726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40284" y="2996771"/>
            <a:ext cx="1444405" cy="144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02132" y="971912"/>
            <a:ext cx="1444405" cy="144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151849" y="871025"/>
            <a:ext cx="1444405" cy="144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96588" y="936097"/>
            <a:ext cx="1444405" cy="1444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12">
            <a:alphaModFix/>
          </a:blip>
          <a:srcRect t="29566" b="30895"/>
          <a:stretch/>
        </p:blipFill>
        <p:spPr>
          <a:xfrm>
            <a:off x="5664560" y="3423737"/>
            <a:ext cx="1444405" cy="57107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737998" y="379212"/>
            <a:ext cx="7586700" cy="5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>
                <a:solidFill>
                  <a:srgbClr val="333C4E"/>
                </a:solidFill>
                <a:latin typeface="Roboto"/>
                <a:ea typeface="Roboto"/>
                <a:cs typeface="Roboto"/>
                <a:sym typeface="Roboto"/>
              </a:rPr>
              <a:t>Lojas </a:t>
            </a:r>
            <a:r>
              <a:rPr lang="pt-BR" sz="2400" b="1">
                <a:solidFill>
                  <a:srgbClr val="FC326C"/>
                </a:solidFill>
                <a:latin typeface="Roboto"/>
                <a:ea typeface="Roboto"/>
                <a:cs typeface="Roboto"/>
                <a:sym typeface="Roboto"/>
              </a:rPr>
              <a:t>com o provador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13">
            <a:alphaModFix/>
          </a:blip>
          <a:srcRect t="20435" b="21078"/>
          <a:stretch/>
        </p:blipFill>
        <p:spPr>
          <a:xfrm>
            <a:off x="7510397" y="2214714"/>
            <a:ext cx="1271298" cy="743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 rotWithShape="1">
          <a:blip r:embed="rId14">
            <a:alphaModFix/>
          </a:blip>
          <a:srcRect t="17634" b="20403"/>
          <a:stretch/>
        </p:blipFill>
        <p:spPr>
          <a:xfrm>
            <a:off x="7462619" y="1194534"/>
            <a:ext cx="1286891" cy="797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 rotWithShape="1">
          <a:blip r:embed="rId15">
            <a:alphaModFix/>
          </a:blip>
          <a:srcRect t="32735" b="27729"/>
          <a:stretch/>
        </p:blipFill>
        <p:spPr>
          <a:xfrm>
            <a:off x="7313806" y="3405744"/>
            <a:ext cx="1584521" cy="62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171342" y="1406275"/>
            <a:ext cx="1661775" cy="4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Shape 19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075901" y="3458625"/>
            <a:ext cx="1661775" cy="4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Shape 19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983301" y="4524624"/>
            <a:ext cx="1661774" cy="278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225372" y="4311999"/>
            <a:ext cx="1135451" cy="677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4894512" y="4318725"/>
            <a:ext cx="1328943" cy="79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Shape 196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6777925" y="4565800"/>
            <a:ext cx="1584525" cy="297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66175" y="2646912"/>
            <a:ext cx="8925123" cy="34807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" name="Shape 202"/>
          <p:cNvGrpSpPr/>
          <p:nvPr/>
        </p:nvGrpSpPr>
        <p:grpSpPr>
          <a:xfrm>
            <a:off x="6934225" y="2783125"/>
            <a:ext cx="1572900" cy="1158775"/>
            <a:chOff x="5709525" y="912550"/>
            <a:chExt cx="1572900" cy="1158775"/>
          </a:xfrm>
        </p:grpSpPr>
        <p:sp>
          <p:nvSpPr>
            <p:cNvPr id="203" name="Shape 203"/>
            <p:cNvSpPr txBox="1"/>
            <p:nvPr/>
          </p:nvSpPr>
          <p:spPr>
            <a:xfrm>
              <a:off x="5709525" y="1211225"/>
              <a:ext cx="1572900" cy="860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pt-BR" sz="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Fundação:</a:t>
              </a:r>
              <a:r>
                <a:rPr lang="pt-BR" sz="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2010</a:t>
              </a:r>
            </a:p>
          </p:txBody>
        </p:sp>
        <p:pic>
          <p:nvPicPr>
            <p:cNvPr id="204" name="Shape 204"/>
            <p:cNvPicPr preferRelativeResize="0"/>
            <p:nvPr/>
          </p:nvPicPr>
          <p:blipFill rotWithShape="1">
            <a:blip r:embed="rId4">
              <a:alphaModFix/>
            </a:blip>
            <a:srcRect l="26819" t="30537" r="26916" b="34686"/>
            <a:stretch/>
          </p:blipFill>
          <p:spPr>
            <a:xfrm>
              <a:off x="5769750" y="912550"/>
              <a:ext cx="1074549" cy="29866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5" name="Shape 205"/>
            <p:cNvCxnSpPr/>
            <p:nvPr/>
          </p:nvCxnSpPr>
          <p:spPr>
            <a:xfrm>
              <a:off x="5785725" y="1259350"/>
              <a:ext cx="1241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06" name="Shape 206"/>
          <p:cNvGrpSpPr/>
          <p:nvPr/>
        </p:nvGrpSpPr>
        <p:grpSpPr>
          <a:xfrm>
            <a:off x="1636125" y="895266"/>
            <a:ext cx="1572900" cy="1111333"/>
            <a:chOff x="2399850" y="899966"/>
            <a:chExt cx="1572900" cy="1111333"/>
          </a:xfrm>
        </p:grpSpPr>
        <p:sp>
          <p:nvSpPr>
            <p:cNvPr id="207" name="Shape 207"/>
            <p:cNvSpPr txBox="1"/>
            <p:nvPr/>
          </p:nvSpPr>
          <p:spPr>
            <a:xfrm>
              <a:off x="2399850" y="1151200"/>
              <a:ext cx="1572900" cy="860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pt-BR" sz="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Fundação:</a:t>
              </a:r>
              <a:r>
                <a:rPr lang="pt-BR" sz="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2011</a:t>
              </a:r>
            </a:p>
          </p:txBody>
        </p:sp>
        <p:cxnSp>
          <p:nvCxnSpPr>
            <p:cNvPr id="208" name="Shape 208"/>
            <p:cNvCxnSpPr/>
            <p:nvPr/>
          </p:nvCxnSpPr>
          <p:spPr>
            <a:xfrm>
              <a:off x="2476050" y="1199325"/>
              <a:ext cx="1241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09" name="Shape 209" descr="Resultado de imagem para truefit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476044" y="899966"/>
              <a:ext cx="1074549" cy="2037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0" name="Shape 210"/>
          <p:cNvGrpSpPr/>
          <p:nvPr/>
        </p:nvGrpSpPr>
        <p:grpSpPr>
          <a:xfrm>
            <a:off x="1039175" y="833462"/>
            <a:ext cx="571500" cy="2737312"/>
            <a:chOff x="1464675" y="833462"/>
            <a:chExt cx="571500" cy="2737312"/>
          </a:xfrm>
        </p:grpSpPr>
        <p:cxnSp>
          <p:nvCxnSpPr>
            <p:cNvPr id="211" name="Shape 211"/>
            <p:cNvCxnSpPr/>
            <p:nvPr/>
          </p:nvCxnSpPr>
          <p:spPr>
            <a:xfrm rot="10800000">
              <a:off x="1750425" y="1119175"/>
              <a:ext cx="0" cy="24516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lg" len="lg"/>
              <a:tailEnd type="none" w="lg" len="lg"/>
            </a:ln>
          </p:spPr>
        </p:cxnSp>
        <p:pic>
          <p:nvPicPr>
            <p:cNvPr id="212" name="Shape 21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64675" y="833462"/>
              <a:ext cx="571500" cy="571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3" name="Shape 213"/>
          <p:cNvGrpSpPr/>
          <p:nvPr/>
        </p:nvGrpSpPr>
        <p:grpSpPr>
          <a:xfrm>
            <a:off x="3213176" y="240724"/>
            <a:ext cx="518649" cy="3321500"/>
            <a:chOff x="3213176" y="240724"/>
            <a:chExt cx="518649" cy="3321500"/>
          </a:xfrm>
        </p:grpSpPr>
        <p:cxnSp>
          <p:nvCxnSpPr>
            <p:cNvPr id="214" name="Shape 214"/>
            <p:cNvCxnSpPr/>
            <p:nvPr/>
          </p:nvCxnSpPr>
          <p:spPr>
            <a:xfrm rot="10800000">
              <a:off x="3472200" y="683425"/>
              <a:ext cx="600" cy="28788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lg" len="lg"/>
              <a:tailEnd type="none" w="lg" len="lg"/>
            </a:ln>
          </p:spPr>
        </p:cxnSp>
        <p:pic>
          <p:nvPicPr>
            <p:cNvPr id="215" name="Shape 2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13176" y="240724"/>
              <a:ext cx="518649" cy="5186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6" name="Shape 216"/>
          <p:cNvGrpSpPr/>
          <p:nvPr/>
        </p:nvGrpSpPr>
        <p:grpSpPr>
          <a:xfrm>
            <a:off x="3542725" y="759400"/>
            <a:ext cx="1697400" cy="1158775"/>
            <a:chOff x="6324150" y="1031225"/>
            <a:chExt cx="1697400" cy="1158775"/>
          </a:xfrm>
        </p:grpSpPr>
        <p:sp>
          <p:nvSpPr>
            <p:cNvPr id="217" name="Shape 217"/>
            <p:cNvSpPr txBox="1"/>
            <p:nvPr/>
          </p:nvSpPr>
          <p:spPr>
            <a:xfrm>
              <a:off x="6324150" y="1329900"/>
              <a:ext cx="1697400" cy="860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pt-BR" sz="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Fundação:</a:t>
              </a:r>
              <a:r>
                <a:rPr lang="pt-BR" sz="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2008</a:t>
              </a:r>
            </a:p>
          </p:txBody>
        </p:sp>
        <p:cxnSp>
          <p:nvCxnSpPr>
            <p:cNvPr id="218" name="Shape 218"/>
            <p:cNvCxnSpPr/>
            <p:nvPr/>
          </p:nvCxnSpPr>
          <p:spPr>
            <a:xfrm>
              <a:off x="6400350" y="1378025"/>
              <a:ext cx="1241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19" name="Shape 2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15374" y="1031225"/>
              <a:ext cx="998436" cy="3283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Shape 220"/>
          <p:cNvGrpSpPr/>
          <p:nvPr/>
        </p:nvGrpSpPr>
        <p:grpSpPr>
          <a:xfrm>
            <a:off x="3604975" y="2023412"/>
            <a:ext cx="1572900" cy="1210225"/>
            <a:chOff x="6324150" y="2211750"/>
            <a:chExt cx="1572900" cy="1210225"/>
          </a:xfrm>
        </p:grpSpPr>
        <p:grpSp>
          <p:nvGrpSpPr>
            <p:cNvPr id="221" name="Shape 221"/>
            <p:cNvGrpSpPr/>
            <p:nvPr/>
          </p:nvGrpSpPr>
          <p:grpSpPr>
            <a:xfrm>
              <a:off x="6324150" y="2561875"/>
              <a:ext cx="1572900" cy="860100"/>
              <a:chOff x="5709525" y="1211225"/>
              <a:chExt cx="1572900" cy="860100"/>
            </a:xfrm>
          </p:grpSpPr>
          <p:sp>
            <p:nvSpPr>
              <p:cNvPr id="222" name="Shape 222"/>
              <p:cNvSpPr txBox="1"/>
              <p:nvPr/>
            </p:nvSpPr>
            <p:spPr>
              <a:xfrm>
                <a:off x="5709525" y="1211225"/>
                <a:ext cx="1572900" cy="860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pt-BR" sz="7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Fundação:</a:t>
                </a:r>
                <a:r>
                  <a:rPr lang="pt-BR" sz="900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2010</a:t>
                </a:r>
              </a:p>
            </p:txBody>
          </p:sp>
          <p:cxnSp>
            <p:nvCxnSpPr>
              <p:cNvPr id="223" name="Shape 223"/>
              <p:cNvCxnSpPr/>
              <p:nvPr/>
            </p:nvCxnSpPr>
            <p:spPr>
              <a:xfrm>
                <a:off x="5785725" y="1259350"/>
                <a:ext cx="1241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lg" len="lg"/>
                <a:tailEnd type="none" w="lg" len="lg"/>
              </a:ln>
            </p:spPr>
          </p:cxnSp>
        </p:grpSp>
        <p:pic>
          <p:nvPicPr>
            <p:cNvPr id="224" name="Shape 224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415374" y="2211750"/>
              <a:ext cx="884199" cy="3283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5" name="Shape 225"/>
          <p:cNvGrpSpPr/>
          <p:nvPr/>
        </p:nvGrpSpPr>
        <p:grpSpPr>
          <a:xfrm>
            <a:off x="4011500" y="2287825"/>
            <a:ext cx="3127875" cy="1403124"/>
            <a:chOff x="4011500" y="2287825"/>
            <a:chExt cx="3127875" cy="1403124"/>
          </a:xfrm>
        </p:grpSpPr>
        <p:cxnSp>
          <p:nvCxnSpPr>
            <p:cNvPr id="226" name="Shape 226"/>
            <p:cNvCxnSpPr/>
            <p:nvPr/>
          </p:nvCxnSpPr>
          <p:spPr>
            <a:xfrm rot="10800000" flipH="1">
              <a:off x="4011500" y="2646950"/>
              <a:ext cx="2848200" cy="1044000"/>
            </a:xfrm>
            <a:prstGeom prst="bentConnector3">
              <a:avLst>
                <a:gd name="adj1" fmla="val 100004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lg" len="lg"/>
              <a:tailEnd type="none" w="lg" len="lg"/>
            </a:ln>
          </p:spPr>
        </p:cxnSp>
        <p:pic>
          <p:nvPicPr>
            <p:cNvPr id="227" name="Shape 22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6567875" y="2287825"/>
              <a:ext cx="571500" cy="571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8" name="Shape 228"/>
          <p:cNvGrpSpPr/>
          <p:nvPr/>
        </p:nvGrpSpPr>
        <p:grpSpPr>
          <a:xfrm>
            <a:off x="4182950" y="369775"/>
            <a:ext cx="1404550" cy="3040174"/>
            <a:chOff x="4182950" y="369775"/>
            <a:chExt cx="1404550" cy="3040174"/>
          </a:xfrm>
        </p:grpSpPr>
        <p:cxnSp>
          <p:nvCxnSpPr>
            <p:cNvPr id="229" name="Shape 229"/>
            <p:cNvCxnSpPr/>
            <p:nvPr/>
          </p:nvCxnSpPr>
          <p:spPr>
            <a:xfrm rot="-5400000">
              <a:off x="3418250" y="1527750"/>
              <a:ext cx="2646900" cy="1117500"/>
            </a:xfrm>
            <a:prstGeom prst="bentConnector3">
              <a:avLst>
                <a:gd name="adj1" fmla="val 692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lg" len="lg"/>
              <a:tailEnd type="none" w="lg" len="lg"/>
            </a:ln>
          </p:spPr>
        </p:cxnSp>
        <p:pic>
          <p:nvPicPr>
            <p:cNvPr id="230" name="Shape 230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5068850" y="369775"/>
              <a:ext cx="518650" cy="518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Shape 231"/>
          <p:cNvGrpSpPr/>
          <p:nvPr/>
        </p:nvGrpSpPr>
        <p:grpSpPr>
          <a:xfrm>
            <a:off x="5310049" y="878460"/>
            <a:ext cx="1624175" cy="1255902"/>
            <a:chOff x="5310049" y="878460"/>
            <a:chExt cx="1624175" cy="1255902"/>
          </a:xfrm>
        </p:grpSpPr>
        <p:sp>
          <p:nvSpPr>
            <p:cNvPr id="232" name="Shape 232"/>
            <p:cNvSpPr txBox="1"/>
            <p:nvPr/>
          </p:nvSpPr>
          <p:spPr>
            <a:xfrm>
              <a:off x="5361325" y="1274262"/>
              <a:ext cx="1572900" cy="860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pt-BR" sz="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Fundação:</a:t>
              </a:r>
              <a:r>
                <a:rPr lang="pt-BR" sz="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2011</a:t>
              </a:r>
            </a:p>
          </p:txBody>
        </p:sp>
        <p:cxnSp>
          <p:nvCxnSpPr>
            <p:cNvPr id="233" name="Shape 233"/>
            <p:cNvCxnSpPr/>
            <p:nvPr/>
          </p:nvCxnSpPr>
          <p:spPr>
            <a:xfrm>
              <a:off x="5437525" y="1322387"/>
              <a:ext cx="1241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  <p:pic>
          <p:nvPicPr>
            <p:cNvPr id="234" name="Shape 23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5310049" y="878460"/>
              <a:ext cx="1241098" cy="481415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35" name="Shape 235"/>
          <p:cNvGraphicFramePr/>
          <p:nvPr/>
        </p:nvGraphicFramePr>
        <p:xfrm>
          <a:off x="37300" y="6393850"/>
          <a:ext cx="9216750" cy="1648587"/>
        </p:xfrm>
        <a:graphic>
          <a:graphicData uri="http://schemas.openxmlformats.org/drawingml/2006/table">
            <a:tbl>
              <a:tblPr>
                <a:noFill/>
                <a:tableStyleId>{B8E202E5-84F9-4E31-AA2F-A522C6B9E6C4}</a:tableStyleId>
              </a:tblPr>
              <a:tblGrid>
                <a:gridCol w="1436975"/>
                <a:gridCol w="1504325"/>
                <a:gridCol w="1032800"/>
                <a:gridCol w="2222800"/>
                <a:gridCol w="3019850"/>
              </a:tblGrid>
              <a:tr h="2190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200" b="1"/>
                        <a:t>Concorrente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200" b="1"/>
                        <a:t>Local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200" b="1"/>
                        <a:t>Fundação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200" b="1"/>
                        <a:t>Produtos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200" b="1"/>
                        <a:t>Investimento</a:t>
                      </a:r>
                    </a:p>
                  </a:txBody>
                  <a:tcPr marL="28575" marR="28575" marT="19050" marB="19050" anchor="b"/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13"/>
                        </a:rPr>
                        <a:t>FitiAnalytics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Almanha (Berlin)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2010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SizeAdvisor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??</a:t>
                      </a:r>
                    </a:p>
                  </a:txBody>
                  <a:tcPr marL="28575" marR="28575" marT="19050" marB="19050" anchor="b"/>
                </a:tc>
              </a:tr>
              <a:tr h="33337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14"/>
                        </a:rPr>
                        <a:t>TrueFit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EUA (Massachussets)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2011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SizeAdvisor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15"/>
                        </a:rPr>
                        <a:t>$ 21.8 Million in 3 Rounds from 7 Investors</a:t>
                      </a:r>
                    </a:p>
                  </a:txBody>
                  <a:tcPr marL="28575" marR="28575" marT="19050" marB="19050" anchor="b">
                    <a:solidFill>
                      <a:srgbClr val="EAEAE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16"/>
                        </a:rPr>
                        <a:t>MeTail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Inglaterra (Londres)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2008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Virtual Fitroom (3D)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17"/>
                        </a:rPr>
                        <a:t>$19.5 Million in 3 Rounds from 3 Investors</a:t>
                      </a:r>
                    </a:p>
                  </a:txBody>
                  <a:tcPr marL="28575" marR="28575" marT="19050" marB="19050" anchor="b"/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18"/>
                        </a:rPr>
                        <a:t>Fits.me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Inglaterra (Londres)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2010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Virtual Fitroom (3D) + SizeAvisor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19"/>
                        </a:rPr>
                        <a:t>$14.3 Million in 3 Rounds from 6 Investors</a:t>
                      </a:r>
                    </a:p>
                  </a:txBody>
                  <a:tcPr marL="28575" marR="28575" marT="19050" marB="19050" anchor="b">
                    <a:solidFill>
                      <a:srgbClr val="EAEAEA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20"/>
                        </a:rPr>
                        <a:t>Fitbay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EUA (New York)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2013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Marketplace (Body Dobles)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21"/>
                        </a:rPr>
                        <a:t>$2.4 Million in 2 Rounds from 4 Investors</a:t>
                      </a:r>
                    </a:p>
                  </a:txBody>
                  <a:tcPr marL="28575" marR="28575" marT="19050" marB="19050" anchor="b"/>
                </a:tc>
              </a:tr>
              <a:tr h="200025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13"/>
                        </a:rPr>
                        <a:t>Virtusize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Suécia (Stocomo)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1011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/>
                        <a:t>SizeAdvisor (A partir de Roupa)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pt-BR" sz="1000" u="sng">
                          <a:solidFill>
                            <a:schemeClr val="hlink"/>
                          </a:solidFill>
                          <a:hlinkClick r:id="rId22"/>
                        </a:rPr>
                        <a:t>Undisclosed in 1 Round from 2 Investors</a:t>
                      </a:r>
                    </a:p>
                  </a:txBody>
                  <a:tcPr marL="28575" marR="28575" marT="19050" marB="19050" anchor="b"/>
                </a:tc>
              </a:tr>
            </a:tbl>
          </a:graphicData>
        </a:graphic>
      </p:graphicFrame>
      <p:sp>
        <p:nvSpPr>
          <p:cNvPr id="236" name="Shape 236"/>
          <p:cNvSpPr txBox="1"/>
          <p:nvPr/>
        </p:nvSpPr>
        <p:spPr>
          <a:xfrm>
            <a:off x="243750" y="5172550"/>
            <a:ext cx="2068200" cy="3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 sz="1200" i="1">
                <a:latin typeface="Raleway"/>
                <a:ea typeface="Raleway"/>
                <a:cs typeface="Raleway"/>
                <a:sym typeface="Raleway"/>
              </a:rPr>
              <a:t>Fonte: </a:t>
            </a:r>
            <a:r>
              <a:rPr lang="pt-BR" sz="1200" b="1" i="1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23"/>
              </a:rPr>
              <a:t>crunchbase.com</a:t>
            </a:r>
            <a:r>
              <a:rPr lang="pt-BR" sz="1200" b="1" i="1">
                <a:latin typeface="Raleway"/>
                <a:ea typeface="Raleway"/>
                <a:cs typeface="Raleway"/>
                <a:sym typeface="Raleway"/>
              </a:rPr>
              <a:t> </a:t>
            </a:r>
          </a:p>
        </p:txBody>
      </p:sp>
      <p:grpSp>
        <p:nvGrpSpPr>
          <p:cNvPr id="237" name="Shape 237"/>
          <p:cNvGrpSpPr/>
          <p:nvPr/>
        </p:nvGrpSpPr>
        <p:grpSpPr>
          <a:xfrm>
            <a:off x="1899900" y="2386625"/>
            <a:ext cx="1572900" cy="860100"/>
            <a:chOff x="2399850" y="1151200"/>
            <a:chExt cx="1572900" cy="860100"/>
          </a:xfrm>
        </p:grpSpPr>
        <p:sp>
          <p:nvSpPr>
            <p:cNvPr id="238" name="Shape 238"/>
            <p:cNvSpPr txBox="1"/>
            <p:nvPr/>
          </p:nvSpPr>
          <p:spPr>
            <a:xfrm>
              <a:off x="2399850" y="1151200"/>
              <a:ext cx="1572900" cy="8601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t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rPr lang="pt-BR" sz="7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Fundação:</a:t>
              </a:r>
              <a:r>
                <a:rPr lang="pt-BR" sz="9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2013</a:t>
              </a:r>
            </a:p>
          </p:txBody>
        </p:sp>
        <p:cxnSp>
          <p:nvCxnSpPr>
            <p:cNvPr id="239" name="Shape 239"/>
            <p:cNvCxnSpPr/>
            <p:nvPr/>
          </p:nvCxnSpPr>
          <p:spPr>
            <a:xfrm>
              <a:off x="2476050" y="1199325"/>
              <a:ext cx="1241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grpSp>
        <p:nvGrpSpPr>
          <p:cNvPr id="240" name="Shape 240"/>
          <p:cNvGrpSpPr/>
          <p:nvPr/>
        </p:nvGrpSpPr>
        <p:grpSpPr>
          <a:xfrm>
            <a:off x="1371000" y="2041000"/>
            <a:ext cx="571500" cy="2778450"/>
            <a:chOff x="1064625" y="3308462"/>
            <a:chExt cx="571500" cy="2778450"/>
          </a:xfrm>
        </p:grpSpPr>
        <p:cxnSp>
          <p:nvCxnSpPr>
            <p:cNvPr id="241" name="Shape 241"/>
            <p:cNvCxnSpPr/>
            <p:nvPr/>
          </p:nvCxnSpPr>
          <p:spPr>
            <a:xfrm rot="10800000">
              <a:off x="1350375" y="3825512"/>
              <a:ext cx="0" cy="22614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oval" w="lg" len="lg"/>
              <a:tailEnd type="none" w="lg" len="lg"/>
            </a:ln>
          </p:spPr>
        </p:cxnSp>
        <p:pic>
          <p:nvPicPr>
            <p:cNvPr id="242" name="Shape 242" descr="Resultado de imagem para brasil icon transparent"/>
            <p:cNvPicPr preferRelativeResize="0"/>
            <p:nvPr/>
          </p:nvPicPr>
          <p:blipFill>
            <a:blip r:embed="rId24">
              <a:alphaModFix/>
            </a:blip>
            <a:stretch>
              <a:fillRect/>
            </a:stretch>
          </p:blipFill>
          <p:spPr>
            <a:xfrm>
              <a:off x="1064625" y="3308462"/>
              <a:ext cx="571500" cy="571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3" name="Shape 243"/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1994187" y="2010337"/>
            <a:ext cx="1045800" cy="37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Shape 2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350525"/>
            <a:ext cx="9144000" cy="606552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Shape 249"/>
          <p:cNvSpPr/>
          <p:nvPr/>
        </p:nvSpPr>
        <p:spPr>
          <a:xfrm>
            <a:off x="0" y="-350462"/>
            <a:ext cx="9144000" cy="6065399"/>
          </a:xfrm>
          <a:prstGeom prst="rect">
            <a:avLst/>
          </a:prstGeom>
          <a:solidFill>
            <a:srgbClr val="333C4E">
              <a:alpha val="700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 txBox="1"/>
          <p:nvPr/>
        </p:nvSpPr>
        <p:spPr>
          <a:xfrm>
            <a:off x="4736975" y="2421600"/>
            <a:ext cx="3119700" cy="82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pt-BR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Marcelo </a:t>
            </a:r>
            <a:r>
              <a:rPr lang="pt-BR" sz="280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Bastos</a:t>
            </a:r>
            <a:endParaRPr lang="pt-BR"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pt-BR" sz="1800" u="sng" dirty="0">
                <a:solidFill>
                  <a:srgbClr val="FC326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marcelo</a:t>
            </a:r>
            <a:r>
              <a:rPr lang="pt-BR" sz="1800" u="sng" dirty="0">
                <a:solidFill>
                  <a:srgbClr val="FC326C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@sizebay.com</a:t>
            </a:r>
            <a:r>
              <a:rPr lang="pt-BR" sz="18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rgbClr val="FF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51" name="Shape 25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02170" y="3511613"/>
            <a:ext cx="512211" cy="51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248217" y="3511619"/>
            <a:ext cx="512211" cy="512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57997" y="3511610"/>
            <a:ext cx="512211" cy="512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l="3901" t="9909"/>
          <a:stretch/>
        </p:blipFill>
        <p:spPr>
          <a:xfrm>
            <a:off x="-99" y="0"/>
            <a:ext cx="9144005" cy="5714997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333C4E">
              <a:alpha val="777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ctrTitle"/>
          </p:nvPr>
        </p:nvSpPr>
        <p:spPr>
          <a:xfrm>
            <a:off x="4491875" y="1637200"/>
            <a:ext cx="4227600" cy="219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pt-BR" sz="2400" b="1">
                <a:solidFill>
                  <a:srgbClr val="FC326C"/>
                </a:solidFill>
                <a:latin typeface="Roboto"/>
                <a:ea typeface="Roboto"/>
                <a:cs typeface="Roboto"/>
                <a:sym typeface="Roboto"/>
              </a:rPr>
              <a:t>MISSÃO</a:t>
            </a:r>
          </a:p>
          <a:p>
            <a:pPr lvl="0" algn="r" rtl="0">
              <a:spcBef>
                <a:spcPts val="0"/>
              </a:spcBef>
              <a:buNone/>
            </a:pPr>
            <a:r>
              <a:rPr lang="pt-BR" sz="16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Ajudar as pessoas a encontrar e comprar roupas  no tamanho certo e os e-commerces  a vender mais e melhor, reduzindo  as trocas/devoluções, tornando  a experiência de compra de moda na internet mais assertiva.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312" y="387800"/>
            <a:ext cx="1509474" cy="4881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 amt="70000"/>
          </a:blip>
          <a:srcRect l="12292" r="13208" b="44745"/>
          <a:stretch/>
        </p:blipFill>
        <p:spPr>
          <a:xfrm>
            <a:off x="5511037" y="595574"/>
            <a:ext cx="2753074" cy="4152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356225" y="2317945"/>
            <a:ext cx="3062700" cy="80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>
                <a:solidFill>
                  <a:srgbClr val="333C4E"/>
                </a:solidFill>
                <a:latin typeface="Roboto"/>
                <a:ea typeface="Roboto"/>
                <a:cs typeface="Roboto"/>
                <a:sym typeface="Roboto"/>
              </a:rPr>
              <a:t>Não fazem ideia do tamanho da roupa.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4571999" y="653424"/>
            <a:ext cx="0" cy="1524300"/>
          </a:xfrm>
          <a:prstGeom prst="straightConnector1">
            <a:avLst/>
          </a:prstGeom>
          <a:noFill/>
          <a:ln w="19050" cap="flat" cmpd="sng">
            <a:solidFill>
              <a:srgbClr val="333C4E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16" name="Shape 116"/>
          <p:cNvSpPr txBox="1"/>
          <p:nvPr/>
        </p:nvSpPr>
        <p:spPr>
          <a:xfrm>
            <a:off x="667700" y="2157753"/>
            <a:ext cx="3062700" cy="128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2400">
                <a:solidFill>
                  <a:srgbClr val="333C4E"/>
                </a:solidFill>
                <a:latin typeface="Roboto"/>
                <a:ea typeface="Roboto"/>
                <a:cs typeface="Roboto"/>
                <a:sym typeface="Roboto"/>
              </a:rPr>
              <a:t>Desconhecem suas próprias medidas corporais</a:t>
            </a:r>
          </a:p>
        </p:txBody>
      </p:sp>
      <p:cxnSp>
        <p:nvCxnSpPr>
          <p:cNvPr id="117" name="Shape 117"/>
          <p:cNvCxnSpPr/>
          <p:nvPr/>
        </p:nvCxnSpPr>
        <p:spPr>
          <a:xfrm>
            <a:off x="4571999" y="3590084"/>
            <a:ext cx="0" cy="1552200"/>
          </a:xfrm>
          <a:prstGeom prst="straightConnector1">
            <a:avLst/>
          </a:prstGeom>
          <a:noFill/>
          <a:ln w="19050" cap="flat" cmpd="sng">
            <a:solidFill>
              <a:srgbClr val="333C4E"/>
            </a:solidFill>
            <a:prstDash val="dot"/>
            <a:round/>
            <a:headEnd type="none" w="lg" len="lg"/>
            <a:tailEnd type="none" w="lg" len="lg"/>
          </a:ln>
        </p:spPr>
      </p:cxnSp>
      <p:pic>
        <p:nvPicPr>
          <p:cNvPr id="118" name="Shape 1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2224" y="2177725"/>
            <a:ext cx="1359550" cy="135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333C4E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6605">
            <a:off x="428424" y="854275"/>
            <a:ext cx="8287149" cy="4006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Shape 125"/>
          <p:cNvCxnSpPr/>
          <p:nvPr/>
        </p:nvCxnSpPr>
        <p:spPr>
          <a:xfrm rot="10800000" flipH="1">
            <a:off x="770025" y="1744600"/>
            <a:ext cx="7640100" cy="3489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2490" t="3797" r="-2490" b="3797"/>
          <a:stretch/>
        </p:blipFill>
        <p:spPr>
          <a:xfrm>
            <a:off x="0" y="0"/>
            <a:ext cx="9585474" cy="59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0" y="0"/>
            <a:ext cx="9375900" cy="5991000"/>
          </a:xfrm>
          <a:prstGeom prst="rect">
            <a:avLst/>
          </a:prstGeom>
          <a:solidFill>
            <a:srgbClr val="333C4E">
              <a:alpha val="777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920396" y="3767600"/>
            <a:ext cx="5246100" cy="1058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pt-BR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 devolução/troca corroem </a:t>
            </a:r>
            <a:r>
              <a:rPr lang="pt-BR" sz="2100" b="1">
                <a:solidFill>
                  <a:srgbClr val="FC326C"/>
                </a:solidFill>
                <a:latin typeface="Roboto"/>
                <a:ea typeface="Roboto"/>
                <a:cs typeface="Roboto"/>
                <a:sym typeface="Roboto"/>
              </a:rPr>
              <a:t>até 6% do resultado líquido</a:t>
            </a:r>
            <a:r>
              <a:rPr lang="pt-BR" sz="21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pt-BR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das lojas virtuais</a:t>
            </a:r>
          </a:p>
        </p:txBody>
      </p:sp>
      <p:sp>
        <p:nvSpPr>
          <p:cNvPr id="133" name="Shape 133"/>
          <p:cNvSpPr/>
          <p:nvPr/>
        </p:nvSpPr>
        <p:spPr>
          <a:xfrm>
            <a:off x="0" y="3949724"/>
            <a:ext cx="875400" cy="757200"/>
          </a:xfrm>
          <a:prstGeom prst="rect">
            <a:avLst/>
          </a:prstGeom>
          <a:solidFill>
            <a:srgbClr val="FC326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311708" y="827305"/>
            <a:ext cx="8520600" cy="2280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311700" y="3149027"/>
            <a:ext cx="8520600" cy="880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Resultado de imagem para every body the sam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8425"/>
            <a:ext cx="9144000" cy="6080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 descr="Resultado de imagem para labellamafia"/>
          <p:cNvPicPr preferRelativeResize="0"/>
          <p:nvPr/>
        </p:nvPicPr>
        <p:blipFill rotWithShape="1">
          <a:blip r:embed="rId3">
            <a:alphaModFix/>
          </a:blip>
          <a:srcRect l="31139" r="33271"/>
          <a:stretch/>
        </p:blipFill>
        <p:spPr>
          <a:xfrm>
            <a:off x="0" y="0"/>
            <a:ext cx="203395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Resultado de imagem para yacamim"/>
          <p:cNvPicPr preferRelativeResize="0"/>
          <p:nvPr/>
        </p:nvPicPr>
        <p:blipFill rotWithShape="1">
          <a:blip r:embed="rId4">
            <a:alphaModFix/>
          </a:blip>
          <a:srcRect l="14614" t="3537" r="21455" b="1106"/>
          <a:stretch/>
        </p:blipFill>
        <p:spPr>
          <a:xfrm>
            <a:off x="4062375" y="0"/>
            <a:ext cx="24418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Resultado de imagem para rapper clothes women"/>
          <p:cNvPicPr preferRelativeResize="0"/>
          <p:nvPr/>
        </p:nvPicPr>
        <p:blipFill rotWithShape="1">
          <a:blip r:embed="rId5">
            <a:alphaModFix/>
          </a:blip>
          <a:srcRect l="47836" r="13250"/>
          <a:stretch/>
        </p:blipFill>
        <p:spPr>
          <a:xfrm>
            <a:off x="6765124" y="0"/>
            <a:ext cx="2266099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 descr="Resultado de imagem para woman executive fashion"/>
          <p:cNvPicPr preferRelativeResize="0"/>
          <p:nvPr/>
        </p:nvPicPr>
        <p:blipFill rotWithShape="1">
          <a:blip r:embed="rId6">
            <a:alphaModFix/>
          </a:blip>
          <a:srcRect l="30498" r="23899"/>
          <a:stretch/>
        </p:blipFill>
        <p:spPr>
          <a:xfrm>
            <a:off x="2412965" y="0"/>
            <a:ext cx="1735499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 descr="Resultado de imagem para labellamafia"/>
          <p:cNvPicPr preferRelativeResize="0"/>
          <p:nvPr/>
        </p:nvPicPr>
        <p:blipFill rotWithShape="1">
          <a:blip r:embed="rId3">
            <a:alphaModFix/>
          </a:blip>
          <a:srcRect l="31139" r="33271"/>
          <a:stretch/>
        </p:blipFill>
        <p:spPr>
          <a:xfrm>
            <a:off x="0" y="0"/>
            <a:ext cx="203395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 descr="Resultado de imagem para yacamim"/>
          <p:cNvPicPr preferRelativeResize="0"/>
          <p:nvPr/>
        </p:nvPicPr>
        <p:blipFill rotWithShape="1">
          <a:blip r:embed="rId4">
            <a:alphaModFix/>
          </a:blip>
          <a:srcRect l="14614" t="3537" r="21455" b="1106"/>
          <a:stretch/>
        </p:blipFill>
        <p:spPr>
          <a:xfrm>
            <a:off x="4062375" y="0"/>
            <a:ext cx="2441800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Shape 155" descr="Resultado de imagem para rapper clothes women"/>
          <p:cNvPicPr preferRelativeResize="0"/>
          <p:nvPr/>
        </p:nvPicPr>
        <p:blipFill rotWithShape="1">
          <a:blip r:embed="rId5">
            <a:alphaModFix/>
          </a:blip>
          <a:srcRect l="47836" r="13250"/>
          <a:stretch/>
        </p:blipFill>
        <p:spPr>
          <a:xfrm>
            <a:off x="6765124" y="0"/>
            <a:ext cx="2266099" cy="571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 descr="Resultado de imagem para woman executive fashion"/>
          <p:cNvPicPr preferRelativeResize="0"/>
          <p:nvPr/>
        </p:nvPicPr>
        <p:blipFill rotWithShape="1">
          <a:blip r:embed="rId6">
            <a:alphaModFix/>
          </a:blip>
          <a:srcRect l="30498" r="23899"/>
          <a:stretch/>
        </p:blipFill>
        <p:spPr>
          <a:xfrm>
            <a:off x="2412965" y="0"/>
            <a:ext cx="1735499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0" y="0"/>
            <a:ext cx="9375900" cy="5991000"/>
          </a:xfrm>
          <a:prstGeom prst="rect">
            <a:avLst/>
          </a:prstGeom>
          <a:solidFill>
            <a:srgbClr val="333C4E">
              <a:alpha val="7778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1901375" y="1155175"/>
            <a:ext cx="5040600" cy="2962500"/>
          </a:xfrm>
          <a:prstGeom prst="mathNotEqual">
            <a:avLst>
              <a:gd name="adj1" fmla="val 23520"/>
              <a:gd name="adj2" fmla="val 6600000"/>
              <a:gd name="adj3" fmla="val 11760"/>
            </a:avLst>
          </a:prstGeom>
          <a:solidFill>
            <a:srgbClr val="FC326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/>
          <p:nvPr/>
        </p:nvSpPr>
        <p:spPr>
          <a:xfrm>
            <a:off x="244300" y="4620650"/>
            <a:ext cx="8245200" cy="109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pt-BR" sz="2000" i="1">
                <a:solidFill>
                  <a:srgbClr val="FFFFFF"/>
                </a:solidFill>
                <a:highlight>
                  <a:srgbClr val="FC326C"/>
                </a:highlight>
                <a:latin typeface="Roboto"/>
                <a:ea typeface="Roboto"/>
                <a:cs typeface="Roboto"/>
                <a:sym typeface="Roboto"/>
              </a:rPr>
              <a:t>Pessoas são diferentes, mesmo quando possuem os mesmos corpos. </a:t>
            </a:r>
            <a:br>
              <a:rPr lang="pt-BR" sz="2000" i="1">
                <a:solidFill>
                  <a:srgbClr val="FFFFFF"/>
                </a:solidFill>
                <a:highlight>
                  <a:srgbClr val="FC326C"/>
                </a:highlight>
                <a:latin typeface="Roboto"/>
                <a:ea typeface="Roboto"/>
                <a:cs typeface="Roboto"/>
                <a:sym typeface="Roboto"/>
              </a:rPr>
            </a:br>
            <a:r>
              <a:rPr lang="pt-BR" sz="1800" i="1">
                <a:solidFill>
                  <a:srgbClr val="FFFFFF"/>
                </a:solidFill>
                <a:highlight>
                  <a:srgbClr val="FC326C"/>
                </a:highlight>
                <a:latin typeface="Roboto"/>
                <a:ea typeface="Roboto"/>
                <a:cs typeface="Roboto"/>
                <a:sym typeface="Roboto"/>
              </a:rPr>
              <a:t>Não se trata apenas de vestir um corpo, mas sim completar uma personalidade.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49" y="0"/>
            <a:ext cx="7815925" cy="618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Apresentação na tela (16:10)</PresentationFormat>
  <Paragraphs>57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Open Sans</vt:lpstr>
      <vt:lpstr>Raleway</vt:lpstr>
      <vt:lpstr>Roboto</vt:lpstr>
      <vt:lpstr>simple-light-2</vt:lpstr>
      <vt:lpstr>simple-light-2</vt:lpstr>
      <vt:lpstr>Apresentação do PowerPoint</vt:lpstr>
      <vt:lpstr>MISSÃO Ajudar as pessoas a encontrar e comprar roupas  no tamanho certo e os e-commerces  a vender mais e melhor, reduzindo  as trocas/devoluções, tornando  a experiência de compra de moda na internet mais assertiva.</vt:lpstr>
      <vt:lpstr>Apresentação do PowerPoint</vt:lpstr>
      <vt:lpstr>Apresentação do PowerPoint</vt:lpstr>
      <vt:lpstr>A devolução/troca corroem até 6% do resultado líquido  das lojas virtuais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atd-marcelo</cp:lastModifiedBy>
  <cp:revision>1</cp:revision>
  <dcterms:modified xsi:type="dcterms:W3CDTF">2016-09-13T15:08:00Z</dcterms:modified>
</cp:coreProperties>
</file>