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0" r:id="rId3"/>
    <p:sldId id="266" r:id="rId4"/>
    <p:sldId id="282" r:id="rId5"/>
    <p:sldId id="284" r:id="rId6"/>
    <p:sldId id="289" r:id="rId7"/>
    <p:sldId id="286" r:id="rId8"/>
    <p:sldId id="290" r:id="rId9"/>
    <p:sldId id="288" r:id="rId10"/>
    <p:sldId id="292" r:id="rId11"/>
    <p:sldId id="295" r:id="rId12"/>
    <p:sldId id="261" r:id="rId13"/>
    <p:sldId id="268" r:id="rId14"/>
    <p:sldId id="269" r:id="rId15"/>
    <p:sldId id="270" r:id="rId16"/>
    <p:sldId id="271" r:id="rId17"/>
    <p:sldId id="272" r:id="rId18"/>
    <p:sldId id="29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055A9C-4622-450D-8565-E7834185022E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7C31BDA5-A0BF-4623-9508-7F16702C2614}">
      <dgm:prSet phldrT="[Texto]" custT="1"/>
      <dgm:spPr/>
      <dgm:t>
        <a:bodyPr/>
        <a:lstStyle/>
        <a:p>
          <a:r>
            <a:rPr lang="pt-BR" sz="700" dirty="0" smtClean="0"/>
            <a:t>* </a:t>
          </a:r>
          <a:r>
            <a:rPr lang="pt-BR" sz="1400" dirty="0" smtClean="0"/>
            <a:t>Workshop – Abril/18 (2 dias de reuniões)  </a:t>
          </a:r>
        </a:p>
        <a:p>
          <a:r>
            <a:rPr lang="pt-BR" sz="1400" dirty="0" smtClean="0"/>
            <a:t>*Const. Participativa</a:t>
          </a:r>
        </a:p>
        <a:p>
          <a:r>
            <a:rPr lang="pt-BR" sz="1400" dirty="0" smtClean="0"/>
            <a:t>* Poder Público</a:t>
          </a:r>
        </a:p>
        <a:p>
          <a:r>
            <a:rPr lang="pt-BR" sz="1400" dirty="0" smtClean="0"/>
            <a:t>  &amp; </a:t>
          </a:r>
        </a:p>
        <a:p>
          <a:r>
            <a:rPr lang="pt-BR" sz="1400" dirty="0" smtClean="0"/>
            <a:t>* Usuários do setor</a:t>
          </a:r>
          <a:endParaRPr lang="pt-BR" sz="1400" dirty="0"/>
        </a:p>
      </dgm:t>
    </dgm:pt>
    <dgm:pt modelId="{B996079B-477A-43E7-BAC9-72C8600DA5E1}" type="parTrans" cxnId="{63ED3FC5-4EA0-46E1-B253-D48A1C2B5E41}">
      <dgm:prSet/>
      <dgm:spPr/>
      <dgm:t>
        <a:bodyPr/>
        <a:lstStyle/>
        <a:p>
          <a:endParaRPr lang="pt-BR"/>
        </a:p>
      </dgm:t>
    </dgm:pt>
    <dgm:pt modelId="{6CE05A64-016B-41CB-B408-A55E0B648F1D}" type="sibTrans" cxnId="{63ED3FC5-4EA0-46E1-B253-D48A1C2B5E41}">
      <dgm:prSet/>
      <dgm:spPr/>
      <dgm:t>
        <a:bodyPr/>
        <a:lstStyle/>
        <a:p>
          <a:endParaRPr lang="pt-BR"/>
        </a:p>
      </dgm:t>
    </dgm:pt>
    <dgm:pt modelId="{C1AEFB5D-2204-47D2-8FF2-758F0C7D3027}">
      <dgm:prSet phldrT="[Texto]" custT="1"/>
      <dgm:spPr/>
      <dgm:t>
        <a:bodyPr/>
        <a:lstStyle/>
        <a:p>
          <a:r>
            <a:rPr lang="pt-BR" sz="1400" dirty="0" smtClean="0"/>
            <a:t>GT Análise Dec. 22.747/2002</a:t>
          </a:r>
        </a:p>
        <a:p>
          <a:r>
            <a:rPr lang="pt-BR" sz="1400" dirty="0" smtClean="0"/>
            <a:t>* Reuniões Técnicas;</a:t>
          </a:r>
        </a:p>
        <a:p>
          <a:r>
            <a:rPr lang="pt-BR" sz="1400" dirty="0" smtClean="0"/>
            <a:t>* Parecer favorável PGE sobre a matéria;</a:t>
          </a:r>
        </a:p>
        <a:p>
          <a:r>
            <a:rPr lang="pt-BR" sz="1400" dirty="0" smtClean="0"/>
            <a:t>* Plano Estadual da Pesca Amadora no Estado do Amazonas;</a:t>
          </a:r>
          <a:endParaRPr lang="pt-BR" sz="1400" dirty="0"/>
        </a:p>
      </dgm:t>
    </dgm:pt>
    <dgm:pt modelId="{1F768739-4E02-412C-A3A5-3F4751863D84}" type="parTrans" cxnId="{10E8C9C6-16AC-4531-A059-63A31B58E48A}">
      <dgm:prSet/>
      <dgm:spPr/>
      <dgm:t>
        <a:bodyPr/>
        <a:lstStyle/>
        <a:p>
          <a:endParaRPr lang="pt-BR"/>
        </a:p>
      </dgm:t>
    </dgm:pt>
    <dgm:pt modelId="{E027F0F2-F7FA-4C71-8871-F6FF74325E4A}" type="sibTrans" cxnId="{10E8C9C6-16AC-4531-A059-63A31B58E48A}">
      <dgm:prSet/>
      <dgm:spPr/>
      <dgm:t>
        <a:bodyPr/>
        <a:lstStyle/>
        <a:p>
          <a:endParaRPr lang="pt-BR"/>
        </a:p>
      </dgm:t>
    </dgm:pt>
    <dgm:pt modelId="{7544C0DD-A178-45AD-BF6B-295E4976638F}">
      <dgm:prSet phldrT="[Texto]" custT="1"/>
      <dgm:spPr/>
      <dgm:t>
        <a:bodyPr/>
        <a:lstStyle/>
        <a:p>
          <a:r>
            <a:rPr lang="pt-BR" sz="1400" dirty="0" smtClean="0"/>
            <a:t>Dec. Estadual 39.125 de 14/06/18</a:t>
          </a:r>
        </a:p>
        <a:p>
          <a:r>
            <a:rPr lang="pt-BR" sz="1400" dirty="0" smtClean="0"/>
            <a:t>* Tucunaré –Símbolo;</a:t>
          </a:r>
        </a:p>
        <a:p>
          <a:r>
            <a:rPr lang="pt-BR" sz="1400" dirty="0" smtClean="0"/>
            <a:t>* Selo  de Pesca/Diário de Bordo/Plano de Trabalho;</a:t>
          </a:r>
        </a:p>
        <a:p>
          <a:r>
            <a:rPr lang="pt-BR" sz="1400" dirty="0" smtClean="0"/>
            <a:t>* Redução Cota Recreativa;</a:t>
          </a:r>
        </a:p>
        <a:p>
          <a:r>
            <a:rPr lang="pt-BR" sz="1400" dirty="0" smtClean="0"/>
            <a:t>* Proibição transporte tucunaré;</a:t>
          </a:r>
        </a:p>
        <a:p>
          <a:r>
            <a:rPr lang="pt-BR" sz="1400" dirty="0" smtClean="0"/>
            <a:t>* Cota 30 cm torneios;</a:t>
          </a:r>
        </a:p>
      </dgm:t>
    </dgm:pt>
    <dgm:pt modelId="{21037195-889D-4CBC-BA81-60CAA0B9A985}" type="parTrans" cxnId="{5DDFF951-1F5E-4FAF-90A1-DCD002E3D067}">
      <dgm:prSet/>
      <dgm:spPr/>
      <dgm:t>
        <a:bodyPr/>
        <a:lstStyle/>
        <a:p>
          <a:endParaRPr lang="pt-BR"/>
        </a:p>
      </dgm:t>
    </dgm:pt>
    <dgm:pt modelId="{4F635C04-97A9-48EE-ABDE-C7825B6B533D}" type="sibTrans" cxnId="{5DDFF951-1F5E-4FAF-90A1-DCD002E3D067}">
      <dgm:prSet/>
      <dgm:spPr/>
      <dgm:t>
        <a:bodyPr/>
        <a:lstStyle/>
        <a:p>
          <a:endParaRPr lang="pt-BR"/>
        </a:p>
      </dgm:t>
    </dgm:pt>
    <dgm:pt modelId="{547CFF7F-4BBE-4216-A237-233D059BE54C}">
      <dgm:prSet phldrT="[Texto]"/>
      <dgm:spPr/>
      <dgm:t>
        <a:bodyPr/>
        <a:lstStyle/>
        <a:p>
          <a:r>
            <a:rPr lang="pt-BR" dirty="0" smtClean="0"/>
            <a:t>*Acordos de Pesca ( 22 p/ 35);</a:t>
          </a:r>
        </a:p>
        <a:p>
          <a:r>
            <a:rPr lang="pt-BR" dirty="0" smtClean="0"/>
            <a:t>*Principais locais ordenados ;</a:t>
          </a:r>
          <a:endParaRPr lang="pt-BR" dirty="0"/>
        </a:p>
      </dgm:t>
    </dgm:pt>
    <dgm:pt modelId="{5B87278E-228E-48EC-817F-E65BD049BABA}" type="parTrans" cxnId="{B3A5B4C6-2524-4312-B390-4E133088B09A}">
      <dgm:prSet/>
      <dgm:spPr/>
      <dgm:t>
        <a:bodyPr/>
        <a:lstStyle/>
        <a:p>
          <a:endParaRPr lang="pt-BR"/>
        </a:p>
      </dgm:t>
    </dgm:pt>
    <dgm:pt modelId="{AF7D8C4E-8EA6-4D20-A10D-DD0B991B3D4F}" type="sibTrans" cxnId="{B3A5B4C6-2524-4312-B390-4E133088B09A}">
      <dgm:prSet/>
      <dgm:spPr/>
      <dgm:t>
        <a:bodyPr/>
        <a:lstStyle/>
        <a:p>
          <a:endParaRPr lang="pt-BR"/>
        </a:p>
      </dgm:t>
    </dgm:pt>
    <dgm:pt modelId="{C4D828DE-09D9-441F-8510-A7746EC68864}">
      <dgm:prSet phldrT="[Texto]"/>
      <dgm:spPr/>
      <dgm:t>
        <a:bodyPr/>
        <a:lstStyle/>
        <a:p>
          <a:r>
            <a:rPr lang="pt-BR" dirty="0" smtClean="0"/>
            <a:t>* Fiscalização e Monitoramento das atividades;</a:t>
          </a:r>
        </a:p>
        <a:p>
          <a:r>
            <a:rPr lang="pt-BR" dirty="0" smtClean="0"/>
            <a:t>* Parceria com prefeituras locais e secretarias de meio ambiente;</a:t>
          </a:r>
        </a:p>
        <a:p>
          <a:r>
            <a:rPr lang="pt-BR" dirty="0" smtClean="0"/>
            <a:t>* Formação de </a:t>
          </a:r>
          <a:r>
            <a:rPr lang="pt-BR" dirty="0" err="1" smtClean="0"/>
            <a:t>AAV´s</a:t>
          </a:r>
          <a:r>
            <a:rPr lang="pt-BR" dirty="0" smtClean="0"/>
            <a:t>;</a:t>
          </a:r>
          <a:endParaRPr lang="pt-BR" dirty="0"/>
        </a:p>
      </dgm:t>
    </dgm:pt>
    <dgm:pt modelId="{9166021B-1790-4A12-B479-F8F58B866B93}" type="parTrans" cxnId="{8D875256-282B-461B-9A90-0773038B0AB1}">
      <dgm:prSet/>
      <dgm:spPr/>
      <dgm:t>
        <a:bodyPr/>
        <a:lstStyle/>
        <a:p>
          <a:endParaRPr lang="pt-BR"/>
        </a:p>
      </dgm:t>
    </dgm:pt>
    <dgm:pt modelId="{279EBDBE-2BE6-425A-B1A3-724DB5D41289}" type="sibTrans" cxnId="{8D875256-282B-461B-9A90-0773038B0AB1}">
      <dgm:prSet/>
      <dgm:spPr/>
      <dgm:t>
        <a:bodyPr/>
        <a:lstStyle/>
        <a:p>
          <a:endParaRPr lang="pt-BR"/>
        </a:p>
      </dgm:t>
    </dgm:pt>
    <dgm:pt modelId="{C0A8B994-479C-4C88-97B7-F371417772A5}" type="pres">
      <dgm:prSet presAssocID="{6B055A9C-4622-450D-8565-E7834185022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184096A-96B7-4E92-9274-2BEEACC47AF6}" type="pres">
      <dgm:prSet presAssocID="{7C31BDA5-A0BF-4623-9508-7F16702C2614}" presName="node" presStyleLbl="node1" presStyleIdx="0" presStyleCnt="5" custScaleX="181925" custScaleY="159058" custRadScaleRad="77889" custRadScaleInc="-4532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1C6EC6-F4A0-4F6E-B00E-CFE0643EE1FB}" type="pres">
      <dgm:prSet presAssocID="{6CE05A64-016B-41CB-B408-A55E0B648F1D}" presName="sibTrans" presStyleLbl="sibTrans2D1" presStyleIdx="0" presStyleCnt="5"/>
      <dgm:spPr/>
      <dgm:t>
        <a:bodyPr/>
        <a:lstStyle/>
        <a:p>
          <a:endParaRPr lang="pt-BR"/>
        </a:p>
      </dgm:t>
    </dgm:pt>
    <dgm:pt modelId="{24383B7E-891E-4536-B074-D71C2D72DDC2}" type="pres">
      <dgm:prSet presAssocID="{6CE05A64-016B-41CB-B408-A55E0B648F1D}" presName="connectorText" presStyleLbl="sibTrans2D1" presStyleIdx="0" presStyleCnt="5"/>
      <dgm:spPr/>
      <dgm:t>
        <a:bodyPr/>
        <a:lstStyle/>
        <a:p>
          <a:endParaRPr lang="pt-BR"/>
        </a:p>
      </dgm:t>
    </dgm:pt>
    <dgm:pt modelId="{F1BDAF03-13AA-4C62-9CFA-CC1C89732415}" type="pres">
      <dgm:prSet presAssocID="{C1AEFB5D-2204-47D2-8FF2-758F0C7D3027}" presName="node" presStyleLbl="node1" presStyleIdx="1" presStyleCnt="5" custScaleX="193556" custScaleY="161350" custRadScaleRad="191170" custRadScaleInc="-43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D33639-DD18-4B3B-B3A9-5A2238B502EF}" type="pres">
      <dgm:prSet presAssocID="{E027F0F2-F7FA-4C71-8871-F6FF74325E4A}" presName="sibTrans" presStyleLbl="sibTrans2D1" presStyleIdx="1" presStyleCnt="5" custLinFactX="100000" custLinFactNeighborX="143097" custLinFactNeighborY="82858"/>
      <dgm:spPr/>
      <dgm:t>
        <a:bodyPr/>
        <a:lstStyle/>
        <a:p>
          <a:endParaRPr lang="pt-BR"/>
        </a:p>
      </dgm:t>
    </dgm:pt>
    <dgm:pt modelId="{4350D0F9-7F9C-4187-B4A7-94AE6E5C612C}" type="pres">
      <dgm:prSet presAssocID="{E027F0F2-F7FA-4C71-8871-F6FF74325E4A}" presName="connectorText" presStyleLbl="sibTrans2D1" presStyleIdx="1" presStyleCnt="5"/>
      <dgm:spPr/>
      <dgm:t>
        <a:bodyPr/>
        <a:lstStyle/>
        <a:p>
          <a:endParaRPr lang="pt-BR"/>
        </a:p>
      </dgm:t>
    </dgm:pt>
    <dgm:pt modelId="{D80A7FB8-A93D-456B-8AAF-9EEC97A2F4CE}" type="pres">
      <dgm:prSet presAssocID="{7544C0DD-A178-45AD-BF6B-295E4976638F}" presName="node" presStyleLbl="node1" presStyleIdx="2" presStyleCnt="5" custScaleX="202207" custScaleY="170007" custRadScaleRad="81327" custRadScaleInc="-457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650088-C4EF-4B7E-8BBC-237CF7CD9436}" type="pres">
      <dgm:prSet presAssocID="{4F635C04-97A9-48EE-ABDE-C7825B6B533D}" presName="sibTrans" presStyleLbl="sibTrans2D1" presStyleIdx="2" presStyleCnt="5" custScaleX="89065" custScaleY="100188" custLinFactNeighborX="-6736" custLinFactNeighborY="2125"/>
      <dgm:spPr/>
      <dgm:t>
        <a:bodyPr/>
        <a:lstStyle/>
        <a:p>
          <a:endParaRPr lang="pt-BR"/>
        </a:p>
      </dgm:t>
    </dgm:pt>
    <dgm:pt modelId="{E3A5905E-CBFA-4839-A837-AE9D3D3CF443}" type="pres">
      <dgm:prSet presAssocID="{4F635C04-97A9-48EE-ABDE-C7825B6B533D}" presName="connectorText" presStyleLbl="sibTrans2D1" presStyleIdx="2" presStyleCnt="5"/>
      <dgm:spPr/>
      <dgm:t>
        <a:bodyPr/>
        <a:lstStyle/>
        <a:p>
          <a:endParaRPr lang="pt-BR"/>
        </a:p>
      </dgm:t>
    </dgm:pt>
    <dgm:pt modelId="{21F03955-E686-4073-9094-5AF47CE65612}" type="pres">
      <dgm:prSet presAssocID="{547CFF7F-4BBE-4216-A237-233D059BE54C}" presName="node" presStyleLbl="node1" presStyleIdx="3" presStyleCnt="5" custScaleX="143915" custScaleY="135163" custRadScaleRad="151416" custRadScaleInc="8819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23218C-E3E3-4623-AC37-8A27135EF08A}" type="pres">
      <dgm:prSet presAssocID="{AF7D8C4E-8EA6-4D20-A10D-DD0B991B3D4F}" presName="sibTrans" presStyleLbl="sibTrans2D1" presStyleIdx="3" presStyleCnt="5" custLinFactNeighborX="5970" custLinFactNeighborY="-6373"/>
      <dgm:spPr/>
      <dgm:t>
        <a:bodyPr/>
        <a:lstStyle/>
        <a:p>
          <a:endParaRPr lang="pt-BR"/>
        </a:p>
      </dgm:t>
    </dgm:pt>
    <dgm:pt modelId="{33DB4428-30B2-42D1-813B-3AE213942894}" type="pres">
      <dgm:prSet presAssocID="{AF7D8C4E-8EA6-4D20-A10D-DD0B991B3D4F}" presName="connectorText" presStyleLbl="sibTrans2D1" presStyleIdx="3" presStyleCnt="5"/>
      <dgm:spPr/>
      <dgm:t>
        <a:bodyPr/>
        <a:lstStyle/>
        <a:p>
          <a:endParaRPr lang="pt-BR"/>
        </a:p>
      </dgm:t>
    </dgm:pt>
    <dgm:pt modelId="{69D91ED4-77A3-491A-A5DE-EAC35CCE9291}" type="pres">
      <dgm:prSet presAssocID="{C4D828DE-09D9-441F-8510-A7746EC68864}" presName="node" presStyleLbl="node1" presStyleIdx="4" presStyleCnt="5" custScaleX="174370" custScaleY="158963" custRadScaleRad="206614" custRadScaleInc="469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46BF12-91BF-426F-AFA4-548F3116821D}" type="pres">
      <dgm:prSet presAssocID="{279EBDBE-2BE6-425A-B1A3-724DB5D41289}" presName="sibTrans" presStyleLbl="sibTrans2D1" presStyleIdx="4" presStyleCnt="5" custScaleX="127584" custScaleY="74170" custLinFactNeighborX="-12113" custLinFactNeighborY="-25490"/>
      <dgm:spPr/>
      <dgm:t>
        <a:bodyPr/>
        <a:lstStyle/>
        <a:p>
          <a:endParaRPr lang="pt-BR"/>
        </a:p>
      </dgm:t>
    </dgm:pt>
    <dgm:pt modelId="{3B705D33-836A-4D7C-9694-AB6600EAB1BB}" type="pres">
      <dgm:prSet presAssocID="{279EBDBE-2BE6-425A-B1A3-724DB5D41289}" presName="connectorText" presStyleLbl="sibTrans2D1" presStyleIdx="4" presStyleCnt="5"/>
      <dgm:spPr/>
      <dgm:t>
        <a:bodyPr/>
        <a:lstStyle/>
        <a:p>
          <a:endParaRPr lang="pt-BR"/>
        </a:p>
      </dgm:t>
    </dgm:pt>
  </dgm:ptLst>
  <dgm:cxnLst>
    <dgm:cxn modelId="{2B9B0C88-CB03-40E3-ACB3-30B0D2F3CAAC}" type="presOf" srcId="{547CFF7F-4BBE-4216-A237-233D059BE54C}" destId="{21F03955-E686-4073-9094-5AF47CE65612}" srcOrd="0" destOrd="0" presId="urn:microsoft.com/office/officeart/2005/8/layout/cycle2"/>
    <dgm:cxn modelId="{3F2E161C-2827-49C4-A043-6DDB8ADBDC96}" type="presOf" srcId="{6CE05A64-016B-41CB-B408-A55E0B648F1D}" destId="{5A1C6EC6-F4A0-4F6E-B00E-CFE0643EE1FB}" srcOrd="0" destOrd="0" presId="urn:microsoft.com/office/officeart/2005/8/layout/cycle2"/>
    <dgm:cxn modelId="{F6C76028-B67F-46CB-8436-B1B26A7A9E79}" type="presOf" srcId="{279EBDBE-2BE6-425A-B1A3-724DB5D41289}" destId="{3B705D33-836A-4D7C-9694-AB6600EAB1BB}" srcOrd="1" destOrd="0" presId="urn:microsoft.com/office/officeart/2005/8/layout/cycle2"/>
    <dgm:cxn modelId="{42BCC966-5D75-411B-A225-CAD78C985AB1}" type="presOf" srcId="{279EBDBE-2BE6-425A-B1A3-724DB5D41289}" destId="{E246BF12-91BF-426F-AFA4-548F3116821D}" srcOrd="0" destOrd="0" presId="urn:microsoft.com/office/officeart/2005/8/layout/cycle2"/>
    <dgm:cxn modelId="{B3A5B4C6-2524-4312-B390-4E133088B09A}" srcId="{6B055A9C-4622-450D-8565-E7834185022E}" destId="{547CFF7F-4BBE-4216-A237-233D059BE54C}" srcOrd="3" destOrd="0" parTransId="{5B87278E-228E-48EC-817F-E65BD049BABA}" sibTransId="{AF7D8C4E-8EA6-4D20-A10D-DD0B991B3D4F}"/>
    <dgm:cxn modelId="{63ED3FC5-4EA0-46E1-B253-D48A1C2B5E41}" srcId="{6B055A9C-4622-450D-8565-E7834185022E}" destId="{7C31BDA5-A0BF-4623-9508-7F16702C2614}" srcOrd="0" destOrd="0" parTransId="{B996079B-477A-43E7-BAC9-72C8600DA5E1}" sibTransId="{6CE05A64-016B-41CB-B408-A55E0B648F1D}"/>
    <dgm:cxn modelId="{4EA8BCFF-CB81-4AD9-A6ED-B15E61934C2C}" type="presOf" srcId="{7544C0DD-A178-45AD-BF6B-295E4976638F}" destId="{D80A7FB8-A93D-456B-8AAF-9EEC97A2F4CE}" srcOrd="0" destOrd="0" presId="urn:microsoft.com/office/officeart/2005/8/layout/cycle2"/>
    <dgm:cxn modelId="{8207C1D0-F7CB-4136-986D-271CF9F5B45A}" type="presOf" srcId="{7C31BDA5-A0BF-4623-9508-7F16702C2614}" destId="{E184096A-96B7-4E92-9274-2BEEACC47AF6}" srcOrd="0" destOrd="0" presId="urn:microsoft.com/office/officeart/2005/8/layout/cycle2"/>
    <dgm:cxn modelId="{F296A8E3-6483-4557-B37A-FDF7CBC14C0F}" type="presOf" srcId="{6B055A9C-4622-450D-8565-E7834185022E}" destId="{C0A8B994-479C-4C88-97B7-F371417772A5}" srcOrd="0" destOrd="0" presId="urn:microsoft.com/office/officeart/2005/8/layout/cycle2"/>
    <dgm:cxn modelId="{22737039-54B8-426C-8409-2551D9F06BCC}" type="presOf" srcId="{4F635C04-97A9-48EE-ABDE-C7825B6B533D}" destId="{02650088-C4EF-4B7E-8BBC-237CF7CD9436}" srcOrd="0" destOrd="0" presId="urn:microsoft.com/office/officeart/2005/8/layout/cycle2"/>
    <dgm:cxn modelId="{8D875256-282B-461B-9A90-0773038B0AB1}" srcId="{6B055A9C-4622-450D-8565-E7834185022E}" destId="{C4D828DE-09D9-441F-8510-A7746EC68864}" srcOrd="4" destOrd="0" parTransId="{9166021B-1790-4A12-B479-F8F58B866B93}" sibTransId="{279EBDBE-2BE6-425A-B1A3-724DB5D41289}"/>
    <dgm:cxn modelId="{25D35C86-9DBF-486D-98D5-D2AEB76AC43A}" type="presOf" srcId="{C1AEFB5D-2204-47D2-8FF2-758F0C7D3027}" destId="{F1BDAF03-13AA-4C62-9CFA-CC1C89732415}" srcOrd="0" destOrd="0" presId="urn:microsoft.com/office/officeart/2005/8/layout/cycle2"/>
    <dgm:cxn modelId="{6F1F207A-B917-4C7C-A380-9F923832317A}" type="presOf" srcId="{C4D828DE-09D9-441F-8510-A7746EC68864}" destId="{69D91ED4-77A3-491A-A5DE-EAC35CCE9291}" srcOrd="0" destOrd="0" presId="urn:microsoft.com/office/officeart/2005/8/layout/cycle2"/>
    <dgm:cxn modelId="{EFACED2E-0427-42BF-BC8C-676CFF5053C5}" type="presOf" srcId="{AF7D8C4E-8EA6-4D20-A10D-DD0B991B3D4F}" destId="{F823218C-E3E3-4623-AC37-8A27135EF08A}" srcOrd="0" destOrd="0" presId="urn:microsoft.com/office/officeart/2005/8/layout/cycle2"/>
    <dgm:cxn modelId="{CE1C089F-4371-487F-BB91-063C9EEBBF17}" type="presOf" srcId="{AF7D8C4E-8EA6-4D20-A10D-DD0B991B3D4F}" destId="{33DB4428-30B2-42D1-813B-3AE213942894}" srcOrd="1" destOrd="0" presId="urn:microsoft.com/office/officeart/2005/8/layout/cycle2"/>
    <dgm:cxn modelId="{FB567098-3A78-4E9A-A087-A1070D531ACE}" type="presOf" srcId="{E027F0F2-F7FA-4C71-8871-F6FF74325E4A}" destId="{4350D0F9-7F9C-4187-B4A7-94AE6E5C612C}" srcOrd="1" destOrd="0" presId="urn:microsoft.com/office/officeart/2005/8/layout/cycle2"/>
    <dgm:cxn modelId="{5DDFF951-1F5E-4FAF-90A1-DCD002E3D067}" srcId="{6B055A9C-4622-450D-8565-E7834185022E}" destId="{7544C0DD-A178-45AD-BF6B-295E4976638F}" srcOrd="2" destOrd="0" parTransId="{21037195-889D-4CBC-BA81-60CAA0B9A985}" sibTransId="{4F635C04-97A9-48EE-ABDE-C7825B6B533D}"/>
    <dgm:cxn modelId="{FBA7445C-DCC2-4BF5-9B4D-3B2CDE73FEDD}" type="presOf" srcId="{4F635C04-97A9-48EE-ABDE-C7825B6B533D}" destId="{E3A5905E-CBFA-4839-A837-AE9D3D3CF443}" srcOrd="1" destOrd="0" presId="urn:microsoft.com/office/officeart/2005/8/layout/cycle2"/>
    <dgm:cxn modelId="{10E8C9C6-16AC-4531-A059-63A31B58E48A}" srcId="{6B055A9C-4622-450D-8565-E7834185022E}" destId="{C1AEFB5D-2204-47D2-8FF2-758F0C7D3027}" srcOrd="1" destOrd="0" parTransId="{1F768739-4E02-412C-A3A5-3F4751863D84}" sibTransId="{E027F0F2-F7FA-4C71-8871-F6FF74325E4A}"/>
    <dgm:cxn modelId="{2ACF6A3C-2E26-4E81-A2B2-C1A30B062B24}" type="presOf" srcId="{E027F0F2-F7FA-4C71-8871-F6FF74325E4A}" destId="{D3D33639-DD18-4B3B-B3A9-5A2238B502EF}" srcOrd="0" destOrd="0" presId="urn:microsoft.com/office/officeart/2005/8/layout/cycle2"/>
    <dgm:cxn modelId="{C29788E6-74F5-4A35-9C08-C498975A6603}" type="presOf" srcId="{6CE05A64-016B-41CB-B408-A55E0B648F1D}" destId="{24383B7E-891E-4536-B074-D71C2D72DDC2}" srcOrd="1" destOrd="0" presId="urn:microsoft.com/office/officeart/2005/8/layout/cycle2"/>
    <dgm:cxn modelId="{3B79786E-F31A-4C4C-BFA5-1C2AAD229A83}" type="presParOf" srcId="{C0A8B994-479C-4C88-97B7-F371417772A5}" destId="{E184096A-96B7-4E92-9274-2BEEACC47AF6}" srcOrd="0" destOrd="0" presId="urn:microsoft.com/office/officeart/2005/8/layout/cycle2"/>
    <dgm:cxn modelId="{9F944D22-893C-42BC-8256-44A474871D9F}" type="presParOf" srcId="{C0A8B994-479C-4C88-97B7-F371417772A5}" destId="{5A1C6EC6-F4A0-4F6E-B00E-CFE0643EE1FB}" srcOrd="1" destOrd="0" presId="urn:microsoft.com/office/officeart/2005/8/layout/cycle2"/>
    <dgm:cxn modelId="{3610EEB8-AFDE-4D42-AC57-0A96ECA54290}" type="presParOf" srcId="{5A1C6EC6-F4A0-4F6E-B00E-CFE0643EE1FB}" destId="{24383B7E-891E-4536-B074-D71C2D72DDC2}" srcOrd="0" destOrd="0" presId="urn:microsoft.com/office/officeart/2005/8/layout/cycle2"/>
    <dgm:cxn modelId="{6C6CD412-27C0-42C4-92D3-CACC721DEC6F}" type="presParOf" srcId="{C0A8B994-479C-4C88-97B7-F371417772A5}" destId="{F1BDAF03-13AA-4C62-9CFA-CC1C89732415}" srcOrd="2" destOrd="0" presId="urn:microsoft.com/office/officeart/2005/8/layout/cycle2"/>
    <dgm:cxn modelId="{EB7459A5-6870-4E74-9D3F-45D293AFFE2B}" type="presParOf" srcId="{C0A8B994-479C-4C88-97B7-F371417772A5}" destId="{D3D33639-DD18-4B3B-B3A9-5A2238B502EF}" srcOrd="3" destOrd="0" presId="urn:microsoft.com/office/officeart/2005/8/layout/cycle2"/>
    <dgm:cxn modelId="{DE1CAC93-A137-476A-9C7E-C7B7D5F31FEC}" type="presParOf" srcId="{D3D33639-DD18-4B3B-B3A9-5A2238B502EF}" destId="{4350D0F9-7F9C-4187-B4A7-94AE6E5C612C}" srcOrd="0" destOrd="0" presId="urn:microsoft.com/office/officeart/2005/8/layout/cycle2"/>
    <dgm:cxn modelId="{4FF161AD-64CA-424A-B19C-ED52A58D4CB9}" type="presParOf" srcId="{C0A8B994-479C-4C88-97B7-F371417772A5}" destId="{D80A7FB8-A93D-456B-8AAF-9EEC97A2F4CE}" srcOrd="4" destOrd="0" presId="urn:microsoft.com/office/officeart/2005/8/layout/cycle2"/>
    <dgm:cxn modelId="{D2E78715-79F2-4283-81A8-EF980BFCB72D}" type="presParOf" srcId="{C0A8B994-479C-4C88-97B7-F371417772A5}" destId="{02650088-C4EF-4B7E-8BBC-237CF7CD9436}" srcOrd="5" destOrd="0" presId="urn:microsoft.com/office/officeart/2005/8/layout/cycle2"/>
    <dgm:cxn modelId="{099C453A-6761-4FC5-8A92-AD418BEA53EF}" type="presParOf" srcId="{02650088-C4EF-4B7E-8BBC-237CF7CD9436}" destId="{E3A5905E-CBFA-4839-A837-AE9D3D3CF443}" srcOrd="0" destOrd="0" presId="urn:microsoft.com/office/officeart/2005/8/layout/cycle2"/>
    <dgm:cxn modelId="{AEBC0FC5-E0AA-41A2-B4F8-A5DE4808E031}" type="presParOf" srcId="{C0A8B994-479C-4C88-97B7-F371417772A5}" destId="{21F03955-E686-4073-9094-5AF47CE65612}" srcOrd="6" destOrd="0" presId="urn:microsoft.com/office/officeart/2005/8/layout/cycle2"/>
    <dgm:cxn modelId="{4E6FFEB1-D111-4EEE-914E-5DDBF4740C9A}" type="presParOf" srcId="{C0A8B994-479C-4C88-97B7-F371417772A5}" destId="{F823218C-E3E3-4623-AC37-8A27135EF08A}" srcOrd="7" destOrd="0" presId="urn:microsoft.com/office/officeart/2005/8/layout/cycle2"/>
    <dgm:cxn modelId="{C519A487-068E-498A-95E0-7B25BDE86C52}" type="presParOf" srcId="{F823218C-E3E3-4623-AC37-8A27135EF08A}" destId="{33DB4428-30B2-42D1-813B-3AE213942894}" srcOrd="0" destOrd="0" presId="urn:microsoft.com/office/officeart/2005/8/layout/cycle2"/>
    <dgm:cxn modelId="{6A4D8A53-0E8C-41D9-9886-C9B157B59392}" type="presParOf" srcId="{C0A8B994-479C-4C88-97B7-F371417772A5}" destId="{69D91ED4-77A3-491A-A5DE-EAC35CCE9291}" srcOrd="8" destOrd="0" presId="urn:microsoft.com/office/officeart/2005/8/layout/cycle2"/>
    <dgm:cxn modelId="{D599F40C-7330-4FF0-A14C-A5E7F56AD54A}" type="presParOf" srcId="{C0A8B994-479C-4C88-97B7-F371417772A5}" destId="{E246BF12-91BF-426F-AFA4-548F3116821D}" srcOrd="9" destOrd="0" presId="urn:microsoft.com/office/officeart/2005/8/layout/cycle2"/>
    <dgm:cxn modelId="{BBCCAE2E-AA97-4213-8BE8-315D00B7E158}" type="presParOf" srcId="{E246BF12-91BF-426F-AFA4-548F3116821D}" destId="{3B705D33-836A-4D7C-9694-AB6600EAB1B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4096A-96B7-4E92-9274-2BEEACC47AF6}">
      <dsp:nvSpPr>
        <dsp:cNvPr id="0" name=""/>
        <dsp:cNvSpPr/>
      </dsp:nvSpPr>
      <dsp:spPr>
        <a:xfrm>
          <a:off x="3801097" y="1900"/>
          <a:ext cx="2974841" cy="260091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700" kern="1200" dirty="0" smtClean="0"/>
            <a:t>* </a:t>
          </a:r>
          <a:r>
            <a:rPr lang="pt-BR" sz="1400" kern="1200" dirty="0" smtClean="0"/>
            <a:t>Workshop – Abril/18 (2 dias de reuniões) 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*Const. Participativa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Poder Público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  &amp;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Usuários do setor</a:t>
          </a:r>
          <a:endParaRPr lang="pt-BR" sz="1400" kern="1200" dirty="0"/>
        </a:p>
      </dsp:txBody>
      <dsp:txXfrm>
        <a:off x="4236752" y="382796"/>
        <a:ext cx="2103531" cy="1839127"/>
      </dsp:txXfrm>
    </dsp:sp>
    <dsp:sp modelId="{5A1C6EC6-F4A0-4F6E-B00E-CFE0643EE1FB}">
      <dsp:nvSpPr>
        <dsp:cNvPr id="0" name=""/>
        <dsp:cNvSpPr/>
      </dsp:nvSpPr>
      <dsp:spPr>
        <a:xfrm rot="182762">
          <a:off x="7027235" y="1135277"/>
          <a:ext cx="613925" cy="551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7027352" y="1241254"/>
        <a:ext cx="448361" cy="331128"/>
      </dsp:txXfrm>
    </dsp:sp>
    <dsp:sp modelId="{F1BDAF03-13AA-4C62-9CFA-CC1C89732415}">
      <dsp:nvSpPr>
        <dsp:cNvPr id="0" name=""/>
        <dsp:cNvSpPr/>
      </dsp:nvSpPr>
      <dsp:spPr>
        <a:xfrm>
          <a:off x="7926691" y="207758"/>
          <a:ext cx="3165031" cy="2638398"/>
        </a:xfrm>
        <a:prstGeom prst="ellipse">
          <a:avLst/>
        </a:prstGeom>
        <a:solidFill>
          <a:schemeClr val="accent5">
            <a:hueOff val="-3058403"/>
            <a:satOff val="21019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GT Análise Dec. 22.747/2002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Reuniões Técnicas;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Parecer favorável PGE sobre a matéria;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Plano Estadual da Pesca Amadora no Estado do Amazonas;</a:t>
          </a:r>
          <a:endParaRPr lang="pt-BR" sz="1400" kern="1200" dirty="0"/>
        </a:p>
      </dsp:txBody>
      <dsp:txXfrm>
        <a:off x="8390199" y="594142"/>
        <a:ext cx="2238015" cy="1865630"/>
      </dsp:txXfrm>
    </dsp:sp>
    <dsp:sp modelId="{D3D33639-DD18-4B3B-B3A9-5A2238B502EF}">
      <dsp:nvSpPr>
        <dsp:cNvPr id="0" name=""/>
        <dsp:cNvSpPr/>
      </dsp:nvSpPr>
      <dsp:spPr>
        <a:xfrm rot="8131544">
          <a:off x="8785145" y="2864504"/>
          <a:ext cx="234889" cy="551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058403"/>
            <a:satOff val="21019"/>
            <a:lumOff val="-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 rot="10800000">
        <a:off x="8845520" y="2950196"/>
        <a:ext cx="164422" cy="331128"/>
      </dsp:txXfrm>
    </dsp:sp>
    <dsp:sp modelId="{D80A7FB8-A93D-456B-8AAF-9EEC97A2F4CE}">
      <dsp:nvSpPr>
        <dsp:cNvPr id="0" name=""/>
        <dsp:cNvSpPr/>
      </dsp:nvSpPr>
      <dsp:spPr>
        <a:xfrm>
          <a:off x="5440139" y="2508866"/>
          <a:ext cx="3306493" cy="2779958"/>
        </a:xfrm>
        <a:prstGeom prst="ellipse">
          <a:avLst/>
        </a:prstGeom>
        <a:solidFill>
          <a:schemeClr val="accent5">
            <a:hueOff val="-6116806"/>
            <a:satOff val="42038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Dec. Estadual 39.125 de 14/06/18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Tucunaré –Símbolo;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Selo  de Pesca/Diário de Bordo/Plano de Trabalho;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Redução Cota Recreativa;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Proibição transporte tucunaré;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Cota 30 cm torneios;</a:t>
          </a:r>
        </a:p>
      </dsp:txBody>
      <dsp:txXfrm>
        <a:off x="5924364" y="2915981"/>
        <a:ext cx="2338043" cy="1965728"/>
      </dsp:txXfrm>
    </dsp:sp>
    <dsp:sp modelId="{02650088-C4EF-4B7E-8BBC-237CF7CD9436}">
      <dsp:nvSpPr>
        <dsp:cNvPr id="0" name=""/>
        <dsp:cNvSpPr/>
      </dsp:nvSpPr>
      <dsp:spPr>
        <a:xfrm rot="10668942">
          <a:off x="4345610" y="3723898"/>
          <a:ext cx="684146" cy="552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116806"/>
            <a:satOff val="42038"/>
            <a:lumOff val="-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 rot="10800000">
        <a:off x="4511425" y="3831321"/>
        <a:ext cx="518271" cy="331750"/>
      </dsp:txXfrm>
    </dsp:sp>
    <dsp:sp modelId="{21F03955-E686-4073-9094-5AF47CE65612}">
      <dsp:nvSpPr>
        <dsp:cNvPr id="0" name=""/>
        <dsp:cNvSpPr/>
      </dsp:nvSpPr>
      <dsp:spPr>
        <a:xfrm>
          <a:off x="1641232" y="2956827"/>
          <a:ext cx="2353301" cy="2210188"/>
        </a:xfrm>
        <a:prstGeom prst="ellipse">
          <a:avLst/>
        </a:prstGeom>
        <a:solidFill>
          <a:schemeClr val="accent5">
            <a:hueOff val="-9175209"/>
            <a:satOff val="63057"/>
            <a:lumOff val="-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*Acordos de Pesca ( 22 p/ 35);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*Principais locais ordenados ;</a:t>
          </a:r>
          <a:endParaRPr lang="pt-BR" sz="1400" kern="1200" dirty="0"/>
        </a:p>
      </dsp:txBody>
      <dsp:txXfrm>
        <a:off x="1985865" y="3280502"/>
        <a:ext cx="1664035" cy="1562838"/>
      </dsp:txXfrm>
    </dsp:sp>
    <dsp:sp modelId="{F823218C-E3E3-4623-AC37-8A27135EF08A}">
      <dsp:nvSpPr>
        <dsp:cNvPr id="0" name=""/>
        <dsp:cNvSpPr/>
      </dsp:nvSpPr>
      <dsp:spPr>
        <a:xfrm rot="14808459">
          <a:off x="2186373" y="2523618"/>
          <a:ext cx="240129" cy="551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175209"/>
            <a:satOff val="63057"/>
            <a:lumOff val="-6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 rot="10800000">
        <a:off x="2236578" y="2667103"/>
        <a:ext cx="168090" cy="331128"/>
      </dsp:txXfrm>
    </dsp:sp>
    <dsp:sp modelId="{69D91ED4-77A3-491A-A5DE-EAC35CCE9291}">
      <dsp:nvSpPr>
        <dsp:cNvPr id="0" name=""/>
        <dsp:cNvSpPr/>
      </dsp:nvSpPr>
      <dsp:spPr>
        <a:xfrm>
          <a:off x="255880" y="109954"/>
          <a:ext cx="2851301" cy="2599366"/>
        </a:xfrm>
        <a:prstGeom prst="ellipse">
          <a:avLst/>
        </a:prstGeom>
        <a:solidFill>
          <a:schemeClr val="accent5">
            <a:hueOff val="-12233612"/>
            <a:satOff val="84076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Fiscalização e Monitoramento das atividades;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Parceria com prefeituras locais e secretarias de meio ambiente;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* Formação de </a:t>
          </a:r>
          <a:r>
            <a:rPr lang="pt-BR" sz="1400" kern="1200" dirty="0" err="1" smtClean="0"/>
            <a:t>AAV´s</a:t>
          </a:r>
          <a:r>
            <a:rPr lang="pt-BR" sz="1400" kern="1200" dirty="0" smtClean="0"/>
            <a:t>;</a:t>
          </a:r>
          <a:endParaRPr lang="pt-BR" sz="1400" kern="1200" dirty="0"/>
        </a:p>
      </dsp:txBody>
      <dsp:txXfrm>
        <a:off x="673443" y="490622"/>
        <a:ext cx="2016175" cy="1838030"/>
      </dsp:txXfrm>
    </dsp:sp>
    <dsp:sp modelId="{E246BF12-91BF-426F-AFA4-548F3116821D}">
      <dsp:nvSpPr>
        <dsp:cNvPr id="0" name=""/>
        <dsp:cNvSpPr/>
      </dsp:nvSpPr>
      <dsp:spPr>
        <a:xfrm rot="21497786">
          <a:off x="3163823" y="1011886"/>
          <a:ext cx="470523" cy="409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233612"/>
            <a:satOff val="84076"/>
            <a:lumOff val="-82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3163850" y="1095577"/>
        <a:ext cx="347724" cy="245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935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47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96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51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19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19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59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06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11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58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53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EB7F3-3709-4D5E-8D11-E1AFF2BFCF25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798CC-A96A-47E6-87D7-03047D6173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74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"/>
            <a:ext cx="12192000" cy="6857754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84" y="4989377"/>
            <a:ext cx="1787236" cy="159172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6309" y="1271848"/>
            <a:ext cx="4573599" cy="276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PESCA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ESPORTIVA SUSTENTÁVEL NO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AMAZONAS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6189811"/>
            <a:ext cx="4698076" cy="534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Núcleo de Pesca SEMA/Amazonas</a:t>
            </a:r>
          </a:p>
          <a:p>
            <a:r>
              <a:rPr lang="pt-BR" b="1" dirty="0" smtClean="0"/>
              <a:t>Adm. Rogério Bessa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5744308" y="4915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dirty="0"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b="1" i="1" dirty="0">
                <a:ea typeface="Tahoma" panose="020B0604030504040204" pitchFamily="34" charset="0"/>
                <a:cs typeface="Tahoma" panose="020B0604030504040204" pitchFamily="34" charset="0"/>
              </a:rPr>
              <a:t>As experiências de desenvolvimento da pesca esportiva na maior vitrine de pesca do mundo – a Amazônia”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61" y="5837156"/>
            <a:ext cx="2332893" cy="74394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349599" y="6355280"/>
            <a:ext cx="278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i="1" dirty="0"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pt-BR" b="1" i="1" dirty="0" err="1">
                <a:ea typeface="Tahoma" panose="020B0604030504040204" pitchFamily="34" charset="0"/>
                <a:cs typeface="Tahoma" panose="020B0604030504040204" pitchFamily="34" charset="0"/>
              </a:rPr>
              <a:t>pescandosustentabilidade</a:t>
            </a:r>
            <a:endParaRPr lang="en-US" b="1" i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32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 smtClean="0"/>
              <a:t>GOVERNO DO ESTADO DO AMAZONAS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45477" y="1781908"/>
            <a:ext cx="100701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/>
              <a:t>Obrigado pela </a:t>
            </a:r>
            <a:r>
              <a:rPr lang="pt-BR" sz="5400" b="1" dirty="0" smtClean="0"/>
              <a:t>atenção</a:t>
            </a:r>
            <a:r>
              <a:rPr lang="pt-BR" sz="5400" b="1" dirty="0" smtClean="0"/>
              <a:t>.</a:t>
            </a:r>
            <a:endParaRPr lang="pt-BR" sz="5400" b="1" dirty="0" smtClean="0"/>
          </a:p>
          <a:p>
            <a:pPr algn="ctr"/>
            <a:r>
              <a:rPr lang="pt-BR" sz="6000" b="1" dirty="0" smtClean="0"/>
              <a:t>Adm. Rogério Bessa</a:t>
            </a:r>
          </a:p>
          <a:p>
            <a:pPr algn="ctr"/>
            <a:r>
              <a:rPr lang="pt-BR" sz="5400" b="1" dirty="0" smtClean="0"/>
              <a:t>Núcleo de Pesca / SEMA </a:t>
            </a:r>
          </a:p>
          <a:p>
            <a:pPr algn="ctr"/>
            <a:r>
              <a:rPr lang="pt-BR" sz="5400" b="1" dirty="0" smtClean="0"/>
              <a:t>92 98253-0500 rogeriobessa@gmail.com </a:t>
            </a:r>
            <a:endParaRPr lang="pt-BR" sz="5400" b="1" dirty="0"/>
          </a:p>
        </p:txBody>
      </p:sp>
    </p:spTree>
    <p:extLst>
      <p:ext uri="{BB962C8B-B14F-4D97-AF65-F5344CB8AC3E}">
        <p14:creationId xmlns:p14="http://schemas.microsoft.com/office/powerpoint/2010/main" val="410018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32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PESCA ESPORTIVA SUSTENTÁVEL NO AMAZONAS</a:t>
            </a:r>
            <a:br>
              <a:rPr lang="pt-BR" dirty="0" smtClean="0"/>
            </a:b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21324" y="1781908"/>
            <a:ext cx="98942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ANEXOS</a:t>
            </a:r>
          </a:p>
          <a:p>
            <a:pPr marL="857250" indent="-857250" algn="ctr">
              <a:buFont typeface="Arial" charset="0"/>
              <a:buChar char="•"/>
            </a:pPr>
            <a:r>
              <a:rPr lang="pt-BR" sz="6000" b="1" dirty="0" smtClean="0"/>
              <a:t>Decreto 39.125;</a:t>
            </a:r>
          </a:p>
          <a:p>
            <a:pPr marL="857250" indent="-857250" algn="ctr">
              <a:buFont typeface="Arial" charset="0"/>
              <a:buChar char="•"/>
            </a:pPr>
            <a:r>
              <a:rPr lang="pt-BR" sz="6000" b="1" dirty="0" smtClean="0"/>
              <a:t>Mapa potencial de pesca;</a:t>
            </a:r>
          </a:p>
          <a:p>
            <a:pPr marL="857250" indent="-857250" algn="ctr">
              <a:buFont typeface="Arial" charset="0"/>
              <a:buChar char="•"/>
            </a:pPr>
            <a:endParaRPr lang="pt-BR" sz="6000" b="1" dirty="0" smtClean="0"/>
          </a:p>
          <a:p>
            <a:pPr algn="ctr"/>
            <a:r>
              <a:rPr lang="pt-BR" sz="6000" b="1" dirty="0" smtClean="0"/>
              <a:t> </a:t>
            </a: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10985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32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PESCA ESPORTIVA SUSTENTÁVEL NO AMAZONAS</a:t>
            </a:r>
            <a:br>
              <a:rPr lang="pt-BR" dirty="0" smtClean="0"/>
            </a:b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21324" y="1781908"/>
            <a:ext cx="9894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DECRETO ESTADUAL N° 39.125</a:t>
            </a:r>
          </a:p>
          <a:p>
            <a:pPr algn="ctr"/>
            <a:r>
              <a:rPr lang="pt-BR" sz="6000" b="1" dirty="0" smtClean="0"/>
              <a:t>De 14 de junho de 2018.</a:t>
            </a: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32781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ESTADUAL 39.125/2018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39" y="1179351"/>
            <a:ext cx="3877724" cy="55538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86" y="1197032"/>
            <a:ext cx="3870071" cy="5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ESTADUAL 39.125/2018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43" y="1179365"/>
            <a:ext cx="3887024" cy="558248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37" y="1197033"/>
            <a:ext cx="3874238" cy="567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ESTADUAL 39.125/2018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51" y="1175931"/>
            <a:ext cx="3887024" cy="55645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37" y="1197033"/>
            <a:ext cx="3874238" cy="567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ESTADUAL 39.125/2018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65" y="1197032"/>
            <a:ext cx="3980581" cy="57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8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65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DIVULGAÇÃO DA SEMA/NUPES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" y="1207563"/>
            <a:ext cx="7957865" cy="55737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87" y="1207563"/>
            <a:ext cx="4135314" cy="27568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87" y="4001377"/>
            <a:ext cx="4180288" cy="278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736374" cy="98090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MUNICÍPIOS C/ POTENCIAL DE PESCA ESPORTIVA NO AMAZONAS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6" y="1277815"/>
            <a:ext cx="10961076" cy="55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PASSO – REUNIR COM A CADEIA PRODUTIVA</a:t>
            </a:r>
            <a:b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870065"/>
            <a:ext cx="120864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ESTRATÉGIAS PARA O DESENVOLVIMENTO DA PESCA ESPORTIVA NO AMAZONAS:</a:t>
            </a:r>
          </a:p>
          <a:p>
            <a:endParaRPr lang="pt-BR" dirty="0"/>
          </a:p>
          <a:p>
            <a:pPr marL="285750" indent="-285750">
              <a:buFont typeface="Arial" charset="0"/>
              <a:buChar char="•"/>
            </a:pPr>
            <a:r>
              <a:rPr lang="pt-BR" sz="1600" dirty="0" smtClean="0"/>
              <a:t>Necessidade de aproximação entre toda a cadeia produtiva da pesca esportiva em busca dos anseios e das sugestões de  melhorias para a atividade (11/2017);</a:t>
            </a:r>
          </a:p>
          <a:p>
            <a:pPr marL="285750" indent="-285750">
              <a:buFont typeface="Arial" charset="0"/>
              <a:buChar char="•"/>
            </a:pPr>
            <a:r>
              <a:rPr lang="pt-BR" sz="1600" dirty="0" smtClean="0"/>
              <a:t>Aproximação e harmonização das instituições públicas que compartilham da atividade em suas rotinas (Licenciamento Ambiental, Ordenamento Pesqueiro, Capacitação e Assistência Técnica, Promoção dos Destinos Turísticos de Pesca e Fiscalização/Monitoramento);</a:t>
            </a:r>
          </a:p>
          <a:p>
            <a:pPr marL="285750" indent="-285750">
              <a:buFont typeface="Arial" charset="0"/>
              <a:buChar char="•"/>
            </a:pPr>
            <a:r>
              <a:rPr lang="pt-BR" sz="1600" dirty="0" smtClean="0"/>
              <a:t>Realização do </a:t>
            </a:r>
            <a:r>
              <a:rPr lang="pt-BR" sz="1600" dirty="0" err="1" smtClean="0"/>
              <a:t>I°</a:t>
            </a:r>
            <a:r>
              <a:rPr lang="pt-BR" sz="1600" dirty="0" smtClean="0"/>
              <a:t> Workshop sobre a Pesca Esportiva no Amazonas  (04/2018);</a:t>
            </a:r>
          </a:p>
          <a:p>
            <a:endParaRPr lang="pt-BR" sz="1600" dirty="0" smtClean="0"/>
          </a:p>
          <a:p>
            <a:pPr algn="ctr"/>
            <a:r>
              <a:rPr lang="pt-BR" i="1" dirty="0" smtClean="0"/>
              <a:t>O 1° WORKSHOP REUNIU 800 PESSOAS EM DOIS DIAS DE EVENTO</a:t>
            </a:r>
            <a:endParaRPr lang="pt-BR" i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26" y="3499706"/>
            <a:ext cx="5542133" cy="32749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2" y="3499706"/>
            <a:ext cx="5801458" cy="32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2°PASSO – LEGISLAÇÃO DA ATIVIDADE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63969708"/>
              </p:ext>
            </p:extLst>
          </p:nvPr>
        </p:nvGraphicFramePr>
        <p:xfrm>
          <a:off x="422031" y="1263487"/>
          <a:ext cx="116483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0117015" y="4478215"/>
            <a:ext cx="1396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Sistema de Conservação para o Tucunaré.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79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PASSO - PESCA ESPORTIVA EM UC´S ESTADUAIS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4" y="1504066"/>
            <a:ext cx="7842739" cy="53539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066"/>
            <a:ext cx="3905265" cy="546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3° PASSO - PESCA ESPORTIVA EM UC´S ESTADUAIS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1277816"/>
            <a:ext cx="94839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DEFINIÇÃO DE REGRAS PARA USO DA ATIVIDADE (Plano de Gestão ou Conselho Gestor das </a:t>
            </a:r>
            <a:r>
              <a:rPr lang="pt-BR" dirty="0" err="1" smtClean="0"/>
              <a:t>UC´s</a:t>
            </a:r>
            <a:r>
              <a:rPr lang="pt-BR" dirty="0" smtClean="0"/>
              <a:t>);</a:t>
            </a:r>
          </a:p>
          <a:p>
            <a:r>
              <a:rPr lang="pt-BR" dirty="0" smtClean="0"/>
              <a:t>EMISSÃO DE AUTORIZAÇÕES PARA INGRESSO EM UC´S;</a:t>
            </a:r>
          </a:p>
          <a:p>
            <a:r>
              <a:rPr lang="pt-BR" dirty="0" smtClean="0"/>
              <a:t>INSTALAÇÃO DE PLACAS DE SINALIZAÇÃO ;</a:t>
            </a:r>
          </a:p>
          <a:p>
            <a:r>
              <a:rPr lang="pt-BR" dirty="0" smtClean="0"/>
              <a:t>FORMAÇÃO DE AGENTE AMBIENTAL VOLUNTÁRIO (1540 capacitados);</a:t>
            </a:r>
          </a:p>
          <a:p>
            <a:r>
              <a:rPr lang="pt-BR" dirty="0" smtClean="0"/>
              <a:t>OFICINAS DE CAPACITAÇÃO E ESTÍMULO AO TURISMO DE BASE COMUNITÁRIO (TBC);</a:t>
            </a:r>
          </a:p>
          <a:p>
            <a:r>
              <a:rPr lang="pt-BR" dirty="0" smtClean="0"/>
              <a:t>ESTUDOS DE CAPACIDADE DE SUPORTE DOS RIOS E LAGOS;</a:t>
            </a:r>
          </a:p>
          <a:p>
            <a:r>
              <a:rPr lang="pt-BR" dirty="0" smtClean="0"/>
              <a:t>CURSO DE MANIPULAÇÃO E BOAS PRÁTICAS DA PESCA ESPORTIVA;</a:t>
            </a:r>
          </a:p>
          <a:p>
            <a:r>
              <a:rPr lang="pt-BR" dirty="0" smtClean="0"/>
              <a:t>PAGAMENTO POR SERVIÇOS AMBIENTAIS (PSA);</a:t>
            </a:r>
          </a:p>
          <a:p>
            <a:r>
              <a:rPr lang="pt-BR" dirty="0" smtClean="0"/>
              <a:t>PROSPECÇÃO DE PESCA ESPORTIVA PROFISSIONAIS NAS UC´S - Nelson Nakamura;</a:t>
            </a:r>
          </a:p>
          <a:p>
            <a:r>
              <a:rPr lang="pt-BR" dirty="0" smtClean="0"/>
              <a:t>TORNEIOS DE PESCA ESPORTIVA </a:t>
            </a:r>
            <a:r>
              <a:rPr lang="pt-BR" dirty="0" smtClean="0"/>
              <a:t>.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1443"/>
            <a:ext cx="3423138" cy="25407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83" y="4191443"/>
            <a:ext cx="3535506" cy="254078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31" y="4191443"/>
            <a:ext cx="3552092" cy="253218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25" y="1477107"/>
            <a:ext cx="3112475" cy="23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 PASSO – PROMOÇÃO DO DESTINO DA PESCA 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1" y="3739504"/>
            <a:ext cx="4994031" cy="31184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84" y="1324708"/>
            <a:ext cx="4097216" cy="27314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84" y="4208586"/>
            <a:ext cx="4097216" cy="264941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98583" y="1120785"/>
            <a:ext cx="5908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dirty="0" smtClean="0"/>
              <a:t>PARTICIPAÇÃO NA MAIOR FEIRA DE PESCA DA AMERICA LATINA “PESCA TRADE SHOW” set/18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PARTICIPAÇÃO EM FEIRAS INTERNACIONAIS DO SEGMENTO EM CONJUNTO </a:t>
            </a:r>
            <a:r>
              <a:rPr lang="pt-BR" dirty="0" smtClean="0"/>
              <a:t>COM </a:t>
            </a:r>
            <a:r>
              <a:rPr lang="pt-BR" dirty="0" smtClean="0"/>
              <a:t>EMBRATUR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TÍTULO DE CIDADÃO DO AMAZONAS – NELSON NAKAMURA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REALIZAÇÃO </a:t>
            </a:r>
            <a:r>
              <a:rPr lang="pt-BR" dirty="0" smtClean="0"/>
              <a:t>DA </a:t>
            </a:r>
            <a:r>
              <a:rPr lang="pt-BR" dirty="0" smtClean="0"/>
              <a:t>FEIRA DE PESCA NO AMAZONAS 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REALIZAÇÃO 2° WORKSHOP DE PESCA ESPORTIVA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REALIZAÇÃO DO CAMPEONATO MUNDIAL DE PESCA DO TUCUNARÉ</a:t>
            </a:r>
          </a:p>
          <a:p>
            <a:pPr marL="285750" indent="-285750">
              <a:buFont typeface="Arial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79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2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SOBRE O TURISMO DE PESCA ESPORTIVA NO AMAZONAS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8955" y="959399"/>
            <a:ext cx="66704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pt-B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40*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 TURISTAS PESCADORES POR ANO</a:t>
            </a:r>
          </a:p>
          <a:p>
            <a:pPr marL="457200" indent="-457200">
              <a:buFont typeface="Arial" charset="0"/>
              <a:buChar char="•"/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BRASILEIROS: SP / PR / MG e GO</a:t>
            </a:r>
          </a:p>
          <a:p>
            <a:pPr marL="457200" indent="-457200">
              <a:buFont typeface="Arial" charset="0"/>
              <a:buChar char="•"/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ESTRANGEIROS: EUA e JAPÃO</a:t>
            </a:r>
          </a:p>
          <a:p>
            <a:pPr marL="457200" indent="-457200">
              <a:buFont typeface="Arial" charset="0"/>
              <a:buChar char="•"/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DESTINOS: BARCELOS / STA IZABEL RIO NEGRO / AUTAZES e NOVA OLINDA DO NORTE</a:t>
            </a:r>
          </a:p>
          <a:p>
            <a:pPr marL="457200" indent="-457200">
              <a:buFont typeface="Arial" charset="0"/>
              <a:buChar char="•"/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MOVIMENTAÇÃO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 TURISMO DE PESCA R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MILHÕES*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PREÇOS DE PCT DE PESCA: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R$ 3000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 </a:t>
            </a:r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18000 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RECORDE MUNDIAL DO TUCUNARÉ:</a:t>
            </a:r>
          </a:p>
          <a:p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Categoria (cm) 90 cm, Santa Izabel do Rio Negro</a:t>
            </a:r>
          </a:p>
          <a:p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Categoria (kg) 13.190, Barcelos (13,650 kg,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Marié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/18*)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2852" r="2898" b="4178"/>
          <a:stretch/>
        </p:blipFill>
        <p:spPr>
          <a:xfrm>
            <a:off x="8593015" y="1245384"/>
            <a:ext cx="3598985" cy="561261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4" y="4384705"/>
            <a:ext cx="5656427" cy="24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 MUNDIAL DO TUCUNARÉ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4" y="1583792"/>
            <a:ext cx="4886630" cy="356801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921354" y="1592557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03/11/10 SIRN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316079" y="2142365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13,190 Kg</a:t>
            </a:r>
          </a:p>
        </p:txBody>
      </p:sp>
      <p:pic>
        <p:nvPicPr>
          <p:cNvPr id="11" name="Espaço Reservado para Conteúd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1"/>
            <a:ext cx="12192000" cy="685332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3" y="1567938"/>
            <a:ext cx="5101230" cy="362000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917722" y="1611318"/>
            <a:ext cx="159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10/10/15 SIRN</a:t>
            </a:r>
          </a:p>
          <a:p>
            <a:pPr algn="ctr"/>
            <a:endParaRPr lang="pt-BR" b="1" dirty="0">
              <a:solidFill>
                <a:srgbClr val="FF0000"/>
              </a:solidFill>
            </a:endParaRP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90 CM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273" cy="690340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75" y="108065"/>
            <a:ext cx="10515600" cy="98090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FOMENTO AOS TORNEIOS DE PESCA ESPORTIVA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49" y="108065"/>
            <a:ext cx="1113210" cy="9914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190" y="1287407"/>
            <a:ext cx="3943810" cy="27843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" y="1412631"/>
            <a:ext cx="3478153" cy="48494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18" y="3837346"/>
            <a:ext cx="4252123" cy="297340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191" y="4165407"/>
            <a:ext cx="3943809" cy="269259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81" y="1287407"/>
            <a:ext cx="2560772" cy="2549939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726830" y="766300"/>
            <a:ext cx="8956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Recorde </a:t>
            </a:r>
            <a:r>
              <a:rPr lang="pt-BR" b="1" dirty="0"/>
              <a:t>Brasileiro de Pesca </a:t>
            </a:r>
            <a:r>
              <a:rPr lang="pt-BR" b="1" dirty="0" smtClean="0"/>
              <a:t>Esportiva do Tucunaré </a:t>
            </a:r>
            <a:r>
              <a:rPr lang="pt-BR" b="1" dirty="0"/>
              <a:t>76 </a:t>
            </a:r>
            <a:r>
              <a:rPr lang="pt-BR" b="1" dirty="0" smtClean="0"/>
              <a:t>cm / RDS </a:t>
            </a:r>
            <a:r>
              <a:rPr lang="pt-BR" b="1" dirty="0" err="1" smtClean="0"/>
              <a:t>Puranga</a:t>
            </a:r>
            <a:r>
              <a:rPr lang="pt-BR" b="1" dirty="0" smtClean="0"/>
              <a:t> Conquista 2018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166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663</Words>
  <Application>Microsoft Office PowerPoint</Application>
  <PresentationFormat>Personalizar</PresentationFormat>
  <Paragraphs>95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1° PASSO – REUNIR COM A CADEIA PRODUTIVA </vt:lpstr>
      <vt:lpstr>2°PASSO – LEGISLAÇÃO DA ATIVIDADE</vt:lpstr>
      <vt:lpstr>3° PASSO - PESCA ESPORTIVA EM UC´S ESTADUAIS</vt:lpstr>
      <vt:lpstr>3° PASSO - PESCA ESPORTIVA EM UC´S ESTADUAIS</vt:lpstr>
      <vt:lpstr>4° PASSO – PROMOÇÃO DO DESTINO DA PESCA </vt:lpstr>
      <vt:lpstr>DADOS SOBRE O TURISMO DE PESCA ESPORTIVA NO AMAZONAS</vt:lpstr>
      <vt:lpstr>RECORDE MUNDIAL DO TUCUNARÉ</vt:lpstr>
      <vt:lpstr>FOMENTO AOS TORNEIOS DE PESCA ESPORTIVA</vt:lpstr>
      <vt:lpstr>GOVERNO DO ESTADO DO AMAZONAS</vt:lpstr>
      <vt:lpstr>PESCA ESPORTIVA SUSTENTÁVEL NO AMAZONAS  </vt:lpstr>
      <vt:lpstr>PESCA ESPORTIVA SUSTENTÁVEL NO AMAZONAS  </vt:lpstr>
      <vt:lpstr>DECRETO ESTADUAL 39.125/2018</vt:lpstr>
      <vt:lpstr>DECRETO ESTADUAL 39.125/2018</vt:lpstr>
      <vt:lpstr>DECRETO ESTADUAL 39.125/2018</vt:lpstr>
      <vt:lpstr>DECRETO ESTADUAL 39.125/2018</vt:lpstr>
      <vt:lpstr>AÇÕES DE DIVULGAÇÃO DA SEMA/NUPES</vt:lpstr>
      <vt:lpstr>MUNICÍPIOS C/ POTENCIAL DE PESCA ESPORTIVA NO AMAZONAS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José Narbas Junior</dc:creator>
  <cp:lastModifiedBy>Rogerio Sampaio Bessa</cp:lastModifiedBy>
  <cp:revision>70</cp:revision>
  <dcterms:created xsi:type="dcterms:W3CDTF">2018-11-21T18:35:20Z</dcterms:created>
  <dcterms:modified xsi:type="dcterms:W3CDTF">2018-12-04T11:49:39Z</dcterms:modified>
</cp:coreProperties>
</file>