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22" r:id="rId2"/>
    <p:sldId id="323" r:id="rId3"/>
    <p:sldId id="436" r:id="rId4"/>
    <p:sldId id="272" r:id="rId5"/>
    <p:sldId id="335" r:id="rId6"/>
    <p:sldId id="355" r:id="rId7"/>
    <p:sldId id="416" r:id="rId8"/>
    <p:sldId id="417" r:id="rId9"/>
    <p:sldId id="415" r:id="rId10"/>
    <p:sldId id="428" r:id="rId11"/>
    <p:sldId id="429" r:id="rId12"/>
    <p:sldId id="435" r:id="rId13"/>
    <p:sldId id="431" r:id="rId14"/>
    <p:sldId id="433" r:id="rId15"/>
    <p:sldId id="419" r:id="rId16"/>
    <p:sldId id="423" r:id="rId17"/>
    <p:sldId id="434" r:id="rId18"/>
    <p:sldId id="425" r:id="rId19"/>
    <p:sldId id="440" r:id="rId20"/>
    <p:sldId id="427" r:id="rId21"/>
    <p:sldId id="438" r:id="rId22"/>
    <p:sldId id="406" r:id="rId23"/>
    <p:sldId id="424" r:id="rId24"/>
  </p:sldIdLst>
  <p:sldSz cx="12061825" cy="7021513"/>
  <p:notesSz cx="6858000" cy="9926638"/>
  <p:defaultTextStyle>
    <a:defPPr>
      <a:defRPr lang="pt-BR"/>
    </a:defPPr>
    <a:lvl1pPr marL="0" algn="l" defTabSz="110861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4309" algn="l" defTabSz="110861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8619" algn="l" defTabSz="110861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62928" algn="l" defTabSz="110861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17237" algn="l" defTabSz="110861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71546" algn="l" defTabSz="110861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25856" algn="l" defTabSz="110861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80165" algn="l" defTabSz="110861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34474" algn="l" defTabSz="110861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A470E358-A13D-4574-8BC8-E851C21C5371}">
          <p14:sldIdLst>
            <p14:sldId id="322"/>
            <p14:sldId id="323"/>
            <p14:sldId id="436"/>
            <p14:sldId id="272"/>
            <p14:sldId id="335"/>
            <p14:sldId id="355"/>
            <p14:sldId id="416"/>
            <p14:sldId id="417"/>
            <p14:sldId id="415"/>
            <p14:sldId id="428"/>
            <p14:sldId id="429"/>
            <p14:sldId id="435"/>
            <p14:sldId id="431"/>
            <p14:sldId id="433"/>
            <p14:sldId id="419"/>
            <p14:sldId id="423"/>
            <p14:sldId id="434"/>
            <p14:sldId id="425"/>
            <p14:sldId id="440"/>
            <p14:sldId id="427"/>
            <p14:sldId id="438"/>
            <p14:sldId id="406"/>
            <p14:sldId id="4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12">
          <p15:clr>
            <a:srgbClr val="A4A3A4"/>
          </p15:clr>
        </p15:guide>
        <p15:guide id="4" pos="37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FF00"/>
    <a:srgbClr val="FF0066"/>
    <a:srgbClr val="AA3F3C"/>
    <a:srgbClr val="E8E8E8"/>
    <a:srgbClr val="F9F9F9"/>
    <a:srgbClr val="FF6699"/>
    <a:srgbClr val="F3F2E9"/>
    <a:srgbClr val="C96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8" autoAdjust="0"/>
    <p:restoredTop sz="95407" autoAdjust="0"/>
  </p:normalViewPr>
  <p:slideViewPr>
    <p:cSldViewPr>
      <p:cViewPr varScale="1">
        <p:scale>
          <a:sx n="83" d="100"/>
          <a:sy n="83" d="100"/>
        </p:scale>
        <p:origin x="518" y="48"/>
      </p:cViewPr>
      <p:guideLst>
        <p:guide orient="horz" pos="2160"/>
        <p:guide pos="2880"/>
        <p:guide orient="horz" pos="2212"/>
        <p:guide pos="37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ita.carvalho\Desktop\GD%20BR%20(version%20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atriz%20Energ&#233;tica_BR_BA%20livia.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BANCO%20DE%20DADOS%20EOLICA%20E%20SOLAR%2022.10.18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BANCO%20DE%20DADOS%20EOLICA%20E%20SOLAR%2022.10.18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BANCO%20DE%20DADOS%20EOLICA%20E%20SOLAR%2022.10.18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ita.carvalho\Desktop\Pasta3%20(Salvo%20automaticamente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sde02\sim$\CAQR\Gera&#231;&#227;o_planilha%20banco%20de%20dados\BANCO%20DE%20DADOS%20RENOV&#193;VEI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BANCO%20DE%20DADOS%20EOLICA%20E%20SOLAR%2022.10.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2018</a:t>
            </a:r>
          </a:p>
        </c:rich>
      </c:tx>
      <c:layout>
        <c:manualLayout>
          <c:xMode val="edge"/>
          <c:yMode val="edge"/>
          <c:x val="0.49036140818908247"/>
          <c:y val="1.067233175040664E-2"/>
        </c:manualLayout>
      </c:layout>
      <c:overlay val="0"/>
      <c:spPr>
        <a:solidFill>
          <a:schemeClr val="bg1">
            <a:lumMod val="95000"/>
          </a:schemeClr>
        </a:solidFill>
        <a:ln>
          <a:solidFill>
            <a:schemeClr val="bg1">
              <a:lumMod val="65000"/>
            </a:schemeClr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0.16266957929881759"/>
          <c:y val="0.16969779819189387"/>
          <c:w val="0.36956447626353217"/>
          <c:h val="0.72710921551473251"/>
        </c:manualLayout>
      </c:layout>
      <c:doughnutChart>
        <c:varyColors val="1"/>
        <c:ser>
          <c:idx val="0"/>
          <c:order val="0"/>
          <c:tx>
            <c:strRef>
              <c:f>Plan2!$C$3</c:f>
              <c:strCache>
                <c:ptCount val="1"/>
                <c:pt idx="0">
                  <c:v>GW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2504465192302086"/>
                  <c:y val="5.3875261498035364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1</a:t>
                    </a:r>
                    <a:r>
                      <a:rPr lang="en-US"/>
                      <a:t>03,6 GW</a:t>
                    </a:r>
                  </a:p>
                  <a:p>
                    <a:r>
                      <a:rPr lang="en-US"/>
                      <a:t>64,1%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9D7-4276-AB48-D6312804527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405361936529025"/>
                  <c:y val="3.781843370252138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b="1" dirty="0"/>
                      <a:t>13,6 GW</a:t>
                    </a:r>
                  </a:p>
                  <a:p>
                    <a:pPr>
                      <a:defRPr sz="1800"/>
                    </a:pPr>
                    <a:r>
                      <a:rPr lang="en-US" sz="1800" b="1" dirty="0"/>
                      <a:t>8,4%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9D7-4276-AB48-D6312804527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409171040352738"/>
                  <c:y val="-4.936313259495749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b="1" dirty="0"/>
                      <a:t>21,7 GW</a:t>
                    </a:r>
                  </a:p>
                  <a:p>
                    <a:pPr>
                      <a:defRPr sz="1800"/>
                    </a:pPr>
                    <a:r>
                      <a:rPr lang="en-US" sz="1800" b="1" dirty="0"/>
                      <a:t>13,4%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9D7-4276-AB48-D6312804527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0555555555555551E-2"/>
                  <c:y val="-0.17129629629629803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dirty="0"/>
                      <a:t>2</a:t>
                    </a:r>
                    <a:r>
                      <a:rPr lang="en-US" b="0" dirty="0"/>
                      <a:t>2,8 GW</a:t>
                    </a:r>
                  </a:p>
                  <a:p>
                    <a:r>
                      <a:rPr lang="en-US" b="0" dirty="0"/>
                      <a:t>14,1%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9D7-4276-AB48-D6312804527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Plan2!$B$4:$B$7</c:f>
              <c:strCache>
                <c:ptCount val="4"/>
                <c:pt idx="0">
                  <c:v>Hidráulica</c:v>
                </c:pt>
                <c:pt idx="1">
                  <c:v>Eólica</c:v>
                </c:pt>
                <c:pt idx="2">
                  <c:v>Demais renováveis</c:v>
                </c:pt>
                <c:pt idx="3">
                  <c:v>Térmicas</c:v>
                </c:pt>
              </c:strCache>
            </c:strRef>
          </c:cat>
          <c:val>
            <c:numRef>
              <c:f>Plan2!$C$4:$C$7</c:f>
              <c:numCache>
                <c:formatCode>General</c:formatCode>
                <c:ptCount val="4"/>
                <c:pt idx="0">
                  <c:v>103.6</c:v>
                </c:pt>
                <c:pt idx="1">
                  <c:v>13.6</c:v>
                </c:pt>
                <c:pt idx="2">
                  <c:v>21.7</c:v>
                </c:pt>
                <c:pt idx="3">
                  <c:v>22.8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D7-4276-AB48-D63128045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102155316075996"/>
          <c:y val="0.29619727920839123"/>
          <c:w val="0.31897850381828413"/>
          <c:h val="0.70380261738825478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800" b="1" i="0" baseline="0">
                <a:solidFill>
                  <a:schemeClr val="tx1"/>
                </a:solidFill>
                <a:effectLst/>
              </a:rPr>
              <a:t>CRESCIMENTO DA POTÊNCIA INSTALADA (kW)</a:t>
            </a:r>
            <a:endParaRPr lang="pt-BR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9619273602686402E-2"/>
          <c:y val="0.12048752183469393"/>
          <c:w val="0.97038072639731354"/>
          <c:h val="0.794767307649197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Planilha1!$C$2</c:f>
              <c:strCache>
                <c:ptCount val="1"/>
                <c:pt idx="0">
                  <c:v>kW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Planilha1!$B$3:$B$9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Planilha1!$C$3:$C$9</c:f>
              <c:numCache>
                <c:formatCode>#,##0.0</c:formatCode>
                <c:ptCount val="7"/>
                <c:pt idx="0">
                  <c:v>403</c:v>
                </c:pt>
                <c:pt idx="1">
                  <c:v>2.4</c:v>
                </c:pt>
                <c:pt idx="2">
                  <c:v>128.60000000000002</c:v>
                </c:pt>
                <c:pt idx="3">
                  <c:v>262.16999999999996</c:v>
                </c:pt>
                <c:pt idx="4">
                  <c:v>807.28000000000054</c:v>
                </c:pt>
                <c:pt idx="5">
                  <c:v>2918.32</c:v>
                </c:pt>
                <c:pt idx="6">
                  <c:v>7632.3899999999931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BA-4622-B2C2-F5EE1C73CC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310408"/>
        <c:axId val="319308448"/>
      </c:barChart>
      <c:catAx>
        <c:axId val="319310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308448"/>
        <c:crosses val="autoZero"/>
        <c:auto val="1"/>
        <c:lblAlgn val="ctr"/>
        <c:lblOffset val="100"/>
        <c:noMultiLvlLbl val="0"/>
      </c:catAx>
      <c:valAx>
        <c:axId val="31930844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319310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2027</a:t>
            </a:r>
          </a:p>
        </c:rich>
      </c:tx>
      <c:layout>
        <c:manualLayout>
          <c:xMode val="edge"/>
          <c:yMode val="edge"/>
          <c:x val="0.59996853296874253"/>
          <c:y val="9.2835794903790875E-2"/>
        </c:manualLayout>
      </c:layout>
      <c:overlay val="0"/>
      <c:spPr>
        <a:solidFill>
          <a:schemeClr val="bg1">
            <a:lumMod val="95000"/>
          </a:schemeClr>
        </a:solidFill>
        <a:ln>
          <a:solidFill>
            <a:schemeClr val="bg1">
              <a:lumMod val="50000"/>
            </a:schemeClr>
          </a:solidFill>
        </a:ln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Plan2!$C$11</c:f>
              <c:strCache>
                <c:ptCount val="1"/>
                <c:pt idx="0">
                  <c:v>GW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1129041766432614"/>
                  <c:y val="-2.218008281671401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dirty="0"/>
                      <a:t>1</a:t>
                    </a:r>
                    <a:r>
                      <a:rPr lang="en-US" sz="1400" dirty="0"/>
                      <a:t>11 GW</a:t>
                    </a:r>
                  </a:p>
                  <a:p>
                    <a:r>
                      <a:rPr lang="en-US" sz="1400" dirty="0"/>
                      <a:t>54,5%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961-4F96-AC3D-4A69B5EFC0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970750106093879"/>
                  <c:y val="9.7979980290521435E-2"/>
                </c:manualLayout>
              </c:layout>
              <c:tx>
                <c:rich>
                  <a:bodyPr/>
                  <a:lstStyle/>
                  <a:p>
                    <a:pPr>
                      <a:defRPr sz="1800" b="0"/>
                    </a:pPr>
                    <a:r>
                      <a:rPr lang="en-US" sz="1800" b="1" dirty="0"/>
                      <a:t>26,7 GW</a:t>
                    </a:r>
                  </a:p>
                  <a:p>
                    <a:pPr>
                      <a:defRPr sz="1800" b="0"/>
                    </a:pPr>
                    <a:r>
                      <a:rPr lang="en-US" sz="1800" b="1" dirty="0"/>
                      <a:t>13,1%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961-4F96-AC3D-4A69B5EFC0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001217297809708"/>
                  <c:y val="-2.2600740056891139E-2"/>
                </c:manualLayout>
              </c:layout>
              <c:tx>
                <c:rich>
                  <a:bodyPr/>
                  <a:lstStyle/>
                  <a:p>
                    <a:pPr>
                      <a:defRPr sz="1800" b="0"/>
                    </a:pPr>
                    <a:r>
                      <a:rPr lang="en-US" sz="1800" b="1" dirty="0"/>
                      <a:t>33,9 GW</a:t>
                    </a:r>
                  </a:p>
                  <a:p>
                    <a:pPr>
                      <a:defRPr sz="1800" b="0"/>
                    </a:pPr>
                    <a:r>
                      <a:rPr lang="en-US" sz="1800" b="1" dirty="0"/>
                      <a:t>16,6%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961-4F96-AC3D-4A69B5EFC0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4534438245170532E-2"/>
                  <c:y val="-0.11712925508205296"/>
                </c:manualLayout>
              </c:layout>
              <c:tx>
                <c:rich>
                  <a:bodyPr/>
                  <a:lstStyle/>
                  <a:p>
                    <a:pPr>
                      <a:defRPr sz="1400" b="0"/>
                    </a:pPr>
                    <a:r>
                      <a:rPr lang="en-US" sz="1400" b="0" dirty="0"/>
                      <a:t>3</a:t>
                    </a:r>
                    <a:r>
                      <a:rPr lang="en-US" b="0" dirty="0"/>
                      <a:t>2,1 GW</a:t>
                    </a:r>
                  </a:p>
                  <a:p>
                    <a:pPr>
                      <a:defRPr sz="1400" b="0"/>
                    </a:pPr>
                    <a:r>
                      <a:rPr lang="en-US" b="0" dirty="0"/>
                      <a:t>15,8%</a:t>
                    </a:r>
                  </a:p>
                  <a:p>
                    <a:pPr>
                      <a:defRPr sz="1400" b="0"/>
                    </a:pPr>
                    <a:endParaRPr lang="en-US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961-4F96-AC3D-4A69B5EFC0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Plan2!$B$12:$B$15</c:f>
              <c:strCache>
                <c:ptCount val="4"/>
                <c:pt idx="0">
                  <c:v>Hidráulica</c:v>
                </c:pt>
                <c:pt idx="1">
                  <c:v>Eólica</c:v>
                </c:pt>
                <c:pt idx="2">
                  <c:v>Demais renováveis</c:v>
                </c:pt>
                <c:pt idx="3">
                  <c:v>Térmicas</c:v>
                </c:pt>
              </c:strCache>
            </c:strRef>
          </c:cat>
          <c:val>
            <c:numRef>
              <c:f>Plan2!$C$12:$C$15</c:f>
              <c:numCache>
                <c:formatCode>General</c:formatCode>
                <c:ptCount val="4"/>
                <c:pt idx="0">
                  <c:v>111</c:v>
                </c:pt>
                <c:pt idx="1">
                  <c:v>26.7</c:v>
                </c:pt>
                <c:pt idx="2">
                  <c:v>33.9</c:v>
                </c:pt>
                <c:pt idx="3">
                  <c:v>32.1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961-4F96-AC3D-4A69B5EFC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Plan1!$F$66</c:f>
              <c:strCache>
                <c:ptCount val="1"/>
                <c:pt idx="0">
                  <c:v>%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/>
            </a:sp3d>
          </c:spPr>
          <c:explosion val="25"/>
          <c:dPt>
            <c:idx val="0"/>
            <c:bubble3D val="0"/>
            <c:spPr>
              <a:solidFill>
                <a:schemeClr val="accent2"/>
              </a:solidFill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Pt>
            <c:idx val="1"/>
            <c:bubble3D val="0"/>
            <c:spPr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Pt>
            <c:idx val="3"/>
            <c:bubble3D val="0"/>
            <c:spPr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Pt>
            <c:idx val="4"/>
            <c:bubble3D val="0"/>
            <c:spPr>
              <a:solidFill>
                <a:schemeClr val="accent4"/>
              </a:solidFill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Lbls>
            <c:dLbl>
              <c:idx val="0"/>
              <c:layout>
                <c:manualLayout>
                  <c:x val="9.8131825039455486E-2"/>
                  <c:y val="-2.95786768682602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635078158626905E-2"/>
                  <c:y val="1.056381316723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217256274211282E-2"/>
                  <c:y val="9.71870811385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4786421913110486E-2"/>
                  <c:y val="6.7608404270309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2519943783178534E-2"/>
                  <c:y val="-7.1833929537203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Plan1!$B$67:$B$75</c:f>
              <c:strCache>
                <c:ptCount val="5"/>
                <c:pt idx="0">
                  <c:v>Eólica</c:v>
                </c:pt>
                <c:pt idx="1">
                  <c:v>Biomassa</c:v>
                </c:pt>
                <c:pt idx="2">
                  <c:v>Solar</c:v>
                </c:pt>
                <c:pt idx="3">
                  <c:v>Hídrica*</c:v>
                </c:pt>
                <c:pt idx="4">
                  <c:v>Térmica </c:v>
                </c:pt>
              </c:strCache>
            </c:strRef>
          </c:cat>
          <c:val>
            <c:numRef>
              <c:f>Plan1!$F$67:$F$75</c:f>
              <c:numCache>
                <c:formatCode>0.0%</c:formatCode>
                <c:ptCount val="5"/>
                <c:pt idx="0">
                  <c:v>0.28754067949397016</c:v>
                </c:pt>
                <c:pt idx="1">
                  <c:v>4.5999181317226238E-2</c:v>
                </c:pt>
                <c:pt idx="2">
                  <c:v>4.6586013610477317E-2</c:v>
                </c:pt>
                <c:pt idx="3">
                  <c:v>0.50554890296225341</c:v>
                </c:pt>
                <c:pt idx="4">
                  <c:v>0.11432522261607272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  <c:txPr>
        <a:bodyPr/>
        <a:lstStyle/>
        <a:p>
          <a:pPr>
            <a:defRPr sz="3200"/>
          </a:pPr>
          <a:endParaRPr lang="en-US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w="190500" h="38100"/>
    </a:sp3d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53752"/>
        <c:axId val="294861200"/>
      </c:barChart>
      <c:catAx>
        <c:axId val="29485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61200"/>
        <c:crosses val="autoZero"/>
        <c:auto val="1"/>
        <c:lblAlgn val="ctr"/>
        <c:lblOffset val="100"/>
        <c:noMultiLvlLbl val="0"/>
      </c:catAx>
      <c:valAx>
        <c:axId val="29486120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294853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Planilha4!$C$8</c:f>
              <c:strCache>
                <c:ptCount val="1"/>
                <c:pt idx="0">
                  <c:v>Solar Distribuída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A3F3C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Planilha4!$B$9:$B$10</c:f>
              <c:strCache>
                <c:ptCount val="2"/>
                <c:pt idx="0">
                  <c:v>Potencial Instalado (MW)</c:v>
                </c:pt>
                <c:pt idx="1">
                  <c:v>Potencial Mapeado (MW)</c:v>
                </c:pt>
              </c:strCache>
            </c:strRef>
          </c:cat>
          <c:val>
            <c:numRef>
              <c:f>Planilha4!$C$9:$C$10</c:f>
              <c:numCache>
                <c:formatCode>#,##0.0_ ;\-#,##0.0\ </c:formatCode>
                <c:ptCount val="2"/>
                <c:pt idx="0">
                  <c:v>12.15</c:v>
                </c:pt>
                <c:pt idx="1">
                  <c:v>177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1F-4ECB-8E6C-1C0E3BC0E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58064"/>
        <c:axId val="294859632"/>
      </c:barChart>
      <c:catAx>
        <c:axId val="29485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59632"/>
        <c:crosses val="autoZero"/>
        <c:auto val="1"/>
        <c:lblAlgn val="ctr"/>
        <c:lblOffset val="100"/>
        <c:noMultiLvlLbl val="0"/>
      </c:catAx>
      <c:valAx>
        <c:axId val="294859632"/>
        <c:scaling>
          <c:orientation val="minMax"/>
        </c:scaling>
        <c:delete val="1"/>
        <c:axPos val="l"/>
        <c:numFmt formatCode="#,##0.0_ ;\-#,##0.0\ " sourceLinked="1"/>
        <c:majorTickMark val="none"/>
        <c:minorTickMark val="none"/>
        <c:tickLblPos val="none"/>
        <c:crossAx val="29485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Planilha4!$B$3</c:f>
              <c:strCache>
                <c:ptCount val="1"/>
                <c:pt idx="0">
                  <c:v>Potencial Instalado (MW)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Planilha4!$C$2:$D$2</c:f>
              <c:strCache>
                <c:ptCount val="2"/>
                <c:pt idx="0">
                  <c:v>Solar</c:v>
                </c:pt>
                <c:pt idx="1">
                  <c:v>Eólica</c:v>
                </c:pt>
              </c:strCache>
            </c:strRef>
          </c:cat>
          <c:val>
            <c:numRef>
              <c:f>Planilha4!$C$3:$D$3</c:f>
              <c:numCache>
                <c:formatCode>#,##0.0</c:formatCode>
                <c:ptCount val="2"/>
                <c:pt idx="0" formatCode="#,##0.0_ ;\-#,##0.0\ ">
                  <c:v>520.71</c:v>
                </c:pt>
                <c:pt idx="1">
                  <c:v>3251.44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B7-4423-B2FA-5FD2D5A87A9A}"/>
            </c:ext>
          </c:extLst>
        </c:ser>
        <c:ser>
          <c:idx val="1"/>
          <c:order val="1"/>
          <c:tx>
            <c:strRef>
              <c:f>Planilha4!$B$4</c:f>
              <c:strCache>
                <c:ptCount val="1"/>
                <c:pt idx="0">
                  <c:v>Potencial Mapeado (MW)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Planilha4!$C$2:$D$2</c:f>
              <c:strCache>
                <c:ptCount val="2"/>
                <c:pt idx="0">
                  <c:v>Solar</c:v>
                </c:pt>
                <c:pt idx="1">
                  <c:v>Eólica</c:v>
                </c:pt>
              </c:strCache>
            </c:strRef>
          </c:cat>
          <c:val>
            <c:numRef>
              <c:f>Planilha4!$C$4:$D$4</c:f>
              <c:numCache>
                <c:formatCode>#,##0_ ;\-#,##0\ </c:formatCode>
                <c:ptCount val="2"/>
                <c:pt idx="0">
                  <c:v>70000</c:v>
                </c:pt>
                <c:pt idx="1">
                  <c:v>100000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B7-4423-B2FA-5FD2D5A87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4856496"/>
        <c:axId val="294856104"/>
      </c:barChart>
      <c:catAx>
        <c:axId val="294856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56104"/>
        <c:crosses val="autoZero"/>
        <c:auto val="1"/>
        <c:lblAlgn val="ctr"/>
        <c:lblOffset val="100"/>
        <c:noMultiLvlLbl val="0"/>
      </c:catAx>
      <c:valAx>
        <c:axId val="294856104"/>
        <c:scaling>
          <c:orientation val="minMax"/>
        </c:scaling>
        <c:delete val="1"/>
        <c:axPos val="b"/>
        <c:numFmt formatCode="#,##0.0_ ;\-#,##0.0\ " sourceLinked="1"/>
        <c:majorTickMark val="none"/>
        <c:minorTickMark val="none"/>
        <c:tickLblPos val="none"/>
        <c:crossAx val="29485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LEILÕES BA</a:t>
            </a:r>
          </a:p>
        </c:rich>
      </c:tx>
      <c:layout>
        <c:manualLayout>
          <c:xMode val="edge"/>
          <c:yMode val="edge"/>
          <c:x val="0.38354537633003388"/>
          <c:y val="2.409638554216867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Plan1!$B$40</c:f>
              <c:strCache>
                <c:ptCount val="1"/>
                <c:pt idx="0">
                  <c:v>QTD CADASTRADOS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Plan1!$A$41:$A$50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Plan1!$B$41:$B$50</c:f>
              <c:numCache>
                <c:formatCode>General</c:formatCode>
                <c:ptCount val="10"/>
                <c:pt idx="0">
                  <c:v>51</c:v>
                </c:pt>
                <c:pt idx="1">
                  <c:v>53</c:v>
                </c:pt>
                <c:pt idx="2">
                  <c:v>236</c:v>
                </c:pt>
                <c:pt idx="3">
                  <c:v>146</c:v>
                </c:pt>
                <c:pt idx="4">
                  <c:v>676</c:v>
                </c:pt>
                <c:pt idx="5">
                  <c:v>683</c:v>
                </c:pt>
                <c:pt idx="6">
                  <c:v>509</c:v>
                </c:pt>
                <c:pt idx="7">
                  <c:v>541</c:v>
                </c:pt>
                <c:pt idx="8">
                  <c:v>644</c:v>
                </c:pt>
                <c:pt idx="9">
                  <c:v>297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BB-4AFF-87BF-D26832C0EF1D}"/>
            </c:ext>
          </c:extLst>
        </c:ser>
        <c:ser>
          <c:idx val="1"/>
          <c:order val="1"/>
          <c:tx>
            <c:strRef>
              <c:f>Plan1!$C$40</c:f>
              <c:strCache>
                <c:ptCount val="1"/>
                <c:pt idx="0">
                  <c:v>QTD VENDIDOS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Plan1!$A$41:$A$50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Plan1!$C$41:$C$50</c:f>
              <c:numCache>
                <c:formatCode>General</c:formatCode>
                <c:ptCount val="10"/>
                <c:pt idx="0">
                  <c:v>18</c:v>
                </c:pt>
                <c:pt idx="1">
                  <c:v>16</c:v>
                </c:pt>
                <c:pt idx="2">
                  <c:v>23</c:v>
                </c:pt>
                <c:pt idx="3">
                  <c:v>2</c:v>
                </c:pt>
                <c:pt idx="4">
                  <c:v>73</c:v>
                </c:pt>
                <c:pt idx="5">
                  <c:v>33</c:v>
                </c:pt>
                <c:pt idx="6">
                  <c:v>21</c:v>
                </c:pt>
                <c:pt idx="8">
                  <c:v>4</c:v>
                </c:pt>
                <c:pt idx="9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BB-4AFF-87BF-D26832C0E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94854928"/>
        <c:axId val="294855320"/>
      </c:barChart>
      <c:catAx>
        <c:axId val="29485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94855320"/>
        <c:crosses val="autoZero"/>
        <c:auto val="1"/>
        <c:lblAlgn val="ctr"/>
        <c:lblOffset val="100"/>
        <c:noMultiLvlLbl val="0"/>
      </c:catAx>
      <c:valAx>
        <c:axId val="294855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948549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3888476516715823E-2"/>
          <c:y val="6.8574985848791903E-2"/>
          <c:w val="0.22255888784499489"/>
          <c:h val="0.1190787587302461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Planilha2!$B$13</c:f>
              <c:strCache>
                <c:ptCount val="1"/>
                <c:pt idx="0">
                  <c:v>QTD DE PROJETOS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Planilha2!$C$12:$D$12</c:f>
              <c:strCache>
                <c:ptCount val="2"/>
                <c:pt idx="0">
                  <c:v>OPERAÇÃO</c:v>
                </c:pt>
                <c:pt idx="1">
                  <c:v>OPERAÇÃO ATÉ 2020</c:v>
                </c:pt>
              </c:strCache>
            </c:strRef>
          </c:cat>
          <c:val>
            <c:numRef>
              <c:f>Planilha2!$C$13:$D$13</c:f>
              <c:numCache>
                <c:formatCode>#,##0</c:formatCode>
                <c:ptCount val="2"/>
                <c:pt idx="0">
                  <c:v>14</c:v>
                </c:pt>
                <c:pt idx="1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F8-4A5A-B5C6-7B3B19520BCD}"/>
            </c:ext>
          </c:extLst>
        </c:ser>
        <c:ser>
          <c:idx val="1"/>
          <c:order val="1"/>
          <c:tx>
            <c:strRef>
              <c:f>Planilha2!$B$14</c:f>
              <c:strCache>
                <c:ptCount val="1"/>
                <c:pt idx="0">
                  <c:v>POTÊNCIA (MW)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-540000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272,8 </a:t>
                    </a:r>
                    <a:r>
                      <a:rPr lang="en-US" sz="2000" dirty="0"/>
                      <a:t>MW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F8-4A5A-B5C6-7B3B19520B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3938865800580951E-2"/>
                  <c:y val="1.3479987101669035E-2"/>
                </c:manualLayout>
              </c:layout>
              <c:tx>
                <c:rich>
                  <a:bodyPr rot="-540000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674,4 </a:t>
                    </a:r>
                    <a:r>
                      <a:rPr lang="en-US" sz="2000" dirty="0"/>
                      <a:t>MW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8F8-4A5A-B5C6-7B3B19520B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Planilha2!$C$12:$D$12</c:f>
              <c:strCache>
                <c:ptCount val="2"/>
                <c:pt idx="0">
                  <c:v>OPERAÇÃO</c:v>
                </c:pt>
                <c:pt idx="1">
                  <c:v>OPERAÇÃO ATÉ 2020</c:v>
                </c:pt>
              </c:strCache>
            </c:strRef>
          </c:cat>
          <c:val>
            <c:numRef>
              <c:f>Planilha2!$C$14:$D$14</c:f>
              <c:numCache>
                <c:formatCode>#,##0.0</c:formatCode>
                <c:ptCount val="2"/>
                <c:pt idx="0">
                  <c:v>272.80063999999999</c:v>
                </c:pt>
                <c:pt idx="1">
                  <c:v>674.4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8F8-4A5A-B5C6-7B3B19520B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94857280"/>
        <c:axId val="319312760"/>
      </c:barChart>
      <c:catAx>
        <c:axId val="294857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312760"/>
        <c:crosses val="autoZero"/>
        <c:auto val="1"/>
        <c:lblAlgn val="ctr"/>
        <c:lblOffset val="100"/>
        <c:noMultiLvlLbl val="0"/>
      </c:catAx>
      <c:valAx>
        <c:axId val="31931276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29485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915788503888495E-2"/>
          <c:y val="9.6939278522117617E-2"/>
          <c:w val="0.1954309762205069"/>
          <c:h val="0.17370777028894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'27.11.18'!$C$1</c:f>
              <c:strCache>
                <c:ptCount val="1"/>
                <c:pt idx="0">
                  <c:v>Cadastrados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'27.11.18'!$B$2:$B$5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'27.11.18'!$C$2:$C$5</c:f>
              <c:numCache>
                <c:formatCode>General</c:formatCode>
                <c:ptCount val="4"/>
                <c:pt idx="0">
                  <c:v>161</c:v>
                </c:pt>
                <c:pt idx="1">
                  <c:v>332</c:v>
                </c:pt>
                <c:pt idx="2">
                  <c:v>162</c:v>
                </c:pt>
                <c:pt idx="3">
                  <c:v>177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DC-48E8-902F-045602360537}"/>
            </c:ext>
          </c:extLst>
        </c:ser>
        <c:ser>
          <c:idx val="1"/>
          <c:order val="1"/>
          <c:tx>
            <c:strRef>
              <c:f>'27.11.18'!$D$1</c:f>
              <c:strCache>
                <c:ptCount val="1"/>
                <c:pt idx="0">
                  <c:v>Vendidos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'27.11.18'!$B$2:$B$5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'27.11.18'!$D$2:$D$5</c:f>
              <c:numCache>
                <c:formatCode>General</c:formatCode>
                <c:ptCount val="4"/>
                <c:pt idx="0">
                  <c:v>14</c:v>
                </c:pt>
                <c:pt idx="1">
                  <c:v>18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DC-48E8-902F-0456023605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309624"/>
        <c:axId val="319313544"/>
      </c:barChart>
      <c:catAx>
        <c:axId val="31930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313544"/>
        <c:crosses val="autoZero"/>
        <c:auto val="1"/>
        <c:lblAlgn val="ctr"/>
        <c:lblOffset val="100"/>
        <c:noMultiLvlLbl val="0"/>
      </c:catAx>
      <c:valAx>
        <c:axId val="319313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319309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010080288966195E-2"/>
          <c:y val="6.724198304274033E-2"/>
          <c:w val="0.19898155599465187"/>
          <c:h val="0.173420121054086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4E44AD-3346-4D45-9FD5-F5327A670DD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231BB2F-2FFB-41F4-9C81-DD585CA4A1A1}">
      <dgm:prSet phldrT="[Texto]"/>
      <dgm:spPr/>
      <dgm:t>
        <a:bodyPr/>
        <a:lstStyle/>
        <a:p>
          <a:r>
            <a:rPr lang="pt-BR" b="1" u="sng" dirty="0" smtClean="0"/>
            <a:t>OBRAS DE INFRAESTRUTURA</a:t>
          </a:r>
          <a:endParaRPr lang="pt-BR" dirty="0"/>
        </a:p>
      </dgm:t>
    </dgm:pt>
    <dgm:pt modelId="{28303731-C34C-469D-8440-188C187C770D}" type="parTrans" cxnId="{D168E32A-995D-499F-AE86-35CFF017E2C5}">
      <dgm:prSet/>
      <dgm:spPr/>
      <dgm:t>
        <a:bodyPr/>
        <a:lstStyle/>
        <a:p>
          <a:endParaRPr lang="pt-BR"/>
        </a:p>
      </dgm:t>
    </dgm:pt>
    <dgm:pt modelId="{E8109D16-B9B0-47DF-88DF-DAE2692BF24A}" type="sibTrans" cxnId="{D168E32A-995D-499F-AE86-35CFF017E2C5}">
      <dgm:prSet/>
      <dgm:spPr/>
      <dgm:t>
        <a:bodyPr/>
        <a:lstStyle/>
        <a:p>
          <a:endParaRPr lang="pt-BR"/>
        </a:p>
      </dgm:t>
    </dgm:pt>
    <dgm:pt modelId="{8AAB9588-539F-42A3-940A-31A61470C560}">
      <dgm:prSet/>
      <dgm:spPr/>
      <dgm:t>
        <a:bodyPr/>
        <a:lstStyle/>
        <a:p>
          <a:r>
            <a:rPr lang="pt-BR" dirty="0" smtClean="0"/>
            <a:t>Reforma, construção e doação de equipamentos públicos (escolas, creches, unidades de saúde, ambulâncias, bibliotecas, praças, quadras poliesportivas, igrejas, etc..);</a:t>
          </a:r>
        </a:p>
      </dgm:t>
    </dgm:pt>
    <dgm:pt modelId="{398500CC-EE99-4F86-B7C0-06B549F43303}" type="parTrans" cxnId="{E1B57C16-636A-4BD3-8001-D0C67C2DFDAA}">
      <dgm:prSet/>
      <dgm:spPr/>
      <dgm:t>
        <a:bodyPr/>
        <a:lstStyle/>
        <a:p>
          <a:endParaRPr lang="pt-BR"/>
        </a:p>
      </dgm:t>
    </dgm:pt>
    <dgm:pt modelId="{6EF3BC96-6974-4E3F-959D-B03E32119BA3}" type="sibTrans" cxnId="{E1B57C16-636A-4BD3-8001-D0C67C2DFDAA}">
      <dgm:prSet/>
      <dgm:spPr/>
      <dgm:t>
        <a:bodyPr/>
        <a:lstStyle/>
        <a:p>
          <a:endParaRPr lang="pt-BR"/>
        </a:p>
      </dgm:t>
    </dgm:pt>
    <dgm:pt modelId="{CAD5AD13-709E-4FD7-BB6D-DAF1600DC1B6}">
      <dgm:prSet/>
      <dgm:spPr/>
      <dgm:t>
        <a:bodyPr/>
        <a:lstStyle/>
        <a:p>
          <a:r>
            <a:rPr lang="pt-BR" b="1" u="sng" dirty="0" smtClean="0"/>
            <a:t>REGULARIZAÇÃO FUNDIÁRIA</a:t>
          </a:r>
          <a:endParaRPr lang="pt-BR" dirty="0" smtClean="0"/>
        </a:p>
      </dgm:t>
    </dgm:pt>
    <dgm:pt modelId="{1E7E5BD6-8CF0-4CA8-8742-C1A228DDAB3C}" type="parTrans" cxnId="{0739E966-2BC2-4F76-B89E-26A0CB4FD907}">
      <dgm:prSet/>
      <dgm:spPr/>
      <dgm:t>
        <a:bodyPr/>
        <a:lstStyle/>
        <a:p>
          <a:endParaRPr lang="pt-BR"/>
        </a:p>
      </dgm:t>
    </dgm:pt>
    <dgm:pt modelId="{9B05D919-C8F5-4607-8296-85FEFCE5F4B3}" type="sibTrans" cxnId="{0739E966-2BC2-4F76-B89E-26A0CB4FD907}">
      <dgm:prSet/>
      <dgm:spPr/>
      <dgm:t>
        <a:bodyPr/>
        <a:lstStyle/>
        <a:p>
          <a:endParaRPr lang="pt-BR"/>
        </a:p>
      </dgm:t>
    </dgm:pt>
    <dgm:pt modelId="{ADA143DE-F4E3-4DCB-8B86-A41922EA300C}">
      <dgm:prSet/>
      <dgm:spPr/>
      <dgm:t>
        <a:bodyPr/>
        <a:lstStyle/>
        <a:p>
          <a:r>
            <a:rPr lang="pt-BR" b="1" u="sng" dirty="0" smtClean="0"/>
            <a:t>INCENTIVO A EDUCAÇÃO E CULTURA</a:t>
          </a:r>
          <a:endParaRPr lang="pt-BR" dirty="0" smtClean="0"/>
        </a:p>
      </dgm:t>
    </dgm:pt>
    <dgm:pt modelId="{D2BE5891-59F7-4601-B61E-C9337251E12F}" type="parTrans" cxnId="{4998F410-5AE0-42EA-BF64-A2007B8E9DBC}">
      <dgm:prSet/>
      <dgm:spPr/>
      <dgm:t>
        <a:bodyPr/>
        <a:lstStyle/>
        <a:p>
          <a:endParaRPr lang="pt-BR"/>
        </a:p>
      </dgm:t>
    </dgm:pt>
    <dgm:pt modelId="{C40D1C47-F8F4-47E1-A2A0-2B7AC32E2E8B}" type="sibTrans" cxnId="{4998F410-5AE0-42EA-BF64-A2007B8E9DBC}">
      <dgm:prSet/>
      <dgm:spPr/>
      <dgm:t>
        <a:bodyPr/>
        <a:lstStyle/>
        <a:p>
          <a:endParaRPr lang="pt-BR"/>
        </a:p>
      </dgm:t>
    </dgm:pt>
    <dgm:pt modelId="{67BDDD52-C598-48B6-9ED7-60F3F5D0A0D1}">
      <dgm:prSet/>
      <dgm:spPr/>
      <dgm:t>
        <a:bodyPr/>
        <a:lstStyle/>
        <a:p>
          <a:r>
            <a:rPr lang="pt-BR" b="1" u="sng" dirty="0" smtClean="0"/>
            <a:t>QUALIFICAÇÃO DE MÃO DE OBRA LOCAL</a:t>
          </a:r>
          <a:endParaRPr lang="pt-BR" dirty="0" smtClean="0"/>
        </a:p>
      </dgm:t>
    </dgm:pt>
    <dgm:pt modelId="{6BD3E1A1-6F6A-436C-823B-8CA00B86DEC5}" type="parTrans" cxnId="{A9C7A7A4-D369-468D-A8FB-F6A6FA92D94F}">
      <dgm:prSet/>
      <dgm:spPr/>
      <dgm:t>
        <a:bodyPr/>
        <a:lstStyle/>
        <a:p>
          <a:endParaRPr lang="pt-BR"/>
        </a:p>
      </dgm:t>
    </dgm:pt>
    <dgm:pt modelId="{3FF0EF86-2E31-4400-B4D2-A4A4EA6C14DE}" type="sibTrans" cxnId="{A9C7A7A4-D369-468D-A8FB-F6A6FA92D94F}">
      <dgm:prSet/>
      <dgm:spPr/>
      <dgm:t>
        <a:bodyPr/>
        <a:lstStyle/>
        <a:p>
          <a:endParaRPr lang="pt-BR"/>
        </a:p>
      </dgm:t>
    </dgm:pt>
    <dgm:pt modelId="{703FBC77-526B-4600-9E7F-F746C4CF5175}">
      <dgm:prSet/>
      <dgm:spPr/>
      <dgm:t>
        <a:bodyPr/>
        <a:lstStyle/>
        <a:p>
          <a:r>
            <a:rPr lang="pt-BR" b="1" u="sng" dirty="0" smtClean="0"/>
            <a:t>ESTUDOS REFERENTES AO PATRIMÔNIO HISTÓRICO, CULTURAL </a:t>
          </a:r>
          <a:r>
            <a:rPr lang="pt-BR" b="1" u="sng" smtClean="0"/>
            <a:t>E </a:t>
          </a:r>
          <a:r>
            <a:rPr lang="pt-BR" b="1" u="sng" smtClean="0"/>
            <a:t>ARQUEOLÓGICO</a:t>
          </a:r>
          <a:endParaRPr lang="pt-BR" b="1" u="sng" dirty="0" smtClean="0"/>
        </a:p>
      </dgm:t>
    </dgm:pt>
    <dgm:pt modelId="{2BAFE187-FA1A-4CE4-8834-3832ED8D337A}" type="parTrans" cxnId="{99EA2C74-19E4-451E-A565-F25D5096AE95}">
      <dgm:prSet/>
      <dgm:spPr/>
      <dgm:t>
        <a:bodyPr/>
        <a:lstStyle/>
        <a:p>
          <a:endParaRPr lang="pt-BR"/>
        </a:p>
      </dgm:t>
    </dgm:pt>
    <dgm:pt modelId="{AC9F6BD8-6CB1-490F-9EF8-3CFF462C8A96}" type="sibTrans" cxnId="{99EA2C74-19E4-451E-A565-F25D5096AE95}">
      <dgm:prSet/>
      <dgm:spPr/>
      <dgm:t>
        <a:bodyPr/>
        <a:lstStyle/>
        <a:p>
          <a:endParaRPr lang="pt-BR"/>
        </a:p>
      </dgm:t>
    </dgm:pt>
    <dgm:pt modelId="{A05D201C-FBAC-4A7C-9BD0-21A5DE0EEA43}">
      <dgm:prSet phldrT="[Texto]"/>
      <dgm:spPr/>
      <dgm:t>
        <a:bodyPr/>
        <a:lstStyle/>
        <a:p>
          <a:r>
            <a:rPr lang="pt-BR" dirty="0" smtClean="0"/>
            <a:t>Melhoria e/ou construção de vias de acesso (estradas, pontes...), construção de banheiros com fossa séptica, implantação e manutenção de sinalização das vias públicas, perfuração de poços, construção de barreiros;</a:t>
          </a:r>
          <a:endParaRPr lang="pt-BR" dirty="0"/>
        </a:p>
      </dgm:t>
    </dgm:pt>
    <dgm:pt modelId="{DF332641-316E-4B9E-AA2F-FDE10DD3EF2F}" type="parTrans" cxnId="{9E254BAA-DCBD-4B84-AAC0-274113D76A75}">
      <dgm:prSet/>
      <dgm:spPr/>
      <dgm:t>
        <a:bodyPr/>
        <a:lstStyle/>
        <a:p>
          <a:endParaRPr lang="pt-BR"/>
        </a:p>
      </dgm:t>
    </dgm:pt>
    <dgm:pt modelId="{4F89498F-7E82-49DA-8367-B12D4A11067D}" type="sibTrans" cxnId="{9E254BAA-DCBD-4B84-AAC0-274113D76A75}">
      <dgm:prSet/>
      <dgm:spPr/>
      <dgm:t>
        <a:bodyPr/>
        <a:lstStyle/>
        <a:p>
          <a:endParaRPr lang="pt-BR"/>
        </a:p>
      </dgm:t>
    </dgm:pt>
    <dgm:pt modelId="{6572FEB9-6766-42EC-BB95-EBDA4AAFEF2D}">
      <dgm:prSet/>
      <dgm:spPr/>
      <dgm:t>
        <a:bodyPr/>
        <a:lstStyle/>
        <a:p>
          <a:r>
            <a:rPr lang="pt-BR" dirty="0" smtClean="0"/>
            <a:t>Emissão de títulos de terra, garantindo aos agricultores familiares a segurança jurídica e a sucessão rural, possibilitando a permanência de suas famílias no campo com qualidade de vida, bem como oportunizando o acesso a políticas públicas voltadas à agricultura familiar, a exemplo do crédito agrícola, programa </a:t>
          </a:r>
          <a:r>
            <a:rPr lang="pt-BR" dirty="0" smtClean="0"/>
            <a:t>habitacional, além do arrendamento;</a:t>
          </a:r>
          <a:endParaRPr lang="pt-BR" dirty="0" smtClean="0"/>
        </a:p>
      </dgm:t>
    </dgm:pt>
    <dgm:pt modelId="{2DEF4FA1-419A-4AA7-9811-F2A5F5B01ED5}" type="parTrans" cxnId="{49AA5A9C-D39A-4DDF-B683-E5F12D6ECE14}">
      <dgm:prSet/>
      <dgm:spPr/>
      <dgm:t>
        <a:bodyPr/>
        <a:lstStyle/>
        <a:p>
          <a:endParaRPr lang="pt-BR"/>
        </a:p>
      </dgm:t>
    </dgm:pt>
    <dgm:pt modelId="{222B2972-FA04-44E9-8677-11F1FF04AB40}" type="sibTrans" cxnId="{49AA5A9C-D39A-4DDF-B683-E5F12D6ECE14}">
      <dgm:prSet/>
      <dgm:spPr/>
      <dgm:t>
        <a:bodyPr/>
        <a:lstStyle/>
        <a:p>
          <a:endParaRPr lang="pt-BR"/>
        </a:p>
      </dgm:t>
    </dgm:pt>
    <dgm:pt modelId="{BCA9BA5E-FA28-4B4B-A434-8B3F4FE96EF5}">
      <dgm:prSet/>
      <dgm:spPr/>
      <dgm:t>
        <a:bodyPr/>
        <a:lstStyle/>
        <a:p>
          <a:r>
            <a:rPr lang="pt-BR" dirty="0" smtClean="0"/>
            <a:t>Palestras socioambientais, oficinas de produção audiovisual, música, dança e teatro; coral para idosos; doações de instrumentos musicais, antenas de internet a centros digitais, computadores, roteadores, impressoras, mesas e cadeiras para as intuições de ensino...;</a:t>
          </a:r>
        </a:p>
      </dgm:t>
    </dgm:pt>
    <dgm:pt modelId="{2E6726CE-F0FA-4039-9DA7-7431B5171D64}" type="parTrans" cxnId="{BE3669FE-9D97-4FC5-BB95-C83DB7ED4741}">
      <dgm:prSet/>
      <dgm:spPr/>
      <dgm:t>
        <a:bodyPr/>
        <a:lstStyle/>
        <a:p>
          <a:endParaRPr lang="pt-BR"/>
        </a:p>
      </dgm:t>
    </dgm:pt>
    <dgm:pt modelId="{02123B54-A31C-4A16-AF45-C742C83F2C98}" type="sibTrans" cxnId="{BE3669FE-9D97-4FC5-BB95-C83DB7ED4741}">
      <dgm:prSet/>
      <dgm:spPr/>
      <dgm:t>
        <a:bodyPr/>
        <a:lstStyle/>
        <a:p>
          <a:endParaRPr lang="pt-BR"/>
        </a:p>
      </dgm:t>
    </dgm:pt>
    <dgm:pt modelId="{887584FA-BBE6-4ECF-8FAD-3766C93DF3AB}" type="pres">
      <dgm:prSet presAssocID="{CE4E44AD-3346-4D45-9FD5-F5327A670D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3E8C8DE-B11C-487D-B54D-B37D1E0DE21F}" type="pres">
      <dgm:prSet presAssocID="{7231BB2F-2FFB-41F4-9C81-DD585CA4A1A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28471C-16B5-48C8-949C-DC24089D7885}" type="pres">
      <dgm:prSet presAssocID="{7231BB2F-2FFB-41F4-9C81-DD585CA4A1A1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0050A0-FF38-4D20-BB19-5B70DF096C3A}" type="pres">
      <dgm:prSet presAssocID="{CAD5AD13-709E-4FD7-BB6D-DAF1600DC1B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1BFAE4-38F3-4D42-A0FD-20BC85C80899}" type="pres">
      <dgm:prSet presAssocID="{CAD5AD13-709E-4FD7-BB6D-DAF1600DC1B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16FBD2-66ED-4557-93E3-370EB24873A5}" type="pres">
      <dgm:prSet presAssocID="{ADA143DE-F4E3-4DCB-8B86-A41922EA300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BD4F89-73D2-40C8-88A2-A6669B1077C7}" type="pres">
      <dgm:prSet presAssocID="{ADA143DE-F4E3-4DCB-8B86-A41922EA300C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9B9E35-74CC-4D8E-A36F-D1429D7C5A74}" type="pres">
      <dgm:prSet presAssocID="{67BDDD52-C598-48B6-9ED7-60F3F5D0A0D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46B3E4-3896-4178-892E-F7517D5B3D4A}" type="pres">
      <dgm:prSet presAssocID="{3FF0EF86-2E31-4400-B4D2-A4A4EA6C14DE}" presName="spacer" presStyleCnt="0"/>
      <dgm:spPr/>
    </dgm:pt>
    <dgm:pt modelId="{CEF50AB8-0294-47D6-8B3C-D92FFACF6311}" type="pres">
      <dgm:prSet presAssocID="{703FBC77-526B-4600-9E7F-F746C4CF517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C69FC27-385E-4A31-83C0-B1001B793A8E}" type="presOf" srcId="{A05D201C-FBAC-4A7C-9BD0-21A5DE0EEA43}" destId="{5828471C-16B5-48C8-949C-DC24089D7885}" srcOrd="0" destOrd="0" presId="urn:microsoft.com/office/officeart/2005/8/layout/vList2"/>
    <dgm:cxn modelId="{A9C7A7A4-D369-468D-A8FB-F6A6FA92D94F}" srcId="{CE4E44AD-3346-4D45-9FD5-F5327A670DDD}" destId="{67BDDD52-C598-48B6-9ED7-60F3F5D0A0D1}" srcOrd="3" destOrd="0" parTransId="{6BD3E1A1-6F6A-436C-823B-8CA00B86DEC5}" sibTransId="{3FF0EF86-2E31-4400-B4D2-A4A4EA6C14DE}"/>
    <dgm:cxn modelId="{FB85DDCC-9521-4E63-B50F-3E1545C4347A}" type="presOf" srcId="{7231BB2F-2FFB-41F4-9C81-DD585CA4A1A1}" destId="{23E8C8DE-B11C-487D-B54D-B37D1E0DE21F}" srcOrd="0" destOrd="0" presId="urn:microsoft.com/office/officeart/2005/8/layout/vList2"/>
    <dgm:cxn modelId="{FFD5154D-D1AE-4E4A-8A29-5895A11D2F6F}" type="presOf" srcId="{CE4E44AD-3346-4D45-9FD5-F5327A670DDD}" destId="{887584FA-BBE6-4ECF-8FAD-3766C93DF3AB}" srcOrd="0" destOrd="0" presId="urn:microsoft.com/office/officeart/2005/8/layout/vList2"/>
    <dgm:cxn modelId="{D168E32A-995D-499F-AE86-35CFF017E2C5}" srcId="{CE4E44AD-3346-4D45-9FD5-F5327A670DDD}" destId="{7231BB2F-2FFB-41F4-9C81-DD585CA4A1A1}" srcOrd="0" destOrd="0" parTransId="{28303731-C34C-469D-8440-188C187C770D}" sibTransId="{E8109D16-B9B0-47DF-88DF-DAE2692BF24A}"/>
    <dgm:cxn modelId="{6BBF642E-236C-4E5B-BD3F-5A0CC9874151}" type="presOf" srcId="{8AAB9588-539F-42A3-940A-31A61470C560}" destId="{5828471C-16B5-48C8-949C-DC24089D7885}" srcOrd="0" destOrd="1" presId="urn:microsoft.com/office/officeart/2005/8/layout/vList2"/>
    <dgm:cxn modelId="{510ED4FF-E131-4D68-811B-3F5E421D5BA7}" type="presOf" srcId="{67BDDD52-C598-48B6-9ED7-60F3F5D0A0D1}" destId="{679B9E35-74CC-4D8E-A36F-D1429D7C5A74}" srcOrd="0" destOrd="0" presId="urn:microsoft.com/office/officeart/2005/8/layout/vList2"/>
    <dgm:cxn modelId="{CC3D1543-48A6-46AF-9B8A-4E9D27F74FEA}" type="presOf" srcId="{ADA143DE-F4E3-4DCB-8B86-A41922EA300C}" destId="{8E16FBD2-66ED-4557-93E3-370EB24873A5}" srcOrd="0" destOrd="0" presId="urn:microsoft.com/office/officeart/2005/8/layout/vList2"/>
    <dgm:cxn modelId="{C1CC9ECA-93D4-4672-976C-2F1ECFA7B796}" type="presOf" srcId="{703FBC77-526B-4600-9E7F-F746C4CF5175}" destId="{CEF50AB8-0294-47D6-8B3C-D92FFACF6311}" srcOrd="0" destOrd="0" presId="urn:microsoft.com/office/officeart/2005/8/layout/vList2"/>
    <dgm:cxn modelId="{9E254BAA-DCBD-4B84-AAC0-274113D76A75}" srcId="{7231BB2F-2FFB-41F4-9C81-DD585CA4A1A1}" destId="{A05D201C-FBAC-4A7C-9BD0-21A5DE0EEA43}" srcOrd="0" destOrd="0" parTransId="{DF332641-316E-4B9E-AA2F-FDE10DD3EF2F}" sibTransId="{4F89498F-7E82-49DA-8367-B12D4A11067D}"/>
    <dgm:cxn modelId="{B1B5161C-DC33-4F04-8AC2-47BC8B9CAFC6}" type="presOf" srcId="{BCA9BA5E-FA28-4B4B-A434-8B3F4FE96EF5}" destId="{26BD4F89-73D2-40C8-88A2-A6669B1077C7}" srcOrd="0" destOrd="0" presId="urn:microsoft.com/office/officeart/2005/8/layout/vList2"/>
    <dgm:cxn modelId="{0739E966-2BC2-4F76-B89E-26A0CB4FD907}" srcId="{CE4E44AD-3346-4D45-9FD5-F5327A670DDD}" destId="{CAD5AD13-709E-4FD7-BB6D-DAF1600DC1B6}" srcOrd="1" destOrd="0" parTransId="{1E7E5BD6-8CF0-4CA8-8742-C1A228DDAB3C}" sibTransId="{9B05D919-C8F5-4607-8296-85FEFCE5F4B3}"/>
    <dgm:cxn modelId="{8FA29557-837E-4955-88C9-FED795C20E69}" type="presOf" srcId="{CAD5AD13-709E-4FD7-BB6D-DAF1600DC1B6}" destId="{C90050A0-FF38-4D20-BB19-5B70DF096C3A}" srcOrd="0" destOrd="0" presId="urn:microsoft.com/office/officeart/2005/8/layout/vList2"/>
    <dgm:cxn modelId="{4998F410-5AE0-42EA-BF64-A2007B8E9DBC}" srcId="{CE4E44AD-3346-4D45-9FD5-F5327A670DDD}" destId="{ADA143DE-F4E3-4DCB-8B86-A41922EA300C}" srcOrd="2" destOrd="0" parTransId="{D2BE5891-59F7-4601-B61E-C9337251E12F}" sibTransId="{C40D1C47-F8F4-47E1-A2A0-2B7AC32E2E8B}"/>
    <dgm:cxn modelId="{49AA5A9C-D39A-4DDF-B683-E5F12D6ECE14}" srcId="{CAD5AD13-709E-4FD7-BB6D-DAF1600DC1B6}" destId="{6572FEB9-6766-42EC-BB95-EBDA4AAFEF2D}" srcOrd="0" destOrd="0" parTransId="{2DEF4FA1-419A-4AA7-9811-F2A5F5B01ED5}" sibTransId="{222B2972-FA04-44E9-8677-11F1FF04AB40}"/>
    <dgm:cxn modelId="{BE3669FE-9D97-4FC5-BB95-C83DB7ED4741}" srcId="{ADA143DE-F4E3-4DCB-8B86-A41922EA300C}" destId="{BCA9BA5E-FA28-4B4B-A434-8B3F4FE96EF5}" srcOrd="0" destOrd="0" parTransId="{2E6726CE-F0FA-4039-9DA7-7431B5171D64}" sibTransId="{02123B54-A31C-4A16-AF45-C742C83F2C98}"/>
    <dgm:cxn modelId="{E9D559E7-658E-40D4-AB27-9DDA82D0BD74}" type="presOf" srcId="{6572FEB9-6766-42EC-BB95-EBDA4AAFEF2D}" destId="{CB1BFAE4-38F3-4D42-A0FD-20BC85C80899}" srcOrd="0" destOrd="0" presId="urn:microsoft.com/office/officeart/2005/8/layout/vList2"/>
    <dgm:cxn modelId="{E1B57C16-636A-4BD3-8001-D0C67C2DFDAA}" srcId="{7231BB2F-2FFB-41F4-9C81-DD585CA4A1A1}" destId="{8AAB9588-539F-42A3-940A-31A61470C560}" srcOrd="1" destOrd="0" parTransId="{398500CC-EE99-4F86-B7C0-06B549F43303}" sibTransId="{6EF3BC96-6974-4E3F-959D-B03E32119BA3}"/>
    <dgm:cxn modelId="{99EA2C74-19E4-451E-A565-F25D5096AE95}" srcId="{CE4E44AD-3346-4D45-9FD5-F5327A670DDD}" destId="{703FBC77-526B-4600-9E7F-F746C4CF5175}" srcOrd="4" destOrd="0" parTransId="{2BAFE187-FA1A-4CE4-8834-3832ED8D337A}" sibTransId="{AC9F6BD8-6CB1-490F-9EF8-3CFF462C8A96}"/>
    <dgm:cxn modelId="{5321D5EA-230F-4288-91D3-80B241F10B76}" type="presParOf" srcId="{887584FA-BBE6-4ECF-8FAD-3766C93DF3AB}" destId="{23E8C8DE-B11C-487D-B54D-B37D1E0DE21F}" srcOrd="0" destOrd="0" presId="urn:microsoft.com/office/officeart/2005/8/layout/vList2"/>
    <dgm:cxn modelId="{B3D43C9F-149C-4C48-B85C-1F0896D22C66}" type="presParOf" srcId="{887584FA-BBE6-4ECF-8FAD-3766C93DF3AB}" destId="{5828471C-16B5-48C8-949C-DC24089D7885}" srcOrd="1" destOrd="0" presId="urn:microsoft.com/office/officeart/2005/8/layout/vList2"/>
    <dgm:cxn modelId="{BC88C59D-8999-4BB3-9D09-FAEA8F97AAF8}" type="presParOf" srcId="{887584FA-BBE6-4ECF-8FAD-3766C93DF3AB}" destId="{C90050A0-FF38-4D20-BB19-5B70DF096C3A}" srcOrd="2" destOrd="0" presId="urn:microsoft.com/office/officeart/2005/8/layout/vList2"/>
    <dgm:cxn modelId="{815E8BCF-A10E-475F-87FF-716C544321BC}" type="presParOf" srcId="{887584FA-BBE6-4ECF-8FAD-3766C93DF3AB}" destId="{CB1BFAE4-38F3-4D42-A0FD-20BC85C80899}" srcOrd="3" destOrd="0" presId="urn:microsoft.com/office/officeart/2005/8/layout/vList2"/>
    <dgm:cxn modelId="{5BC8BB2A-7668-487F-9EAA-A470488CCB57}" type="presParOf" srcId="{887584FA-BBE6-4ECF-8FAD-3766C93DF3AB}" destId="{8E16FBD2-66ED-4557-93E3-370EB24873A5}" srcOrd="4" destOrd="0" presId="urn:microsoft.com/office/officeart/2005/8/layout/vList2"/>
    <dgm:cxn modelId="{65C6EF52-0BE6-4843-9D78-61DFBE5C391C}" type="presParOf" srcId="{887584FA-BBE6-4ECF-8FAD-3766C93DF3AB}" destId="{26BD4F89-73D2-40C8-88A2-A6669B1077C7}" srcOrd="5" destOrd="0" presId="urn:microsoft.com/office/officeart/2005/8/layout/vList2"/>
    <dgm:cxn modelId="{C0FA579D-0021-4FFB-A2FA-A12D409E138A}" type="presParOf" srcId="{887584FA-BBE6-4ECF-8FAD-3766C93DF3AB}" destId="{679B9E35-74CC-4D8E-A36F-D1429D7C5A74}" srcOrd="6" destOrd="0" presId="urn:microsoft.com/office/officeart/2005/8/layout/vList2"/>
    <dgm:cxn modelId="{84DFC2F7-1B86-42AF-8932-ECFB1488F849}" type="presParOf" srcId="{887584FA-BBE6-4ECF-8FAD-3766C93DF3AB}" destId="{9B46B3E4-3896-4178-892E-F7517D5B3D4A}" srcOrd="7" destOrd="0" presId="urn:microsoft.com/office/officeart/2005/8/layout/vList2"/>
    <dgm:cxn modelId="{2E541C15-9B7C-488A-B104-A4CB78856F7A}" type="presParOf" srcId="{887584FA-BBE6-4ECF-8FAD-3766C93DF3AB}" destId="{CEF50AB8-0294-47D6-8B3C-D92FFACF631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8C8DE-B11C-487D-B54D-B37D1E0DE21F}">
      <dsp:nvSpPr>
        <dsp:cNvPr id="0" name=""/>
        <dsp:cNvSpPr/>
      </dsp:nvSpPr>
      <dsp:spPr>
        <a:xfrm>
          <a:off x="0" y="19741"/>
          <a:ext cx="11358642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u="sng" kern="1200" dirty="0" smtClean="0"/>
            <a:t>OBRAS DE INFRAESTRUTURA</a:t>
          </a:r>
          <a:endParaRPr lang="pt-BR" sz="2400" kern="1200" dirty="0"/>
        </a:p>
      </dsp:txBody>
      <dsp:txXfrm>
        <a:off x="28100" y="47841"/>
        <a:ext cx="11302442" cy="519439"/>
      </dsp:txXfrm>
    </dsp:sp>
    <dsp:sp modelId="{5828471C-16B5-48C8-949C-DC24089D7885}">
      <dsp:nvSpPr>
        <dsp:cNvPr id="0" name=""/>
        <dsp:cNvSpPr/>
      </dsp:nvSpPr>
      <dsp:spPr>
        <a:xfrm>
          <a:off x="0" y="595381"/>
          <a:ext cx="11358642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63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900" kern="1200" dirty="0" smtClean="0"/>
            <a:t>Melhoria e/ou construção de vias de acesso (estradas, pontes...), construção de banheiros com fossa séptica, implantação e manutenção de sinalização das vias públicas, perfuração de poços, construção de barreiros;</a:t>
          </a:r>
          <a:endParaRPr lang="pt-B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900" kern="1200" dirty="0" smtClean="0"/>
            <a:t>Reforma, construção e doação de equipamentos públicos (escolas, creches, unidades de saúde, ambulâncias, bibliotecas, praças, quadras poliesportivas, igrejas, etc..);</a:t>
          </a:r>
        </a:p>
      </dsp:txBody>
      <dsp:txXfrm>
        <a:off x="0" y="595381"/>
        <a:ext cx="11358642" cy="1192320"/>
      </dsp:txXfrm>
    </dsp:sp>
    <dsp:sp modelId="{C90050A0-FF38-4D20-BB19-5B70DF096C3A}">
      <dsp:nvSpPr>
        <dsp:cNvPr id="0" name=""/>
        <dsp:cNvSpPr/>
      </dsp:nvSpPr>
      <dsp:spPr>
        <a:xfrm>
          <a:off x="0" y="1787701"/>
          <a:ext cx="11358642" cy="575639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u="sng" kern="1200" dirty="0" smtClean="0"/>
            <a:t>REGULARIZAÇÃO FUNDIÁRIA</a:t>
          </a:r>
          <a:endParaRPr lang="pt-BR" sz="2400" kern="1200" dirty="0" smtClean="0"/>
        </a:p>
      </dsp:txBody>
      <dsp:txXfrm>
        <a:off x="28100" y="1815801"/>
        <a:ext cx="11302442" cy="519439"/>
      </dsp:txXfrm>
    </dsp:sp>
    <dsp:sp modelId="{CB1BFAE4-38F3-4D42-A0FD-20BC85C80899}">
      <dsp:nvSpPr>
        <dsp:cNvPr id="0" name=""/>
        <dsp:cNvSpPr/>
      </dsp:nvSpPr>
      <dsp:spPr>
        <a:xfrm>
          <a:off x="0" y="2363341"/>
          <a:ext cx="11358642" cy="114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63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900" kern="1200" dirty="0" smtClean="0"/>
            <a:t>Emissão de títulos de terra, garantindo aos agricultores familiares a segurança jurídica e a sucessão rural, possibilitando a permanência de suas famílias no campo com qualidade de vida, bem como oportunizando o acesso a políticas públicas voltadas à agricultura familiar, a exemplo do crédito agrícola, programa </a:t>
          </a:r>
          <a:r>
            <a:rPr lang="pt-BR" sz="1900" kern="1200" dirty="0" smtClean="0"/>
            <a:t>habitacional, além do arrendamento;</a:t>
          </a:r>
          <a:endParaRPr lang="pt-BR" sz="1900" kern="1200" dirty="0" smtClean="0"/>
        </a:p>
      </dsp:txBody>
      <dsp:txXfrm>
        <a:off x="0" y="2363341"/>
        <a:ext cx="11358642" cy="1142640"/>
      </dsp:txXfrm>
    </dsp:sp>
    <dsp:sp modelId="{8E16FBD2-66ED-4557-93E3-370EB24873A5}">
      <dsp:nvSpPr>
        <dsp:cNvPr id="0" name=""/>
        <dsp:cNvSpPr/>
      </dsp:nvSpPr>
      <dsp:spPr>
        <a:xfrm>
          <a:off x="0" y="3505981"/>
          <a:ext cx="11358642" cy="575639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u="sng" kern="1200" dirty="0" smtClean="0"/>
            <a:t>INCENTIVO A EDUCAÇÃO E CULTURA</a:t>
          </a:r>
          <a:endParaRPr lang="pt-BR" sz="2400" kern="1200" dirty="0" smtClean="0"/>
        </a:p>
      </dsp:txBody>
      <dsp:txXfrm>
        <a:off x="28100" y="3534081"/>
        <a:ext cx="11302442" cy="519439"/>
      </dsp:txXfrm>
    </dsp:sp>
    <dsp:sp modelId="{26BD4F89-73D2-40C8-88A2-A6669B1077C7}">
      <dsp:nvSpPr>
        <dsp:cNvPr id="0" name=""/>
        <dsp:cNvSpPr/>
      </dsp:nvSpPr>
      <dsp:spPr>
        <a:xfrm>
          <a:off x="0" y="4081621"/>
          <a:ext cx="11358642" cy="869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63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900" kern="1200" dirty="0" smtClean="0"/>
            <a:t>Palestras socioambientais, oficinas de produção audiovisual, música, dança e teatro; coral para idosos; doações de instrumentos musicais, antenas de internet a centros digitais, computadores, roteadores, impressoras, mesas e cadeiras para as intuições de ensino...;</a:t>
          </a:r>
        </a:p>
      </dsp:txBody>
      <dsp:txXfrm>
        <a:off x="0" y="4081621"/>
        <a:ext cx="11358642" cy="869400"/>
      </dsp:txXfrm>
    </dsp:sp>
    <dsp:sp modelId="{679B9E35-74CC-4D8E-A36F-D1429D7C5A74}">
      <dsp:nvSpPr>
        <dsp:cNvPr id="0" name=""/>
        <dsp:cNvSpPr/>
      </dsp:nvSpPr>
      <dsp:spPr>
        <a:xfrm>
          <a:off x="0" y="4951021"/>
          <a:ext cx="11358642" cy="575639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u="sng" kern="1200" dirty="0" smtClean="0"/>
            <a:t>QUALIFICAÇÃO DE MÃO DE OBRA LOCAL</a:t>
          </a:r>
          <a:endParaRPr lang="pt-BR" sz="2400" kern="1200" dirty="0" smtClean="0"/>
        </a:p>
      </dsp:txBody>
      <dsp:txXfrm>
        <a:off x="28100" y="4979121"/>
        <a:ext cx="11302442" cy="519439"/>
      </dsp:txXfrm>
    </dsp:sp>
    <dsp:sp modelId="{CEF50AB8-0294-47D6-8B3C-D92FFACF6311}">
      <dsp:nvSpPr>
        <dsp:cNvPr id="0" name=""/>
        <dsp:cNvSpPr/>
      </dsp:nvSpPr>
      <dsp:spPr>
        <a:xfrm>
          <a:off x="0" y="5595781"/>
          <a:ext cx="11358642" cy="57563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u="sng" kern="1200" dirty="0" smtClean="0"/>
            <a:t>ESTUDOS REFERENTES AO PATRIMÔNIO HISTÓRICO, CULTURAL </a:t>
          </a:r>
          <a:r>
            <a:rPr lang="pt-BR" sz="2400" b="1" u="sng" kern="1200" smtClean="0"/>
            <a:t>E </a:t>
          </a:r>
          <a:r>
            <a:rPr lang="pt-BR" sz="2400" b="1" u="sng" kern="1200" smtClean="0"/>
            <a:t>ARQUEOLÓGICO</a:t>
          </a:r>
          <a:endParaRPr lang="pt-BR" sz="2400" b="1" u="sng" kern="1200" dirty="0" smtClean="0"/>
        </a:p>
      </dsp:txBody>
      <dsp:txXfrm>
        <a:off x="28100" y="5623881"/>
        <a:ext cx="11302442" cy="519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91A07-EFC1-4567-9220-C12681541686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5158-CF55-4008-B3E2-8A36FAFAEC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059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324E8-BE8E-4B7E-B544-8C5FF32AA307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744538"/>
            <a:ext cx="63944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0F788-818C-4A38-ACA0-7CB47B2F73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21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861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4309" algn="l" defTabSz="110861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08619" algn="l" defTabSz="110861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62928" algn="l" defTabSz="110861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17237" algn="l" defTabSz="110861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71546" algn="l" defTabSz="110861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25856" algn="l" defTabSz="110861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880165" algn="l" defTabSz="110861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34474" algn="l" defTabSz="110861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79876" name="Espaço Reservado para Número de Slid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F3E64B-C6BF-411B-A8A2-879640340A1A}" type="slidenum">
              <a:rPr lang="pt-BR" altLang="pt-BR" smtClean="0"/>
              <a:pPr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9565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0F788-818C-4A38-ACA0-7CB47B2F73A1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174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/>
          </a:p>
        </p:txBody>
      </p:sp>
      <p:sp>
        <p:nvSpPr>
          <p:cNvPr id="13316" name="Espaço Reservado para Número de Slid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1FB46D-F398-4A9A-809C-5FE41FC1A620}" type="slidenum">
              <a:rPr lang="pt-BR" altLang="pt-BR" smtClean="0">
                <a:cs typeface="Arial" charset="0"/>
              </a:rPr>
              <a:pPr/>
              <a:t>5</a:t>
            </a:fld>
            <a:endParaRPr lang="pt-BR" altLang="pt-B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6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0F788-818C-4A38-ACA0-7CB47B2F73A1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379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0F788-818C-4A38-ACA0-7CB47B2F73A1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551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ço Reservado para Anotações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90116" name="Espaço Reservado para Número de Slid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3CE0C5-BA5C-48B1-966B-D7D012F8690C}" type="slidenum">
              <a:rPr lang="pt-BR" altLang="pt-BR" smtClean="0"/>
              <a:pPr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96419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ço Reservado para Anotações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90116" name="Espaço Reservado para Número de Slid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3CE0C5-BA5C-48B1-966B-D7D012F8690C}" type="slidenum">
              <a:rPr lang="pt-BR" altLang="pt-BR" smtClean="0"/>
              <a:pPr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995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0F788-818C-4A38-ACA0-7CB47B2F73A1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07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4637" y="2181221"/>
            <a:ext cx="10252551" cy="1505074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09274" y="3978859"/>
            <a:ext cx="8443278" cy="1794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17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7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25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80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34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44828" y="281189"/>
            <a:ext cx="2713911" cy="5991041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3091" y="281189"/>
            <a:ext cx="7940701" cy="5991041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/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/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FB92E-8A20-4EC1-A790-289FF28B1EC2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4" name="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EA7F-BE28-48FF-8B52-86792751C73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801" y="4511975"/>
            <a:ext cx="10252551" cy="1394551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52801" y="2976017"/>
            <a:ext cx="10252551" cy="153595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43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8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629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172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715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258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801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344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3091" y="1638354"/>
            <a:ext cx="5327306" cy="463387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31428" y="1638354"/>
            <a:ext cx="5327306" cy="463387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3092" y="1571716"/>
            <a:ext cx="5329401" cy="655015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4309" indent="0">
              <a:buNone/>
              <a:defRPr sz="2400" b="1"/>
            </a:lvl2pPr>
            <a:lvl3pPr marL="1108619" indent="0">
              <a:buNone/>
              <a:defRPr sz="2200" b="1"/>
            </a:lvl3pPr>
            <a:lvl4pPr marL="1662928" indent="0">
              <a:buNone/>
              <a:defRPr sz="1900" b="1"/>
            </a:lvl4pPr>
            <a:lvl5pPr marL="2217237" indent="0">
              <a:buNone/>
              <a:defRPr sz="1900" b="1"/>
            </a:lvl5pPr>
            <a:lvl6pPr marL="2771546" indent="0">
              <a:buNone/>
              <a:defRPr sz="1900" b="1"/>
            </a:lvl6pPr>
            <a:lvl7pPr marL="3325856" indent="0">
              <a:buNone/>
              <a:defRPr sz="1900" b="1"/>
            </a:lvl7pPr>
            <a:lvl8pPr marL="3880165" indent="0">
              <a:buNone/>
              <a:defRPr sz="1900" b="1"/>
            </a:lvl8pPr>
            <a:lvl9pPr marL="4434474" indent="0">
              <a:buNone/>
              <a:defRPr sz="19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3092" y="2226733"/>
            <a:ext cx="5329401" cy="40454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27240" y="1571716"/>
            <a:ext cx="5331494" cy="655015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4309" indent="0">
              <a:buNone/>
              <a:defRPr sz="2400" b="1"/>
            </a:lvl2pPr>
            <a:lvl3pPr marL="1108619" indent="0">
              <a:buNone/>
              <a:defRPr sz="2200" b="1"/>
            </a:lvl3pPr>
            <a:lvl4pPr marL="1662928" indent="0">
              <a:buNone/>
              <a:defRPr sz="1900" b="1"/>
            </a:lvl4pPr>
            <a:lvl5pPr marL="2217237" indent="0">
              <a:buNone/>
              <a:defRPr sz="1900" b="1"/>
            </a:lvl5pPr>
            <a:lvl6pPr marL="2771546" indent="0">
              <a:buNone/>
              <a:defRPr sz="1900" b="1"/>
            </a:lvl6pPr>
            <a:lvl7pPr marL="3325856" indent="0">
              <a:buNone/>
              <a:defRPr sz="1900" b="1"/>
            </a:lvl7pPr>
            <a:lvl8pPr marL="3880165" indent="0">
              <a:buNone/>
              <a:defRPr sz="1900" b="1"/>
            </a:lvl8pPr>
            <a:lvl9pPr marL="4434474" indent="0">
              <a:buNone/>
              <a:defRPr sz="19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27240" y="2226733"/>
            <a:ext cx="5331494" cy="40454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092" y="279560"/>
            <a:ext cx="3968257" cy="118975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15841" y="279563"/>
            <a:ext cx="6742895" cy="5992667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3092" y="1469318"/>
            <a:ext cx="3968257" cy="4802910"/>
          </a:xfrm>
        </p:spPr>
        <p:txBody>
          <a:bodyPr/>
          <a:lstStyle>
            <a:lvl1pPr marL="0" indent="0">
              <a:buNone/>
              <a:defRPr sz="1700"/>
            </a:lvl1pPr>
            <a:lvl2pPr marL="554309" indent="0">
              <a:buNone/>
              <a:defRPr sz="1500"/>
            </a:lvl2pPr>
            <a:lvl3pPr marL="1108619" indent="0">
              <a:buNone/>
              <a:defRPr sz="1200"/>
            </a:lvl3pPr>
            <a:lvl4pPr marL="1662928" indent="0">
              <a:buNone/>
              <a:defRPr sz="1100"/>
            </a:lvl4pPr>
            <a:lvl5pPr marL="2217237" indent="0">
              <a:buNone/>
              <a:defRPr sz="1100"/>
            </a:lvl5pPr>
            <a:lvl6pPr marL="2771546" indent="0">
              <a:buNone/>
              <a:defRPr sz="1100"/>
            </a:lvl6pPr>
            <a:lvl7pPr marL="3325856" indent="0">
              <a:buNone/>
              <a:defRPr sz="1100"/>
            </a:lvl7pPr>
            <a:lvl8pPr marL="3880165" indent="0">
              <a:buNone/>
              <a:defRPr sz="1100"/>
            </a:lvl8pPr>
            <a:lvl9pPr marL="4434474" indent="0">
              <a:buNone/>
              <a:defRPr sz="11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4207" y="4915059"/>
            <a:ext cx="7237095" cy="5802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64207" y="627387"/>
            <a:ext cx="7237095" cy="4212908"/>
          </a:xfrm>
        </p:spPr>
        <p:txBody>
          <a:bodyPr/>
          <a:lstStyle>
            <a:lvl1pPr marL="0" indent="0">
              <a:buNone/>
              <a:defRPr sz="3900"/>
            </a:lvl1pPr>
            <a:lvl2pPr marL="554309" indent="0">
              <a:buNone/>
              <a:defRPr sz="3400"/>
            </a:lvl2pPr>
            <a:lvl3pPr marL="1108619" indent="0">
              <a:buNone/>
              <a:defRPr sz="2900"/>
            </a:lvl3pPr>
            <a:lvl4pPr marL="1662928" indent="0">
              <a:buNone/>
              <a:defRPr sz="2400"/>
            </a:lvl4pPr>
            <a:lvl5pPr marL="2217237" indent="0">
              <a:buNone/>
              <a:defRPr sz="2400"/>
            </a:lvl5pPr>
            <a:lvl6pPr marL="2771546" indent="0">
              <a:buNone/>
              <a:defRPr sz="2400"/>
            </a:lvl6pPr>
            <a:lvl7pPr marL="3325856" indent="0">
              <a:buNone/>
              <a:defRPr sz="2400"/>
            </a:lvl7pPr>
            <a:lvl8pPr marL="3880165" indent="0">
              <a:buNone/>
              <a:defRPr sz="2400"/>
            </a:lvl8pPr>
            <a:lvl9pPr marL="4434474" indent="0">
              <a:buNone/>
              <a:defRPr sz="24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4207" y="5495312"/>
            <a:ext cx="7237095" cy="824052"/>
          </a:xfrm>
        </p:spPr>
        <p:txBody>
          <a:bodyPr/>
          <a:lstStyle>
            <a:lvl1pPr marL="0" indent="0">
              <a:buNone/>
              <a:defRPr sz="1700"/>
            </a:lvl1pPr>
            <a:lvl2pPr marL="554309" indent="0">
              <a:buNone/>
              <a:defRPr sz="1500"/>
            </a:lvl2pPr>
            <a:lvl3pPr marL="1108619" indent="0">
              <a:buNone/>
              <a:defRPr sz="1200"/>
            </a:lvl3pPr>
            <a:lvl4pPr marL="1662928" indent="0">
              <a:buNone/>
              <a:defRPr sz="1100"/>
            </a:lvl4pPr>
            <a:lvl5pPr marL="2217237" indent="0">
              <a:buNone/>
              <a:defRPr sz="1100"/>
            </a:lvl5pPr>
            <a:lvl6pPr marL="2771546" indent="0">
              <a:buNone/>
              <a:defRPr sz="1100"/>
            </a:lvl6pPr>
            <a:lvl7pPr marL="3325856" indent="0">
              <a:buNone/>
              <a:defRPr sz="1100"/>
            </a:lvl7pPr>
            <a:lvl8pPr marL="3880165" indent="0">
              <a:buNone/>
              <a:defRPr sz="1100"/>
            </a:lvl8pPr>
            <a:lvl9pPr marL="4434474" indent="0">
              <a:buNone/>
              <a:defRPr sz="11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3091" y="281186"/>
            <a:ext cx="10855643" cy="1170253"/>
          </a:xfrm>
          <a:prstGeom prst="rect">
            <a:avLst/>
          </a:prstGeom>
        </p:spPr>
        <p:txBody>
          <a:bodyPr vert="horz" lIns="110862" tIns="55431" rIns="110862" bIns="55431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3091" y="1638354"/>
            <a:ext cx="10855643" cy="4633874"/>
          </a:xfrm>
          <a:prstGeom prst="rect">
            <a:avLst/>
          </a:prstGeom>
        </p:spPr>
        <p:txBody>
          <a:bodyPr vert="horz" lIns="110862" tIns="55431" rIns="110862" bIns="55431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3091" y="6507906"/>
            <a:ext cx="2814426" cy="373830"/>
          </a:xfrm>
          <a:prstGeom prst="rect">
            <a:avLst/>
          </a:prstGeom>
        </p:spPr>
        <p:txBody>
          <a:bodyPr vert="horz" lIns="110862" tIns="55431" rIns="110862" bIns="5543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167DF-3BCE-4406-862C-BFA987CA7B0E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21124" y="6507906"/>
            <a:ext cx="3819578" cy="373830"/>
          </a:xfrm>
          <a:prstGeom prst="rect">
            <a:avLst/>
          </a:prstGeom>
        </p:spPr>
        <p:txBody>
          <a:bodyPr vert="horz" lIns="110862" tIns="55431" rIns="110862" bIns="5543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44308" y="6507906"/>
            <a:ext cx="2814426" cy="373830"/>
          </a:xfrm>
          <a:prstGeom prst="rect">
            <a:avLst/>
          </a:prstGeom>
        </p:spPr>
        <p:txBody>
          <a:bodyPr vert="horz" lIns="110862" tIns="55431" rIns="110862" bIns="5543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2D5E6-1480-436C-8312-32BC141A67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1108619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5732" indent="-415732" algn="l" defTabSz="1108619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0753" indent="-346443" algn="l" defTabSz="1108619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85773" indent="-277155" algn="l" defTabSz="110861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40082" indent="-277155" algn="l" defTabSz="1108619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94392" indent="-277155" algn="l" defTabSz="1108619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701" indent="-277155" algn="l" defTabSz="11086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3010" indent="-277155" algn="l" defTabSz="11086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320" indent="-277155" algn="l" defTabSz="11086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11629" indent="-277155" algn="l" defTabSz="11086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0861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4309" algn="l" defTabSz="110861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8619" algn="l" defTabSz="110861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62928" algn="l" defTabSz="110861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7237" algn="l" defTabSz="110861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546" algn="l" defTabSz="110861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856" algn="l" defTabSz="110861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80165" algn="l" defTabSz="110861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34474" algn="l" defTabSz="110861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hyperlink" Target="http://www.investebahia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Eolica CER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061825" cy="7016823"/>
          </a:xfrm>
          <a:prstGeom prst="rect">
            <a:avLst/>
          </a:prstGeom>
          <a:noFill/>
        </p:spPr>
      </p:pic>
      <p:sp>
        <p:nvSpPr>
          <p:cNvPr id="3075" name="CaixaDeTexto 35"/>
          <p:cNvSpPr txBox="1">
            <a:spLocks noChangeArrowheads="1"/>
          </p:cNvSpPr>
          <p:nvPr/>
        </p:nvSpPr>
        <p:spPr bwMode="auto">
          <a:xfrm>
            <a:off x="297248" y="172206"/>
            <a:ext cx="3069368" cy="1401710"/>
          </a:xfrm>
          <a:prstGeom prst="rect">
            <a:avLst/>
          </a:prstGeom>
          <a:solidFill>
            <a:srgbClr val="00000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104406" tIns="52203" rIns="104406" bIns="52203">
            <a:spAutoFit/>
          </a:bodyPr>
          <a:lstStyle/>
          <a:p>
            <a:pPr eaLnBrk="1" hangingPunct="1"/>
            <a:r>
              <a:rPr lang="pt-BR" altLang="pt-BR" sz="8200" b="1" dirty="0">
                <a:solidFill>
                  <a:schemeClr val="bg1"/>
                </a:solidFill>
                <a:latin typeface="Calibri" pitchFamily="34" charset="0"/>
              </a:rPr>
              <a:t>BAHIA  </a:t>
            </a:r>
          </a:p>
        </p:txBody>
      </p:sp>
      <p:sp>
        <p:nvSpPr>
          <p:cNvPr id="3076" name="CaixaDeTexto 36"/>
          <p:cNvSpPr txBox="1">
            <a:spLocks noChangeArrowheads="1"/>
          </p:cNvSpPr>
          <p:nvPr/>
        </p:nvSpPr>
        <p:spPr bwMode="auto">
          <a:xfrm>
            <a:off x="297248" y="1573916"/>
            <a:ext cx="5661656" cy="936422"/>
          </a:xfrm>
          <a:prstGeom prst="rect">
            <a:avLst/>
          </a:prstGeom>
          <a:solidFill>
            <a:srgbClr val="00000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104406" tIns="52203" rIns="104406" bIns="52203">
            <a:spAutoFit/>
          </a:bodyPr>
          <a:lstStyle/>
          <a:p>
            <a:r>
              <a:rPr lang="pt-BR" altLang="pt-BR" sz="2700" b="1" dirty="0" smtClean="0">
                <a:solidFill>
                  <a:schemeClr val="bg1"/>
                </a:solidFill>
                <a:latin typeface="Calibri" pitchFamily="34" charset="0"/>
              </a:rPr>
              <a:t>Tendências, desafios e oportunidades para o Setor de Energias Renováveis</a:t>
            </a:r>
            <a:endParaRPr lang="pt-BR" altLang="pt-BR" sz="27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14" descr="C:\Users\lais.maciel\Downloads\002_semfun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5113" y="0"/>
            <a:ext cx="1476712" cy="1218028"/>
          </a:xfrm>
          <a:prstGeom prst="rect">
            <a:avLst/>
          </a:prstGeom>
          <a:noFill/>
        </p:spPr>
      </p:pic>
      <p:sp>
        <p:nvSpPr>
          <p:cNvPr id="8" name="CaixaDeTexto 36"/>
          <p:cNvSpPr txBox="1">
            <a:spLocks noChangeArrowheads="1"/>
          </p:cNvSpPr>
          <p:nvPr/>
        </p:nvSpPr>
        <p:spPr bwMode="auto">
          <a:xfrm>
            <a:off x="2538524" y="5562737"/>
            <a:ext cx="6984776" cy="1028755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04406" tIns="52203" rIns="104406" bIns="52203">
            <a:spAutoFit/>
          </a:bodyPr>
          <a:lstStyle/>
          <a:p>
            <a:pPr algn="ctr"/>
            <a:r>
              <a:rPr lang="pt-BR" altLang="pt-BR" sz="2000" b="1" dirty="0" smtClean="0">
                <a:solidFill>
                  <a:schemeClr val="bg1"/>
                </a:solidFill>
                <a:latin typeface="Calibri" pitchFamily="34" charset="0"/>
              </a:rPr>
              <a:t>Comissão de </a:t>
            </a:r>
            <a:r>
              <a:rPr lang="pt-BR" altLang="pt-BR" sz="2000" b="1" dirty="0">
                <a:solidFill>
                  <a:schemeClr val="bg1"/>
                </a:solidFill>
                <a:latin typeface="Calibri" pitchFamily="34" charset="0"/>
              </a:rPr>
              <a:t>Desenvolvimento Econômico, </a:t>
            </a:r>
            <a:r>
              <a:rPr lang="pt-BR" altLang="pt-BR" sz="2000" b="1" dirty="0" smtClean="0">
                <a:solidFill>
                  <a:schemeClr val="bg1"/>
                </a:solidFill>
                <a:latin typeface="Calibri" pitchFamily="34" charset="0"/>
              </a:rPr>
              <a:t>Indústria e Comércio </a:t>
            </a:r>
          </a:p>
          <a:p>
            <a:pPr algn="ctr"/>
            <a:r>
              <a:rPr lang="pt-BR" altLang="pt-BR" sz="2000" b="1" dirty="0" smtClean="0">
                <a:solidFill>
                  <a:schemeClr val="bg1"/>
                </a:solidFill>
                <a:latin typeface="Calibri" pitchFamily="34" charset="0"/>
              </a:rPr>
              <a:t> Câmara dos Deputados</a:t>
            </a:r>
          </a:p>
          <a:p>
            <a:pPr algn="ctr"/>
            <a:r>
              <a:rPr lang="pt-BR" altLang="pt-BR" sz="2000" b="1" dirty="0" smtClean="0">
                <a:solidFill>
                  <a:schemeClr val="bg1"/>
                </a:solidFill>
                <a:latin typeface="Calibri" pitchFamily="34" charset="0"/>
              </a:rPr>
              <a:t>28 de novembro 2018</a:t>
            </a:r>
            <a:endParaRPr lang="pt-BR" alt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36483A10-7F1F-4F17-BF25-89E766D9BA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2370683"/>
              </p:ext>
            </p:extLst>
          </p:nvPr>
        </p:nvGraphicFramePr>
        <p:xfrm>
          <a:off x="342280" y="2139156"/>
          <a:ext cx="3816424" cy="237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85B527C9-ECCB-4D79-AA48-E8D3AFDC49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557045"/>
              </p:ext>
            </p:extLst>
          </p:nvPr>
        </p:nvGraphicFramePr>
        <p:xfrm>
          <a:off x="6291364" y="2388768"/>
          <a:ext cx="5485029" cy="325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23E49BE6-220C-4BCA-AE33-2F00B91A9B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338646"/>
              </p:ext>
            </p:extLst>
          </p:nvPr>
        </p:nvGraphicFramePr>
        <p:xfrm>
          <a:off x="192022" y="1510492"/>
          <a:ext cx="5551172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E6657A38-BF67-4307-A2AD-CF502F18938E}"/>
              </a:ext>
            </a:extLst>
          </p:cNvPr>
          <p:cNvCxnSpPr/>
          <p:nvPr/>
        </p:nvCxnSpPr>
        <p:spPr>
          <a:xfrm>
            <a:off x="6030912" y="990476"/>
            <a:ext cx="0" cy="5328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4D6C4156-EDC8-48ED-A1DD-2DF7593732F4}"/>
              </a:ext>
            </a:extLst>
          </p:cNvPr>
          <p:cNvSpPr txBox="1"/>
          <p:nvPr/>
        </p:nvSpPr>
        <p:spPr>
          <a:xfrm>
            <a:off x="2218196" y="1347649"/>
            <a:ext cx="2448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CENTRALIZADA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1BC9CABD-AEF7-42EA-A975-62B5B650A4FB}"/>
              </a:ext>
            </a:extLst>
          </p:cNvPr>
          <p:cNvSpPr txBox="1"/>
          <p:nvPr/>
        </p:nvSpPr>
        <p:spPr>
          <a:xfrm>
            <a:off x="7903121" y="1349935"/>
            <a:ext cx="3024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DISTRIBUÍDA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CDFE3BF-E8B7-48C1-B54C-170912928002}"/>
              </a:ext>
            </a:extLst>
          </p:cNvPr>
          <p:cNvSpPr txBox="1"/>
          <p:nvPr/>
        </p:nvSpPr>
        <p:spPr>
          <a:xfrm>
            <a:off x="4682187" y="2998548"/>
            <a:ext cx="920097" cy="36933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dk1"/>
                </a:solidFill>
              </a:rPr>
              <a:t>≅ </a:t>
            </a:r>
            <a:r>
              <a:rPr lang="pt-BR" sz="1800" b="1" dirty="0"/>
              <a:t>31 X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AA06438A-C91F-4B4C-BF81-EC9BCC21DCFD}"/>
              </a:ext>
            </a:extLst>
          </p:cNvPr>
          <p:cNvSpPr txBox="1"/>
          <p:nvPr/>
        </p:nvSpPr>
        <p:spPr>
          <a:xfrm>
            <a:off x="3459144" y="4939516"/>
            <a:ext cx="997552" cy="36933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dk1"/>
                </a:solidFill>
              </a:rPr>
              <a:t>≅ </a:t>
            </a:r>
            <a:r>
              <a:rPr lang="pt-BR" sz="1800" b="1" dirty="0"/>
              <a:t>135 X</a:t>
            </a:r>
          </a:p>
        </p:txBody>
      </p:sp>
      <p:sp>
        <p:nvSpPr>
          <p:cNvPr id="21" name="CaixaDeTexto 10">
            <a:extLst>
              <a:ext uri="{FF2B5EF4-FFF2-40B4-BE49-F238E27FC236}">
                <a16:creationId xmlns:a16="http://schemas.microsoft.com/office/drawing/2014/main" xmlns="" id="{7EA1A5C8-9514-4FF3-A729-7C03161C3738}"/>
              </a:ext>
            </a:extLst>
          </p:cNvPr>
          <p:cNvSpPr txBox="1"/>
          <p:nvPr/>
        </p:nvSpPr>
        <p:spPr>
          <a:xfrm>
            <a:off x="8316928" y="3225004"/>
            <a:ext cx="975815" cy="309753"/>
          </a:xfrm>
          <a:prstGeom prst="rect">
            <a:avLst/>
          </a:prstGeom>
          <a:solidFill>
            <a:schemeClr val="lt1"/>
          </a:solidFill>
          <a:ln w="38100" cmpd="sng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 </a:t>
            </a:r>
            <a:r>
              <a:rPr lang="pt-BR" sz="1800" b="1" dirty="0">
                <a:solidFill>
                  <a:schemeClr val="dk1"/>
                </a:solidFill>
                <a:effectLst/>
              </a:rPr>
              <a:t>≅ </a:t>
            </a:r>
            <a:r>
              <a:rPr lang="pt-BR" sz="1800" b="1" dirty="0"/>
              <a:t>15 X</a:t>
            </a:r>
          </a:p>
        </p:txBody>
      </p:sp>
      <p:grpSp>
        <p:nvGrpSpPr>
          <p:cNvPr id="2" name="Grupo 197">
            <a:extLst>
              <a:ext uri="{FF2B5EF4-FFF2-40B4-BE49-F238E27FC236}">
                <a16:creationId xmlns:a16="http://schemas.microsoft.com/office/drawing/2014/main" xmlns="" id="{87E06511-7412-4BA4-BA7C-B44B72BC883F}"/>
              </a:ext>
            </a:extLst>
          </p:cNvPr>
          <p:cNvGrpSpPr>
            <a:grpSpLocks/>
          </p:cNvGrpSpPr>
          <p:nvPr/>
        </p:nvGrpSpPr>
        <p:grpSpPr bwMode="auto">
          <a:xfrm>
            <a:off x="0" y="81732"/>
            <a:ext cx="6318944" cy="755479"/>
            <a:chOff x="-113" y="22"/>
            <a:chExt cx="4103791" cy="503855"/>
          </a:xfrm>
        </p:grpSpPr>
        <p:sp>
          <p:nvSpPr>
            <p:cNvPr id="24" name="object 220">
              <a:extLst>
                <a:ext uri="{FF2B5EF4-FFF2-40B4-BE49-F238E27FC236}">
                  <a16:creationId xmlns:a16="http://schemas.microsoft.com/office/drawing/2014/main" xmlns="" id="{8BDC773C-DC77-42D7-8E76-67156F3DF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25" name="object 221">
              <a:extLst>
                <a:ext uri="{FF2B5EF4-FFF2-40B4-BE49-F238E27FC236}">
                  <a16:creationId xmlns:a16="http://schemas.microsoft.com/office/drawing/2014/main" xmlns="" id="{BEE5B297-F291-4E2D-8070-4824229FE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26" name="object 222">
              <a:extLst>
                <a:ext uri="{FF2B5EF4-FFF2-40B4-BE49-F238E27FC236}">
                  <a16:creationId xmlns:a16="http://schemas.microsoft.com/office/drawing/2014/main" xmlns="" id="{9283A3E0-7E7A-4F42-B5E0-AE34D6E7C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83B65C40-AC00-4E7B-91F6-B8B0E8EF3E4D}"/>
              </a:ext>
            </a:extLst>
          </p:cNvPr>
          <p:cNvSpPr/>
          <p:nvPr/>
        </p:nvSpPr>
        <p:spPr>
          <a:xfrm>
            <a:off x="744500" y="367484"/>
            <a:ext cx="386913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988"/>
            <a:r>
              <a:rPr lang="pt-BR" altLang="pt-BR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POTENCIAL DE CRESCIMENTO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17BEE72C-FFA2-4085-A7EE-FFA8AFD4F62B}"/>
              </a:ext>
            </a:extLst>
          </p:cNvPr>
          <p:cNvSpPr txBox="1"/>
          <p:nvPr/>
        </p:nvSpPr>
        <p:spPr>
          <a:xfrm>
            <a:off x="4158704" y="6662781"/>
            <a:ext cx="5372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Fontes: Atlas Solar da Bahia, Atlas Eólico da Bahia e </a:t>
            </a:r>
            <a:r>
              <a:rPr lang="pt-BR" sz="1200" dirty="0" smtClean="0"/>
              <a:t>ANEEL (</a:t>
            </a:r>
            <a:r>
              <a:rPr lang="pt-BR" sz="1200" dirty="0" err="1" smtClean="0"/>
              <a:t>Nov</a:t>
            </a:r>
            <a:r>
              <a:rPr lang="pt-BR" sz="1200" dirty="0" smtClean="0"/>
              <a:t>/2018)</a:t>
            </a:r>
            <a:endParaRPr lang="pt-BR" sz="1200" dirty="0"/>
          </a:p>
        </p:txBody>
      </p:sp>
      <p:sp>
        <p:nvSpPr>
          <p:cNvPr id="22" name="Seta em curva para cima 21"/>
          <p:cNvSpPr/>
          <p:nvPr/>
        </p:nvSpPr>
        <p:spPr>
          <a:xfrm>
            <a:off x="1244566" y="3367880"/>
            <a:ext cx="4000528" cy="5715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Seta em curva para cima 22"/>
          <p:cNvSpPr/>
          <p:nvPr/>
        </p:nvSpPr>
        <p:spPr>
          <a:xfrm>
            <a:off x="1173128" y="5368144"/>
            <a:ext cx="2786082" cy="5715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Seta em curva para baixo 29"/>
          <p:cNvSpPr/>
          <p:nvPr/>
        </p:nvSpPr>
        <p:spPr>
          <a:xfrm rot="19658203">
            <a:off x="6943893" y="2530247"/>
            <a:ext cx="3267486" cy="889448"/>
          </a:xfrm>
          <a:prstGeom prst="curved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479" tIns="39241" rIns="78479" bIns="39241" rtlCol="0" anchor="ctr"/>
          <a:lstStyle/>
          <a:p>
            <a:pPr algn="ctr"/>
            <a:endParaRPr lang="pt-BR" sz="2252">
              <a:solidFill>
                <a:schemeClr val="tx1"/>
              </a:solidFill>
            </a:endParaRPr>
          </a:p>
        </p:txBody>
      </p:sp>
      <p:pic>
        <p:nvPicPr>
          <p:cNvPr id="20" name="Imagem 52" descr="Tag_EnergiaEolica.png">
            <a:extLst>
              <a:ext uri="{FF2B5EF4-FFF2-40B4-BE49-F238E27FC236}">
                <a16:creationId xmlns="" xmlns:a16="http://schemas.microsoft.com/office/drawing/2014/main" id="{F971E54F-7370-4152-BE7A-FB0766F37A5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83584" y="80963"/>
            <a:ext cx="1296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/>
          <p:nvPr/>
        </p:nvGraphicFramePr>
        <p:xfrm>
          <a:off x="1173128" y="1581930"/>
          <a:ext cx="9362017" cy="516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object 19">
            <a:extLst/>
          </p:cNvPr>
          <p:cNvSpPr txBox="1"/>
          <p:nvPr/>
        </p:nvSpPr>
        <p:spPr>
          <a:xfrm>
            <a:off x="9919344" y="6777692"/>
            <a:ext cx="195424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213" algn="r">
              <a:defRPr/>
            </a:pPr>
            <a:r>
              <a:rPr sz="1000" dirty="0">
                <a:solidFill>
                  <a:schemeClr val="bg1">
                    <a:lumMod val="50000"/>
                  </a:schemeClr>
                </a:solidFill>
              </a:rPr>
              <a:t>Fonte: 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CCEE (2018)</a:t>
            </a:r>
            <a:endParaRPr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77400" y="6425210"/>
            <a:ext cx="873654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R$ 1,7 bi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601136" y="6425253"/>
            <a:ext cx="888708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R$ 2,1 bi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4820" y="6426614"/>
            <a:ext cx="763256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R$ 2 bi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363052" y="6426675"/>
            <a:ext cx="940983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R$207 mi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364205" y="6426675"/>
            <a:ext cx="738543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R$ 6 bi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226972" y="6426675"/>
            <a:ext cx="715547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R$ 3 bi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076685" y="6426806"/>
            <a:ext cx="899532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R$ 2,7 bi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723864" y="6414449"/>
            <a:ext cx="977334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R$ 609 mi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9810795" y="6414449"/>
            <a:ext cx="977333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R$ 3,9 bi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8C8168DD-D678-4171-8457-E1A9288C66CA}"/>
              </a:ext>
            </a:extLst>
          </p:cNvPr>
          <p:cNvSpPr txBox="1"/>
          <p:nvPr/>
        </p:nvSpPr>
        <p:spPr>
          <a:xfrm>
            <a:off x="4673590" y="1712664"/>
            <a:ext cx="223405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/>
              <a:t>LEILÕES | BAHIA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5854FD16-9305-4138-92F7-BFCD7AEF353A}"/>
              </a:ext>
            </a:extLst>
          </p:cNvPr>
          <p:cNvSpPr/>
          <p:nvPr/>
        </p:nvSpPr>
        <p:spPr>
          <a:xfrm>
            <a:off x="433894" y="1024519"/>
            <a:ext cx="3703706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988"/>
            <a:r>
              <a:rPr lang="pt-BR" altLang="pt-BR" sz="1800" b="1" dirty="0"/>
              <a:t>MERCADO REGULADO</a:t>
            </a:r>
          </a:p>
          <a:p>
            <a:pPr marL="12988"/>
            <a:endParaRPr lang="pt-BR" altLang="pt-BR" sz="300" b="1" dirty="0"/>
          </a:p>
          <a:p>
            <a:pPr marL="12988"/>
            <a:r>
              <a:rPr lang="pt-BR" altLang="pt-BR" sz="1800" b="1" dirty="0"/>
              <a:t>Comparativo cadastrados e vendidos</a:t>
            </a:r>
          </a:p>
        </p:txBody>
      </p:sp>
      <p:pic>
        <p:nvPicPr>
          <p:cNvPr id="24" name="Imagem 52" descr="Tag_EnergiaEolica.png">
            <a:extLst>
              <a:ext uri="{FF2B5EF4-FFF2-40B4-BE49-F238E27FC236}">
                <a16:creationId xmlns:a16="http://schemas.microsoft.com/office/drawing/2014/main" xmlns="" id="{9E3576EA-FAF3-43D8-AEA9-BD7226BD1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166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A79C4B3E-8BAA-46B9-BAB7-7F5C49D039C5}"/>
              </a:ext>
            </a:extLst>
          </p:cNvPr>
          <p:cNvSpPr txBox="1"/>
          <p:nvPr/>
        </p:nvSpPr>
        <p:spPr>
          <a:xfrm>
            <a:off x="9775328" y="1422524"/>
            <a:ext cx="202705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rgbClr val="FF0000"/>
                </a:solidFill>
              </a:rPr>
              <a:t>1º  NO RANKING COMERCIALIZAÇÃO NO BRASIL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rgbClr val="FF0000"/>
                </a:solidFill>
              </a:rPr>
              <a:t>com 31% de todos os projetos comercializados</a:t>
            </a:r>
          </a:p>
        </p:txBody>
      </p:sp>
      <p:grpSp>
        <p:nvGrpSpPr>
          <p:cNvPr id="3" name="Grupo 197"/>
          <p:cNvGrpSpPr>
            <a:grpSpLocks/>
          </p:cNvGrpSpPr>
          <p:nvPr/>
        </p:nvGrpSpPr>
        <p:grpSpPr bwMode="auto">
          <a:xfrm>
            <a:off x="0" y="81732"/>
            <a:ext cx="6318944" cy="755479"/>
            <a:chOff x="-113" y="22"/>
            <a:chExt cx="4103791" cy="503855"/>
          </a:xfrm>
        </p:grpSpPr>
        <p:sp>
          <p:nvSpPr>
            <p:cNvPr id="30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31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32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33" name="Retângulo 32"/>
          <p:cNvSpPr/>
          <p:nvPr/>
        </p:nvSpPr>
        <p:spPr>
          <a:xfrm>
            <a:off x="744500" y="367484"/>
            <a:ext cx="482010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988"/>
            <a:r>
              <a:rPr lang="pt-BR" altLang="pt-BR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ANALÍSE </a:t>
            </a:r>
            <a:r>
              <a:rPr lang="pt-BR" altLang="pt-BR" sz="1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HISTÓRICA ENERGIA </a:t>
            </a:r>
            <a:r>
              <a:rPr lang="pt-BR" altLang="pt-BR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EÓLICA</a:t>
            </a:r>
          </a:p>
        </p:txBody>
      </p:sp>
    </p:spTree>
    <p:extLst>
      <p:ext uri="{BB962C8B-B14F-4D97-AF65-F5344CB8AC3E}">
        <p14:creationId xmlns:p14="http://schemas.microsoft.com/office/powerpoint/2010/main" val="31923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xmlns="" id="{96C1C357-9A5C-4481-B991-1A7BE4AFA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613931"/>
              </p:ext>
            </p:extLst>
          </p:nvPr>
        </p:nvGraphicFramePr>
        <p:xfrm>
          <a:off x="1544871" y="1952239"/>
          <a:ext cx="9182618" cy="4710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object 19">
            <a:extLst/>
          </p:cNvPr>
          <p:cNvSpPr txBox="1"/>
          <p:nvPr/>
        </p:nvSpPr>
        <p:spPr>
          <a:xfrm>
            <a:off x="-2413694" y="6655838"/>
            <a:ext cx="2183048" cy="145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214">
              <a:defRPr/>
            </a:pPr>
            <a:r>
              <a:rPr sz="92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</a:t>
            </a:r>
            <a:r>
              <a:rPr sz="921" spc="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21" spc="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ANEEL</a:t>
            </a:r>
            <a:endParaRPr sz="92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9">
            <a:extLst/>
          </p:cNvPr>
          <p:cNvSpPr txBox="1"/>
          <p:nvPr/>
        </p:nvSpPr>
        <p:spPr>
          <a:xfrm>
            <a:off x="10423400" y="6728380"/>
            <a:ext cx="1432637" cy="177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13213"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dirty="0"/>
              <a:t>Fonte: </a:t>
            </a:r>
            <a:r>
              <a:rPr lang="pt-BR" dirty="0"/>
              <a:t>ANEEL(2018)</a:t>
            </a:r>
            <a:endParaRPr dirty="0"/>
          </a:p>
        </p:txBody>
      </p:sp>
      <p:sp>
        <p:nvSpPr>
          <p:cNvPr id="9" name="Seta em curva para baixo 8"/>
          <p:cNvSpPr/>
          <p:nvPr/>
        </p:nvSpPr>
        <p:spPr>
          <a:xfrm rot="20400607">
            <a:off x="4383591" y="2544784"/>
            <a:ext cx="4555187" cy="1275922"/>
          </a:xfrm>
          <a:prstGeom prst="curved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8479" tIns="39241" rIns="78479" bIns="39241" rtlCol="0" anchor="ctr"/>
          <a:lstStyle/>
          <a:p>
            <a:pPr algn="ctr"/>
            <a:endParaRPr lang="pt-BR" sz="2252">
              <a:solidFill>
                <a:schemeClr val="tx1"/>
              </a:solidFill>
            </a:endParaRPr>
          </a:p>
        </p:txBody>
      </p:sp>
      <p:sp>
        <p:nvSpPr>
          <p:cNvPr id="12" name="object 14"/>
          <p:cNvSpPr txBox="1">
            <a:spLocks noChangeArrowheads="1"/>
          </p:cNvSpPr>
          <p:nvPr/>
        </p:nvSpPr>
        <p:spPr bwMode="auto">
          <a:xfrm rot="20052521">
            <a:off x="5597753" y="2392510"/>
            <a:ext cx="740306" cy="23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0899" algn="ctr">
              <a:lnSpc>
                <a:spcPts val="1459"/>
              </a:lnSpc>
            </a:pPr>
            <a:r>
              <a:rPr lang="pt-BR" altLang="pt-BR" sz="2764" b="1" dirty="0"/>
              <a:t>2,5x</a:t>
            </a:r>
            <a:endParaRPr lang="pt-BR" altLang="pt-BR" sz="717" dirty="0"/>
          </a:p>
        </p:txBody>
      </p:sp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0" y="153170"/>
            <a:ext cx="4618466" cy="755479"/>
            <a:chOff x="-113" y="22"/>
            <a:chExt cx="4103791" cy="503855"/>
          </a:xfrm>
        </p:grpSpPr>
        <p:sp>
          <p:nvSpPr>
            <p:cNvPr id="14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5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7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16" name="Retângulo 15"/>
          <p:cNvSpPr/>
          <p:nvPr/>
        </p:nvSpPr>
        <p:spPr>
          <a:xfrm>
            <a:off x="4498456" y="1582907"/>
            <a:ext cx="327544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marL="12988" algn="ctr"/>
            <a:r>
              <a:rPr lang="pt-BR" altLang="pt-BR" sz="1800" b="1" dirty="0"/>
              <a:t>CRESCIMENTO  ENERGIA EÓLICA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2ED31D4E-1A4E-4AEF-A760-A0053AE832F7}"/>
              </a:ext>
            </a:extLst>
          </p:cNvPr>
          <p:cNvSpPr/>
          <p:nvPr/>
        </p:nvSpPr>
        <p:spPr>
          <a:xfrm>
            <a:off x="744500" y="425580"/>
            <a:ext cx="228517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988"/>
            <a:r>
              <a:rPr lang="pt-BR" altLang="pt-BR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ENERGIA EÓLICA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AD6E54A0-1524-4E03-AE03-3AB2AA2F1C8E}"/>
              </a:ext>
            </a:extLst>
          </p:cNvPr>
          <p:cNvSpPr/>
          <p:nvPr/>
        </p:nvSpPr>
        <p:spPr>
          <a:xfrm>
            <a:off x="433894" y="1057235"/>
            <a:ext cx="1792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988"/>
            <a:r>
              <a:rPr lang="pt-BR" altLang="pt-BR" sz="1800" b="1" dirty="0"/>
              <a:t>MERCADO LIVRE</a:t>
            </a:r>
          </a:p>
        </p:txBody>
      </p:sp>
      <p:pic>
        <p:nvPicPr>
          <p:cNvPr id="24" name="Imagem 52" descr="Tag_EnergiaEolica.png">
            <a:extLst>
              <a:ext uri="{FF2B5EF4-FFF2-40B4-BE49-F238E27FC236}">
                <a16:creationId xmlns:a16="http://schemas.microsoft.com/office/drawing/2014/main" xmlns="" id="{AD37E1C1-99D5-4039-A8B5-F193AC1A8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166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41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9">
            <a:extLst/>
          </p:cNvPr>
          <p:cNvSpPr txBox="1"/>
          <p:nvPr/>
        </p:nvSpPr>
        <p:spPr>
          <a:xfrm>
            <a:off x="9919344" y="6777692"/>
            <a:ext cx="195424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213" algn="r">
              <a:defRPr/>
            </a:pPr>
            <a:r>
              <a:rPr sz="1000" dirty="0">
                <a:solidFill>
                  <a:schemeClr val="bg1">
                    <a:lumMod val="50000"/>
                  </a:schemeClr>
                </a:solidFill>
              </a:rPr>
              <a:t>Fonte: 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CCEE (2018)</a:t>
            </a:r>
            <a:endParaRPr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241684" y="6231370"/>
            <a:ext cx="873654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R$ 2 bi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482175" y="6231370"/>
            <a:ext cx="977334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R$ 618 mi</a:t>
            </a:r>
          </a:p>
        </p:txBody>
      </p:sp>
      <p:grpSp>
        <p:nvGrpSpPr>
          <p:cNvPr id="3" name="Grupo 197"/>
          <p:cNvGrpSpPr>
            <a:grpSpLocks/>
          </p:cNvGrpSpPr>
          <p:nvPr/>
        </p:nvGrpSpPr>
        <p:grpSpPr bwMode="auto">
          <a:xfrm>
            <a:off x="0" y="81732"/>
            <a:ext cx="6318944" cy="755479"/>
            <a:chOff x="-113" y="22"/>
            <a:chExt cx="4103791" cy="503855"/>
          </a:xfrm>
        </p:grpSpPr>
        <p:sp>
          <p:nvSpPr>
            <p:cNvPr id="26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27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28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21" name="Retângulo 20"/>
          <p:cNvSpPr/>
          <p:nvPr/>
        </p:nvSpPr>
        <p:spPr>
          <a:xfrm>
            <a:off x="744500" y="367484"/>
            <a:ext cx="475277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988"/>
            <a:r>
              <a:rPr lang="pt-BR" altLang="pt-BR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ANALÍSE HISTÓRICA ENERGIA SOLAR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8C8168DD-D678-4171-8457-E1A9288C66CA}"/>
              </a:ext>
            </a:extLst>
          </p:cNvPr>
          <p:cNvSpPr txBox="1"/>
          <p:nvPr/>
        </p:nvSpPr>
        <p:spPr>
          <a:xfrm>
            <a:off x="4824627" y="1609084"/>
            <a:ext cx="223405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/>
              <a:t>LEILÕES | BAHIA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5854FD16-9305-4138-92F7-BFCD7AEF353A}"/>
              </a:ext>
            </a:extLst>
          </p:cNvPr>
          <p:cNvSpPr/>
          <p:nvPr/>
        </p:nvSpPr>
        <p:spPr>
          <a:xfrm>
            <a:off x="433894" y="1024519"/>
            <a:ext cx="3703706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988"/>
            <a:r>
              <a:rPr lang="pt-BR" altLang="pt-BR" sz="1800" b="1" dirty="0"/>
              <a:t>MERCADO REGULADO</a:t>
            </a:r>
          </a:p>
          <a:p>
            <a:pPr marL="12988"/>
            <a:endParaRPr lang="pt-BR" altLang="pt-BR" sz="300" b="1" dirty="0"/>
          </a:p>
          <a:p>
            <a:pPr marL="12988"/>
            <a:r>
              <a:rPr lang="pt-BR" altLang="pt-BR" sz="1800" b="1" dirty="0"/>
              <a:t>Comparativo cadastrados e vendidos</a:t>
            </a:r>
          </a:p>
        </p:txBody>
      </p:sp>
      <p:pic>
        <p:nvPicPr>
          <p:cNvPr id="22" name="Imagem 22" descr="Tag_EnergiaSolar.png">
            <a:extLst>
              <a:ext uri="{FF2B5EF4-FFF2-40B4-BE49-F238E27FC236}">
                <a16:creationId xmlns:a16="http://schemas.microsoft.com/office/drawing/2014/main" xmlns="" id="{5771598C-C81B-4427-8F9A-09E4B1BB3E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1431" y="0"/>
            <a:ext cx="1144800" cy="117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A79C4B3E-8BAA-46B9-BAB7-7F5C49D039C5}"/>
              </a:ext>
            </a:extLst>
          </p:cNvPr>
          <p:cNvSpPr txBox="1"/>
          <p:nvPr/>
        </p:nvSpPr>
        <p:spPr>
          <a:xfrm>
            <a:off x="9674250" y="1439054"/>
            <a:ext cx="202705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rgbClr val="FF0000"/>
                </a:solidFill>
              </a:rPr>
              <a:t>1º  NO RANKING COMERCIALIZAÇÃO NO BRASIL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rgbClr val="FF0000"/>
                </a:solidFill>
              </a:rPr>
              <a:t>com 25% de todos os projetos já comercializados</a:t>
            </a:r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xmlns="" id="{3F824425-CC70-4967-B190-44282A71D9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415913"/>
              </p:ext>
            </p:extLst>
          </p:nvPr>
        </p:nvGraphicFramePr>
        <p:xfrm>
          <a:off x="1531901" y="2162968"/>
          <a:ext cx="8998023" cy="4466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02E829FD-8C07-430B-9910-BBB6F0AA8725}"/>
              </a:ext>
            </a:extLst>
          </p:cNvPr>
          <p:cNvSpPr txBox="1"/>
          <p:nvPr/>
        </p:nvSpPr>
        <p:spPr>
          <a:xfrm>
            <a:off x="4425132" y="6231370"/>
            <a:ext cx="873654" cy="31776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8471" tIns="39238" rIns="78471" bIns="39238" rtlCol="0">
            <a:spAutoFit/>
          </a:bodyPr>
          <a:lstStyle/>
          <a:p>
            <a:pPr algn="ctr"/>
            <a:r>
              <a:rPr lang="pt-BR" sz="1550" b="1" dirty="0"/>
              <a:t>R$ 2 bi</a:t>
            </a:r>
          </a:p>
        </p:txBody>
      </p:sp>
    </p:spTree>
    <p:extLst>
      <p:ext uri="{BB962C8B-B14F-4D97-AF65-F5344CB8AC3E}">
        <p14:creationId xmlns:p14="http://schemas.microsoft.com/office/powerpoint/2010/main" val="31923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xmlns="" id="{CA98A111-962F-40A4-B6B8-2FEA29388B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926766"/>
              </p:ext>
            </p:extLst>
          </p:nvPr>
        </p:nvGraphicFramePr>
        <p:xfrm>
          <a:off x="1278384" y="1451196"/>
          <a:ext cx="9433047" cy="4951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bject 19">
            <a:extLst/>
          </p:cNvPr>
          <p:cNvSpPr txBox="1"/>
          <p:nvPr/>
        </p:nvSpPr>
        <p:spPr>
          <a:xfrm>
            <a:off x="10092469" y="6714706"/>
            <a:ext cx="1954246" cy="177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12988">
              <a:defRPr sz="1126" spc="1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dirty="0"/>
              <a:t>Fonte: </a:t>
            </a:r>
            <a:r>
              <a:rPr lang="pt-BR" dirty="0"/>
              <a:t>ANEEL </a:t>
            </a:r>
            <a:r>
              <a:rPr lang="pt-BR" dirty="0" smtClean="0"/>
              <a:t>( </a:t>
            </a:r>
            <a:r>
              <a:rPr lang="pt-BR" dirty="0"/>
              <a:t>2018)</a:t>
            </a:r>
            <a:endParaRPr dirty="0"/>
          </a:p>
        </p:txBody>
      </p:sp>
      <p:cxnSp>
        <p:nvCxnSpPr>
          <p:cNvPr id="6" name="Conector de seta reta 5"/>
          <p:cNvCxnSpPr>
            <a:cxnSpLocks/>
          </p:cNvCxnSpPr>
          <p:nvPr/>
        </p:nvCxnSpPr>
        <p:spPr>
          <a:xfrm flipV="1">
            <a:off x="7498336" y="2920334"/>
            <a:ext cx="2231967" cy="2013131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7805504" y="3297841"/>
            <a:ext cx="1211856" cy="425830"/>
          </a:xfrm>
          <a:prstGeom prst="rect">
            <a:avLst/>
          </a:prstGeom>
          <a:noFill/>
        </p:spPr>
        <p:txBody>
          <a:bodyPr wrap="square" lIns="78493" tIns="39247" rIns="78493" bIns="39247" rtlCol="0">
            <a:spAutoFit/>
          </a:bodyPr>
          <a:lstStyle/>
          <a:p>
            <a:r>
              <a:rPr lang="pt-BR" sz="2252" b="1" dirty="0"/>
              <a:t>≅ 9,2X</a:t>
            </a:r>
          </a:p>
        </p:txBody>
      </p:sp>
      <p:sp>
        <p:nvSpPr>
          <p:cNvPr id="8" name="Retângulo 7"/>
          <p:cNvSpPr/>
          <p:nvPr/>
        </p:nvSpPr>
        <p:spPr>
          <a:xfrm>
            <a:off x="2376974" y="2718325"/>
            <a:ext cx="4511194" cy="78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216" algn="ctr"/>
            <a:r>
              <a:rPr lang="pt-BR" altLang="pt-BR" sz="2252" b="1" dirty="0"/>
              <a:t> A potência instalada em GD cresceu </a:t>
            </a:r>
            <a:r>
              <a:rPr lang="pt-BR" altLang="pt-BR" sz="22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103%</a:t>
            </a:r>
            <a:r>
              <a:rPr lang="pt-BR" altLang="pt-BR" sz="2252" b="1" dirty="0" smtClean="0"/>
              <a:t> </a:t>
            </a:r>
            <a:r>
              <a:rPr lang="pt-BR" altLang="pt-BR" sz="2252" b="1" dirty="0"/>
              <a:t>entre mar e </a:t>
            </a:r>
            <a:r>
              <a:rPr lang="pt-BR" altLang="pt-BR" sz="2252" b="1" dirty="0" smtClean="0"/>
              <a:t>out </a:t>
            </a:r>
            <a:r>
              <a:rPr lang="pt-BR" altLang="pt-BR" sz="2252" b="1" dirty="0"/>
              <a:t>/18</a:t>
            </a:r>
          </a:p>
        </p:txBody>
      </p:sp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0" y="153170"/>
            <a:ext cx="4618466" cy="828620"/>
            <a:chOff x="-113" y="22"/>
            <a:chExt cx="4103791" cy="503855"/>
          </a:xfrm>
        </p:grpSpPr>
        <p:sp>
          <p:nvSpPr>
            <p:cNvPr id="10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2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4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827856" y="482829"/>
            <a:ext cx="327423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988"/>
            <a:r>
              <a:rPr lang="pt-BR" altLang="pt-BR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GERAÇÃO DISTRIBUÍDA   </a:t>
            </a:r>
          </a:p>
        </p:txBody>
      </p:sp>
      <p:pic>
        <p:nvPicPr>
          <p:cNvPr id="13" name="Imagem 22" descr="Tag_EnergiaSolar.png">
            <a:extLst>
              <a:ext uri="{FF2B5EF4-FFF2-40B4-BE49-F238E27FC236}">
                <a16:creationId xmlns:a16="http://schemas.microsoft.com/office/drawing/2014/main" xmlns="" id="{086D9CCB-A153-4A32-9A84-FAA8294ACD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1431" y="0"/>
            <a:ext cx="1144800" cy="117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9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50" t="16800" r="3926" b="9281"/>
          <a:stretch>
            <a:fillRect/>
          </a:stretch>
        </p:blipFill>
        <p:spPr bwMode="auto">
          <a:xfrm>
            <a:off x="702320" y="1422524"/>
            <a:ext cx="10153128" cy="504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197"/>
          <p:cNvGrpSpPr>
            <a:grpSpLocks/>
          </p:cNvGrpSpPr>
          <p:nvPr/>
        </p:nvGrpSpPr>
        <p:grpSpPr bwMode="auto">
          <a:xfrm>
            <a:off x="0" y="112071"/>
            <a:ext cx="4618466" cy="755479"/>
            <a:chOff x="-113" y="22"/>
            <a:chExt cx="4103791" cy="503855"/>
          </a:xfrm>
        </p:grpSpPr>
        <p:sp>
          <p:nvSpPr>
            <p:cNvPr id="6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7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8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9" name="object 223"/>
          <p:cNvSpPr txBox="1">
            <a:spLocks noChangeArrowheads="1"/>
          </p:cNvSpPr>
          <p:nvPr/>
        </p:nvSpPr>
        <p:spPr bwMode="auto">
          <a:xfrm>
            <a:off x="815938" y="438922"/>
            <a:ext cx="397218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988"/>
            <a:r>
              <a:rPr lang="pt-BR" altLang="pt-BR" sz="1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TENDÊNCIAS DE MERCADO</a:t>
            </a:r>
            <a:endParaRPr lang="pt-BR" altLang="pt-BR" sz="1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75"/>
          <p:cNvGrpSpPr/>
          <p:nvPr/>
        </p:nvGrpSpPr>
        <p:grpSpPr>
          <a:xfrm>
            <a:off x="5881536" y="-233660"/>
            <a:ext cx="6430409" cy="7098927"/>
            <a:chOff x="6678984" y="270396"/>
            <a:chExt cx="5134265" cy="5668033"/>
          </a:xfrm>
        </p:grpSpPr>
        <p:sp>
          <p:nvSpPr>
            <p:cNvPr id="55" name="object 3"/>
            <p:cNvSpPr>
              <a:spLocks noChangeArrowheads="1"/>
            </p:cNvSpPr>
            <p:nvPr/>
          </p:nvSpPr>
          <p:spPr bwMode="auto">
            <a:xfrm>
              <a:off x="6678984" y="270396"/>
              <a:ext cx="5134265" cy="5668033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grpSp>
          <p:nvGrpSpPr>
            <p:cNvPr id="5" name="Grupo 64"/>
            <p:cNvGrpSpPr>
              <a:grpSpLocks/>
            </p:cNvGrpSpPr>
            <p:nvPr/>
          </p:nvGrpSpPr>
          <p:grpSpPr bwMode="auto">
            <a:xfrm>
              <a:off x="10880369" y="2294862"/>
              <a:ext cx="282944" cy="403767"/>
              <a:chOff x="1127473" y="2989922"/>
              <a:chExt cx="293370" cy="418465"/>
            </a:xfrm>
          </p:grpSpPr>
          <p:sp>
            <p:nvSpPr>
              <p:cNvPr id="59" name="object 34"/>
              <p:cNvSpPr>
                <a:spLocks noChangeArrowheads="1"/>
              </p:cNvSpPr>
              <p:nvPr/>
            </p:nvSpPr>
            <p:spPr bwMode="auto">
              <a:xfrm>
                <a:off x="1177596" y="3040278"/>
                <a:ext cx="194945" cy="194945"/>
              </a:xfrm>
              <a:custGeom>
                <a:avLst/>
                <a:gdLst>
                  <a:gd name="T0" fmla="*/ 0 w 194944"/>
                  <a:gd name="T1" fmla="*/ 0 h 194944"/>
                  <a:gd name="T2" fmla="*/ 194944 w 194944"/>
                  <a:gd name="T3" fmla="*/ 194944 h 194944"/>
                </a:gdLst>
                <a:ahLst/>
                <a:cxnLst/>
                <a:rect l="T0" t="T1" r="T2" b="T3"/>
                <a:pathLst>
                  <a:path w="194944" h="194944">
                    <a:moveTo>
                      <a:pt x="97369" y="0"/>
                    </a:moveTo>
                    <a:lnTo>
                      <a:pt x="59468" y="7650"/>
                    </a:lnTo>
                    <a:lnTo>
                      <a:pt x="28518" y="28516"/>
                    </a:lnTo>
                    <a:lnTo>
                      <a:pt x="7651" y="59466"/>
                    </a:lnTo>
                    <a:lnTo>
                      <a:pt x="0" y="97370"/>
                    </a:lnTo>
                    <a:lnTo>
                      <a:pt x="7651" y="135270"/>
                    </a:lnTo>
                    <a:lnTo>
                      <a:pt x="28518" y="166220"/>
                    </a:lnTo>
                    <a:lnTo>
                      <a:pt x="59468" y="187089"/>
                    </a:lnTo>
                    <a:lnTo>
                      <a:pt x="97369" y="194741"/>
                    </a:lnTo>
                    <a:lnTo>
                      <a:pt x="135274" y="187089"/>
                    </a:lnTo>
                    <a:lnTo>
                      <a:pt x="166224" y="166220"/>
                    </a:lnTo>
                    <a:lnTo>
                      <a:pt x="187089" y="135270"/>
                    </a:lnTo>
                    <a:lnTo>
                      <a:pt x="194740" y="97370"/>
                    </a:lnTo>
                    <a:lnTo>
                      <a:pt x="187089" y="59466"/>
                    </a:lnTo>
                    <a:lnTo>
                      <a:pt x="166224" y="28516"/>
                    </a:lnTo>
                    <a:lnTo>
                      <a:pt x="135274" y="7650"/>
                    </a:lnTo>
                    <a:lnTo>
                      <a:pt x="973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object 35"/>
              <p:cNvSpPr>
                <a:spLocks noChangeArrowheads="1"/>
              </p:cNvSpPr>
              <p:nvPr/>
            </p:nvSpPr>
            <p:spPr bwMode="auto">
              <a:xfrm>
                <a:off x="1177596" y="3040278"/>
                <a:ext cx="194945" cy="194945"/>
              </a:xfrm>
              <a:custGeom>
                <a:avLst/>
                <a:gdLst>
                  <a:gd name="T0" fmla="*/ 0 w 194944"/>
                  <a:gd name="T1" fmla="*/ 0 h 194944"/>
                  <a:gd name="T2" fmla="*/ 194944 w 194944"/>
                  <a:gd name="T3" fmla="*/ 194944 h 194944"/>
                </a:gdLst>
                <a:ahLst/>
                <a:cxnLst/>
                <a:rect l="T0" t="T1" r="T2" b="T3"/>
                <a:pathLst>
                  <a:path w="194944" h="194944">
                    <a:moveTo>
                      <a:pt x="97369" y="0"/>
                    </a:moveTo>
                    <a:lnTo>
                      <a:pt x="135274" y="7650"/>
                    </a:lnTo>
                    <a:lnTo>
                      <a:pt x="166224" y="28516"/>
                    </a:lnTo>
                    <a:lnTo>
                      <a:pt x="187089" y="59466"/>
                    </a:lnTo>
                    <a:lnTo>
                      <a:pt x="194740" y="97370"/>
                    </a:lnTo>
                    <a:lnTo>
                      <a:pt x="187089" y="135270"/>
                    </a:lnTo>
                    <a:lnTo>
                      <a:pt x="166224" y="166220"/>
                    </a:lnTo>
                    <a:lnTo>
                      <a:pt x="135274" y="187089"/>
                    </a:lnTo>
                    <a:lnTo>
                      <a:pt x="97369" y="194741"/>
                    </a:lnTo>
                    <a:lnTo>
                      <a:pt x="59468" y="187089"/>
                    </a:lnTo>
                    <a:lnTo>
                      <a:pt x="28518" y="166220"/>
                    </a:lnTo>
                    <a:lnTo>
                      <a:pt x="7651" y="135270"/>
                    </a:lnTo>
                    <a:lnTo>
                      <a:pt x="0" y="97370"/>
                    </a:lnTo>
                    <a:lnTo>
                      <a:pt x="7651" y="59466"/>
                    </a:lnTo>
                    <a:lnTo>
                      <a:pt x="28518" y="28516"/>
                    </a:lnTo>
                    <a:lnTo>
                      <a:pt x="59468" y="7650"/>
                    </a:lnTo>
                    <a:lnTo>
                      <a:pt x="97369" y="0"/>
                    </a:lnTo>
                    <a:close/>
                  </a:path>
                </a:pathLst>
              </a:custGeom>
              <a:noFill/>
              <a:ln w="7199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object 36"/>
              <p:cNvSpPr/>
              <p:nvPr/>
            </p:nvSpPr>
            <p:spPr>
              <a:xfrm>
                <a:off x="1127473" y="2989922"/>
                <a:ext cx="293370" cy="418465"/>
              </a:xfrm>
              <a:custGeom>
                <a:avLst/>
                <a:gdLst/>
                <a:ahLst/>
                <a:cxnLst/>
                <a:rect l="l" t="t" r="r" b="b"/>
                <a:pathLst>
                  <a:path w="293369" h="417829">
                    <a:moveTo>
                      <a:pt x="149817" y="0"/>
                    </a:moveTo>
                    <a:lnTo>
                      <a:pt x="85621" y="13041"/>
                    </a:lnTo>
                    <a:lnTo>
                      <a:pt x="39490" y="46150"/>
                    </a:lnTo>
                    <a:lnTo>
                      <a:pt x="14875" y="81536"/>
                    </a:lnTo>
                    <a:lnTo>
                      <a:pt x="1598" y="123050"/>
                    </a:lnTo>
                    <a:lnTo>
                      <a:pt x="0" y="138828"/>
                    </a:lnTo>
                    <a:lnTo>
                      <a:pt x="104" y="154635"/>
                    </a:lnTo>
                    <a:lnTo>
                      <a:pt x="12498" y="214733"/>
                    </a:lnTo>
                    <a:lnTo>
                      <a:pt x="36385" y="269530"/>
                    </a:lnTo>
                    <a:lnTo>
                      <a:pt x="64692" y="317505"/>
                    </a:lnTo>
                    <a:lnTo>
                      <a:pt x="94497" y="359848"/>
                    </a:lnTo>
                    <a:lnTo>
                      <a:pt x="120428" y="392378"/>
                    </a:lnTo>
                    <a:lnTo>
                      <a:pt x="134294" y="408394"/>
                    </a:lnTo>
                    <a:lnTo>
                      <a:pt x="138866" y="414706"/>
                    </a:lnTo>
                    <a:lnTo>
                      <a:pt x="144967" y="416827"/>
                    </a:lnTo>
                    <a:lnTo>
                      <a:pt x="146158" y="417398"/>
                    </a:lnTo>
                    <a:lnTo>
                      <a:pt x="148279" y="417487"/>
                    </a:lnTo>
                    <a:lnTo>
                      <a:pt x="149919" y="416788"/>
                    </a:lnTo>
                    <a:lnTo>
                      <a:pt x="153702" y="415391"/>
                    </a:lnTo>
                    <a:lnTo>
                      <a:pt x="156038" y="413182"/>
                    </a:lnTo>
                    <a:lnTo>
                      <a:pt x="193246" y="368341"/>
                    </a:lnTo>
                    <a:lnTo>
                      <a:pt x="222049" y="328113"/>
                    </a:lnTo>
                    <a:lnTo>
                      <a:pt x="250566" y="281361"/>
                    </a:lnTo>
                    <a:lnTo>
                      <a:pt x="270678" y="239496"/>
                    </a:lnTo>
                    <a:lnTo>
                      <a:pt x="130456" y="239496"/>
                    </a:lnTo>
                    <a:lnTo>
                      <a:pt x="106362" y="231839"/>
                    </a:lnTo>
                    <a:lnTo>
                      <a:pt x="85341" y="218181"/>
                    </a:lnTo>
                    <a:lnTo>
                      <a:pt x="68555" y="199554"/>
                    </a:lnTo>
                    <a:lnTo>
                      <a:pt x="57166" y="176987"/>
                    </a:lnTo>
                    <a:lnTo>
                      <a:pt x="52300" y="151678"/>
                    </a:lnTo>
                    <a:lnTo>
                      <a:pt x="54427" y="126265"/>
                    </a:lnTo>
                    <a:lnTo>
                      <a:pt x="78223" y="81381"/>
                    </a:lnTo>
                    <a:lnTo>
                      <a:pt x="125283" y="54748"/>
                    </a:lnTo>
                    <a:lnTo>
                      <a:pt x="152344" y="52469"/>
                    </a:lnTo>
                    <a:lnTo>
                      <a:pt x="258714" y="52469"/>
                    </a:lnTo>
                    <a:lnTo>
                      <a:pt x="255641" y="48835"/>
                    </a:lnTo>
                    <a:lnTo>
                      <a:pt x="249968" y="42837"/>
                    </a:lnTo>
                    <a:lnTo>
                      <a:pt x="220389" y="20095"/>
                    </a:lnTo>
                    <a:lnTo>
                      <a:pt x="186360" y="5632"/>
                    </a:lnTo>
                    <a:lnTo>
                      <a:pt x="149817" y="0"/>
                    </a:lnTo>
                    <a:close/>
                  </a:path>
                  <a:path w="293369" h="417829">
                    <a:moveTo>
                      <a:pt x="290224" y="174893"/>
                    </a:moveTo>
                    <a:lnTo>
                      <a:pt x="236250" y="174893"/>
                    </a:lnTo>
                    <a:lnTo>
                      <a:pt x="234791" y="178854"/>
                    </a:lnTo>
                    <a:lnTo>
                      <a:pt x="218195" y="207175"/>
                    </a:lnTo>
                    <a:lnTo>
                      <a:pt x="193441" y="227816"/>
                    </a:lnTo>
                    <a:lnTo>
                      <a:pt x="163278" y="239137"/>
                    </a:lnTo>
                    <a:lnTo>
                      <a:pt x="130456" y="239496"/>
                    </a:lnTo>
                    <a:lnTo>
                      <a:pt x="270678" y="239496"/>
                    </a:lnTo>
                    <a:lnTo>
                      <a:pt x="276038" y="226863"/>
                    </a:lnTo>
                    <a:lnTo>
                      <a:pt x="285274" y="198285"/>
                    </a:lnTo>
                    <a:lnTo>
                      <a:pt x="289029" y="182335"/>
                    </a:lnTo>
                    <a:lnTo>
                      <a:pt x="290224" y="174893"/>
                    </a:lnTo>
                    <a:close/>
                  </a:path>
                  <a:path w="293369" h="417829">
                    <a:moveTo>
                      <a:pt x="146298" y="110007"/>
                    </a:moveTo>
                    <a:lnTo>
                      <a:pt x="111995" y="134150"/>
                    </a:lnTo>
                    <a:lnTo>
                      <a:pt x="109903" y="145181"/>
                    </a:lnTo>
                    <a:lnTo>
                      <a:pt x="111233" y="156161"/>
                    </a:lnTo>
                    <a:lnTo>
                      <a:pt x="115737" y="166267"/>
                    </a:lnTo>
                    <a:lnTo>
                      <a:pt x="123170" y="174676"/>
                    </a:lnTo>
                    <a:lnTo>
                      <a:pt x="132852" y="180375"/>
                    </a:lnTo>
                    <a:lnTo>
                      <a:pt x="143653" y="182834"/>
                    </a:lnTo>
                    <a:lnTo>
                      <a:pt x="154696" y="181986"/>
                    </a:lnTo>
                    <a:lnTo>
                      <a:pt x="165106" y="177762"/>
                    </a:lnTo>
                    <a:lnTo>
                      <a:pt x="173667" y="170555"/>
                    </a:lnTo>
                    <a:lnTo>
                      <a:pt x="179589" y="161244"/>
                    </a:lnTo>
                    <a:lnTo>
                      <a:pt x="182517" y="150607"/>
                    </a:lnTo>
                    <a:lnTo>
                      <a:pt x="182099" y="139420"/>
                    </a:lnTo>
                    <a:lnTo>
                      <a:pt x="177519" y="127710"/>
                    </a:lnTo>
                    <a:lnTo>
                      <a:pt x="169399" y="118389"/>
                    </a:lnTo>
                    <a:lnTo>
                      <a:pt x="158678" y="112231"/>
                    </a:lnTo>
                    <a:lnTo>
                      <a:pt x="146298" y="110007"/>
                    </a:lnTo>
                    <a:close/>
                  </a:path>
                  <a:path w="293369" h="417829">
                    <a:moveTo>
                      <a:pt x="258714" y="52469"/>
                    </a:moveTo>
                    <a:lnTo>
                      <a:pt x="152344" y="52469"/>
                    </a:lnTo>
                    <a:lnTo>
                      <a:pt x="179267" y="58166"/>
                    </a:lnTo>
                    <a:lnTo>
                      <a:pt x="207388" y="74911"/>
                    </a:lnTo>
                    <a:lnTo>
                      <a:pt x="227805" y="99733"/>
                    </a:lnTo>
                    <a:lnTo>
                      <a:pt x="238922" y="129889"/>
                    </a:lnTo>
                    <a:lnTo>
                      <a:pt x="239147" y="162636"/>
                    </a:lnTo>
                    <a:lnTo>
                      <a:pt x="238182" y="168148"/>
                    </a:lnTo>
                    <a:lnTo>
                      <a:pt x="236722" y="173583"/>
                    </a:lnTo>
                    <a:lnTo>
                      <a:pt x="234791" y="178854"/>
                    </a:lnTo>
                    <a:lnTo>
                      <a:pt x="236250" y="174893"/>
                    </a:lnTo>
                    <a:lnTo>
                      <a:pt x="290224" y="174893"/>
                    </a:lnTo>
                    <a:lnTo>
                      <a:pt x="291636" y="166103"/>
                    </a:lnTo>
                    <a:lnTo>
                      <a:pt x="292825" y="149729"/>
                    </a:lnTo>
                    <a:lnTo>
                      <a:pt x="292322" y="133350"/>
                    </a:lnTo>
                    <a:lnTo>
                      <a:pt x="278819" y="83720"/>
                    </a:lnTo>
                    <a:lnTo>
                      <a:pt x="260972" y="55140"/>
                    </a:lnTo>
                    <a:lnTo>
                      <a:pt x="258714" y="52469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 lIns="0" tIns="0" rIns="0" bIns="0"/>
              <a:lstStyle/>
              <a:p>
                <a:pPr>
                  <a:defRPr/>
                </a:pPr>
                <a:endParaRPr sz="1600" dirty="0"/>
              </a:p>
            </p:txBody>
          </p:sp>
          <p:sp>
            <p:nvSpPr>
              <p:cNvPr id="62" name="object 37"/>
              <p:cNvSpPr/>
              <p:nvPr/>
            </p:nvSpPr>
            <p:spPr>
              <a:xfrm>
                <a:off x="1273365" y="2989922"/>
                <a:ext cx="147478" cy="418465"/>
              </a:xfrm>
              <a:custGeom>
                <a:avLst/>
                <a:gdLst/>
                <a:ahLst/>
                <a:cxnLst/>
                <a:rect l="l" t="t" r="r" b="b"/>
                <a:pathLst>
                  <a:path w="147319" h="418464">
                    <a:moveTo>
                      <a:pt x="1117" y="240296"/>
                    </a:moveTo>
                    <a:lnTo>
                      <a:pt x="0" y="241960"/>
                    </a:lnTo>
                    <a:lnTo>
                      <a:pt x="482" y="244754"/>
                    </a:lnTo>
                    <a:lnTo>
                      <a:pt x="482" y="414388"/>
                    </a:lnTo>
                    <a:lnTo>
                      <a:pt x="101" y="416763"/>
                    </a:lnTo>
                    <a:lnTo>
                      <a:pt x="1244" y="418299"/>
                    </a:lnTo>
                    <a:lnTo>
                      <a:pt x="4609" y="416763"/>
                    </a:lnTo>
                    <a:lnTo>
                      <a:pt x="7950" y="415417"/>
                    </a:lnTo>
                    <a:lnTo>
                      <a:pt x="10236" y="413296"/>
                    </a:lnTo>
                    <a:lnTo>
                      <a:pt x="14922" y="408292"/>
                    </a:lnTo>
                    <a:lnTo>
                      <a:pt x="17525" y="405218"/>
                    </a:lnTo>
                    <a:lnTo>
                      <a:pt x="20154" y="402170"/>
                    </a:lnTo>
                    <a:lnTo>
                      <a:pt x="53996" y="359747"/>
                    </a:lnTo>
                    <a:lnTo>
                      <a:pt x="79503" y="323298"/>
                    </a:lnTo>
                    <a:lnTo>
                      <a:pt x="106619" y="277983"/>
                    </a:lnTo>
                    <a:lnTo>
                      <a:pt x="124370" y="240779"/>
                    </a:lnTo>
                    <a:lnTo>
                      <a:pt x="6515" y="240779"/>
                    </a:lnTo>
                    <a:lnTo>
                      <a:pt x="1117" y="240296"/>
                    </a:lnTo>
                    <a:close/>
                  </a:path>
                  <a:path w="147319" h="418464">
                    <a:moveTo>
                      <a:pt x="112303" y="52400"/>
                    </a:moveTo>
                    <a:lnTo>
                      <a:pt x="3962" y="52400"/>
                    </a:lnTo>
                    <a:lnTo>
                      <a:pt x="5816" y="52489"/>
                    </a:lnTo>
                    <a:lnTo>
                      <a:pt x="8724" y="52692"/>
                    </a:lnTo>
                    <a:lnTo>
                      <a:pt x="47139" y="64738"/>
                    </a:lnTo>
                    <a:lnTo>
                      <a:pt x="80454" y="96786"/>
                    </a:lnTo>
                    <a:lnTo>
                      <a:pt x="94699" y="147866"/>
                    </a:lnTo>
                    <a:lnTo>
                      <a:pt x="92773" y="165709"/>
                    </a:lnTo>
                    <a:lnTo>
                      <a:pt x="68854" y="211388"/>
                    </a:lnTo>
                    <a:lnTo>
                      <a:pt x="33156" y="235094"/>
                    </a:lnTo>
                    <a:lnTo>
                      <a:pt x="6515" y="240779"/>
                    </a:lnTo>
                    <a:lnTo>
                      <a:pt x="124370" y="240779"/>
                    </a:lnTo>
                    <a:lnTo>
                      <a:pt x="129580" y="228704"/>
                    </a:lnTo>
                    <a:lnTo>
                      <a:pt x="138671" y="201960"/>
                    </a:lnTo>
                    <a:lnTo>
                      <a:pt x="144819" y="174480"/>
                    </a:lnTo>
                    <a:lnTo>
                      <a:pt x="147078" y="146570"/>
                    </a:lnTo>
                    <a:lnTo>
                      <a:pt x="146577" y="134408"/>
                    </a:lnTo>
                    <a:lnTo>
                      <a:pt x="130836" y="79477"/>
                    </a:lnTo>
                    <a:lnTo>
                      <a:pt x="119895" y="61588"/>
                    </a:lnTo>
                    <a:lnTo>
                      <a:pt x="112303" y="52400"/>
                    </a:lnTo>
                    <a:close/>
                  </a:path>
                  <a:path w="147319" h="418464">
                    <a:moveTo>
                      <a:pt x="482" y="0"/>
                    </a:moveTo>
                    <a:lnTo>
                      <a:pt x="482" y="50241"/>
                    </a:lnTo>
                    <a:lnTo>
                      <a:pt x="215" y="52006"/>
                    </a:lnTo>
                    <a:lnTo>
                      <a:pt x="774" y="52654"/>
                    </a:lnTo>
                    <a:lnTo>
                      <a:pt x="3962" y="52400"/>
                    </a:lnTo>
                    <a:lnTo>
                      <a:pt x="112303" y="52400"/>
                    </a:lnTo>
                    <a:lnTo>
                      <a:pt x="106538" y="45423"/>
                    </a:lnTo>
                    <a:lnTo>
                      <a:pt x="91008" y="31292"/>
                    </a:lnTo>
                    <a:lnTo>
                      <a:pt x="70619" y="17879"/>
                    </a:lnTo>
                    <a:lnTo>
                      <a:pt x="48364" y="8069"/>
                    </a:lnTo>
                    <a:lnTo>
                      <a:pt x="24799" y="2048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</p:spPr>
            <p:txBody>
              <a:bodyPr lIns="0" tIns="0" rIns="0" bIns="0"/>
              <a:lstStyle/>
              <a:p>
                <a:pPr>
                  <a:defRPr/>
                </a:pPr>
                <a:endParaRPr sz="1600" dirty="0"/>
              </a:p>
            </p:txBody>
          </p:sp>
          <p:sp>
            <p:nvSpPr>
              <p:cNvPr id="63" name="object 38"/>
              <p:cNvSpPr/>
              <p:nvPr/>
            </p:nvSpPr>
            <p:spPr>
              <a:xfrm>
                <a:off x="1162360" y="3024794"/>
                <a:ext cx="223596" cy="223499"/>
              </a:xfrm>
              <a:custGeom>
                <a:avLst/>
                <a:gdLst/>
                <a:ahLst/>
                <a:cxnLst/>
                <a:rect l="l" t="t" r="r" b="b"/>
                <a:pathLst>
                  <a:path w="223519" h="224155">
                    <a:moveTo>
                      <a:pt x="117613" y="0"/>
                    </a:moveTo>
                    <a:lnTo>
                      <a:pt x="111783" y="0"/>
                    </a:lnTo>
                    <a:lnTo>
                      <a:pt x="77912" y="5381"/>
                    </a:lnTo>
                    <a:lnTo>
                      <a:pt x="47633" y="20504"/>
                    </a:lnTo>
                    <a:lnTo>
                      <a:pt x="23109" y="43837"/>
                    </a:lnTo>
                    <a:lnTo>
                      <a:pt x="6503" y="73850"/>
                    </a:lnTo>
                    <a:lnTo>
                      <a:pt x="0" y="107735"/>
                    </a:lnTo>
                    <a:lnTo>
                      <a:pt x="4015" y="141506"/>
                    </a:lnTo>
                    <a:lnTo>
                      <a:pt x="17801" y="172605"/>
                    </a:lnTo>
                    <a:lnTo>
                      <a:pt x="40610" y="198475"/>
                    </a:lnTo>
                    <a:lnTo>
                      <a:pt x="70357" y="216020"/>
                    </a:lnTo>
                    <a:lnTo>
                      <a:pt x="103549" y="223608"/>
                    </a:lnTo>
                    <a:lnTo>
                      <a:pt x="137494" y="221024"/>
                    </a:lnTo>
                    <a:lnTo>
                      <a:pt x="169505" y="208051"/>
                    </a:lnTo>
                    <a:lnTo>
                      <a:pt x="172480" y="205538"/>
                    </a:lnTo>
                    <a:lnTo>
                      <a:pt x="123193" y="205538"/>
                    </a:lnTo>
                    <a:lnTo>
                      <a:pt x="90833" y="204012"/>
                    </a:lnTo>
                    <a:lnTo>
                      <a:pt x="46987" y="180270"/>
                    </a:lnTo>
                    <a:lnTo>
                      <a:pt x="21123" y="137629"/>
                    </a:lnTo>
                    <a:lnTo>
                      <a:pt x="17645" y="112116"/>
                    </a:lnTo>
                    <a:lnTo>
                      <a:pt x="21137" y="86888"/>
                    </a:lnTo>
                    <a:lnTo>
                      <a:pt x="47262" y="43395"/>
                    </a:lnTo>
                    <a:lnTo>
                      <a:pt x="96221" y="19210"/>
                    </a:lnTo>
                    <a:lnTo>
                      <a:pt x="123640" y="18573"/>
                    </a:lnTo>
                    <a:lnTo>
                      <a:pt x="171159" y="18573"/>
                    </a:lnTo>
                    <a:lnTo>
                      <a:pt x="161523" y="11768"/>
                    </a:lnTo>
                    <a:lnTo>
                      <a:pt x="129195" y="1346"/>
                    </a:lnTo>
                    <a:lnTo>
                      <a:pt x="123442" y="431"/>
                    </a:lnTo>
                    <a:lnTo>
                      <a:pt x="117613" y="0"/>
                    </a:lnTo>
                    <a:close/>
                  </a:path>
                  <a:path w="223519" h="224155">
                    <a:moveTo>
                      <a:pt x="197656" y="150804"/>
                    </a:moveTo>
                    <a:lnTo>
                      <a:pt x="179382" y="177504"/>
                    </a:lnTo>
                    <a:lnTo>
                      <a:pt x="153630" y="196232"/>
                    </a:lnTo>
                    <a:lnTo>
                      <a:pt x="123193" y="205538"/>
                    </a:lnTo>
                    <a:lnTo>
                      <a:pt x="172480" y="205538"/>
                    </a:lnTo>
                    <a:lnTo>
                      <a:pt x="195928" y="185732"/>
                    </a:lnTo>
                    <a:lnTo>
                      <a:pt x="214133" y="156900"/>
                    </a:lnTo>
                    <a:lnTo>
                      <a:pt x="215039" y="153542"/>
                    </a:lnTo>
                    <a:lnTo>
                      <a:pt x="196429" y="153542"/>
                    </a:lnTo>
                    <a:lnTo>
                      <a:pt x="197656" y="150804"/>
                    </a:lnTo>
                    <a:close/>
                  </a:path>
                  <a:path w="223519" h="224155">
                    <a:moveTo>
                      <a:pt x="216353" y="148678"/>
                    </a:moveTo>
                    <a:lnTo>
                      <a:pt x="198613" y="148678"/>
                    </a:lnTo>
                    <a:lnTo>
                      <a:pt x="196429" y="153542"/>
                    </a:lnTo>
                    <a:lnTo>
                      <a:pt x="215039" y="153542"/>
                    </a:lnTo>
                    <a:lnTo>
                      <a:pt x="216353" y="148678"/>
                    </a:lnTo>
                    <a:close/>
                  </a:path>
                  <a:path w="223519" h="224155">
                    <a:moveTo>
                      <a:pt x="171159" y="18573"/>
                    </a:moveTo>
                    <a:lnTo>
                      <a:pt x="123640" y="18573"/>
                    </a:lnTo>
                    <a:lnTo>
                      <a:pt x="150417" y="26047"/>
                    </a:lnTo>
                    <a:lnTo>
                      <a:pt x="177539" y="44734"/>
                    </a:lnTo>
                    <a:lnTo>
                      <a:pt x="196337" y="71050"/>
                    </a:lnTo>
                    <a:lnTo>
                      <a:pt x="205366" y="102100"/>
                    </a:lnTo>
                    <a:lnTo>
                      <a:pt x="203185" y="134988"/>
                    </a:lnTo>
                    <a:lnTo>
                      <a:pt x="201826" y="140398"/>
                    </a:lnTo>
                    <a:lnTo>
                      <a:pt x="199959" y="145669"/>
                    </a:lnTo>
                    <a:lnTo>
                      <a:pt x="197656" y="150804"/>
                    </a:lnTo>
                    <a:lnTo>
                      <a:pt x="198613" y="148678"/>
                    </a:lnTo>
                    <a:lnTo>
                      <a:pt x="216353" y="148678"/>
                    </a:lnTo>
                    <a:lnTo>
                      <a:pt x="223022" y="123989"/>
                    </a:lnTo>
                    <a:lnTo>
                      <a:pt x="221499" y="89433"/>
                    </a:lnTo>
                    <a:lnTo>
                      <a:pt x="209573" y="57630"/>
                    </a:lnTo>
                    <a:lnTo>
                      <a:pt x="188948" y="31135"/>
                    </a:lnTo>
                    <a:lnTo>
                      <a:pt x="171159" y="1857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</p:spPr>
            <p:txBody>
              <a:bodyPr lIns="0" tIns="0" rIns="0" bIns="0"/>
              <a:lstStyle/>
              <a:p>
                <a:pPr>
                  <a:defRPr/>
                </a:pPr>
                <a:endParaRPr sz="1600" dirty="0"/>
              </a:p>
            </p:txBody>
          </p:sp>
        </p:grpSp>
        <p:grpSp>
          <p:nvGrpSpPr>
            <p:cNvPr id="6" name="Grupo 78"/>
            <p:cNvGrpSpPr>
              <a:grpSpLocks/>
            </p:cNvGrpSpPr>
            <p:nvPr/>
          </p:nvGrpSpPr>
          <p:grpSpPr bwMode="auto">
            <a:xfrm>
              <a:off x="9966943" y="1521965"/>
              <a:ext cx="282944" cy="403767"/>
              <a:chOff x="2279639" y="2956534"/>
              <a:chExt cx="293370" cy="418465"/>
            </a:xfrm>
          </p:grpSpPr>
          <p:sp>
            <p:nvSpPr>
              <p:cNvPr id="65" name="object 39"/>
              <p:cNvSpPr>
                <a:spLocks noChangeArrowheads="1"/>
              </p:cNvSpPr>
              <p:nvPr/>
            </p:nvSpPr>
            <p:spPr bwMode="auto">
              <a:xfrm>
                <a:off x="2329764" y="3006877"/>
                <a:ext cx="194945" cy="194945"/>
              </a:xfrm>
              <a:custGeom>
                <a:avLst/>
                <a:gdLst>
                  <a:gd name="T0" fmla="*/ 0 w 194944"/>
                  <a:gd name="T1" fmla="*/ 0 h 194944"/>
                  <a:gd name="T2" fmla="*/ 194944 w 194944"/>
                  <a:gd name="T3" fmla="*/ 194944 h 194944"/>
                </a:gdLst>
                <a:ahLst/>
                <a:cxnLst/>
                <a:rect l="T0" t="T1" r="T2" b="T3"/>
                <a:pathLst>
                  <a:path w="194944" h="194944">
                    <a:moveTo>
                      <a:pt x="97370" y="0"/>
                    </a:moveTo>
                    <a:lnTo>
                      <a:pt x="59466" y="7652"/>
                    </a:lnTo>
                    <a:lnTo>
                      <a:pt x="28516" y="28521"/>
                    </a:lnTo>
                    <a:lnTo>
                      <a:pt x="7650" y="59471"/>
                    </a:lnTo>
                    <a:lnTo>
                      <a:pt x="0" y="97370"/>
                    </a:lnTo>
                    <a:lnTo>
                      <a:pt x="7650" y="135277"/>
                    </a:lnTo>
                    <a:lnTo>
                      <a:pt x="28516" y="166231"/>
                    </a:lnTo>
                    <a:lnTo>
                      <a:pt x="59466" y="187101"/>
                    </a:lnTo>
                    <a:lnTo>
                      <a:pt x="97370" y="194754"/>
                    </a:lnTo>
                    <a:lnTo>
                      <a:pt x="135270" y="187101"/>
                    </a:lnTo>
                    <a:lnTo>
                      <a:pt x="166220" y="166231"/>
                    </a:lnTo>
                    <a:lnTo>
                      <a:pt x="187089" y="135277"/>
                    </a:lnTo>
                    <a:lnTo>
                      <a:pt x="194741" y="97370"/>
                    </a:lnTo>
                    <a:lnTo>
                      <a:pt x="187089" y="59471"/>
                    </a:lnTo>
                    <a:lnTo>
                      <a:pt x="166220" y="28521"/>
                    </a:lnTo>
                    <a:lnTo>
                      <a:pt x="135270" y="7652"/>
                    </a:lnTo>
                    <a:lnTo>
                      <a:pt x="9737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object 40"/>
              <p:cNvSpPr>
                <a:spLocks noChangeArrowheads="1"/>
              </p:cNvSpPr>
              <p:nvPr/>
            </p:nvSpPr>
            <p:spPr bwMode="auto">
              <a:xfrm>
                <a:off x="2329764" y="3006877"/>
                <a:ext cx="194945" cy="194945"/>
              </a:xfrm>
              <a:custGeom>
                <a:avLst/>
                <a:gdLst>
                  <a:gd name="T0" fmla="*/ 0 w 194944"/>
                  <a:gd name="T1" fmla="*/ 0 h 194944"/>
                  <a:gd name="T2" fmla="*/ 194944 w 194944"/>
                  <a:gd name="T3" fmla="*/ 194944 h 194944"/>
                </a:gdLst>
                <a:ahLst/>
                <a:cxnLst/>
                <a:rect l="T0" t="T1" r="T2" b="T3"/>
                <a:pathLst>
                  <a:path w="194944" h="194944">
                    <a:moveTo>
                      <a:pt x="97370" y="0"/>
                    </a:moveTo>
                    <a:lnTo>
                      <a:pt x="135270" y="7652"/>
                    </a:lnTo>
                    <a:lnTo>
                      <a:pt x="166220" y="28521"/>
                    </a:lnTo>
                    <a:lnTo>
                      <a:pt x="187089" y="59471"/>
                    </a:lnTo>
                    <a:lnTo>
                      <a:pt x="194741" y="97370"/>
                    </a:lnTo>
                    <a:lnTo>
                      <a:pt x="187089" y="135277"/>
                    </a:lnTo>
                    <a:lnTo>
                      <a:pt x="166220" y="166231"/>
                    </a:lnTo>
                    <a:lnTo>
                      <a:pt x="135270" y="187101"/>
                    </a:lnTo>
                    <a:lnTo>
                      <a:pt x="97370" y="194754"/>
                    </a:lnTo>
                    <a:lnTo>
                      <a:pt x="59466" y="187101"/>
                    </a:lnTo>
                    <a:lnTo>
                      <a:pt x="28516" y="166231"/>
                    </a:lnTo>
                    <a:lnTo>
                      <a:pt x="7650" y="135277"/>
                    </a:lnTo>
                    <a:lnTo>
                      <a:pt x="0" y="97370"/>
                    </a:lnTo>
                    <a:lnTo>
                      <a:pt x="7650" y="59471"/>
                    </a:lnTo>
                    <a:lnTo>
                      <a:pt x="28516" y="28521"/>
                    </a:lnTo>
                    <a:lnTo>
                      <a:pt x="59466" y="7652"/>
                    </a:lnTo>
                    <a:lnTo>
                      <a:pt x="97370" y="0"/>
                    </a:lnTo>
                    <a:close/>
                  </a:path>
                </a:pathLst>
              </a:custGeom>
              <a:noFill/>
              <a:ln w="7199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object 41"/>
              <p:cNvSpPr/>
              <p:nvPr/>
            </p:nvSpPr>
            <p:spPr>
              <a:xfrm>
                <a:off x="2279639" y="2956534"/>
                <a:ext cx="293370" cy="418465"/>
              </a:xfrm>
              <a:custGeom>
                <a:avLst/>
                <a:gdLst/>
                <a:ahLst/>
                <a:cxnLst/>
                <a:rect l="l" t="t" r="r" b="b"/>
                <a:pathLst>
                  <a:path w="293369" h="417829">
                    <a:moveTo>
                      <a:pt x="149814" y="0"/>
                    </a:moveTo>
                    <a:lnTo>
                      <a:pt x="85623" y="13044"/>
                    </a:lnTo>
                    <a:lnTo>
                      <a:pt x="39489" y="46150"/>
                    </a:lnTo>
                    <a:lnTo>
                      <a:pt x="14874" y="81541"/>
                    </a:lnTo>
                    <a:lnTo>
                      <a:pt x="1597" y="123056"/>
                    </a:lnTo>
                    <a:lnTo>
                      <a:pt x="0" y="138834"/>
                    </a:lnTo>
                    <a:lnTo>
                      <a:pt x="103" y="154640"/>
                    </a:lnTo>
                    <a:lnTo>
                      <a:pt x="12495" y="214738"/>
                    </a:lnTo>
                    <a:lnTo>
                      <a:pt x="36381" y="269536"/>
                    </a:lnTo>
                    <a:lnTo>
                      <a:pt x="64688" y="317510"/>
                    </a:lnTo>
                    <a:lnTo>
                      <a:pt x="94491" y="359853"/>
                    </a:lnTo>
                    <a:lnTo>
                      <a:pt x="120423" y="392383"/>
                    </a:lnTo>
                    <a:lnTo>
                      <a:pt x="134287" y="408399"/>
                    </a:lnTo>
                    <a:lnTo>
                      <a:pt x="138859" y="414711"/>
                    </a:lnTo>
                    <a:lnTo>
                      <a:pt x="144971" y="416832"/>
                    </a:lnTo>
                    <a:lnTo>
                      <a:pt x="146149" y="417391"/>
                    </a:lnTo>
                    <a:lnTo>
                      <a:pt x="148282" y="417492"/>
                    </a:lnTo>
                    <a:lnTo>
                      <a:pt x="149910" y="416794"/>
                    </a:lnTo>
                    <a:lnTo>
                      <a:pt x="153705" y="415397"/>
                    </a:lnTo>
                    <a:lnTo>
                      <a:pt x="156042" y="413187"/>
                    </a:lnTo>
                    <a:lnTo>
                      <a:pt x="193243" y="368345"/>
                    </a:lnTo>
                    <a:lnTo>
                      <a:pt x="222051" y="328113"/>
                    </a:lnTo>
                    <a:lnTo>
                      <a:pt x="250569" y="281367"/>
                    </a:lnTo>
                    <a:lnTo>
                      <a:pt x="270687" y="239489"/>
                    </a:lnTo>
                    <a:lnTo>
                      <a:pt x="130451" y="239489"/>
                    </a:lnTo>
                    <a:lnTo>
                      <a:pt x="106359" y="231839"/>
                    </a:lnTo>
                    <a:lnTo>
                      <a:pt x="85338" y="218185"/>
                    </a:lnTo>
                    <a:lnTo>
                      <a:pt x="68551" y="199559"/>
                    </a:lnTo>
                    <a:lnTo>
                      <a:pt x="57160" y="176992"/>
                    </a:lnTo>
                    <a:lnTo>
                      <a:pt x="52297" y="151683"/>
                    </a:lnTo>
                    <a:lnTo>
                      <a:pt x="54424" y="126270"/>
                    </a:lnTo>
                    <a:lnTo>
                      <a:pt x="78216" y="81387"/>
                    </a:lnTo>
                    <a:lnTo>
                      <a:pt x="125279" y="54749"/>
                    </a:lnTo>
                    <a:lnTo>
                      <a:pt x="152336" y="52473"/>
                    </a:lnTo>
                    <a:lnTo>
                      <a:pt x="258713" y="52473"/>
                    </a:lnTo>
                    <a:lnTo>
                      <a:pt x="255638" y="48835"/>
                    </a:lnTo>
                    <a:lnTo>
                      <a:pt x="249958" y="42842"/>
                    </a:lnTo>
                    <a:lnTo>
                      <a:pt x="220385" y="20098"/>
                    </a:lnTo>
                    <a:lnTo>
                      <a:pt x="186357" y="5633"/>
                    </a:lnTo>
                    <a:lnTo>
                      <a:pt x="149814" y="0"/>
                    </a:lnTo>
                    <a:close/>
                  </a:path>
                  <a:path w="293369" h="417829">
                    <a:moveTo>
                      <a:pt x="290228" y="174893"/>
                    </a:moveTo>
                    <a:lnTo>
                      <a:pt x="236248" y="174893"/>
                    </a:lnTo>
                    <a:lnTo>
                      <a:pt x="234795" y="178847"/>
                    </a:lnTo>
                    <a:lnTo>
                      <a:pt x="218198" y="207174"/>
                    </a:lnTo>
                    <a:lnTo>
                      <a:pt x="193443" y="227818"/>
                    </a:lnTo>
                    <a:lnTo>
                      <a:pt x="163278" y="239136"/>
                    </a:lnTo>
                    <a:lnTo>
                      <a:pt x="130451" y="239489"/>
                    </a:lnTo>
                    <a:lnTo>
                      <a:pt x="270687" y="239489"/>
                    </a:lnTo>
                    <a:lnTo>
                      <a:pt x="276041" y="226868"/>
                    </a:lnTo>
                    <a:lnTo>
                      <a:pt x="285277" y="198290"/>
                    </a:lnTo>
                    <a:lnTo>
                      <a:pt x="289032" y="182340"/>
                    </a:lnTo>
                    <a:lnTo>
                      <a:pt x="290228" y="174893"/>
                    </a:lnTo>
                    <a:close/>
                  </a:path>
                  <a:path w="293369" h="417829">
                    <a:moveTo>
                      <a:pt x="146301" y="110013"/>
                    </a:moveTo>
                    <a:lnTo>
                      <a:pt x="111998" y="134155"/>
                    </a:lnTo>
                    <a:lnTo>
                      <a:pt x="109905" y="145186"/>
                    </a:lnTo>
                    <a:lnTo>
                      <a:pt x="111233" y="156166"/>
                    </a:lnTo>
                    <a:lnTo>
                      <a:pt x="115738" y="166272"/>
                    </a:lnTo>
                    <a:lnTo>
                      <a:pt x="123174" y="174681"/>
                    </a:lnTo>
                    <a:lnTo>
                      <a:pt x="132854" y="180380"/>
                    </a:lnTo>
                    <a:lnTo>
                      <a:pt x="143651" y="182839"/>
                    </a:lnTo>
                    <a:lnTo>
                      <a:pt x="154694" y="181991"/>
                    </a:lnTo>
                    <a:lnTo>
                      <a:pt x="165110" y="177767"/>
                    </a:lnTo>
                    <a:lnTo>
                      <a:pt x="173669" y="170555"/>
                    </a:lnTo>
                    <a:lnTo>
                      <a:pt x="179588" y="161244"/>
                    </a:lnTo>
                    <a:lnTo>
                      <a:pt x="182515" y="150610"/>
                    </a:lnTo>
                    <a:lnTo>
                      <a:pt x="182102" y="139426"/>
                    </a:lnTo>
                    <a:lnTo>
                      <a:pt x="177516" y="127715"/>
                    </a:lnTo>
                    <a:lnTo>
                      <a:pt x="169393" y="118395"/>
                    </a:lnTo>
                    <a:lnTo>
                      <a:pt x="158674" y="112237"/>
                    </a:lnTo>
                    <a:lnTo>
                      <a:pt x="146301" y="110013"/>
                    </a:lnTo>
                    <a:close/>
                  </a:path>
                  <a:path w="293369" h="417829">
                    <a:moveTo>
                      <a:pt x="258713" y="52473"/>
                    </a:moveTo>
                    <a:lnTo>
                      <a:pt x="152336" y="52473"/>
                    </a:lnTo>
                    <a:lnTo>
                      <a:pt x="179257" y="58171"/>
                    </a:lnTo>
                    <a:lnTo>
                      <a:pt x="207386" y="74911"/>
                    </a:lnTo>
                    <a:lnTo>
                      <a:pt x="227806" y="99734"/>
                    </a:lnTo>
                    <a:lnTo>
                      <a:pt x="238926" y="129893"/>
                    </a:lnTo>
                    <a:lnTo>
                      <a:pt x="239151" y="162641"/>
                    </a:lnTo>
                    <a:lnTo>
                      <a:pt x="238185" y="168153"/>
                    </a:lnTo>
                    <a:lnTo>
                      <a:pt x="236725" y="173589"/>
                    </a:lnTo>
                    <a:lnTo>
                      <a:pt x="234795" y="178847"/>
                    </a:lnTo>
                    <a:lnTo>
                      <a:pt x="236248" y="174893"/>
                    </a:lnTo>
                    <a:lnTo>
                      <a:pt x="290228" y="174893"/>
                    </a:lnTo>
                    <a:lnTo>
                      <a:pt x="291638" y="166107"/>
                    </a:lnTo>
                    <a:lnTo>
                      <a:pt x="292823" y="149729"/>
                    </a:lnTo>
                    <a:lnTo>
                      <a:pt x="292313" y="133343"/>
                    </a:lnTo>
                    <a:lnTo>
                      <a:pt x="278822" y="83726"/>
                    </a:lnTo>
                    <a:lnTo>
                      <a:pt x="260969" y="55141"/>
                    </a:lnTo>
                    <a:lnTo>
                      <a:pt x="258713" y="524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</p:spPr>
            <p:txBody>
              <a:bodyPr lIns="0" tIns="0" rIns="0" bIns="0"/>
              <a:lstStyle/>
              <a:p>
                <a:pPr>
                  <a:defRPr/>
                </a:pPr>
                <a:endParaRPr sz="1600" dirty="0"/>
              </a:p>
            </p:txBody>
          </p:sp>
          <p:sp>
            <p:nvSpPr>
              <p:cNvPr id="68" name="object 42"/>
              <p:cNvSpPr/>
              <p:nvPr/>
            </p:nvSpPr>
            <p:spPr>
              <a:xfrm>
                <a:off x="2425531" y="2956534"/>
                <a:ext cx="147478" cy="418465"/>
              </a:xfrm>
              <a:custGeom>
                <a:avLst/>
                <a:gdLst/>
                <a:ahLst/>
                <a:cxnLst/>
                <a:rect l="l" t="t" r="r" b="b"/>
                <a:pathLst>
                  <a:path w="147319" h="418464">
                    <a:moveTo>
                      <a:pt x="1117" y="240296"/>
                    </a:moveTo>
                    <a:lnTo>
                      <a:pt x="0" y="241947"/>
                    </a:lnTo>
                    <a:lnTo>
                      <a:pt x="482" y="244754"/>
                    </a:lnTo>
                    <a:lnTo>
                      <a:pt x="482" y="414388"/>
                    </a:lnTo>
                    <a:lnTo>
                      <a:pt x="88" y="416763"/>
                    </a:lnTo>
                    <a:lnTo>
                      <a:pt x="1244" y="418299"/>
                    </a:lnTo>
                    <a:lnTo>
                      <a:pt x="4596" y="416763"/>
                    </a:lnTo>
                    <a:lnTo>
                      <a:pt x="7950" y="415416"/>
                    </a:lnTo>
                    <a:lnTo>
                      <a:pt x="43045" y="374157"/>
                    </a:lnTo>
                    <a:lnTo>
                      <a:pt x="79498" y="323298"/>
                    </a:lnTo>
                    <a:lnTo>
                      <a:pt x="106619" y="277983"/>
                    </a:lnTo>
                    <a:lnTo>
                      <a:pt x="124370" y="240779"/>
                    </a:lnTo>
                    <a:lnTo>
                      <a:pt x="6515" y="240779"/>
                    </a:lnTo>
                    <a:lnTo>
                      <a:pt x="1117" y="240296"/>
                    </a:lnTo>
                    <a:close/>
                  </a:path>
                  <a:path w="147319" h="418464">
                    <a:moveTo>
                      <a:pt x="112299" y="52400"/>
                    </a:moveTo>
                    <a:lnTo>
                      <a:pt x="3962" y="52400"/>
                    </a:lnTo>
                    <a:lnTo>
                      <a:pt x="7264" y="52565"/>
                    </a:lnTo>
                    <a:lnTo>
                      <a:pt x="11341" y="52908"/>
                    </a:lnTo>
                    <a:lnTo>
                      <a:pt x="59936" y="73544"/>
                    </a:lnTo>
                    <a:lnTo>
                      <a:pt x="88438" y="112845"/>
                    </a:lnTo>
                    <a:lnTo>
                      <a:pt x="94691" y="147864"/>
                    </a:lnTo>
                    <a:lnTo>
                      <a:pt x="92760" y="165709"/>
                    </a:lnTo>
                    <a:lnTo>
                      <a:pt x="68847" y="211388"/>
                    </a:lnTo>
                    <a:lnTo>
                      <a:pt x="33150" y="235088"/>
                    </a:lnTo>
                    <a:lnTo>
                      <a:pt x="6515" y="240779"/>
                    </a:lnTo>
                    <a:lnTo>
                      <a:pt x="124370" y="240779"/>
                    </a:lnTo>
                    <a:lnTo>
                      <a:pt x="129580" y="228704"/>
                    </a:lnTo>
                    <a:lnTo>
                      <a:pt x="138671" y="201960"/>
                    </a:lnTo>
                    <a:lnTo>
                      <a:pt x="144819" y="174480"/>
                    </a:lnTo>
                    <a:lnTo>
                      <a:pt x="147078" y="146570"/>
                    </a:lnTo>
                    <a:lnTo>
                      <a:pt x="146577" y="134408"/>
                    </a:lnTo>
                    <a:lnTo>
                      <a:pt x="130830" y="79472"/>
                    </a:lnTo>
                    <a:lnTo>
                      <a:pt x="119892" y="61587"/>
                    </a:lnTo>
                    <a:lnTo>
                      <a:pt x="112299" y="52400"/>
                    </a:lnTo>
                    <a:close/>
                  </a:path>
                  <a:path w="147319" h="418464">
                    <a:moveTo>
                      <a:pt x="482" y="0"/>
                    </a:moveTo>
                    <a:lnTo>
                      <a:pt x="482" y="50241"/>
                    </a:lnTo>
                    <a:lnTo>
                      <a:pt x="215" y="52006"/>
                    </a:lnTo>
                    <a:lnTo>
                      <a:pt x="774" y="52654"/>
                    </a:lnTo>
                    <a:lnTo>
                      <a:pt x="3962" y="52400"/>
                    </a:lnTo>
                    <a:lnTo>
                      <a:pt x="112299" y="52400"/>
                    </a:lnTo>
                    <a:lnTo>
                      <a:pt x="106532" y="45423"/>
                    </a:lnTo>
                    <a:lnTo>
                      <a:pt x="90995" y="31292"/>
                    </a:lnTo>
                    <a:lnTo>
                      <a:pt x="70614" y="17879"/>
                    </a:lnTo>
                    <a:lnTo>
                      <a:pt x="48363" y="8069"/>
                    </a:lnTo>
                    <a:lnTo>
                      <a:pt x="24799" y="2048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</p:spPr>
            <p:txBody>
              <a:bodyPr lIns="0" tIns="0" rIns="0" bIns="0"/>
              <a:lstStyle/>
              <a:p>
                <a:pPr>
                  <a:defRPr/>
                </a:pPr>
                <a:endParaRPr sz="1600" dirty="0"/>
              </a:p>
            </p:txBody>
          </p:sp>
          <p:sp>
            <p:nvSpPr>
              <p:cNvPr id="69" name="object 43"/>
              <p:cNvSpPr/>
              <p:nvPr/>
            </p:nvSpPr>
            <p:spPr>
              <a:xfrm>
                <a:off x="2314526" y="2991406"/>
                <a:ext cx="223596" cy="223499"/>
              </a:xfrm>
              <a:custGeom>
                <a:avLst/>
                <a:gdLst/>
                <a:ahLst/>
                <a:cxnLst/>
                <a:rect l="l" t="t" r="r" b="b"/>
                <a:pathLst>
                  <a:path w="223519" h="224155">
                    <a:moveTo>
                      <a:pt x="117616" y="0"/>
                    </a:moveTo>
                    <a:lnTo>
                      <a:pt x="111786" y="0"/>
                    </a:lnTo>
                    <a:lnTo>
                      <a:pt x="77914" y="5383"/>
                    </a:lnTo>
                    <a:lnTo>
                      <a:pt x="47634" y="20510"/>
                    </a:lnTo>
                    <a:lnTo>
                      <a:pt x="23109" y="43848"/>
                    </a:lnTo>
                    <a:lnTo>
                      <a:pt x="6503" y="73863"/>
                    </a:lnTo>
                    <a:lnTo>
                      <a:pt x="0" y="107746"/>
                    </a:lnTo>
                    <a:lnTo>
                      <a:pt x="4013" y="141514"/>
                    </a:lnTo>
                    <a:lnTo>
                      <a:pt x="17796" y="172613"/>
                    </a:lnTo>
                    <a:lnTo>
                      <a:pt x="40603" y="198488"/>
                    </a:lnTo>
                    <a:lnTo>
                      <a:pt x="70356" y="216027"/>
                    </a:lnTo>
                    <a:lnTo>
                      <a:pt x="103550" y="223616"/>
                    </a:lnTo>
                    <a:lnTo>
                      <a:pt x="137497" y="221035"/>
                    </a:lnTo>
                    <a:lnTo>
                      <a:pt x="169508" y="208064"/>
                    </a:lnTo>
                    <a:lnTo>
                      <a:pt x="172482" y="205550"/>
                    </a:lnTo>
                    <a:lnTo>
                      <a:pt x="123189" y="205550"/>
                    </a:lnTo>
                    <a:lnTo>
                      <a:pt x="90831" y="204025"/>
                    </a:lnTo>
                    <a:lnTo>
                      <a:pt x="46985" y="180282"/>
                    </a:lnTo>
                    <a:lnTo>
                      <a:pt x="21121" y="137642"/>
                    </a:lnTo>
                    <a:lnTo>
                      <a:pt x="17645" y="112129"/>
                    </a:lnTo>
                    <a:lnTo>
                      <a:pt x="21135" y="86901"/>
                    </a:lnTo>
                    <a:lnTo>
                      <a:pt x="47258" y="43408"/>
                    </a:lnTo>
                    <a:lnTo>
                      <a:pt x="96213" y="19223"/>
                    </a:lnTo>
                    <a:lnTo>
                      <a:pt x="123631" y="18585"/>
                    </a:lnTo>
                    <a:lnTo>
                      <a:pt x="171163" y="18585"/>
                    </a:lnTo>
                    <a:lnTo>
                      <a:pt x="161521" y="11775"/>
                    </a:lnTo>
                    <a:lnTo>
                      <a:pt x="129198" y="1346"/>
                    </a:lnTo>
                    <a:lnTo>
                      <a:pt x="123445" y="444"/>
                    </a:lnTo>
                    <a:lnTo>
                      <a:pt x="117616" y="0"/>
                    </a:lnTo>
                    <a:close/>
                  </a:path>
                  <a:path w="223519" h="224155">
                    <a:moveTo>
                      <a:pt x="197660" y="150817"/>
                    </a:moveTo>
                    <a:lnTo>
                      <a:pt x="179383" y="177516"/>
                    </a:lnTo>
                    <a:lnTo>
                      <a:pt x="153628" y="196245"/>
                    </a:lnTo>
                    <a:lnTo>
                      <a:pt x="123189" y="205550"/>
                    </a:lnTo>
                    <a:lnTo>
                      <a:pt x="172482" y="205550"/>
                    </a:lnTo>
                    <a:lnTo>
                      <a:pt x="195923" y="185740"/>
                    </a:lnTo>
                    <a:lnTo>
                      <a:pt x="214126" y="156908"/>
                    </a:lnTo>
                    <a:lnTo>
                      <a:pt x="215032" y="153555"/>
                    </a:lnTo>
                    <a:lnTo>
                      <a:pt x="196432" y="153555"/>
                    </a:lnTo>
                    <a:lnTo>
                      <a:pt x="197660" y="150817"/>
                    </a:lnTo>
                    <a:close/>
                  </a:path>
                  <a:path w="223519" h="224155">
                    <a:moveTo>
                      <a:pt x="216346" y="148691"/>
                    </a:moveTo>
                    <a:lnTo>
                      <a:pt x="198616" y="148691"/>
                    </a:lnTo>
                    <a:lnTo>
                      <a:pt x="196432" y="153555"/>
                    </a:lnTo>
                    <a:lnTo>
                      <a:pt x="215032" y="153555"/>
                    </a:lnTo>
                    <a:lnTo>
                      <a:pt x="216346" y="148691"/>
                    </a:lnTo>
                    <a:close/>
                  </a:path>
                  <a:path w="223519" h="224155">
                    <a:moveTo>
                      <a:pt x="171163" y="18585"/>
                    </a:moveTo>
                    <a:lnTo>
                      <a:pt x="123631" y="18585"/>
                    </a:lnTo>
                    <a:lnTo>
                      <a:pt x="150407" y="26060"/>
                    </a:lnTo>
                    <a:lnTo>
                      <a:pt x="177531" y="44741"/>
                    </a:lnTo>
                    <a:lnTo>
                      <a:pt x="196333" y="71058"/>
                    </a:lnTo>
                    <a:lnTo>
                      <a:pt x="205367" y="102110"/>
                    </a:lnTo>
                    <a:lnTo>
                      <a:pt x="203188" y="135001"/>
                    </a:lnTo>
                    <a:lnTo>
                      <a:pt x="201817" y="140411"/>
                    </a:lnTo>
                    <a:lnTo>
                      <a:pt x="199962" y="145681"/>
                    </a:lnTo>
                    <a:lnTo>
                      <a:pt x="197660" y="150817"/>
                    </a:lnTo>
                    <a:lnTo>
                      <a:pt x="198616" y="148691"/>
                    </a:lnTo>
                    <a:lnTo>
                      <a:pt x="216346" y="148691"/>
                    </a:lnTo>
                    <a:lnTo>
                      <a:pt x="223018" y="124000"/>
                    </a:lnTo>
                    <a:lnTo>
                      <a:pt x="221502" y="89446"/>
                    </a:lnTo>
                    <a:lnTo>
                      <a:pt x="209574" y="57642"/>
                    </a:lnTo>
                    <a:lnTo>
                      <a:pt x="188947" y="31146"/>
                    </a:lnTo>
                    <a:lnTo>
                      <a:pt x="171163" y="18585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</p:spPr>
            <p:txBody>
              <a:bodyPr lIns="0" tIns="0" rIns="0" bIns="0"/>
              <a:lstStyle/>
              <a:p>
                <a:pPr>
                  <a:defRPr/>
                </a:pPr>
                <a:endParaRPr sz="1600" dirty="0"/>
              </a:p>
            </p:txBody>
          </p:sp>
        </p:grpSp>
        <p:grpSp>
          <p:nvGrpSpPr>
            <p:cNvPr id="9" name="Grupo 92"/>
            <p:cNvGrpSpPr>
              <a:grpSpLocks/>
            </p:cNvGrpSpPr>
            <p:nvPr/>
          </p:nvGrpSpPr>
          <p:grpSpPr bwMode="auto">
            <a:xfrm>
              <a:off x="10107470" y="678803"/>
              <a:ext cx="282944" cy="403767"/>
              <a:chOff x="3274316" y="2930740"/>
              <a:chExt cx="293370" cy="418465"/>
            </a:xfrm>
          </p:grpSpPr>
          <p:sp>
            <p:nvSpPr>
              <p:cNvPr id="71" name="object 44"/>
              <p:cNvSpPr>
                <a:spLocks noChangeArrowheads="1"/>
              </p:cNvSpPr>
              <p:nvPr/>
            </p:nvSpPr>
            <p:spPr bwMode="auto">
              <a:xfrm>
                <a:off x="3324428" y="2981096"/>
                <a:ext cx="194945" cy="194945"/>
              </a:xfrm>
              <a:custGeom>
                <a:avLst/>
                <a:gdLst>
                  <a:gd name="T0" fmla="*/ 0 w 194945"/>
                  <a:gd name="T1" fmla="*/ 0 h 194944"/>
                  <a:gd name="T2" fmla="*/ 194945 w 194945"/>
                  <a:gd name="T3" fmla="*/ 194944 h 194944"/>
                </a:gdLst>
                <a:ahLst/>
                <a:cxnLst/>
                <a:rect l="T0" t="T1" r="T2" b="T3"/>
                <a:pathLst>
                  <a:path w="194945" h="194944">
                    <a:moveTo>
                      <a:pt x="97383" y="0"/>
                    </a:moveTo>
                    <a:lnTo>
                      <a:pt x="59477" y="7652"/>
                    </a:lnTo>
                    <a:lnTo>
                      <a:pt x="28522" y="28521"/>
                    </a:lnTo>
                    <a:lnTo>
                      <a:pt x="7652" y="59471"/>
                    </a:lnTo>
                    <a:lnTo>
                      <a:pt x="0" y="97370"/>
                    </a:lnTo>
                    <a:lnTo>
                      <a:pt x="7652" y="135275"/>
                    </a:lnTo>
                    <a:lnTo>
                      <a:pt x="28522" y="166225"/>
                    </a:lnTo>
                    <a:lnTo>
                      <a:pt x="59477" y="187091"/>
                    </a:lnTo>
                    <a:lnTo>
                      <a:pt x="97383" y="194741"/>
                    </a:lnTo>
                    <a:lnTo>
                      <a:pt x="135280" y="187091"/>
                    </a:lnTo>
                    <a:lnTo>
                      <a:pt x="166227" y="166225"/>
                    </a:lnTo>
                    <a:lnTo>
                      <a:pt x="187091" y="135275"/>
                    </a:lnTo>
                    <a:lnTo>
                      <a:pt x="194741" y="97370"/>
                    </a:lnTo>
                    <a:lnTo>
                      <a:pt x="187091" y="59471"/>
                    </a:lnTo>
                    <a:lnTo>
                      <a:pt x="166227" y="28521"/>
                    </a:lnTo>
                    <a:lnTo>
                      <a:pt x="135280" y="7652"/>
                    </a:lnTo>
                    <a:lnTo>
                      <a:pt x="973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object 45"/>
              <p:cNvSpPr>
                <a:spLocks noChangeArrowheads="1"/>
              </p:cNvSpPr>
              <p:nvPr/>
            </p:nvSpPr>
            <p:spPr bwMode="auto">
              <a:xfrm>
                <a:off x="3324428" y="2981096"/>
                <a:ext cx="194945" cy="194945"/>
              </a:xfrm>
              <a:custGeom>
                <a:avLst/>
                <a:gdLst>
                  <a:gd name="T0" fmla="*/ 0 w 194945"/>
                  <a:gd name="T1" fmla="*/ 0 h 194944"/>
                  <a:gd name="T2" fmla="*/ 194945 w 194945"/>
                  <a:gd name="T3" fmla="*/ 194944 h 194944"/>
                </a:gdLst>
                <a:ahLst/>
                <a:cxnLst/>
                <a:rect l="T0" t="T1" r="T2" b="T3"/>
                <a:pathLst>
                  <a:path w="194945" h="194944">
                    <a:moveTo>
                      <a:pt x="97383" y="0"/>
                    </a:moveTo>
                    <a:lnTo>
                      <a:pt x="135280" y="7652"/>
                    </a:lnTo>
                    <a:lnTo>
                      <a:pt x="166227" y="28521"/>
                    </a:lnTo>
                    <a:lnTo>
                      <a:pt x="187091" y="59471"/>
                    </a:lnTo>
                    <a:lnTo>
                      <a:pt x="194741" y="97370"/>
                    </a:lnTo>
                    <a:lnTo>
                      <a:pt x="187091" y="135275"/>
                    </a:lnTo>
                    <a:lnTo>
                      <a:pt x="166227" y="166225"/>
                    </a:lnTo>
                    <a:lnTo>
                      <a:pt x="135280" y="187091"/>
                    </a:lnTo>
                    <a:lnTo>
                      <a:pt x="97383" y="194741"/>
                    </a:lnTo>
                    <a:lnTo>
                      <a:pt x="59477" y="187091"/>
                    </a:lnTo>
                    <a:lnTo>
                      <a:pt x="28522" y="166225"/>
                    </a:lnTo>
                    <a:lnTo>
                      <a:pt x="7652" y="135275"/>
                    </a:lnTo>
                    <a:lnTo>
                      <a:pt x="0" y="97370"/>
                    </a:lnTo>
                    <a:lnTo>
                      <a:pt x="7652" y="59471"/>
                    </a:lnTo>
                    <a:lnTo>
                      <a:pt x="28522" y="28521"/>
                    </a:lnTo>
                    <a:lnTo>
                      <a:pt x="59477" y="7652"/>
                    </a:lnTo>
                    <a:lnTo>
                      <a:pt x="97383" y="0"/>
                    </a:lnTo>
                    <a:close/>
                  </a:path>
                </a:pathLst>
              </a:custGeom>
              <a:noFill/>
              <a:ln w="7199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3" name="object 46"/>
              <p:cNvSpPr/>
              <p:nvPr/>
            </p:nvSpPr>
            <p:spPr>
              <a:xfrm>
                <a:off x="3274316" y="2930740"/>
                <a:ext cx="293370" cy="418465"/>
              </a:xfrm>
              <a:custGeom>
                <a:avLst/>
                <a:gdLst/>
                <a:ahLst/>
                <a:cxnLst/>
                <a:rect l="l" t="t" r="r" b="b"/>
                <a:pathLst>
                  <a:path w="293370" h="417829">
                    <a:moveTo>
                      <a:pt x="149814" y="0"/>
                    </a:moveTo>
                    <a:lnTo>
                      <a:pt x="85617" y="13041"/>
                    </a:lnTo>
                    <a:lnTo>
                      <a:pt x="39488" y="46150"/>
                    </a:lnTo>
                    <a:lnTo>
                      <a:pt x="14874" y="81536"/>
                    </a:lnTo>
                    <a:lnTo>
                      <a:pt x="1597" y="123058"/>
                    </a:lnTo>
                    <a:lnTo>
                      <a:pt x="0" y="138834"/>
                    </a:lnTo>
                    <a:lnTo>
                      <a:pt x="103" y="154636"/>
                    </a:lnTo>
                    <a:lnTo>
                      <a:pt x="12495" y="214730"/>
                    </a:lnTo>
                    <a:lnTo>
                      <a:pt x="36381" y="269536"/>
                    </a:lnTo>
                    <a:lnTo>
                      <a:pt x="64688" y="317507"/>
                    </a:lnTo>
                    <a:lnTo>
                      <a:pt x="94491" y="359853"/>
                    </a:lnTo>
                    <a:lnTo>
                      <a:pt x="120423" y="392375"/>
                    </a:lnTo>
                    <a:lnTo>
                      <a:pt x="134287" y="408388"/>
                    </a:lnTo>
                    <a:lnTo>
                      <a:pt x="138859" y="414700"/>
                    </a:lnTo>
                    <a:lnTo>
                      <a:pt x="144958" y="416821"/>
                    </a:lnTo>
                    <a:lnTo>
                      <a:pt x="146149" y="417393"/>
                    </a:lnTo>
                    <a:lnTo>
                      <a:pt x="148269" y="417482"/>
                    </a:lnTo>
                    <a:lnTo>
                      <a:pt x="149909" y="416783"/>
                    </a:lnTo>
                    <a:lnTo>
                      <a:pt x="153692" y="415386"/>
                    </a:lnTo>
                    <a:lnTo>
                      <a:pt x="156029" y="413189"/>
                    </a:lnTo>
                    <a:lnTo>
                      <a:pt x="193242" y="368341"/>
                    </a:lnTo>
                    <a:lnTo>
                      <a:pt x="222045" y="328108"/>
                    </a:lnTo>
                    <a:lnTo>
                      <a:pt x="250562" y="281362"/>
                    </a:lnTo>
                    <a:lnTo>
                      <a:pt x="270673" y="239491"/>
                    </a:lnTo>
                    <a:lnTo>
                      <a:pt x="130451" y="239491"/>
                    </a:lnTo>
                    <a:lnTo>
                      <a:pt x="106359" y="231841"/>
                    </a:lnTo>
                    <a:lnTo>
                      <a:pt x="85339" y="218187"/>
                    </a:lnTo>
                    <a:lnTo>
                      <a:pt x="68556" y="199561"/>
                    </a:lnTo>
                    <a:lnTo>
                      <a:pt x="57172" y="176994"/>
                    </a:lnTo>
                    <a:lnTo>
                      <a:pt x="52302" y="151678"/>
                    </a:lnTo>
                    <a:lnTo>
                      <a:pt x="54426" y="126261"/>
                    </a:lnTo>
                    <a:lnTo>
                      <a:pt x="78216" y="81376"/>
                    </a:lnTo>
                    <a:lnTo>
                      <a:pt x="125274" y="54743"/>
                    </a:lnTo>
                    <a:lnTo>
                      <a:pt x="152334" y="52464"/>
                    </a:lnTo>
                    <a:lnTo>
                      <a:pt x="258703" y="52464"/>
                    </a:lnTo>
                    <a:lnTo>
                      <a:pt x="255632" y="48831"/>
                    </a:lnTo>
                    <a:lnTo>
                      <a:pt x="249958" y="42832"/>
                    </a:lnTo>
                    <a:lnTo>
                      <a:pt x="220385" y="20090"/>
                    </a:lnTo>
                    <a:lnTo>
                      <a:pt x="186357" y="5629"/>
                    </a:lnTo>
                    <a:lnTo>
                      <a:pt x="149814" y="0"/>
                    </a:lnTo>
                    <a:close/>
                  </a:path>
                  <a:path w="293370" h="417829">
                    <a:moveTo>
                      <a:pt x="258703" y="52464"/>
                    </a:moveTo>
                    <a:lnTo>
                      <a:pt x="152334" y="52464"/>
                    </a:lnTo>
                    <a:lnTo>
                      <a:pt x="179257" y="58161"/>
                    </a:lnTo>
                    <a:lnTo>
                      <a:pt x="207379" y="74906"/>
                    </a:lnTo>
                    <a:lnTo>
                      <a:pt x="227795" y="99729"/>
                    </a:lnTo>
                    <a:lnTo>
                      <a:pt x="238913" y="129889"/>
                    </a:lnTo>
                    <a:lnTo>
                      <a:pt x="239138" y="162643"/>
                    </a:lnTo>
                    <a:lnTo>
                      <a:pt x="238173" y="168155"/>
                    </a:lnTo>
                    <a:lnTo>
                      <a:pt x="218191" y="207171"/>
                    </a:lnTo>
                    <a:lnTo>
                      <a:pt x="163271" y="239137"/>
                    </a:lnTo>
                    <a:lnTo>
                      <a:pt x="130451" y="239491"/>
                    </a:lnTo>
                    <a:lnTo>
                      <a:pt x="270673" y="239491"/>
                    </a:lnTo>
                    <a:lnTo>
                      <a:pt x="285264" y="198292"/>
                    </a:lnTo>
                    <a:lnTo>
                      <a:pt x="292822" y="149724"/>
                    </a:lnTo>
                    <a:lnTo>
                      <a:pt x="292313" y="133345"/>
                    </a:lnTo>
                    <a:lnTo>
                      <a:pt x="278815" y="83717"/>
                    </a:lnTo>
                    <a:lnTo>
                      <a:pt x="260964" y="55140"/>
                    </a:lnTo>
                    <a:lnTo>
                      <a:pt x="258703" y="52464"/>
                    </a:lnTo>
                    <a:close/>
                  </a:path>
                  <a:path w="293370" h="417829">
                    <a:moveTo>
                      <a:pt x="146301" y="110002"/>
                    </a:moveTo>
                    <a:lnTo>
                      <a:pt x="111998" y="134157"/>
                    </a:lnTo>
                    <a:lnTo>
                      <a:pt x="109899" y="145183"/>
                    </a:lnTo>
                    <a:lnTo>
                      <a:pt x="111227" y="156162"/>
                    </a:lnTo>
                    <a:lnTo>
                      <a:pt x="115731" y="166267"/>
                    </a:lnTo>
                    <a:lnTo>
                      <a:pt x="123162" y="174670"/>
                    </a:lnTo>
                    <a:lnTo>
                      <a:pt x="132843" y="180369"/>
                    </a:lnTo>
                    <a:lnTo>
                      <a:pt x="143645" y="182830"/>
                    </a:lnTo>
                    <a:lnTo>
                      <a:pt x="154692" y="181986"/>
                    </a:lnTo>
                    <a:lnTo>
                      <a:pt x="165110" y="177769"/>
                    </a:lnTo>
                    <a:lnTo>
                      <a:pt x="173669" y="170555"/>
                    </a:lnTo>
                    <a:lnTo>
                      <a:pt x="179586" y="161242"/>
                    </a:lnTo>
                    <a:lnTo>
                      <a:pt x="182510" y="150607"/>
                    </a:lnTo>
                    <a:lnTo>
                      <a:pt x="182090" y="139428"/>
                    </a:lnTo>
                    <a:lnTo>
                      <a:pt x="177510" y="127710"/>
                    </a:lnTo>
                    <a:lnTo>
                      <a:pt x="169391" y="118386"/>
                    </a:lnTo>
                    <a:lnTo>
                      <a:pt x="158674" y="112226"/>
                    </a:lnTo>
                    <a:lnTo>
                      <a:pt x="146301" y="110002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</p:spPr>
            <p:txBody>
              <a:bodyPr lIns="0" tIns="0" rIns="0" bIns="0"/>
              <a:lstStyle/>
              <a:p>
                <a:pPr>
                  <a:defRPr/>
                </a:pPr>
                <a:endParaRPr sz="1600" dirty="0"/>
              </a:p>
            </p:txBody>
          </p:sp>
          <p:sp>
            <p:nvSpPr>
              <p:cNvPr id="74" name="object 47"/>
              <p:cNvSpPr/>
              <p:nvPr/>
            </p:nvSpPr>
            <p:spPr>
              <a:xfrm>
                <a:off x="3420208" y="2930740"/>
                <a:ext cx="147478" cy="418465"/>
              </a:xfrm>
              <a:custGeom>
                <a:avLst/>
                <a:gdLst/>
                <a:ahLst/>
                <a:cxnLst/>
                <a:rect l="l" t="t" r="r" b="b"/>
                <a:pathLst>
                  <a:path w="147320" h="418464">
                    <a:moveTo>
                      <a:pt x="1117" y="240296"/>
                    </a:moveTo>
                    <a:lnTo>
                      <a:pt x="0" y="241960"/>
                    </a:lnTo>
                    <a:lnTo>
                      <a:pt x="495" y="244767"/>
                    </a:lnTo>
                    <a:lnTo>
                      <a:pt x="495" y="414400"/>
                    </a:lnTo>
                    <a:lnTo>
                      <a:pt x="101" y="416763"/>
                    </a:lnTo>
                    <a:lnTo>
                      <a:pt x="1257" y="418299"/>
                    </a:lnTo>
                    <a:lnTo>
                      <a:pt x="4609" y="416763"/>
                    </a:lnTo>
                    <a:lnTo>
                      <a:pt x="7962" y="415417"/>
                    </a:lnTo>
                    <a:lnTo>
                      <a:pt x="10236" y="413296"/>
                    </a:lnTo>
                    <a:lnTo>
                      <a:pt x="14922" y="408292"/>
                    </a:lnTo>
                    <a:lnTo>
                      <a:pt x="17525" y="405218"/>
                    </a:lnTo>
                    <a:lnTo>
                      <a:pt x="20142" y="402170"/>
                    </a:lnTo>
                    <a:lnTo>
                      <a:pt x="54003" y="359754"/>
                    </a:lnTo>
                    <a:lnTo>
                      <a:pt x="79509" y="323309"/>
                    </a:lnTo>
                    <a:lnTo>
                      <a:pt x="106626" y="277985"/>
                    </a:lnTo>
                    <a:lnTo>
                      <a:pt x="124375" y="240792"/>
                    </a:lnTo>
                    <a:lnTo>
                      <a:pt x="6527" y="240792"/>
                    </a:lnTo>
                    <a:lnTo>
                      <a:pt x="1117" y="240296"/>
                    </a:lnTo>
                    <a:close/>
                  </a:path>
                  <a:path w="147320" h="418464">
                    <a:moveTo>
                      <a:pt x="112313" y="52412"/>
                    </a:moveTo>
                    <a:lnTo>
                      <a:pt x="3975" y="52412"/>
                    </a:lnTo>
                    <a:lnTo>
                      <a:pt x="5816" y="52489"/>
                    </a:lnTo>
                    <a:lnTo>
                      <a:pt x="8724" y="52692"/>
                    </a:lnTo>
                    <a:lnTo>
                      <a:pt x="47145" y="64750"/>
                    </a:lnTo>
                    <a:lnTo>
                      <a:pt x="80467" y="96799"/>
                    </a:lnTo>
                    <a:lnTo>
                      <a:pt x="94699" y="147866"/>
                    </a:lnTo>
                    <a:lnTo>
                      <a:pt x="92773" y="165709"/>
                    </a:lnTo>
                    <a:lnTo>
                      <a:pt x="68859" y="211395"/>
                    </a:lnTo>
                    <a:lnTo>
                      <a:pt x="33156" y="235099"/>
                    </a:lnTo>
                    <a:lnTo>
                      <a:pt x="6527" y="240792"/>
                    </a:lnTo>
                    <a:lnTo>
                      <a:pt x="124375" y="240792"/>
                    </a:lnTo>
                    <a:lnTo>
                      <a:pt x="129587" y="228705"/>
                    </a:lnTo>
                    <a:lnTo>
                      <a:pt x="138679" y="201964"/>
                    </a:lnTo>
                    <a:lnTo>
                      <a:pt x="144830" y="174485"/>
                    </a:lnTo>
                    <a:lnTo>
                      <a:pt x="147091" y="146570"/>
                    </a:lnTo>
                    <a:lnTo>
                      <a:pt x="146589" y="134413"/>
                    </a:lnTo>
                    <a:lnTo>
                      <a:pt x="130836" y="79477"/>
                    </a:lnTo>
                    <a:lnTo>
                      <a:pt x="119895" y="61588"/>
                    </a:lnTo>
                    <a:lnTo>
                      <a:pt x="112313" y="52412"/>
                    </a:lnTo>
                    <a:close/>
                  </a:path>
                  <a:path w="147320" h="418464">
                    <a:moveTo>
                      <a:pt x="495" y="0"/>
                    </a:moveTo>
                    <a:lnTo>
                      <a:pt x="495" y="50253"/>
                    </a:lnTo>
                    <a:lnTo>
                      <a:pt x="215" y="52019"/>
                    </a:lnTo>
                    <a:lnTo>
                      <a:pt x="787" y="52666"/>
                    </a:lnTo>
                    <a:lnTo>
                      <a:pt x="3975" y="52412"/>
                    </a:lnTo>
                    <a:lnTo>
                      <a:pt x="112313" y="52412"/>
                    </a:lnTo>
                    <a:lnTo>
                      <a:pt x="106538" y="45423"/>
                    </a:lnTo>
                    <a:lnTo>
                      <a:pt x="91008" y="31292"/>
                    </a:lnTo>
                    <a:lnTo>
                      <a:pt x="70625" y="17879"/>
                    </a:lnTo>
                    <a:lnTo>
                      <a:pt x="48371" y="8069"/>
                    </a:lnTo>
                    <a:lnTo>
                      <a:pt x="24807" y="2048"/>
                    </a:lnTo>
                    <a:lnTo>
                      <a:pt x="495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</p:spPr>
            <p:txBody>
              <a:bodyPr lIns="0" tIns="0" rIns="0" bIns="0"/>
              <a:lstStyle/>
              <a:p>
                <a:pPr>
                  <a:defRPr/>
                </a:pPr>
                <a:endParaRPr sz="1600" dirty="0"/>
              </a:p>
            </p:txBody>
          </p:sp>
          <p:sp>
            <p:nvSpPr>
              <p:cNvPr id="75" name="object 48"/>
              <p:cNvSpPr/>
              <p:nvPr/>
            </p:nvSpPr>
            <p:spPr>
              <a:xfrm>
                <a:off x="3309203" y="2965612"/>
                <a:ext cx="223596" cy="223499"/>
              </a:xfrm>
              <a:custGeom>
                <a:avLst/>
                <a:gdLst/>
                <a:ahLst/>
                <a:cxnLst/>
                <a:rect l="l" t="t" r="r" b="b"/>
                <a:pathLst>
                  <a:path w="223520" h="224155">
                    <a:moveTo>
                      <a:pt x="117608" y="0"/>
                    </a:moveTo>
                    <a:lnTo>
                      <a:pt x="111792" y="0"/>
                    </a:lnTo>
                    <a:lnTo>
                      <a:pt x="77914" y="5381"/>
                    </a:lnTo>
                    <a:lnTo>
                      <a:pt x="47634" y="20505"/>
                    </a:lnTo>
                    <a:lnTo>
                      <a:pt x="23113" y="43842"/>
                    </a:lnTo>
                    <a:lnTo>
                      <a:pt x="6509" y="73863"/>
                    </a:lnTo>
                    <a:lnTo>
                      <a:pt x="0" y="107746"/>
                    </a:lnTo>
                    <a:lnTo>
                      <a:pt x="4013" y="141512"/>
                    </a:lnTo>
                    <a:lnTo>
                      <a:pt x="17799" y="172607"/>
                    </a:lnTo>
                    <a:lnTo>
                      <a:pt x="40608" y="198475"/>
                    </a:lnTo>
                    <a:lnTo>
                      <a:pt x="70356" y="216022"/>
                    </a:lnTo>
                    <a:lnTo>
                      <a:pt x="103551" y="223613"/>
                    </a:lnTo>
                    <a:lnTo>
                      <a:pt x="137501" y="221030"/>
                    </a:lnTo>
                    <a:lnTo>
                      <a:pt x="169513" y="208051"/>
                    </a:lnTo>
                    <a:lnTo>
                      <a:pt x="172475" y="205548"/>
                    </a:lnTo>
                    <a:lnTo>
                      <a:pt x="123189" y="205548"/>
                    </a:lnTo>
                    <a:lnTo>
                      <a:pt x="90824" y="204025"/>
                    </a:lnTo>
                    <a:lnTo>
                      <a:pt x="46988" y="180278"/>
                    </a:lnTo>
                    <a:lnTo>
                      <a:pt x="21126" y="137642"/>
                    </a:lnTo>
                    <a:lnTo>
                      <a:pt x="17650" y="112124"/>
                    </a:lnTo>
                    <a:lnTo>
                      <a:pt x="21141" y="86894"/>
                    </a:lnTo>
                    <a:lnTo>
                      <a:pt x="47263" y="43395"/>
                    </a:lnTo>
                    <a:lnTo>
                      <a:pt x="96214" y="19219"/>
                    </a:lnTo>
                    <a:lnTo>
                      <a:pt x="123631" y="18580"/>
                    </a:lnTo>
                    <a:lnTo>
                      <a:pt x="171165" y="18580"/>
                    </a:lnTo>
                    <a:lnTo>
                      <a:pt x="161526" y="11773"/>
                    </a:lnTo>
                    <a:lnTo>
                      <a:pt x="129191" y="1346"/>
                    </a:lnTo>
                    <a:lnTo>
                      <a:pt x="123438" y="444"/>
                    </a:lnTo>
                    <a:lnTo>
                      <a:pt x="117608" y="0"/>
                    </a:lnTo>
                    <a:close/>
                  </a:path>
                  <a:path w="223520" h="224155">
                    <a:moveTo>
                      <a:pt x="197669" y="150780"/>
                    </a:moveTo>
                    <a:lnTo>
                      <a:pt x="179383" y="177506"/>
                    </a:lnTo>
                    <a:lnTo>
                      <a:pt x="153630" y="196238"/>
                    </a:lnTo>
                    <a:lnTo>
                      <a:pt x="123189" y="205548"/>
                    </a:lnTo>
                    <a:lnTo>
                      <a:pt x="172475" y="205548"/>
                    </a:lnTo>
                    <a:lnTo>
                      <a:pt x="195929" y="185729"/>
                    </a:lnTo>
                    <a:lnTo>
                      <a:pt x="214131" y="156902"/>
                    </a:lnTo>
                    <a:lnTo>
                      <a:pt x="215036" y="153555"/>
                    </a:lnTo>
                    <a:lnTo>
                      <a:pt x="196424" y="153555"/>
                    </a:lnTo>
                    <a:lnTo>
                      <a:pt x="197669" y="150780"/>
                    </a:lnTo>
                    <a:close/>
                  </a:path>
                  <a:path w="223520" h="224155">
                    <a:moveTo>
                      <a:pt x="216350" y="148691"/>
                    </a:moveTo>
                    <a:lnTo>
                      <a:pt x="198609" y="148691"/>
                    </a:lnTo>
                    <a:lnTo>
                      <a:pt x="196424" y="153555"/>
                    </a:lnTo>
                    <a:lnTo>
                      <a:pt x="215036" y="153555"/>
                    </a:lnTo>
                    <a:lnTo>
                      <a:pt x="216350" y="148691"/>
                    </a:lnTo>
                    <a:close/>
                  </a:path>
                  <a:path w="223520" h="224155">
                    <a:moveTo>
                      <a:pt x="171165" y="18580"/>
                    </a:moveTo>
                    <a:lnTo>
                      <a:pt x="123631" y="18580"/>
                    </a:lnTo>
                    <a:lnTo>
                      <a:pt x="150412" y="26047"/>
                    </a:lnTo>
                    <a:lnTo>
                      <a:pt x="177537" y="44734"/>
                    </a:lnTo>
                    <a:lnTo>
                      <a:pt x="196337" y="71051"/>
                    </a:lnTo>
                    <a:lnTo>
                      <a:pt x="205367" y="102105"/>
                    </a:lnTo>
                    <a:lnTo>
                      <a:pt x="203181" y="135001"/>
                    </a:lnTo>
                    <a:lnTo>
                      <a:pt x="201822" y="140411"/>
                    </a:lnTo>
                    <a:lnTo>
                      <a:pt x="199955" y="145681"/>
                    </a:lnTo>
                    <a:lnTo>
                      <a:pt x="197669" y="150780"/>
                    </a:lnTo>
                    <a:lnTo>
                      <a:pt x="198609" y="148691"/>
                    </a:lnTo>
                    <a:lnTo>
                      <a:pt x="216350" y="148691"/>
                    </a:lnTo>
                    <a:lnTo>
                      <a:pt x="223023" y="123998"/>
                    </a:lnTo>
                    <a:lnTo>
                      <a:pt x="221507" y="89446"/>
                    </a:lnTo>
                    <a:lnTo>
                      <a:pt x="209581" y="57637"/>
                    </a:lnTo>
                    <a:lnTo>
                      <a:pt x="188955" y="31141"/>
                    </a:lnTo>
                    <a:lnTo>
                      <a:pt x="171165" y="1858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</p:spPr>
            <p:txBody>
              <a:bodyPr lIns="0" tIns="0" rIns="0" bIns="0"/>
              <a:lstStyle/>
              <a:p>
                <a:pPr>
                  <a:defRPr/>
                </a:pPr>
                <a:endParaRPr sz="1600" dirty="0"/>
              </a:p>
            </p:txBody>
          </p:sp>
        </p:grpSp>
      </p:grpSp>
      <p:sp>
        <p:nvSpPr>
          <p:cNvPr id="2" name="Retângulo de cantos arredondados 1"/>
          <p:cNvSpPr/>
          <p:nvPr/>
        </p:nvSpPr>
        <p:spPr>
          <a:xfrm>
            <a:off x="5671836" y="5127229"/>
            <a:ext cx="1257239" cy="26973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Jacobina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5670173" y="5677348"/>
            <a:ext cx="1383390" cy="2697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Camaçari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5671835" y="6049338"/>
            <a:ext cx="1710433" cy="2697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Simões Filho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198264" y="4374852"/>
            <a:ext cx="4752528" cy="23762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397">
              <a:lnSpc>
                <a:spcPct val="119000"/>
              </a:lnSpc>
            </a:pPr>
            <a:r>
              <a:rPr lang="pt-BR" altLang="pt-BR" sz="1600" b="1" dirty="0">
                <a:solidFill>
                  <a:schemeClr val="tx2">
                    <a:lumMod val="75000"/>
                  </a:schemeClr>
                </a:solidFill>
              </a:rPr>
              <a:t>DESTAQUE: SIEMENS/GAMESA</a:t>
            </a:r>
          </a:p>
          <a:p>
            <a:pPr marL="15397">
              <a:lnSpc>
                <a:spcPct val="119000"/>
              </a:lnSpc>
              <a:buFontTx/>
              <a:buChar char="•"/>
            </a:pPr>
            <a:r>
              <a:rPr lang="pt-BR" altLang="pt-B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altLang="pt-BR" sz="1600" u="sng" dirty="0">
                <a:solidFill>
                  <a:schemeClr val="tx2">
                    <a:lumMod val="75000"/>
                  </a:schemeClr>
                </a:solidFill>
              </a:rPr>
              <a:t>Megalaser</a:t>
            </a:r>
            <a:r>
              <a:rPr lang="pt-BR" altLang="pt-BR" sz="1600" dirty="0">
                <a:solidFill>
                  <a:schemeClr val="tx2">
                    <a:lumMod val="75000"/>
                  </a:schemeClr>
                </a:solidFill>
              </a:rPr>
              <a:t>: 40 empregos - 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montagem de kits </a:t>
            </a:r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metal-mecânicos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 e finalização de carcaças;</a:t>
            </a:r>
            <a:endParaRPr lang="pt-BR" altLang="pt-B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15397">
              <a:lnSpc>
                <a:spcPct val="119000"/>
              </a:lnSpc>
              <a:buFontTx/>
              <a:buChar char="•"/>
            </a:pPr>
            <a:r>
              <a:rPr lang="pt-BR" altLang="pt-B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altLang="pt-BR" sz="1600" u="sng" dirty="0">
                <a:solidFill>
                  <a:schemeClr val="tx2">
                    <a:lumMod val="75000"/>
                  </a:schemeClr>
                </a:solidFill>
              </a:rPr>
              <a:t>VCI</a:t>
            </a:r>
            <a:r>
              <a:rPr lang="pt-BR" altLang="pt-BR" sz="1600" dirty="0">
                <a:solidFill>
                  <a:schemeClr val="tx2">
                    <a:lumMod val="75000"/>
                  </a:schemeClr>
                </a:solidFill>
              </a:rPr>
              <a:t>: 05 empregos - 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reparos dos compósitos da carcaça;</a:t>
            </a:r>
            <a:endParaRPr lang="pt-BR" altLang="pt-B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15397">
              <a:lnSpc>
                <a:spcPct val="119000"/>
              </a:lnSpc>
              <a:buFontTx/>
              <a:buChar char="•"/>
            </a:pPr>
            <a:r>
              <a:rPr lang="pt-BR" altLang="pt-BR" sz="1600" u="sng" dirty="0">
                <a:solidFill>
                  <a:schemeClr val="tx2">
                    <a:lumMod val="75000"/>
                  </a:schemeClr>
                </a:solidFill>
              </a:rPr>
              <a:t> CDN</a:t>
            </a:r>
            <a:r>
              <a:rPr lang="pt-BR" altLang="pt-BR" sz="1600" dirty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 estoque de peças utilizadas em reparo e agregadas aos componentes da </a:t>
            </a:r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nacelle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;</a:t>
            </a:r>
            <a:endParaRPr lang="pt-BR" altLang="pt-B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15397">
              <a:lnSpc>
                <a:spcPct val="119000"/>
              </a:lnSpc>
              <a:buFontTx/>
              <a:buChar char="•"/>
            </a:pPr>
            <a:r>
              <a:rPr lang="pt-BR" altLang="pt-BR" sz="1600" u="sng" dirty="0">
                <a:solidFill>
                  <a:schemeClr val="tx2">
                    <a:lumMod val="75000"/>
                  </a:schemeClr>
                </a:solidFill>
              </a:rPr>
              <a:t> MVC</a:t>
            </a:r>
            <a:r>
              <a:rPr lang="pt-BR" altLang="pt-BR" sz="16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Reparo de pás eólicas.</a:t>
            </a:r>
            <a:endParaRPr lang="pt-BR" altLang="pt-BR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1" name="Retângulo de cantos arredondados 90"/>
          <p:cNvSpPr/>
          <p:nvPr/>
        </p:nvSpPr>
        <p:spPr>
          <a:xfrm>
            <a:off x="5671836" y="4629799"/>
            <a:ext cx="1257239" cy="2697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Juazeiro</a:t>
            </a:r>
          </a:p>
        </p:txBody>
      </p:sp>
      <p:graphicFrame>
        <p:nvGraphicFramePr>
          <p:cNvPr id="77" name="object 4"/>
          <p:cNvGraphicFramePr>
            <a:graphicFrameLocks noGrp="1"/>
          </p:cNvGraphicFramePr>
          <p:nvPr>
            <p:extLst/>
          </p:nvPr>
        </p:nvGraphicFramePr>
        <p:xfrm>
          <a:off x="251520" y="980728"/>
          <a:ext cx="5491359" cy="2956560"/>
        </p:xfrm>
        <a:graphic>
          <a:graphicData uri="http://schemas.openxmlformats.org/drawingml/2006/table">
            <a:tbl>
              <a:tblPr/>
              <a:tblGrid>
                <a:gridCol w="13945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55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65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45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33929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Empresa</a:t>
                      </a:r>
                      <a:endParaRPr kumimoji="0" lang="pt-BR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Ano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Investimento (R$)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Emprego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090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GE/</a:t>
                      </a:r>
                      <a:r>
                        <a:rPr kumimoji="0" lang="pt-BR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Alstom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2009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128 </a:t>
                      </a: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144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929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Siemens/ </a:t>
                      </a:r>
                      <a:r>
                        <a:rPr kumimoji="0" lang="pt-BR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Gamesa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2010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400 </a:t>
                      </a: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192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3929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Nordex</a:t>
                      </a: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/ Acciona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2011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35 Mi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140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929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Tecsis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2013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 </a:t>
                      </a: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877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3929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Torrebras</a:t>
                      </a:r>
                      <a:endParaRPr kumimoji="0" lang="pt-BR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2011/14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 </a:t>
                      </a: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163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3929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Torres Eólicas do Nordeste</a:t>
                      </a:r>
                      <a:endParaRPr kumimoji="0" lang="pt-BR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2015/17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86 Mi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462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3929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Wobben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2014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 Mi</a:t>
                      </a: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150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3929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Soltec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Mi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167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>
                    <a:lnL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99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0" name="Grupo 92"/>
          <p:cNvGrpSpPr>
            <a:grpSpLocks/>
          </p:cNvGrpSpPr>
          <p:nvPr/>
        </p:nvGrpSpPr>
        <p:grpSpPr bwMode="auto">
          <a:xfrm>
            <a:off x="5310832" y="4446860"/>
            <a:ext cx="282944" cy="403767"/>
            <a:chOff x="3274316" y="2930740"/>
            <a:chExt cx="293370" cy="418465"/>
          </a:xfrm>
        </p:grpSpPr>
        <p:sp>
          <p:nvSpPr>
            <p:cNvPr id="80" name="object 44"/>
            <p:cNvSpPr>
              <a:spLocks noChangeArrowheads="1"/>
            </p:cNvSpPr>
            <p:nvPr/>
          </p:nvSpPr>
          <p:spPr bwMode="auto">
            <a:xfrm>
              <a:off x="3324428" y="2981096"/>
              <a:ext cx="194945" cy="194945"/>
            </a:xfrm>
            <a:custGeom>
              <a:avLst/>
              <a:gdLst>
                <a:gd name="T0" fmla="*/ 0 w 194945"/>
                <a:gd name="T1" fmla="*/ 0 h 194944"/>
                <a:gd name="T2" fmla="*/ 194945 w 194945"/>
                <a:gd name="T3" fmla="*/ 194944 h 194944"/>
              </a:gdLst>
              <a:ahLst/>
              <a:cxnLst/>
              <a:rect l="T0" t="T1" r="T2" b="T3"/>
              <a:pathLst>
                <a:path w="194945" h="194944">
                  <a:moveTo>
                    <a:pt x="97383" y="0"/>
                  </a:moveTo>
                  <a:lnTo>
                    <a:pt x="59477" y="7652"/>
                  </a:lnTo>
                  <a:lnTo>
                    <a:pt x="28522" y="28521"/>
                  </a:lnTo>
                  <a:lnTo>
                    <a:pt x="7652" y="59471"/>
                  </a:lnTo>
                  <a:lnTo>
                    <a:pt x="0" y="97370"/>
                  </a:lnTo>
                  <a:lnTo>
                    <a:pt x="7652" y="135275"/>
                  </a:lnTo>
                  <a:lnTo>
                    <a:pt x="28522" y="166225"/>
                  </a:lnTo>
                  <a:lnTo>
                    <a:pt x="59477" y="187091"/>
                  </a:lnTo>
                  <a:lnTo>
                    <a:pt x="97383" y="194741"/>
                  </a:lnTo>
                  <a:lnTo>
                    <a:pt x="135280" y="187091"/>
                  </a:lnTo>
                  <a:lnTo>
                    <a:pt x="166227" y="166225"/>
                  </a:lnTo>
                  <a:lnTo>
                    <a:pt x="187091" y="135275"/>
                  </a:lnTo>
                  <a:lnTo>
                    <a:pt x="194741" y="97370"/>
                  </a:lnTo>
                  <a:lnTo>
                    <a:pt x="187091" y="59471"/>
                  </a:lnTo>
                  <a:lnTo>
                    <a:pt x="166227" y="28521"/>
                  </a:lnTo>
                  <a:lnTo>
                    <a:pt x="135280" y="7652"/>
                  </a:lnTo>
                  <a:lnTo>
                    <a:pt x="973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81" name="object 45"/>
            <p:cNvSpPr>
              <a:spLocks noChangeArrowheads="1"/>
            </p:cNvSpPr>
            <p:nvPr/>
          </p:nvSpPr>
          <p:spPr bwMode="auto">
            <a:xfrm>
              <a:off x="3324428" y="2981096"/>
              <a:ext cx="194945" cy="194945"/>
            </a:xfrm>
            <a:custGeom>
              <a:avLst/>
              <a:gdLst>
                <a:gd name="T0" fmla="*/ 0 w 194945"/>
                <a:gd name="T1" fmla="*/ 0 h 194944"/>
                <a:gd name="T2" fmla="*/ 194945 w 194945"/>
                <a:gd name="T3" fmla="*/ 194944 h 194944"/>
              </a:gdLst>
              <a:ahLst/>
              <a:cxnLst/>
              <a:rect l="T0" t="T1" r="T2" b="T3"/>
              <a:pathLst>
                <a:path w="194945" h="194944">
                  <a:moveTo>
                    <a:pt x="97383" y="0"/>
                  </a:moveTo>
                  <a:lnTo>
                    <a:pt x="135280" y="7652"/>
                  </a:lnTo>
                  <a:lnTo>
                    <a:pt x="166227" y="28521"/>
                  </a:lnTo>
                  <a:lnTo>
                    <a:pt x="187091" y="59471"/>
                  </a:lnTo>
                  <a:lnTo>
                    <a:pt x="194741" y="97370"/>
                  </a:lnTo>
                  <a:lnTo>
                    <a:pt x="187091" y="135275"/>
                  </a:lnTo>
                  <a:lnTo>
                    <a:pt x="166227" y="166225"/>
                  </a:lnTo>
                  <a:lnTo>
                    <a:pt x="135280" y="187091"/>
                  </a:lnTo>
                  <a:lnTo>
                    <a:pt x="97383" y="194741"/>
                  </a:lnTo>
                  <a:lnTo>
                    <a:pt x="59477" y="187091"/>
                  </a:lnTo>
                  <a:lnTo>
                    <a:pt x="28522" y="166225"/>
                  </a:lnTo>
                  <a:lnTo>
                    <a:pt x="7652" y="135275"/>
                  </a:lnTo>
                  <a:lnTo>
                    <a:pt x="0" y="97370"/>
                  </a:lnTo>
                  <a:lnTo>
                    <a:pt x="7652" y="59471"/>
                  </a:lnTo>
                  <a:lnTo>
                    <a:pt x="28522" y="28521"/>
                  </a:lnTo>
                  <a:lnTo>
                    <a:pt x="59477" y="7652"/>
                  </a:lnTo>
                  <a:lnTo>
                    <a:pt x="97383" y="0"/>
                  </a:lnTo>
                  <a:close/>
                </a:path>
              </a:pathLst>
            </a:custGeom>
            <a:noFill/>
            <a:ln w="7199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84" name="object 46"/>
            <p:cNvSpPr/>
            <p:nvPr/>
          </p:nvSpPr>
          <p:spPr>
            <a:xfrm>
              <a:off x="3274316" y="2930740"/>
              <a:ext cx="293370" cy="418465"/>
            </a:xfrm>
            <a:custGeom>
              <a:avLst/>
              <a:gdLst/>
              <a:ahLst/>
              <a:cxnLst/>
              <a:rect l="l" t="t" r="r" b="b"/>
              <a:pathLst>
                <a:path w="293370" h="417829">
                  <a:moveTo>
                    <a:pt x="149814" y="0"/>
                  </a:moveTo>
                  <a:lnTo>
                    <a:pt x="85617" y="13041"/>
                  </a:lnTo>
                  <a:lnTo>
                    <a:pt x="39488" y="46150"/>
                  </a:lnTo>
                  <a:lnTo>
                    <a:pt x="14874" y="81536"/>
                  </a:lnTo>
                  <a:lnTo>
                    <a:pt x="1597" y="123058"/>
                  </a:lnTo>
                  <a:lnTo>
                    <a:pt x="0" y="138834"/>
                  </a:lnTo>
                  <a:lnTo>
                    <a:pt x="103" y="154636"/>
                  </a:lnTo>
                  <a:lnTo>
                    <a:pt x="12495" y="214730"/>
                  </a:lnTo>
                  <a:lnTo>
                    <a:pt x="36381" y="269536"/>
                  </a:lnTo>
                  <a:lnTo>
                    <a:pt x="64688" y="317507"/>
                  </a:lnTo>
                  <a:lnTo>
                    <a:pt x="94491" y="359853"/>
                  </a:lnTo>
                  <a:lnTo>
                    <a:pt x="120423" y="392375"/>
                  </a:lnTo>
                  <a:lnTo>
                    <a:pt x="134287" y="408388"/>
                  </a:lnTo>
                  <a:lnTo>
                    <a:pt x="138859" y="414700"/>
                  </a:lnTo>
                  <a:lnTo>
                    <a:pt x="144958" y="416821"/>
                  </a:lnTo>
                  <a:lnTo>
                    <a:pt x="146149" y="417393"/>
                  </a:lnTo>
                  <a:lnTo>
                    <a:pt x="148269" y="417482"/>
                  </a:lnTo>
                  <a:lnTo>
                    <a:pt x="149909" y="416783"/>
                  </a:lnTo>
                  <a:lnTo>
                    <a:pt x="153692" y="415386"/>
                  </a:lnTo>
                  <a:lnTo>
                    <a:pt x="156029" y="413189"/>
                  </a:lnTo>
                  <a:lnTo>
                    <a:pt x="193242" y="368341"/>
                  </a:lnTo>
                  <a:lnTo>
                    <a:pt x="222045" y="328108"/>
                  </a:lnTo>
                  <a:lnTo>
                    <a:pt x="250562" y="281362"/>
                  </a:lnTo>
                  <a:lnTo>
                    <a:pt x="270673" y="239491"/>
                  </a:lnTo>
                  <a:lnTo>
                    <a:pt x="130451" y="239491"/>
                  </a:lnTo>
                  <a:lnTo>
                    <a:pt x="106359" y="231841"/>
                  </a:lnTo>
                  <a:lnTo>
                    <a:pt x="85339" y="218187"/>
                  </a:lnTo>
                  <a:lnTo>
                    <a:pt x="68556" y="199561"/>
                  </a:lnTo>
                  <a:lnTo>
                    <a:pt x="57172" y="176994"/>
                  </a:lnTo>
                  <a:lnTo>
                    <a:pt x="52302" y="151678"/>
                  </a:lnTo>
                  <a:lnTo>
                    <a:pt x="54426" y="126261"/>
                  </a:lnTo>
                  <a:lnTo>
                    <a:pt x="78216" y="81376"/>
                  </a:lnTo>
                  <a:lnTo>
                    <a:pt x="125274" y="54743"/>
                  </a:lnTo>
                  <a:lnTo>
                    <a:pt x="152334" y="52464"/>
                  </a:lnTo>
                  <a:lnTo>
                    <a:pt x="258703" y="52464"/>
                  </a:lnTo>
                  <a:lnTo>
                    <a:pt x="255632" y="48831"/>
                  </a:lnTo>
                  <a:lnTo>
                    <a:pt x="249958" y="42832"/>
                  </a:lnTo>
                  <a:lnTo>
                    <a:pt x="220385" y="20090"/>
                  </a:lnTo>
                  <a:lnTo>
                    <a:pt x="186357" y="5629"/>
                  </a:lnTo>
                  <a:lnTo>
                    <a:pt x="149814" y="0"/>
                  </a:lnTo>
                  <a:close/>
                </a:path>
                <a:path w="293370" h="417829">
                  <a:moveTo>
                    <a:pt x="258703" y="52464"/>
                  </a:moveTo>
                  <a:lnTo>
                    <a:pt x="152334" y="52464"/>
                  </a:lnTo>
                  <a:lnTo>
                    <a:pt x="179257" y="58161"/>
                  </a:lnTo>
                  <a:lnTo>
                    <a:pt x="207379" y="74906"/>
                  </a:lnTo>
                  <a:lnTo>
                    <a:pt x="227795" y="99729"/>
                  </a:lnTo>
                  <a:lnTo>
                    <a:pt x="238913" y="129889"/>
                  </a:lnTo>
                  <a:lnTo>
                    <a:pt x="239138" y="162643"/>
                  </a:lnTo>
                  <a:lnTo>
                    <a:pt x="238173" y="168155"/>
                  </a:lnTo>
                  <a:lnTo>
                    <a:pt x="218191" y="207171"/>
                  </a:lnTo>
                  <a:lnTo>
                    <a:pt x="163271" y="239137"/>
                  </a:lnTo>
                  <a:lnTo>
                    <a:pt x="130451" y="239491"/>
                  </a:lnTo>
                  <a:lnTo>
                    <a:pt x="270673" y="239491"/>
                  </a:lnTo>
                  <a:lnTo>
                    <a:pt x="285264" y="198292"/>
                  </a:lnTo>
                  <a:lnTo>
                    <a:pt x="292822" y="149724"/>
                  </a:lnTo>
                  <a:lnTo>
                    <a:pt x="292313" y="133345"/>
                  </a:lnTo>
                  <a:lnTo>
                    <a:pt x="278815" y="83717"/>
                  </a:lnTo>
                  <a:lnTo>
                    <a:pt x="260964" y="55140"/>
                  </a:lnTo>
                  <a:lnTo>
                    <a:pt x="258703" y="52464"/>
                  </a:lnTo>
                  <a:close/>
                </a:path>
                <a:path w="293370" h="417829">
                  <a:moveTo>
                    <a:pt x="146301" y="110002"/>
                  </a:moveTo>
                  <a:lnTo>
                    <a:pt x="111998" y="134157"/>
                  </a:lnTo>
                  <a:lnTo>
                    <a:pt x="109899" y="145183"/>
                  </a:lnTo>
                  <a:lnTo>
                    <a:pt x="111227" y="156162"/>
                  </a:lnTo>
                  <a:lnTo>
                    <a:pt x="115731" y="166267"/>
                  </a:lnTo>
                  <a:lnTo>
                    <a:pt x="123162" y="174670"/>
                  </a:lnTo>
                  <a:lnTo>
                    <a:pt x="132843" y="180369"/>
                  </a:lnTo>
                  <a:lnTo>
                    <a:pt x="143645" y="182830"/>
                  </a:lnTo>
                  <a:lnTo>
                    <a:pt x="154692" y="181986"/>
                  </a:lnTo>
                  <a:lnTo>
                    <a:pt x="165110" y="177769"/>
                  </a:lnTo>
                  <a:lnTo>
                    <a:pt x="173669" y="170555"/>
                  </a:lnTo>
                  <a:lnTo>
                    <a:pt x="179586" y="161242"/>
                  </a:lnTo>
                  <a:lnTo>
                    <a:pt x="182510" y="150607"/>
                  </a:lnTo>
                  <a:lnTo>
                    <a:pt x="182090" y="139428"/>
                  </a:lnTo>
                  <a:lnTo>
                    <a:pt x="177510" y="127710"/>
                  </a:lnTo>
                  <a:lnTo>
                    <a:pt x="169391" y="118386"/>
                  </a:lnTo>
                  <a:lnTo>
                    <a:pt x="158674" y="112226"/>
                  </a:lnTo>
                  <a:lnTo>
                    <a:pt x="146301" y="11000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92" name="object 47"/>
            <p:cNvSpPr/>
            <p:nvPr/>
          </p:nvSpPr>
          <p:spPr>
            <a:xfrm>
              <a:off x="3420208" y="2930740"/>
              <a:ext cx="147478" cy="418465"/>
            </a:xfrm>
            <a:custGeom>
              <a:avLst/>
              <a:gdLst/>
              <a:ahLst/>
              <a:cxnLst/>
              <a:rect l="l" t="t" r="r" b="b"/>
              <a:pathLst>
                <a:path w="147320" h="418464">
                  <a:moveTo>
                    <a:pt x="1117" y="240296"/>
                  </a:moveTo>
                  <a:lnTo>
                    <a:pt x="0" y="241960"/>
                  </a:lnTo>
                  <a:lnTo>
                    <a:pt x="495" y="244767"/>
                  </a:lnTo>
                  <a:lnTo>
                    <a:pt x="495" y="414400"/>
                  </a:lnTo>
                  <a:lnTo>
                    <a:pt x="101" y="416763"/>
                  </a:lnTo>
                  <a:lnTo>
                    <a:pt x="1257" y="418299"/>
                  </a:lnTo>
                  <a:lnTo>
                    <a:pt x="4609" y="416763"/>
                  </a:lnTo>
                  <a:lnTo>
                    <a:pt x="7962" y="415417"/>
                  </a:lnTo>
                  <a:lnTo>
                    <a:pt x="10236" y="413296"/>
                  </a:lnTo>
                  <a:lnTo>
                    <a:pt x="14922" y="408292"/>
                  </a:lnTo>
                  <a:lnTo>
                    <a:pt x="17525" y="405218"/>
                  </a:lnTo>
                  <a:lnTo>
                    <a:pt x="20142" y="402170"/>
                  </a:lnTo>
                  <a:lnTo>
                    <a:pt x="54003" y="359754"/>
                  </a:lnTo>
                  <a:lnTo>
                    <a:pt x="79509" y="323309"/>
                  </a:lnTo>
                  <a:lnTo>
                    <a:pt x="106626" y="277985"/>
                  </a:lnTo>
                  <a:lnTo>
                    <a:pt x="124375" y="240792"/>
                  </a:lnTo>
                  <a:lnTo>
                    <a:pt x="6527" y="240792"/>
                  </a:lnTo>
                  <a:lnTo>
                    <a:pt x="1117" y="240296"/>
                  </a:lnTo>
                  <a:close/>
                </a:path>
                <a:path w="147320" h="418464">
                  <a:moveTo>
                    <a:pt x="112313" y="52412"/>
                  </a:moveTo>
                  <a:lnTo>
                    <a:pt x="3975" y="52412"/>
                  </a:lnTo>
                  <a:lnTo>
                    <a:pt x="5816" y="52489"/>
                  </a:lnTo>
                  <a:lnTo>
                    <a:pt x="8724" y="52692"/>
                  </a:lnTo>
                  <a:lnTo>
                    <a:pt x="47145" y="64750"/>
                  </a:lnTo>
                  <a:lnTo>
                    <a:pt x="80467" y="96799"/>
                  </a:lnTo>
                  <a:lnTo>
                    <a:pt x="94699" y="147866"/>
                  </a:lnTo>
                  <a:lnTo>
                    <a:pt x="92773" y="165709"/>
                  </a:lnTo>
                  <a:lnTo>
                    <a:pt x="68859" y="211395"/>
                  </a:lnTo>
                  <a:lnTo>
                    <a:pt x="33156" y="235099"/>
                  </a:lnTo>
                  <a:lnTo>
                    <a:pt x="6527" y="240792"/>
                  </a:lnTo>
                  <a:lnTo>
                    <a:pt x="124375" y="240792"/>
                  </a:lnTo>
                  <a:lnTo>
                    <a:pt x="129587" y="228705"/>
                  </a:lnTo>
                  <a:lnTo>
                    <a:pt x="138679" y="201964"/>
                  </a:lnTo>
                  <a:lnTo>
                    <a:pt x="144830" y="174485"/>
                  </a:lnTo>
                  <a:lnTo>
                    <a:pt x="147091" y="146570"/>
                  </a:lnTo>
                  <a:lnTo>
                    <a:pt x="146589" y="134413"/>
                  </a:lnTo>
                  <a:lnTo>
                    <a:pt x="130836" y="79477"/>
                  </a:lnTo>
                  <a:lnTo>
                    <a:pt x="119895" y="61588"/>
                  </a:lnTo>
                  <a:lnTo>
                    <a:pt x="112313" y="52412"/>
                  </a:lnTo>
                  <a:close/>
                </a:path>
                <a:path w="147320" h="418464">
                  <a:moveTo>
                    <a:pt x="495" y="0"/>
                  </a:moveTo>
                  <a:lnTo>
                    <a:pt x="495" y="50253"/>
                  </a:lnTo>
                  <a:lnTo>
                    <a:pt x="215" y="52019"/>
                  </a:lnTo>
                  <a:lnTo>
                    <a:pt x="787" y="52666"/>
                  </a:lnTo>
                  <a:lnTo>
                    <a:pt x="3975" y="52412"/>
                  </a:lnTo>
                  <a:lnTo>
                    <a:pt x="112313" y="52412"/>
                  </a:lnTo>
                  <a:lnTo>
                    <a:pt x="106538" y="45423"/>
                  </a:lnTo>
                  <a:lnTo>
                    <a:pt x="91008" y="31292"/>
                  </a:lnTo>
                  <a:lnTo>
                    <a:pt x="70625" y="17879"/>
                  </a:lnTo>
                  <a:lnTo>
                    <a:pt x="48371" y="8069"/>
                  </a:lnTo>
                  <a:lnTo>
                    <a:pt x="24807" y="2048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93" name="object 48"/>
            <p:cNvSpPr/>
            <p:nvPr/>
          </p:nvSpPr>
          <p:spPr>
            <a:xfrm>
              <a:off x="3309203" y="2965612"/>
              <a:ext cx="223596" cy="223499"/>
            </a:xfrm>
            <a:custGeom>
              <a:avLst/>
              <a:gdLst/>
              <a:ahLst/>
              <a:cxnLst/>
              <a:rect l="l" t="t" r="r" b="b"/>
              <a:pathLst>
                <a:path w="223520" h="224155">
                  <a:moveTo>
                    <a:pt x="117608" y="0"/>
                  </a:moveTo>
                  <a:lnTo>
                    <a:pt x="111792" y="0"/>
                  </a:lnTo>
                  <a:lnTo>
                    <a:pt x="77914" y="5381"/>
                  </a:lnTo>
                  <a:lnTo>
                    <a:pt x="47634" y="20505"/>
                  </a:lnTo>
                  <a:lnTo>
                    <a:pt x="23113" y="43842"/>
                  </a:lnTo>
                  <a:lnTo>
                    <a:pt x="6509" y="73863"/>
                  </a:lnTo>
                  <a:lnTo>
                    <a:pt x="0" y="107746"/>
                  </a:lnTo>
                  <a:lnTo>
                    <a:pt x="4013" y="141512"/>
                  </a:lnTo>
                  <a:lnTo>
                    <a:pt x="17799" y="172607"/>
                  </a:lnTo>
                  <a:lnTo>
                    <a:pt x="40608" y="198475"/>
                  </a:lnTo>
                  <a:lnTo>
                    <a:pt x="70356" y="216022"/>
                  </a:lnTo>
                  <a:lnTo>
                    <a:pt x="103551" y="223613"/>
                  </a:lnTo>
                  <a:lnTo>
                    <a:pt x="137501" y="221030"/>
                  </a:lnTo>
                  <a:lnTo>
                    <a:pt x="169513" y="208051"/>
                  </a:lnTo>
                  <a:lnTo>
                    <a:pt x="172475" y="205548"/>
                  </a:lnTo>
                  <a:lnTo>
                    <a:pt x="123189" y="205548"/>
                  </a:lnTo>
                  <a:lnTo>
                    <a:pt x="90824" y="204025"/>
                  </a:lnTo>
                  <a:lnTo>
                    <a:pt x="46988" y="180278"/>
                  </a:lnTo>
                  <a:lnTo>
                    <a:pt x="21126" y="137642"/>
                  </a:lnTo>
                  <a:lnTo>
                    <a:pt x="17650" y="112124"/>
                  </a:lnTo>
                  <a:lnTo>
                    <a:pt x="21141" y="86894"/>
                  </a:lnTo>
                  <a:lnTo>
                    <a:pt x="47263" y="43395"/>
                  </a:lnTo>
                  <a:lnTo>
                    <a:pt x="96214" y="19219"/>
                  </a:lnTo>
                  <a:lnTo>
                    <a:pt x="123631" y="18580"/>
                  </a:lnTo>
                  <a:lnTo>
                    <a:pt x="171165" y="18580"/>
                  </a:lnTo>
                  <a:lnTo>
                    <a:pt x="161526" y="11773"/>
                  </a:lnTo>
                  <a:lnTo>
                    <a:pt x="129191" y="1346"/>
                  </a:lnTo>
                  <a:lnTo>
                    <a:pt x="123438" y="444"/>
                  </a:lnTo>
                  <a:lnTo>
                    <a:pt x="117608" y="0"/>
                  </a:lnTo>
                  <a:close/>
                </a:path>
                <a:path w="223520" h="224155">
                  <a:moveTo>
                    <a:pt x="197669" y="150780"/>
                  </a:moveTo>
                  <a:lnTo>
                    <a:pt x="179383" y="177506"/>
                  </a:lnTo>
                  <a:lnTo>
                    <a:pt x="153630" y="196238"/>
                  </a:lnTo>
                  <a:lnTo>
                    <a:pt x="123189" y="205548"/>
                  </a:lnTo>
                  <a:lnTo>
                    <a:pt x="172475" y="205548"/>
                  </a:lnTo>
                  <a:lnTo>
                    <a:pt x="195929" y="185729"/>
                  </a:lnTo>
                  <a:lnTo>
                    <a:pt x="214131" y="156902"/>
                  </a:lnTo>
                  <a:lnTo>
                    <a:pt x="215036" y="153555"/>
                  </a:lnTo>
                  <a:lnTo>
                    <a:pt x="196424" y="153555"/>
                  </a:lnTo>
                  <a:lnTo>
                    <a:pt x="197669" y="150780"/>
                  </a:lnTo>
                  <a:close/>
                </a:path>
                <a:path w="223520" h="224155">
                  <a:moveTo>
                    <a:pt x="216350" y="148691"/>
                  </a:moveTo>
                  <a:lnTo>
                    <a:pt x="198609" y="148691"/>
                  </a:lnTo>
                  <a:lnTo>
                    <a:pt x="196424" y="153555"/>
                  </a:lnTo>
                  <a:lnTo>
                    <a:pt x="215036" y="153555"/>
                  </a:lnTo>
                  <a:lnTo>
                    <a:pt x="216350" y="148691"/>
                  </a:lnTo>
                  <a:close/>
                </a:path>
                <a:path w="223520" h="224155">
                  <a:moveTo>
                    <a:pt x="171165" y="18580"/>
                  </a:moveTo>
                  <a:lnTo>
                    <a:pt x="123631" y="18580"/>
                  </a:lnTo>
                  <a:lnTo>
                    <a:pt x="150412" y="26047"/>
                  </a:lnTo>
                  <a:lnTo>
                    <a:pt x="177537" y="44734"/>
                  </a:lnTo>
                  <a:lnTo>
                    <a:pt x="196337" y="71051"/>
                  </a:lnTo>
                  <a:lnTo>
                    <a:pt x="205367" y="102105"/>
                  </a:lnTo>
                  <a:lnTo>
                    <a:pt x="203181" y="135001"/>
                  </a:lnTo>
                  <a:lnTo>
                    <a:pt x="201822" y="140411"/>
                  </a:lnTo>
                  <a:lnTo>
                    <a:pt x="199955" y="145681"/>
                  </a:lnTo>
                  <a:lnTo>
                    <a:pt x="197669" y="150780"/>
                  </a:lnTo>
                  <a:lnTo>
                    <a:pt x="198609" y="148691"/>
                  </a:lnTo>
                  <a:lnTo>
                    <a:pt x="216350" y="148691"/>
                  </a:lnTo>
                  <a:lnTo>
                    <a:pt x="223023" y="123998"/>
                  </a:lnTo>
                  <a:lnTo>
                    <a:pt x="221507" y="89446"/>
                  </a:lnTo>
                  <a:lnTo>
                    <a:pt x="209581" y="57637"/>
                  </a:lnTo>
                  <a:lnTo>
                    <a:pt x="188955" y="31141"/>
                  </a:lnTo>
                  <a:lnTo>
                    <a:pt x="171165" y="1858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</p:grpSp>
      <p:grpSp>
        <p:nvGrpSpPr>
          <p:cNvPr id="11" name="Grupo 78"/>
          <p:cNvGrpSpPr>
            <a:grpSpLocks/>
          </p:cNvGrpSpPr>
          <p:nvPr/>
        </p:nvGrpSpPr>
        <p:grpSpPr bwMode="auto">
          <a:xfrm>
            <a:off x="5310832" y="5010536"/>
            <a:ext cx="282944" cy="403767"/>
            <a:chOff x="2279639" y="2956534"/>
            <a:chExt cx="293370" cy="418465"/>
          </a:xfrm>
        </p:grpSpPr>
        <p:sp>
          <p:nvSpPr>
            <p:cNvPr id="95" name="object 39"/>
            <p:cNvSpPr>
              <a:spLocks noChangeArrowheads="1"/>
            </p:cNvSpPr>
            <p:nvPr/>
          </p:nvSpPr>
          <p:spPr bwMode="auto">
            <a:xfrm>
              <a:off x="2329764" y="3006877"/>
              <a:ext cx="194945" cy="194945"/>
            </a:xfrm>
            <a:custGeom>
              <a:avLst/>
              <a:gdLst>
                <a:gd name="T0" fmla="*/ 0 w 194944"/>
                <a:gd name="T1" fmla="*/ 0 h 194944"/>
                <a:gd name="T2" fmla="*/ 194944 w 194944"/>
                <a:gd name="T3" fmla="*/ 194944 h 194944"/>
              </a:gdLst>
              <a:ahLst/>
              <a:cxnLst/>
              <a:rect l="T0" t="T1" r="T2" b="T3"/>
              <a:pathLst>
                <a:path w="194944" h="194944">
                  <a:moveTo>
                    <a:pt x="97370" y="0"/>
                  </a:moveTo>
                  <a:lnTo>
                    <a:pt x="59466" y="7652"/>
                  </a:lnTo>
                  <a:lnTo>
                    <a:pt x="28516" y="28521"/>
                  </a:lnTo>
                  <a:lnTo>
                    <a:pt x="7650" y="59471"/>
                  </a:lnTo>
                  <a:lnTo>
                    <a:pt x="0" y="97370"/>
                  </a:lnTo>
                  <a:lnTo>
                    <a:pt x="7650" y="135277"/>
                  </a:lnTo>
                  <a:lnTo>
                    <a:pt x="28516" y="166231"/>
                  </a:lnTo>
                  <a:lnTo>
                    <a:pt x="59466" y="187101"/>
                  </a:lnTo>
                  <a:lnTo>
                    <a:pt x="97370" y="194754"/>
                  </a:lnTo>
                  <a:lnTo>
                    <a:pt x="135270" y="187101"/>
                  </a:lnTo>
                  <a:lnTo>
                    <a:pt x="166220" y="166231"/>
                  </a:lnTo>
                  <a:lnTo>
                    <a:pt x="187089" y="135277"/>
                  </a:lnTo>
                  <a:lnTo>
                    <a:pt x="194741" y="97370"/>
                  </a:lnTo>
                  <a:lnTo>
                    <a:pt x="187089" y="59471"/>
                  </a:lnTo>
                  <a:lnTo>
                    <a:pt x="166220" y="28521"/>
                  </a:lnTo>
                  <a:lnTo>
                    <a:pt x="135270" y="7652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96" name="object 40"/>
            <p:cNvSpPr>
              <a:spLocks noChangeArrowheads="1"/>
            </p:cNvSpPr>
            <p:nvPr/>
          </p:nvSpPr>
          <p:spPr bwMode="auto">
            <a:xfrm>
              <a:off x="2329764" y="3006877"/>
              <a:ext cx="194945" cy="194945"/>
            </a:xfrm>
            <a:custGeom>
              <a:avLst/>
              <a:gdLst>
                <a:gd name="T0" fmla="*/ 0 w 194944"/>
                <a:gd name="T1" fmla="*/ 0 h 194944"/>
                <a:gd name="T2" fmla="*/ 194944 w 194944"/>
                <a:gd name="T3" fmla="*/ 194944 h 194944"/>
              </a:gdLst>
              <a:ahLst/>
              <a:cxnLst/>
              <a:rect l="T0" t="T1" r="T2" b="T3"/>
              <a:pathLst>
                <a:path w="194944" h="194944">
                  <a:moveTo>
                    <a:pt x="97370" y="0"/>
                  </a:moveTo>
                  <a:lnTo>
                    <a:pt x="135270" y="7652"/>
                  </a:lnTo>
                  <a:lnTo>
                    <a:pt x="166220" y="28521"/>
                  </a:lnTo>
                  <a:lnTo>
                    <a:pt x="187089" y="59471"/>
                  </a:lnTo>
                  <a:lnTo>
                    <a:pt x="194741" y="97370"/>
                  </a:lnTo>
                  <a:lnTo>
                    <a:pt x="187089" y="135277"/>
                  </a:lnTo>
                  <a:lnTo>
                    <a:pt x="166220" y="166231"/>
                  </a:lnTo>
                  <a:lnTo>
                    <a:pt x="135270" y="187101"/>
                  </a:lnTo>
                  <a:lnTo>
                    <a:pt x="97370" y="194754"/>
                  </a:lnTo>
                  <a:lnTo>
                    <a:pt x="59466" y="187101"/>
                  </a:lnTo>
                  <a:lnTo>
                    <a:pt x="28516" y="166231"/>
                  </a:lnTo>
                  <a:lnTo>
                    <a:pt x="7650" y="135277"/>
                  </a:lnTo>
                  <a:lnTo>
                    <a:pt x="0" y="97370"/>
                  </a:lnTo>
                  <a:lnTo>
                    <a:pt x="7650" y="59471"/>
                  </a:lnTo>
                  <a:lnTo>
                    <a:pt x="28516" y="28521"/>
                  </a:lnTo>
                  <a:lnTo>
                    <a:pt x="59466" y="7652"/>
                  </a:lnTo>
                  <a:lnTo>
                    <a:pt x="97370" y="0"/>
                  </a:lnTo>
                  <a:close/>
                </a:path>
              </a:pathLst>
            </a:custGeom>
            <a:noFill/>
            <a:ln w="7199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97" name="object 41"/>
            <p:cNvSpPr/>
            <p:nvPr/>
          </p:nvSpPr>
          <p:spPr>
            <a:xfrm>
              <a:off x="2279639" y="2956534"/>
              <a:ext cx="293370" cy="418465"/>
            </a:xfrm>
            <a:custGeom>
              <a:avLst/>
              <a:gdLst/>
              <a:ahLst/>
              <a:cxnLst/>
              <a:rect l="l" t="t" r="r" b="b"/>
              <a:pathLst>
                <a:path w="293369" h="417829">
                  <a:moveTo>
                    <a:pt x="149814" y="0"/>
                  </a:moveTo>
                  <a:lnTo>
                    <a:pt x="85623" y="13044"/>
                  </a:lnTo>
                  <a:lnTo>
                    <a:pt x="39489" y="46150"/>
                  </a:lnTo>
                  <a:lnTo>
                    <a:pt x="14874" y="81541"/>
                  </a:lnTo>
                  <a:lnTo>
                    <a:pt x="1597" y="123056"/>
                  </a:lnTo>
                  <a:lnTo>
                    <a:pt x="0" y="138834"/>
                  </a:lnTo>
                  <a:lnTo>
                    <a:pt x="103" y="154640"/>
                  </a:lnTo>
                  <a:lnTo>
                    <a:pt x="12495" y="214738"/>
                  </a:lnTo>
                  <a:lnTo>
                    <a:pt x="36381" y="269536"/>
                  </a:lnTo>
                  <a:lnTo>
                    <a:pt x="64688" y="317510"/>
                  </a:lnTo>
                  <a:lnTo>
                    <a:pt x="94491" y="359853"/>
                  </a:lnTo>
                  <a:lnTo>
                    <a:pt x="120423" y="392383"/>
                  </a:lnTo>
                  <a:lnTo>
                    <a:pt x="134287" y="408399"/>
                  </a:lnTo>
                  <a:lnTo>
                    <a:pt x="138859" y="414711"/>
                  </a:lnTo>
                  <a:lnTo>
                    <a:pt x="144971" y="416832"/>
                  </a:lnTo>
                  <a:lnTo>
                    <a:pt x="146149" y="417391"/>
                  </a:lnTo>
                  <a:lnTo>
                    <a:pt x="148282" y="417492"/>
                  </a:lnTo>
                  <a:lnTo>
                    <a:pt x="149910" y="416794"/>
                  </a:lnTo>
                  <a:lnTo>
                    <a:pt x="153705" y="415397"/>
                  </a:lnTo>
                  <a:lnTo>
                    <a:pt x="156042" y="413187"/>
                  </a:lnTo>
                  <a:lnTo>
                    <a:pt x="193243" y="368345"/>
                  </a:lnTo>
                  <a:lnTo>
                    <a:pt x="222051" y="328113"/>
                  </a:lnTo>
                  <a:lnTo>
                    <a:pt x="250569" y="281367"/>
                  </a:lnTo>
                  <a:lnTo>
                    <a:pt x="270687" y="239489"/>
                  </a:lnTo>
                  <a:lnTo>
                    <a:pt x="130451" y="239489"/>
                  </a:lnTo>
                  <a:lnTo>
                    <a:pt x="106359" y="231839"/>
                  </a:lnTo>
                  <a:lnTo>
                    <a:pt x="85338" y="218185"/>
                  </a:lnTo>
                  <a:lnTo>
                    <a:pt x="68551" y="199559"/>
                  </a:lnTo>
                  <a:lnTo>
                    <a:pt x="57160" y="176992"/>
                  </a:lnTo>
                  <a:lnTo>
                    <a:pt x="52297" y="151683"/>
                  </a:lnTo>
                  <a:lnTo>
                    <a:pt x="54424" y="126270"/>
                  </a:lnTo>
                  <a:lnTo>
                    <a:pt x="78216" y="81387"/>
                  </a:lnTo>
                  <a:lnTo>
                    <a:pt x="125279" y="54749"/>
                  </a:lnTo>
                  <a:lnTo>
                    <a:pt x="152336" y="52473"/>
                  </a:lnTo>
                  <a:lnTo>
                    <a:pt x="258713" y="52473"/>
                  </a:lnTo>
                  <a:lnTo>
                    <a:pt x="255638" y="48835"/>
                  </a:lnTo>
                  <a:lnTo>
                    <a:pt x="249958" y="42842"/>
                  </a:lnTo>
                  <a:lnTo>
                    <a:pt x="220385" y="20098"/>
                  </a:lnTo>
                  <a:lnTo>
                    <a:pt x="186357" y="5633"/>
                  </a:lnTo>
                  <a:lnTo>
                    <a:pt x="149814" y="0"/>
                  </a:lnTo>
                  <a:close/>
                </a:path>
                <a:path w="293369" h="417829">
                  <a:moveTo>
                    <a:pt x="290228" y="174893"/>
                  </a:moveTo>
                  <a:lnTo>
                    <a:pt x="236248" y="174893"/>
                  </a:lnTo>
                  <a:lnTo>
                    <a:pt x="234795" y="178847"/>
                  </a:lnTo>
                  <a:lnTo>
                    <a:pt x="218198" y="207174"/>
                  </a:lnTo>
                  <a:lnTo>
                    <a:pt x="193443" y="227818"/>
                  </a:lnTo>
                  <a:lnTo>
                    <a:pt x="163278" y="239136"/>
                  </a:lnTo>
                  <a:lnTo>
                    <a:pt x="130451" y="239489"/>
                  </a:lnTo>
                  <a:lnTo>
                    <a:pt x="270687" y="239489"/>
                  </a:lnTo>
                  <a:lnTo>
                    <a:pt x="276041" y="226868"/>
                  </a:lnTo>
                  <a:lnTo>
                    <a:pt x="285277" y="198290"/>
                  </a:lnTo>
                  <a:lnTo>
                    <a:pt x="289032" y="182340"/>
                  </a:lnTo>
                  <a:lnTo>
                    <a:pt x="290228" y="174893"/>
                  </a:lnTo>
                  <a:close/>
                </a:path>
                <a:path w="293369" h="417829">
                  <a:moveTo>
                    <a:pt x="146301" y="110013"/>
                  </a:moveTo>
                  <a:lnTo>
                    <a:pt x="111998" y="134155"/>
                  </a:lnTo>
                  <a:lnTo>
                    <a:pt x="109905" y="145186"/>
                  </a:lnTo>
                  <a:lnTo>
                    <a:pt x="111233" y="156166"/>
                  </a:lnTo>
                  <a:lnTo>
                    <a:pt x="115738" y="166272"/>
                  </a:lnTo>
                  <a:lnTo>
                    <a:pt x="123174" y="174681"/>
                  </a:lnTo>
                  <a:lnTo>
                    <a:pt x="132854" y="180380"/>
                  </a:lnTo>
                  <a:lnTo>
                    <a:pt x="143651" y="182839"/>
                  </a:lnTo>
                  <a:lnTo>
                    <a:pt x="154694" y="181991"/>
                  </a:lnTo>
                  <a:lnTo>
                    <a:pt x="165110" y="177767"/>
                  </a:lnTo>
                  <a:lnTo>
                    <a:pt x="173669" y="170555"/>
                  </a:lnTo>
                  <a:lnTo>
                    <a:pt x="179588" y="161244"/>
                  </a:lnTo>
                  <a:lnTo>
                    <a:pt x="182515" y="150610"/>
                  </a:lnTo>
                  <a:lnTo>
                    <a:pt x="182102" y="139426"/>
                  </a:lnTo>
                  <a:lnTo>
                    <a:pt x="177516" y="127715"/>
                  </a:lnTo>
                  <a:lnTo>
                    <a:pt x="169393" y="118395"/>
                  </a:lnTo>
                  <a:lnTo>
                    <a:pt x="158674" y="112237"/>
                  </a:lnTo>
                  <a:lnTo>
                    <a:pt x="146301" y="110013"/>
                  </a:lnTo>
                  <a:close/>
                </a:path>
                <a:path w="293369" h="417829">
                  <a:moveTo>
                    <a:pt x="258713" y="52473"/>
                  </a:moveTo>
                  <a:lnTo>
                    <a:pt x="152336" y="52473"/>
                  </a:lnTo>
                  <a:lnTo>
                    <a:pt x="179257" y="58171"/>
                  </a:lnTo>
                  <a:lnTo>
                    <a:pt x="207386" y="74911"/>
                  </a:lnTo>
                  <a:lnTo>
                    <a:pt x="227806" y="99734"/>
                  </a:lnTo>
                  <a:lnTo>
                    <a:pt x="238926" y="129893"/>
                  </a:lnTo>
                  <a:lnTo>
                    <a:pt x="239151" y="162641"/>
                  </a:lnTo>
                  <a:lnTo>
                    <a:pt x="238185" y="168153"/>
                  </a:lnTo>
                  <a:lnTo>
                    <a:pt x="236725" y="173589"/>
                  </a:lnTo>
                  <a:lnTo>
                    <a:pt x="234795" y="178847"/>
                  </a:lnTo>
                  <a:lnTo>
                    <a:pt x="236248" y="174893"/>
                  </a:lnTo>
                  <a:lnTo>
                    <a:pt x="290228" y="174893"/>
                  </a:lnTo>
                  <a:lnTo>
                    <a:pt x="291638" y="166107"/>
                  </a:lnTo>
                  <a:lnTo>
                    <a:pt x="292823" y="149729"/>
                  </a:lnTo>
                  <a:lnTo>
                    <a:pt x="292313" y="133343"/>
                  </a:lnTo>
                  <a:lnTo>
                    <a:pt x="278822" y="83726"/>
                  </a:lnTo>
                  <a:lnTo>
                    <a:pt x="260969" y="55141"/>
                  </a:lnTo>
                  <a:lnTo>
                    <a:pt x="258713" y="5247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98" name="object 42"/>
            <p:cNvSpPr/>
            <p:nvPr/>
          </p:nvSpPr>
          <p:spPr>
            <a:xfrm>
              <a:off x="2425531" y="2956534"/>
              <a:ext cx="147478" cy="418465"/>
            </a:xfrm>
            <a:custGeom>
              <a:avLst/>
              <a:gdLst/>
              <a:ahLst/>
              <a:cxnLst/>
              <a:rect l="l" t="t" r="r" b="b"/>
              <a:pathLst>
                <a:path w="147319" h="418464">
                  <a:moveTo>
                    <a:pt x="1117" y="240296"/>
                  </a:moveTo>
                  <a:lnTo>
                    <a:pt x="0" y="241947"/>
                  </a:lnTo>
                  <a:lnTo>
                    <a:pt x="482" y="244754"/>
                  </a:lnTo>
                  <a:lnTo>
                    <a:pt x="482" y="414388"/>
                  </a:lnTo>
                  <a:lnTo>
                    <a:pt x="88" y="416763"/>
                  </a:lnTo>
                  <a:lnTo>
                    <a:pt x="1244" y="418299"/>
                  </a:lnTo>
                  <a:lnTo>
                    <a:pt x="4596" y="416763"/>
                  </a:lnTo>
                  <a:lnTo>
                    <a:pt x="7950" y="415416"/>
                  </a:lnTo>
                  <a:lnTo>
                    <a:pt x="43045" y="374157"/>
                  </a:lnTo>
                  <a:lnTo>
                    <a:pt x="79498" y="323298"/>
                  </a:lnTo>
                  <a:lnTo>
                    <a:pt x="106619" y="277983"/>
                  </a:lnTo>
                  <a:lnTo>
                    <a:pt x="124370" y="240779"/>
                  </a:lnTo>
                  <a:lnTo>
                    <a:pt x="6515" y="240779"/>
                  </a:lnTo>
                  <a:lnTo>
                    <a:pt x="1117" y="240296"/>
                  </a:lnTo>
                  <a:close/>
                </a:path>
                <a:path w="147319" h="418464">
                  <a:moveTo>
                    <a:pt x="112299" y="52400"/>
                  </a:moveTo>
                  <a:lnTo>
                    <a:pt x="3962" y="52400"/>
                  </a:lnTo>
                  <a:lnTo>
                    <a:pt x="7264" y="52565"/>
                  </a:lnTo>
                  <a:lnTo>
                    <a:pt x="11341" y="52908"/>
                  </a:lnTo>
                  <a:lnTo>
                    <a:pt x="59936" y="73544"/>
                  </a:lnTo>
                  <a:lnTo>
                    <a:pt x="88438" y="112845"/>
                  </a:lnTo>
                  <a:lnTo>
                    <a:pt x="94691" y="147864"/>
                  </a:lnTo>
                  <a:lnTo>
                    <a:pt x="92760" y="165709"/>
                  </a:lnTo>
                  <a:lnTo>
                    <a:pt x="68847" y="211388"/>
                  </a:lnTo>
                  <a:lnTo>
                    <a:pt x="33150" y="235088"/>
                  </a:lnTo>
                  <a:lnTo>
                    <a:pt x="6515" y="240779"/>
                  </a:lnTo>
                  <a:lnTo>
                    <a:pt x="124370" y="240779"/>
                  </a:lnTo>
                  <a:lnTo>
                    <a:pt x="129580" y="228704"/>
                  </a:lnTo>
                  <a:lnTo>
                    <a:pt x="138671" y="201960"/>
                  </a:lnTo>
                  <a:lnTo>
                    <a:pt x="144819" y="174480"/>
                  </a:lnTo>
                  <a:lnTo>
                    <a:pt x="147078" y="146570"/>
                  </a:lnTo>
                  <a:lnTo>
                    <a:pt x="146577" y="134408"/>
                  </a:lnTo>
                  <a:lnTo>
                    <a:pt x="130830" y="79472"/>
                  </a:lnTo>
                  <a:lnTo>
                    <a:pt x="119892" y="61587"/>
                  </a:lnTo>
                  <a:lnTo>
                    <a:pt x="112299" y="52400"/>
                  </a:lnTo>
                  <a:close/>
                </a:path>
                <a:path w="147319" h="418464">
                  <a:moveTo>
                    <a:pt x="482" y="0"/>
                  </a:moveTo>
                  <a:lnTo>
                    <a:pt x="482" y="50241"/>
                  </a:lnTo>
                  <a:lnTo>
                    <a:pt x="215" y="52006"/>
                  </a:lnTo>
                  <a:lnTo>
                    <a:pt x="774" y="52654"/>
                  </a:lnTo>
                  <a:lnTo>
                    <a:pt x="3962" y="52400"/>
                  </a:lnTo>
                  <a:lnTo>
                    <a:pt x="112299" y="52400"/>
                  </a:lnTo>
                  <a:lnTo>
                    <a:pt x="106532" y="45423"/>
                  </a:lnTo>
                  <a:lnTo>
                    <a:pt x="90995" y="31292"/>
                  </a:lnTo>
                  <a:lnTo>
                    <a:pt x="70614" y="17879"/>
                  </a:lnTo>
                  <a:lnTo>
                    <a:pt x="48363" y="8069"/>
                  </a:lnTo>
                  <a:lnTo>
                    <a:pt x="24799" y="2048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107" name="object 43"/>
            <p:cNvSpPr/>
            <p:nvPr/>
          </p:nvSpPr>
          <p:spPr>
            <a:xfrm>
              <a:off x="2314526" y="2991406"/>
              <a:ext cx="223596" cy="223499"/>
            </a:xfrm>
            <a:custGeom>
              <a:avLst/>
              <a:gdLst/>
              <a:ahLst/>
              <a:cxnLst/>
              <a:rect l="l" t="t" r="r" b="b"/>
              <a:pathLst>
                <a:path w="223519" h="224155">
                  <a:moveTo>
                    <a:pt x="117616" y="0"/>
                  </a:moveTo>
                  <a:lnTo>
                    <a:pt x="111786" y="0"/>
                  </a:lnTo>
                  <a:lnTo>
                    <a:pt x="77914" y="5383"/>
                  </a:lnTo>
                  <a:lnTo>
                    <a:pt x="47634" y="20510"/>
                  </a:lnTo>
                  <a:lnTo>
                    <a:pt x="23109" y="43848"/>
                  </a:lnTo>
                  <a:lnTo>
                    <a:pt x="6503" y="73863"/>
                  </a:lnTo>
                  <a:lnTo>
                    <a:pt x="0" y="107746"/>
                  </a:lnTo>
                  <a:lnTo>
                    <a:pt x="4013" y="141514"/>
                  </a:lnTo>
                  <a:lnTo>
                    <a:pt x="17796" y="172613"/>
                  </a:lnTo>
                  <a:lnTo>
                    <a:pt x="40603" y="198488"/>
                  </a:lnTo>
                  <a:lnTo>
                    <a:pt x="70356" y="216027"/>
                  </a:lnTo>
                  <a:lnTo>
                    <a:pt x="103550" y="223616"/>
                  </a:lnTo>
                  <a:lnTo>
                    <a:pt x="137497" y="221035"/>
                  </a:lnTo>
                  <a:lnTo>
                    <a:pt x="169508" y="208064"/>
                  </a:lnTo>
                  <a:lnTo>
                    <a:pt x="172482" y="205550"/>
                  </a:lnTo>
                  <a:lnTo>
                    <a:pt x="123189" y="205550"/>
                  </a:lnTo>
                  <a:lnTo>
                    <a:pt x="90831" y="204025"/>
                  </a:lnTo>
                  <a:lnTo>
                    <a:pt x="46985" y="180282"/>
                  </a:lnTo>
                  <a:lnTo>
                    <a:pt x="21121" y="137642"/>
                  </a:lnTo>
                  <a:lnTo>
                    <a:pt x="17645" y="112129"/>
                  </a:lnTo>
                  <a:lnTo>
                    <a:pt x="21135" y="86901"/>
                  </a:lnTo>
                  <a:lnTo>
                    <a:pt x="47258" y="43408"/>
                  </a:lnTo>
                  <a:lnTo>
                    <a:pt x="96213" y="19223"/>
                  </a:lnTo>
                  <a:lnTo>
                    <a:pt x="123631" y="18585"/>
                  </a:lnTo>
                  <a:lnTo>
                    <a:pt x="171163" y="18585"/>
                  </a:lnTo>
                  <a:lnTo>
                    <a:pt x="161521" y="11775"/>
                  </a:lnTo>
                  <a:lnTo>
                    <a:pt x="129198" y="1346"/>
                  </a:lnTo>
                  <a:lnTo>
                    <a:pt x="123445" y="444"/>
                  </a:lnTo>
                  <a:lnTo>
                    <a:pt x="117616" y="0"/>
                  </a:lnTo>
                  <a:close/>
                </a:path>
                <a:path w="223519" h="224155">
                  <a:moveTo>
                    <a:pt x="197660" y="150817"/>
                  </a:moveTo>
                  <a:lnTo>
                    <a:pt x="179383" y="177516"/>
                  </a:lnTo>
                  <a:lnTo>
                    <a:pt x="153628" y="196245"/>
                  </a:lnTo>
                  <a:lnTo>
                    <a:pt x="123189" y="205550"/>
                  </a:lnTo>
                  <a:lnTo>
                    <a:pt x="172482" y="205550"/>
                  </a:lnTo>
                  <a:lnTo>
                    <a:pt x="195923" y="185740"/>
                  </a:lnTo>
                  <a:lnTo>
                    <a:pt x="214126" y="156908"/>
                  </a:lnTo>
                  <a:lnTo>
                    <a:pt x="215032" y="153555"/>
                  </a:lnTo>
                  <a:lnTo>
                    <a:pt x="196432" y="153555"/>
                  </a:lnTo>
                  <a:lnTo>
                    <a:pt x="197660" y="150817"/>
                  </a:lnTo>
                  <a:close/>
                </a:path>
                <a:path w="223519" h="224155">
                  <a:moveTo>
                    <a:pt x="216346" y="148691"/>
                  </a:moveTo>
                  <a:lnTo>
                    <a:pt x="198616" y="148691"/>
                  </a:lnTo>
                  <a:lnTo>
                    <a:pt x="196432" y="153555"/>
                  </a:lnTo>
                  <a:lnTo>
                    <a:pt x="215032" y="153555"/>
                  </a:lnTo>
                  <a:lnTo>
                    <a:pt x="216346" y="148691"/>
                  </a:lnTo>
                  <a:close/>
                </a:path>
                <a:path w="223519" h="224155">
                  <a:moveTo>
                    <a:pt x="171163" y="18585"/>
                  </a:moveTo>
                  <a:lnTo>
                    <a:pt x="123631" y="18585"/>
                  </a:lnTo>
                  <a:lnTo>
                    <a:pt x="150407" y="26060"/>
                  </a:lnTo>
                  <a:lnTo>
                    <a:pt x="177531" y="44741"/>
                  </a:lnTo>
                  <a:lnTo>
                    <a:pt x="196333" y="71058"/>
                  </a:lnTo>
                  <a:lnTo>
                    <a:pt x="205367" y="102110"/>
                  </a:lnTo>
                  <a:lnTo>
                    <a:pt x="203188" y="135001"/>
                  </a:lnTo>
                  <a:lnTo>
                    <a:pt x="201817" y="140411"/>
                  </a:lnTo>
                  <a:lnTo>
                    <a:pt x="199962" y="145681"/>
                  </a:lnTo>
                  <a:lnTo>
                    <a:pt x="197660" y="150817"/>
                  </a:lnTo>
                  <a:lnTo>
                    <a:pt x="198616" y="148691"/>
                  </a:lnTo>
                  <a:lnTo>
                    <a:pt x="216346" y="148691"/>
                  </a:lnTo>
                  <a:lnTo>
                    <a:pt x="223018" y="124000"/>
                  </a:lnTo>
                  <a:lnTo>
                    <a:pt x="221502" y="89446"/>
                  </a:lnTo>
                  <a:lnTo>
                    <a:pt x="209574" y="57642"/>
                  </a:lnTo>
                  <a:lnTo>
                    <a:pt x="188947" y="31146"/>
                  </a:lnTo>
                  <a:lnTo>
                    <a:pt x="171163" y="18585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</p:grpSp>
      <p:grpSp>
        <p:nvGrpSpPr>
          <p:cNvPr id="12" name="Grupo 64"/>
          <p:cNvGrpSpPr>
            <a:grpSpLocks/>
          </p:cNvGrpSpPr>
          <p:nvPr/>
        </p:nvGrpSpPr>
        <p:grpSpPr bwMode="auto">
          <a:xfrm>
            <a:off x="5310832" y="5713364"/>
            <a:ext cx="282944" cy="403767"/>
            <a:chOff x="1127473" y="2989922"/>
            <a:chExt cx="293370" cy="418465"/>
          </a:xfrm>
        </p:grpSpPr>
        <p:sp>
          <p:nvSpPr>
            <p:cNvPr id="118" name="object 34"/>
            <p:cNvSpPr>
              <a:spLocks noChangeArrowheads="1"/>
            </p:cNvSpPr>
            <p:nvPr/>
          </p:nvSpPr>
          <p:spPr bwMode="auto">
            <a:xfrm>
              <a:off x="1177596" y="3040278"/>
              <a:ext cx="194945" cy="194945"/>
            </a:xfrm>
            <a:custGeom>
              <a:avLst/>
              <a:gdLst>
                <a:gd name="T0" fmla="*/ 0 w 194944"/>
                <a:gd name="T1" fmla="*/ 0 h 194944"/>
                <a:gd name="T2" fmla="*/ 194944 w 194944"/>
                <a:gd name="T3" fmla="*/ 194944 h 194944"/>
              </a:gdLst>
              <a:ahLst/>
              <a:cxnLst/>
              <a:rect l="T0" t="T1" r="T2" b="T3"/>
              <a:pathLst>
                <a:path w="194944" h="194944">
                  <a:moveTo>
                    <a:pt x="97369" y="0"/>
                  </a:moveTo>
                  <a:lnTo>
                    <a:pt x="59468" y="7650"/>
                  </a:lnTo>
                  <a:lnTo>
                    <a:pt x="28518" y="28516"/>
                  </a:lnTo>
                  <a:lnTo>
                    <a:pt x="7651" y="59466"/>
                  </a:lnTo>
                  <a:lnTo>
                    <a:pt x="0" y="97370"/>
                  </a:lnTo>
                  <a:lnTo>
                    <a:pt x="7651" y="135270"/>
                  </a:lnTo>
                  <a:lnTo>
                    <a:pt x="28518" y="166220"/>
                  </a:lnTo>
                  <a:lnTo>
                    <a:pt x="59468" y="187089"/>
                  </a:lnTo>
                  <a:lnTo>
                    <a:pt x="97369" y="194741"/>
                  </a:lnTo>
                  <a:lnTo>
                    <a:pt x="135274" y="187089"/>
                  </a:lnTo>
                  <a:lnTo>
                    <a:pt x="166224" y="166220"/>
                  </a:lnTo>
                  <a:lnTo>
                    <a:pt x="187089" y="135270"/>
                  </a:lnTo>
                  <a:lnTo>
                    <a:pt x="194740" y="97370"/>
                  </a:lnTo>
                  <a:lnTo>
                    <a:pt x="187089" y="59466"/>
                  </a:lnTo>
                  <a:lnTo>
                    <a:pt x="166224" y="28516"/>
                  </a:lnTo>
                  <a:lnTo>
                    <a:pt x="135274" y="7650"/>
                  </a:lnTo>
                  <a:lnTo>
                    <a:pt x="97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119" name="object 35"/>
            <p:cNvSpPr>
              <a:spLocks noChangeArrowheads="1"/>
            </p:cNvSpPr>
            <p:nvPr/>
          </p:nvSpPr>
          <p:spPr bwMode="auto">
            <a:xfrm>
              <a:off x="1177596" y="3040278"/>
              <a:ext cx="194945" cy="194945"/>
            </a:xfrm>
            <a:custGeom>
              <a:avLst/>
              <a:gdLst>
                <a:gd name="T0" fmla="*/ 0 w 194944"/>
                <a:gd name="T1" fmla="*/ 0 h 194944"/>
                <a:gd name="T2" fmla="*/ 194944 w 194944"/>
                <a:gd name="T3" fmla="*/ 194944 h 194944"/>
              </a:gdLst>
              <a:ahLst/>
              <a:cxnLst/>
              <a:rect l="T0" t="T1" r="T2" b="T3"/>
              <a:pathLst>
                <a:path w="194944" h="194944">
                  <a:moveTo>
                    <a:pt x="97369" y="0"/>
                  </a:moveTo>
                  <a:lnTo>
                    <a:pt x="135274" y="7650"/>
                  </a:lnTo>
                  <a:lnTo>
                    <a:pt x="166224" y="28516"/>
                  </a:lnTo>
                  <a:lnTo>
                    <a:pt x="187089" y="59466"/>
                  </a:lnTo>
                  <a:lnTo>
                    <a:pt x="194740" y="97370"/>
                  </a:lnTo>
                  <a:lnTo>
                    <a:pt x="187089" y="135270"/>
                  </a:lnTo>
                  <a:lnTo>
                    <a:pt x="166224" y="166220"/>
                  </a:lnTo>
                  <a:lnTo>
                    <a:pt x="135274" y="187089"/>
                  </a:lnTo>
                  <a:lnTo>
                    <a:pt x="97369" y="194741"/>
                  </a:lnTo>
                  <a:lnTo>
                    <a:pt x="59468" y="187089"/>
                  </a:lnTo>
                  <a:lnTo>
                    <a:pt x="28518" y="166220"/>
                  </a:lnTo>
                  <a:lnTo>
                    <a:pt x="7651" y="135270"/>
                  </a:lnTo>
                  <a:lnTo>
                    <a:pt x="0" y="97370"/>
                  </a:lnTo>
                  <a:lnTo>
                    <a:pt x="7651" y="59466"/>
                  </a:lnTo>
                  <a:lnTo>
                    <a:pt x="28518" y="28516"/>
                  </a:lnTo>
                  <a:lnTo>
                    <a:pt x="59468" y="7650"/>
                  </a:lnTo>
                  <a:lnTo>
                    <a:pt x="97369" y="0"/>
                  </a:lnTo>
                  <a:close/>
                </a:path>
              </a:pathLst>
            </a:custGeom>
            <a:noFill/>
            <a:ln w="7199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120" name="object 36"/>
            <p:cNvSpPr/>
            <p:nvPr/>
          </p:nvSpPr>
          <p:spPr>
            <a:xfrm>
              <a:off x="1127473" y="2989922"/>
              <a:ext cx="293370" cy="418465"/>
            </a:xfrm>
            <a:custGeom>
              <a:avLst/>
              <a:gdLst/>
              <a:ahLst/>
              <a:cxnLst/>
              <a:rect l="l" t="t" r="r" b="b"/>
              <a:pathLst>
                <a:path w="293369" h="417829">
                  <a:moveTo>
                    <a:pt x="149817" y="0"/>
                  </a:moveTo>
                  <a:lnTo>
                    <a:pt x="85621" y="13041"/>
                  </a:lnTo>
                  <a:lnTo>
                    <a:pt x="39490" y="46150"/>
                  </a:lnTo>
                  <a:lnTo>
                    <a:pt x="14875" y="81536"/>
                  </a:lnTo>
                  <a:lnTo>
                    <a:pt x="1598" y="123050"/>
                  </a:lnTo>
                  <a:lnTo>
                    <a:pt x="0" y="138828"/>
                  </a:lnTo>
                  <a:lnTo>
                    <a:pt x="104" y="154635"/>
                  </a:lnTo>
                  <a:lnTo>
                    <a:pt x="12498" y="214733"/>
                  </a:lnTo>
                  <a:lnTo>
                    <a:pt x="36385" y="269530"/>
                  </a:lnTo>
                  <a:lnTo>
                    <a:pt x="64692" y="317505"/>
                  </a:lnTo>
                  <a:lnTo>
                    <a:pt x="94497" y="359848"/>
                  </a:lnTo>
                  <a:lnTo>
                    <a:pt x="120428" y="392378"/>
                  </a:lnTo>
                  <a:lnTo>
                    <a:pt x="134294" y="408394"/>
                  </a:lnTo>
                  <a:lnTo>
                    <a:pt x="138866" y="414706"/>
                  </a:lnTo>
                  <a:lnTo>
                    <a:pt x="144967" y="416827"/>
                  </a:lnTo>
                  <a:lnTo>
                    <a:pt x="146158" y="417398"/>
                  </a:lnTo>
                  <a:lnTo>
                    <a:pt x="148279" y="417487"/>
                  </a:lnTo>
                  <a:lnTo>
                    <a:pt x="149919" y="416788"/>
                  </a:lnTo>
                  <a:lnTo>
                    <a:pt x="153702" y="415391"/>
                  </a:lnTo>
                  <a:lnTo>
                    <a:pt x="156038" y="413182"/>
                  </a:lnTo>
                  <a:lnTo>
                    <a:pt x="193246" y="368341"/>
                  </a:lnTo>
                  <a:lnTo>
                    <a:pt x="222049" y="328113"/>
                  </a:lnTo>
                  <a:lnTo>
                    <a:pt x="250566" y="281361"/>
                  </a:lnTo>
                  <a:lnTo>
                    <a:pt x="270678" y="239496"/>
                  </a:lnTo>
                  <a:lnTo>
                    <a:pt x="130456" y="239496"/>
                  </a:lnTo>
                  <a:lnTo>
                    <a:pt x="106362" y="231839"/>
                  </a:lnTo>
                  <a:lnTo>
                    <a:pt x="85341" y="218181"/>
                  </a:lnTo>
                  <a:lnTo>
                    <a:pt x="68555" y="199554"/>
                  </a:lnTo>
                  <a:lnTo>
                    <a:pt x="57166" y="176987"/>
                  </a:lnTo>
                  <a:lnTo>
                    <a:pt x="52300" y="151678"/>
                  </a:lnTo>
                  <a:lnTo>
                    <a:pt x="54427" y="126265"/>
                  </a:lnTo>
                  <a:lnTo>
                    <a:pt x="78223" y="81381"/>
                  </a:lnTo>
                  <a:lnTo>
                    <a:pt x="125283" y="54748"/>
                  </a:lnTo>
                  <a:lnTo>
                    <a:pt x="152344" y="52469"/>
                  </a:lnTo>
                  <a:lnTo>
                    <a:pt x="258714" y="52469"/>
                  </a:lnTo>
                  <a:lnTo>
                    <a:pt x="255641" y="48835"/>
                  </a:lnTo>
                  <a:lnTo>
                    <a:pt x="249968" y="42837"/>
                  </a:lnTo>
                  <a:lnTo>
                    <a:pt x="220389" y="20095"/>
                  </a:lnTo>
                  <a:lnTo>
                    <a:pt x="186360" y="5632"/>
                  </a:lnTo>
                  <a:lnTo>
                    <a:pt x="149817" y="0"/>
                  </a:lnTo>
                  <a:close/>
                </a:path>
                <a:path w="293369" h="417829">
                  <a:moveTo>
                    <a:pt x="290224" y="174893"/>
                  </a:moveTo>
                  <a:lnTo>
                    <a:pt x="236250" y="174893"/>
                  </a:lnTo>
                  <a:lnTo>
                    <a:pt x="234791" y="178854"/>
                  </a:lnTo>
                  <a:lnTo>
                    <a:pt x="218195" y="207175"/>
                  </a:lnTo>
                  <a:lnTo>
                    <a:pt x="193441" y="227816"/>
                  </a:lnTo>
                  <a:lnTo>
                    <a:pt x="163278" y="239137"/>
                  </a:lnTo>
                  <a:lnTo>
                    <a:pt x="130456" y="239496"/>
                  </a:lnTo>
                  <a:lnTo>
                    <a:pt x="270678" y="239496"/>
                  </a:lnTo>
                  <a:lnTo>
                    <a:pt x="276038" y="226863"/>
                  </a:lnTo>
                  <a:lnTo>
                    <a:pt x="285274" y="198285"/>
                  </a:lnTo>
                  <a:lnTo>
                    <a:pt x="289029" y="182335"/>
                  </a:lnTo>
                  <a:lnTo>
                    <a:pt x="290224" y="174893"/>
                  </a:lnTo>
                  <a:close/>
                </a:path>
                <a:path w="293369" h="417829">
                  <a:moveTo>
                    <a:pt x="146298" y="110007"/>
                  </a:moveTo>
                  <a:lnTo>
                    <a:pt x="111995" y="134150"/>
                  </a:lnTo>
                  <a:lnTo>
                    <a:pt x="109903" y="145181"/>
                  </a:lnTo>
                  <a:lnTo>
                    <a:pt x="111233" y="156161"/>
                  </a:lnTo>
                  <a:lnTo>
                    <a:pt x="115737" y="166267"/>
                  </a:lnTo>
                  <a:lnTo>
                    <a:pt x="123170" y="174676"/>
                  </a:lnTo>
                  <a:lnTo>
                    <a:pt x="132852" y="180375"/>
                  </a:lnTo>
                  <a:lnTo>
                    <a:pt x="143653" y="182834"/>
                  </a:lnTo>
                  <a:lnTo>
                    <a:pt x="154696" y="181986"/>
                  </a:lnTo>
                  <a:lnTo>
                    <a:pt x="165106" y="177762"/>
                  </a:lnTo>
                  <a:lnTo>
                    <a:pt x="173667" y="170555"/>
                  </a:lnTo>
                  <a:lnTo>
                    <a:pt x="179589" y="161244"/>
                  </a:lnTo>
                  <a:lnTo>
                    <a:pt x="182517" y="150607"/>
                  </a:lnTo>
                  <a:lnTo>
                    <a:pt x="182099" y="139420"/>
                  </a:lnTo>
                  <a:lnTo>
                    <a:pt x="177519" y="127710"/>
                  </a:lnTo>
                  <a:lnTo>
                    <a:pt x="169399" y="118389"/>
                  </a:lnTo>
                  <a:lnTo>
                    <a:pt x="158678" y="112231"/>
                  </a:lnTo>
                  <a:lnTo>
                    <a:pt x="146298" y="110007"/>
                  </a:lnTo>
                  <a:close/>
                </a:path>
                <a:path w="293369" h="417829">
                  <a:moveTo>
                    <a:pt x="258714" y="52469"/>
                  </a:moveTo>
                  <a:lnTo>
                    <a:pt x="152344" y="52469"/>
                  </a:lnTo>
                  <a:lnTo>
                    <a:pt x="179267" y="58166"/>
                  </a:lnTo>
                  <a:lnTo>
                    <a:pt x="207388" y="74911"/>
                  </a:lnTo>
                  <a:lnTo>
                    <a:pt x="227805" y="99733"/>
                  </a:lnTo>
                  <a:lnTo>
                    <a:pt x="238922" y="129889"/>
                  </a:lnTo>
                  <a:lnTo>
                    <a:pt x="239147" y="162636"/>
                  </a:lnTo>
                  <a:lnTo>
                    <a:pt x="238182" y="168148"/>
                  </a:lnTo>
                  <a:lnTo>
                    <a:pt x="236722" y="173583"/>
                  </a:lnTo>
                  <a:lnTo>
                    <a:pt x="234791" y="178854"/>
                  </a:lnTo>
                  <a:lnTo>
                    <a:pt x="236250" y="174893"/>
                  </a:lnTo>
                  <a:lnTo>
                    <a:pt x="290224" y="174893"/>
                  </a:lnTo>
                  <a:lnTo>
                    <a:pt x="291636" y="166103"/>
                  </a:lnTo>
                  <a:lnTo>
                    <a:pt x="292825" y="149729"/>
                  </a:lnTo>
                  <a:lnTo>
                    <a:pt x="292322" y="133350"/>
                  </a:lnTo>
                  <a:lnTo>
                    <a:pt x="278819" y="83720"/>
                  </a:lnTo>
                  <a:lnTo>
                    <a:pt x="260972" y="55140"/>
                  </a:lnTo>
                  <a:lnTo>
                    <a:pt x="258714" y="5246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121" name="object 37"/>
            <p:cNvSpPr/>
            <p:nvPr/>
          </p:nvSpPr>
          <p:spPr>
            <a:xfrm>
              <a:off x="1273365" y="2989922"/>
              <a:ext cx="147478" cy="418465"/>
            </a:xfrm>
            <a:custGeom>
              <a:avLst/>
              <a:gdLst/>
              <a:ahLst/>
              <a:cxnLst/>
              <a:rect l="l" t="t" r="r" b="b"/>
              <a:pathLst>
                <a:path w="147319" h="418464">
                  <a:moveTo>
                    <a:pt x="1117" y="240296"/>
                  </a:moveTo>
                  <a:lnTo>
                    <a:pt x="0" y="241960"/>
                  </a:lnTo>
                  <a:lnTo>
                    <a:pt x="482" y="244754"/>
                  </a:lnTo>
                  <a:lnTo>
                    <a:pt x="482" y="414388"/>
                  </a:lnTo>
                  <a:lnTo>
                    <a:pt x="101" y="416763"/>
                  </a:lnTo>
                  <a:lnTo>
                    <a:pt x="1244" y="418299"/>
                  </a:lnTo>
                  <a:lnTo>
                    <a:pt x="4609" y="416763"/>
                  </a:lnTo>
                  <a:lnTo>
                    <a:pt x="7950" y="415417"/>
                  </a:lnTo>
                  <a:lnTo>
                    <a:pt x="10236" y="413296"/>
                  </a:lnTo>
                  <a:lnTo>
                    <a:pt x="14922" y="408292"/>
                  </a:lnTo>
                  <a:lnTo>
                    <a:pt x="17525" y="405218"/>
                  </a:lnTo>
                  <a:lnTo>
                    <a:pt x="20154" y="402170"/>
                  </a:lnTo>
                  <a:lnTo>
                    <a:pt x="53996" y="359747"/>
                  </a:lnTo>
                  <a:lnTo>
                    <a:pt x="79503" y="323298"/>
                  </a:lnTo>
                  <a:lnTo>
                    <a:pt x="106619" y="277983"/>
                  </a:lnTo>
                  <a:lnTo>
                    <a:pt x="124370" y="240779"/>
                  </a:lnTo>
                  <a:lnTo>
                    <a:pt x="6515" y="240779"/>
                  </a:lnTo>
                  <a:lnTo>
                    <a:pt x="1117" y="240296"/>
                  </a:lnTo>
                  <a:close/>
                </a:path>
                <a:path w="147319" h="418464">
                  <a:moveTo>
                    <a:pt x="112303" y="52400"/>
                  </a:moveTo>
                  <a:lnTo>
                    <a:pt x="3962" y="52400"/>
                  </a:lnTo>
                  <a:lnTo>
                    <a:pt x="5816" y="52489"/>
                  </a:lnTo>
                  <a:lnTo>
                    <a:pt x="8724" y="52692"/>
                  </a:lnTo>
                  <a:lnTo>
                    <a:pt x="47139" y="64738"/>
                  </a:lnTo>
                  <a:lnTo>
                    <a:pt x="80454" y="96786"/>
                  </a:lnTo>
                  <a:lnTo>
                    <a:pt x="94699" y="147866"/>
                  </a:lnTo>
                  <a:lnTo>
                    <a:pt x="92773" y="165709"/>
                  </a:lnTo>
                  <a:lnTo>
                    <a:pt x="68854" y="211388"/>
                  </a:lnTo>
                  <a:lnTo>
                    <a:pt x="33156" y="235094"/>
                  </a:lnTo>
                  <a:lnTo>
                    <a:pt x="6515" y="240779"/>
                  </a:lnTo>
                  <a:lnTo>
                    <a:pt x="124370" y="240779"/>
                  </a:lnTo>
                  <a:lnTo>
                    <a:pt x="129580" y="228704"/>
                  </a:lnTo>
                  <a:lnTo>
                    <a:pt x="138671" y="201960"/>
                  </a:lnTo>
                  <a:lnTo>
                    <a:pt x="144819" y="174480"/>
                  </a:lnTo>
                  <a:lnTo>
                    <a:pt x="147078" y="146570"/>
                  </a:lnTo>
                  <a:lnTo>
                    <a:pt x="146577" y="134408"/>
                  </a:lnTo>
                  <a:lnTo>
                    <a:pt x="130836" y="79477"/>
                  </a:lnTo>
                  <a:lnTo>
                    <a:pt x="119895" y="61588"/>
                  </a:lnTo>
                  <a:lnTo>
                    <a:pt x="112303" y="52400"/>
                  </a:lnTo>
                  <a:close/>
                </a:path>
                <a:path w="147319" h="418464">
                  <a:moveTo>
                    <a:pt x="482" y="0"/>
                  </a:moveTo>
                  <a:lnTo>
                    <a:pt x="482" y="50241"/>
                  </a:lnTo>
                  <a:lnTo>
                    <a:pt x="215" y="52006"/>
                  </a:lnTo>
                  <a:lnTo>
                    <a:pt x="774" y="52654"/>
                  </a:lnTo>
                  <a:lnTo>
                    <a:pt x="3962" y="52400"/>
                  </a:lnTo>
                  <a:lnTo>
                    <a:pt x="112303" y="52400"/>
                  </a:lnTo>
                  <a:lnTo>
                    <a:pt x="106538" y="45423"/>
                  </a:lnTo>
                  <a:lnTo>
                    <a:pt x="91008" y="31292"/>
                  </a:lnTo>
                  <a:lnTo>
                    <a:pt x="70619" y="17879"/>
                  </a:lnTo>
                  <a:lnTo>
                    <a:pt x="48364" y="8069"/>
                  </a:lnTo>
                  <a:lnTo>
                    <a:pt x="24799" y="2048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122" name="object 38"/>
            <p:cNvSpPr/>
            <p:nvPr/>
          </p:nvSpPr>
          <p:spPr>
            <a:xfrm>
              <a:off x="1162360" y="3024794"/>
              <a:ext cx="223596" cy="223499"/>
            </a:xfrm>
            <a:custGeom>
              <a:avLst/>
              <a:gdLst/>
              <a:ahLst/>
              <a:cxnLst/>
              <a:rect l="l" t="t" r="r" b="b"/>
              <a:pathLst>
                <a:path w="223519" h="224155">
                  <a:moveTo>
                    <a:pt x="117613" y="0"/>
                  </a:moveTo>
                  <a:lnTo>
                    <a:pt x="111783" y="0"/>
                  </a:lnTo>
                  <a:lnTo>
                    <a:pt x="77912" y="5381"/>
                  </a:lnTo>
                  <a:lnTo>
                    <a:pt x="47633" y="20504"/>
                  </a:lnTo>
                  <a:lnTo>
                    <a:pt x="23109" y="43837"/>
                  </a:lnTo>
                  <a:lnTo>
                    <a:pt x="6503" y="73850"/>
                  </a:lnTo>
                  <a:lnTo>
                    <a:pt x="0" y="107735"/>
                  </a:lnTo>
                  <a:lnTo>
                    <a:pt x="4015" y="141506"/>
                  </a:lnTo>
                  <a:lnTo>
                    <a:pt x="17801" y="172605"/>
                  </a:lnTo>
                  <a:lnTo>
                    <a:pt x="40610" y="198475"/>
                  </a:lnTo>
                  <a:lnTo>
                    <a:pt x="70357" y="216020"/>
                  </a:lnTo>
                  <a:lnTo>
                    <a:pt x="103549" y="223608"/>
                  </a:lnTo>
                  <a:lnTo>
                    <a:pt x="137494" y="221024"/>
                  </a:lnTo>
                  <a:lnTo>
                    <a:pt x="169505" y="208051"/>
                  </a:lnTo>
                  <a:lnTo>
                    <a:pt x="172480" y="205538"/>
                  </a:lnTo>
                  <a:lnTo>
                    <a:pt x="123193" y="205538"/>
                  </a:lnTo>
                  <a:lnTo>
                    <a:pt x="90833" y="204012"/>
                  </a:lnTo>
                  <a:lnTo>
                    <a:pt x="46987" y="180270"/>
                  </a:lnTo>
                  <a:lnTo>
                    <a:pt x="21123" y="137629"/>
                  </a:lnTo>
                  <a:lnTo>
                    <a:pt x="17645" y="112116"/>
                  </a:lnTo>
                  <a:lnTo>
                    <a:pt x="21137" y="86888"/>
                  </a:lnTo>
                  <a:lnTo>
                    <a:pt x="47262" y="43395"/>
                  </a:lnTo>
                  <a:lnTo>
                    <a:pt x="96221" y="19210"/>
                  </a:lnTo>
                  <a:lnTo>
                    <a:pt x="123640" y="18573"/>
                  </a:lnTo>
                  <a:lnTo>
                    <a:pt x="171159" y="18573"/>
                  </a:lnTo>
                  <a:lnTo>
                    <a:pt x="161523" y="11768"/>
                  </a:lnTo>
                  <a:lnTo>
                    <a:pt x="129195" y="1346"/>
                  </a:lnTo>
                  <a:lnTo>
                    <a:pt x="123442" y="431"/>
                  </a:lnTo>
                  <a:lnTo>
                    <a:pt x="117613" y="0"/>
                  </a:lnTo>
                  <a:close/>
                </a:path>
                <a:path w="223519" h="224155">
                  <a:moveTo>
                    <a:pt x="197656" y="150804"/>
                  </a:moveTo>
                  <a:lnTo>
                    <a:pt x="179382" y="177504"/>
                  </a:lnTo>
                  <a:lnTo>
                    <a:pt x="153630" y="196232"/>
                  </a:lnTo>
                  <a:lnTo>
                    <a:pt x="123193" y="205538"/>
                  </a:lnTo>
                  <a:lnTo>
                    <a:pt x="172480" y="205538"/>
                  </a:lnTo>
                  <a:lnTo>
                    <a:pt x="195928" y="185732"/>
                  </a:lnTo>
                  <a:lnTo>
                    <a:pt x="214133" y="156900"/>
                  </a:lnTo>
                  <a:lnTo>
                    <a:pt x="215039" y="153542"/>
                  </a:lnTo>
                  <a:lnTo>
                    <a:pt x="196429" y="153542"/>
                  </a:lnTo>
                  <a:lnTo>
                    <a:pt x="197656" y="150804"/>
                  </a:lnTo>
                  <a:close/>
                </a:path>
                <a:path w="223519" h="224155">
                  <a:moveTo>
                    <a:pt x="216353" y="148678"/>
                  </a:moveTo>
                  <a:lnTo>
                    <a:pt x="198613" y="148678"/>
                  </a:lnTo>
                  <a:lnTo>
                    <a:pt x="196429" y="153542"/>
                  </a:lnTo>
                  <a:lnTo>
                    <a:pt x="215039" y="153542"/>
                  </a:lnTo>
                  <a:lnTo>
                    <a:pt x="216353" y="148678"/>
                  </a:lnTo>
                  <a:close/>
                </a:path>
                <a:path w="223519" h="224155">
                  <a:moveTo>
                    <a:pt x="171159" y="18573"/>
                  </a:moveTo>
                  <a:lnTo>
                    <a:pt x="123640" y="18573"/>
                  </a:lnTo>
                  <a:lnTo>
                    <a:pt x="150417" y="26047"/>
                  </a:lnTo>
                  <a:lnTo>
                    <a:pt x="177539" y="44734"/>
                  </a:lnTo>
                  <a:lnTo>
                    <a:pt x="196337" y="71050"/>
                  </a:lnTo>
                  <a:lnTo>
                    <a:pt x="205366" y="102100"/>
                  </a:lnTo>
                  <a:lnTo>
                    <a:pt x="203185" y="134988"/>
                  </a:lnTo>
                  <a:lnTo>
                    <a:pt x="201826" y="140398"/>
                  </a:lnTo>
                  <a:lnTo>
                    <a:pt x="199959" y="145669"/>
                  </a:lnTo>
                  <a:lnTo>
                    <a:pt x="197656" y="150804"/>
                  </a:lnTo>
                  <a:lnTo>
                    <a:pt x="198613" y="148678"/>
                  </a:lnTo>
                  <a:lnTo>
                    <a:pt x="216353" y="148678"/>
                  </a:lnTo>
                  <a:lnTo>
                    <a:pt x="223022" y="123989"/>
                  </a:lnTo>
                  <a:lnTo>
                    <a:pt x="221499" y="89433"/>
                  </a:lnTo>
                  <a:lnTo>
                    <a:pt x="209573" y="57630"/>
                  </a:lnTo>
                  <a:lnTo>
                    <a:pt x="188948" y="31135"/>
                  </a:lnTo>
                  <a:lnTo>
                    <a:pt x="171159" y="18573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</p:grpSp>
      <p:sp>
        <p:nvSpPr>
          <p:cNvPr id="123" name="object 50"/>
          <p:cNvSpPr>
            <a:spLocks noChangeAspect="1" noChangeArrowheads="1"/>
          </p:cNvSpPr>
          <p:nvPr/>
        </p:nvSpPr>
        <p:spPr bwMode="auto">
          <a:xfrm>
            <a:off x="7537992" y="6103044"/>
            <a:ext cx="753050" cy="205376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1600" dirty="0">
              <a:latin typeface="Calibri" panose="020F0502020204030204" pitchFamily="34" charset="0"/>
            </a:endParaRPr>
          </a:p>
        </p:txBody>
      </p:sp>
      <p:sp>
        <p:nvSpPr>
          <p:cNvPr id="124" name="object 51"/>
          <p:cNvSpPr>
            <a:spLocks noChangeAspect="1" noChangeArrowheads="1"/>
          </p:cNvSpPr>
          <p:nvPr/>
        </p:nvSpPr>
        <p:spPr bwMode="auto">
          <a:xfrm>
            <a:off x="8474096" y="5959028"/>
            <a:ext cx="610263" cy="542456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1600" dirty="0">
              <a:latin typeface="Calibri" panose="020F0502020204030204" pitchFamily="34" charset="0"/>
            </a:endParaRPr>
          </a:p>
        </p:txBody>
      </p:sp>
      <p:grpSp>
        <p:nvGrpSpPr>
          <p:cNvPr id="13" name="Agrupar 1"/>
          <p:cNvGrpSpPr/>
          <p:nvPr/>
        </p:nvGrpSpPr>
        <p:grpSpPr>
          <a:xfrm>
            <a:off x="7249960" y="5598988"/>
            <a:ext cx="832484" cy="440527"/>
            <a:chOff x="1581978" y="4971188"/>
            <a:chExt cx="864096" cy="457254"/>
          </a:xfrm>
        </p:grpSpPr>
        <p:pic>
          <p:nvPicPr>
            <p:cNvPr id="126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812" t="15980" r="4841" b="58240"/>
            <a:stretch/>
          </p:blipFill>
          <p:spPr bwMode="auto">
            <a:xfrm>
              <a:off x="1581978" y="4971188"/>
              <a:ext cx="864096" cy="24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812" t="53579" r="4841" b="19761"/>
            <a:stretch/>
          </p:blipFill>
          <p:spPr bwMode="auto">
            <a:xfrm>
              <a:off x="1581978" y="5178984"/>
              <a:ext cx="864096" cy="249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8" name="Picture 92" descr="Resultado de imagem para alstom 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22" y="6015795"/>
            <a:ext cx="705618" cy="51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64" y="5670996"/>
            <a:ext cx="1531172" cy="247394"/>
          </a:xfrm>
          <a:prstGeom prst="rect">
            <a:avLst/>
          </a:prstGeom>
        </p:spPr>
      </p:pic>
      <p:sp>
        <p:nvSpPr>
          <p:cNvPr id="130" name="object 53"/>
          <p:cNvSpPr>
            <a:spLocks noChangeArrowheads="1"/>
          </p:cNvSpPr>
          <p:nvPr/>
        </p:nvSpPr>
        <p:spPr bwMode="auto">
          <a:xfrm>
            <a:off x="7105944" y="5054263"/>
            <a:ext cx="841182" cy="400709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1600" dirty="0">
              <a:latin typeface="Calibri" panose="020F0502020204030204" pitchFamily="34" charset="0"/>
            </a:endParaRPr>
          </a:p>
        </p:txBody>
      </p:sp>
      <p:sp>
        <p:nvSpPr>
          <p:cNvPr id="131" name="object 54"/>
          <p:cNvSpPr>
            <a:spLocks noChangeArrowheads="1"/>
          </p:cNvSpPr>
          <p:nvPr/>
        </p:nvSpPr>
        <p:spPr bwMode="auto">
          <a:xfrm>
            <a:off x="7105944" y="4518868"/>
            <a:ext cx="772357" cy="471061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1600" dirty="0">
              <a:latin typeface="Calibri" panose="020F0502020204030204" pitchFamily="34" charset="0"/>
            </a:endParaRPr>
          </a:p>
        </p:txBody>
      </p:sp>
      <p:grpSp>
        <p:nvGrpSpPr>
          <p:cNvPr id="58" name="Grupo 197"/>
          <p:cNvGrpSpPr>
            <a:grpSpLocks/>
          </p:cNvGrpSpPr>
          <p:nvPr/>
        </p:nvGrpSpPr>
        <p:grpSpPr bwMode="auto">
          <a:xfrm>
            <a:off x="0" y="112071"/>
            <a:ext cx="4618466" cy="755479"/>
            <a:chOff x="-113" y="22"/>
            <a:chExt cx="4103791" cy="503855"/>
          </a:xfrm>
        </p:grpSpPr>
        <p:sp>
          <p:nvSpPr>
            <p:cNvPr id="64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70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76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78" name="object 223"/>
          <p:cNvSpPr txBox="1">
            <a:spLocks noChangeArrowheads="1"/>
          </p:cNvSpPr>
          <p:nvPr/>
        </p:nvSpPr>
        <p:spPr bwMode="auto">
          <a:xfrm>
            <a:off x="815938" y="438922"/>
            <a:ext cx="397218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988"/>
            <a:r>
              <a:rPr lang="pt-BR" altLang="pt-BR" sz="1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DESAFIO PARA INDÚSTRIA</a:t>
            </a:r>
            <a:endParaRPr lang="pt-BR" altLang="pt-BR" sz="1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2" name="Grupo 64"/>
          <p:cNvGrpSpPr>
            <a:grpSpLocks/>
          </p:cNvGrpSpPr>
          <p:nvPr/>
        </p:nvGrpSpPr>
        <p:grpSpPr bwMode="auto">
          <a:xfrm>
            <a:off x="5310832" y="6463084"/>
            <a:ext cx="282944" cy="403767"/>
            <a:chOff x="1127473" y="2989922"/>
            <a:chExt cx="293370" cy="418465"/>
          </a:xfrm>
        </p:grpSpPr>
        <p:sp>
          <p:nvSpPr>
            <p:cNvPr id="83" name="object 34"/>
            <p:cNvSpPr>
              <a:spLocks noChangeArrowheads="1"/>
            </p:cNvSpPr>
            <p:nvPr/>
          </p:nvSpPr>
          <p:spPr bwMode="auto">
            <a:xfrm>
              <a:off x="1177596" y="3040278"/>
              <a:ext cx="194945" cy="194945"/>
            </a:xfrm>
            <a:custGeom>
              <a:avLst/>
              <a:gdLst>
                <a:gd name="T0" fmla="*/ 0 w 194944"/>
                <a:gd name="T1" fmla="*/ 0 h 194944"/>
                <a:gd name="T2" fmla="*/ 194944 w 194944"/>
                <a:gd name="T3" fmla="*/ 194944 h 194944"/>
              </a:gdLst>
              <a:ahLst/>
              <a:cxnLst/>
              <a:rect l="T0" t="T1" r="T2" b="T3"/>
              <a:pathLst>
                <a:path w="194944" h="194944">
                  <a:moveTo>
                    <a:pt x="97369" y="0"/>
                  </a:moveTo>
                  <a:lnTo>
                    <a:pt x="59468" y="7650"/>
                  </a:lnTo>
                  <a:lnTo>
                    <a:pt x="28518" y="28516"/>
                  </a:lnTo>
                  <a:lnTo>
                    <a:pt x="7651" y="59466"/>
                  </a:lnTo>
                  <a:lnTo>
                    <a:pt x="0" y="97370"/>
                  </a:lnTo>
                  <a:lnTo>
                    <a:pt x="7651" y="135270"/>
                  </a:lnTo>
                  <a:lnTo>
                    <a:pt x="28518" y="166220"/>
                  </a:lnTo>
                  <a:lnTo>
                    <a:pt x="59468" y="187089"/>
                  </a:lnTo>
                  <a:lnTo>
                    <a:pt x="97369" y="194741"/>
                  </a:lnTo>
                  <a:lnTo>
                    <a:pt x="135274" y="187089"/>
                  </a:lnTo>
                  <a:lnTo>
                    <a:pt x="166224" y="166220"/>
                  </a:lnTo>
                  <a:lnTo>
                    <a:pt x="187089" y="135270"/>
                  </a:lnTo>
                  <a:lnTo>
                    <a:pt x="194740" y="97370"/>
                  </a:lnTo>
                  <a:lnTo>
                    <a:pt x="187089" y="59466"/>
                  </a:lnTo>
                  <a:lnTo>
                    <a:pt x="166224" y="28516"/>
                  </a:lnTo>
                  <a:lnTo>
                    <a:pt x="135274" y="7650"/>
                  </a:lnTo>
                  <a:lnTo>
                    <a:pt x="97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85" name="object 35"/>
            <p:cNvSpPr>
              <a:spLocks noChangeArrowheads="1"/>
            </p:cNvSpPr>
            <p:nvPr/>
          </p:nvSpPr>
          <p:spPr bwMode="auto">
            <a:xfrm>
              <a:off x="1177596" y="3040278"/>
              <a:ext cx="194945" cy="194945"/>
            </a:xfrm>
            <a:custGeom>
              <a:avLst/>
              <a:gdLst>
                <a:gd name="T0" fmla="*/ 0 w 194944"/>
                <a:gd name="T1" fmla="*/ 0 h 194944"/>
                <a:gd name="T2" fmla="*/ 194944 w 194944"/>
                <a:gd name="T3" fmla="*/ 194944 h 194944"/>
              </a:gdLst>
              <a:ahLst/>
              <a:cxnLst/>
              <a:rect l="T0" t="T1" r="T2" b="T3"/>
              <a:pathLst>
                <a:path w="194944" h="194944">
                  <a:moveTo>
                    <a:pt x="97369" y="0"/>
                  </a:moveTo>
                  <a:lnTo>
                    <a:pt x="135274" y="7650"/>
                  </a:lnTo>
                  <a:lnTo>
                    <a:pt x="166224" y="28516"/>
                  </a:lnTo>
                  <a:lnTo>
                    <a:pt x="187089" y="59466"/>
                  </a:lnTo>
                  <a:lnTo>
                    <a:pt x="194740" y="97370"/>
                  </a:lnTo>
                  <a:lnTo>
                    <a:pt x="187089" y="135270"/>
                  </a:lnTo>
                  <a:lnTo>
                    <a:pt x="166224" y="166220"/>
                  </a:lnTo>
                  <a:lnTo>
                    <a:pt x="135274" y="187089"/>
                  </a:lnTo>
                  <a:lnTo>
                    <a:pt x="97369" y="194741"/>
                  </a:lnTo>
                  <a:lnTo>
                    <a:pt x="59468" y="187089"/>
                  </a:lnTo>
                  <a:lnTo>
                    <a:pt x="28518" y="166220"/>
                  </a:lnTo>
                  <a:lnTo>
                    <a:pt x="7651" y="135270"/>
                  </a:lnTo>
                  <a:lnTo>
                    <a:pt x="0" y="97370"/>
                  </a:lnTo>
                  <a:lnTo>
                    <a:pt x="7651" y="59466"/>
                  </a:lnTo>
                  <a:lnTo>
                    <a:pt x="28518" y="28516"/>
                  </a:lnTo>
                  <a:lnTo>
                    <a:pt x="59468" y="7650"/>
                  </a:lnTo>
                  <a:lnTo>
                    <a:pt x="97369" y="0"/>
                  </a:lnTo>
                  <a:close/>
                </a:path>
              </a:pathLst>
            </a:custGeom>
            <a:noFill/>
            <a:ln w="7199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86" name="object 36"/>
            <p:cNvSpPr/>
            <p:nvPr/>
          </p:nvSpPr>
          <p:spPr>
            <a:xfrm>
              <a:off x="1127473" y="2989922"/>
              <a:ext cx="293370" cy="418465"/>
            </a:xfrm>
            <a:custGeom>
              <a:avLst/>
              <a:gdLst/>
              <a:ahLst/>
              <a:cxnLst/>
              <a:rect l="l" t="t" r="r" b="b"/>
              <a:pathLst>
                <a:path w="293369" h="417829">
                  <a:moveTo>
                    <a:pt x="149817" y="0"/>
                  </a:moveTo>
                  <a:lnTo>
                    <a:pt x="85621" y="13041"/>
                  </a:lnTo>
                  <a:lnTo>
                    <a:pt x="39490" y="46150"/>
                  </a:lnTo>
                  <a:lnTo>
                    <a:pt x="14875" y="81536"/>
                  </a:lnTo>
                  <a:lnTo>
                    <a:pt x="1598" y="123050"/>
                  </a:lnTo>
                  <a:lnTo>
                    <a:pt x="0" y="138828"/>
                  </a:lnTo>
                  <a:lnTo>
                    <a:pt x="104" y="154635"/>
                  </a:lnTo>
                  <a:lnTo>
                    <a:pt x="12498" y="214733"/>
                  </a:lnTo>
                  <a:lnTo>
                    <a:pt x="36385" y="269530"/>
                  </a:lnTo>
                  <a:lnTo>
                    <a:pt x="64692" y="317505"/>
                  </a:lnTo>
                  <a:lnTo>
                    <a:pt x="94497" y="359848"/>
                  </a:lnTo>
                  <a:lnTo>
                    <a:pt x="120428" y="392378"/>
                  </a:lnTo>
                  <a:lnTo>
                    <a:pt x="134294" y="408394"/>
                  </a:lnTo>
                  <a:lnTo>
                    <a:pt x="138866" y="414706"/>
                  </a:lnTo>
                  <a:lnTo>
                    <a:pt x="144967" y="416827"/>
                  </a:lnTo>
                  <a:lnTo>
                    <a:pt x="146158" y="417398"/>
                  </a:lnTo>
                  <a:lnTo>
                    <a:pt x="148279" y="417487"/>
                  </a:lnTo>
                  <a:lnTo>
                    <a:pt x="149919" y="416788"/>
                  </a:lnTo>
                  <a:lnTo>
                    <a:pt x="153702" y="415391"/>
                  </a:lnTo>
                  <a:lnTo>
                    <a:pt x="156038" y="413182"/>
                  </a:lnTo>
                  <a:lnTo>
                    <a:pt x="193246" y="368341"/>
                  </a:lnTo>
                  <a:lnTo>
                    <a:pt x="222049" y="328113"/>
                  </a:lnTo>
                  <a:lnTo>
                    <a:pt x="250566" y="281361"/>
                  </a:lnTo>
                  <a:lnTo>
                    <a:pt x="270678" y="239496"/>
                  </a:lnTo>
                  <a:lnTo>
                    <a:pt x="130456" y="239496"/>
                  </a:lnTo>
                  <a:lnTo>
                    <a:pt x="106362" y="231839"/>
                  </a:lnTo>
                  <a:lnTo>
                    <a:pt x="85341" y="218181"/>
                  </a:lnTo>
                  <a:lnTo>
                    <a:pt x="68555" y="199554"/>
                  </a:lnTo>
                  <a:lnTo>
                    <a:pt x="57166" y="176987"/>
                  </a:lnTo>
                  <a:lnTo>
                    <a:pt x="52300" y="151678"/>
                  </a:lnTo>
                  <a:lnTo>
                    <a:pt x="54427" y="126265"/>
                  </a:lnTo>
                  <a:lnTo>
                    <a:pt x="78223" y="81381"/>
                  </a:lnTo>
                  <a:lnTo>
                    <a:pt x="125283" y="54748"/>
                  </a:lnTo>
                  <a:lnTo>
                    <a:pt x="152344" y="52469"/>
                  </a:lnTo>
                  <a:lnTo>
                    <a:pt x="258714" y="52469"/>
                  </a:lnTo>
                  <a:lnTo>
                    <a:pt x="255641" y="48835"/>
                  </a:lnTo>
                  <a:lnTo>
                    <a:pt x="249968" y="42837"/>
                  </a:lnTo>
                  <a:lnTo>
                    <a:pt x="220389" y="20095"/>
                  </a:lnTo>
                  <a:lnTo>
                    <a:pt x="186360" y="5632"/>
                  </a:lnTo>
                  <a:lnTo>
                    <a:pt x="149817" y="0"/>
                  </a:lnTo>
                  <a:close/>
                </a:path>
                <a:path w="293369" h="417829">
                  <a:moveTo>
                    <a:pt x="290224" y="174893"/>
                  </a:moveTo>
                  <a:lnTo>
                    <a:pt x="236250" y="174893"/>
                  </a:lnTo>
                  <a:lnTo>
                    <a:pt x="234791" y="178854"/>
                  </a:lnTo>
                  <a:lnTo>
                    <a:pt x="218195" y="207175"/>
                  </a:lnTo>
                  <a:lnTo>
                    <a:pt x="193441" y="227816"/>
                  </a:lnTo>
                  <a:lnTo>
                    <a:pt x="163278" y="239137"/>
                  </a:lnTo>
                  <a:lnTo>
                    <a:pt x="130456" y="239496"/>
                  </a:lnTo>
                  <a:lnTo>
                    <a:pt x="270678" y="239496"/>
                  </a:lnTo>
                  <a:lnTo>
                    <a:pt x="276038" y="226863"/>
                  </a:lnTo>
                  <a:lnTo>
                    <a:pt x="285274" y="198285"/>
                  </a:lnTo>
                  <a:lnTo>
                    <a:pt x="289029" y="182335"/>
                  </a:lnTo>
                  <a:lnTo>
                    <a:pt x="290224" y="174893"/>
                  </a:lnTo>
                  <a:close/>
                </a:path>
                <a:path w="293369" h="417829">
                  <a:moveTo>
                    <a:pt x="146298" y="110007"/>
                  </a:moveTo>
                  <a:lnTo>
                    <a:pt x="111995" y="134150"/>
                  </a:lnTo>
                  <a:lnTo>
                    <a:pt x="109903" y="145181"/>
                  </a:lnTo>
                  <a:lnTo>
                    <a:pt x="111233" y="156161"/>
                  </a:lnTo>
                  <a:lnTo>
                    <a:pt x="115737" y="166267"/>
                  </a:lnTo>
                  <a:lnTo>
                    <a:pt x="123170" y="174676"/>
                  </a:lnTo>
                  <a:lnTo>
                    <a:pt x="132852" y="180375"/>
                  </a:lnTo>
                  <a:lnTo>
                    <a:pt x="143653" y="182834"/>
                  </a:lnTo>
                  <a:lnTo>
                    <a:pt x="154696" y="181986"/>
                  </a:lnTo>
                  <a:lnTo>
                    <a:pt x="165106" y="177762"/>
                  </a:lnTo>
                  <a:lnTo>
                    <a:pt x="173667" y="170555"/>
                  </a:lnTo>
                  <a:lnTo>
                    <a:pt x="179589" y="161244"/>
                  </a:lnTo>
                  <a:lnTo>
                    <a:pt x="182517" y="150607"/>
                  </a:lnTo>
                  <a:lnTo>
                    <a:pt x="182099" y="139420"/>
                  </a:lnTo>
                  <a:lnTo>
                    <a:pt x="177519" y="127710"/>
                  </a:lnTo>
                  <a:lnTo>
                    <a:pt x="169399" y="118389"/>
                  </a:lnTo>
                  <a:lnTo>
                    <a:pt x="158678" y="112231"/>
                  </a:lnTo>
                  <a:lnTo>
                    <a:pt x="146298" y="110007"/>
                  </a:lnTo>
                  <a:close/>
                </a:path>
                <a:path w="293369" h="417829">
                  <a:moveTo>
                    <a:pt x="258714" y="52469"/>
                  </a:moveTo>
                  <a:lnTo>
                    <a:pt x="152344" y="52469"/>
                  </a:lnTo>
                  <a:lnTo>
                    <a:pt x="179267" y="58166"/>
                  </a:lnTo>
                  <a:lnTo>
                    <a:pt x="207388" y="74911"/>
                  </a:lnTo>
                  <a:lnTo>
                    <a:pt x="227805" y="99733"/>
                  </a:lnTo>
                  <a:lnTo>
                    <a:pt x="238922" y="129889"/>
                  </a:lnTo>
                  <a:lnTo>
                    <a:pt x="239147" y="162636"/>
                  </a:lnTo>
                  <a:lnTo>
                    <a:pt x="238182" y="168148"/>
                  </a:lnTo>
                  <a:lnTo>
                    <a:pt x="236722" y="173583"/>
                  </a:lnTo>
                  <a:lnTo>
                    <a:pt x="234791" y="178854"/>
                  </a:lnTo>
                  <a:lnTo>
                    <a:pt x="236250" y="174893"/>
                  </a:lnTo>
                  <a:lnTo>
                    <a:pt x="290224" y="174893"/>
                  </a:lnTo>
                  <a:lnTo>
                    <a:pt x="291636" y="166103"/>
                  </a:lnTo>
                  <a:lnTo>
                    <a:pt x="292825" y="149729"/>
                  </a:lnTo>
                  <a:lnTo>
                    <a:pt x="292322" y="133350"/>
                  </a:lnTo>
                  <a:lnTo>
                    <a:pt x="278819" y="83720"/>
                  </a:lnTo>
                  <a:lnTo>
                    <a:pt x="260972" y="55140"/>
                  </a:lnTo>
                  <a:lnTo>
                    <a:pt x="258714" y="5246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87" name="object 37"/>
            <p:cNvSpPr/>
            <p:nvPr/>
          </p:nvSpPr>
          <p:spPr>
            <a:xfrm>
              <a:off x="1273365" y="2989922"/>
              <a:ext cx="147478" cy="418465"/>
            </a:xfrm>
            <a:custGeom>
              <a:avLst/>
              <a:gdLst/>
              <a:ahLst/>
              <a:cxnLst/>
              <a:rect l="l" t="t" r="r" b="b"/>
              <a:pathLst>
                <a:path w="147319" h="418464">
                  <a:moveTo>
                    <a:pt x="1117" y="240296"/>
                  </a:moveTo>
                  <a:lnTo>
                    <a:pt x="0" y="241960"/>
                  </a:lnTo>
                  <a:lnTo>
                    <a:pt x="482" y="244754"/>
                  </a:lnTo>
                  <a:lnTo>
                    <a:pt x="482" y="414388"/>
                  </a:lnTo>
                  <a:lnTo>
                    <a:pt x="101" y="416763"/>
                  </a:lnTo>
                  <a:lnTo>
                    <a:pt x="1244" y="418299"/>
                  </a:lnTo>
                  <a:lnTo>
                    <a:pt x="4609" y="416763"/>
                  </a:lnTo>
                  <a:lnTo>
                    <a:pt x="7950" y="415417"/>
                  </a:lnTo>
                  <a:lnTo>
                    <a:pt x="10236" y="413296"/>
                  </a:lnTo>
                  <a:lnTo>
                    <a:pt x="14922" y="408292"/>
                  </a:lnTo>
                  <a:lnTo>
                    <a:pt x="17525" y="405218"/>
                  </a:lnTo>
                  <a:lnTo>
                    <a:pt x="20154" y="402170"/>
                  </a:lnTo>
                  <a:lnTo>
                    <a:pt x="53996" y="359747"/>
                  </a:lnTo>
                  <a:lnTo>
                    <a:pt x="79503" y="323298"/>
                  </a:lnTo>
                  <a:lnTo>
                    <a:pt x="106619" y="277983"/>
                  </a:lnTo>
                  <a:lnTo>
                    <a:pt x="124370" y="240779"/>
                  </a:lnTo>
                  <a:lnTo>
                    <a:pt x="6515" y="240779"/>
                  </a:lnTo>
                  <a:lnTo>
                    <a:pt x="1117" y="240296"/>
                  </a:lnTo>
                  <a:close/>
                </a:path>
                <a:path w="147319" h="418464">
                  <a:moveTo>
                    <a:pt x="112303" y="52400"/>
                  </a:moveTo>
                  <a:lnTo>
                    <a:pt x="3962" y="52400"/>
                  </a:lnTo>
                  <a:lnTo>
                    <a:pt x="5816" y="52489"/>
                  </a:lnTo>
                  <a:lnTo>
                    <a:pt x="8724" y="52692"/>
                  </a:lnTo>
                  <a:lnTo>
                    <a:pt x="47139" y="64738"/>
                  </a:lnTo>
                  <a:lnTo>
                    <a:pt x="80454" y="96786"/>
                  </a:lnTo>
                  <a:lnTo>
                    <a:pt x="94699" y="147866"/>
                  </a:lnTo>
                  <a:lnTo>
                    <a:pt x="92773" y="165709"/>
                  </a:lnTo>
                  <a:lnTo>
                    <a:pt x="68854" y="211388"/>
                  </a:lnTo>
                  <a:lnTo>
                    <a:pt x="33156" y="235094"/>
                  </a:lnTo>
                  <a:lnTo>
                    <a:pt x="6515" y="240779"/>
                  </a:lnTo>
                  <a:lnTo>
                    <a:pt x="124370" y="240779"/>
                  </a:lnTo>
                  <a:lnTo>
                    <a:pt x="129580" y="228704"/>
                  </a:lnTo>
                  <a:lnTo>
                    <a:pt x="138671" y="201960"/>
                  </a:lnTo>
                  <a:lnTo>
                    <a:pt x="144819" y="174480"/>
                  </a:lnTo>
                  <a:lnTo>
                    <a:pt x="147078" y="146570"/>
                  </a:lnTo>
                  <a:lnTo>
                    <a:pt x="146577" y="134408"/>
                  </a:lnTo>
                  <a:lnTo>
                    <a:pt x="130836" y="79477"/>
                  </a:lnTo>
                  <a:lnTo>
                    <a:pt x="119895" y="61588"/>
                  </a:lnTo>
                  <a:lnTo>
                    <a:pt x="112303" y="52400"/>
                  </a:lnTo>
                  <a:close/>
                </a:path>
                <a:path w="147319" h="418464">
                  <a:moveTo>
                    <a:pt x="482" y="0"/>
                  </a:moveTo>
                  <a:lnTo>
                    <a:pt x="482" y="50241"/>
                  </a:lnTo>
                  <a:lnTo>
                    <a:pt x="215" y="52006"/>
                  </a:lnTo>
                  <a:lnTo>
                    <a:pt x="774" y="52654"/>
                  </a:lnTo>
                  <a:lnTo>
                    <a:pt x="3962" y="52400"/>
                  </a:lnTo>
                  <a:lnTo>
                    <a:pt x="112303" y="52400"/>
                  </a:lnTo>
                  <a:lnTo>
                    <a:pt x="106538" y="45423"/>
                  </a:lnTo>
                  <a:lnTo>
                    <a:pt x="91008" y="31292"/>
                  </a:lnTo>
                  <a:lnTo>
                    <a:pt x="70619" y="17879"/>
                  </a:lnTo>
                  <a:lnTo>
                    <a:pt x="48364" y="8069"/>
                  </a:lnTo>
                  <a:lnTo>
                    <a:pt x="24799" y="2048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88" name="object 38"/>
            <p:cNvSpPr/>
            <p:nvPr/>
          </p:nvSpPr>
          <p:spPr>
            <a:xfrm>
              <a:off x="1162360" y="3024794"/>
              <a:ext cx="223596" cy="223499"/>
            </a:xfrm>
            <a:custGeom>
              <a:avLst/>
              <a:gdLst/>
              <a:ahLst/>
              <a:cxnLst/>
              <a:rect l="l" t="t" r="r" b="b"/>
              <a:pathLst>
                <a:path w="223519" h="224155">
                  <a:moveTo>
                    <a:pt x="117613" y="0"/>
                  </a:moveTo>
                  <a:lnTo>
                    <a:pt x="111783" y="0"/>
                  </a:lnTo>
                  <a:lnTo>
                    <a:pt x="77912" y="5381"/>
                  </a:lnTo>
                  <a:lnTo>
                    <a:pt x="47633" y="20504"/>
                  </a:lnTo>
                  <a:lnTo>
                    <a:pt x="23109" y="43837"/>
                  </a:lnTo>
                  <a:lnTo>
                    <a:pt x="6503" y="73850"/>
                  </a:lnTo>
                  <a:lnTo>
                    <a:pt x="0" y="107735"/>
                  </a:lnTo>
                  <a:lnTo>
                    <a:pt x="4015" y="141506"/>
                  </a:lnTo>
                  <a:lnTo>
                    <a:pt x="17801" y="172605"/>
                  </a:lnTo>
                  <a:lnTo>
                    <a:pt x="40610" y="198475"/>
                  </a:lnTo>
                  <a:lnTo>
                    <a:pt x="70357" y="216020"/>
                  </a:lnTo>
                  <a:lnTo>
                    <a:pt x="103549" y="223608"/>
                  </a:lnTo>
                  <a:lnTo>
                    <a:pt x="137494" y="221024"/>
                  </a:lnTo>
                  <a:lnTo>
                    <a:pt x="169505" y="208051"/>
                  </a:lnTo>
                  <a:lnTo>
                    <a:pt x="172480" y="205538"/>
                  </a:lnTo>
                  <a:lnTo>
                    <a:pt x="123193" y="205538"/>
                  </a:lnTo>
                  <a:lnTo>
                    <a:pt x="90833" y="204012"/>
                  </a:lnTo>
                  <a:lnTo>
                    <a:pt x="46987" y="180270"/>
                  </a:lnTo>
                  <a:lnTo>
                    <a:pt x="21123" y="137629"/>
                  </a:lnTo>
                  <a:lnTo>
                    <a:pt x="17645" y="112116"/>
                  </a:lnTo>
                  <a:lnTo>
                    <a:pt x="21137" y="86888"/>
                  </a:lnTo>
                  <a:lnTo>
                    <a:pt x="47262" y="43395"/>
                  </a:lnTo>
                  <a:lnTo>
                    <a:pt x="96221" y="19210"/>
                  </a:lnTo>
                  <a:lnTo>
                    <a:pt x="123640" y="18573"/>
                  </a:lnTo>
                  <a:lnTo>
                    <a:pt x="171159" y="18573"/>
                  </a:lnTo>
                  <a:lnTo>
                    <a:pt x="161523" y="11768"/>
                  </a:lnTo>
                  <a:lnTo>
                    <a:pt x="129195" y="1346"/>
                  </a:lnTo>
                  <a:lnTo>
                    <a:pt x="123442" y="431"/>
                  </a:lnTo>
                  <a:lnTo>
                    <a:pt x="117613" y="0"/>
                  </a:lnTo>
                  <a:close/>
                </a:path>
                <a:path w="223519" h="224155">
                  <a:moveTo>
                    <a:pt x="197656" y="150804"/>
                  </a:moveTo>
                  <a:lnTo>
                    <a:pt x="179382" y="177504"/>
                  </a:lnTo>
                  <a:lnTo>
                    <a:pt x="153630" y="196232"/>
                  </a:lnTo>
                  <a:lnTo>
                    <a:pt x="123193" y="205538"/>
                  </a:lnTo>
                  <a:lnTo>
                    <a:pt x="172480" y="205538"/>
                  </a:lnTo>
                  <a:lnTo>
                    <a:pt x="195928" y="185732"/>
                  </a:lnTo>
                  <a:lnTo>
                    <a:pt x="214133" y="156900"/>
                  </a:lnTo>
                  <a:lnTo>
                    <a:pt x="215039" y="153542"/>
                  </a:lnTo>
                  <a:lnTo>
                    <a:pt x="196429" y="153542"/>
                  </a:lnTo>
                  <a:lnTo>
                    <a:pt x="197656" y="150804"/>
                  </a:lnTo>
                  <a:close/>
                </a:path>
                <a:path w="223519" h="224155">
                  <a:moveTo>
                    <a:pt x="216353" y="148678"/>
                  </a:moveTo>
                  <a:lnTo>
                    <a:pt x="198613" y="148678"/>
                  </a:lnTo>
                  <a:lnTo>
                    <a:pt x="196429" y="153542"/>
                  </a:lnTo>
                  <a:lnTo>
                    <a:pt x="215039" y="153542"/>
                  </a:lnTo>
                  <a:lnTo>
                    <a:pt x="216353" y="148678"/>
                  </a:lnTo>
                  <a:close/>
                </a:path>
                <a:path w="223519" h="224155">
                  <a:moveTo>
                    <a:pt x="171159" y="18573"/>
                  </a:moveTo>
                  <a:lnTo>
                    <a:pt x="123640" y="18573"/>
                  </a:lnTo>
                  <a:lnTo>
                    <a:pt x="150417" y="26047"/>
                  </a:lnTo>
                  <a:lnTo>
                    <a:pt x="177539" y="44734"/>
                  </a:lnTo>
                  <a:lnTo>
                    <a:pt x="196337" y="71050"/>
                  </a:lnTo>
                  <a:lnTo>
                    <a:pt x="205366" y="102100"/>
                  </a:lnTo>
                  <a:lnTo>
                    <a:pt x="203185" y="134988"/>
                  </a:lnTo>
                  <a:lnTo>
                    <a:pt x="201826" y="140398"/>
                  </a:lnTo>
                  <a:lnTo>
                    <a:pt x="199959" y="145669"/>
                  </a:lnTo>
                  <a:lnTo>
                    <a:pt x="197656" y="150804"/>
                  </a:lnTo>
                  <a:lnTo>
                    <a:pt x="198613" y="148678"/>
                  </a:lnTo>
                  <a:lnTo>
                    <a:pt x="216353" y="148678"/>
                  </a:lnTo>
                  <a:lnTo>
                    <a:pt x="223022" y="123989"/>
                  </a:lnTo>
                  <a:lnTo>
                    <a:pt x="221499" y="89433"/>
                  </a:lnTo>
                  <a:lnTo>
                    <a:pt x="209573" y="57630"/>
                  </a:lnTo>
                  <a:lnTo>
                    <a:pt x="188948" y="31135"/>
                  </a:lnTo>
                  <a:lnTo>
                    <a:pt x="171159" y="18573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</p:grpSp>
      <p:sp>
        <p:nvSpPr>
          <p:cNvPr id="89" name="Retângulo de cantos arredondados 88"/>
          <p:cNvSpPr/>
          <p:nvPr/>
        </p:nvSpPr>
        <p:spPr>
          <a:xfrm>
            <a:off x="5665784" y="6525112"/>
            <a:ext cx="2088232" cy="26973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Lauro de Freitas</a:t>
            </a:r>
            <a:endParaRPr lang="pt-BR" dirty="0"/>
          </a:p>
        </p:txBody>
      </p:sp>
      <p:grpSp>
        <p:nvGrpSpPr>
          <p:cNvPr id="90" name="Grupo 64"/>
          <p:cNvGrpSpPr>
            <a:grpSpLocks/>
          </p:cNvGrpSpPr>
          <p:nvPr/>
        </p:nvGrpSpPr>
        <p:grpSpPr bwMode="auto">
          <a:xfrm>
            <a:off x="11359504" y="2646660"/>
            <a:ext cx="282944" cy="403767"/>
            <a:chOff x="1127473" y="2989922"/>
            <a:chExt cx="293370" cy="418465"/>
          </a:xfrm>
        </p:grpSpPr>
        <p:sp>
          <p:nvSpPr>
            <p:cNvPr id="94" name="object 34"/>
            <p:cNvSpPr>
              <a:spLocks noChangeArrowheads="1"/>
            </p:cNvSpPr>
            <p:nvPr/>
          </p:nvSpPr>
          <p:spPr bwMode="auto">
            <a:xfrm>
              <a:off x="1177596" y="3040278"/>
              <a:ext cx="194945" cy="194945"/>
            </a:xfrm>
            <a:custGeom>
              <a:avLst/>
              <a:gdLst>
                <a:gd name="T0" fmla="*/ 0 w 194944"/>
                <a:gd name="T1" fmla="*/ 0 h 194944"/>
                <a:gd name="T2" fmla="*/ 194944 w 194944"/>
                <a:gd name="T3" fmla="*/ 194944 h 194944"/>
              </a:gdLst>
              <a:ahLst/>
              <a:cxnLst/>
              <a:rect l="T0" t="T1" r="T2" b="T3"/>
              <a:pathLst>
                <a:path w="194944" h="194944">
                  <a:moveTo>
                    <a:pt x="97369" y="0"/>
                  </a:moveTo>
                  <a:lnTo>
                    <a:pt x="59468" y="7650"/>
                  </a:lnTo>
                  <a:lnTo>
                    <a:pt x="28518" y="28516"/>
                  </a:lnTo>
                  <a:lnTo>
                    <a:pt x="7651" y="59466"/>
                  </a:lnTo>
                  <a:lnTo>
                    <a:pt x="0" y="97370"/>
                  </a:lnTo>
                  <a:lnTo>
                    <a:pt x="7651" y="135270"/>
                  </a:lnTo>
                  <a:lnTo>
                    <a:pt x="28518" y="166220"/>
                  </a:lnTo>
                  <a:lnTo>
                    <a:pt x="59468" y="187089"/>
                  </a:lnTo>
                  <a:lnTo>
                    <a:pt x="97369" y="194741"/>
                  </a:lnTo>
                  <a:lnTo>
                    <a:pt x="135274" y="187089"/>
                  </a:lnTo>
                  <a:lnTo>
                    <a:pt x="166224" y="166220"/>
                  </a:lnTo>
                  <a:lnTo>
                    <a:pt x="187089" y="135270"/>
                  </a:lnTo>
                  <a:lnTo>
                    <a:pt x="194740" y="97370"/>
                  </a:lnTo>
                  <a:lnTo>
                    <a:pt x="187089" y="59466"/>
                  </a:lnTo>
                  <a:lnTo>
                    <a:pt x="166224" y="28516"/>
                  </a:lnTo>
                  <a:lnTo>
                    <a:pt x="135274" y="7650"/>
                  </a:lnTo>
                  <a:lnTo>
                    <a:pt x="97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99" name="object 35"/>
            <p:cNvSpPr>
              <a:spLocks noChangeArrowheads="1"/>
            </p:cNvSpPr>
            <p:nvPr/>
          </p:nvSpPr>
          <p:spPr bwMode="auto">
            <a:xfrm>
              <a:off x="1177596" y="3040278"/>
              <a:ext cx="194945" cy="194945"/>
            </a:xfrm>
            <a:custGeom>
              <a:avLst/>
              <a:gdLst>
                <a:gd name="T0" fmla="*/ 0 w 194944"/>
                <a:gd name="T1" fmla="*/ 0 h 194944"/>
                <a:gd name="T2" fmla="*/ 194944 w 194944"/>
                <a:gd name="T3" fmla="*/ 194944 h 194944"/>
              </a:gdLst>
              <a:ahLst/>
              <a:cxnLst/>
              <a:rect l="T0" t="T1" r="T2" b="T3"/>
              <a:pathLst>
                <a:path w="194944" h="194944">
                  <a:moveTo>
                    <a:pt x="97369" y="0"/>
                  </a:moveTo>
                  <a:lnTo>
                    <a:pt x="135274" y="7650"/>
                  </a:lnTo>
                  <a:lnTo>
                    <a:pt x="166224" y="28516"/>
                  </a:lnTo>
                  <a:lnTo>
                    <a:pt x="187089" y="59466"/>
                  </a:lnTo>
                  <a:lnTo>
                    <a:pt x="194740" y="97370"/>
                  </a:lnTo>
                  <a:lnTo>
                    <a:pt x="187089" y="135270"/>
                  </a:lnTo>
                  <a:lnTo>
                    <a:pt x="166224" y="166220"/>
                  </a:lnTo>
                  <a:lnTo>
                    <a:pt x="135274" y="187089"/>
                  </a:lnTo>
                  <a:lnTo>
                    <a:pt x="97369" y="194741"/>
                  </a:lnTo>
                  <a:lnTo>
                    <a:pt x="59468" y="187089"/>
                  </a:lnTo>
                  <a:lnTo>
                    <a:pt x="28518" y="166220"/>
                  </a:lnTo>
                  <a:lnTo>
                    <a:pt x="7651" y="135270"/>
                  </a:lnTo>
                  <a:lnTo>
                    <a:pt x="0" y="97370"/>
                  </a:lnTo>
                  <a:lnTo>
                    <a:pt x="7651" y="59466"/>
                  </a:lnTo>
                  <a:lnTo>
                    <a:pt x="28518" y="28516"/>
                  </a:lnTo>
                  <a:lnTo>
                    <a:pt x="59468" y="7650"/>
                  </a:lnTo>
                  <a:lnTo>
                    <a:pt x="97369" y="0"/>
                  </a:lnTo>
                  <a:close/>
                </a:path>
              </a:pathLst>
            </a:custGeom>
            <a:noFill/>
            <a:ln w="7199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600" dirty="0">
                <a:latin typeface="Calibri" panose="020F0502020204030204" pitchFamily="34" charset="0"/>
              </a:endParaRPr>
            </a:p>
          </p:txBody>
        </p:sp>
        <p:sp>
          <p:nvSpPr>
            <p:cNvPr id="100" name="object 36"/>
            <p:cNvSpPr/>
            <p:nvPr/>
          </p:nvSpPr>
          <p:spPr>
            <a:xfrm>
              <a:off x="1127473" y="2989922"/>
              <a:ext cx="293370" cy="418465"/>
            </a:xfrm>
            <a:custGeom>
              <a:avLst/>
              <a:gdLst/>
              <a:ahLst/>
              <a:cxnLst/>
              <a:rect l="l" t="t" r="r" b="b"/>
              <a:pathLst>
                <a:path w="293369" h="417829">
                  <a:moveTo>
                    <a:pt x="149817" y="0"/>
                  </a:moveTo>
                  <a:lnTo>
                    <a:pt x="85621" y="13041"/>
                  </a:lnTo>
                  <a:lnTo>
                    <a:pt x="39490" y="46150"/>
                  </a:lnTo>
                  <a:lnTo>
                    <a:pt x="14875" y="81536"/>
                  </a:lnTo>
                  <a:lnTo>
                    <a:pt x="1598" y="123050"/>
                  </a:lnTo>
                  <a:lnTo>
                    <a:pt x="0" y="138828"/>
                  </a:lnTo>
                  <a:lnTo>
                    <a:pt x="104" y="154635"/>
                  </a:lnTo>
                  <a:lnTo>
                    <a:pt x="12498" y="214733"/>
                  </a:lnTo>
                  <a:lnTo>
                    <a:pt x="36385" y="269530"/>
                  </a:lnTo>
                  <a:lnTo>
                    <a:pt x="64692" y="317505"/>
                  </a:lnTo>
                  <a:lnTo>
                    <a:pt x="94497" y="359848"/>
                  </a:lnTo>
                  <a:lnTo>
                    <a:pt x="120428" y="392378"/>
                  </a:lnTo>
                  <a:lnTo>
                    <a:pt x="134294" y="408394"/>
                  </a:lnTo>
                  <a:lnTo>
                    <a:pt x="138866" y="414706"/>
                  </a:lnTo>
                  <a:lnTo>
                    <a:pt x="144967" y="416827"/>
                  </a:lnTo>
                  <a:lnTo>
                    <a:pt x="146158" y="417398"/>
                  </a:lnTo>
                  <a:lnTo>
                    <a:pt x="148279" y="417487"/>
                  </a:lnTo>
                  <a:lnTo>
                    <a:pt x="149919" y="416788"/>
                  </a:lnTo>
                  <a:lnTo>
                    <a:pt x="153702" y="415391"/>
                  </a:lnTo>
                  <a:lnTo>
                    <a:pt x="156038" y="413182"/>
                  </a:lnTo>
                  <a:lnTo>
                    <a:pt x="193246" y="368341"/>
                  </a:lnTo>
                  <a:lnTo>
                    <a:pt x="222049" y="328113"/>
                  </a:lnTo>
                  <a:lnTo>
                    <a:pt x="250566" y="281361"/>
                  </a:lnTo>
                  <a:lnTo>
                    <a:pt x="270678" y="239496"/>
                  </a:lnTo>
                  <a:lnTo>
                    <a:pt x="130456" y="239496"/>
                  </a:lnTo>
                  <a:lnTo>
                    <a:pt x="106362" y="231839"/>
                  </a:lnTo>
                  <a:lnTo>
                    <a:pt x="85341" y="218181"/>
                  </a:lnTo>
                  <a:lnTo>
                    <a:pt x="68555" y="199554"/>
                  </a:lnTo>
                  <a:lnTo>
                    <a:pt x="57166" y="176987"/>
                  </a:lnTo>
                  <a:lnTo>
                    <a:pt x="52300" y="151678"/>
                  </a:lnTo>
                  <a:lnTo>
                    <a:pt x="54427" y="126265"/>
                  </a:lnTo>
                  <a:lnTo>
                    <a:pt x="78223" y="81381"/>
                  </a:lnTo>
                  <a:lnTo>
                    <a:pt x="125283" y="54748"/>
                  </a:lnTo>
                  <a:lnTo>
                    <a:pt x="152344" y="52469"/>
                  </a:lnTo>
                  <a:lnTo>
                    <a:pt x="258714" y="52469"/>
                  </a:lnTo>
                  <a:lnTo>
                    <a:pt x="255641" y="48835"/>
                  </a:lnTo>
                  <a:lnTo>
                    <a:pt x="249968" y="42837"/>
                  </a:lnTo>
                  <a:lnTo>
                    <a:pt x="220389" y="20095"/>
                  </a:lnTo>
                  <a:lnTo>
                    <a:pt x="186360" y="5632"/>
                  </a:lnTo>
                  <a:lnTo>
                    <a:pt x="149817" y="0"/>
                  </a:lnTo>
                  <a:close/>
                </a:path>
                <a:path w="293369" h="417829">
                  <a:moveTo>
                    <a:pt x="290224" y="174893"/>
                  </a:moveTo>
                  <a:lnTo>
                    <a:pt x="236250" y="174893"/>
                  </a:lnTo>
                  <a:lnTo>
                    <a:pt x="234791" y="178854"/>
                  </a:lnTo>
                  <a:lnTo>
                    <a:pt x="218195" y="207175"/>
                  </a:lnTo>
                  <a:lnTo>
                    <a:pt x="193441" y="227816"/>
                  </a:lnTo>
                  <a:lnTo>
                    <a:pt x="163278" y="239137"/>
                  </a:lnTo>
                  <a:lnTo>
                    <a:pt x="130456" y="239496"/>
                  </a:lnTo>
                  <a:lnTo>
                    <a:pt x="270678" y="239496"/>
                  </a:lnTo>
                  <a:lnTo>
                    <a:pt x="276038" y="226863"/>
                  </a:lnTo>
                  <a:lnTo>
                    <a:pt x="285274" y="198285"/>
                  </a:lnTo>
                  <a:lnTo>
                    <a:pt x="289029" y="182335"/>
                  </a:lnTo>
                  <a:lnTo>
                    <a:pt x="290224" y="174893"/>
                  </a:lnTo>
                  <a:close/>
                </a:path>
                <a:path w="293369" h="417829">
                  <a:moveTo>
                    <a:pt x="146298" y="110007"/>
                  </a:moveTo>
                  <a:lnTo>
                    <a:pt x="111995" y="134150"/>
                  </a:lnTo>
                  <a:lnTo>
                    <a:pt x="109903" y="145181"/>
                  </a:lnTo>
                  <a:lnTo>
                    <a:pt x="111233" y="156161"/>
                  </a:lnTo>
                  <a:lnTo>
                    <a:pt x="115737" y="166267"/>
                  </a:lnTo>
                  <a:lnTo>
                    <a:pt x="123170" y="174676"/>
                  </a:lnTo>
                  <a:lnTo>
                    <a:pt x="132852" y="180375"/>
                  </a:lnTo>
                  <a:lnTo>
                    <a:pt x="143653" y="182834"/>
                  </a:lnTo>
                  <a:lnTo>
                    <a:pt x="154696" y="181986"/>
                  </a:lnTo>
                  <a:lnTo>
                    <a:pt x="165106" y="177762"/>
                  </a:lnTo>
                  <a:lnTo>
                    <a:pt x="173667" y="170555"/>
                  </a:lnTo>
                  <a:lnTo>
                    <a:pt x="179589" y="161244"/>
                  </a:lnTo>
                  <a:lnTo>
                    <a:pt x="182517" y="150607"/>
                  </a:lnTo>
                  <a:lnTo>
                    <a:pt x="182099" y="139420"/>
                  </a:lnTo>
                  <a:lnTo>
                    <a:pt x="177519" y="127710"/>
                  </a:lnTo>
                  <a:lnTo>
                    <a:pt x="169399" y="118389"/>
                  </a:lnTo>
                  <a:lnTo>
                    <a:pt x="158678" y="112231"/>
                  </a:lnTo>
                  <a:lnTo>
                    <a:pt x="146298" y="110007"/>
                  </a:lnTo>
                  <a:close/>
                </a:path>
                <a:path w="293369" h="417829">
                  <a:moveTo>
                    <a:pt x="258714" y="52469"/>
                  </a:moveTo>
                  <a:lnTo>
                    <a:pt x="152344" y="52469"/>
                  </a:lnTo>
                  <a:lnTo>
                    <a:pt x="179267" y="58166"/>
                  </a:lnTo>
                  <a:lnTo>
                    <a:pt x="207388" y="74911"/>
                  </a:lnTo>
                  <a:lnTo>
                    <a:pt x="227805" y="99733"/>
                  </a:lnTo>
                  <a:lnTo>
                    <a:pt x="238922" y="129889"/>
                  </a:lnTo>
                  <a:lnTo>
                    <a:pt x="239147" y="162636"/>
                  </a:lnTo>
                  <a:lnTo>
                    <a:pt x="238182" y="168148"/>
                  </a:lnTo>
                  <a:lnTo>
                    <a:pt x="236722" y="173583"/>
                  </a:lnTo>
                  <a:lnTo>
                    <a:pt x="234791" y="178854"/>
                  </a:lnTo>
                  <a:lnTo>
                    <a:pt x="236250" y="174893"/>
                  </a:lnTo>
                  <a:lnTo>
                    <a:pt x="290224" y="174893"/>
                  </a:lnTo>
                  <a:lnTo>
                    <a:pt x="291636" y="166103"/>
                  </a:lnTo>
                  <a:lnTo>
                    <a:pt x="292825" y="149729"/>
                  </a:lnTo>
                  <a:lnTo>
                    <a:pt x="292322" y="133350"/>
                  </a:lnTo>
                  <a:lnTo>
                    <a:pt x="278819" y="83720"/>
                  </a:lnTo>
                  <a:lnTo>
                    <a:pt x="260972" y="55140"/>
                  </a:lnTo>
                  <a:lnTo>
                    <a:pt x="258714" y="5246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101" name="object 37"/>
            <p:cNvSpPr/>
            <p:nvPr/>
          </p:nvSpPr>
          <p:spPr>
            <a:xfrm>
              <a:off x="1273365" y="2989922"/>
              <a:ext cx="147478" cy="418465"/>
            </a:xfrm>
            <a:custGeom>
              <a:avLst/>
              <a:gdLst/>
              <a:ahLst/>
              <a:cxnLst/>
              <a:rect l="l" t="t" r="r" b="b"/>
              <a:pathLst>
                <a:path w="147319" h="418464">
                  <a:moveTo>
                    <a:pt x="1117" y="240296"/>
                  </a:moveTo>
                  <a:lnTo>
                    <a:pt x="0" y="241960"/>
                  </a:lnTo>
                  <a:lnTo>
                    <a:pt x="482" y="244754"/>
                  </a:lnTo>
                  <a:lnTo>
                    <a:pt x="482" y="414388"/>
                  </a:lnTo>
                  <a:lnTo>
                    <a:pt x="101" y="416763"/>
                  </a:lnTo>
                  <a:lnTo>
                    <a:pt x="1244" y="418299"/>
                  </a:lnTo>
                  <a:lnTo>
                    <a:pt x="4609" y="416763"/>
                  </a:lnTo>
                  <a:lnTo>
                    <a:pt x="7950" y="415417"/>
                  </a:lnTo>
                  <a:lnTo>
                    <a:pt x="10236" y="413296"/>
                  </a:lnTo>
                  <a:lnTo>
                    <a:pt x="14922" y="408292"/>
                  </a:lnTo>
                  <a:lnTo>
                    <a:pt x="17525" y="405218"/>
                  </a:lnTo>
                  <a:lnTo>
                    <a:pt x="20154" y="402170"/>
                  </a:lnTo>
                  <a:lnTo>
                    <a:pt x="53996" y="359747"/>
                  </a:lnTo>
                  <a:lnTo>
                    <a:pt x="79503" y="323298"/>
                  </a:lnTo>
                  <a:lnTo>
                    <a:pt x="106619" y="277983"/>
                  </a:lnTo>
                  <a:lnTo>
                    <a:pt x="124370" y="240779"/>
                  </a:lnTo>
                  <a:lnTo>
                    <a:pt x="6515" y="240779"/>
                  </a:lnTo>
                  <a:lnTo>
                    <a:pt x="1117" y="240296"/>
                  </a:lnTo>
                  <a:close/>
                </a:path>
                <a:path w="147319" h="418464">
                  <a:moveTo>
                    <a:pt x="112303" y="52400"/>
                  </a:moveTo>
                  <a:lnTo>
                    <a:pt x="3962" y="52400"/>
                  </a:lnTo>
                  <a:lnTo>
                    <a:pt x="5816" y="52489"/>
                  </a:lnTo>
                  <a:lnTo>
                    <a:pt x="8724" y="52692"/>
                  </a:lnTo>
                  <a:lnTo>
                    <a:pt x="47139" y="64738"/>
                  </a:lnTo>
                  <a:lnTo>
                    <a:pt x="80454" y="96786"/>
                  </a:lnTo>
                  <a:lnTo>
                    <a:pt x="94699" y="147866"/>
                  </a:lnTo>
                  <a:lnTo>
                    <a:pt x="92773" y="165709"/>
                  </a:lnTo>
                  <a:lnTo>
                    <a:pt x="68854" y="211388"/>
                  </a:lnTo>
                  <a:lnTo>
                    <a:pt x="33156" y="235094"/>
                  </a:lnTo>
                  <a:lnTo>
                    <a:pt x="6515" y="240779"/>
                  </a:lnTo>
                  <a:lnTo>
                    <a:pt x="124370" y="240779"/>
                  </a:lnTo>
                  <a:lnTo>
                    <a:pt x="129580" y="228704"/>
                  </a:lnTo>
                  <a:lnTo>
                    <a:pt x="138671" y="201960"/>
                  </a:lnTo>
                  <a:lnTo>
                    <a:pt x="144819" y="174480"/>
                  </a:lnTo>
                  <a:lnTo>
                    <a:pt x="147078" y="146570"/>
                  </a:lnTo>
                  <a:lnTo>
                    <a:pt x="146577" y="134408"/>
                  </a:lnTo>
                  <a:lnTo>
                    <a:pt x="130836" y="79477"/>
                  </a:lnTo>
                  <a:lnTo>
                    <a:pt x="119895" y="61588"/>
                  </a:lnTo>
                  <a:lnTo>
                    <a:pt x="112303" y="52400"/>
                  </a:lnTo>
                  <a:close/>
                </a:path>
                <a:path w="147319" h="418464">
                  <a:moveTo>
                    <a:pt x="482" y="0"/>
                  </a:moveTo>
                  <a:lnTo>
                    <a:pt x="482" y="50241"/>
                  </a:lnTo>
                  <a:lnTo>
                    <a:pt x="215" y="52006"/>
                  </a:lnTo>
                  <a:lnTo>
                    <a:pt x="774" y="52654"/>
                  </a:lnTo>
                  <a:lnTo>
                    <a:pt x="3962" y="52400"/>
                  </a:lnTo>
                  <a:lnTo>
                    <a:pt x="112303" y="52400"/>
                  </a:lnTo>
                  <a:lnTo>
                    <a:pt x="106538" y="45423"/>
                  </a:lnTo>
                  <a:lnTo>
                    <a:pt x="91008" y="31292"/>
                  </a:lnTo>
                  <a:lnTo>
                    <a:pt x="70619" y="17879"/>
                  </a:lnTo>
                  <a:lnTo>
                    <a:pt x="48364" y="8069"/>
                  </a:lnTo>
                  <a:lnTo>
                    <a:pt x="24799" y="2048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  <p:sp>
          <p:nvSpPr>
            <p:cNvPr id="102" name="object 38"/>
            <p:cNvSpPr/>
            <p:nvPr/>
          </p:nvSpPr>
          <p:spPr>
            <a:xfrm>
              <a:off x="1162360" y="3024794"/>
              <a:ext cx="223596" cy="223499"/>
            </a:xfrm>
            <a:custGeom>
              <a:avLst/>
              <a:gdLst/>
              <a:ahLst/>
              <a:cxnLst/>
              <a:rect l="l" t="t" r="r" b="b"/>
              <a:pathLst>
                <a:path w="223519" h="224155">
                  <a:moveTo>
                    <a:pt x="117613" y="0"/>
                  </a:moveTo>
                  <a:lnTo>
                    <a:pt x="111783" y="0"/>
                  </a:lnTo>
                  <a:lnTo>
                    <a:pt x="77912" y="5381"/>
                  </a:lnTo>
                  <a:lnTo>
                    <a:pt x="47633" y="20504"/>
                  </a:lnTo>
                  <a:lnTo>
                    <a:pt x="23109" y="43837"/>
                  </a:lnTo>
                  <a:lnTo>
                    <a:pt x="6503" y="73850"/>
                  </a:lnTo>
                  <a:lnTo>
                    <a:pt x="0" y="107735"/>
                  </a:lnTo>
                  <a:lnTo>
                    <a:pt x="4015" y="141506"/>
                  </a:lnTo>
                  <a:lnTo>
                    <a:pt x="17801" y="172605"/>
                  </a:lnTo>
                  <a:lnTo>
                    <a:pt x="40610" y="198475"/>
                  </a:lnTo>
                  <a:lnTo>
                    <a:pt x="70357" y="216020"/>
                  </a:lnTo>
                  <a:lnTo>
                    <a:pt x="103549" y="223608"/>
                  </a:lnTo>
                  <a:lnTo>
                    <a:pt x="137494" y="221024"/>
                  </a:lnTo>
                  <a:lnTo>
                    <a:pt x="169505" y="208051"/>
                  </a:lnTo>
                  <a:lnTo>
                    <a:pt x="172480" y="205538"/>
                  </a:lnTo>
                  <a:lnTo>
                    <a:pt x="123193" y="205538"/>
                  </a:lnTo>
                  <a:lnTo>
                    <a:pt x="90833" y="204012"/>
                  </a:lnTo>
                  <a:lnTo>
                    <a:pt x="46987" y="180270"/>
                  </a:lnTo>
                  <a:lnTo>
                    <a:pt x="21123" y="137629"/>
                  </a:lnTo>
                  <a:lnTo>
                    <a:pt x="17645" y="112116"/>
                  </a:lnTo>
                  <a:lnTo>
                    <a:pt x="21137" y="86888"/>
                  </a:lnTo>
                  <a:lnTo>
                    <a:pt x="47262" y="43395"/>
                  </a:lnTo>
                  <a:lnTo>
                    <a:pt x="96221" y="19210"/>
                  </a:lnTo>
                  <a:lnTo>
                    <a:pt x="123640" y="18573"/>
                  </a:lnTo>
                  <a:lnTo>
                    <a:pt x="171159" y="18573"/>
                  </a:lnTo>
                  <a:lnTo>
                    <a:pt x="161523" y="11768"/>
                  </a:lnTo>
                  <a:lnTo>
                    <a:pt x="129195" y="1346"/>
                  </a:lnTo>
                  <a:lnTo>
                    <a:pt x="123442" y="431"/>
                  </a:lnTo>
                  <a:lnTo>
                    <a:pt x="117613" y="0"/>
                  </a:lnTo>
                  <a:close/>
                </a:path>
                <a:path w="223519" h="224155">
                  <a:moveTo>
                    <a:pt x="197656" y="150804"/>
                  </a:moveTo>
                  <a:lnTo>
                    <a:pt x="179382" y="177504"/>
                  </a:lnTo>
                  <a:lnTo>
                    <a:pt x="153630" y="196232"/>
                  </a:lnTo>
                  <a:lnTo>
                    <a:pt x="123193" y="205538"/>
                  </a:lnTo>
                  <a:lnTo>
                    <a:pt x="172480" y="205538"/>
                  </a:lnTo>
                  <a:lnTo>
                    <a:pt x="195928" y="185732"/>
                  </a:lnTo>
                  <a:lnTo>
                    <a:pt x="214133" y="156900"/>
                  </a:lnTo>
                  <a:lnTo>
                    <a:pt x="215039" y="153542"/>
                  </a:lnTo>
                  <a:lnTo>
                    <a:pt x="196429" y="153542"/>
                  </a:lnTo>
                  <a:lnTo>
                    <a:pt x="197656" y="150804"/>
                  </a:lnTo>
                  <a:close/>
                </a:path>
                <a:path w="223519" h="224155">
                  <a:moveTo>
                    <a:pt x="216353" y="148678"/>
                  </a:moveTo>
                  <a:lnTo>
                    <a:pt x="198613" y="148678"/>
                  </a:lnTo>
                  <a:lnTo>
                    <a:pt x="196429" y="153542"/>
                  </a:lnTo>
                  <a:lnTo>
                    <a:pt x="215039" y="153542"/>
                  </a:lnTo>
                  <a:lnTo>
                    <a:pt x="216353" y="148678"/>
                  </a:lnTo>
                  <a:close/>
                </a:path>
                <a:path w="223519" h="224155">
                  <a:moveTo>
                    <a:pt x="171159" y="18573"/>
                  </a:moveTo>
                  <a:lnTo>
                    <a:pt x="123640" y="18573"/>
                  </a:lnTo>
                  <a:lnTo>
                    <a:pt x="150417" y="26047"/>
                  </a:lnTo>
                  <a:lnTo>
                    <a:pt x="177539" y="44734"/>
                  </a:lnTo>
                  <a:lnTo>
                    <a:pt x="196337" y="71050"/>
                  </a:lnTo>
                  <a:lnTo>
                    <a:pt x="205366" y="102100"/>
                  </a:lnTo>
                  <a:lnTo>
                    <a:pt x="203185" y="134988"/>
                  </a:lnTo>
                  <a:lnTo>
                    <a:pt x="201826" y="140398"/>
                  </a:lnTo>
                  <a:lnTo>
                    <a:pt x="199959" y="145669"/>
                  </a:lnTo>
                  <a:lnTo>
                    <a:pt x="197656" y="150804"/>
                  </a:lnTo>
                  <a:lnTo>
                    <a:pt x="198613" y="148678"/>
                  </a:lnTo>
                  <a:lnTo>
                    <a:pt x="216353" y="148678"/>
                  </a:lnTo>
                  <a:lnTo>
                    <a:pt x="223022" y="123989"/>
                  </a:lnTo>
                  <a:lnTo>
                    <a:pt x="221499" y="89433"/>
                  </a:lnTo>
                  <a:lnTo>
                    <a:pt x="209573" y="57630"/>
                  </a:lnTo>
                  <a:lnTo>
                    <a:pt x="188948" y="31135"/>
                  </a:lnTo>
                  <a:lnTo>
                    <a:pt x="171159" y="18573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 sz="1600" dirty="0"/>
            </a:p>
          </p:txBody>
        </p:sp>
      </p:grpSp>
      <p:pic>
        <p:nvPicPr>
          <p:cNvPr id="12290" name="Picture 2" descr="Resultado de imagem para soltec trackers 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26024" y="6439714"/>
            <a:ext cx="749706" cy="379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0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0" y="153170"/>
            <a:ext cx="6750992" cy="755479"/>
            <a:chOff x="-113" y="22"/>
            <a:chExt cx="4103791" cy="503855"/>
          </a:xfrm>
        </p:grpSpPr>
        <p:sp>
          <p:nvSpPr>
            <p:cNvPr id="18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939403 w 3744595"/>
                <a:gd name="T3" fmla="*/ 1698937 h 353059"/>
                <a:gd name="T4" fmla="*/ 21187409 w 3744595"/>
                <a:gd name="T5" fmla="*/ 1698937 h 353059"/>
                <a:gd name="T6" fmla="*/ 20244025 w 3744595"/>
                <a:gd name="T7" fmla="*/ 2139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9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697891 h 353060"/>
                <a:gd name="T4" fmla="*/ 1208470 w 508000"/>
                <a:gd name="T5" fmla="*/ 1697891 h 353060"/>
                <a:gd name="T6" fmla="*/ 811749 w 508000"/>
                <a:gd name="T7" fmla="*/ 1217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20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01927 w 211454"/>
                <a:gd name="T1" fmla="*/ 0 h 132079"/>
                <a:gd name="T2" fmla="*/ 0 w 211454"/>
                <a:gd name="T3" fmla="*/ 0 h 132079"/>
                <a:gd name="T4" fmla="*/ 149025 w 211454"/>
                <a:gd name="T5" fmla="*/ 635613 h 132079"/>
                <a:gd name="T6" fmla="*/ 501927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21" name="object 223"/>
          <p:cNvSpPr txBox="1">
            <a:spLocks noChangeArrowheads="1"/>
          </p:cNvSpPr>
          <p:nvPr/>
        </p:nvSpPr>
        <p:spPr bwMode="auto">
          <a:xfrm>
            <a:off x="815938" y="510360"/>
            <a:ext cx="543099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988"/>
            <a:r>
              <a:rPr lang="pt-BR" altLang="pt-BR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DESAFIO: CAPACIDADE DE ESCOAMENTO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53164" y="3867951"/>
          <a:ext cx="4316368" cy="3053528"/>
        </p:xfrm>
        <a:graphic>
          <a:graphicData uri="http://schemas.openxmlformats.org/drawingml/2006/table">
            <a:tbl>
              <a:tblPr/>
              <a:tblGrid>
                <a:gridCol w="968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66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89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813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Barramento </a:t>
                      </a:r>
                    </a:p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candidato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Tensão </a:t>
                      </a:r>
                    </a:p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pt-BR" sz="8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Kv</a:t>
                      </a:r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Capacidade remanescente para o leilão (MW)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32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Barramento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Subárea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Área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3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Barreiras II (BRD)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190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BRD 500 + BRD 230 ≤ 50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BRD 500 + BRD 230 ≤ 50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32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50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Olindina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(OLD)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530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530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530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77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Sec. Luiz Gonzaga - Sobradinho C1 (LGZ_SOB)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  <a:r>
                        <a:rPr lang="pt-BR" sz="800" b="0" i="0" u="none" strike="noStrike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(²)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1200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1200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1200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13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Juazeiro da Bahia III (JZT)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1200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1200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1200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132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675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JZT 230 + JZT 69 + JZD 230 + JZD 69 + SOB 230 + SNB 230 + SNB 138 ≤ 470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JZT 230 + JZT 69 + JZD 230 + JZD 69 + SOB 230 + SNB 230 + SNB 138 ≤ 470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132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175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26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Juazeiro da Bahia II (JZD)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480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852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r>
                        <a:rPr lang="pt-BR" sz="800" b="0" i="0" u="none" strike="noStrike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(1)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340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1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Sobradinho (SOB)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470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13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Senhor do Bonfim II (SNB)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500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132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138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≤ 260</a:t>
                      </a:r>
                    </a:p>
                  </a:txBody>
                  <a:tcPr marL="7339" marR="7339" marT="7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3" name="Text Box 102"/>
          <p:cNvSpPr txBox="1">
            <a:spLocks noChangeArrowheads="1"/>
          </p:cNvSpPr>
          <p:nvPr/>
        </p:nvSpPr>
        <p:spPr bwMode="auto">
          <a:xfrm>
            <a:off x="11381293" y="909241"/>
            <a:ext cx="1079039" cy="23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800" b="1" i="1">
                <a:latin typeface="Arial Narrow" pitchFamily="34" charset="0"/>
              </a:rPr>
              <a:t>p\ Angelim II</a:t>
            </a:r>
          </a:p>
        </p:txBody>
      </p:sp>
      <p:grpSp>
        <p:nvGrpSpPr>
          <p:cNvPr id="3" name="Grupo 364"/>
          <p:cNvGrpSpPr/>
          <p:nvPr/>
        </p:nvGrpSpPr>
        <p:grpSpPr>
          <a:xfrm>
            <a:off x="4018754" y="438922"/>
            <a:ext cx="8367405" cy="6500858"/>
            <a:chOff x="20638" y="906463"/>
            <a:chExt cx="7521575" cy="5924550"/>
          </a:xfrm>
        </p:grpSpPr>
        <p:sp>
          <p:nvSpPr>
            <p:cNvPr id="15" name="Elipse 14"/>
            <p:cNvSpPr/>
            <p:nvPr/>
          </p:nvSpPr>
          <p:spPr>
            <a:xfrm>
              <a:off x="5411326" y="1303790"/>
              <a:ext cx="714380" cy="214314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" name="Group 747"/>
            <p:cNvGrpSpPr>
              <a:grpSpLocks/>
            </p:cNvGrpSpPr>
            <p:nvPr/>
          </p:nvGrpSpPr>
          <p:grpSpPr bwMode="auto">
            <a:xfrm>
              <a:off x="5389445" y="1530964"/>
              <a:ext cx="1168692" cy="1421273"/>
              <a:chOff x="3846" y="2169"/>
              <a:chExt cx="157" cy="190"/>
            </a:xfrm>
            <a:solidFill>
              <a:schemeClr val="bg1">
                <a:lumMod val="75000"/>
              </a:schemeClr>
            </a:solidFill>
          </p:grpSpPr>
          <p:sp>
            <p:nvSpPr>
              <p:cNvPr id="295" name="Freeform 745"/>
              <p:cNvSpPr>
                <a:spLocks/>
              </p:cNvSpPr>
              <p:nvPr/>
            </p:nvSpPr>
            <p:spPr bwMode="auto">
              <a:xfrm>
                <a:off x="3846" y="2169"/>
                <a:ext cx="157" cy="190"/>
              </a:xfrm>
              <a:custGeom>
                <a:avLst/>
                <a:gdLst>
                  <a:gd name="T0" fmla="*/ 145 w 157"/>
                  <a:gd name="T1" fmla="*/ 103 h 190"/>
                  <a:gd name="T2" fmla="*/ 130 w 157"/>
                  <a:gd name="T3" fmla="*/ 114 h 190"/>
                  <a:gd name="T4" fmla="*/ 112 w 157"/>
                  <a:gd name="T5" fmla="*/ 130 h 190"/>
                  <a:gd name="T6" fmla="*/ 96 w 157"/>
                  <a:gd name="T7" fmla="*/ 144 h 190"/>
                  <a:gd name="T8" fmla="*/ 86 w 157"/>
                  <a:gd name="T9" fmla="*/ 157 h 190"/>
                  <a:gd name="T10" fmla="*/ 77 w 157"/>
                  <a:gd name="T11" fmla="*/ 169 h 190"/>
                  <a:gd name="T12" fmla="*/ 66 w 157"/>
                  <a:gd name="T13" fmla="*/ 190 h 190"/>
                  <a:gd name="T14" fmla="*/ 43 w 157"/>
                  <a:gd name="T15" fmla="*/ 180 h 190"/>
                  <a:gd name="T16" fmla="*/ 26 w 157"/>
                  <a:gd name="T17" fmla="*/ 164 h 190"/>
                  <a:gd name="T18" fmla="*/ 10 w 157"/>
                  <a:gd name="T19" fmla="*/ 142 h 190"/>
                  <a:gd name="T20" fmla="*/ 0 w 157"/>
                  <a:gd name="T21" fmla="*/ 114 h 190"/>
                  <a:gd name="T22" fmla="*/ 21 w 157"/>
                  <a:gd name="T23" fmla="*/ 107 h 190"/>
                  <a:gd name="T24" fmla="*/ 35 w 157"/>
                  <a:gd name="T25" fmla="*/ 98 h 190"/>
                  <a:gd name="T26" fmla="*/ 28 w 157"/>
                  <a:gd name="T27" fmla="*/ 77 h 190"/>
                  <a:gd name="T28" fmla="*/ 35 w 157"/>
                  <a:gd name="T29" fmla="*/ 63 h 190"/>
                  <a:gd name="T30" fmla="*/ 33 w 157"/>
                  <a:gd name="T31" fmla="*/ 52 h 190"/>
                  <a:gd name="T32" fmla="*/ 18 w 157"/>
                  <a:gd name="T33" fmla="*/ 25 h 190"/>
                  <a:gd name="T34" fmla="*/ 7 w 157"/>
                  <a:gd name="T35" fmla="*/ 0 h 190"/>
                  <a:gd name="T36" fmla="*/ 16 w 157"/>
                  <a:gd name="T37" fmla="*/ 7 h 190"/>
                  <a:gd name="T38" fmla="*/ 23 w 157"/>
                  <a:gd name="T39" fmla="*/ 8 h 190"/>
                  <a:gd name="T40" fmla="*/ 33 w 157"/>
                  <a:gd name="T41" fmla="*/ 13 h 190"/>
                  <a:gd name="T42" fmla="*/ 44 w 157"/>
                  <a:gd name="T43" fmla="*/ 20 h 190"/>
                  <a:gd name="T44" fmla="*/ 56 w 157"/>
                  <a:gd name="T45" fmla="*/ 27 h 190"/>
                  <a:gd name="T46" fmla="*/ 66 w 157"/>
                  <a:gd name="T47" fmla="*/ 35 h 190"/>
                  <a:gd name="T48" fmla="*/ 73 w 157"/>
                  <a:gd name="T49" fmla="*/ 38 h 190"/>
                  <a:gd name="T50" fmla="*/ 79 w 157"/>
                  <a:gd name="T51" fmla="*/ 40 h 190"/>
                  <a:gd name="T52" fmla="*/ 84 w 157"/>
                  <a:gd name="T53" fmla="*/ 43 h 190"/>
                  <a:gd name="T54" fmla="*/ 96 w 157"/>
                  <a:gd name="T55" fmla="*/ 40 h 190"/>
                  <a:gd name="T56" fmla="*/ 105 w 157"/>
                  <a:gd name="T57" fmla="*/ 45 h 190"/>
                  <a:gd name="T58" fmla="*/ 119 w 157"/>
                  <a:gd name="T59" fmla="*/ 57 h 190"/>
                  <a:gd name="T60" fmla="*/ 129 w 157"/>
                  <a:gd name="T61" fmla="*/ 63 h 190"/>
                  <a:gd name="T62" fmla="*/ 137 w 157"/>
                  <a:gd name="T63" fmla="*/ 73 h 190"/>
                  <a:gd name="T64" fmla="*/ 147 w 157"/>
                  <a:gd name="T65" fmla="*/ 82 h 190"/>
                  <a:gd name="T66" fmla="*/ 154 w 157"/>
                  <a:gd name="T67" fmla="*/ 92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7"/>
                  <a:gd name="T103" fmla="*/ 0 h 190"/>
                  <a:gd name="T104" fmla="*/ 157 w 157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7" h="190">
                    <a:moveTo>
                      <a:pt x="157" y="95"/>
                    </a:moveTo>
                    <a:lnTo>
                      <a:pt x="145" y="103"/>
                    </a:lnTo>
                    <a:lnTo>
                      <a:pt x="137" y="110"/>
                    </a:lnTo>
                    <a:lnTo>
                      <a:pt x="130" y="114"/>
                    </a:lnTo>
                    <a:lnTo>
                      <a:pt x="122" y="120"/>
                    </a:lnTo>
                    <a:lnTo>
                      <a:pt x="112" y="130"/>
                    </a:lnTo>
                    <a:lnTo>
                      <a:pt x="107" y="140"/>
                    </a:lnTo>
                    <a:lnTo>
                      <a:pt x="96" y="144"/>
                    </a:lnTo>
                    <a:lnTo>
                      <a:pt x="89" y="150"/>
                    </a:lnTo>
                    <a:lnTo>
                      <a:pt x="86" y="157"/>
                    </a:lnTo>
                    <a:lnTo>
                      <a:pt x="84" y="162"/>
                    </a:lnTo>
                    <a:lnTo>
                      <a:pt x="77" y="169"/>
                    </a:lnTo>
                    <a:lnTo>
                      <a:pt x="73" y="180"/>
                    </a:lnTo>
                    <a:lnTo>
                      <a:pt x="66" y="190"/>
                    </a:lnTo>
                    <a:lnTo>
                      <a:pt x="53" y="185"/>
                    </a:lnTo>
                    <a:lnTo>
                      <a:pt x="43" y="180"/>
                    </a:lnTo>
                    <a:lnTo>
                      <a:pt x="35" y="174"/>
                    </a:lnTo>
                    <a:lnTo>
                      <a:pt x="26" y="164"/>
                    </a:lnTo>
                    <a:lnTo>
                      <a:pt x="16" y="153"/>
                    </a:lnTo>
                    <a:lnTo>
                      <a:pt x="10" y="142"/>
                    </a:lnTo>
                    <a:lnTo>
                      <a:pt x="0" y="128"/>
                    </a:lnTo>
                    <a:lnTo>
                      <a:pt x="0" y="114"/>
                    </a:lnTo>
                    <a:lnTo>
                      <a:pt x="7" y="107"/>
                    </a:lnTo>
                    <a:lnTo>
                      <a:pt x="21" y="107"/>
                    </a:lnTo>
                    <a:lnTo>
                      <a:pt x="33" y="105"/>
                    </a:lnTo>
                    <a:lnTo>
                      <a:pt x="35" y="98"/>
                    </a:lnTo>
                    <a:lnTo>
                      <a:pt x="30" y="87"/>
                    </a:lnTo>
                    <a:lnTo>
                      <a:pt x="28" y="77"/>
                    </a:lnTo>
                    <a:lnTo>
                      <a:pt x="30" y="68"/>
                    </a:lnTo>
                    <a:lnTo>
                      <a:pt x="35" y="63"/>
                    </a:lnTo>
                    <a:lnTo>
                      <a:pt x="38" y="60"/>
                    </a:lnTo>
                    <a:lnTo>
                      <a:pt x="33" y="52"/>
                    </a:lnTo>
                    <a:lnTo>
                      <a:pt x="26" y="40"/>
                    </a:lnTo>
                    <a:lnTo>
                      <a:pt x="18" y="25"/>
                    </a:lnTo>
                    <a:lnTo>
                      <a:pt x="12" y="11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6" y="7"/>
                    </a:lnTo>
                    <a:lnTo>
                      <a:pt x="18" y="7"/>
                    </a:lnTo>
                    <a:lnTo>
                      <a:pt x="23" y="8"/>
                    </a:lnTo>
                    <a:lnTo>
                      <a:pt x="30" y="13"/>
                    </a:lnTo>
                    <a:lnTo>
                      <a:pt x="33" y="13"/>
                    </a:lnTo>
                    <a:lnTo>
                      <a:pt x="38" y="18"/>
                    </a:lnTo>
                    <a:lnTo>
                      <a:pt x="44" y="20"/>
                    </a:lnTo>
                    <a:lnTo>
                      <a:pt x="51" y="25"/>
                    </a:lnTo>
                    <a:lnTo>
                      <a:pt x="56" y="27"/>
                    </a:lnTo>
                    <a:lnTo>
                      <a:pt x="61" y="32"/>
                    </a:lnTo>
                    <a:lnTo>
                      <a:pt x="66" y="35"/>
                    </a:lnTo>
                    <a:lnTo>
                      <a:pt x="70" y="36"/>
                    </a:lnTo>
                    <a:lnTo>
                      <a:pt x="73" y="38"/>
                    </a:lnTo>
                    <a:lnTo>
                      <a:pt x="77" y="40"/>
                    </a:lnTo>
                    <a:lnTo>
                      <a:pt x="79" y="40"/>
                    </a:lnTo>
                    <a:lnTo>
                      <a:pt x="81" y="43"/>
                    </a:lnTo>
                    <a:lnTo>
                      <a:pt x="84" y="43"/>
                    </a:lnTo>
                    <a:lnTo>
                      <a:pt x="91" y="43"/>
                    </a:lnTo>
                    <a:lnTo>
                      <a:pt x="96" y="40"/>
                    </a:lnTo>
                    <a:lnTo>
                      <a:pt x="101" y="43"/>
                    </a:lnTo>
                    <a:lnTo>
                      <a:pt x="105" y="45"/>
                    </a:lnTo>
                    <a:lnTo>
                      <a:pt x="112" y="52"/>
                    </a:lnTo>
                    <a:lnTo>
                      <a:pt x="119" y="57"/>
                    </a:lnTo>
                    <a:lnTo>
                      <a:pt x="124" y="60"/>
                    </a:lnTo>
                    <a:lnTo>
                      <a:pt x="129" y="63"/>
                    </a:lnTo>
                    <a:lnTo>
                      <a:pt x="133" y="68"/>
                    </a:lnTo>
                    <a:lnTo>
                      <a:pt x="137" y="73"/>
                    </a:lnTo>
                    <a:lnTo>
                      <a:pt x="142" y="77"/>
                    </a:lnTo>
                    <a:lnTo>
                      <a:pt x="147" y="82"/>
                    </a:lnTo>
                    <a:lnTo>
                      <a:pt x="152" y="87"/>
                    </a:lnTo>
                    <a:lnTo>
                      <a:pt x="154" y="92"/>
                    </a:lnTo>
                    <a:lnTo>
                      <a:pt x="157" y="95"/>
                    </a:lnTo>
                    <a:close/>
                  </a:path>
                </a:pathLst>
              </a:custGeom>
              <a:grpFill/>
              <a:ln w="4763" cap="rnd">
                <a:solidFill>
                  <a:srgbClr val="C1D6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pt-B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/>
              </a:p>
            </p:txBody>
          </p:sp>
          <p:sp>
            <p:nvSpPr>
              <p:cNvPr id="296" name="Freeform 746"/>
              <p:cNvSpPr>
                <a:spLocks/>
              </p:cNvSpPr>
              <p:nvPr/>
            </p:nvSpPr>
            <p:spPr bwMode="auto">
              <a:xfrm>
                <a:off x="3846" y="2169"/>
                <a:ext cx="157" cy="190"/>
              </a:xfrm>
              <a:custGeom>
                <a:avLst/>
                <a:gdLst>
                  <a:gd name="T0" fmla="*/ 145 w 157"/>
                  <a:gd name="T1" fmla="*/ 103 h 190"/>
                  <a:gd name="T2" fmla="*/ 130 w 157"/>
                  <a:gd name="T3" fmla="*/ 114 h 190"/>
                  <a:gd name="T4" fmla="*/ 112 w 157"/>
                  <a:gd name="T5" fmla="*/ 130 h 190"/>
                  <a:gd name="T6" fmla="*/ 96 w 157"/>
                  <a:gd name="T7" fmla="*/ 144 h 190"/>
                  <a:gd name="T8" fmla="*/ 86 w 157"/>
                  <a:gd name="T9" fmla="*/ 157 h 190"/>
                  <a:gd name="T10" fmla="*/ 77 w 157"/>
                  <a:gd name="T11" fmla="*/ 169 h 190"/>
                  <a:gd name="T12" fmla="*/ 66 w 157"/>
                  <a:gd name="T13" fmla="*/ 190 h 190"/>
                  <a:gd name="T14" fmla="*/ 43 w 157"/>
                  <a:gd name="T15" fmla="*/ 180 h 190"/>
                  <a:gd name="T16" fmla="*/ 26 w 157"/>
                  <a:gd name="T17" fmla="*/ 164 h 190"/>
                  <a:gd name="T18" fmla="*/ 10 w 157"/>
                  <a:gd name="T19" fmla="*/ 142 h 190"/>
                  <a:gd name="T20" fmla="*/ 0 w 157"/>
                  <a:gd name="T21" fmla="*/ 114 h 190"/>
                  <a:gd name="T22" fmla="*/ 21 w 157"/>
                  <a:gd name="T23" fmla="*/ 107 h 190"/>
                  <a:gd name="T24" fmla="*/ 35 w 157"/>
                  <a:gd name="T25" fmla="*/ 98 h 190"/>
                  <a:gd name="T26" fmla="*/ 28 w 157"/>
                  <a:gd name="T27" fmla="*/ 77 h 190"/>
                  <a:gd name="T28" fmla="*/ 35 w 157"/>
                  <a:gd name="T29" fmla="*/ 63 h 190"/>
                  <a:gd name="T30" fmla="*/ 33 w 157"/>
                  <a:gd name="T31" fmla="*/ 52 h 190"/>
                  <a:gd name="T32" fmla="*/ 18 w 157"/>
                  <a:gd name="T33" fmla="*/ 25 h 190"/>
                  <a:gd name="T34" fmla="*/ 7 w 157"/>
                  <a:gd name="T35" fmla="*/ 0 h 190"/>
                  <a:gd name="T36" fmla="*/ 16 w 157"/>
                  <a:gd name="T37" fmla="*/ 7 h 190"/>
                  <a:gd name="T38" fmla="*/ 23 w 157"/>
                  <a:gd name="T39" fmla="*/ 8 h 190"/>
                  <a:gd name="T40" fmla="*/ 33 w 157"/>
                  <a:gd name="T41" fmla="*/ 13 h 190"/>
                  <a:gd name="T42" fmla="*/ 44 w 157"/>
                  <a:gd name="T43" fmla="*/ 20 h 190"/>
                  <a:gd name="T44" fmla="*/ 56 w 157"/>
                  <a:gd name="T45" fmla="*/ 27 h 190"/>
                  <a:gd name="T46" fmla="*/ 66 w 157"/>
                  <a:gd name="T47" fmla="*/ 35 h 190"/>
                  <a:gd name="T48" fmla="*/ 73 w 157"/>
                  <a:gd name="T49" fmla="*/ 38 h 190"/>
                  <a:gd name="T50" fmla="*/ 79 w 157"/>
                  <a:gd name="T51" fmla="*/ 40 h 190"/>
                  <a:gd name="T52" fmla="*/ 84 w 157"/>
                  <a:gd name="T53" fmla="*/ 43 h 190"/>
                  <a:gd name="T54" fmla="*/ 96 w 157"/>
                  <a:gd name="T55" fmla="*/ 40 h 190"/>
                  <a:gd name="T56" fmla="*/ 105 w 157"/>
                  <a:gd name="T57" fmla="*/ 45 h 190"/>
                  <a:gd name="T58" fmla="*/ 119 w 157"/>
                  <a:gd name="T59" fmla="*/ 57 h 190"/>
                  <a:gd name="T60" fmla="*/ 129 w 157"/>
                  <a:gd name="T61" fmla="*/ 63 h 190"/>
                  <a:gd name="T62" fmla="*/ 137 w 157"/>
                  <a:gd name="T63" fmla="*/ 73 h 190"/>
                  <a:gd name="T64" fmla="*/ 147 w 157"/>
                  <a:gd name="T65" fmla="*/ 82 h 190"/>
                  <a:gd name="T66" fmla="*/ 154 w 157"/>
                  <a:gd name="T67" fmla="*/ 92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7"/>
                  <a:gd name="T103" fmla="*/ 0 h 190"/>
                  <a:gd name="T104" fmla="*/ 157 w 157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7" h="190">
                    <a:moveTo>
                      <a:pt x="157" y="95"/>
                    </a:moveTo>
                    <a:lnTo>
                      <a:pt x="145" y="103"/>
                    </a:lnTo>
                    <a:lnTo>
                      <a:pt x="137" y="110"/>
                    </a:lnTo>
                    <a:lnTo>
                      <a:pt x="130" y="114"/>
                    </a:lnTo>
                    <a:lnTo>
                      <a:pt x="122" y="120"/>
                    </a:lnTo>
                    <a:lnTo>
                      <a:pt x="112" y="130"/>
                    </a:lnTo>
                    <a:lnTo>
                      <a:pt x="107" y="140"/>
                    </a:lnTo>
                    <a:lnTo>
                      <a:pt x="96" y="144"/>
                    </a:lnTo>
                    <a:lnTo>
                      <a:pt x="89" y="150"/>
                    </a:lnTo>
                    <a:lnTo>
                      <a:pt x="86" y="157"/>
                    </a:lnTo>
                    <a:lnTo>
                      <a:pt x="84" y="162"/>
                    </a:lnTo>
                    <a:lnTo>
                      <a:pt x="77" y="169"/>
                    </a:lnTo>
                    <a:lnTo>
                      <a:pt x="73" y="180"/>
                    </a:lnTo>
                    <a:lnTo>
                      <a:pt x="66" y="190"/>
                    </a:lnTo>
                    <a:lnTo>
                      <a:pt x="53" y="185"/>
                    </a:lnTo>
                    <a:lnTo>
                      <a:pt x="43" y="180"/>
                    </a:lnTo>
                    <a:lnTo>
                      <a:pt x="35" y="174"/>
                    </a:lnTo>
                    <a:lnTo>
                      <a:pt x="26" y="164"/>
                    </a:lnTo>
                    <a:lnTo>
                      <a:pt x="16" y="153"/>
                    </a:lnTo>
                    <a:lnTo>
                      <a:pt x="10" y="142"/>
                    </a:lnTo>
                    <a:lnTo>
                      <a:pt x="0" y="128"/>
                    </a:lnTo>
                    <a:lnTo>
                      <a:pt x="0" y="114"/>
                    </a:lnTo>
                    <a:lnTo>
                      <a:pt x="7" y="107"/>
                    </a:lnTo>
                    <a:lnTo>
                      <a:pt x="21" y="107"/>
                    </a:lnTo>
                    <a:lnTo>
                      <a:pt x="33" y="105"/>
                    </a:lnTo>
                    <a:lnTo>
                      <a:pt x="35" y="98"/>
                    </a:lnTo>
                    <a:lnTo>
                      <a:pt x="30" y="87"/>
                    </a:lnTo>
                    <a:lnTo>
                      <a:pt x="28" y="77"/>
                    </a:lnTo>
                    <a:lnTo>
                      <a:pt x="30" y="68"/>
                    </a:lnTo>
                    <a:lnTo>
                      <a:pt x="35" y="63"/>
                    </a:lnTo>
                    <a:lnTo>
                      <a:pt x="38" y="60"/>
                    </a:lnTo>
                    <a:lnTo>
                      <a:pt x="33" y="52"/>
                    </a:lnTo>
                    <a:lnTo>
                      <a:pt x="26" y="40"/>
                    </a:lnTo>
                    <a:lnTo>
                      <a:pt x="18" y="25"/>
                    </a:lnTo>
                    <a:lnTo>
                      <a:pt x="12" y="11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6" y="7"/>
                    </a:lnTo>
                    <a:lnTo>
                      <a:pt x="18" y="7"/>
                    </a:lnTo>
                    <a:lnTo>
                      <a:pt x="23" y="8"/>
                    </a:lnTo>
                    <a:lnTo>
                      <a:pt x="30" y="13"/>
                    </a:lnTo>
                    <a:lnTo>
                      <a:pt x="33" y="13"/>
                    </a:lnTo>
                    <a:lnTo>
                      <a:pt x="38" y="18"/>
                    </a:lnTo>
                    <a:lnTo>
                      <a:pt x="44" y="20"/>
                    </a:lnTo>
                    <a:lnTo>
                      <a:pt x="51" y="25"/>
                    </a:lnTo>
                    <a:lnTo>
                      <a:pt x="56" y="27"/>
                    </a:lnTo>
                    <a:lnTo>
                      <a:pt x="61" y="32"/>
                    </a:lnTo>
                    <a:lnTo>
                      <a:pt x="66" y="35"/>
                    </a:lnTo>
                    <a:lnTo>
                      <a:pt x="70" y="36"/>
                    </a:lnTo>
                    <a:lnTo>
                      <a:pt x="73" y="38"/>
                    </a:lnTo>
                    <a:lnTo>
                      <a:pt x="77" y="40"/>
                    </a:lnTo>
                    <a:lnTo>
                      <a:pt x="79" y="40"/>
                    </a:lnTo>
                    <a:lnTo>
                      <a:pt x="81" y="43"/>
                    </a:lnTo>
                    <a:lnTo>
                      <a:pt x="84" y="43"/>
                    </a:lnTo>
                    <a:lnTo>
                      <a:pt x="91" y="43"/>
                    </a:lnTo>
                    <a:lnTo>
                      <a:pt x="96" y="40"/>
                    </a:lnTo>
                    <a:lnTo>
                      <a:pt x="101" y="43"/>
                    </a:lnTo>
                    <a:lnTo>
                      <a:pt x="105" y="45"/>
                    </a:lnTo>
                    <a:lnTo>
                      <a:pt x="112" y="52"/>
                    </a:lnTo>
                    <a:lnTo>
                      <a:pt x="119" y="57"/>
                    </a:lnTo>
                    <a:lnTo>
                      <a:pt x="124" y="60"/>
                    </a:lnTo>
                    <a:lnTo>
                      <a:pt x="129" y="63"/>
                    </a:lnTo>
                    <a:lnTo>
                      <a:pt x="133" y="68"/>
                    </a:lnTo>
                    <a:lnTo>
                      <a:pt x="137" y="73"/>
                    </a:lnTo>
                    <a:lnTo>
                      <a:pt x="142" y="77"/>
                    </a:lnTo>
                    <a:lnTo>
                      <a:pt x="147" y="82"/>
                    </a:lnTo>
                    <a:lnTo>
                      <a:pt x="152" y="87"/>
                    </a:lnTo>
                    <a:lnTo>
                      <a:pt x="154" y="92"/>
                    </a:lnTo>
                    <a:lnTo>
                      <a:pt x="157" y="95"/>
                    </a:lnTo>
                    <a:close/>
                  </a:path>
                </a:pathLst>
              </a:custGeom>
              <a:grpFill/>
              <a:ln w="4763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>
                <a:defPPr>
                  <a:defRPr lang="pt-B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/>
              </a:p>
            </p:txBody>
          </p:sp>
        </p:grpSp>
        <p:sp>
          <p:nvSpPr>
            <p:cNvPr id="23" name="Forma livre 4"/>
            <p:cNvSpPr>
              <a:spLocks/>
            </p:cNvSpPr>
            <p:nvPr/>
          </p:nvSpPr>
          <p:spPr bwMode="auto">
            <a:xfrm>
              <a:off x="746125" y="1093788"/>
              <a:ext cx="5106988" cy="5737225"/>
            </a:xfrm>
            <a:custGeom>
              <a:avLst/>
              <a:gdLst>
                <a:gd name="T0" fmla="*/ 4936946 w 5107208"/>
                <a:gd name="T1" fmla="*/ 1679803 h 5737174"/>
                <a:gd name="T2" fmla="*/ 4738215 w 5107208"/>
                <a:gd name="T3" fmla="*/ 1371678 h 5737174"/>
                <a:gd name="T4" fmla="*/ 4976701 w 5107208"/>
                <a:gd name="T5" fmla="*/ 934332 h 5737174"/>
                <a:gd name="T6" fmla="*/ 4797844 w 5107208"/>
                <a:gd name="T7" fmla="*/ 576500 h 5737174"/>
                <a:gd name="T8" fmla="*/ 4698481 w 5107208"/>
                <a:gd name="T9" fmla="*/ 447285 h 5737174"/>
                <a:gd name="T10" fmla="*/ 4291071 w 5107208"/>
                <a:gd name="T11" fmla="*/ 59641 h 5737174"/>
                <a:gd name="T12" fmla="*/ 3992983 w 5107208"/>
                <a:gd name="T13" fmla="*/ 79519 h 5737174"/>
                <a:gd name="T14" fmla="*/ 3684952 w 5107208"/>
                <a:gd name="T15" fmla="*/ 367766 h 5737174"/>
                <a:gd name="T16" fmla="*/ 3337167 w 5107208"/>
                <a:gd name="T17" fmla="*/ 328010 h 5737174"/>
                <a:gd name="T18" fmla="*/ 3118567 w 5107208"/>
                <a:gd name="T19" fmla="*/ 109337 h 5737174"/>
                <a:gd name="T20" fmla="*/ 2810536 w 5107208"/>
                <a:gd name="T21" fmla="*/ 288253 h 5737174"/>
                <a:gd name="T22" fmla="*/ 2482631 w 5107208"/>
                <a:gd name="T23" fmla="*/ 437346 h 5737174"/>
                <a:gd name="T24" fmla="*/ 2045422 w 5107208"/>
                <a:gd name="T25" fmla="*/ 437346 h 5737174"/>
                <a:gd name="T26" fmla="*/ 1697642 w 5107208"/>
                <a:gd name="T27" fmla="*/ 397589 h 5737174"/>
                <a:gd name="T28" fmla="*/ 1608214 w 5107208"/>
                <a:gd name="T29" fmla="*/ 616262 h 5737174"/>
                <a:gd name="T30" fmla="*/ 1469102 w 5107208"/>
                <a:gd name="T31" fmla="*/ 1013846 h 5737174"/>
                <a:gd name="T32" fmla="*/ 1091517 w 5107208"/>
                <a:gd name="T33" fmla="*/ 1172884 h 5737174"/>
                <a:gd name="T34" fmla="*/ 783482 w 5107208"/>
                <a:gd name="T35" fmla="*/ 1192762 h 5737174"/>
                <a:gd name="T36" fmla="*/ 624498 w 5107208"/>
                <a:gd name="T37" fmla="*/ 924387 h 5737174"/>
                <a:gd name="T38" fmla="*/ 435703 w 5107208"/>
                <a:gd name="T39" fmla="*/ 993967 h 5737174"/>
                <a:gd name="T40" fmla="*/ 227035 w 5107208"/>
                <a:gd name="T41" fmla="*/ 1162944 h 5737174"/>
                <a:gd name="T42" fmla="*/ 68051 w 5107208"/>
                <a:gd name="T43" fmla="*/ 1371678 h 5737174"/>
                <a:gd name="T44" fmla="*/ 77990 w 5107208"/>
                <a:gd name="T45" fmla="*/ 1610229 h 5737174"/>
                <a:gd name="T46" fmla="*/ 236974 w 5107208"/>
                <a:gd name="T47" fmla="*/ 1709627 h 5737174"/>
                <a:gd name="T48" fmla="*/ 197224 w 5107208"/>
                <a:gd name="T49" fmla="*/ 2196669 h 5737174"/>
                <a:gd name="T50" fmla="*/ 147546 w 5107208"/>
                <a:gd name="T51" fmla="*/ 2614136 h 5737174"/>
                <a:gd name="T52" fmla="*/ 217102 w 5107208"/>
                <a:gd name="T53" fmla="*/ 3111117 h 5737174"/>
                <a:gd name="T54" fmla="*/ 346275 w 5107208"/>
                <a:gd name="T55" fmla="*/ 3309910 h 5737174"/>
                <a:gd name="T56" fmla="*/ 306530 w 5107208"/>
                <a:gd name="T57" fmla="*/ 3598157 h 5737174"/>
                <a:gd name="T58" fmla="*/ 465514 w 5107208"/>
                <a:gd name="T59" fmla="*/ 3667742 h 5737174"/>
                <a:gd name="T60" fmla="*/ 664243 w 5107208"/>
                <a:gd name="T61" fmla="*/ 3568341 h 5737174"/>
                <a:gd name="T62" fmla="*/ 932533 w 5107208"/>
                <a:gd name="T63" fmla="*/ 3379485 h 5737174"/>
                <a:gd name="T64" fmla="*/ 1200818 w 5107208"/>
                <a:gd name="T65" fmla="*/ 3280092 h 5737174"/>
                <a:gd name="T66" fmla="*/ 1687709 w 5107208"/>
                <a:gd name="T67" fmla="*/ 3518644 h 5737174"/>
                <a:gd name="T68" fmla="*/ 2214344 w 5107208"/>
                <a:gd name="T69" fmla="*/ 3707500 h 5737174"/>
                <a:gd name="T70" fmla="*/ 2423007 w 5107208"/>
                <a:gd name="T71" fmla="*/ 3836709 h 5737174"/>
                <a:gd name="T72" fmla="*/ 2681364 w 5107208"/>
                <a:gd name="T73" fmla="*/ 3906294 h 5737174"/>
                <a:gd name="T74" fmla="*/ 2810536 w 5107208"/>
                <a:gd name="T75" fmla="*/ 4025565 h 5737174"/>
                <a:gd name="T76" fmla="*/ 2999332 w 5107208"/>
                <a:gd name="T77" fmla="*/ 4194531 h 5737174"/>
                <a:gd name="T78" fmla="*/ 3525963 w 5107208"/>
                <a:gd name="T79" fmla="*/ 4343641 h 5737174"/>
                <a:gd name="T80" fmla="*/ 3605462 w 5107208"/>
                <a:gd name="T81" fmla="*/ 4443033 h 5737174"/>
                <a:gd name="T82" fmla="*/ 3446473 w 5107208"/>
                <a:gd name="T83" fmla="*/ 4661695 h 5737174"/>
                <a:gd name="T84" fmla="*/ 3277556 w 5107208"/>
                <a:gd name="T85" fmla="*/ 4890317 h 5737174"/>
                <a:gd name="T86" fmla="*/ 3257679 w 5107208"/>
                <a:gd name="T87" fmla="*/ 5118940 h 5737174"/>
                <a:gd name="T88" fmla="*/ 3386851 w 5107208"/>
                <a:gd name="T89" fmla="*/ 5307785 h 5737174"/>
                <a:gd name="T90" fmla="*/ 3406728 w 5107208"/>
                <a:gd name="T91" fmla="*/ 5556263 h 5737174"/>
                <a:gd name="T92" fmla="*/ 3684952 w 5107208"/>
                <a:gd name="T93" fmla="*/ 5685493 h 5737174"/>
                <a:gd name="T94" fmla="*/ 3863808 w 5107208"/>
                <a:gd name="T95" fmla="*/ 5476751 h 5737174"/>
                <a:gd name="T96" fmla="*/ 4012860 w 5107208"/>
                <a:gd name="T97" fmla="*/ 5059283 h 5737174"/>
                <a:gd name="T98" fmla="*/ 4132093 w 5107208"/>
                <a:gd name="T99" fmla="*/ 4592119 h 5737174"/>
                <a:gd name="T100" fmla="*/ 4181776 w 5107208"/>
                <a:gd name="T101" fmla="*/ 3916234 h 5737174"/>
                <a:gd name="T102" fmla="*/ 4151972 w 5107208"/>
                <a:gd name="T103" fmla="*/ 3568341 h 5737174"/>
                <a:gd name="T104" fmla="*/ 4251336 w 5107208"/>
                <a:gd name="T105" fmla="*/ 2872565 h 5737174"/>
                <a:gd name="T106" fmla="*/ 4529560 w 5107208"/>
                <a:gd name="T107" fmla="*/ 2624074 h 5737174"/>
                <a:gd name="T108" fmla="*/ 4748151 w 5107208"/>
                <a:gd name="T109" fmla="*/ 2474977 h 5737174"/>
                <a:gd name="T110" fmla="*/ 4986640 w 5107208"/>
                <a:gd name="T111" fmla="*/ 2137032 h 5737174"/>
                <a:gd name="T112" fmla="*/ 5066133 w 5107208"/>
                <a:gd name="T113" fmla="*/ 1838841 h 573717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107208"/>
                <a:gd name="T172" fmla="*/ 0 h 5737174"/>
                <a:gd name="T173" fmla="*/ 5107208 w 5107208"/>
                <a:gd name="T174" fmla="*/ 5737174 h 573717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107208" h="5737174">
                  <a:moveTo>
                    <a:pt x="5077391" y="1838739"/>
                  </a:moveTo>
                  <a:cubicBezTo>
                    <a:pt x="5065795" y="1837083"/>
                    <a:pt x="5019613" y="1844325"/>
                    <a:pt x="4997878" y="1828800"/>
                  </a:cubicBezTo>
                  <a:cubicBezTo>
                    <a:pt x="4986762" y="1820860"/>
                    <a:pt x="5007817" y="1802704"/>
                    <a:pt x="5007817" y="1789044"/>
                  </a:cubicBezTo>
                  <a:cubicBezTo>
                    <a:pt x="5007817" y="1765617"/>
                    <a:pt x="5010455" y="1739234"/>
                    <a:pt x="4997878" y="1719470"/>
                  </a:cubicBezTo>
                  <a:cubicBezTo>
                    <a:pt x="4985052" y="1699314"/>
                    <a:pt x="4957356" y="1694047"/>
                    <a:pt x="4938243" y="1679713"/>
                  </a:cubicBezTo>
                  <a:cubicBezTo>
                    <a:pt x="4888930" y="1642729"/>
                    <a:pt x="4912269" y="1659085"/>
                    <a:pt x="4868669" y="1630018"/>
                  </a:cubicBezTo>
                  <a:cubicBezTo>
                    <a:pt x="4862043" y="1610140"/>
                    <a:pt x="4863607" y="1585199"/>
                    <a:pt x="4848791" y="1570383"/>
                  </a:cubicBezTo>
                  <a:cubicBezTo>
                    <a:pt x="4800587" y="1522179"/>
                    <a:pt x="4824628" y="1541022"/>
                    <a:pt x="4779217" y="1510748"/>
                  </a:cubicBezTo>
                  <a:cubicBezTo>
                    <a:pt x="4772591" y="1470991"/>
                    <a:pt x="4770412" y="1430232"/>
                    <a:pt x="4759339" y="1391478"/>
                  </a:cubicBezTo>
                  <a:cubicBezTo>
                    <a:pt x="4756765" y="1382468"/>
                    <a:pt x="4740785" y="1380877"/>
                    <a:pt x="4739460" y="1371600"/>
                  </a:cubicBezTo>
                  <a:cubicBezTo>
                    <a:pt x="4737071" y="1354877"/>
                    <a:pt x="4745302" y="1338294"/>
                    <a:pt x="4749399" y="1321905"/>
                  </a:cubicBezTo>
                  <a:cubicBezTo>
                    <a:pt x="4755232" y="1298576"/>
                    <a:pt x="4759612" y="1277581"/>
                    <a:pt x="4789156" y="1272209"/>
                  </a:cubicBezTo>
                  <a:cubicBezTo>
                    <a:pt x="4851430" y="1260886"/>
                    <a:pt x="4915051" y="1258957"/>
                    <a:pt x="4977999" y="1252331"/>
                  </a:cubicBezTo>
                  <a:cubicBezTo>
                    <a:pt x="5029431" y="1149470"/>
                    <a:pt x="5003857" y="1216762"/>
                    <a:pt x="4987939" y="993913"/>
                  </a:cubicBezTo>
                  <a:cubicBezTo>
                    <a:pt x="4986503" y="973812"/>
                    <a:pt x="4985484" y="952989"/>
                    <a:pt x="4977999" y="934278"/>
                  </a:cubicBezTo>
                  <a:cubicBezTo>
                    <a:pt x="4963600" y="898280"/>
                    <a:pt x="4918212" y="874415"/>
                    <a:pt x="4898486" y="844826"/>
                  </a:cubicBezTo>
                  <a:cubicBezTo>
                    <a:pt x="4872797" y="806292"/>
                    <a:pt x="4882385" y="826341"/>
                    <a:pt x="4868669" y="785192"/>
                  </a:cubicBezTo>
                  <a:cubicBezTo>
                    <a:pt x="4865356" y="745435"/>
                    <a:pt x="4863678" y="705508"/>
                    <a:pt x="4858730" y="665922"/>
                  </a:cubicBezTo>
                  <a:cubicBezTo>
                    <a:pt x="4857036" y="652367"/>
                    <a:pt x="4856368" y="637531"/>
                    <a:pt x="4848791" y="626165"/>
                  </a:cubicBezTo>
                  <a:cubicBezTo>
                    <a:pt x="4835796" y="606673"/>
                    <a:pt x="4812089" y="595962"/>
                    <a:pt x="4799095" y="576470"/>
                  </a:cubicBezTo>
                  <a:cubicBezTo>
                    <a:pt x="4792469" y="566531"/>
                    <a:pt x="4787664" y="555099"/>
                    <a:pt x="4779217" y="546652"/>
                  </a:cubicBezTo>
                  <a:cubicBezTo>
                    <a:pt x="4770770" y="538205"/>
                    <a:pt x="4759338" y="533400"/>
                    <a:pt x="4749399" y="526774"/>
                  </a:cubicBezTo>
                  <a:cubicBezTo>
                    <a:pt x="4742773" y="516835"/>
                    <a:pt x="4736983" y="506285"/>
                    <a:pt x="4729521" y="496957"/>
                  </a:cubicBezTo>
                  <a:cubicBezTo>
                    <a:pt x="4723667" y="489640"/>
                    <a:pt x="4714464" y="485113"/>
                    <a:pt x="4709643" y="477078"/>
                  </a:cubicBezTo>
                  <a:cubicBezTo>
                    <a:pt x="4704253" y="468094"/>
                    <a:pt x="4703017" y="457200"/>
                    <a:pt x="4699704" y="447261"/>
                  </a:cubicBezTo>
                  <a:cubicBezTo>
                    <a:pt x="4684900" y="32745"/>
                    <a:pt x="4782226" y="178905"/>
                    <a:pt x="4630130" y="178905"/>
                  </a:cubicBezTo>
                  <a:cubicBezTo>
                    <a:pt x="4577018" y="178905"/>
                    <a:pt x="4524113" y="172278"/>
                    <a:pt x="4471104" y="168965"/>
                  </a:cubicBezTo>
                  <a:cubicBezTo>
                    <a:pt x="4422233" y="152675"/>
                    <a:pt x="4412660" y="152607"/>
                    <a:pt x="4371712" y="129209"/>
                  </a:cubicBezTo>
                  <a:cubicBezTo>
                    <a:pt x="4361341" y="123283"/>
                    <a:pt x="4350885" y="117197"/>
                    <a:pt x="4341895" y="109331"/>
                  </a:cubicBezTo>
                  <a:cubicBezTo>
                    <a:pt x="4324264" y="93904"/>
                    <a:pt x="4310941" y="73691"/>
                    <a:pt x="4292199" y="59635"/>
                  </a:cubicBezTo>
                  <a:cubicBezTo>
                    <a:pt x="4278947" y="49696"/>
                    <a:pt x="4266490" y="38597"/>
                    <a:pt x="4252443" y="29818"/>
                  </a:cubicBezTo>
                  <a:cubicBezTo>
                    <a:pt x="4224368" y="12271"/>
                    <a:pt x="4211856" y="9662"/>
                    <a:pt x="4182869" y="0"/>
                  </a:cubicBezTo>
                  <a:cubicBezTo>
                    <a:pt x="4092550" y="12903"/>
                    <a:pt x="4135521" y="2530"/>
                    <a:pt x="4053660" y="29818"/>
                  </a:cubicBezTo>
                  <a:lnTo>
                    <a:pt x="4023843" y="39757"/>
                  </a:lnTo>
                  <a:cubicBezTo>
                    <a:pt x="4013904" y="53009"/>
                    <a:pt x="4004806" y="66936"/>
                    <a:pt x="3994026" y="79513"/>
                  </a:cubicBezTo>
                  <a:cubicBezTo>
                    <a:pt x="3984878" y="90185"/>
                    <a:pt x="3973109" y="98452"/>
                    <a:pt x="3964208" y="109331"/>
                  </a:cubicBezTo>
                  <a:cubicBezTo>
                    <a:pt x="3927584" y="154094"/>
                    <a:pt x="3908622" y="193556"/>
                    <a:pt x="3864817" y="228600"/>
                  </a:cubicBezTo>
                  <a:cubicBezTo>
                    <a:pt x="3846161" y="243525"/>
                    <a:pt x="3823162" y="252625"/>
                    <a:pt x="3805182" y="268357"/>
                  </a:cubicBezTo>
                  <a:cubicBezTo>
                    <a:pt x="3778678" y="291548"/>
                    <a:pt x="3752724" y="315385"/>
                    <a:pt x="3725669" y="337931"/>
                  </a:cubicBezTo>
                  <a:cubicBezTo>
                    <a:pt x="3712943" y="348536"/>
                    <a:pt x="3700728" y="360340"/>
                    <a:pt x="3685912" y="367748"/>
                  </a:cubicBezTo>
                  <a:cubicBezTo>
                    <a:pt x="3667171" y="377119"/>
                    <a:pt x="3645733" y="379844"/>
                    <a:pt x="3626278" y="387626"/>
                  </a:cubicBezTo>
                  <a:cubicBezTo>
                    <a:pt x="3612521" y="393129"/>
                    <a:pt x="3600140" y="401668"/>
                    <a:pt x="3586521" y="407505"/>
                  </a:cubicBezTo>
                  <a:cubicBezTo>
                    <a:pt x="3560512" y="418652"/>
                    <a:pt x="3489351" y="434282"/>
                    <a:pt x="3477191" y="437322"/>
                  </a:cubicBezTo>
                  <a:cubicBezTo>
                    <a:pt x="3401312" y="422147"/>
                    <a:pt x="3447377" y="442847"/>
                    <a:pt x="3397678" y="387626"/>
                  </a:cubicBezTo>
                  <a:cubicBezTo>
                    <a:pt x="3378872" y="366731"/>
                    <a:pt x="3357921" y="347870"/>
                    <a:pt x="3338043" y="327992"/>
                  </a:cubicBezTo>
                  <a:lnTo>
                    <a:pt x="3318165" y="308113"/>
                  </a:lnTo>
                  <a:cubicBezTo>
                    <a:pt x="3290009" y="223644"/>
                    <a:pt x="3329278" y="326636"/>
                    <a:pt x="3288347" y="258418"/>
                  </a:cubicBezTo>
                  <a:cubicBezTo>
                    <a:pt x="3282957" y="249434"/>
                    <a:pt x="3284840" y="236870"/>
                    <a:pt x="3278408" y="228600"/>
                  </a:cubicBezTo>
                  <a:cubicBezTo>
                    <a:pt x="3233935" y="171420"/>
                    <a:pt x="3232132" y="179927"/>
                    <a:pt x="3188956" y="149087"/>
                  </a:cubicBezTo>
                  <a:cubicBezTo>
                    <a:pt x="3136306" y="111480"/>
                    <a:pt x="3167768" y="125460"/>
                    <a:pt x="3119382" y="109331"/>
                  </a:cubicBezTo>
                  <a:cubicBezTo>
                    <a:pt x="3072999" y="112644"/>
                    <a:pt x="3024349" y="104565"/>
                    <a:pt x="2980234" y="119270"/>
                  </a:cubicBezTo>
                  <a:cubicBezTo>
                    <a:pt x="2960109" y="125978"/>
                    <a:pt x="2954284" y="152858"/>
                    <a:pt x="2940478" y="168965"/>
                  </a:cubicBezTo>
                  <a:cubicBezTo>
                    <a:pt x="2934379" y="176080"/>
                    <a:pt x="2926453" y="181526"/>
                    <a:pt x="2920599" y="188844"/>
                  </a:cubicBezTo>
                  <a:cubicBezTo>
                    <a:pt x="2896492" y="218978"/>
                    <a:pt x="2882422" y="264517"/>
                    <a:pt x="2841086" y="278296"/>
                  </a:cubicBezTo>
                  <a:cubicBezTo>
                    <a:pt x="2831147" y="281609"/>
                    <a:pt x="2821376" y="285478"/>
                    <a:pt x="2811269" y="288235"/>
                  </a:cubicBezTo>
                  <a:cubicBezTo>
                    <a:pt x="2784912" y="295423"/>
                    <a:pt x="2731756" y="308113"/>
                    <a:pt x="2731756" y="308113"/>
                  </a:cubicBezTo>
                  <a:cubicBezTo>
                    <a:pt x="2725130" y="318052"/>
                    <a:pt x="2720325" y="329484"/>
                    <a:pt x="2711878" y="337931"/>
                  </a:cubicBezTo>
                  <a:cubicBezTo>
                    <a:pt x="2682351" y="367458"/>
                    <a:pt x="2680319" y="352542"/>
                    <a:pt x="2642304" y="367748"/>
                  </a:cubicBezTo>
                  <a:cubicBezTo>
                    <a:pt x="2621669" y="376002"/>
                    <a:pt x="2602547" y="387626"/>
                    <a:pt x="2582669" y="397565"/>
                  </a:cubicBezTo>
                  <a:cubicBezTo>
                    <a:pt x="2542524" y="437712"/>
                    <a:pt x="2574650" y="412403"/>
                    <a:pt x="2483278" y="437322"/>
                  </a:cubicBezTo>
                  <a:cubicBezTo>
                    <a:pt x="2393962" y="461680"/>
                    <a:pt x="2546344" y="439521"/>
                    <a:pt x="2334191" y="457200"/>
                  </a:cubicBezTo>
                  <a:cubicBezTo>
                    <a:pt x="2315703" y="475687"/>
                    <a:pt x="2309568" y="484420"/>
                    <a:pt x="2284495" y="496957"/>
                  </a:cubicBezTo>
                  <a:cubicBezTo>
                    <a:pt x="2264121" y="507144"/>
                    <a:pt x="2223882" y="513055"/>
                    <a:pt x="2204982" y="516835"/>
                  </a:cubicBezTo>
                  <a:cubicBezTo>
                    <a:pt x="2199769" y="515793"/>
                    <a:pt x="2137355" y="505447"/>
                    <a:pt x="2125469" y="496957"/>
                  </a:cubicBezTo>
                  <a:cubicBezTo>
                    <a:pt x="2042876" y="437962"/>
                    <a:pt x="2128056" y="472508"/>
                    <a:pt x="2045956" y="437322"/>
                  </a:cubicBezTo>
                  <a:cubicBezTo>
                    <a:pt x="2036326" y="433195"/>
                    <a:pt x="2026213" y="430261"/>
                    <a:pt x="2016139" y="427383"/>
                  </a:cubicBezTo>
                  <a:cubicBezTo>
                    <a:pt x="1957939" y="410755"/>
                    <a:pt x="1956195" y="415425"/>
                    <a:pt x="1876991" y="407505"/>
                  </a:cubicBezTo>
                  <a:cubicBezTo>
                    <a:pt x="1870365" y="400879"/>
                    <a:pt x="1865148" y="392447"/>
                    <a:pt x="1857112" y="387626"/>
                  </a:cubicBezTo>
                  <a:cubicBezTo>
                    <a:pt x="1841831" y="378457"/>
                    <a:pt x="1788287" y="369886"/>
                    <a:pt x="1777599" y="367748"/>
                  </a:cubicBezTo>
                  <a:cubicBezTo>
                    <a:pt x="1749283" y="373411"/>
                    <a:pt x="1718560" y="372997"/>
                    <a:pt x="1698086" y="397565"/>
                  </a:cubicBezTo>
                  <a:cubicBezTo>
                    <a:pt x="1688601" y="408947"/>
                    <a:pt x="1686820" y="425265"/>
                    <a:pt x="1678208" y="437322"/>
                  </a:cubicBezTo>
                  <a:cubicBezTo>
                    <a:pt x="1670038" y="448760"/>
                    <a:pt x="1656561" y="455701"/>
                    <a:pt x="1648391" y="467139"/>
                  </a:cubicBezTo>
                  <a:cubicBezTo>
                    <a:pt x="1602536" y="531336"/>
                    <a:pt x="1657476" y="487587"/>
                    <a:pt x="1598695" y="526774"/>
                  </a:cubicBezTo>
                  <a:cubicBezTo>
                    <a:pt x="1592069" y="536713"/>
                    <a:pt x="1580781" y="544809"/>
                    <a:pt x="1578817" y="556592"/>
                  </a:cubicBezTo>
                  <a:cubicBezTo>
                    <a:pt x="1576074" y="573052"/>
                    <a:pt x="1601711" y="605842"/>
                    <a:pt x="1608634" y="616226"/>
                  </a:cubicBezTo>
                  <a:cubicBezTo>
                    <a:pt x="1631475" y="684751"/>
                    <a:pt x="1613695" y="661045"/>
                    <a:pt x="1648391" y="695739"/>
                  </a:cubicBezTo>
                  <a:cubicBezTo>
                    <a:pt x="1665947" y="748410"/>
                    <a:pt x="1663327" y="718538"/>
                    <a:pt x="1628512" y="795131"/>
                  </a:cubicBezTo>
                  <a:cubicBezTo>
                    <a:pt x="1618792" y="816516"/>
                    <a:pt x="1604356" y="845985"/>
                    <a:pt x="1588756" y="864705"/>
                  </a:cubicBezTo>
                  <a:cubicBezTo>
                    <a:pt x="1524973" y="941246"/>
                    <a:pt x="1588424" y="850297"/>
                    <a:pt x="1539060" y="924339"/>
                  </a:cubicBezTo>
                  <a:cubicBezTo>
                    <a:pt x="1511903" y="1005812"/>
                    <a:pt x="1558876" y="879708"/>
                    <a:pt x="1469486" y="1013792"/>
                  </a:cubicBezTo>
                  <a:lnTo>
                    <a:pt x="1429730" y="1073426"/>
                  </a:lnTo>
                  <a:cubicBezTo>
                    <a:pt x="1426417" y="1083365"/>
                    <a:pt x="1425181" y="1094260"/>
                    <a:pt x="1419791" y="1103244"/>
                  </a:cubicBezTo>
                  <a:cubicBezTo>
                    <a:pt x="1414970" y="1111279"/>
                    <a:pt x="1407229" y="1117268"/>
                    <a:pt x="1399912" y="1123122"/>
                  </a:cubicBezTo>
                  <a:cubicBezTo>
                    <a:pt x="1334639" y="1175339"/>
                    <a:pt x="1310823" y="1146293"/>
                    <a:pt x="1191191" y="1152939"/>
                  </a:cubicBezTo>
                  <a:cubicBezTo>
                    <a:pt x="1185292" y="1153782"/>
                    <a:pt x="1110726" y="1160200"/>
                    <a:pt x="1091799" y="1172818"/>
                  </a:cubicBezTo>
                  <a:cubicBezTo>
                    <a:pt x="1061445" y="1193054"/>
                    <a:pt x="1063057" y="1206260"/>
                    <a:pt x="1042104" y="1232452"/>
                  </a:cubicBezTo>
                  <a:cubicBezTo>
                    <a:pt x="1025916" y="1252687"/>
                    <a:pt x="1014552" y="1257447"/>
                    <a:pt x="992408" y="1272209"/>
                  </a:cubicBezTo>
                  <a:cubicBezTo>
                    <a:pt x="952652" y="1268896"/>
                    <a:pt x="912258" y="1270094"/>
                    <a:pt x="873139" y="1262270"/>
                  </a:cubicBezTo>
                  <a:cubicBezTo>
                    <a:pt x="853654" y="1258373"/>
                    <a:pt x="825847" y="1222860"/>
                    <a:pt x="813504" y="1212574"/>
                  </a:cubicBezTo>
                  <a:cubicBezTo>
                    <a:pt x="804327" y="1204927"/>
                    <a:pt x="793625" y="1199322"/>
                    <a:pt x="783686" y="1192696"/>
                  </a:cubicBezTo>
                  <a:cubicBezTo>
                    <a:pt x="774303" y="1164545"/>
                    <a:pt x="774619" y="1156775"/>
                    <a:pt x="753869" y="1133061"/>
                  </a:cubicBezTo>
                  <a:cubicBezTo>
                    <a:pt x="738442" y="1115430"/>
                    <a:pt x="704173" y="1083365"/>
                    <a:pt x="704173" y="1083365"/>
                  </a:cubicBezTo>
                  <a:cubicBezTo>
                    <a:pt x="700860" y="1073426"/>
                    <a:pt x="696775" y="1063712"/>
                    <a:pt x="694234" y="1053548"/>
                  </a:cubicBezTo>
                  <a:cubicBezTo>
                    <a:pt x="690137" y="1037159"/>
                    <a:pt x="691285" y="1019231"/>
                    <a:pt x="684295" y="1003852"/>
                  </a:cubicBezTo>
                  <a:cubicBezTo>
                    <a:pt x="673799" y="980760"/>
                    <a:pt x="647916" y="943719"/>
                    <a:pt x="624660" y="924339"/>
                  </a:cubicBezTo>
                  <a:cubicBezTo>
                    <a:pt x="611934" y="913734"/>
                    <a:pt x="597481" y="905302"/>
                    <a:pt x="584904" y="894522"/>
                  </a:cubicBezTo>
                  <a:cubicBezTo>
                    <a:pt x="574232" y="885374"/>
                    <a:pt x="565025" y="874644"/>
                    <a:pt x="555086" y="864705"/>
                  </a:cubicBezTo>
                  <a:cubicBezTo>
                    <a:pt x="545147" y="874644"/>
                    <a:pt x="536067" y="885524"/>
                    <a:pt x="525269" y="894522"/>
                  </a:cubicBezTo>
                  <a:cubicBezTo>
                    <a:pt x="499192" y="916253"/>
                    <a:pt x="494848" y="908578"/>
                    <a:pt x="475573" y="934278"/>
                  </a:cubicBezTo>
                  <a:cubicBezTo>
                    <a:pt x="461239" y="953390"/>
                    <a:pt x="450151" y="974801"/>
                    <a:pt x="435817" y="993913"/>
                  </a:cubicBezTo>
                  <a:cubicBezTo>
                    <a:pt x="425878" y="1007165"/>
                    <a:pt x="415628" y="1020190"/>
                    <a:pt x="405999" y="1033670"/>
                  </a:cubicBezTo>
                  <a:cubicBezTo>
                    <a:pt x="399056" y="1043390"/>
                    <a:pt x="394568" y="1055040"/>
                    <a:pt x="386121" y="1063487"/>
                  </a:cubicBezTo>
                  <a:cubicBezTo>
                    <a:pt x="362247" y="1087361"/>
                    <a:pt x="354778" y="1081180"/>
                    <a:pt x="326486" y="1093305"/>
                  </a:cubicBezTo>
                  <a:cubicBezTo>
                    <a:pt x="240526" y="1130146"/>
                    <a:pt x="326832" y="1099816"/>
                    <a:pt x="256912" y="1123122"/>
                  </a:cubicBezTo>
                  <a:cubicBezTo>
                    <a:pt x="246973" y="1136374"/>
                    <a:pt x="236594" y="1149307"/>
                    <a:pt x="227095" y="1162878"/>
                  </a:cubicBezTo>
                  <a:cubicBezTo>
                    <a:pt x="213395" y="1182450"/>
                    <a:pt x="204232" y="1205620"/>
                    <a:pt x="187339" y="1222513"/>
                  </a:cubicBezTo>
                  <a:cubicBezTo>
                    <a:pt x="162293" y="1247559"/>
                    <a:pt x="168478" y="1238775"/>
                    <a:pt x="147582" y="1272209"/>
                  </a:cubicBezTo>
                  <a:cubicBezTo>
                    <a:pt x="137343" y="1288591"/>
                    <a:pt x="128004" y="1305523"/>
                    <a:pt x="117765" y="1321905"/>
                  </a:cubicBezTo>
                  <a:cubicBezTo>
                    <a:pt x="111434" y="1332035"/>
                    <a:pt x="106333" y="1343275"/>
                    <a:pt x="97886" y="1351722"/>
                  </a:cubicBezTo>
                  <a:cubicBezTo>
                    <a:pt x="89439" y="1360168"/>
                    <a:pt x="78008" y="1364974"/>
                    <a:pt x="68069" y="1371600"/>
                  </a:cubicBezTo>
                  <a:cubicBezTo>
                    <a:pt x="61443" y="1381539"/>
                    <a:pt x="57519" y="1393956"/>
                    <a:pt x="48191" y="1401418"/>
                  </a:cubicBezTo>
                  <a:cubicBezTo>
                    <a:pt x="0" y="1439971"/>
                    <a:pt x="30119" y="1376118"/>
                    <a:pt x="8434" y="1441174"/>
                  </a:cubicBezTo>
                  <a:cubicBezTo>
                    <a:pt x="10676" y="1454626"/>
                    <a:pt x="20225" y="1521695"/>
                    <a:pt x="28312" y="1540565"/>
                  </a:cubicBezTo>
                  <a:cubicBezTo>
                    <a:pt x="33018" y="1551545"/>
                    <a:pt x="41248" y="1560662"/>
                    <a:pt x="48191" y="1570383"/>
                  </a:cubicBezTo>
                  <a:cubicBezTo>
                    <a:pt x="57819" y="1583862"/>
                    <a:pt x="65282" y="1599534"/>
                    <a:pt x="78008" y="1610139"/>
                  </a:cubicBezTo>
                  <a:cubicBezTo>
                    <a:pt x="86057" y="1616846"/>
                    <a:pt x="97887" y="1616765"/>
                    <a:pt x="107826" y="1620078"/>
                  </a:cubicBezTo>
                  <a:cubicBezTo>
                    <a:pt x="123856" y="1636109"/>
                    <a:pt x="135578" y="1650431"/>
                    <a:pt x="157521" y="1659835"/>
                  </a:cubicBezTo>
                  <a:cubicBezTo>
                    <a:pt x="170077" y="1665216"/>
                    <a:pt x="184143" y="1666021"/>
                    <a:pt x="197278" y="1669774"/>
                  </a:cubicBezTo>
                  <a:cubicBezTo>
                    <a:pt x="297091" y="1698291"/>
                    <a:pt x="142563" y="1658581"/>
                    <a:pt x="266852" y="1689652"/>
                  </a:cubicBezTo>
                  <a:cubicBezTo>
                    <a:pt x="256913" y="1696278"/>
                    <a:pt x="248367" y="1705753"/>
                    <a:pt x="237034" y="1709531"/>
                  </a:cubicBezTo>
                  <a:cubicBezTo>
                    <a:pt x="217916" y="1715904"/>
                    <a:pt x="194896" y="1709472"/>
                    <a:pt x="177399" y="1719470"/>
                  </a:cubicBezTo>
                  <a:cubicBezTo>
                    <a:pt x="168303" y="1724668"/>
                    <a:pt x="171587" y="1739657"/>
                    <a:pt x="167460" y="1749287"/>
                  </a:cubicBezTo>
                  <a:cubicBezTo>
                    <a:pt x="161624" y="1762906"/>
                    <a:pt x="154208" y="1775792"/>
                    <a:pt x="147582" y="1789044"/>
                  </a:cubicBezTo>
                  <a:cubicBezTo>
                    <a:pt x="140303" y="1956459"/>
                    <a:pt x="118726" y="2010591"/>
                    <a:pt x="167460" y="2156792"/>
                  </a:cubicBezTo>
                  <a:cubicBezTo>
                    <a:pt x="172698" y="2172507"/>
                    <a:pt x="188498" y="2182501"/>
                    <a:pt x="197278" y="2196548"/>
                  </a:cubicBezTo>
                  <a:cubicBezTo>
                    <a:pt x="205131" y="2209112"/>
                    <a:pt x="210530" y="2223053"/>
                    <a:pt x="217156" y="2236305"/>
                  </a:cubicBezTo>
                  <a:cubicBezTo>
                    <a:pt x="207217" y="2242931"/>
                    <a:pt x="194801" y="2246855"/>
                    <a:pt x="187339" y="2256183"/>
                  </a:cubicBezTo>
                  <a:cubicBezTo>
                    <a:pt x="179187" y="2266373"/>
                    <a:pt x="167956" y="2333217"/>
                    <a:pt x="167460" y="2335696"/>
                  </a:cubicBezTo>
                  <a:cubicBezTo>
                    <a:pt x="164147" y="2405270"/>
                    <a:pt x="162483" y="2474942"/>
                    <a:pt x="157521" y="2544418"/>
                  </a:cubicBezTo>
                  <a:cubicBezTo>
                    <a:pt x="155852" y="2567785"/>
                    <a:pt x="147582" y="2590565"/>
                    <a:pt x="147582" y="2613992"/>
                  </a:cubicBezTo>
                  <a:cubicBezTo>
                    <a:pt x="147582" y="2650586"/>
                    <a:pt x="154482" y="2686855"/>
                    <a:pt x="157521" y="2723322"/>
                  </a:cubicBezTo>
                  <a:cubicBezTo>
                    <a:pt x="161108" y="2766370"/>
                    <a:pt x="162102" y="2809668"/>
                    <a:pt x="167460" y="2852531"/>
                  </a:cubicBezTo>
                  <a:cubicBezTo>
                    <a:pt x="168759" y="2862927"/>
                    <a:pt x="172009" y="2873364"/>
                    <a:pt x="177399" y="2882348"/>
                  </a:cubicBezTo>
                  <a:cubicBezTo>
                    <a:pt x="182220" y="2890383"/>
                    <a:pt x="190652" y="2895600"/>
                    <a:pt x="197278" y="2902226"/>
                  </a:cubicBezTo>
                  <a:cubicBezTo>
                    <a:pt x="229143" y="2997825"/>
                    <a:pt x="189308" y="2869599"/>
                    <a:pt x="217156" y="3110948"/>
                  </a:cubicBezTo>
                  <a:cubicBezTo>
                    <a:pt x="220287" y="3138088"/>
                    <a:pt x="217716" y="3171143"/>
                    <a:pt x="237034" y="3190461"/>
                  </a:cubicBezTo>
                  <a:cubicBezTo>
                    <a:pt x="246973" y="3200400"/>
                    <a:pt x="255607" y="3211844"/>
                    <a:pt x="266852" y="3220278"/>
                  </a:cubicBezTo>
                  <a:cubicBezTo>
                    <a:pt x="282306" y="3231869"/>
                    <a:pt x="300473" y="3239380"/>
                    <a:pt x="316547" y="3250096"/>
                  </a:cubicBezTo>
                  <a:cubicBezTo>
                    <a:pt x="351992" y="3273726"/>
                    <a:pt x="351271" y="3274880"/>
                    <a:pt x="376182" y="3299792"/>
                  </a:cubicBezTo>
                  <a:cubicBezTo>
                    <a:pt x="366243" y="3303105"/>
                    <a:pt x="353773" y="3302323"/>
                    <a:pt x="346365" y="3309731"/>
                  </a:cubicBezTo>
                  <a:cubicBezTo>
                    <a:pt x="338957" y="3317139"/>
                    <a:pt x="340105" y="3329738"/>
                    <a:pt x="336426" y="3339548"/>
                  </a:cubicBezTo>
                  <a:cubicBezTo>
                    <a:pt x="308354" y="3414404"/>
                    <a:pt x="323262" y="3362382"/>
                    <a:pt x="306608" y="3429000"/>
                  </a:cubicBezTo>
                  <a:cubicBezTo>
                    <a:pt x="309921" y="3465444"/>
                    <a:pt x="311372" y="3502105"/>
                    <a:pt x="316547" y="3538331"/>
                  </a:cubicBezTo>
                  <a:cubicBezTo>
                    <a:pt x="318029" y="3548702"/>
                    <a:pt x="328208" y="3557814"/>
                    <a:pt x="326486" y="3568148"/>
                  </a:cubicBezTo>
                  <a:cubicBezTo>
                    <a:pt x="324522" y="3579931"/>
                    <a:pt x="313234" y="3588026"/>
                    <a:pt x="306608" y="3597965"/>
                  </a:cubicBezTo>
                  <a:cubicBezTo>
                    <a:pt x="298339" y="3631042"/>
                    <a:pt x="286858" y="3652856"/>
                    <a:pt x="306608" y="3687418"/>
                  </a:cubicBezTo>
                  <a:cubicBezTo>
                    <a:pt x="312535" y="3697790"/>
                    <a:pt x="326487" y="3700670"/>
                    <a:pt x="336426" y="3707296"/>
                  </a:cubicBezTo>
                  <a:cubicBezTo>
                    <a:pt x="359617" y="3703983"/>
                    <a:pt x="383561" y="3704089"/>
                    <a:pt x="405999" y="3697357"/>
                  </a:cubicBezTo>
                  <a:cubicBezTo>
                    <a:pt x="417441" y="3693924"/>
                    <a:pt x="425133" y="3682820"/>
                    <a:pt x="435817" y="3677478"/>
                  </a:cubicBezTo>
                  <a:cubicBezTo>
                    <a:pt x="445188" y="3672793"/>
                    <a:pt x="456004" y="3671666"/>
                    <a:pt x="465634" y="3667539"/>
                  </a:cubicBezTo>
                  <a:cubicBezTo>
                    <a:pt x="479253" y="3661703"/>
                    <a:pt x="491772" y="3653497"/>
                    <a:pt x="505391" y="3647661"/>
                  </a:cubicBezTo>
                  <a:cubicBezTo>
                    <a:pt x="515021" y="3643534"/>
                    <a:pt x="526050" y="3642810"/>
                    <a:pt x="535208" y="3637722"/>
                  </a:cubicBezTo>
                  <a:cubicBezTo>
                    <a:pt x="556092" y="3626120"/>
                    <a:pt x="572178" y="3605520"/>
                    <a:pt x="594843" y="3597965"/>
                  </a:cubicBezTo>
                  <a:cubicBezTo>
                    <a:pt x="604782" y="3594652"/>
                    <a:pt x="615030" y="3592153"/>
                    <a:pt x="624660" y="3588026"/>
                  </a:cubicBezTo>
                  <a:cubicBezTo>
                    <a:pt x="638279" y="3582190"/>
                    <a:pt x="650544" y="3573350"/>
                    <a:pt x="664417" y="3568148"/>
                  </a:cubicBezTo>
                  <a:cubicBezTo>
                    <a:pt x="680460" y="3562132"/>
                    <a:pt x="740374" y="3550969"/>
                    <a:pt x="753869" y="3548270"/>
                  </a:cubicBezTo>
                  <a:cubicBezTo>
                    <a:pt x="836033" y="3466103"/>
                    <a:pt x="722061" y="3592005"/>
                    <a:pt x="793626" y="3448878"/>
                  </a:cubicBezTo>
                  <a:cubicBezTo>
                    <a:pt x="798311" y="3439507"/>
                    <a:pt x="813633" y="3442618"/>
                    <a:pt x="823443" y="3438939"/>
                  </a:cubicBezTo>
                  <a:cubicBezTo>
                    <a:pt x="840148" y="3432675"/>
                    <a:pt x="857476" y="3427604"/>
                    <a:pt x="873139" y="3419061"/>
                  </a:cubicBezTo>
                  <a:cubicBezTo>
                    <a:pt x="894112" y="3407621"/>
                    <a:pt x="915880" y="3396198"/>
                    <a:pt x="932773" y="3379305"/>
                  </a:cubicBezTo>
                  <a:cubicBezTo>
                    <a:pt x="939399" y="3372679"/>
                    <a:pt x="944616" y="3364247"/>
                    <a:pt x="952652" y="3359426"/>
                  </a:cubicBezTo>
                  <a:cubicBezTo>
                    <a:pt x="971473" y="3348133"/>
                    <a:pt x="1030062" y="3341555"/>
                    <a:pt x="1042104" y="3339548"/>
                  </a:cubicBezTo>
                  <a:cubicBezTo>
                    <a:pt x="1061982" y="3332922"/>
                    <a:pt x="1081192" y="3323779"/>
                    <a:pt x="1101739" y="3319670"/>
                  </a:cubicBezTo>
                  <a:cubicBezTo>
                    <a:pt x="1161707" y="3307676"/>
                    <a:pt x="1135408" y="3315073"/>
                    <a:pt x="1181252" y="3299792"/>
                  </a:cubicBezTo>
                  <a:cubicBezTo>
                    <a:pt x="1187878" y="3293166"/>
                    <a:pt x="1191759" y="3279913"/>
                    <a:pt x="1201130" y="3279913"/>
                  </a:cubicBezTo>
                  <a:cubicBezTo>
                    <a:pt x="1401011" y="3279913"/>
                    <a:pt x="1413383" y="3284596"/>
                    <a:pt x="1539060" y="3309731"/>
                  </a:cubicBezTo>
                  <a:cubicBezTo>
                    <a:pt x="1526312" y="3360721"/>
                    <a:pt x="1517800" y="3375160"/>
                    <a:pt x="1539060" y="3438939"/>
                  </a:cubicBezTo>
                  <a:cubicBezTo>
                    <a:pt x="1549524" y="3470331"/>
                    <a:pt x="1596404" y="3477551"/>
                    <a:pt x="1618573" y="3488635"/>
                  </a:cubicBezTo>
                  <a:cubicBezTo>
                    <a:pt x="1629257" y="3493977"/>
                    <a:pt x="1637411" y="3503808"/>
                    <a:pt x="1648391" y="3508513"/>
                  </a:cubicBezTo>
                  <a:cubicBezTo>
                    <a:pt x="1660946" y="3513894"/>
                    <a:pt x="1674837" y="3515380"/>
                    <a:pt x="1688147" y="3518452"/>
                  </a:cubicBezTo>
                  <a:cubicBezTo>
                    <a:pt x="1782728" y="3540279"/>
                    <a:pt x="1757065" y="3534909"/>
                    <a:pt x="1837234" y="3548270"/>
                  </a:cubicBezTo>
                  <a:cubicBezTo>
                    <a:pt x="1853799" y="3554896"/>
                    <a:pt x="1869496" y="3564358"/>
                    <a:pt x="1886930" y="3568148"/>
                  </a:cubicBezTo>
                  <a:cubicBezTo>
                    <a:pt x="1946007" y="3580991"/>
                    <a:pt x="2007795" y="3581037"/>
                    <a:pt x="2065834" y="3597965"/>
                  </a:cubicBezTo>
                  <a:cubicBezTo>
                    <a:pt x="2088769" y="3604654"/>
                    <a:pt x="2106203" y="3623594"/>
                    <a:pt x="2125469" y="3637722"/>
                  </a:cubicBezTo>
                  <a:cubicBezTo>
                    <a:pt x="2155930" y="3660061"/>
                    <a:pt x="2183490" y="3686343"/>
                    <a:pt x="2214921" y="3707296"/>
                  </a:cubicBezTo>
                  <a:cubicBezTo>
                    <a:pt x="2256435" y="3734971"/>
                    <a:pt x="2236292" y="3718727"/>
                    <a:pt x="2274556" y="3756992"/>
                  </a:cubicBezTo>
                  <a:cubicBezTo>
                    <a:pt x="2277869" y="3766931"/>
                    <a:pt x="2275970" y="3780720"/>
                    <a:pt x="2284495" y="3786809"/>
                  </a:cubicBezTo>
                  <a:cubicBezTo>
                    <a:pt x="2301546" y="3798988"/>
                    <a:pt x="2325389" y="3797316"/>
                    <a:pt x="2344130" y="3806687"/>
                  </a:cubicBezTo>
                  <a:cubicBezTo>
                    <a:pt x="2357382" y="3813313"/>
                    <a:pt x="2370013" y="3821363"/>
                    <a:pt x="2383886" y="3826565"/>
                  </a:cubicBezTo>
                  <a:cubicBezTo>
                    <a:pt x="2396676" y="3831362"/>
                    <a:pt x="2410508" y="3832752"/>
                    <a:pt x="2423643" y="3836505"/>
                  </a:cubicBezTo>
                  <a:cubicBezTo>
                    <a:pt x="2433716" y="3839383"/>
                    <a:pt x="2443521" y="3843131"/>
                    <a:pt x="2453460" y="3846444"/>
                  </a:cubicBezTo>
                  <a:cubicBezTo>
                    <a:pt x="2477843" y="3834252"/>
                    <a:pt x="2513444" y="3812092"/>
                    <a:pt x="2542912" y="3816626"/>
                  </a:cubicBezTo>
                  <a:cubicBezTo>
                    <a:pt x="2570890" y="3820930"/>
                    <a:pt x="2595921" y="3836505"/>
                    <a:pt x="2622426" y="3846444"/>
                  </a:cubicBezTo>
                  <a:cubicBezTo>
                    <a:pt x="2629052" y="3856383"/>
                    <a:pt x="2633857" y="3867814"/>
                    <a:pt x="2642304" y="3876261"/>
                  </a:cubicBezTo>
                  <a:cubicBezTo>
                    <a:pt x="2654017" y="3887974"/>
                    <a:pt x="2669334" y="3895473"/>
                    <a:pt x="2682060" y="3906078"/>
                  </a:cubicBezTo>
                  <a:cubicBezTo>
                    <a:pt x="2689259" y="3912077"/>
                    <a:pt x="2695313" y="3919331"/>
                    <a:pt x="2701939" y="3925957"/>
                  </a:cubicBezTo>
                  <a:cubicBezTo>
                    <a:pt x="2720027" y="3980220"/>
                    <a:pt x="2696722" y="3938256"/>
                    <a:pt x="2751634" y="3965713"/>
                  </a:cubicBezTo>
                  <a:cubicBezTo>
                    <a:pt x="2760015" y="3969904"/>
                    <a:pt x="2763477" y="3980771"/>
                    <a:pt x="2771512" y="3985592"/>
                  </a:cubicBezTo>
                  <a:cubicBezTo>
                    <a:pt x="2780496" y="3990982"/>
                    <a:pt x="2791391" y="3992218"/>
                    <a:pt x="2801330" y="3995531"/>
                  </a:cubicBezTo>
                  <a:cubicBezTo>
                    <a:pt x="2804643" y="4005470"/>
                    <a:pt x="2809547" y="4015014"/>
                    <a:pt x="2811269" y="4025348"/>
                  </a:cubicBezTo>
                  <a:cubicBezTo>
                    <a:pt x="2816201" y="4054941"/>
                    <a:pt x="2809669" y="4087107"/>
                    <a:pt x="2821208" y="4114800"/>
                  </a:cubicBezTo>
                  <a:cubicBezTo>
                    <a:pt x="2827579" y="4130091"/>
                    <a:pt x="2847713" y="4134679"/>
                    <a:pt x="2860965" y="4144618"/>
                  </a:cubicBezTo>
                  <a:cubicBezTo>
                    <a:pt x="2864278" y="4154557"/>
                    <a:pt x="2861330" y="4170180"/>
                    <a:pt x="2870904" y="4174435"/>
                  </a:cubicBezTo>
                  <a:cubicBezTo>
                    <a:pt x="2895312" y="4185283"/>
                    <a:pt x="2924017" y="4180312"/>
                    <a:pt x="2950417" y="4184374"/>
                  </a:cubicBezTo>
                  <a:cubicBezTo>
                    <a:pt x="2967114" y="4186943"/>
                    <a:pt x="2983723" y="4190216"/>
                    <a:pt x="3000112" y="4194313"/>
                  </a:cubicBezTo>
                  <a:cubicBezTo>
                    <a:pt x="3010276" y="4196854"/>
                    <a:pt x="3019492" y="4203344"/>
                    <a:pt x="3029930" y="4204252"/>
                  </a:cubicBezTo>
                  <a:cubicBezTo>
                    <a:pt x="3096024" y="4210000"/>
                    <a:pt x="3162451" y="4210879"/>
                    <a:pt x="3228712" y="4214192"/>
                  </a:cubicBezTo>
                  <a:cubicBezTo>
                    <a:pt x="3238651" y="4217505"/>
                    <a:pt x="3248398" y="4221465"/>
                    <a:pt x="3258530" y="4224131"/>
                  </a:cubicBezTo>
                  <a:cubicBezTo>
                    <a:pt x="3311371" y="4238036"/>
                    <a:pt x="3417556" y="4263887"/>
                    <a:pt x="3417556" y="4263887"/>
                  </a:cubicBezTo>
                  <a:cubicBezTo>
                    <a:pt x="3453999" y="4290391"/>
                    <a:pt x="3495022" y="4311536"/>
                    <a:pt x="3526886" y="4343400"/>
                  </a:cubicBezTo>
                  <a:cubicBezTo>
                    <a:pt x="3536825" y="4353339"/>
                    <a:pt x="3545008" y="4365421"/>
                    <a:pt x="3556704" y="4373218"/>
                  </a:cubicBezTo>
                  <a:cubicBezTo>
                    <a:pt x="3565421" y="4379029"/>
                    <a:pt x="3577150" y="4378472"/>
                    <a:pt x="3586521" y="4383157"/>
                  </a:cubicBezTo>
                  <a:cubicBezTo>
                    <a:pt x="3597205" y="4388499"/>
                    <a:pt x="3606400" y="4396409"/>
                    <a:pt x="3616339" y="4403035"/>
                  </a:cubicBezTo>
                  <a:cubicBezTo>
                    <a:pt x="3622965" y="4412974"/>
                    <a:pt x="3639114" y="4421264"/>
                    <a:pt x="3636217" y="4432852"/>
                  </a:cubicBezTo>
                  <a:cubicBezTo>
                    <a:pt x="3633676" y="4443016"/>
                    <a:pt x="3616627" y="4440519"/>
                    <a:pt x="3606399" y="4442792"/>
                  </a:cubicBezTo>
                  <a:cubicBezTo>
                    <a:pt x="3586727" y="4447164"/>
                    <a:pt x="3566643" y="4449418"/>
                    <a:pt x="3546765" y="4452731"/>
                  </a:cubicBezTo>
                  <a:cubicBezTo>
                    <a:pt x="3530849" y="4476604"/>
                    <a:pt x="3522091" y="4484074"/>
                    <a:pt x="3516947" y="4512365"/>
                  </a:cubicBezTo>
                  <a:cubicBezTo>
                    <a:pt x="3486287" y="4680999"/>
                    <a:pt x="3530428" y="4535098"/>
                    <a:pt x="3487130" y="4621696"/>
                  </a:cubicBezTo>
                  <a:cubicBezTo>
                    <a:pt x="3482445" y="4631067"/>
                    <a:pt x="3484599" y="4644105"/>
                    <a:pt x="3477191" y="4651513"/>
                  </a:cubicBezTo>
                  <a:cubicBezTo>
                    <a:pt x="3469783" y="4658921"/>
                    <a:pt x="3457312" y="4658139"/>
                    <a:pt x="3447373" y="4661452"/>
                  </a:cubicBezTo>
                  <a:cubicBezTo>
                    <a:pt x="3417108" y="4681629"/>
                    <a:pt x="3406231" y="4684103"/>
                    <a:pt x="3387739" y="4721087"/>
                  </a:cubicBezTo>
                  <a:cubicBezTo>
                    <a:pt x="3381630" y="4733305"/>
                    <a:pt x="3381552" y="4747709"/>
                    <a:pt x="3377799" y="4760844"/>
                  </a:cubicBezTo>
                  <a:cubicBezTo>
                    <a:pt x="3374921" y="4770917"/>
                    <a:pt x="3371173" y="4780722"/>
                    <a:pt x="3367860" y="4790661"/>
                  </a:cubicBezTo>
                  <a:cubicBezTo>
                    <a:pt x="3364547" y="4820478"/>
                    <a:pt x="3377991" y="4857814"/>
                    <a:pt x="3357921" y="4880113"/>
                  </a:cubicBezTo>
                  <a:cubicBezTo>
                    <a:pt x="3340053" y="4899967"/>
                    <a:pt x="3303208" y="4880132"/>
                    <a:pt x="3278408" y="4890052"/>
                  </a:cubicBezTo>
                  <a:cubicBezTo>
                    <a:pt x="3267317" y="4894488"/>
                    <a:pt x="3265473" y="4910150"/>
                    <a:pt x="3258530" y="4919870"/>
                  </a:cubicBezTo>
                  <a:cubicBezTo>
                    <a:pt x="3196888" y="5006168"/>
                    <a:pt x="3255680" y="4919172"/>
                    <a:pt x="3208834" y="4989444"/>
                  </a:cubicBezTo>
                  <a:cubicBezTo>
                    <a:pt x="3212147" y="5002696"/>
                    <a:pt x="3216527" y="5015726"/>
                    <a:pt x="3218773" y="5029200"/>
                  </a:cubicBezTo>
                  <a:cubicBezTo>
                    <a:pt x="3223164" y="5055547"/>
                    <a:pt x="3217864" y="5084305"/>
                    <a:pt x="3228712" y="5108713"/>
                  </a:cubicBezTo>
                  <a:cubicBezTo>
                    <a:pt x="3232967" y="5118287"/>
                    <a:pt x="3248591" y="5115339"/>
                    <a:pt x="3258530" y="5118652"/>
                  </a:cubicBezTo>
                  <a:cubicBezTo>
                    <a:pt x="3261843" y="5128591"/>
                    <a:pt x="3266747" y="5138136"/>
                    <a:pt x="3268469" y="5148470"/>
                  </a:cubicBezTo>
                  <a:cubicBezTo>
                    <a:pt x="3273401" y="5178063"/>
                    <a:pt x="3264185" y="5211507"/>
                    <a:pt x="3278408" y="5237922"/>
                  </a:cubicBezTo>
                  <a:cubicBezTo>
                    <a:pt x="3289735" y="5258957"/>
                    <a:pt x="3321150" y="5260784"/>
                    <a:pt x="3338043" y="5277678"/>
                  </a:cubicBezTo>
                  <a:cubicBezTo>
                    <a:pt x="3344669" y="5284304"/>
                    <a:pt x="3349886" y="5292736"/>
                    <a:pt x="3357921" y="5297557"/>
                  </a:cubicBezTo>
                  <a:cubicBezTo>
                    <a:pt x="3366905" y="5302947"/>
                    <a:pt x="3377800" y="5304183"/>
                    <a:pt x="3387739" y="5307496"/>
                  </a:cubicBezTo>
                  <a:cubicBezTo>
                    <a:pt x="3392577" y="5314753"/>
                    <a:pt x="3422128" y="5353414"/>
                    <a:pt x="3417556" y="5367131"/>
                  </a:cubicBezTo>
                  <a:cubicBezTo>
                    <a:pt x="3413111" y="5380466"/>
                    <a:pt x="3397678" y="5387009"/>
                    <a:pt x="3387739" y="5396948"/>
                  </a:cubicBezTo>
                  <a:cubicBezTo>
                    <a:pt x="3384426" y="5406887"/>
                    <a:pt x="3377799" y="5416288"/>
                    <a:pt x="3377799" y="5426765"/>
                  </a:cubicBezTo>
                  <a:cubicBezTo>
                    <a:pt x="3377799" y="5456766"/>
                    <a:pt x="3380993" y="5486985"/>
                    <a:pt x="3387739" y="5516218"/>
                  </a:cubicBezTo>
                  <a:cubicBezTo>
                    <a:pt x="3391071" y="5530655"/>
                    <a:pt x="3395764" y="5547084"/>
                    <a:pt x="3407617" y="5555974"/>
                  </a:cubicBezTo>
                  <a:cubicBezTo>
                    <a:pt x="3424380" y="5568546"/>
                    <a:pt x="3448511" y="5566481"/>
                    <a:pt x="3467252" y="5575852"/>
                  </a:cubicBezTo>
                  <a:cubicBezTo>
                    <a:pt x="3493756" y="5589104"/>
                    <a:pt x="3523059" y="5597829"/>
                    <a:pt x="3546765" y="5615609"/>
                  </a:cubicBezTo>
                  <a:cubicBezTo>
                    <a:pt x="3560017" y="5625548"/>
                    <a:pt x="3574808" y="5633713"/>
                    <a:pt x="3586521" y="5645426"/>
                  </a:cubicBezTo>
                  <a:cubicBezTo>
                    <a:pt x="3678269" y="5737174"/>
                    <a:pt x="3598804" y="5680119"/>
                    <a:pt x="3666034" y="5724939"/>
                  </a:cubicBezTo>
                  <a:cubicBezTo>
                    <a:pt x="3672660" y="5711687"/>
                    <a:pt x="3677693" y="5697511"/>
                    <a:pt x="3685912" y="5685183"/>
                  </a:cubicBezTo>
                  <a:cubicBezTo>
                    <a:pt x="3691110" y="5677386"/>
                    <a:pt x="3701600" y="5673686"/>
                    <a:pt x="3705791" y="5665305"/>
                  </a:cubicBezTo>
                  <a:cubicBezTo>
                    <a:pt x="3735738" y="5605412"/>
                    <a:pt x="3705087" y="5606022"/>
                    <a:pt x="3765426" y="5575852"/>
                  </a:cubicBezTo>
                  <a:cubicBezTo>
                    <a:pt x="3777644" y="5569743"/>
                    <a:pt x="3791930" y="5569226"/>
                    <a:pt x="3805182" y="5565913"/>
                  </a:cubicBezTo>
                  <a:cubicBezTo>
                    <a:pt x="3818434" y="5555974"/>
                    <a:pt x="3835750" y="5549879"/>
                    <a:pt x="3844939" y="5536096"/>
                  </a:cubicBezTo>
                  <a:cubicBezTo>
                    <a:pt x="3856562" y="5518662"/>
                    <a:pt x="3847382" y="5488084"/>
                    <a:pt x="3864817" y="5476461"/>
                  </a:cubicBezTo>
                  <a:cubicBezTo>
                    <a:pt x="3932249" y="5431507"/>
                    <a:pt x="3907559" y="5453599"/>
                    <a:pt x="3944330" y="5416826"/>
                  </a:cubicBezTo>
                  <a:cubicBezTo>
                    <a:pt x="3947643" y="5343939"/>
                    <a:pt x="3948451" y="5270895"/>
                    <a:pt x="3954269" y="5198165"/>
                  </a:cubicBezTo>
                  <a:cubicBezTo>
                    <a:pt x="3955104" y="5187722"/>
                    <a:pt x="3959523" y="5177719"/>
                    <a:pt x="3964208" y="5168348"/>
                  </a:cubicBezTo>
                  <a:cubicBezTo>
                    <a:pt x="3972848" y="5151069"/>
                    <a:pt x="3986032" y="5136239"/>
                    <a:pt x="3994026" y="5118652"/>
                  </a:cubicBezTo>
                  <a:cubicBezTo>
                    <a:pt x="4002697" y="5099577"/>
                    <a:pt x="4013904" y="5059018"/>
                    <a:pt x="4013904" y="5059018"/>
                  </a:cubicBezTo>
                  <a:cubicBezTo>
                    <a:pt x="4017217" y="4972879"/>
                    <a:pt x="4018466" y="4886635"/>
                    <a:pt x="4023843" y="4800600"/>
                  </a:cubicBezTo>
                  <a:cubicBezTo>
                    <a:pt x="4025100" y="4780487"/>
                    <a:pt x="4024298" y="4758747"/>
                    <a:pt x="4033782" y="4740965"/>
                  </a:cubicBezTo>
                  <a:cubicBezTo>
                    <a:pt x="4051558" y="4707635"/>
                    <a:pt x="4103356" y="4651513"/>
                    <a:pt x="4103356" y="4651513"/>
                  </a:cubicBezTo>
                  <a:cubicBezTo>
                    <a:pt x="4106669" y="4641574"/>
                    <a:pt x="4108610" y="4631067"/>
                    <a:pt x="4113295" y="4621696"/>
                  </a:cubicBezTo>
                  <a:cubicBezTo>
                    <a:pt x="4118637" y="4611012"/>
                    <a:pt x="4131097" y="4603642"/>
                    <a:pt x="4133173" y="4591878"/>
                  </a:cubicBezTo>
                  <a:cubicBezTo>
                    <a:pt x="4141254" y="4546085"/>
                    <a:pt x="4139545" y="4499095"/>
                    <a:pt x="4143112" y="4452731"/>
                  </a:cubicBezTo>
                  <a:cubicBezTo>
                    <a:pt x="4146172" y="4412954"/>
                    <a:pt x="4149440" y="4373192"/>
                    <a:pt x="4153052" y="4333461"/>
                  </a:cubicBezTo>
                  <a:cubicBezTo>
                    <a:pt x="4156067" y="4300302"/>
                    <a:pt x="4160226" y="4267251"/>
                    <a:pt x="4162991" y="4234070"/>
                  </a:cubicBezTo>
                  <a:cubicBezTo>
                    <a:pt x="4175836" y="4079924"/>
                    <a:pt x="4146608" y="4134405"/>
                    <a:pt x="4192808" y="4065105"/>
                  </a:cubicBezTo>
                  <a:cubicBezTo>
                    <a:pt x="4189495" y="4015409"/>
                    <a:pt x="4191057" y="3965146"/>
                    <a:pt x="4182869" y="3916018"/>
                  </a:cubicBezTo>
                  <a:cubicBezTo>
                    <a:pt x="4180905" y="3904235"/>
                    <a:pt x="4166423" y="3897642"/>
                    <a:pt x="4162991" y="3886200"/>
                  </a:cubicBezTo>
                  <a:cubicBezTo>
                    <a:pt x="4156259" y="3863761"/>
                    <a:pt x="4157243" y="3839675"/>
                    <a:pt x="4153052" y="3816626"/>
                  </a:cubicBezTo>
                  <a:cubicBezTo>
                    <a:pt x="4148061" y="3789179"/>
                    <a:pt x="4141686" y="3772593"/>
                    <a:pt x="4133173" y="3747052"/>
                  </a:cubicBezTo>
                  <a:cubicBezTo>
                    <a:pt x="4136486" y="3700670"/>
                    <a:pt x="4137977" y="3654121"/>
                    <a:pt x="4143112" y="3607905"/>
                  </a:cubicBezTo>
                  <a:cubicBezTo>
                    <a:pt x="4144621" y="3594328"/>
                    <a:pt x="4151963" y="3581765"/>
                    <a:pt x="4153052" y="3568148"/>
                  </a:cubicBezTo>
                  <a:cubicBezTo>
                    <a:pt x="4158607" y="3498717"/>
                    <a:pt x="4159127" y="3428972"/>
                    <a:pt x="4162991" y="3359426"/>
                  </a:cubicBezTo>
                  <a:cubicBezTo>
                    <a:pt x="4163110" y="3357280"/>
                    <a:pt x="4171238" y="3179534"/>
                    <a:pt x="4182869" y="3140765"/>
                  </a:cubicBezTo>
                  <a:cubicBezTo>
                    <a:pt x="4188243" y="3122852"/>
                    <a:pt x="4209756" y="3103939"/>
                    <a:pt x="4222626" y="3091070"/>
                  </a:cubicBezTo>
                  <a:cubicBezTo>
                    <a:pt x="4225939" y="3064566"/>
                    <a:pt x="4229769" y="3038121"/>
                    <a:pt x="4232565" y="3011557"/>
                  </a:cubicBezTo>
                  <a:cubicBezTo>
                    <a:pt x="4245965" y="2884255"/>
                    <a:pt x="4230213" y="2939100"/>
                    <a:pt x="4252443" y="2872409"/>
                  </a:cubicBezTo>
                  <a:cubicBezTo>
                    <a:pt x="4255756" y="2849218"/>
                    <a:pt x="4251164" y="2823401"/>
                    <a:pt x="4262382" y="2802835"/>
                  </a:cubicBezTo>
                  <a:cubicBezTo>
                    <a:pt x="4288045" y="2755786"/>
                    <a:pt x="4307862" y="2770156"/>
                    <a:pt x="4341895" y="2753139"/>
                  </a:cubicBezTo>
                  <a:cubicBezTo>
                    <a:pt x="4435782" y="2706196"/>
                    <a:pt x="4354171" y="2735795"/>
                    <a:pt x="4421408" y="2713383"/>
                  </a:cubicBezTo>
                  <a:cubicBezTo>
                    <a:pt x="4436170" y="2691239"/>
                    <a:pt x="4440930" y="2679875"/>
                    <a:pt x="4461165" y="2663687"/>
                  </a:cubicBezTo>
                  <a:cubicBezTo>
                    <a:pt x="4478129" y="2650116"/>
                    <a:pt x="4511532" y="2631134"/>
                    <a:pt x="4530739" y="2623931"/>
                  </a:cubicBezTo>
                  <a:cubicBezTo>
                    <a:pt x="4551140" y="2616281"/>
                    <a:pt x="4601306" y="2608773"/>
                    <a:pt x="4620191" y="2604052"/>
                  </a:cubicBezTo>
                  <a:cubicBezTo>
                    <a:pt x="4630355" y="2601511"/>
                    <a:pt x="4639934" y="2596991"/>
                    <a:pt x="4650008" y="2594113"/>
                  </a:cubicBezTo>
                  <a:cubicBezTo>
                    <a:pt x="4663143" y="2590360"/>
                    <a:pt x="4676513" y="2587487"/>
                    <a:pt x="4689765" y="2584174"/>
                  </a:cubicBezTo>
                  <a:cubicBezTo>
                    <a:pt x="4706330" y="2567609"/>
                    <a:pt x="4735609" y="2557586"/>
                    <a:pt x="4739460" y="2534478"/>
                  </a:cubicBezTo>
                  <a:cubicBezTo>
                    <a:pt x="4742773" y="2514600"/>
                    <a:pt x="4745027" y="2494516"/>
                    <a:pt x="4749399" y="2474844"/>
                  </a:cubicBezTo>
                  <a:cubicBezTo>
                    <a:pt x="4755752" y="2446258"/>
                    <a:pt x="4761924" y="2439419"/>
                    <a:pt x="4779217" y="2415209"/>
                  </a:cubicBezTo>
                  <a:cubicBezTo>
                    <a:pt x="4788845" y="2401729"/>
                    <a:pt x="4797891" y="2387709"/>
                    <a:pt x="4809034" y="2375452"/>
                  </a:cubicBezTo>
                  <a:cubicBezTo>
                    <a:pt x="4831096" y="2351184"/>
                    <a:pt x="4855417" y="2329069"/>
                    <a:pt x="4878608" y="2305878"/>
                  </a:cubicBezTo>
                  <a:lnTo>
                    <a:pt x="4908426" y="2276061"/>
                  </a:lnTo>
                  <a:cubicBezTo>
                    <a:pt x="4924018" y="2244877"/>
                    <a:pt x="4959840" y="2165012"/>
                    <a:pt x="4987939" y="2136913"/>
                  </a:cubicBezTo>
                  <a:lnTo>
                    <a:pt x="5017756" y="2107096"/>
                  </a:lnTo>
                  <a:cubicBezTo>
                    <a:pt x="5041411" y="2036129"/>
                    <a:pt x="5020199" y="2059084"/>
                    <a:pt x="5067452" y="2027583"/>
                  </a:cubicBezTo>
                  <a:cubicBezTo>
                    <a:pt x="5074078" y="2017644"/>
                    <a:pt x="5081988" y="2008449"/>
                    <a:pt x="5087330" y="1997765"/>
                  </a:cubicBezTo>
                  <a:cubicBezTo>
                    <a:pt x="5102651" y="1967121"/>
                    <a:pt x="5103782" y="1915846"/>
                    <a:pt x="5107208" y="1888435"/>
                  </a:cubicBezTo>
                  <a:cubicBezTo>
                    <a:pt x="5096576" y="1872487"/>
                    <a:pt x="5084445" y="1850068"/>
                    <a:pt x="5067452" y="1838739"/>
                  </a:cubicBezTo>
                  <a:cubicBezTo>
                    <a:pt x="5064695" y="1836901"/>
                    <a:pt x="5088987" y="1840395"/>
                    <a:pt x="5077391" y="183873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pt-BR" dirty="0"/>
            </a:p>
          </p:txBody>
        </p:sp>
        <p:sp>
          <p:nvSpPr>
            <p:cNvPr id="24" name="Text Box 102"/>
            <p:cNvSpPr txBox="1">
              <a:spLocks noChangeArrowheads="1"/>
            </p:cNvSpPr>
            <p:nvPr/>
          </p:nvSpPr>
          <p:spPr bwMode="auto">
            <a:xfrm>
              <a:off x="938213" y="3983038"/>
              <a:ext cx="71755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Rio da Éguas</a:t>
              </a:r>
            </a:p>
          </p:txBody>
        </p:sp>
        <p:sp>
          <p:nvSpPr>
            <p:cNvPr id="25" name="Line 4"/>
            <p:cNvSpPr>
              <a:spLocks noChangeShapeType="1"/>
            </p:cNvSpPr>
            <p:nvPr/>
          </p:nvSpPr>
          <p:spPr bwMode="auto">
            <a:xfrm flipV="1">
              <a:off x="3713163" y="3606800"/>
              <a:ext cx="1108075" cy="303213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7" name="Line 64"/>
            <p:cNvSpPr>
              <a:spLocks noChangeShapeType="1"/>
            </p:cNvSpPr>
            <p:nvPr/>
          </p:nvSpPr>
          <p:spPr bwMode="auto">
            <a:xfrm flipV="1">
              <a:off x="3816350" y="2347913"/>
              <a:ext cx="515938" cy="19208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Line 4"/>
            <p:cNvSpPr>
              <a:spLocks noChangeShapeType="1"/>
            </p:cNvSpPr>
            <p:nvPr/>
          </p:nvSpPr>
          <p:spPr bwMode="auto">
            <a:xfrm>
              <a:off x="3686175" y="1225550"/>
              <a:ext cx="314325" cy="29527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9" name="Line 4"/>
            <p:cNvSpPr>
              <a:spLocks noChangeShapeType="1"/>
            </p:cNvSpPr>
            <p:nvPr/>
          </p:nvSpPr>
          <p:spPr bwMode="auto">
            <a:xfrm rot="120000" flipV="1">
              <a:off x="4005263" y="1466850"/>
              <a:ext cx="1433512" cy="7302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30" name="Line 4"/>
            <p:cNvSpPr>
              <a:spLocks noChangeShapeType="1"/>
            </p:cNvSpPr>
            <p:nvPr/>
          </p:nvSpPr>
          <p:spPr bwMode="auto">
            <a:xfrm flipV="1">
              <a:off x="1014413" y="3775075"/>
              <a:ext cx="1452562" cy="241300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31" name="Line 64"/>
            <p:cNvSpPr>
              <a:spLocks noChangeShapeType="1"/>
            </p:cNvSpPr>
            <p:nvPr/>
          </p:nvSpPr>
          <p:spPr bwMode="auto">
            <a:xfrm flipV="1">
              <a:off x="3524250" y="3962400"/>
              <a:ext cx="150813" cy="43021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Line 64"/>
            <p:cNvSpPr>
              <a:spLocks noChangeShapeType="1"/>
            </p:cNvSpPr>
            <p:nvPr/>
          </p:nvSpPr>
          <p:spPr bwMode="auto">
            <a:xfrm flipH="1" flipV="1">
              <a:off x="1512888" y="2978150"/>
              <a:ext cx="874712" cy="73977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 Box 102"/>
            <p:cNvSpPr txBox="1">
              <a:spLocks noChangeArrowheads="1"/>
            </p:cNvSpPr>
            <p:nvPr/>
          </p:nvSpPr>
          <p:spPr bwMode="auto">
            <a:xfrm>
              <a:off x="2063750" y="3816350"/>
              <a:ext cx="7207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Bom Jesus da Lapa II</a:t>
              </a:r>
            </a:p>
          </p:txBody>
        </p:sp>
        <p:sp>
          <p:nvSpPr>
            <p:cNvPr id="34" name="Text Box 102"/>
            <p:cNvSpPr txBox="1">
              <a:spLocks noChangeArrowheads="1"/>
            </p:cNvSpPr>
            <p:nvPr/>
          </p:nvSpPr>
          <p:spPr bwMode="auto">
            <a:xfrm>
              <a:off x="3441700" y="3636963"/>
              <a:ext cx="5619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Ibicoara</a:t>
              </a:r>
            </a:p>
          </p:txBody>
        </p:sp>
        <p:sp>
          <p:nvSpPr>
            <p:cNvPr id="35" name="Text Box 102"/>
            <p:cNvSpPr txBox="1">
              <a:spLocks noChangeArrowheads="1"/>
            </p:cNvSpPr>
            <p:nvPr/>
          </p:nvSpPr>
          <p:spPr bwMode="auto">
            <a:xfrm>
              <a:off x="3484563" y="4192588"/>
              <a:ext cx="649287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Brumado II</a:t>
              </a:r>
            </a:p>
          </p:txBody>
        </p:sp>
        <p:sp>
          <p:nvSpPr>
            <p:cNvPr id="36" name="Text Box 102"/>
            <p:cNvSpPr txBox="1">
              <a:spLocks noChangeArrowheads="1"/>
            </p:cNvSpPr>
            <p:nvPr/>
          </p:nvSpPr>
          <p:spPr bwMode="auto">
            <a:xfrm>
              <a:off x="4500563" y="1878013"/>
              <a:ext cx="649287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Jaguariri</a:t>
              </a:r>
            </a:p>
          </p:txBody>
        </p:sp>
        <p:sp>
          <p:nvSpPr>
            <p:cNvPr id="37" name="Text Box 102"/>
            <p:cNvSpPr txBox="1">
              <a:spLocks noChangeArrowheads="1"/>
            </p:cNvSpPr>
            <p:nvPr/>
          </p:nvSpPr>
          <p:spPr bwMode="auto">
            <a:xfrm>
              <a:off x="3021013" y="3268663"/>
              <a:ext cx="649287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Brotas de Macaúbas</a:t>
              </a:r>
            </a:p>
          </p:txBody>
        </p:sp>
        <p:sp>
          <p:nvSpPr>
            <p:cNvPr id="38" name="Text Box 102"/>
            <p:cNvSpPr txBox="1">
              <a:spLocks noChangeArrowheads="1"/>
            </p:cNvSpPr>
            <p:nvPr/>
          </p:nvSpPr>
          <p:spPr bwMode="auto">
            <a:xfrm>
              <a:off x="3757613" y="2803525"/>
              <a:ext cx="10445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Morro do Chapéu II</a:t>
              </a:r>
            </a:p>
          </p:txBody>
        </p:sp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3410917" y="2684288"/>
              <a:ext cx="417066" cy="32724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rgbClr val="00B0F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40" name="Text Box 102"/>
            <p:cNvSpPr txBox="1">
              <a:spLocks noChangeArrowheads="1"/>
            </p:cNvSpPr>
            <p:nvPr/>
          </p:nvSpPr>
          <p:spPr bwMode="auto">
            <a:xfrm>
              <a:off x="3035300" y="4379913"/>
              <a:ext cx="5064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Pindaí II</a:t>
              </a:r>
            </a:p>
          </p:txBody>
        </p:sp>
        <p:sp>
          <p:nvSpPr>
            <p:cNvPr id="41" name="Text Box 102"/>
            <p:cNvSpPr txBox="1">
              <a:spLocks noChangeArrowheads="1"/>
            </p:cNvSpPr>
            <p:nvPr/>
          </p:nvSpPr>
          <p:spPr bwMode="auto">
            <a:xfrm>
              <a:off x="2500313" y="4129088"/>
              <a:ext cx="5937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 err="1">
                  <a:latin typeface="Arial Narrow" pitchFamily="34" charset="0"/>
                </a:rPr>
                <a:t>Igaporã</a:t>
              </a:r>
              <a:r>
                <a:rPr lang="pt-BR" altLang="pt-BR" sz="800" b="1" i="1" dirty="0">
                  <a:latin typeface="Arial Narrow" pitchFamily="34" charset="0"/>
                </a:rPr>
                <a:t>  II</a:t>
              </a:r>
            </a:p>
          </p:txBody>
        </p:sp>
        <p:sp>
          <p:nvSpPr>
            <p:cNvPr id="42" name="Text Box 102"/>
            <p:cNvSpPr txBox="1">
              <a:spLocks noChangeArrowheads="1"/>
            </p:cNvSpPr>
            <p:nvPr/>
          </p:nvSpPr>
          <p:spPr bwMode="auto">
            <a:xfrm>
              <a:off x="4273550" y="3421063"/>
              <a:ext cx="5270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Sapeaçu</a:t>
              </a:r>
            </a:p>
          </p:txBody>
        </p:sp>
        <p:sp>
          <p:nvSpPr>
            <p:cNvPr id="43" name="Text Box 102"/>
            <p:cNvSpPr txBox="1">
              <a:spLocks noChangeArrowheads="1"/>
            </p:cNvSpPr>
            <p:nvPr/>
          </p:nvSpPr>
          <p:spPr bwMode="auto">
            <a:xfrm>
              <a:off x="4754563" y="4368800"/>
              <a:ext cx="649287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Funil</a:t>
              </a:r>
            </a:p>
          </p:txBody>
        </p:sp>
        <p:sp>
          <p:nvSpPr>
            <p:cNvPr id="44" name="Text Box 102"/>
            <p:cNvSpPr txBox="1">
              <a:spLocks noChangeArrowheads="1"/>
            </p:cNvSpPr>
            <p:nvPr/>
          </p:nvSpPr>
          <p:spPr bwMode="auto">
            <a:xfrm>
              <a:off x="4567238" y="5499100"/>
              <a:ext cx="6032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Eunápolis</a:t>
              </a:r>
            </a:p>
          </p:txBody>
        </p:sp>
        <p:sp>
          <p:nvSpPr>
            <p:cNvPr id="45" name="Text Box 102"/>
            <p:cNvSpPr txBox="1">
              <a:spLocks noChangeArrowheads="1"/>
            </p:cNvSpPr>
            <p:nvPr/>
          </p:nvSpPr>
          <p:spPr bwMode="auto">
            <a:xfrm>
              <a:off x="4427538" y="6165850"/>
              <a:ext cx="649287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T. Freitas II</a:t>
              </a:r>
            </a:p>
          </p:txBody>
        </p:sp>
        <p:sp>
          <p:nvSpPr>
            <p:cNvPr id="46" name="Text Box 102"/>
            <p:cNvSpPr txBox="1">
              <a:spLocks noChangeArrowheads="1"/>
            </p:cNvSpPr>
            <p:nvPr/>
          </p:nvSpPr>
          <p:spPr bwMode="auto">
            <a:xfrm>
              <a:off x="3049588" y="2593975"/>
              <a:ext cx="392112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Irecê</a:t>
              </a:r>
            </a:p>
          </p:txBody>
        </p:sp>
        <p:sp>
          <p:nvSpPr>
            <p:cNvPr id="47" name="Text Box 102"/>
            <p:cNvSpPr txBox="1">
              <a:spLocks noChangeArrowheads="1"/>
            </p:cNvSpPr>
            <p:nvPr/>
          </p:nvSpPr>
          <p:spPr bwMode="auto">
            <a:xfrm>
              <a:off x="3792538" y="4291013"/>
              <a:ext cx="649287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Poções III</a:t>
              </a:r>
            </a:p>
          </p:txBody>
        </p:sp>
        <p:sp>
          <p:nvSpPr>
            <p:cNvPr id="48" name="Text Box 102"/>
            <p:cNvSpPr txBox="1">
              <a:spLocks noChangeArrowheads="1"/>
            </p:cNvSpPr>
            <p:nvPr/>
          </p:nvSpPr>
          <p:spPr bwMode="auto">
            <a:xfrm>
              <a:off x="4125913" y="5192713"/>
              <a:ext cx="5461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Itapebi</a:t>
              </a:r>
            </a:p>
          </p:txBody>
        </p:sp>
        <p:cxnSp>
          <p:nvCxnSpPr>
            <p:cNvPr id="49" name="Conector reto 48"/>
            <p:cNvCxnSpPr/>
            <p:nvPr/>
          </p:nvCxnSpPr>
          <p:spPr>
            <a:xfrm flipV="1">
              <a:off x="3059113" y="3843338"/>
              <a:ext cx="6350" cy="280987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flipV="1">
              <a:off x="3094038" y="3843338"/>
              <a:ext cx="11112" cy="290512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Line 4"/>
            <p:cNvSpPr>
              <a:spLocks noChangeShapeType="1"/>
            </p:cNvSpPr>
            <p:nvPr/>
          </p:nvSpPr>
          <p:spPr bwMode="auto">
            <a:xfrm rot="120000" flipV="1">
              <a:off x="4014788" y="1501775"/>
              <a:ext cx="1428750" cy="7302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52" name="Oval 34"/>
            <p:cNvSpPr>
              <a:spLocks noChangeAspect="1" noChangeArrowheads="1"/>
            </p:cNvSpPr>
            <p:nvPr/>
          </p:nvSpPr>
          <p:spPr bwMode="auto">
            <a:xfrm>
              <a:off x="1581150" y="2903538"/>
              <a:ext cx="71438" cy="730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53" name="Line 4"/>
            <p:cNvSpPr>
              <a:spLocks noChangeShapeType="1"/>
            </p:cNvSpPr>
            <p:nvPr/>
          </p:nvSpPr>
          <p:spPr bwMode="auto">
            <a:xfrm flipV="1">
              <a:off x="4772025" y="3636963"/>
              <a:ext cx="12700" cy="16192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4" name="Line 4"/>
            <p:cNvSpPr>
              <a:spLocks noChangeShapeType="1"/>
            </p:cNvSpPr>
            <p:nvPr/>
          </p:nvSpPr>
          <p:spPr bwMode="auto">
            <a:xfrm flipV="1">
              <a:off x="4772025" y="3656013"/>
              <a:ext cx="68263" cy="82867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Line 4"/>
            <p:cNvSpPr>
              <a:spLocks noChangeShapeType="1"/>
            </p:cNvSpPr>
            <p:nvPr/>
          </p:nvSpPr>
          <p:spPr bwMode="auto">
            <a:xfrm>
              <a:off x="3538538" y="4354513"/>
              <a:ext cx="752475" cy="22225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Line 4"/>
            <p:cNvSpPr>
              <a:spLocks noChangeShapeType="1"/>
            </p:cNvSpPr>
            <p:nvPr/>
          </p:nvSpPr>
          <p:spPr bwMode="auto">
            <a:xfrm flipV="1">
              <a:off x="4592638" y="4467225"/>
              <a:ext cx="139700" cy="2698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7" name="Oval 34"/>
            <p:cNvSpPr>
              <a:spLocks noChangeAspect="1" noChangeArrowheads="1"/>
            </p:cNvSpPr>
            <p:nvPr/>
          </p:nvSpPr>
          <p:spPr bwMode="auto">
            <a:xfrm>
              <a:off x="3498850" y="4330700"/>
              <a:ext cx="71438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58" name="Oval 34"/>
            <p:cNvSpPr>
              <a:spLocks noChangeAspect="1" noChangeArrowheads="1"/>
            </p:cNvSpPr>
            <p:nvPr/>
          </p:nvSpPr>
          <p:spPr bwMode="auto">
            <a:xfrm>
              <a:off x="3651250" y="3900488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59" name="Line 4"/>
            <p:cNvSpPr>
              <a:spLocks noChangeShapeType="1"/>
            </p:cNvSpPr>
            <p:nvPr/>
          </p:nvSpPr>
          <p:spPr bwMode="auto">
            <a:xfrm flipV="1">
              <a:off x="4573588" y="4494213"/>
              <a:ext cx="176212" cy="82073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Line 4"/>
            <p:cNvSpPr>
              <a:spLocks noChangeShapeType="1"/>
            </p:cNvSpPr>
            <p:nvPr/>
          </p:nvSpPr>
          <p:spPr bwMode="auto">
            <a:xfrm flipV="1">
              <a:off x="4548188" y="4484688"/>
              <a:ext cx="177800" cy="83026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Line 4"/>
            <p:cNvSpPr>
              <a:spLocks noChangeShapeType="1"/>
            </p:cNvSpPr>
            <p:nvPr/>
          </p:nvSpPr>
          <p:spPr bwMode="auto">
            <a:xfrm flipV="1">
              <a:off x="4554538" y="5327650"/>
              <a:ext cx="0" cy="24288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Line 4"/>
            <p:cNvSpPr>
              <a:spLocks noChangeShapeType="1"/>
            </p:cNvSpPr>
            <p:nvPr/>
          </p:nvSpPr>
          <p:spPr bwMode="auto">
            <a:xfrm flipH="1" flipV="1">
              <a:off x="4592638" y="5314950"/>
              <a:ext cx="0" cy="25558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3" name="Line 4"/>
            <p:cNvSpPr>
              <a:spLocks noChangeShapeType="1"/>
            </p:cNvSpPr>
            <p:nvPr/>
          </p:nvSpPr>
          <p:spPr bwMode="auto">
            <a:xfrm flipH="1">
              <a:off x="4401936" y="5570362"/>
              <a:ext cx="147217" cy="68265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64" name="Line 4"/>
            <p:cNvSpPr>
              <a:spLocks noChangeShapeType="1"/>
            </p:cNvSpPr>
            <p:nvPr/>
          </p:nvSpPr>
          <p:spPr bwMode="auto">
            <a:xfrm flipV="1">
              <a:off x="4447574" y="5570362"/>
              <a:ext cx="146029" cy="68265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65" name="Oval 34"/>
            <p:cNvSpPr>
              <a:spLocks noChangeAspect="1" noChangeArrowheads="1"/>
            </p:cNvSpPr>
            <p:nvPr/>
          </p:nvSpPr>
          <p:spPr bwMode="auto">
            <a:xfrm>
              <a:off x="4537075" y="5532438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66" name="Oval 34"/>
            <p:cNvSpPr>
              <a:spLocks noChangeAspect="1" noChangeArrowheads="1"/>
            </p:cNvSpPr>
            <p:nvPr/>
          </p:nvSpPr>
          <p:spPr bwMode="auto">
            <a:xfrm>
              <a:off x="4379913" y="6235700"/>
              <a:ext cx="71437" cy="74613"/>
            </a:xfrm>
            <a:prstGeom prst="ellipse">
              <a:avLst/>
            </a:prstGeom>
            <a:noFill/>
            <a:ln w="9525">
              <a:solidFill>
                <a:srgbClr val="2B912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>
              <a:off x="2544763" y="3819525"/>
              <a:ext cx="349250" cy="331788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Line 64"/>
            <p:cNvSpPr>
              <a:spLocks noChangeShapeType="1"/>
            </p:cNvSpPr>
            <p:nvPr/>
          </p:nvSpPr>
          <p:spPr bwMode="auto">
            <a:xfrm>
              <a:off x="2935288" y="4151313"/>
              <a:ext cx="98425" cy="3175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9" name="Line 64"/>
            <p:cNvSpPr>
              <a:spLocks noChangeShapeType="1"/>
            </p:cNvSpPr>
            <p:nvPr/>
          </p:nvSpPr>
          <p:spPr bwMode="auto">
            <a:xfrm>
              <a:off x="2935288" y="4179888"/>
              <a:ext cx="101600" cy="476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Oval 34"/>
            <p:cNvSpPr>
              <a:spLocks noChangeAspect="1" noChangeArrowheads="1"/>
            </p:cNvSpPr>
            <p:nvPr/>
          </p:nvSpPr>
          <p:spPr bwMode="auto">
            <a:xfrm>
              <a:off x="3033713" y="4394200"/>
              <a:ext cx="71437" cy="73025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71" name="Text Box 102"/>
            <p:cNvSpPr txBox="1">
              <a:spLocks noChangeArrowheads="1"/>
            </p:cNvSpPr>
            <p:nvPr/>
          </p:nvSpPr>
          <p:spPr bwMode="auto">
            <a:xfrm>
              <a:off x="4279900" y="4162425"/>
              <a:ext cx="5080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Itagibá</a:t>
              </a:r>
            </a:p>
          </p:txBody>
        </p:sp>
        <p:sp>
          <p:nvSpPr>
            <p:cNvPr id="72" name="Line 4"/>
            <p:cNvSpPr>
              <a:spLocks noChangeShapeType="1"/>
            </p:cNvSpPr>
            <p:nvPr/>
          </p:nvSpPr>
          <p:spPr bwMode="auto">
            <a:xfrm>
              <a:off x="4586288" y="4405313"/>
              <a:ext cx="14287" cy="8890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3" name="Line 4"/>
            <p:cNvSpPr>
              <a:spLocks noChangeShapeType="1"/>
            </p:cNvSpPr>
            <p:nvPr/>
          </p:nvSpPr>
          <p:spPr bwMode="auto">
            <a:xfrm>
              <a:off x="4554538" y="4416425"/>
              <a:ext cx="15875" cy="8890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4324350" y="4498975"/>
              <a:ext cx="246063" cy="5556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5" name="Oval 34"/>
            <p:cNvSpPr>
              <a:spLocks noChangeAspect="1" noChangeArrowheads="1"/>
            </p:cNvSpPr>
            <p:nvPr/>
          </p:nvSpPr>
          <p:spPr bwMode="auto">
            <a:xfrm>
              <a:off x="4532313" y="4360863"/>
              <a:ext cx="71437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76" name="Line 4"/>
            <p:cNvSpPr>
              <a:spLocks noChangeShapeType="1"/>
            </p:cNvSpPr>
            <p:nvPr/>
          </p:nvSpPr>
          <p:spPr bwMode="auto">
            <a:xfrm flipH="1">
              <a:off x="4332751" y="4504976"/>
              <a:ext cx="381186" cy="78755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77" name="Line 4"/>
            <p:cNvSpPr>
              <a:spLocks noChangeShapeType="1"/>
            </p:cNvSpPr>
            <p:nvPr/>
          </p:nvSpPr>
          <p:spPr bwMode="auto">
            <a:xfrm flipH="1" flipV="1">
              <a:off x="4586288" y="5327650"/>
              <a:ext cx="104775" cy="8413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Oval 34"/>
            <p:cNvSpPr>
              <a:spLocks noChangeAspect="1" noChangeArrowheads="1"/>
            </p:cNvSpPr>
            <p:nvPr/>
          </p:nvSpPr>
          <p:spPr bwMode="auto">
            <a:xfrm>
              <a:off x="4537075" y="5291138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79" name="Oval 34"/>
            <p:cNvSpPr>
              <a:spLocks noChangeAspect="1" noChangeArrowheads="1"/>
            </p:cNvSpPr>
            <p:nvPr/>
          </p:nvSpPr>
          <p:spPr bwMode="auto">
            <a:xfrm>
              <a:off x="4672013" y="5375275"/>
              <a:ext cx="71437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80" name="Text Box 102"/>
            <p:cNvSpPr txBox="1">
              <a:spLocks noChangeArrowheads="1"/>
            </p:cNvSpPr>
            <p:nvPr/>
          </p:nvSpPr>
          <p:spPr bwMode="auto">
            <a:xfrm>
              <a:off x="4692650" y="5321300"/>
              <a:ext cx="6492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Veracel</a:t>
              </a:r>
            </a:p>
          </p:txBody>
        </p:sp>
        <p:sp>
          <p:nvSpPr>
            <p:cNvPr id="81" name="Line 4"/>
            <p:cNvSpPr>
              <a:spLocks noChangeShapeType="1"/>
            </p:cNvSpPr>
            <p:nvPr/>
          </p:nvSpPr>
          <p:spPr bwMode="auto">
            <a:xfrm flipH="1" flipV="1">
              <a:off x="4691063" y="3795713"/>
              <a:ext cx="84137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2" name="Line 4"/>
            <p:cNvSpPr>
              <a:spLocks noChangeShapeType="1"/>
            </p:cNvSpPr>
            <p:nvPr/>
          </p:nvSpPr>
          <p:spPr bwMode="auto">
            <a:xfrm flipH="1" flipV="1">
              <a:off x="4686300" y="3859213"/>
              <a:ext cx="85725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3" name="Line 4"/>
            <p:cNvSpPr>
              <a:spLocks noChangeShapeType="1"/>
            </p:cNvSpPr>
            <p:nvPr/>
          </p:nvSpPr>
          <p:spPr bwMode="auto">
            <a:xfrm flipV="1">
              <a:off x="4724400" y="3854450"/>
              <a:ext cx="41275" cy="62706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4" name="Line 4"/>
            <p:cNvSpPr>
              <a:spLocks noChangeShapeType="1"/>
            </p:cNvSpPr>
            <p:nvPr/>
          </p:nvSpPr>
          <p:spPr bwMode="auto">
            <a:xfrm flipV="1">
              <a:off x="4799013" y="3657600"/>
              <a:ext cx="12700" cy="16192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5" name="Line 4"/>
            <p:cNvSpPr>
              <a:spLocks noChangeShapeType="1"/>
            </p:cNvSpPr>
            <p:nvPr/>
          </p:nvSpPr>
          <p:spPr bwMode="auto">
            <a:xfrm flipH="1" flipV="1">
              <a:off x="4718050" y="3816350"/>
              <a:ext cx="84138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6" name="Line 4"/>
            <p:cNvSpPr>
              <a:spLocks noChangeShapeType="1"/>
            </p:cNvSpPr>
            <p:nvPr/>
          </p:nvSpPr>
          <p:spPr bwMode="auto">
            <a:xfrm flipH="1" flipV="1">
              <a:off x="4713288" y="3836988"/>
              <a:ext cx="84137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7" name="Line 4"/>
            <p:cNvSpPr>
              <a:spLocks noChangeShapeType="1"/>
            </p:cNvSpPr>
            <p:nvPr/>
          </p:nvSpPr>
          <p:spPr bwMode="auto">
            <a:xfrm flipV="1">
              <a:off x="4749800" y="3832225"/>
              <a:ext cx="42863" cy="62706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" name="Line 4"/>
            <p:cNvSpPr>
              <a:spLocks noChangeShapeType="1"/>
            </p:cNvSpPr>
            <p:nvPr/>
          </p:nvSpPr>
          <p:spPr bwMode="auto">
            <a:xfrm flipH="1">
              <a:off x="4676775" y="3657600"/>
              <a:ext cx="95250" cy="147638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89" name="Text Box 102"/>
            <p:cNvSpPr txBox="1">
              <a:spLocks noChangeArrowheads="1"/>
            </p:cNvSpPr>
            <p:nvPr/>
          </p:nvSpPr>
          <p:spPr bwMode="auto">
            <a:xfrm>
              <a:off x="4514850" y="3822700"/>
              <a:ext cx="782638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St. Antônio</a:t>
              </a:r>
            </a:p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de Jesus</a:t>
              </a:r>
            </a:p>
          </p:txBody>
        </p:sp>
        <p:sp>
          <p:nvSpPr>
            <p:cNvPr id="90" name="Oval 34"/>
            <p:cNvSpPr>
              <a:spLocks noChangeAspect="1" noChangeArrowheads="1"/>
            </p:cNvSpPr>
            <p:nvPr/>
          </p:nvSpPr>
          <p:spPr bwMode="auto">
            <a:xfrm>
              <a:off x="4649788" y="3790950"/>
              <a:ext cx="71437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91" name="Text Box 102"/>
            <p:cNvSpPr txBox="1">
              <a:spLocks noChangeArrowheads="1"/>
            </p:cNvSpPr>
            <p:nvPr/>
          </p:nvSpPr>
          <p:spPr bwMode="auto">
            <a:xfrm>
              <a:off x="877888" y="1519238"/>
              <a:ext cx="7048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Gilbués II</a:t>
              </a:r>
            </a:p>
          </p:txBody>
        </p:sp>
        <p:sp>
          <p:nvSpPr>
            <p:cNvPr id="92" name="Line 4"/>
            <p:cNvSpPr>
              <a:spLocks noChangeShapeType="1"/>
            </p:cNvSpPr>
            <p:nvPr/>
          </p:nvSpPr>
          <p:spPr bwMode="auto">
            <a:xfrm flipV="1">
              <a:off x="989186" y="2959914"/>
              <a:ext cx="605632" cy="104358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93" name="Line 64"/>
            <p:cNvSpPr>
              <a:spLocks noChangeShapeType="1"/>
            </p:cNvSpPr>
            <p:nvPr/>
          </p:nvSpPr>
          <p:spPr bwMode="auto">
            <a:xfrm flipH="1">
              <a:off x="1262063" y="2994025"/>
              <a:ext cx="207962" cy="363538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4" name="Oval 34"/>
            <p:cNvSpPr>
              <a:spLocks noChangeAspect="1" noChangeArrowheads="1"/>
            </p:cNvSpPr>
            <p:nvPr/>
          </p:nvSpPr>
          <p:spPr bwMode="auto">
            <a:xfrm>
              <a:off x="1230313" y="3357563"/>
              <a:ext cx="71437" cy="73025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95" name="Oval 34"/>
            <p:cNvSpPr>
              <a:spLocks noChangeAspect="1" noChangeArrowheads="1"/>
            </p:cNvSpPr>
            <p:nvPr/>
          </p:nvSpPr>
          <p:spPr bwMode="auto">
            <a:xfrm>
              <a:off x="1468438" y="2933700"/>
              <a:ext cx="71437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96" name="Text Box 102"/>
            <p:cNvSpPr txBox="1">
              <a:spLocks noChangeArrowheads="1"/>
            </p:cNvSpPr>
            <p:nvPr/>
          </p:nvSpPr>
          <p:spPr bwMode="auto">
            <a:xfrm>
              <a:off x="908050" y="2819400"/>
              <a:ext cx="5969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Barreiras</a:t>
              </a:r>
            </a:p>
          </p:txBody>
        </p:sp>
        <p:sp>
          <p:nvSpPr>
            <p:cNvPr id="97" name="Line 64"/>
            <p:cNvSpPr>
              <a:spLocks noChangeShapeType="1"/>
            </p:cNvSpPr>
            <p:nvPr/>
          </p:nvSpPr>
          <p:spPr bwMode="auto">
            <a:xfrm flipH="1" flipV="1">
              <a:off x="2405063" y="3714750"/>
              <a:ext cx="103187" cy="7620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" name="Line 64"/>
            <p:cNvSpPr>
              <a:spLocks noChangeShapeType="1"/>
            </p:cNvSpPr>
            <p:nvPr/>
          </p:nvSpPr>
          <p:spPr bwMode="auto">
            <a:xfrm flipH="1" flipV="1">
              <a:off x="2401888" y="3746500"/>
              <a:ext cx="104775" cy="7620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" name="Text Box 102"/>
            <p:cNvSpPr txBox="1">
              <a:spLocks noChangeArrowheads="1"/>
            </p:cNvSpPr>
            <p:nvPr/>
          </p:nvSpPr>
          <p:spPr bwMode="auto">
            <a:xfrm>
              <a:off x="1425575" y="3589338"/>
              <a:ext cx="9763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Bom Jesus da Lapa</a:t>
              </a:r>
            </a:p>
          </p:txBody>
        </p:sp>
        <p:sp>
          <p:nvSpPr>
            <p:cNvPr id="100" name="Line 64"/>
            <p:cNvSpPr>
              <a:spLocks noChangeShapeType="1"/>
            </p:cNvSpPr>
            <p:nvPr/>
          </p:nvSpPr>
          <p:spPr bwMode="auto">
            <a:xfrm flipV="1">
              <a:off x="2405063" y="3176588"/>
              <a:ext cx="530225" cy="53816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1" name="Oval 34"/>
            <p:cNvSpPr>
              <a:spLocks noChangeAspect="1" noChangeArrowheads="1"/>
            </p:cNvSpPr>
            <p:nvPr/>
          </p:nvSpPr>
          <p:spPr bwMode="auto">
            <a:xfrm>
              <a:off x="2362200" y="3694113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02" name="Line 64"/>
            <p:cNvSpPr>
              <a:spLocks noChangeShapeType="1"/>
            </p:cNvSpPr>
            <p:nvPr/>
          </p:nvSpPr>
          <p:spPr bwMode="auto">
            <a:xfrm flipH="1" flipV="1">
              <a:off x="2930525" y="3171825"/>
              <a:ext cx="134938" cy="10636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" name="Line 64"/>
            <p:cNvSpPr>
              <a:spLocks noChangeShapeType="1"/>
            </p:cNvSpPr>
            <p:nvPr/>
          </p:nvSpPr>
          <p:spPr bwMode="auto">
            <a:xfrm flipH="1" flipV="1">
              <a:off x="2959100" y="3146425"/>
              <a:ext cx="134938" cy="10636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4" name="Line 64"/>
            <p:cNvSpPr>
              <a:spLocks noChangeShapeType="1"/>
            </p:cNvSpPr>
            <p:nvPr/>
          </p:nvSpPr>
          <p:spPr bwMode="auto">
            <a:xfrm flipV="1">
              <a:off x="2963863" y="2703513"/>
              <a:ext cx="430212" cy="44926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5" name="Oval 34"/>
            <p:cNvSpPr>
              <a:spLocks noChangeAspect="1" noChangeArrowheads="1"/>
            </p:cNvSpPr>
            <p:nvPr/>
          </p:nvSpPr>
          <p:spPr bwMode="auto">
            <a:xfrm>
              <a:off x="3059113" y="3246438"/>
              <a:ext cx="71437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06" name="Oval 34"/>
            <p:cNvSpPr>
              <a:spLocks noChangeAspect="1" noChangeArrowheads="1"/>
            </p:cNvSpPr>
            <p:nvPr/>
          </p:nvSpPr>
          <p:spPr bwMode="auto">
            <a:xfrm>
              <a:off x="3373438" y="2651125"/>
              <a:ext cx="71437" cy="7302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07" name="Line 64"/>
            <p:cNvSpPr>
              <a:spLocks noChangeShapeType="1"/>
            </p:cNvSpPr>
            <p:nvPr/>
          </p:nvSpPr>
          <p:spPr bwMode="auto">
            <a:xfrm>
              <a:off x="1628775" y="2974975"/>
              <a:ext cx="4763" cy="10160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8" name="Line 4"/>
            <p:cNvSpPr>
              <a:spLocks noChangeShapeType="1"/>
            </p:cNvSpPr>
            <p:nvPr/>
          </p:nvSpPr>
          <p:spPr bwMode="auto">
            <a:xfrm>
              <a:off x="3659188" y="1257300"/>
              <a:ext cx="314325" cy="296863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09" name="Line 64"/>
            <p:cNvSpPr>
              <a:spLocks noChangeShapeType="1"/>
            </p:cNvSpPr>
            <p:nvPr/>
          </p:nvSpPr>
          <p:spPr bwMode="auto">
            <a:xfrm flipH="1" flipV="1">
              <a:off x="4327525" y="1698625"/>
              <a:ext cx="12700" cy="64452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Line 64"/>
            <p:cNvSpPr>
              <a:spLocks noChangeShapeType="1"/>
            </p:cNvSpPr>
            <p:nvPr/>
          </p:nvSpPr>
          <p:spPr bwMode="auto">
            <a:xfrm flipH="1" flipV="1">
              <a:off x="4375150" y="2014538"/>
              <a:ext cx="6350" cy="32385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1" name="Line 64"/>
            <p:cNvSpPr>
              <a:spLocks noChangeShapeType="1"/>
            </p:cNvSpPr>
            <p:nvPr/>
          </p:nvSpPr>
          <p:spPr bwMode="auto">
            <a:xfrm flipH="1" flipV="1">
              <a:off x="4367213" y="1716088"/>
              <a:ext cx="7937" cy="26987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Line 64"/>
            <p:cNvSpPr>
              <a:spLocks noChangeShapeType="1"/>
            </p:cNvSpPr>
            <p:nvPr/>
          </p:nvSpPr>
          <p:spPr bwMode="auto">
            <a:xfrm flipH="1" flipV="1">
              <a:off x="4368800" y="1982788"/>
              <a:ext cx="117475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Line 64"/>
            <p:cNvSpPr>
              <a:spLocks noChangeShapeType="1"/>
            </p:cNvSpPr>
            <p:nvPr/>
          </p:nvSpPr>
          <p:spPr bwMode="auto">
            <a:xfrm flipH="1" flipV="1">
              <a:off x="4368800" y="2019300"/>
              <a:ext cx="117475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4" name="Oval 34"/>
            <p:cNvSpPr>
              <a:spLocks noChangeAspect="1" noChangeArrowheads="1"/>
            </p:cNvSpPr>
            <p:nvPr/>
          </p:nvSpPr>
          <p:spPr bwMode="auto">
            <a:xfrm>
              <a:off x="4473575" y="1954213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15" name="Oval 34"/>
            <p:cNvSpPr>
              <a:spLocks noChangeAspect="1" noChangeArrowheads="1"/>
            </p:cNvSpPr>
            <p:nvPr/>
          </p:nvSpPr>
          <p:spPr bwMode="auto">
            <a:xfrm>
              <a:off x="4327525" y="2306638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16" name="Line 64"/>
            <p:cNvSpPr>
              <a:spLocks noChangeShapeType="1"/>
            </p:cNvSpPr>
            <p:nvPr/>
          </p:nvSpPr>
          <p:spPr bwMode="auto">
            <a:xfrm flipH="1" flipV="1">
              <a:off x="3987800" y="1604963"/>
              <a:ext cx="336550" cy="13176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7" name="Line 64"/>
            <p:cNvSpPr>
              <a:spLocks noChangeShapeType="1"/>
            </p:cNvSpPr>
            <p:nvPr/>
          </p:nvSpPr>
          <p:spPr bwMode="auto">
            <a:xfrm flipH="1" flipV="1">
              <a:off x="4016375" y="1579563"/>
              <a:ext cx="336550" cy="13017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8" name="Oval 34"/>
            <p:cNvSpPr>
              <a:spLocks noChangeAspect="1" noChangeArrowheads="1"/>
            </p:cNvSpPr>
            <p:nvPr/>
          </p:nvSpPr>
          <p:spPr bwMode="auto">
            <a:xfrm>
              <a:off x="4268788" y="4538663"/>
              <a:ext cx="71437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19" name="Oval 34"/>
            <p:cNvSpPr>
              <a:spLocks noChangeAspect="1" noChangeArrowheads="1"/>
            </p:cNvSpPr>
            <p:nvPr/>
          </p:nvSpPr>
          <p:spPr bwMode="auto">
            <a:xfrm>
              <a:off x="4713288" y="4449763"/>
              <a:ext cx="71437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20" name="Oval 34"/>
            <p:cNvSpPr>
              <a:spLocks noChangeAspect="1" noChangeArrowheads="1"/>
            </p:cNvSpPr>
            <p:nvPr/>
          </p:nvSpPr>
          <p:spPr bwMode="auto">
            <a:xfrm>
              <a:off x="4778375" y="3594100"/>
              <a:ext cx="71438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21" name="Text Box 102"/>
            <p:cNvSpPr txBox="1">
              <a:spLocks noChangeArrowheads="1"/>
            </p:cNvSpPr>
            <p:nvPr/>
          </p:nvSpPr>
          <p:spPr bwMode="auto">
            <a:xfrm>
              <a:off x="3070225" y="1709738"/>
              <a:ext cx="7239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Pedra Branca</a:t>
              </a:r>
            </a:p>
          </p:txBody>
        </p:sp>
        <p:sp>
          <p:nvSpPr>
            <p:cNvPr id="122" name="Line 64"/>
            <p:cNvSpPr>
              <a:spLocks noChangeShapeType="1"/>
            </p:cNvSpPr>
            <p:nvPr/>
          </p:nvSpPr>
          <p:spPr bwMode="auto">
            <a:xfrm flipV="1">
              <a:off x="3863975" y="1593850"/>
              <a:ext cx="109538" cy="17462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3" name="Oval 34"/>
            <p:cNvSpPr>
              <a:spLocks noChangeAspect="1" noChangeArrowheads="1"/>
            </p:cNvSpPr>
            <p:nvPr/>
          </p:nvSpPr>
          <p:spPr bwMode="auto">
            <a:xfrm>
              <a:off x="3951288" y="1530350"/>
              <a:ext cx="71437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24" name="Oval 34"/>
            <p:cNvSpPr>
              <a:spLocks noChangeAspect="1" noChangeArrowheads="1"/>
            </p:cNvSpPr>
            <p:nvPr/>
          </p:nvSpPr>
          <p:spPr bwMode="auto">
            <a:xfrm>
              <a:off x="3803650" y="1758950"/>
              <a:ext cx="71438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25" name="Oval 34"/>
            <p:cNvSpPr>
              <a:spLocks noChangeAspect="1" noChangeArrowheads="1"/>
            </p:cNvSpPr>
            <p:nvPr/>
          </p:nvSpPr>
          <p:spPr bwMode="auto">
            <a:xfrm>
              <a:off x="3954463" y="1503363"/>
              <a:ext cx="71437" cy="74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126" name="Text Box 102"/>
            <p:cNvSpPr txBox="1">
              <a:spLocks noChangeArrowheads="1"/>
            </p:cNvSpPr>
            <p:nvPr/>
          </p:nvSpPr>
          <p:spPr bwMode="auto">
            <a:xfrm>
              <a:off x="5535613" y="2136775"/>
              <a:ext cx="817562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Cícero Dantas</a:t>
              </a:r>
            </a:p>
          </p:txBody>
        </p:sp>
        <p:sp>
          <p:nvSpPr>
            <p:cNvPr id="127" name="Text Box 102"/>
            <p:cNvSpPr txBox="1">
              <a:spLocks noChangeArrowheads="1"/>
            </p:cNvSpPr>
            <p:nvPr/>
          </p:nvSpPr>
          <p:spPr bwMode="auto">
            <a:xfrm>
              <a:off x="5162550" y="3679825"/>
              <a:ext cx="9540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Salvador</a:t>
              </a:r>
            </a:p>
          </p:txBody>
        </p:sp>
        <p:sp>
          <p:nvSpPr>
            <p:cNvPr id="128" name="Line 4"/>
            <p:cNvSpPr>
              <a:spLocks noChangeShapeType="1"/>
            </p:cNvSpPr>
            <p:nvPr/>
          </p:nvSpPr>
          <p:spPr bwMode="auto">
            <a:xfrm flipV="1">
              <a:off x="4824413" y="3484563"/>
              <a:ext cx="368300" cy="87312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29" name="Line 4"/>
            <p:cNvSpPr>
              <a:spLocks noChangeShapeType="1"/>
            </p:cNvSpPr>
            <p:nvPr/>
          </p:nvSpPr>
          <p:spPr bwMode="auto">
            <a:xfrm rot="1800000" flipV="1">
              <a:off x="5205413" y="3514725"/>
              <a:ext cx="138112" cy="7938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30" name="Line 4"/>
            <p:cNvSpPr>
              <a:spLocks noChangeShapeType="1"/>
            </p:cNvSpPr>
            <p:nvPr/>
          </p:nvSpPr>
          <p:spPr bwMode="auto">
            <a:xfrm flipV="1">
              <a:off x="4857128" y="3564558"/>
              <a:ext cx="444501" cy="355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FF000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31" name="Text Box 102"/>
            <p:cNvSpPr txBox="1">
              <a:spLocks noChangeArrowheads="1"/>
            </p:cNvSpPr>
            <p:nvPr/>
          </p:nvSpPr>
          <p:spPr bwMode="auto">
            <a:xfrm>
              <a:off x="5332413" y="3471863"/>
              <a:ext cx="720725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Camaçari  IV</a:t>
              </a:r>
            </a:p>
          </p:txBody>
        </p:sp>
        <p:sp>
          <p:nvSpPr>
            <p:cNvPr id="132" name="Text Box 102"/>
            <p:cNvSpPr txBox="1">
              <a:spLocks noChangeArrowheads="1"/>
            </p:cNvSpPr>
            <p:nvPr/>
          </p:nvSpPr>
          <p:spPr bwMode="auto">
            <a:xfrm>
              <a:off x="4981575" y="3219450"/>
              <a:ext cx="3810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Catu</a:t>
              </a:r>
            </a:p>
          </p:txBody>
        </p:sp>
        <p:sp>
          <p:nvSpPr>
            <p:cNvPr id="133" name="Line 4"/>
            <p:cNvSpPr>
              <a:spLocks noChangeShapeType="1"/>
            </p:cNvSpPr>
            <p:nvPr/>
          </p:nvSpPr>
          <p:spPr bwMode="auto">
            <a:xfrm>
              <a:off x="5289550" y="2811463"/>
              <a:ext cx="4763" cy="46037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4" name="Line 4"/>
            <p:cNvSpPr>
              <a:spLocks noChangeShapeType="1"/>
            </p:cNvSpPr>
            <p:nvPr/>
          </p:nvSpPr>
          <p:spPr bwMode="auto">
            <a:xfrm>
              <a:off x="5249863" y="2825750"/>
              <a:ext cx="107950" cy="1270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  <a:effectLst>
              <a:glow rad="127000">
                <a:srgbClr val="FFFF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35" name="Line 4"/>
            <p:cNvSpPr>
              <a:spLocks noChangeShapeType="1"/>
            </p:cNvSpPr>
            <p:nvPr/>
          </p:nvSpPr>
          <p:spPr bwMode="auto">
            <a:xfrm>
              <a:off x="5262563" y="2789238"/>
              <a:ext cx="95250" cy="2540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  <a:effectLst>
              <a:glow rad="127000">
                <a:srgbClr val="FFFF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36" name="Line 4"/>
            <p:cNvSpPr>
              <a:spLocks noChangeShapeType="1"/>
            </p:cNvSpPr>
            <p:nvPr/>
          </p:nvSpPr>
          <p:spPr bwMode="auto">
            <a:xfrm flipH="1">
              <a:off x="5286375" y="2263775"/>
              <a:ext cx="279400" cy="55086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7" name="Line 4"/>
            <p:cNvSpPr>
              <a:spLocks noChangeShapeType="1"/>
            </p:cNvSpPr>
            <p:nvPr/>
          </p:nvSpPr>
          <p:spPr bwMode="auto">
            <a:xfrm flipH="1">
              <a:off x="5565775" y="1671638"/>
              <a:ext cx="19050" cy="58896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8" name="Oval 34"/>
            <p:cNvSpPr>
              <a:spLocks noChangeAspect="1" noChangeArrowheads="1"/>
            </p:cNvSpPr>
            <p:nvPr/>
          </p:nvSpPr>
          <p:spPr bwMode="auto">
            <a:xfrm>
              <a:off x="5340350" y="2789238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127000">
                <a:srgbClr val="FFFF00">
                  <a:alpha val="40000"/>
                </a:srgbClr>
              </a:glo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altLang="pt-BR" sz="1800">
                <a:latin typeface="Arial" panose="020B0604020202020204" pitchFamily="34" charset="0"/>
              </a:endParaRPr>
            </a:p>
          </p:txBody>
        </p:sp>
        <p:sp>
          <p:nvSpPr>
            <p:cNvPr id="139" name="Text Box 102"/>
            <p:cNvSpPr txBox="1">
              <a:spLocks noChangeArrowheads="1"/>
            </p:cNvSpPr>
            <p:nvPr/>
          </p:nvSpPr>
          <p:spPr bwMode="auto">
            <a:xfrm>
              <a:off x="5522913" y="1447800"/>
              <a:ext cx="900112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Paulo Afonso IV</a:t>
              </a:r>
            </a:p>
          </p:txBody>
        </p:sp>
        <p:sp>
          <p:nvSpPr>
            <p:cNvPr id="140" name="Text Box 102"/>
            <p:cNvSpPr txBox="1">
              <a:spLocks noChangeArrowheads="1"/>
            </p:cNvSpPr>
            <p:nvPr/>
          </p:nvSpPr>
          <p:spPr bwMode="auto">
            <a:xfrm>
              <a:off x="5387975" y="1303338"/>
              <a:ext cx="9715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 err="1">
                  <a:latin typeface="Arial Narrow" pitchFamily="34" charset="0"/>
                </a:rPr>
                <a:t>Luíz</a:t>
              </a:r>
              <a:r>
                <a:rPr lang="pt-BR" altLang="pt-BR" sz="800" b="1" i="1" dirty="0">
                  <a:latin typeface="Arial Narrow" pitchFamily="34" charset="0"/>
                </a:rPr>
                <a:t> Gonzaga</a:t>
              </a:r>
            </a:p>
          </p:txBody>
        </p:sp>
        <p:sp>
          <p:nvSpPr>
            <p:cNvPr id="141" name="Line 4"/>
            <p:cNvSpPr>
              <a:spLocks noChangeShapeType="1"/>
            </p:cNvSpPr>
            <p:nvPr/>
          </p:nvSpPr>
          <p:spPr bwMode="auto">
            <a:xfrm flipH="1">
              <a:off x="5522913" y="1665288"/>
              <a:ext cx="42862" cy="57626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2" name="Line 4"/>
            <p:cNvSpPr>
              <a:spLocks noChangeShapeType="1"/>
            </p:cNvSpPr>
            <p:nvPr/>
          </p:nvSpPr>
          <p:spPr bwMode="auto">
            <a:xfrm flipH="1">
              <a:off x="5249863" y="2262188"/>
              <a:ext cx="277812" cy="55562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3" name="Line 4"/>
            <p:cNvSpPr>
              <a:spLocks noChangeShapeType="1"/>
            </p:cNvSpPr>
            <p:nvPr/>
          </p:nvSpPr>
          <p:spPr bwMode="auto">
            <a:xfrm flipV="1">
              <a:off x="5427663" y="1644650"/>
              <a:ext cx="120650" cy="1169988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44" name="Line 4"/>
            <p:cNvSpPr>
              <a:spLocks noChangeShapeType="1"/>
            </p:cNvSpPr>
            <p:nvPr/>
          </p:nvSpPr>
          <p:spPr bwMode="auto">
            <a:xfrm flipV="1">
              <a:off x="5395913" y="1604963"/>
              <a:ext cx="149225" cy="1231900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45" name="Oval 34"/>
            <p:cNvSpPr>
              <a:spLocks noChangeAspect="1" noChangeArrowheads="1"/>
            </p:cNvSpPr>
            <p:nvPr/>
          </p:nvSpPr>
          <p:spPr bwMode="auto">
            <a:xfrm>
              <a:off x="5378450" y="2789238"/>
              <a:ext cx="71438" cy="74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146" name="Line 4"/>
            <p:cNvSpPr>
              <a:spLocks noChangeShapeType="1"/>
            </p:cNvSpPr>
            <p:nvPr/>
          </p:nvSpPr>
          <p:spPr bwMode="auto">
            <a:xfrm>
              <a:off x="5251450" y="2814638"/>
              <a:ext cx="11113" cy="44767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7" name="Oval 34"/>
            <p:cNvSpPr>
              <a:spLocks noChangeAspect="1" noChangeArrowheads="1"/>
            </p:cNvSpPr>
            <p:nvPr/>
          </p:nvSpPr>
          <p:spPr bwMode="auto">
            <a:xfrm>
              <a:off x="5511800" y="2222500"/>
              <a:ext cx="71438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48" name="Oval 34"/>
            <p:cNvSpPr>
              <a:spLocks noChangeAspect="1" noChangeArrowheads="1"/>
            </p:cNvSpPr>
            <p:nvPr/>
          </p:nvSpPr>
          <p:spPr bwMode="auto">
            <a:xfrm>
              <a:off x="5249863" y="3241675"/>
              <a:ext cx="71437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49" name="Line 4"/>
            <p:cNvSpPr>
              <a:spLocks noChangeShapeType="1"/>
            </p:cNvSpPr>
            <p:nvPr/>
          </p:nvSpPr>
          <p:spPr bwMode="auto">
            <a:xfrm flipV="1">
              <a:off x="850900" y="4016375"/>
              <a:ext cx="138113" cy="317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50" name="Line 4"/>
            <p:cNvSpPr>
              <a:spLocks noChangeShapeType="1"/>
            </p:cNvSpPr>
            <p:nvPr/>
          </p:nvSpPr>
          <p:spPr bwMode="auto">
            <a:xfrm flipV="1">
              <a:off x="410270" y="4044798"/>
              <a:ext cx="558972" cy="8085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51" name="Text Box 102"/>
            <p:cNvSpPr txBox="1">
              <a:spLocks noChangeArrowheads="1"/>
            </p:cNvSpPr>
            <p:nvPr/>
          </p:nvSpPr>
          <p:spPr bwMode="auto">
            <a:xfrm>
              <a:off x="315913" y="3824288"/>
              <a:ext cx="6223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para Serra </a:t>
              </a:r>
            </a:p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da Mesa 2</a:t>
              </a:r>
            </a:p>
          </p:txBody>
        </p:sp>
        <p:sp>
          <p:nvSpPr>
            <p:cNvPr id="152" name="Text Box 102"/>
            <p:cNvSpPr txBox="1">
              <a:spLocks noChangeArrowheads="1"/>
            </p:cNvSpPr>
            <p:nvPr/>
          </p:nvSpPr>
          <p:spPr bwMode="auto">
            <a:xfrm>
              <a:off x="509520" y="4552340"/>
              <a:ext cx="70326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p/ Luziânia</a:t>
              </a:r>
            </a:p>
          </p:txBody>
        </p:sp>
        <p:sp>
          <p:nvSpPr>
            <p:cNvPr id="153" name="Oval 34"/>
            <p:cNvSpPr>
              <a:spLocks noChangeAspect="1" noChangeArrowheads="1"/>
            </p:cNvSpPr>
            <p:nvPr/>
          </p:nvSpPr>
          <p:spPr bwMode="auto">
            <a:xfrm>
              <a:off x="952500" y="3983038"/>
              <a:ext cx="71438" cy="74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154" name="Text Box 102"/>
            <p:cNvSpPr txBox="1">
              <a:spLocks noChangeArrowheads="1"/>
            </p:cNvSpPr>
            <p:nvPr/>
          </p:nvSpPr>
          <p:spPr bwMode="auto">
            <a:xfrm>
              <a:off x="3405188" y="906463"/>
              <a:ext cx="9874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p/ São João </a:t>
              </a:r>
            </a:p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do Piauí</a:t>
              </a:r>
            </a:p>
          </p:txBody>
        </p:sp>
        <p:sp>
          <p:nvSpPr>
            <p:cNvPr id="155" name="Text Box 102"/>
            <p:cNvSpPr txBox="1">
              <a:spLocks noChangeArrowheads="1"/>
            </p:cNvSpPr>
            <p:nvPr/>
          </p:nvSpPr>
          <p:spPr bwMode="auto">
            <a:xfrm>
              <a:off x="6126163" y="2419350"/>
              <a:ext cx="620712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Jardim</a:t>
              </a:r>
            </a:p>
          </p:txBody>
        </p:sp>
        <p:sp>
          <p:nvSpPr>
            <p:cNvPr id="156" name="Oval 34"/>
            <p:cNvSpPr>
              <a:spLocks noChangeAspect="1" noChangeArrowheads="1"/>
            </p:cNvSpPr>
            <p:nvPr/>
          </p:nvSpPr>
          <p:spPr bwMode="auto">
            <a:xfrm>
              <a:off x="5156200" y="3451225"/>
              <a:ext cx="71438" cy="746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157" name="Line 4"/>
            <p:cNvSpPr>
              <a:spLocks noChangeShapeType="1"/>
            </p:cNvSpPr>
            <p:nvPr/>
          </p:nvSpPr>
          <p:spPr bwMode="auto">
            <a:xfrm flipV="1">
              <a:off x="5340350" y="2560638"/>
              <a:ext cx="795338" cy="1011237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58" name="Oval 34"/>
            <p:cNvSpPr>
              <a:spLocks noChangeAspect="1" noChangeArrowheads="1"/>
            </p:cNvSpPr>
            <p:nvPr/>
          </p:nvSpPr>
          <p:spPr bwMode="auto">
            <a:xfrm>
              <a:off x="5300663" y="3519488"/>
              <a:ext cx="71437" cy="74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159" name="Oval 34"/>
            <p:cNvSpPr>
              <a:spLocks noChangeAspect="1" noChangeArrowheads="1"/>
            </p:cNvSpPr>
            <p:nvPr/>
          </p:nvSpPr>
          <p:spPr bwMode="auto">
            <a:xfrm>
              <a:off x="4368800" y="1579563"/>
              <a:ext cx="71438" cy="73025"/>
            </a:xfrm>
            <a:prstGeom prst="ellipse">
              <a:avLst/>
            </a:prstGeom>
            <a:ln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60" name="Line 4"/>
            <p:cNvSpPr>
              <a:spLocks noChangeShapeType="1"/>
            </p:cNvSpPr>
            <p:nvPr/>
          </p:nvSpPr>
          <p:spPr bwMode="auto">
            <a:xfrm flipH="1" flipV="1">
              <a:off x="4384247" y="1545129"/>
              <a:ext cx="1" cy="301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61" name="Line 4"/>
            <p:cNvSpPr>
              <a:spLocks noChangeShapeType="1"/>
            </p:cNvSpPr>
            <p:nvPr/>
          </p:nvSpPr>
          <p:spPr bwMode="auto">
            <a:xfrm flipH="1" flipV="1">
              <a:off x="4423095" y="1544928"/>
              <a:ext cx="1" cy="301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62" name="Line 64"/>
            <p:cNvSpPr>
              <a:spLocks noChangeShapeType="1"/>
            </p:cNvSpPr>
            <p:nvPr/>
          </p:nvSpPr>
          <p:spPr bwMode="auto">
            <a:xfrm flipH="1">
              <a:off x="4344988" y="1652588"/>
              <a:ext cx="23812" cy="2540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3" name="Line 64"/>
            <p:cNvSpPr>
              <a:spLocks noChangeShapeType="1"/>
            </p:cNvSpPr>
            <p:nvPr/>
          </p:nvSpPr>
          <p:spPr bwMode="auto">
            <a:xfrm flipH="1">
              <a:off x="4378325" y="1681163"/>
              <a:ext cx="23813" cy="2540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4" name="Oval 34"/>
            <p:cNvSpPr>
              <a:spLocks noChangeAspect="1" noChangeArrowheads="1"/>
            </p:cNvSpPr>
            <p:nvPr/>
          </p:nvSpPr>
          <p:spPr bwMode="auto">
            <a:xfrm>
              <a:off x="4310063" y="1687513"/>
              <a:ext cx="71437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65" name="Line 4"/>
            <p:cNvSpPr>
              <a:spLocks noChangeShapeType="1"/>
            </p:cNvSpPr>
            <p:nvPr/>
          </p:nvSpPr>
          <p:spPr bwMode="auto">
            <a:xfrm>
              <a:off x="3897313" y="3051175"/>
              <a:ext cx="898525" cy="515938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66" name="Oval 34"/>
            <p:cNvSpPr>
              <a:spLocks noChangeAspect="1" noChangeArrowheads="1"/>
            </p:cNvSpPr>
            <p:nvPr/>
          </p:nvSpPr>
          <p:spPr bwMode="auto">
            <a:xfrm>
              <a:off x="3827463" y="2995613"/>
              <a:ext cx="71437" cy="730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67" name="Oval 34"/>
            <p:cNvSpPr>
              <a:spLocks noChangeAspect="1" noChangeArrowheads="1"/>
            </p:cNvSpPr>
            <p:nvPr/>
          </p:nvSpPr>
          <p:spPr bwMode="auto">
            <a:xfrm>
              <a:off x="4775200" y="3559175"/>
              <a:ext cx="71438" cy="746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168" name="Oval 34"/>
            <p:cNvSpPr>
              <a:spLocks noChangeAspect="1" noChangeArrowheads="1"/>
            </p:cNvSpPr>
            <p:nvPr/>
          </p:nvSpPr>
          <p:spPr bwMode="auto">
            <a:xfrm>
              <a:off x="3660775" y="3860800"/>
              <a:ext cx="71438" cy="746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cxnSp>
          <p:nvCxnSpPr>
            <p:cNvPr id="169" name="Conector reto 168"/>
            <p:cNvCxnSpPr/>
            <p:nvPr/>
          </p:nvCxnSpPr>
          <p:spPr>
            <a:xfrm flipH="1" flipV="1">
              <a:off x="2532063" y="3781425"/>
              <a:ext cx="538162" cy="63500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>
            <a:xfrm flipH="1" flipV="1">
              <a:off x="3106738" y="3851275"/>
              <a:ext cx="560387" cy="49213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34"/>
            <p:cNvSpPr>
              <a:spLocks noChangeAspect="1" noChangeArrowheads="1"/>
            </p:cNvSpPr>
            <p:nvPr/>
          </p:nvSpPr>
          <p:spPr bwMode="auto">
            <a:xfrm>
              <a:off x="2473325" y="3757613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172" name="Oval 34"/>
            <p:cNvSpPr>
              <a:spLocks noChangeAspect="1" noChangeArrowheads="1"/>
            </p:cNvSpPr>
            <p:nvPr/>
          </p:nvSpPr>
          <p:spPr bwMode="auto">
            <a:xfrm>
              <a:off x="2470150" y="3724275"/>
              <a:ext cx="71438" cy="746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173" name="Oval 34"/>
            <p:cNvSpPr>
              <a:spLocks noChangeAspect="1" noChangeArrowheads="1"/>
            </p:cNvSpPr>
            <p:nvPr/>
          </p:nvSpPr>
          <p:spPr bwMode="auto">
            <a:xfrm>
              <a:off x="4121150" y="2371725"/>
              <a:ext cx="71438" cy="73025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174" name="Line 64"/>
            <p:cNvSpPr>
              <a:spLocks noChangeShapeType="1"/>
            </p:cNvSpPr>
            <p:nvPr/>
          </p:nvSpPr>
          <p:spPr bwMode="auto">
            <a:xfrm flipH="1">
              <a:off x="1298575" y="2979738"/>
              <a:ext cx="293688" cy="39528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5" name="Line 64"/>
            <p:cNvSpPr>
              <a:spLocks noChangeShapeType="1"/>
            </p:cNvSpPr>
            <p:nvPr/>
          </p:nvSpPr>
          <p:spPr bwMode="auto">
            <a:xfrm flipH="1" flipV="1">
              <a:off x="1539875" y="2968625"/>
              <a:ext cx="42863" cy="4763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6" name="Oval 34"/>
            <p:cNvSpPr>
              <a:spLocks noChangeAspect="1" noChangeArrowheads="1"/>
            </p:cNvSpPr>
            <p:nvPr/>
          </p:nvSpPr>
          <p:spPr bwMode="auto">
            <a:xfrm>
              <a:off x="3690938" y="2386013"/>
              <a:ext cx="71437" cy="730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77" name="Oval 34"/>
            <p:cNvSpPr>
              <a:spLocks noChangeAspect="1" noChangeArrowheads="1"/>
            </p:cNvSpPr>
            <p:nvPr/>
          </p:nvSpPr>
          <p:spPr bwMode="auto">
            <a:xfrm>
              <a:off x="2857500" y="2706688"/>
              <a:ext cx="71438" cy="730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78" name="Line 4"/>
            <p:cNvSpPr>
              <a:spLocks noChangeShapeType="1"/>
            </p:cNvSpPr>
            <p:nvPr/>
          </p:nvSpPr>
          <p:spPr bwMode="auto">
            <a:xfrm>
              <a:off x="3732213" y="2459038"/>
              <a:ext cx="117475" cy="53657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79" name="Line 4"/>
            <p:cNvSpPr>
              <a:spLocks noChangeShapeType="1"/>
            </p:cNvSpPr>
            <p:nvPr/>
          </p:nvSpPr>
          <p:spPr bwMode="auto">
            <a:xfrm flipH="1">
              <a:off x="2930525" y="2422525"/>
              <a:ext cx="766763" cy="30162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80" name="Line 4"/>
            <p:cNvSpPr>
              <a:spLocks noChangeShapeType="1"/>
            </p:cNvSpPr>
            <p:nvPr/>
          </p:nvSpPr>
          <p:spPr bwMode="auto">
            <a:xfrm flipH="1" flipV="1">
              <a:off x="2246313" y="2403475"/>
              <a:ext cx="615950" cy="32067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81" name="Text Box 102"/>
            <p:cNvSpPr txBox="1">
              <a:spLocks noChangeArrowheads="1"/>
            </p:cNvSpPr>
            <p:nvPr/>
          </p:nvSpPr>
          <p:spPr bwMode="auto">
            <a:xfrm>
              <a:off x="3108325" y="2225675"/>
              <a:ext cx="7572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Ourolândia II</a:t>
              </a:r>
            </a:p>
          </p:txBody>
        </p:sp>
        <p:sp>
          <p:nvSpPr>
            <p:cNvPr id="182" name="Line 64"/>
            <p:cNvSpPr>
              <a:spLocks noChangeShapeType="1"/>
            </p:cNvSpPr>
            <p:nvPr/>
          </p:nvSpPr>
          <p:spPr bwMode="auto">
            <a:xfrm>
              <a:off x="3724275" y="2459038"/>
              <a:ext cx="0" cy="11430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3" name="Line 64"/>
            <p:cNvSpPr>
              <a:spLocks noChangeShapeType="1"/>
            </p:cNvSpPr>
            <p:nvPr/>
          </p:nvSpPr>
          <p:spPr bwMode="auto">
            <a:xfrm>
              <a:off x="3759200" y="2454275"/>
              <a:ext cx="57150" cy="85725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" name="Line 64"/>
            <p:cNvSpPr>
              <a:spLocks noChangeShapeType="1"/>
            </p:cNvSpPr>
            <p:nvPr/>
          </p:nvSpPr>
          <p:spPr bwMode="auto">
            <a:xfrm flipV="1">
              <a:off x="3427413" y="2560638"/>
              <a:ext cx="301625" cy="10953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" name="Line 64"/>
            <p:cNvSpPr>
              <a:spLocks noChangeShapeType="1"/>
            </p:cNvSpPr>
            <p:nvPr/>
          </p:nvSpPr>
          <p:spPr bwMode="auto">
            <a:xfrm>
              <a:off x="2905125" y="2778125"/>
              <a:ext cx="190500" cy="466725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6" name="Line 4"/>
            <p:cNvSpPr>
              <a:spLocks noChangeShapeType="1"/>
            </p:cNvSpPr>
            <p:nvPr/>
          </p:nvSpPr>
          <p:spPr bwMode="auto">
            <a:xfrm flipH="1">
              <a:off x="1656728" y="2419126"/>
              <a:ext cx="518307" cy="51482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87" name="Line 4"/>
            <p:cNvSpPr>
              <a:spLocks noChangeShapeType="1"/>
            </p:cNvSpPr>
            <p:nvPr/>
          </p:nvSpPr>
          <p:spPr bwMode="auto">
            <a:xfrm flipH="1">
              <a:off x="3763342" y="1664863"/>
              <a:ext cx="626900" cy="73800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88" name="Line 64"/>
            <p:cNvSpPr>
              <a:spLocks noChangeShapeType="1"/>
            </p:cNvSpPr>
            <p:nvPr/>
          </p:nvSpPr>
          <p:spPr bwMode="auto">
            <a:xfrm flipH="1">
              <a:off x="3069537" y="4207421"/>
              <a:ext cx="1151" cy="18244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89" name="Line 64"/>
            <p:cNvSpPr>
              <a:spLocks noChangeShapeType="1"/>
            </p:cNvSpPr>
            <p:nvPr/>
          </p:nvSpPr>
          <p:spPr bwMode="auto">
            <a:xfrm flipH="1">
              <a:off x="3032125" y="4206875"/>
              <a:ext cx="0" cy="182563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0" name="Line 64"/>
            <p:cNvSpPr>
              <a:spLocks noChangeShapeType="1"/>
            </p:cNvSpPr>
            <p:nvPr/>
          </p:nvSpPr>
          <p:spPr bwMode="auto">
            <a:xfrm flipH="1">
              <a:off x="3106738" y="4217988"/>
              <a:ext cx="1587" cy="18256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1" name="Oval 34"/>
            <p:cNvSpPr>
              <a:spLocks noChangeAspect="1" noChangeArrowheads="1"/>
            </p:cNvSpPr>
            <p:nvPr/>
          </p:nvSpPr>
          <p:spPr bwMode="auto">
            <a:xfrm>
              <a:off x="2174875" y="2346325"/>
              <a:ext cx="71438" cy="730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>
              <a:glow rad="63500">
                <a:srgbClr val="00B0F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altLang="pt-BR" sz="2000">
                <a:latin typeface="Arial" pitchFamily="34" charset="0"/>
              </a:endParaRPr>
            </a:p>
          </p:txBody>
        </p:sp>
        <p:sp>
          <p:nvSpPr>
            <p:cNvPr id="192" name="Line 4"/>
            <p:cNvSpPr>
              <a:spLocks noChangeShapeType="1"/>
            </p:cNvSpPr>
            <p:nvPr/>
          </p:nvSpPr>
          <p:spPr bwMode="auto">
            <a:xfrm>
              <a:off x="1301750" y="1751013"/>
              <a:ext cx="873125" cy="61277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93" name="Line 4"/>
            <p:cNvSpPr>
              <a:spLocks noChangeShapeType="1"/>
            </p:cNvSpPr>
            <p:nvPr/>
          </p:nvSpPr>
          <p:spPr bwMode="auto">
            <a:xfrm flipH="1">
              <a:off x="2249708" y="1405444"/>
              <a:ext cx="967464" cy="96462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94" name="Line 4"/>
            <p:cNvSpPr>
              <a:spLocks noChangeShapeType="1"/>
            </p:cNvSpPr>
            <p:nvPr/>
          </p:nvSpPr>
          <p:spPr bwMode="auto">
            <a:xfrm flipH="1">
              <a:off x="2233109" y="1373347"/>
              <a:ext cx="967464" cy="96462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95" name="Line 4"/>
            <p:cNvSpPr>
              <a:spLocks noChangeShapeType="1"/>
            </p:cNvSpPr>
            <p:nvPr/>
          </p:nvSpPr>
          <p:spPr bwMode="auto">
            <a:xfrm flipV="1">
              <a:off x="2506655" y="2788692"/>
              <a:ext cx="373242" cy="94215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96" name="Text Box 102"/>
            <p:cNvSpPr txBox="1">
              <a:spLocks noChangeArrowheads="1"/>
            </p:cNvSpPr>
            <p:nvPr/>
          </p:nvSpPr>
          <p:spPr bwMode="auto">
            <a:xfrm>
              <a:off x="2851150" y="1163638"/>
              <a:ext cx="7048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Q. Nova II</a:t>
              </a:r>
            </a:p>
          </p:txBody>
        </p:sp>
        <p:sp>
          <p:nvSpPr>
            <p:cNvPr id="197" name="Oval 34"/>
            <p:cNvSpPr>
              <a:spLocks noChangeAspect="1" noChangeArrowheads="1"/>
            </p:cNvSpPr>
            <p:nvPr/>
          </p:nvSpPr>
          <p:spPr bwMode="auto">
            <a:xfrm>
              <a:off x="4240213" y="4468813"/>
              <a:ext cx="71437" cy="73025"/>
            </a:xfrm>
            <a:prstGeom prst="ellipse">
              <a:avLst/>
            </a:prstGeom>
            <a:ln>
              <a:solidFill>
                <a:srgbClr val="FF0000"/>
              </a:solidFill>
              <a:prstDash val="solid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98" name="Line 4"/>
            <p:cNvSpPr>
              <a:spLocks noChangeShapeType="1"/>
            </p:cNvSpPr>
            <p:nvPr/>
          </p:nvSpPr>
          <p:spPr bwMode="auto">
            <a:xfrm>
              <a:off x="3714194" y="3920442"/>
              <a:ext cx="542175" cy="5392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199" name="Line 4"/>
            <p:cNvSpPr>
              <a:spLocks noChangeShapeType="1"/>
            </p:cNvSpPr>
            <p:nvPr/>
          </p:nvSpPr>
          <p:spPr bwMode="auto">
            <a:xfrm flipV="1">
              <a:off x="4291979" y="3630438"/>
              <a:ext cx="506578" cy="85645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00" name="Line 4"/>
            <p:cNvSpPr>
              <a:spLocks noChangeShapeType="1"/>
            </p:cNvSpPr>
            <p:nvPr/>
          </p:nvSpPr>
          <p:spPr bwMode="auto">
            <a:xfrm flipH="1" flipV="1">
              <a:off x="1015379" y="4070571"/>
              <a:ext cx="78966" cy="112136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01" name="Line 4"/>
            <p:cNvSpPr>
              <a:spLocks noChangeShapeType="1"/>
            </p:cNvSpPr>
            <p:nvPr/>
          </p:nvSpPr>
          <p:spPr bwMode="auto">
            <a:xfrm flipV="1">
              <a:off x="1016000" y="2976563"/>
              <a:ext cx="601663" cy="1042987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02" name="Line 4"/>
            <p:cNvSpPr>
              <a:spLocks noChangeShapeType="1"/>
            </p:cNvSpPr>
            <p:nvPr/>
          </p:nvSpPr>
          <p:spPr bwMode="auto">
            <a:xfrm flipH="1" flipV="1">
              <a:off x="2506654" y="3805064"/>
              <a:ext cx="80889" cy="148550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03" name="Line 4"/>
            <p:cNvSpPr>
              <a:spLocks noChangeShapeType="1"/>
            </p:cNvSpPr>
            <p:nvPr/>
          </p:nvSpPr>
          <p:spPr bwMode="auto">
            <a:xfrm flipV="1">
              <a:off x="3676029" y="4544351"/>
              <a:ext cx="574279" cy="120396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04" name="Line 4"/>
            <p:cNvSpPr>
              <a:spLocks noChangeShapeType="1"/>
            </p:cNvSpPr>
            <p:nvPr/>
          </p:nvSpPr>
          <p:spPr bwMode="auto">
            <a:xfrm flipV="1">
              <a:off x="3732388" y="4554361"/>
              <a:ext cx="548447" cy="119394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05" name="Line 4"/>
            <p:cNvSpPr>
              <a:spLocks noChangeShapeType="1"/>
            </p:cNvSpPr>
            <p:nvPr/>
          </p:nvSpPr>
          <p:spPr bwMode="auto">
            <a:xfrm flipV="1">
              <a:off x="2693276" y="4213386"/>
              <a:ext cx="357177" cy="110119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06" name="Line 4"/>
            <p:cNvSpPr>
              <a:spLocks noChangeShapeType="1"/>
            </p:cNvSpPr>
            <p:nvPr/>
          </p:nvSpPr>
          <p:spPr bwMode="auto">
            <a:xfrm flipV="1">
              <a:off x="2733440" y="4200650"/>
              <a:ext cx="360296" cy="116452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rgbClr val="00B0F0">
                  <a:alpha val="40000"/>
                </a:srgb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07" name="Text Box 102"/>
            <p:cNvSpPr txBox="1">
              <a:spLocks noChangeArrowheads="1"/>
            </p:cNvSpPr>
            <p:nvPr/>
          </p:nvSpPr>
          <p:spPr bwMode="auto">
            <a:xfrm>
              <a:off x="1058795" y="4877865"/>
              <a:ext cx="70326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p/ Arinos 2</a:t>
              </a:r>
            </a:p>
          </p:txBody>
        </p:sp>
        <p:sp>
          <p:nvSpPr>
            <p:cNvPr id="208" name="Text Box 102"/>
            <p:cNvSpPr txBox="1">
              <a:spLocks noChangeArrowheads="1"/>
            </p:cNvSpPr>
            <p:nvPr/>
          </p:nvSpPr>
          <p:spPr bwMode="auto">
            <a:xfrm>
              <a:off x="2286000" y="5392738"/>
              <a:ext cx="701675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p/ </a:t>
              </a:r>
              <a:r>
                <a:rPr lang="pt-BR" altLang="pt-BR" sz="800" b="1" i="1" dirty="0" err="1">
                  <a:latin typeface="Arial Narrow" pitchFamily="34" charset="0"/>
                </a:rPr>
                <a:t>Janaúba</a:t>
              </a:r>
              <a:r>
                <a:rPr lang="pt-BR" altLang="pt-BR" sz="800" b="1" i="1" dirty="0">
                  <a:latin typeface="Arial Narrow" pitchFamily="34" charset="0"/>
                </a:rPr>
                <a:t> 3</a:t>
              </a:r>
            </a:p>
          </p:txBody>
        </p:sp>
        <p:sp>
          <p:nvSpPr>
            <p:cNvPr id="209" name="Text Box 102"/>
            <p:cNvSpPr txBox="1">
              <a:spLocks noChangeArrowheads="1"/>
            </p:cNvSpPr>
            <p:nvPr/>
          </p:nvSpPr>
          <p:spPr bwMode="auto">
            <a:xfrm>
              <a:off x="3244850" y="5748338"/>
              <a:ext cx="703263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p/ Padre </a:t>
              </a:r>
              <a:r>
                <a:rPr lang="pt-BR" altLang="pt-BR" sz="800" b="1" i="1" dirty="0" err="1">
                  <a:latin typeface="Arial Narrow" pitchFamily="34" charset="0"/>
                </a:rPr>
                <a:t>Paraiso</a:t>
              </a:r>
              <a:r>
                <a:rPr lang="pt-BR" altLang="pt-BR" sz="800" b="1" i="1" dirty="0">
                  <a:latin typeface="Arial Narrow" pitchFamily="34" charset="0"/>
                </a:rPr>
                <a:t> 2</a:t>
              </a:r>
            </a:p>
          </p:txBody>
        </p:sp>
        <p:sp>
          <p:nvSpPr>
            <p:cNvPr id="210" name="Oval 34"/>
            <p:cNvSpPr>
              <a:spLocks noChangeAspect="1" noChangeArrowheads="1"/>
            </p:cNvSpPr>
            <p:nvPr/>
          </p:nvSpPr>
          <p:spPr bwMode="auto">
            <a:xfrm>
              <a:off x="6135688" y="2489200"/>
              <a:ext cx="71437" cy="746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11" name="Oval 34"/>
            <p:cNvSpPr>
              <a:spLocks noChangeAspect="1" noChangeArrowheads="1"/>
            </p:cNvSpPr>
            <p:nvPr/>
          </p:nvSpPr>
          <p:spPr bwMode="auto">
            <a:xfrm>
              <a:off x="5738813" y="1731963"/>
              <a:ext cx="71437" cy="74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12" name="Line 4"/>
            <p:cNvSpPr>
              <a:spLocks noChangeShapeType="1"/>
            </p:cNvSpPr>
            <p:nvPr/>
          </p:nvSpPr>
          <p:spPr bwMode="auto">
            <a:xfrm flipH="1" flipV="1">
              <a:off x="5773738" y="1795463"/>
              <a:ext cx="361950" cy="70167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13" name="Line 4"/>
            <p:cNvSpPr>
              <a:spLocks noChangeShapeType="1"/>
            </p:cNvSpPr>
            <p:nvPr/>
          </p:nvSpPr>
          <p:spPr bwMode="auto">
            <a:xfrm flipH="1" flipV="1">
              <a:off x="5808773" y="1793082"/>
              <a:ext cx="360326" cy="67900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14" name="Oval 34"/>
            <p:cNvSpPr>
              <a:spLocks noChangeAspect="1" noChangeArrowheads="1"/>
            </p:cNvSpPr>
            <p:nvPr/>
          </p:nvSpPr>
          <p:spPr bwMode="auto">
            <a:xfrm>
              <a:off x="6205538" y="2382838"/>
              <a:ext cx="71437" cy="73025"/>
            </a:xfrm>
            <a:prstGeom prst="ellipse">
              <a:avLst/>
            </a:prstGeom>
            <a:noFill/>
            <a:ln w="9525">
              <a:solidFill>
                <a:srgbClr val="2B912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15" name="Line 64"/>
            <p:cNvSpPr>
              <a:spLocks noChangeShapeType="1"/>
            </p:cNvSpPr>
            <p:nvPr/>
          </p:nvSpPr>
          <p:spPr bwMode="auto">
            <a:xfrm flipH="1">
              <a:off x="6170613" y="2443163"/>
              <a:ext cx="34925" cy="4603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6" name="Text Box 102"/>
            <p:cNvSpPr txBox="1">
              <a:spLocks noChangeArrowheads="1"/>
            </p:cNvSpPr>
            <p:nvPr/>
          </p:nvSpPr>
          <p:spPr bwMode="auto">
            <a:xfrm>
              <a:off x="6213475" y="2311400"/>
              <a:ext cx="7112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N.S.Socorro</a:t>
              </a:r>
            </a:p>
          </p:txBody>
        </p:sp>
        <p:sp>
          <p:nvSpPr>
            <p:cNvPr id="217" name="Line 64"/>
            <p:cNvSpPr>
              <a:spLocks noChangeShapeType="1"/>
            </p:cNvSpPr>
            <p:nvPr/>
          </p:nvSpPr>
          <p:spPr bwMode="auto">
            <a:xfrm flipH="1">
              <a:off x="6200775" y="2459038"/>
              <a:ext cx="36513" cy="4603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8" name="Line 4"/>
            <p:cNvSpPr>
              <a:spLocks noChangeShapeType="1"/>
            </p:cNvSpPr>
            <p:nvPr/>
          </p:nvSpPr>
          <p:spPr bwMode="auto">
            <a:xfrm flipH="1">
              <a:off x="6276975" y="2184400"/>
              <a:ext cx="252413" cy="21907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" name="Line 4"/>
            <p:cNvSpPr>
              <a:spLocks noChangeShapeType="1"/>
            </p:cNvSpPr>
            <p:nvPr/>
          </p:nvSpPr>
          <p:spPr bwMode="auto">
            <a:xfrm flipH="1">
              <a:off x="6242024" y="2163502"/>
              <a:ext cx="252617" cy="219315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20" name="Text Box 102"/>
            <p:cNvSpPr txBox="1">
              <a:spLocks noChangeArrowheads="1"/>
            </p:cNvSpPr>
            <p:nvPr/>
          </p:nvSpPr>
          <p:spPr bwMode="auto">
            <a:xfrm>
              <a:off x="6470650" y="2022475"/>
              <a:ext cx="7112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Penedo</a:t>
              </a:r>
            </a:p>
          </p:txBody>
        </p:sp>
        <p:sp>
          <p:nvSpPr>
            <p:cNvPr id="221" name="Oval 34"/>
            <p:cNvSpPr>
              <a:spLocks noChangeAspect="1" noChangeArrowheads="1"/>
            </p:cNvSpPr>
            <p:nvPr/>
          </p:nvSpPr>
          <p:spPr bwMode="auto">
            <a:xfrm>
              <a:off x="6486525" y="2109788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222" name="Oval 34"/>
            <p:cNvSpPr>
              <a:spLocks noChangeAspect="1" noChangeArrowheads="1"/>
            </p:cNvSpPr>
            <p:nvPr/>
          </p:nvSpPr>
          <p:spPr bwMode="auto">
            <a:xfrm>
              <a:off x="5959475" y="2419350"/>
              <a:ext cx="71438" cy="7461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223" name="Line 64"/>
            <p:cNvSpPr>
              <a:spLocks noChangeShapeType="1"/>
            </p:cNvSpPr>
            <p:nvPr/>
          </p:nvSpPr>
          <p:spPr bwMode="auto">
            <a:xfrm>
              <a:off x="6030913" y="2452688"/>
              <a:ext cx="109537" cy="4762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4" name="Line 64"/>
            <p:cNvSpPr>
              <a:spLocks noChangeShapeType="1"/>
            </p:cNvSpPr>
            <p:nvPr/>
          </p:nvSpPr>
          <p:spPr bwMode="auto">
            <a:xfrm>
              <a:off x="6022975" y="2481263"/>
              <a:ext cx="107950" cy="5397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" name="Oval 34"/>
            <p:cNvSpPr>
              <a:spLocks noChangeAspect="1" noChangeArrowheads="1"/>
            </p:cNvSpPr>
            <p:nvPr/>
          </p:nvSpPr>
          <p:spPr bwMode="auto">
            <a:xfrm>
              <a:off x="5737225" y="2624138"/>
              <a:ext cx="71438" cy="7461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226" name="Line 64"/>
            <p:cNvSpPr>
              <a:spLocks noChangeShapeType="1"/>
            </p:cNvSpPr>
            <p:nvPr/>
          </p:nvSpPr>
          <p:spPr bwMode="auto">
            <a:xfrm flipV="1">
              <a:off x="5808663" y="2476500"/>
              <a:ext cx="165100" cy="16827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7" name="Line 64"/>
            <p:cNvSpPr>
              <a:spLocks noChangeShapeType="1"/>
            </p:cNvSpPr>
            <p:nvPr/>
          </p:nvSpPr>
          <p:spPr bwMode="auto">
            <a:xfrm flipV="1">
              <a:off x="5303838" y="2698750"/>
              <a:ext cx="469900" cy="55880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8" name="Text Box 102"/>
            <p:cNvSpPr txBox="1">
              <a:spLocks noChangeArrowheads="1"/>
            </p:cNvSpPr>
            <p:nvPr/>
          </p:nvSpPr>
          <p:spPr bwMode="auto">
            <a:xfrm>
              <a:off x="5649913" y="2667000"/>
              <a:ext cx="700087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Itabaianinha</a:t>
              </a:r>
            </a:p>
          </p:txBody>
        </p:sp>
        <p:sp>
          <p:nvSpPr>
            <p:cNvPr id="229" name="Text Box 102"/>
            <p:cNvSpPr txBox="1">
              <a:spLocks noChangeArrowheads="1"/>
            </p:cNvSpPr>
            <p:nvPr/>
          </p:nvSpPr>
          <p:spPr bwMode="auto">
            <a:xfrm>
              <a:off x="5822950" y="2493963"/>
              <a:ext cx="700088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Itabaiana</a:t>
              </a:r>
            </a:p>
          </p:txBody>
        </p:sp>
        <p:sp>
          <p:nvSpPr>
            <p:cNvPr id="230" name="Line 4"/>
            <p:cNvSpPr>
              <a:spLocks noChangeShapeType="1"/>
            </p:cNvSpPr>
            <p:nvPr/>
          </p:nvSpPr>
          <p:spPr bwMode="auto">
            <a:xfrm>
              <a:off x="5622925" y="1652588"/>
              <a:ext cx="365125" cy="76993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1" name="Line 4"/>
            <p:cNvSpPr>
              <a:spLocks noChangeShapeType="1"/>
            </p:cNvSpPr>
            <p:nvPr/>
          </p:nvSpPr>
          <p:spPr bwMode="auto">
            <a:xfrm>
              <a:off x="5594350" y="1671638"/>
              <a:ext cx="369888" cy="76358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2" name="Text Box 102"/>
            <p:cNvSpPr txBox="1">
              <a:spLocks noChangeArrowheads="1"/>
            </p:cNvSpPr>
            <p:nvPr/>
          </p:nvSpPr>
          <p:spPr bwMode="auto">
            <a:xfrm>
              <a:off x="5654675" y="1557338"/>
              <a:ext cx="7016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Xingó</a:t>
              </a:r>
            </a:p>
          </p:txBody>
        </p:sp>
        <p:sp>
          <p:nvSpPr>
            <p:cNvPr id="233" name="Line 4"/>
            <p:cNvSpPr>
              <a:spLocks noChangeShapeType="1"/>
            </p:cNvSpPr>
            <p:nvPr/>
          </p:nvSpPr>
          <p:spPr bwMode="auto">
            <a:xfrm flipH="1">
              <a:off x="5808663" y="1698625"/>
              <a:ext cx="830262" cy="74613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34" name="Line 4"/>
            <p:cNvSpPr>
              <a:spLocks noChangeShapeType="1"/>
            </p:cNvSpPr>
            <p:nvPr/>
          </p:nvSpPr>
          <p:spPr bwMode="auto">
            <a:xfrm flipH="1">
              <a:off x="5786438" y="1476375"/>
              <a:ext cx="900112" cy="258763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35" name="Line 4"/>
            <p:cNvSpPr>
              <a:spLocks noChangeShapeType="1"/>
            </p:cNvSpPr>
            <p:nvPr/>
          </p:nvSpPr>
          <p:spPr bwMode="auto">
            <a:xfrm>
              <a:off x="5511800" y="1519238"/>
              <a:ext cx="63500" cy="74612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36" name="Text Box 102"/>
            <p:cNvSpPr txBox="1">
              <a:spLocks noChangeArrowheads="1"/>
            </p:cNvSpPr>
            <p:nvPr/>
          </p:nvSpPr>
          <p:spPr bwMode="auto">
            <a:xfrm>
              <a:off x="6572250" y="1576388"/>
              <a:ext cx="96996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p\ Messias</a:t>
              </a:r>
            </a:p>
          </p:txBody>
        </p:sp>
        <p:sp>
          <p:nvSpPr>
            <p:cNvPr id="237" name="Oval 34"/>
            <p:cNvSpPr>
              <a:spLocks noChangeAspect="1" noChangeArrowheads="1"/>
            </p:cNvSpPr>
            <p:nvPr/>
          </p:nvSpPr>
          <p:spPr bwMode="auto">
            <a:xfrm>
              <a:off x="5545138" y="1593850"/>
              <a:ext cx="77787" cy="809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38" name="Oval 34"/>
            <p:cNvSpPr>
              <a:spLocks noChangeAspect="1" noChangeArrowheads="1"/>
            </p:cNvSpPr>
            <p:nvPr/>
          </p:nvSpPr>
          <p:spPr bwMode="auto">
            <a:xfrm>
              <a:off x="5434013" y="1471613"/>
              <a:ext cx="77787" cy="825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39" name="Line 4"/>
            <p:cNvSpPr>
              <a:spLocks noChangeShapeType="1"/>
            </p:cNvSpPr>
            <p:nvPr/>
          </p:nvSpPr>
          <p:spPr bwMode="auto">
            <a:xfrm flipH="1" flipV="1">
              <a:off x="5488384" y="1547638"/>
              <a:ext cx="57150" cy="571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40" name="Line 4"/>
            <p:cNvSpPr>
              <a:spLocks noChangeShapeType="1"/>
            </p:cNvSpPr>
            <p:nvPr/>
          </p:nvSpPr>
          <p:spPr bwMode="auto">
            <a:xfrm>
              <a:off x="5622925" y="1643063"/>
              <a:ext cx="115888" cy="107950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41" name="Text Box 102"/>
            <p:cNvSpPr txBox="1">
              <a:spLocks noChangeArrowheads="1"/>
            </p:cNvSpPr>
            <p:nvPr/>
          </p:nvSpPr>
          <p:spPr bwMode="auto">
            <a:xfrm>
              <a:off x="2219325" y="2260600"/>
              <a:ext cx="6889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Buritirama</a:t>
              </a:r>
            </a:p>
          </p:txBody>
        </p:sp>
        <p:sp>
          <p:nvSpPr>
            <p:cNvPr id="243" name="Oval 34"/>
            <p:cNvSpPr>
              <a:spLocks noChangeAspect="1" noChangeArrowheads="1"/>
            </p:cNvSpPr>
            <p:nvPr/>
          </p:nvSpPr>
          <p:spPr bwMode="auto">
            <a:xfrm>
              <a:off x="1233488" y="1698625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44" name="Oval 34"/>
            <p:cNvSpPr>
              <a:spLocks noChangeAspect="1" noChangeArrowheads="1"/>
            </p:cNvSpPr>
            <p:nvPr/>
          </p:nvSpPr>
          <p:spPr bwMode="auto">
            <a:xfrm>
              <a:off x="3195638" y="1339850"/>
              <a:ext cx="71437" cy="730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47" name="Line 4"/>
            <p:cNvSpPr>
              <a:spLocks noChangeShapeType="1"/>
            </p:cNvSpPr>
            <p:nvPr/>
          </p:nvSpPr>
          <p:spPr bwMode="auto">
            <a:xfrm flipV="1">
              <a:off x="5372100" y="2843213"/>
              <a:ext cx="55563" cy="54292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48" name="Line 4"/>
            <p:cNvSpPr>
              <a:spLocks noChangeShapeType="1"/>
            </p:cNvSpPr>
            <p:nvPr/>
          </p:nvSpPr>
          <p:spPr bwMode="auto">
            <a:xfrm flipV="1">
              <a:off x="5341938" y="2843213"/>
              <a:ext cx="50800" cy="49847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49" name="Line 4"/>
            <p:cNvSpPr>
              <a:spLocks noChangeShapeType="1"/>
            </p:cNvSpPr>
            <p:nvPr/>
          </p:nvSpPr>
          <p:spPr bwMode="auto">
            <a:xfrm flipV="1">
              <a:off x="5197475" y="3340100"/>
              <a:ext cx="144463" cy="111125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50" name="Line 4"/>
            <p:cNvSpPr>
              <a:spLocks noChangeShapeType="1"/>
            </p:cNvSpPr>
            <p:nvPr/>
          </p:nvSpPr>
          <p:spPr bwMode="auto">
            <a:xfrm flipV="1">
              <a:off x="5227638" y="3379788"/>
              <a:ext cx="144462" cy="112712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  <a:effectLst/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51" name="Text Box 102"/>
            <p:cNvSpPr txBox="1">
              <a:spLocks noChangeArrowheads="1"/>
            </p:cNvSpPr>
            <p:nvPr/>
          </p:nvSpPr>
          <p:spPr bwMode="auto">
            <a:xfrm>
              <a:off x="5151438" y="3321050"/>
              <a:ext cx="72072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Camaçari  II</a:t>
              </a:r>
            </a:p>
          </p:txBody>
        </p:sp>
        <p:sp>
          <p:nvSpPr>
            <p:cNvPr id="252" name="Line 4"/>
            <p:cNvSpPr>
              <a:spLocks noChangeShapeType="1"/>
            </p:cNvSpPr>
            <p:nvPr/>
          </p:nvSpPr>
          <p:spPr bwMode="auto">
            <a:xfrm flipH="1">
              <a:off x="5438123" y="2526849"/>
              <a:ext cx="732786" cy="30568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53" name="Line 4"/>
            <p:cNvSpPr>
              <a:spLocks noChangeShapeType="1"/>
            </p:cNvSpPr>
            <p:nvPr/>
          </p:nvSpPr>
          <p:spPr bwMode="auto">
            <a:xfrm flipH="1">
              <a:off x="4826257" y="2859298"/>
              <a:ext cx="559602" cy="70764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54" name="Line 64"/>
            <p:cNvSpPr>
              <a:spLocks noChangeShapeType="1"/>
            </p:cNvSpPr>
            <p:nvPr/>
          </p:nvSpPr>
          <p:spPr bwMode="auto">
            <a:xfrm>
              <a:off x="3425825" y="2732088"/>
              <a:ext cx="415925" cy="327025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5" name="Line 64"/>
            <p:cNvSpPr>
              <a:spLocks noChangeShapeType="1"/>
            </p:cNvSpPr>
            <p:nvPr/>
          </p:nvSpPr>
          <p:spPr bwMode="auto">
            <a:xfrm>
              <a:off x="3466530" y="2684288"/>
              <a:ext cx="417066" cy="32724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rgbClr val="00B0F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56" name="Text Box 102"/>
            <p:cNvSpPr txBox="1">
              <a:spLocks noChangeArrowheads="1"/>
            </p:cNvSpPr>
            <p:nvPr/>
          </p:nvSpPr>
          <p:spPr bwMode="auto">
            <a:xfrm>
              <a:off x="3990975" y="2393950"/>
              <a:ext cx="5699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Campo</a:t>
              </a:r>
            </a:p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Formoso</a:t>
              </a:r>
            </a:p>
          </p:txBody>
        </p:sp>
        <p:sp>
          <p:nvSpPr>
            <p:cNvPr id="259" name="Oval 34"/>
            <p:cNvSpPr>
              <a:spLocks noChangeAspect="1" noChangeArrowheads="1"/>
            </p:cNvSpPr>
            <p:nvPr/>
          </p:nvSpPr>
          <p:spPr bwMode="auto">
            <a:xfrm>
              <a:off x="2879725" y="4124325"/>
              <a:ext cx="71438" cy="73025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60" name="Oval 34"/>
            <p:cNvSpPr>
              <a:spLocks noChangeAspect="1" noChangeArrowheads="1"/>
            </p:cNvSpPr>
            <p:nvPr/>
          </p:nvSpPr>
          <p:spPr bwMode="auto">
            <a:xfrm>
              <a:off x="3030538" y="4133850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61" name="Oval 34"/>
            <p:cNvSpPr>
              <a:spLocks noChangeAspect="1" noChangeArrowheads="1"/>
            </p:cNvSpPr>
            <p:nvPr/>
          </p:nvSpPr>
          <p:spPr bwMode="auto">
            <a:xfrm>
              <a:off x="5192713" y="3109912"/>
              <a:ext cx="71437" cy="73025"/>
            </a:xfrm>
            <a:prstGeom prst="ellipse">
              <a:avLst/>
            </a:prstGeom>
            <a:noFill/>
            <a:ln w="9525">
              <a:solidFill>
                <a:srgbClr val="2B912B"/>
              </a:solidFill>
              <a:round/>
              <a:headEnd/>
              <a:tailEnd/>
            </a:ln>
            <a:effectLst>
              <a:glow rad="63500">
                <a:srgbClr val="00B0F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altLang="pt-BR" sz="2000">
                <a:latin typeface="Arial" pitchFamily="34" charset="0"/>
              </a:endParaRPr>
            </a:p>
          </p:txBody>
        </p:sp>
        <p:sp>
          <p:nvSpPr>
            <p:cNvPr id="262" name="Text Box 102"/>
            <p:cNvSpPr txBox="1">
              <a:spLocks noChangeArrowheads="1"/>
            </p:cNvSpPr>
            <p:nvPr/>
          </p:nvSpPr>
          <p:spPr bwMode="auto">
            <a:xfrm>
              <a:off x="4541838" y="2981325"/>
              <a:ext cx="72072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Alagoinhas II</a:t>
              </a:r>
            </a:p>
          </p:txBody>
        </p:sp>
        <p:sp>
          <p:nvSpPr>
            <p:cNvPr id="263" name="Oval 34"/>
            <p:cNvSpPr>
              <a:spLocks noChangeAspect="1" noChangeArrowheads="1"/>
            </p:cNvSpPr>
            <p:nvPr/>
          </p:nvSpPr>
          <p:spPr bwMode="auto">
            <a:xfrm>
              <a:off x="4821409" y="4867275"/>
              <a:ext cx="71437" cy="74613"/>
            </a:xfrm>
            <a:prstGeom prst="ellipse">
              <a:avLst/>
            </a:prstGeom>
            <a:noFill/>
            <a:ln w="9525">
              <a:solidFill>
                <a:srgbClr val="2B912B"/>
              </a:solidFill>
              <a:round/>
              <a:headEnd/>
              <a:tailEnd/>
            </a:ln>
            <a:effectLst>
              <a:glow rad="63500">
                <a:srgbClr val="00B0F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altLang="pt-BR" sz="2000">
                <a:latin typeface="Arial" pitchFamily="34" charset="0"/>
              </a:endParaRPr>
            </a:p>
          </p:txBody>
        </p:sp>
        <p:sp>
          <p:nvSpPr>
            <p:cNvPr id="264" name="Line 4"/>
            <p:cNvSpPr>
              <a:spLocks noChangeShapeType="1"/>
            </p:cNvSpPr>
            <p:nvPr/>
          </p:nvSpPr>
          <p:spPr bwMode="auto">
            <a:xfrm flipH="1" flipV="1">
              <a:off x="4661694" y="4829969"/>
              <a:ext cx="152399" cy="37306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rgbClr val="00B0F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65" name="Line 4"/>
            <p:cNvSpPr>
              <a:spLocks noChangeShapeType="1"/>
            </p:cNvSpPr>
            <p:nvPr/>
          </p:nvSpPr>
          <p:spPr bwMode="auto">
            <a:xfrm flipH="1" flipV="1">
              <a:off x="4659440" y="4873923"/>
              <a:ext cx="152399" cy="37306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rgbClr val="00B0F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66" name="Text Box 102"/>
            <p:cNvSpPr txBox="1">
              <a:spLocks noChangeArrowheads="1"/>
            </p:cNvSpPr>
            <p:nvPr/>
          </p:nvSpPr>
          <p:spPr bwMode="auto">
            <a:xfrm>
              <a:off x="4629182" y="4902187"/>
              <a:ext cx="6492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Itabuna III</a:t>
              </a:r>
            </a:p>
          </p:txBody>
        </p:sp>
        <p:sp>
          <p:nvSpPr>
            <p:cNvPr id="267" name="Oval 34"/>
            <p:cNvSpPr>
              <a:spLocks noChangeAspect="1" noChangeArrowheads="1"/>
            </p:cNvSpPr>
            <p:nvPr/>
          </p:nvSpPr>
          <p:spPr bwMode="auto">
            <a:xfrm>
              <a:off x="1917700" y="3357563"/>
              <a:ext cx="71438" cy="7461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2000"/>
            </a:p>
          </p:txBody>
        </p:sp>
        <p:sp>
          <p:nvSpPr>
            <p:cNvPr id="268" name="Line 4"/>
            <p:cNvSpPr>
              <a:spLocks noChangeShapeType="1"/>
            </p:cNvSpPr>
            <p:nvPr/>
          </p:nvSpPr>
          <p:spPr bwMode="auto">
            <a:xfrm flipH="1" flipV="1">
              <a:off x="1274439" y="1762124"/>
              <a:ext cx="341635" cy="11493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69" name="Text Box 102"/>
            <p:cNvSpPr txBox="1">
              <a:spLocks noChangeArrowheads="1"/>
            </p:cNvSpPr>
            <p:nvPr/>
          </p:nvSpPr>
          <p:spPr bwMode="auto">
            <a:xfrm>
              <a:off x="3048000" y="4076700"/>
              <a:ext cx="5969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Igaporã III</a:t>
              </a:r>
            </a:p>
          </p:txBody>
        </p:sp>
        <p:sp>
          <p:nvSpPr>
            <p:cNvPr id="270" name="Text Box 102"/>
            <p:cNvSpPr txBox="1">
              <a:spLocks noChangeArrowheads="1"/>
            </p:cNvSpPr>
            <p:nvPr/>
          </p:nvSpPr>
          <p:spPr bwMode="auto">
            <a:xfrm>
              <a:off x="577850" y="3282950"/>
              <a:ext cx="719138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Rio Grande II</a:t>
              </a:r>
            </a:p>
          </p:txBody>
        </p:sp>
        <p:sp>
          <p:nvSpPr>
            <p:cNvPr id="271" name="Text Box 102"/>
            <p:cNvSpPr txBox="1">
              <a:spLocks noChangeArrowheads="1"/>
            </p:cNvSpPr>
            <p:nvPr/>
          </p:nvSpPr>
          <p:spPr bwMode="auto">
            <a:xfrm>
              <a:off x="1463675" y="3321050"/>
              <a:ext cx="5969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Tabocas</a:t>
              </a:r>
            </a:p>
          </p:txBody>
        </p:sp>
        <p:sp>
          <p:nvSpPr>
            <p:cNvPr id="272" name="Text Box 102"/>
            <p:cNvSpPr txBox="1">
              <a:spLocks noChangeArrowheads="1"/>
            </p:cNvSpPr>
            <p:nvPr/>
          </p:nvSpPr>
          <p:spPr bwMode="auto">
            <a:xfrm>
              <a:off x="2343150" y="2644775"/>
              <a:ext cx="58737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G. Ouro II</a:t>
              </a:r>
            </a:p>
          </p:txBody>
        </p:sp>
        <p:sp>
          <p:nvSpPr>
            <p:cNvPr id="273" name="Oval 34"/>
            <p:cNvSpPr>
              <a:spLocks noChangeAspect="1" noChangeArrowheads="1"/>
            </p:cNvSpPr>
            <p:nvPr/>
          </p:nvSpPr>
          <p:spPr bwMode="auto">
            <a:xfrm>
              <a:off x="1470025" y="4230688"/>
              <a:ext cx="71438" cy="74612"/>
            </a:xfrm>
            <a:prstGeom prst="ellips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274" name="Text Box 102"/>
            <p:cNvSpPr txBox="1">
              <a:spLocks noChangeArrowheads="1"/>
            </p:cNvSpPr>
            <p:nvPr/>
          </p:nvSpPr>
          <p:spPr bwMode="auto">
            <a:xfrm>
              <a:off x="1431925" y="4268788"/>
              <a:ext cx="7747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Rio Formoso II</a:t>
              </a:r>
            </a:p>
          </p:txBody>
        </p:sp>
        <p:sp>
          <p:nvSpPr>
            <p:cNvPr id="275" name="Line 64"/>
            <p:cNvSpPr>
              <a:spLocks noChangeShapeType="1"/>
            </p:cNvSpPr>
            <p:nvPr/>
          </p:nvSpPr>
          <p:spPr bwMode="auto">
            <a:xfrm>
              <a:off x="1022050" y="4036198"/>
              <a:ext cx="444802" cy="19510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101600">
                <a:srgbClr val="FFFF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6" name="Line 64"/>
            <p:cNvSpPr>
              <a:spLocks noChangeShapeType="1"/>
            </p:cNvSpPr>
            <p:nvPr/>
          </p:nvSpPr>
          <p:spPr bwMode="auto">
            <a:xfrm>
              <a:off x="1015682" y="4057175"/>
              <a:ext cx="444802" cy="19510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101600">
                <a:srgbClr val="FFFF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7" name="Line 64"/>
            <p:cNvSpPr>
              <a:spLocks noChangeShapeType="1"/>
            </p:cNvSpPr>
            <p:nvPr/>
          </p:nvSpPr>
          <p:spPr bwMode="auto">
            <a:xfrm>
              <a:off x="4333875" y="4601816"/>
              <a:ext cx="246062" cy="725658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rgbClr val="FFFF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78" name="Line 4"/>
            <p:cNvSpPr>
              <a:spLocks noChangeShapeType="1"/>
            </p:cNvSpPr>
            <p:nvPr/>
          </p:nvSpPr>
          <p:spPr bwMode="auto">
            <a:xfrm flipH="1" flipV="1">
              <a:off x="4651376" y="4929832"/>
              <a:ext cx="176212" cy="5706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101600">
                <a:srgbClr val="FFFF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9" name="Line 4"/>
            <p:cNvSpPr>
              <a:spLocks noChangeShapeType="1"/>
            </p:cNvSpPr>
            <p:nvPr/>
          </p:nvSpPr>
          <p:spPr bwMode="auto">
            <a:xfrm flipH="1" flipV="1">
              <a:off x="4688885" y="4772024"/>
              <a:ext cx="157753" cy="9048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101600">
                <a:srgbClr val="FFFF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80" name="Line 64"/>
            <p:cNvSpPr>
              <a:spLocks noChangeShapeType="1"/>
            </p:cNvSpPr>
            <p:nvPr/>
          </p:nvSpPr>
          <p:spPr bwMode="auto">
            <a:xfrm>
              <a:off x="482600" y="2506662"/>
              <a:ext cx="1109406" cy="418281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glow rad="63500">
                <a:srgbClr val="FFFF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281" name="Oval 34"/>
            <p:cNvSpPr>
              <a:spLocks noChangeAspect="1" noChangeArrowheads="1"/>
            </p:cNvSpPr>
            <p:nvPr/>
          </p:nvSpPr>
          <p:spPr bwMode="auto">
            <a:xfrm>
              <a:off x="411163" y="2460625"/>
              <a:ext cx="71437" cy="74613"/>
            </a:xfrm>
            <a:prstGeom prst="ellips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/>
            </a:p>
          </p:txBody>
        </p:sp>
        <p:sp>
          <p:nvSpPr>
            <p:cNvPr id="282" name="Text Box 102"/>
            <p:cNvSpPr txBox="1">
              <a:spLocks noChangeArrowheads="1"/>
            </p:cNvSpPr>
            <p:nvPr/>
          </p:nvSpPr>
          <p:spPr bwMode="auto">
            <a:xfrm>
              <a:off x="20638" y="2259013"/>
              <a:ext cx="7747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>
                  <a:latin typeface="Arial Narrow" pitchFamily="34" charset="0"/>
                </a:rPr>
                <a:t>Dianópolis II</a:t>
              </a:r>
            </a:p>
          </p:txBody>
        </p:sp>
        <p:sp>
          <p:nvSpPr>
            <p:cNvPr id="283" name="Elipse 282"/>
            <p:cNvSpPr/>
            <p:nvPr/>
          </p:nvSpPr>
          <p:spPr>
            <a:xfrm>
              <a:off x="1639623" y="2825029"/>
              <a:ext cx="571504" cy="2143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4" name="Text Box 102"/>
            <p:cNvSpPr txBox="1">
              <a:spLocks noChangeArrowheads="1"/>
            </p:cNvSpPr>
            <p:nvPr/>
          </p:nvSpPr>
          <p:spPr bwMode="auto">
            <a:xfrm>
              <a:off x="1616075" y="2841625"/>
              <a:ext cx="6477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Barreiras II</a:t>
              </a:r>
            </a:p>
          </p:txBody>
        </p:sp>
        <p:sp>
          <p:nvSpPr>
            <p:cNvPr id="285" name="Elipse 284"/>
            <p:cNvSpPr/>
            <p:nvPr/>
          </p:nvSpPr>
          <p:spPr>
            <a:xfrm>
              <a:off x="4786314" y="2714620"/>
              <a:ext cx="500066" cy="21431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6" name="Elipse 285"/>
            <p:cNvSpPr/>
            <p:nvPr/>
          </p:nvSpPr>
          <p:spPr>
            <a:xfrm>
              <a:off x="3375484" y="1482244"/>
              <a:ext cx="571504" cy="21431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7" name="Elipse 286"/>
            <p:cNvSpPr/>
            <p:nvPr/>
          </p:nvSpPr>
          <p:spPr>
            <a:xfrm>
              <a:off x="4357686" y="1643050"/>
              <a:ext cx="928694" cy="21431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8" name="Elipse 287"/>
            <p:cNvSpPr/>
            <p:nvPr/>
          </p:nvSpPr>
          <p:spPr>
            <a:xfrm>
              <a:off x="4482632" y="1527069"/>
              <a:ext cx="928694" cy="14287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9" name="Text Box 102"/>
            <p:cNvSpPr txBox="1">
              <a:spLocks noChangeArrowheads="1"/>
            </p:cNvSpPr>
            <p:nvPr/>
          </p:nvSpPr>
          <p:spPr bwMode="auto">
            <a:xfrm>
              <a:off x="4802188" y="2706688"/>
              <a:ext cx="6477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 err="1">
                  <a:latin typeface="Arial Narrow" pitchFamily="34" charset="0"/>
                </a:rPr>
                <a:t>Olindina</a:t>
              </a:r>
              <a:endParaRPr lang="pt-BR" altLang="pt-BR" sz="800" b="1" i="1" dirty="0">
                <a:latin typeface="Arial Narrow" pitchFamily="34" charset="0"/>
              </a:endParaRPr>
            </a:p>
          </p:txBody>
        </p:sp>
        <p:sp>
          <p:nvSpPr>
            <p:cNvPr id="290" name="Elipse 289"/>
            <p:cNvSpPr/>
            <p:nvPr/>
          </p:nvSpPr>
          <p:spPr>
            <a:xfrm>
              <a:off x="4393264" y="2250132"/>
              <a:ext cx="785818" cy="2143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1" name="Text Box 102"/>
            <p:cNvSpPr txBox="1">
              <a:spLocks noChangeArrowheads="1"/>
            </p:cNvSpPr>
            <p:nvPr/>
          </p:nvSpPr>
          <p:spPr bwMode="auto">
            <a:xfrm>
              <a:off x="4327525" y="1664707"/>
              <a:ext cx="10017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Juazeiro da Bahia II</a:t>
              </a:r>
            </a:p>
          </p:txBody>
        </p:sp>
        <p:sp>
          <p:nvSpPr>
            <p:cNvPr id="292" name="Text Box 102"/>
            <p:cNvSpPr txBox="1">
              <a:spLocks noChangeArrowheads="1"/>
            </p:cNvSpPr>
            <p:nvPr/>
          </p:nvSpPr>
          <p:spPr bwMode="auto">
            <a:xfrm>
              <a:off x="4413250" y="1520825"/>
              <a:ext cx="10033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Juazeiro da Bahia III</a:t>
              </a:r>
            </a:p>
          </p:txBody>
        </p:sp>
        <p:sp>
          <p:nvSpPr>
            <p:cNvPr id="293" name="Text Box 102"/>
            <p:cNvSpPr txBox="1">
              <a:spLocks noChangeArrowheads="1"/>
            </p:cNvSpPr>
            <p:nvPr/>
          </p:nvSpPr>
          <p:spPr bwMode="auto">
            <a:xfrm>
              <a:off x="3339165" y="1476375"/>
              <a:ext cx="6477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Sobradinho</a:t>
              </a:r>
            </a:p>
          </p:txBody>
        </p:sp>
        <p:sp>
          <p:nvSpPr>
            <p:cNvPr id="294" name="Text Box 102"/>
            <p:cNvSpPr txBox="1">
              <a:spLocks noChangeArrowheads="1"/>
            </p:cNvSpPr>
            <p:nvPr/>
          </p:nvSpPr>
          <p:spPr bwMode="auto">
            <a:xfrm>
              <a:off x="4364038" y="2238375"/>
              <a:ext cx="8064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i="1" dirty="0">
                  <a:latin typeface="Arial Narrow" pitchFamily="34" charset="0"/>
                </a:rPr>
                <a:t>Sr. do Bonfim II</a:t>
              </a:r>
            </a:p>
          </p:txBody>
        </p:sp>
      </p:grpSp>
      <p:grpSp>
        <p:nvGrpSpPr>
          <p:cNvPr id="5" name="Grupo 302"/>
          <p:cNvGrpSpPr/>
          <p:nvPr/>
        </p:nvGrpSpPr>
        <p:grpSpPr>
          <a:xfrm>
            <a:off x="4530715" y="6296838"/>
            <a:ext cx="3714775" cy="553377"/>
            <a:chOff x="172996" y="3153566"/>
            <a:chExt cx="3714775" cy="553377"/>
          </a:xfrm>
        </p:grpSpPr>
        <p:pic>
          <p:nvPicPr>
            <p:cNvPr id="297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 r="76588" b="-7179"/>
            <a:stretch>
              <a:fillRect/>
            </a:stretch>
          </p:blipFill>
          <p:spPr bwMode="auto">
            <a:xfrm>
              <a:off x="172996" y="3153566"/>
              <a:ext cx="637534" cy="364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8" name="Retângulo 813"/>
            <p:cNvSpPr>
              <a:spLocks noChangeArrowheads="1"/>
            </p:cNvSpPr>
            <p:nvPr/>
          </p:nvSpPr>
          <p:spPr bwMode="auto">
            <a:xfrm>
              <a:off x="188891" y="3517628"/>
              <a:ext cx="581020" cy="130645"/>
            </a:xfrm>
            <a:prstGeom prst="rect">
              <a:avLst/>
            </a:prstGeom>
            <a:solidFill>
              <a:srgbClr val="C00000"/>
            </a:solidFill>
            <a:ln w="12700">
              <a:noFill/>
              <a:prstDash val="dash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pt-BR" altLang="pt-BR"/>
            </a:p>
          </p:txBody>
        </p:sp>
        <p:sp>
          <p:nvSpPr>
            <p:cNvPr id="299" name="Text Box 102"/>
            <p:cNvSpPr txBox="1">
              <a:spLocks noChangeArrowheads="1"/>
            </p:cNvSpPr>
            <p:nvPr/>
          </p:nvSpPr>
          <p:spPr bwMode="auto">
            <a:xfrm>
              <a:off x="755783" y="3491499"/>
              <a:ext cx="22499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pt-BR" altLang="pt-BR" sz="800" b="1" dirty="0">
                  <a:ea typeface="Tahoma" panose="020B0604030504040204" pitchFamily="34" charset="0"/>
                </a:rPr>
                <a:t>Obras da CHESF a serem relicitadas</a:t>
              </a:r>
            </a:p>
          </p:txBody>
        </p:sp>
        <p:sp>
          <p:nvSpPr>
            <p:cNvPr id="300" name="Text Box 102"/>
            <p:cNvSpPr txBox="1">
              <a:spLocks noChangeArrowheads="1"/>
            </p:cNvSpPr>
            <p:nvPr/>
          </p:nvSpPr>
          <p:spPr bwMode="auto">
            <a:xfrm>
              <a:off x="764613" y="3162275"/>
              <a:ext cx="159471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pt-BR" altLang="pt-BR" sz="800" b="1" dirty="0">
                  <a:ea typeface="Tahoma" panose="020B0604030504040204" pitchFamily="34" charset="0"/>
                </a:rPr>
                <a:t>Obras já licitadas</a:t>
              </a:r>
            </a:p>
          </p:txBody>
        </p:sp>
        <p:sp>
          <p:nvSpPr>
            <p:cNvPr id="301" name="Text Box 102"/>
            <p:cNvSpPr txBox="1">
              <a:spLocks noChangeArrowheads="1"/>
            </p:cNvSpPr>
            <p:nvPr/>
          </p:nvSpPr>
          <p:spPr bwMode="auto">
            <a:xfrm>
              <a:off x="755782" y="3319048"/>
              <a:ext cx="313198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pt-BR" altLang="pt-BR" sz="800" b="1" dirty="0">
                  <a:ea typeface="Tahoma" panose="020B0604030504040204" pitchFamily="34" charset="0"/>
                </a:rPr>
                <a:t>Obras de estudos já emitidos, mas ainda não licitadas</a:t>
              </a:r>
            </a:p>
          </p:txBody>
        </p:sp>
      </p:grpSp>
      <p:sp>
        <p:nvSpPr>
          <p:cNvPr id="302" name="Text Box 102"/>
          <p:cNvSpPr txBox="1">
            <a:spLocks noChangeArrowheads="1"/>
          </p:cNvSpPr>
          <p:nvPr/>
        </p:nvSpPr>
        <p:spPr bwMode="auto">
          <a:xfrm>
            <a:off x="10418751" y="6654028"/>
            <a:ext cx="16430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1000" b="1" i="1" dirty="0">
                <a:latin typeface="Arial Narrow" pitchFamily="34" charset="0"/>
              </a:rPr>
              <a:t>Fonte: </a:t>
            </a:r>
            <a:r>
              <a:rPr lang="pt-BR" altLang="pt-BR" sz="1000" b="1" i="1" dirty="0" smtClean="0">
                <a:latin typeface="Arial Narrow" pitchFamily="34" charset="0"/>
              </a:rPr>
              <a:t>NT  16/2018 ONS</a:t>
            </a:r>
            <a:endParaRPr lang="pt-BR" altLang="pt-BR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8359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800" t="38639" r="17051" b="44561"/>
          <a:stretch>
            <a:fillRect/>
          </a:stretch>
        </p:blipFill>
        <p:spPr bwMode="auto">
          <a:xfrm>
            <a:off x="1710432" y="0"/>
            <a:ext cx="8640960" cy="137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9450" t="12600" r="78475" b="76480"/>
          <a:stretch>
            <a:fillRect/>
          </a:stretch>
        </p:blipFill>
        <p:spPr bwMode="auto">
          <a:xfrm>
            <a:off x="-1" y="0"/>
            <a:ext cx="1752381" cy="9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11025" t="20160" r="35951" b="10121"/>
          <a:stretch>
            <a:fillRect/>
          </a:stretch>
        </p:blipFill>
        <p:spPr bwMode="auto">
          <a:xfrm>
            <a:off x="2766465" y="1350517"/>
            <a:ext cx="6900851" cy="567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9487296" y="6669816"/>
            <a:ext cx="2574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i="1" dirty="0" smtClean="0"/>
              <a:t>15 de Dezembro de 2017</a:t>
            </a:r>
            <a:endParaRPr lang="pt-BR" sz="1800" dirty="0"/>
          </a:p>
        </p:txBody>
      </p:sp>
      <p:sp>
        <p:nvSpPr>
          <p:cNvPr id="7" name="Retângulo 6"/>
          <p:cNvSpPr/>
          <p:nvPr/>
        </p:nvSpPr>
        <p:spPr>
          <a:xfrm>
            <a:off x="2887640" y="3296442"/>
            <a:ext cx="6643734" cy="428628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599C97DF-FDDC-4F0E-AE42-AC0705FC9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0" t="1826" r="4749" b="1745"/>
          <a:stretch/>
        </p:blipFill>
        <p:spPr>
          <a:xfrm>
            <a:off x="5166816" y="129423"/>
            <a:ext cx="6408712" cy="6770747"/>
          </a:xfrm>
          <a:prstGeom prst="rect">
            <a:avLst/>
          </a:prstGeom>
        </p:spPr>
      </p:pic>
      <p:sp>
        <p:nvSpPr>
          <p:cNvPr id="11" name="object 19">
            <a:extLst/>
          </p:cNvPr>
          <p:cNvSpPr txBox="1"/>
          <p:nvPr/>
        </p:nvSpPr>
        <p:spPr>
          <a:xfrm>
            <a:off x="10584489" y="6694773"/>
            <a:ext cx="1954246" cy="177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12988">
              <a:defRPr sz="1126" spc="1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dirty="0"/>
              <a:t>Fonte: </a:t>
            </a:r>
            <a:r>
              <a:rPr lang="pt-BR" dirty="0"/>
              <a:t>ANEEL ( 2018)</a:t>
            </a:r>
            <a:endParaRPr dirty="0"/>
          </a:p>
        </p:txBody>
      </p:sp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0" y="153170"/>
            <a:ext cx="4618466" cy="828620"/>
            <a:chOff x="-113" y="22"/>
            <a:chExt cx="4103791" cy="503855"/>
          </a:xfrm>
        </p:grpSpPr>
        <p:sp>
          <p:nvSpPr>
            <p:cNvPr id="10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2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4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827856" y="482829"/>
            <a:ext cx="355257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988"/>
            <a:r>
              <a:rPr lang="pt-BR" altLang="pt-BR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MUNICÍPIOS BENEFICIADOS</a:t>
            </a:r>
          </a:p>
        </p:txBody>
      </p:sp>
      <p:pic>
        <p:nvPicPr>
          <p:cNvPr id="18" name="Imagem 22" descr="Tag_EnergiaSolar.png">
            <a:extLst>
              <a:ext uri="{FF2B5EF4-FFF2-40B4-BE49-F238E27FC236}">
                <a16:creationId xmlns="" xmlns:a16="http://schemas.microsoft.com/office/drawing/2014/main" id="{B6C2B9C7-6AF7-46FE-B83B-D84DAA20C0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0912" y="121343"/>
            <a:ext cx="1144800" cy="117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52" descr="Tag_EnergiaEolica.png">
            <a:extLst>
              <a:ext uri="{FF2B5EF4-FFF2-40B4-BE49-F238E27FC236}">
                <a16:creationId xmlns="" xmlns:a16="http://schemas.microsoft.com/office/drawing/2014/main" id="{89DAAFDF-2FF3-4FD6-A492-E49E6A057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21" y="14076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22285" y="990476"/>
          <a:ext cx="4728507" cy="5982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6169"/>
                <a:gridCol w="1576169"/>
                <a:gridCol w="1576169"/>
              </a:tblGrid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u="none" strike="noStrike" dirty="0" err="1">
                          <a:effectLst/>
                        </a:rPr>
                        <a:t>Município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u="none" strike="noStrike" dirty="0" err="1">
                          <a:effectLst/>
                        </a:rPr>
                        <a:t>Quantidade</a:t>
                      </a:r>
                      <a:r>
                        <a:rPr lang="en-US" sz="1050" b="1" u="none" strike="noStrike" dirty="0">
                          <a:effectLst/>
                        </a:rPr>
                        <a:t> de </a:t>
                      </a:r>
                      <a:r>
                        <a:rPr lang="en-US" sz="1050" b="1" u="none" strike="noStrike" dirty="0" err="1">
                          <a:effectLst/>
                        </a:rPr>
                        <a:t>Usinas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u="none" strike="noStrike" dirty="0" err="1">
                          <a:effectLst/>
                        </a:rPr>
                        <a:t>Potência</a:t>
                      </a:r>
                      <a:r>
                        <a:rPr lang="en-US" sz="1050" b="1" u="none" strike="noStrike" dirty="0">
                          <a:effectLst/>
                        </a:rPr>
                        <a:t> (MW)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Sento Sé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41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959,7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Caetité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36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782,7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Igaporã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31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541,8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Morro do Chapéu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19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530,9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Campo Formoso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504,4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Gentio do Ouro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416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Tabocas do Brejo Velho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273,4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Pindaí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272,8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Bom Jesus da Lapa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219,7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Guanambi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197,7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Sobradinho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188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Mulungu do Morro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170,6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Juazeiro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121,4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Barreiras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112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Xique-Xique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108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Brotas de Macaúbas 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95,2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Riacho de Santana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94,8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Cafarnaum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89,9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Várzea Nova 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84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Casa Nova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82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Brumado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60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Ourolândia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56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Bonito  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40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Dom Basílio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30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Itaguaçu da Bahia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30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239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Licínio de Almeida 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21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Urandi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Salvador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effectLst/>
                        </a:rPr>
                        <a:t>0,4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  <a:tr h="145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u="none" strike="noStrike" dirty="0" smtClean="0">
                          <a:effectLst/>
                        </a:rPr>
                        <a:t>Total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u="none" strike="noStrike" dirty="0">
                          <a:effectLst/>
                        </a:rPr>
                        <a:t>262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u="none" strike="noStrike" dirty="0">
                          <a:effectLst/>
                        </a:rPr>
                        <a:t>6.100,20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8" marR="4758" marT="475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20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 noChangeArrowheads="1"/>
          </p:cNvSpPr>
          <p:nvPr/>
        </p:nvSpPr>
        <p:spPr bwMode="auto">
          <a:xfrm>
            <a:off x="0" y="444400"/>
            <a:ext cx="4646740" cy="636232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sp>
        <p:nvSpPr>
          <p:cNvPr id="4099" name="object 11"/>
          <p:cNvSpPr txBox="1">
            <a:spLocks noChangeArrowheads="1"/>
          </p:cNvSpPr>
          <p:nvPr/>
        </p:nvSpPr>
        <p:spPr bwMode="auto">
          <a:xfrm>
            <a:off x="5577879" y="1957211"/>
            <a:ext cx="1419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/>
            <a:r>
              <a:rPr lang="pt-BR" altLang="pt-BR" dirty="0">
                <a:solidFill>
                  <a:srgbClr val="231F20"/>
                </a:solidFill>
              </a:rPr>
              <a:t>US$ 15,3 </a:t>
            </a:r>
            <a:r>
              <a:rPr lang="pt-BR" altLang="pt-BR" dirty="0"/>
              <a:t>bi</a:t>
            </a:r>
          </a:p>
        </p:txBody>
      </p:sp>
      <p:sp>
        <p:nvSpPr>
          <p:cNvPr id="12" name="object 12">
            <a:extLst/>
          </p:cNvPr>
          <p:cNvSpPr txBox="1"/>
          <p:nvPr/>
        </p:nvSpPr>
        <p:spPr>
          <a:xfrm>
            <a:off x="7132163" y="1964617"/>
            <a:ext cx="993811" cy="33855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4501">
              <a:defRPr/>
            </a:pPr>
            <a:r>
              <a:rPr sz="1100">
                <a:solidFill>
                  <a:srgbClr val="231F20"/>
                </a:solidFill>
              </a:rPr>
              <a:t>Expor</a:t>
            </a:r>
            <a:r>
              <a:rPr sz="1100" spc="-17">
                <a:solidFill>
                  <a:srgbClr val="231F20"/>
                </a:solidFill>
              </a:rPr>
              <a:t>t</a:t>
            </a:r>
            <a:r>
              <a:rPr sz="1100">
                <a:solidFill>
                  <a:srgbClr val="231F20"/>
                </a:solidFill>
              </a:rPr>
              <a:t>a</a:t>
            </a:r>
            <a:r>
              <a:rPr sz="1100" spc="-11">
                <a:solidFill>
                  <a:srgbClr val="231F20"/>
                </a:solidFill>
              </a:rPr>
              <a:t>ç</a:t>
            </a:r>
            <a:r>
              <a:rPr sz="1100">
                <a:solidFill>
                  <a:srgbClr val="231F20"/>
                </a:solidFill>
              </a:rPr>
              <a:t>ões</a:t>
            </a:r>
            <a:r>
              <a:rPr lang="pt-BR" sz="1100" dirty="0">
                <a:solidFill>
                  <a:srgbClr val="231F20"/>
                </a:solidFill>
              </a:rPr>
              <a:t> </a:t>
            </a:r>
          </a:p>
          <a:p>
            <a:pPr marL="14501">
              <a:defRPr/>
            </a:pPr>
            <a:r>
              <a:rPr lang="pt-BR" sz="1100" dirty="0">
                <a:solidFill>
                  <a:srgbClr val="231F20"/>
                </a:solidFill>
              </a:rPr>
              <a:t>+ importações</a:t>
            </a:r>
            <a:endParaRPr sz="1100"/>
          </a:p>
        </p:txBody>
      </p:sp>
      <p:sp>
        <p:nvSpPr>
          <p:cNvPr id="4101" name="object 14"/>
          <p:cNvSpPr txBox="1">
            <a:spLocks noChangeArrowheads="1"/>
          </p:cNvSpPr>
          <p:nvPr/>
        </p:nvSpPr>
        <p:spPr bwMode="auto">
          <a:xfrm>
            <a:off x="6113282" y="2536781"/>
            <a:ext cx="8040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/>
            <a:r>
              <a:rPr lang="pt-BR" altLang="pt-BR" dirty="0">
                <a:solidFill>
                  <a:srgbClr val="231F20"/>
                </a:solidFill>
              </a:rPr>
              <a:t>48%</a:t>
            </a:r>
            <a:endParaRPr lang="pt-BR" altLang="pt-BR" dirty="0"/>
          </a:p>
        </p:txBody>
      </p:sp>
      <p:sp>
        <p:nvSpPr>
          <p:cNvPr id="4102" name="object 15"/>
          <p:cNvSpPr txBox="1">
            <a:spLocks noChangeArrowheads="1"/>
          </p:cNvSpPr>
          <p:nvPr/>
        </p:nvSpPr>
        <p:spPr bwMode="auto">
          <a:xfrm>
            <a:off x="7078444" y="2573815"/>
            <a:ext cx="1692165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>
              <a:lnSpc>
                <a:spcPts val="1071"/>
              </a:lnSpc>
            </a:pPr>
            <a:r>
              <a:rPr lang="pt-BR" altLang="pt-BR" sz="1000" dirty="0">
                <a:solidFill>
                  <a:srgbClr val="231F20"/>
                </a:solidFill>
                <a:latin typeface="Calibri" pitchFamily="34" charset="0"/>
              </a:rPr>
              <a:t>Participação das exportações em relação ao  total da Região Nordeste</a:t>
            </a:r>
            <a:endParaRPr lang="pt-BR" altLang="pt-BR" sz="1000" dirty="0">
              <a:latin typeface="Calibri" pitchFamily="34" charset="0"/>
            </a:endParaRPr>
          </a:p>
        </p:txBody>
      </p:sp>
      <p:sp>
        <p:nvSpPr>
          <p:cNvPr id="4103" name="object 16"/>
          <p:cNvSpPr>
            <a:spLocks noChangeArrowheads="1"/>
          </p:cNvSpPr>
          <p:nvPr/>
        </p:nvSpPr>
        <p:spPr bwMode="auto">
          <a:xfrm>
            <a:off x="6021960" y="2992290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04" name="object 17"/>
          <p:cNvSpPr>
            <a:spLocks noChangeArrowheads="1"/>
          </p:cNvSpPr>
          <p:nvPr/>
        </p:nvSpPr>
        <p:spPr bwMode="auto">
          <a:xfrm>
            <a:off x="8222669" y="2992290"/>
            <a:ext cx="21488" cy="0"/>
          </a:xfrm>
          <a:custGeom>
            <a:avLst/>
            <a:gdLst>
              <a:gd name="T0" fmla="*/ 0 w 19050"/>
              <a:gd name="T1" fmla="*/ 18554 w 19050"/>
              <a:gd name="T2" fmla="*/ 0 60000 65536"/>
              <a:gd name="T3" fmla="*/ 0 60000 65536"/>
              <a:gd name="T4" fmla="*/ 0 w 19050"/>
              <a:gd name="T5" fmla="*/ 19050 w 1905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9050">
                <a:moveTo>
                  <a:pt x="0" y="0"/>
                </a:moveTo>
                <a:lnTo>
                  <a:pt x="18554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05" name="object 18"/>
          <p:cNvSpPr>
            <a:spLocks noChangeArrowheads="1"/>
          </p:cNvSpPr>
          <p:nvPr/>
        </p:nvSpPr>
        <p:spPr bwMode="auto">
          <a:xfrm>
            <a:off x="8152834" y="2992290"/>
            <a:ext cx="35813" cy="0"/>
          </a:xfrm>
          <a:custGeom>
            <a:avLst/>
            <a:gdLst>
              <a:gd name="T0" fmla="*/ 0 w 30479"/>
              <a:gd name="T1" fmla="*/ 19961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06" name="object 19"/>
          <p:cNvSpPr>
            <a:spLocks noChangeArrowheads="1"/>
          </p:cNvSpPr>
          <p:nvPr/>
        </p:nvSpPr>
        <p:spPr bwMode="auto">
          <a:xfrm>
            <a:off x="8084790" y="2992290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07" name="object 20"/>
          <p:cNvSpPr>
            <a:spLocks noChangeArrowheads="1"/>
          </p:cNvSpPr>
          <p:nvPr/>
        </p:nvSpPr>
        <p:spPr bwMode="auto">
          <a:xfrm>
            <a:off x="8016745" y="2992290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08" name="object 21"/>
          <p:cNvSpPr>
            <a:spLocks noChangeArrowheads="1"/>
          </p:cNvSpPr>
          <p:nvPr/>
        </p:nvSpPr>
        <p:spPr bwMode="auto">
          <a:xfrm>
            <a:off x="7946910" y="2992290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09" name="object 22"/>
          <p:cNvSpPr>
            <a:spLocks noChangeArrowheads="1"/>
          </p:cNvSpPr>
          <p:nvPr/>
        </p:nvSpPr>
        <p:spPr bwMode="auto">
          <a:xfrm>
            <a:off x="7878865" y="2992290"/>
            <a:ext cx="34023" cy="0"/>
          </a:xfrm>
          <a:custGeom>
            <a:avLst/>
            <a:gdLst>
              <a:gd name="T0" fmla="*/ 0 w 30479"/>
              <a:gd name="T1" fmla="*/ 1886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0" name="object 23"/>
          <p:cNvSpPr>
            <a:spLocks noChangeArrowheads="1"/>
          </p:cNvSpPr>
          <p:nvPr/>
        </p:nvSpPr>
        <p:spPr bwMode="auto">
          <a:xfrm>
            <a:off x="7809029" y="2992290"/>
            <a:ext cx="35813" cy="0"/>
          </a:xfrm>
          <a:custGeom>
            <a:avLst/>
            <a:gdLst>
              <a:gd name="T0" fmla="*/ 0 w 30479"/>
              <a:gd name="T1" fmla="*/ 199616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1" name="object 24"/>
          <p:cNvSpPr>
            <a:spLocks noChangeArrowheads="1"/>
          </p:cNvSpPr>
          <p:nvPr/>
        </p:nvSpPr>
        <p:spPr bwMode="auto">
          <a:xfrm>
            <a:off x="7740985" y="2992290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2" name="object 25"/>
          <p:cNvSpPr>
            <a:spLocks noChangeArrowheads="1"/>
          </p:cNvSpPr>
          <p:nvPr/>
        </p:nvSpPr>
        <p:spPr bwMode="auto">
          <a:xfrm>
            <a:off x="7672940" y="2992290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3" name="object 26"/>
          <p:cNvSpPr>
            <a:spLocks noChangeArrowheads="1"/>
          </p:cNvSpPr>
          <p:nvPr/>
        </p:nvSpPr>
        <p:spPr bwMode="auto">
          <a:xfrm>
            <a:off x="7603105" y="2992290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4" name="object 27"/>
          <p:cNvSpPr>
            <a:spLocks noChangeArrowheads="1"/>
          </p:cNvSpPr>
          <p:nvPr/>
        </p:nvSpPr>
        <p:spPr bwMode="auto">
          <a:xfrm>
            <a:off x="7535060" y="2992290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5" name="object 28"/>
          <p:cNvSpPr>
            <a:spLocks noChangeArrowheads="1"/>
          </p:cNvSpPr>
          <p:nvPr/>
        </p:nvSpPr>
        <p:spPr bwMode="auto">
          <a:xfrm>
            <a:off x="7465225" y="2992290"/>
            <a:ext cx="35813" cy="0"/>
          </a:xfrm>
          <a:custGeom>
            <a:avLst/>
            <a:gdLst>
              <a:gd name="T0" fmla="*/ 0 w 30479"/>
              <a:gd name="T1" fmla="*/ 19961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6" name="object 29"/>
          <p:cNvSpPr>
            <a:spLocks noChangeArrowheads="1"/>
          </p:cNvSpPr>
          <p:nvPr/>
        </p:nvSpPr>
        <p:spPr bwMode="auto">
          <a:xfrm>
            <a:off x="7397180" y="2992290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7" name="object 30"/>
          <p:cNvSpPr>
            <a:spLocks noChangeArrowheads="1"/>
          </p:cNvSpPr>
          <p:nvPr/>
        </p:nvSpPr>
        <p:spPr bwMode="auto">
          <a:xfrm>
            <a:off x="7329135" y="2992290"/>
            <a:ext cx="34022" cy="0"/>
          </a:xfrm>
          <a:custGeom>
            <a:avLst/>
            <a:gdLst>
              <a:gd name="T0" fmla="*/ 0 w 30479"/>
              <a:gd name="T1" fmla="*/ 18835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8" name="object 31"/>
          <p:cNvSpPr>
            <a:spLocks noChangeArrowheads="1"/>
          </p:cNvSpPr>
          <p:nvPr/>
        </p:nvSpPr>
        <p:spPr bwMode="auto">
          <a:xfrm>
            <a:off x="7259300" y="2992290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19" name="object 32"/>
          <p:cNvSpPr>
            <a:spLocks noChangeArrowheads="1"/>
          </p:cNvSpPr>
          <p:nvPr/>
        </p:nvSpPr>
        <p:spPr bwMode="auto">
          <a:xfrm>
            <a:off x="7191255" y="2992290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0" name="object 33"/>
          <p:cNvSpPr>
            <a:spLocks noChangeArrowheads="1"/>
          </p:cNvSpPr>
          <p:nvPr/>
        </p:nvSpPr>
        <p:spPr bwMode="auto">
          <a:xfrm>
            <a:off x="7121420" y="2992290"/>
            <a:ext cx="35813" cy="0"/>
          </a:xfrm>
          <a:custGeom>
            <a:avLst/>
            <a:gdLst>
              <a:gd name="T0" fmla="*/ 0 w 30479"/>
              <a:gd name="T1" fmla="*/ 19961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1" name="object 34"/>
          <p:cNvSpPr>
            <a:spLocks noChangeArrowheads="1"/>
          </p:cNvSpPr>
          <p:nvPr/>
        </p:nvSpPr>
        <p:spPr bwMode="auto">
          <a:xfrm>
            <a:off x="7053375" y="2992290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2" name="object 35"/>
          <p:cNvSpPr>
            <a:spLocks noChangeArrowheads="1"/>
          </p:cNvSpPr>
          <p:nvPr/>
        </p:nvSpPr>
        <p:spPr bwMode="auto">
          <a:xfrm>
            <a:off x="6985330" y="2992290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3" name="object 36"/>
          <p:cNvSpPr>
            <a:spLocks noChangeArrowheads="1"/>
          </p:cNvSpPr>
          <p:nvPr/>
        </p:nvSpPr>
        <p:spPr bwMode="auto">
          <a:xfrm>
            <a:off x="6915495" y="2992290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4" name="object 37"/>
          <p:cNvSpPr>
            <a:spLocks noChangeArrowheads="1"/>
          </p:cNvSpPr>
          <p:nvPr/>
        </p:nvSpPr>
        <p:spPr bwMode="auto">
          <a:xfrm>
            <a:off x="6847450" y="2992290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5" name="object 38"/>
          <p:cNvSpPr>
            <a:spLocks noChangeArrowheads="1"/>
          </p:cNvSpPr>
          <p:nvPr/>
        </p:nvSpPr>
        <p:spPr bwMode="auto">
          <a:xfrm>
            <a:off x="6777615" y="2992290"/>
            <a:ext cx="35813" cy="0"/>
          </a:xfrm>
          <a:custGeom>
            <a:avLst/>
            <a:gdLst>
              <a:gd name="T0" fmla="*/ 0 w 30479"/>
              <a:gd name="T1" fmla="*/ 199522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6" name="object 39"/>
          <p:cNvSpPr>
            <a:spLocks noChangeArrowheads="1"/>
          </p:cNvSpPr>
          <p:nvPr/>
        </p:nvSpPr>
        <p:spPr bwMode="auto">
          <a:xfrm>
            <a:off x="6709570" y="2992290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7" name="object 40"/>
          <p:cNvSpPr>
            <a:spLocks noChangeArrowheads="1"/>
          </p:cNvSpPr>
          <p:nvPr/>
        </p:nvSpPr>
        <p:spPr bwMode="auto">
          <a:xfrm>
            <a:off x="6641525" y="2992290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8" name="object 41"/>
          <p:cNvSpPr>
            <a:spLocks noChangeArrowheads="1"/>
          </p:cNvSpPr>
          <p:nvPr/>
        </p:nvSpPr>
        <p:spPr bwMode="auto">
          <a:xfrm>
            <a:off x="6571690" y="2992290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29" name="object 42"/>
          <p:cNvSpPr>
            <a:spLocks noChangeArrowheads="1"/>
          </p:cNvSpPr>
          <p:nvPr/>
        </p:nvSpPr>
        <p:spPr bwMode="auto">
          <a:xfrm>
            <a:off x="6503645" y="2992290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30" name="object 43"/>
          <p:cNvSpPr>
            <a:spLocks noChangeArrowheads="1"/>
          </p:cNvSpPr>
          <p:nvPr/>
        </p:nvSpPr>
        <p:spPr bwMode="auto">
          <a:xfrm>
            <a:off x="6433810" y="2992290"/>
            <a:ext cx="35813" cy="0"/>
          </a:xfrm>
          <a:custGeom>
            <a:avLst/>
            <a:gdLst>
              <a:gd name="T0" fmla="*/ 0 w 30479"/>
              <a:gd name="T1" fmla="*/ 199522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31" name="object 44"/>
          <p:cNvSpPr>
            <a:spLocks noChangeArrowheads="1"/>
          </p:cNvSpPr>
          <p:nvPr/>
        </p:nvSpPr>
        <p:spPr bwMode="auto">
          <a:xfrm>
            <a:off x="6365765" y="2992290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32" name="object 45"/>
          <p:cNvSpPr>
            <a:spLocks noChangeArrowheads="1"/>
          </p:cNvSpPr>
          <p:nvPr/>
        </p:nvSpPr>
        <p:spPr bwMode="auto">
          <a:xfrm>
            <a:off x="6297720" y="2992290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33" name="object 46"/>
          <p:cNvSpPr>
            <a:spLocks noChangeArrowheads="1"/>
          </p:cNvSpPr>
          <p:nvPr/>
        </p:nvSpPr>
        <p:spPr bwMode="auto">
          <a:xfrm>
            <a:off x="6227885" y="2992290"/>
            <a:ext cx="34023" cy="0"/>
          </a:xfrm>
          <a:custGeom>
            <a:avLst/>
            <a:gdLst>
              <a:gd name="T0" fmla="*/ 0 w 30479"/>
              <a:gd name="T1" fmla="*/ 1886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34" name="object 47"/>
          <p:cNvSpPr>
            <a:spLocks noChangeArrowheads="1"/>
          </p:cNvSpPr>
          <p:nvPr/>
        </p:nvSpPr>
        <p:spPr bwMode="auto">
          <a:xfrm>
            <a:off x="6159840" y="2992290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35" name="object 48"/>
          <p:cNvSpPr>
            <a:spLocks noChangeArrowheads="1"/>
          </p:cNvSpPr>
          <p:nvPr/>
        </p:nvSpPr>
        <p:spPr bwMode="auto">
          <a:xfrm>
            <a:off x="6090005" y="2992290"/>
            <a:ext cx="35813" cy="0"/>
          </a:xfrm>
          <a:custGeom>
            <a:avLst/>
            <a:gdLst>
              <a:gd name="T0" fmla="*/ 0 w 30479"/>
              <a:gd name="T1" fmla="*/ 199522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36" name="object 49"/>
          <p:cNvSpPr txBox="1">
            <a:spLocks noChangeArrowheads="1"/>
          </p:cNvSpPr>
          <p:nvPr/>
        </p:nvSpPr>
        <p:spPr bwMode="auto">
          <a:xfrm>
            <a:off x="6113282" y="3066357"/>
            <a:ext cx="8040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/>
            <a:r>
              <a:rPr lang="pt-BR" altLang="pt-BR" dirty="0">
                <a:solidFill>
                  <a:srgbClr val="231F20"/>
                </a:solidFill>
              </a:rPr>
              <a:t>3,7%</a:t>
            </a:r>
            <a:endParaRPr lang="pt-BR" altLang="pt-BR" dirty="0"/>
          </a:p>
        </p:txBody>
      </p:sp>
      <p:sp>
        <p:nvSpPr>
          <p:cNvPr id="4137" name="object 50"/>
          <p:cNvSpPr txBox="1">
            <a:spLocks noChangeArrowheads="1"/>
          </p:cNvSpPr>
          <p:nvPr/>
        </p:nvSpPr>
        <p:spPr bwMode="auto">
          <a:xfrm>
            <a:off x="7078444" y="3103390"/>
            <a:ext cx="1692165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>
              <a:lnSpc>
                <a:spcPts val="1071"/>
              </a:lnSpc>
            </a:pPr>
            <a:r>
              <a:rPr lang="pt-BR" altLang="pt-BR" sz="1000" dirty="0">
                <a:solidFill>
                  <a:srgbClr val="231F20"/>
                </a:solidFill>
                <a:latin typeface="Calibri" pitchFamily="34" charset="0"/>
              </a:rPr>
              <a:t>Participação das exportações em relação ao  total do País</a:t>
            </a:r>
            <a:endParaRPr lang="pt-BR" altLang="pt-BR" sz="1000" dirty="0">
              <a:latin typeface="Calibri" pitchFamily="34" charset="0"/>
            </a:endParaRPr>
          </a:p>
        </p:txBody>
      </p:sp>
      <p:sp>
        <p:nvSpPr>
          <p:cNvPr id="4138" name="object 51"/>
          <p:cNvSpPr>
            <a:spLocks noChangeArrowheads="1"/>
          </p:cNvSpPr>
          <p:nvPr/>
        </p:nvSpPr>
        <p:spPr bwMode="auto">
          <a:xfrm>
            <a:off x="4918919" y="3716292"/>
            <a:ext cx="410059" cy="674006"/>
          </a:xfrm>
          <a:custGeom>
            <a:avLst/>
            <a:gdLst>
              <a:gd name="T0" fmla="*/ 199899 w 363220"/>
              <a:gd name="T1" fmla="*/ 0 h 576579"/>
              <a:gd name="T2" fmla="*/ 134499 w 363220"/>
              <a:gd name="T3" fmla="*/ 19152 h 576579"/>
              <a:gd name="T4" fmla="*/ 81845 w 363220"/>
              <a:gd name="T5" fmla="*/ 58390 h 576579"/>
              <a:gd name="T6" fmla="*/ 58089 w 363220"/>
              <a:gd name="T7" fmla="*/ 111844 h 576579"/>
              <a:gd name="T8" fmla="*/ 49537 w 363220"/>
              <a:gd name="T9" fmla="*/ 201512 h 576579"/>
              <a:gd name="T10" fmla="*/ 43153 w 363220"/>
              <a:gd name="T11" fmla="*/ 287296 h 576579"/>
              <a:gd name="T12" fmla="*/ 25975 w 363220"/>
              <a:gd name="T13" fmla="*/ 331589 h 576579"/>
              <a:gd name="T14" fmla="*/ 8193 w 363220"/>
              <a:gd name="T15" fmla="*/ 348109 h 576579"/>
              <a:gd name="T16" fmla="*/ 0 w 363220"/>
              <a:gd name="T17" fmla="*/ 350568 h 576579"/>
              <a:gd name="T18" fmla="*/ 17202 w 363220"/>
              <a:gd name="T19" fmla="*/ 374912 h 576579"/>
              <a:gd name="T20" fmla="*/ 35391 w 363220"/>
              <a:gd name="T21" fmla="*/ 387321 h 576579"/>
              <a:gd name="T22" fmla="*/ 65797 w 363220"/>
              <a:gd name="T23" fmla="*/ 391660 h 576579"/>
              <a:gd name="T24" fmla="*/ 119640 w 363220"/>
              <a:gd name="T25" fmla="*/ 391789 h 576579"/>
              <a:gd name="T26" fmla="*/ 119767 w 363220"/>
              <a:gd name="T27" fmla="*/ 419820 h 576579"/>
              <a:gd name="T28" fmla="*/ 189865 w 363220"/>
              <a:gd name="T29" fmla="*/ 637483 h 576579"/>
              <a:gd name="T30" fmla="*/ 259971 w 363220"/>
              <a:gd name="T31" fmla="*/ 419820 h 576579"/>
              <a:gd name="T32" fmla="*/ 259852 w 363220"/>
              <a:gd name="T33" fmla="*/ 390859 h 576579"/>
              <a:gd name="T34" fmla="*/ 313258 w 363220"/>
              <a:gd name="T35" fmla="*/ 390859 h 576579"/>
              <a:gd name="T36" fmla="*/ 334613 w 363220"/>
              <a:gd name="T37" fmla="*/ 388008 h 576579"/>
              <a:gd name="T38" fmla="*/ 354648 w 363220"/>
              <a:gd name="T39" fmla="*/ 376063 h 576579"/>
              <a:gd name="T40" fmla="*/ 377881 w 363220"/>
              <a:gd name="T41" fmla="*/ 352284 h 576579"/>
              <a:gd name="T42" fmla="*/ 346102 w 363220"/>
              <a:gd name="T43" fmla="*/ 341022 h 576579"/>
              <a:gd name="T44" fmla="*/ 330790 w 363220"/>
              <a:gd name="T45" fmla="*/ 324387 h 576579"/>
              <a:gd name="T46" fmla="*/ 327695 w 363220"/>
              <a:gd name="T47" fmla="*/ 290792 h 576579"/>
              <a:gd name="T48" fmla="*/ 332561 w 363220"/>
              <a:gd name="T49" fmla="*/ 228637 h 576579"/>
              <a:gd name="T50" fmla="*/ 334430 w 363220"/>
              <a:gd name="T51" fmla="*/ 166766 h 576579"/>
              <a:gd name="T52" fmla="*/ 327302 w 363220"/>
              <a:gd name="T53" fmla="*/ 112281 h 576579"/>
              <a:gd name="T54" fmla="*/ 309914 w 363220"/>
              <a:gd name="T55" fmla="*/ 69439 h 576579"/>
              <a:gd name="T56" fmla="*/ 280998 w 363220"/>
              <a:gd name="T57" fmla="*/ 42508 h 576579"/>
              <a:gd name="T58" fmla="*/ 239282 w 363220"/>
              <a:gd name="T59" fmla="*/ 35750 h 576579"/>
              <a:gd name="T60" fmla="*/ 217932 w 363220"/>
              <a:gd name="T61" fmla="*/ 10233 h 576579"/>
              <a:gd name="T62" fmla="*/ 199899 w 363220"/>
              <a:gd name="T63" fmla="*/ 0 h 576579"/>
              <a:gd name="T64" fmla="*/ 313258 w 363220"/>
              <a:gd name="T65" fmla="*/ 390859 h 576579"/>
              <a:gd name="T66" fmla="*/ 259852 w 363220"/>
              <a:gd name="T67" fmla="*/ 390859 h 576579"/>
              <a:gd name="T68" fmla="*/ 306701 w 363220"/>
              <a:gd name="T69" fmla="*/ 391734 h 576579"/>
              <a:gd name="T70" fmla="*/ 313258 w 363220"/>
              <a:gd name="T71" fmla="*/ 390859 h 57657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63220"/>
              <a:gd name="T109" fmla="*/ 0 h 576579"/>
              <a:gd name="T110" fmla="*/ 363220 w 363220"/>
              <a:gd name="T111" fmla="*/ 576579 h 57657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63220" h="576579">
                <a:moveTo>
                  <a:pt x="192036" y="0"/>
                </a:moveTo>
                <a:lnTo>
                  <a:pt x="129209" y="17308"/>
                </a:lnTo>
                <a:lnTo>
                  <a:pt x="78625" y="52766"/>
                </a:lnTo>
                <a:lnTo>
                  <a:pt x="55804" y="101072"/>
                </a:lnTo>
                <a:lnTo>
                  <a:pt x="47586" y="182103"/>
                </a:lnTo>
                <a:lnTo>
                  <a:pt x="41458" y="259621"/>
                </a:lnTo>
                <a:lnTo>
                  <a:pt x="24955" y="299648"/>
                </a:lnTo>
                <a:lnTo>
                  <a:pt x="7871" y="314577"/>
                </a:lnTo>
                <a:lnTo>
                  <a:pt x="0" y="316799"/>
                </a:lnTo>
                <a:lnTo>
                  <a:pt x="16519" y="338798"/>
                </a:lnTo>
                <a:lnTo>
                  <a:pt x="33997" y="350011"/>
                </a:lnTo>
                <a:lnTo>
                  <a:pt x="63211" y="353931"/>
                </a:lnTo>
                <a:lnTo>
                  <a:pt x="114935" y="354049"/>
                </a:lnTo>
                <a:lnTo>
                  <a:pt x="115056" y="379385"/>
                </a:lnTo>
                <a:lnTo>
                  <a:pt x="182397" y="576070"/>
                </a:lnTo>
                <a:lnTo>
                  <a:pt x="249745" y="379385"/>
                </a:lnTo>
                <a:lnTo>
                  <a:pt x="249631" y="353210"/>
                </a:lnTo>
                <a:lnTo>
                  <a:pt x="300935" y="353210"/>
                </a:lnTo>
                <a:lnTo>
                  <a:pt x="321449" y="350634"/>
                </a:lnTo>
                <a:lnTo>
                  <a:pt x="340699" y="339839"/>
                </a:lnTo>
                <a:lnTo>
                  <a:pt x="363016" y="318349"/>
                </a:lnTo>
                <a:lnTo>
                  <a:pt x="332489" y="308173"/>
                </a:lnTo>
                <a:lnTo>
                  <a:pt x="317779" y="293142"/>
                </a:lnTo>
                <a:lnTo>
                  <a:pt x="314803" y="262781"/>
                </a:lnTo>
                <a:lnTo>
                  <a:pt x="319481" y="206614"/>
                </a:lnTo>
                <a:lnTo>
                  <a:pt x="321274" y="150702"/>
                </a:lnTo>
                <a:lnTo>
                  <a:pt x="314428" y="101464"/>
                </a:lnTo>
                <a:lnTo>
                  <a:pt x="297723" y="62751"/>
                </a:lnTo>
                <a:lnTo>
                  <a:pt x="269943" y="38415"/>
                </a:lnTo>
                <a:lnTo>
                  <a:pt x="229870" y="32307"/>
                </a:lnTo>
                <a:lnTo>
                  <a:pt x="209359" y="9248"/>
                </a:lnTo>
                <a:lnTo>
                  <a:pt x="192036" y="0"/>
                </a:lnTo>
                <a:close/>
              </a:path>
              <a:path w="363220" h="576579">
                <a:moveTo>
                  <a:pt x="300935" y="353210"/>
                </a:moveTo>
                <a:lnTo>
                  <a:pt x="249631" y="353210"/>
                </a:lnTo>
                <a:lnTo>
                  <a:pt x="294636" y="354001"/>
                </a:lnTo>
                <a:lnTo>
                  <a:pt x="300935" y="35321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39" name="object 52"/>
          <p:cNvSpPr>
            <a:spLocks noChangeArrowheads="1"/>
          </p:cNvSpPr>
          <p:nvPr/>
        </p:nvSpPr>
        <p:spPr bwMode="auto">
          <a:xfrm>
            <a:off x="4843712" y="4182912"/>
            <a:ext cx="562264" cy="224051"/>
          </a:xfrm>
          <a:custGeom>
            <a:avLst/>
            <a:gdLst>
              <a:gd name="T0" fmla="*/ 155841 w 498475"/>
              <a:gd name="T1" fmla="*/ 0 h 191770"/>
              <a:gd name="T2" fmla="*/ 138823 w 498475"/>
              <a:gd name="T3" fmla="*/ 9369 h 191770"/>
              <a:gd name="T4" fmla="*/ 55892 w 498475"/>
              <a:gd name="T5" fmla="*/ 53533 h 191770"/>
              <a:gd name="T6" fmla="*/ 40573 w 498475"/>
              <a:gd name="T7" fmla="*/ 64281 h 191770"/>
              <a:gd name="T8" fmla="*/ 13652 w 498475"/>
              <a:gd name="T9" fmla="*/ 114006 h 191770"/>
              <a:gd name="T10" fmla="*/ 88 w 498475"/>
              <a:gd name="T11" fmla="*/ 194881 h 191770"/>
              <a:gd name="T12" fmla="*/ 0 w 498475"/>
              <a:gd name="T13" fmla="*/ 201849 h 191770"/>
              <a:gd name="T14" fmla="*/ 3860 w 498475"/>
              <a:gd name="T15" fmla="*/ 206304 h 191770"/>
              <a:gd name="T16" fmla="*/ 493763 w 498475"/>
              <a:gd name="T17" fmla="*/ 206304 h 191770"/>
              <a:gd name="T18" fmla="*/ 497928 w 498475"/>
              <a:gd name="T19" fmla="*/ 200783 h 191770"/>
              <a:gd name="T20" fmla="*/ 496976 w 498475"/>
              <a:gd name="T21" fmla="*/ 194881 h 191770"/>
              <a:gd name="T22" fmla="*/ 496459 w 498475"/>
              <a:gd name="T23" fmla="*/ 191792 h 191770"/>
              <a:gd name="T24" fmla="*/ 248526 w 498475"/>
              <a:gd name="T25" fmla="*/ 191792 h 191770"/>
              <a:gd name="T26" fmla="*/ 168285 w 498475"/>
              <a:gd name="T27" fmla="*/ 85243 h 191770"/>
              <a:gd name="T28" fmla="*/ 128473 w 498475"/>
              <a:gd name="T29" fmla="*/ 85243 h 191770"/>
              <a:gd name="T30" fmla="*/ 155841 w 498475"/>
              <a:gd name="T31" fmla="*/ 0 h 191770"/>
              <a:gd name="T32" fmla="*/ 331101 w 498475"/>
              <a:gd name="T33" fmla="*/ 82160 h 191770"/>
              <a:gd name="T34" fmla="*/ 248526 w 498475"/>
              <a:gd name="T35" fmla="*/ 191792 h 191770"/>
              <a:gd name="T36" fmla="*/ 496459 w 498475"/>
              <a:gd name="T37" fmla="*/ 191792 h 191770"/>
              <a:gd name="T38" fmla="*/ 483412 w 498475"/>
              <a:gd name="T39" fmla="*/ 114006 h 191770"/>
              <a:gd name="T40" fmla="*/ 478064 w 498475"/>
              <a:gd name="T41" fmla="*/ 95162 h 191770"/>
              <a:gd name="T42" fmla="*/ 472670 w 498475"/>
              <a:gd name="T43" fmla="*/ 85243 h 191770"/>
              <a:gd name="T44" fmla="*/ 368592 w 498475"/>
              <a:gd name="T45" fmla="*/ 85243 h 191770"/>
              <a:gd name="T46" fmla="*/ 331101 w 498475"/>
              <a:gd name="T47" fmla="*/ 82160 h 191770"/>
              <a:gd name="T48" fmla="*/ 165963 w 498475"/>
              <a:gd name="T49" fmla="*/ 82160 h 191770"/>
              <a:gd name="T50" fmla="*/ 128473 w 498475"/>
              <a:gd name="T51" fmla="*/ 85243 h 191770"/>
              <a:gd name="T52" fmla="*/ 168285 w 498475"/>
              <a:gd name="T53" fmla="*/ 85243 h 191770"/>
              <a:gd name="T54" fmla="*/ 165963 w 498475"/>
              <a:gd name="T55" fmla="*/ 82160 h 191770"/>
              <a:gd name="T56" fmla="*/ 341820 w 498475"/>
              <a:gd name="T57" fmla="*/ 0 h 191770"/>
              <a:gd name="T58" fmla="*/ 368592 w 498475"/>
              <a:gd name="T59" fmla="*/ 85243 h 191770"/>
              <a:gd name="T60" fmla="*/ 472670 w 498475"/>
              <a:gd name="T61" fmla="*/ 85243 h 191770"/>
              <a:gd name="T62" fmla="*/ 468936 w 498475"/>
              <a:gd name="T63" fmla="*/ 78372 h 191770"/>
              <a:gd name="T64" fmla="*/ 456486 w 498475"/>
              <a:gd name="T65" fmla="*/ 64281 h 191770"/>
              <a:gd name="T66" fmla="*/ 441172 w 498475"/>
              <a:gd name="T67" fmla="*/ 53533 h 191770"/>
              <a:gd name="T68" fmla="*/ 351332 w 498475"/>
              <a:gd name="T69" fmla="*/ 5761 h 191770"/>
              <a:gd name="T70" fmla="*/ 346570 w 498475"/>
              <a:gd name="T71" fmla="*/ 2819 h 191770"/>
              <a:gd name="T72" fmla="*/ 341820 w 498475"/>
              <a:gd name="T73" fmla="*/ 0 h 1917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98475"/>
              <a:gd name="T112" fmla="*/ 0 h 191770"/>
              <a:gd name="T113" fmla="*/ 498475 w 498475"/>
              <a:gd name="T114" fmla="*/ 191770 h 19177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98475" h="191770">
                <a:moveTo>
                  <a:pt x="155841" y="0"/>
                </a:moveTo>
                <a:lnTo>
                  <a:pt x="138823" y="8686"/>
                </a:lnTo>
                <a:lnTo>
                  <a:pt x="55892" y="49618"/>
                </a:lnTo>
                <a:lnTo>
                  <a:pt x="40573" y="59579"/>
                </a:lnTo>
                <a:lnTo>
                  <a:pt x="13652" y="105664"/>
                </a:lnTo>
                <a:lnTo>
                  <a:pt x="88" y="180619"/>
                </a:lnTo>
                <a:lnTo>
                  <a:pt x="0" y="187083"/>
                </a:lnTo>
                <a:lnTo>
                  <a:pt x="3860" y="191211"/>
                </a:lnTo>
                <a:lnTo>
                  <a:pt x="493763" y="191211"/>
                </a:lnTo>
                <a:lnTo>
                  <a:pt x="497928" y="186093"/>
                </a:lnTo>
                <a:lnTo>
                  <a:pt x="496976" y="180619"/>
                </a:lnTo>
                <a:lnTo>
                  <a:pt x="496459" y="177761"/>
                </a:lnTo>
                <a:lnTo>
                  <a:pt x="248526" y="177761"/>
                </a:lnTo>
                <a:lnTo>
                  <a:pt x="168285" y="79006"/>
                </a:lnTo>
                <a:lnTo>
                  <a:pt x="128473" y="79006"/>
                </a:lnTo>
                <a:lnTo>
                  <a:pt x="155841" y="0"/>
                </a:lnTo>
                <a:close/>
              </a:path>
              <a:path w="498475" h="191770">
                <a:moveTo>
                  <a:pt x="331101" y="76149"/>
                </a:moveTo>
                <a:lnTo>
                  <a:pt x="248526" y="177761"/>
                </a:lnTo>
                <a:lnTo>
                  <a:pt x="496459" y="177761"/>
                </a:lnTo>
                <a:lnTo>
                  <a:pt x="483412" y="105664"/>
                </a:lnTo>
                <a:lnTo>
                  <a:pt x="478064" y="88202"/>
                </a:lnTo>
                <a:lnTo>
                  <a:pt x="472670" y="79006"/>
                </a:lnTo>
                <a:lnTo>
                  <a:pt x="368592" y="79006"/>
                </a:lnTo>
                <a:lnTo>
                  <a:pt x="331101" y="76149"/>
                </a:lnTo>
                <a:close/>
              </a:path>
              <a:path w="498475" h="191770">
                <a:moveTo>
                  <a:pt x="165963" y="76149"/>
                </a:moveTo>
                <a:lnTo>
                  <a:pt x="128473" y="79006"/>
                </a:lnTo>
                <a:lnTo>
                  <a:pt x="168285" y="79006"/>
                </a:lnTo>
                <a:lnTo>
                  <a:pt x="165963" y="76149"/>
                </a:lnTo>
                <a:close/>
              </a:path>
              <a:path w="498475" h="191770">
                <a:moveTo>
                  <a:pt x="341820" y="0"/>
                </a:moveTo>
                <a:lnTo>
                  <a:pt x="368592" y="79006"/>
                </a:lnTo>
                <a:lnTo>
                  <a:pt x="472670" y="79006"/>
                </a:lnTo>
                <a:lnTo>
                  <a:pt x="468936" y="72640"/>
                </a:lnTo>
                <a:lnTo>
                  <a:pt x="456486" y="59579"/>
                </a:lnTo>
                <a:lnTo>
                  <a:pt x="441172" y="49618"/>
                </a:lnTo>
                <a:lnTo>
                  <a:pt x="351332" y="5346"/>
                </a:lnTo>
                <a:lnTo>
                  <a:pt x="346570" y="2616"/>
                </a:lnTo>
                <a:lnTo>
                  <a:pt x="341820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53" name="object 53">
            <a:extLst/>
          </p:cNvPr>
          <p:cNvSpPr txBox="1"/>
          <p:nvPr/>
        </p:nvSpPr>
        <p:spPr>
          <a:xfrm>
            <a:off x="5900196" y="3677406"/>
            <a:ext cx="1085134" cy="60016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4501">
              <a:defRPr/>
            </a:pPr>
            <a:r>
              <a:rPr sz="1700" b="1" spc="-11"/>
              <a:t>Emprego</a:t>
            </a:r>
            <a:endParaRPr lang="en-US" sz="1700" b="1" spc="-11" dirty="0"/>
          </a:p>
          <a:p>
            <a:pPr marL="14501">
              <a:defRPr/>
            </a:pPr>
            <a:r>
              <a:rPr lang="pt-BR" dirty="0">
                <a:solidFill>
                  <a:srgbClr val="231F20"/>
                </a:solidFill>
              </a:rPr>
              <a:t>188</a:t>
            </a:r>
            <a:r>
              <a:rPr spc="-12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mil</a:t>
            </a:r>
            <a:endParaRPr/>
          </a:p>
        </p:txBody>
      </p:sp>
      <p:sp>
        <p:nvSpPr>
          <p:cNvPr id="4141" name="object 54"/>
          <p:cNvSpPr txBox="1">
            <a:spLocks noChangeArrowheads="1"/>
          </p:cNvSpPr>
          <p:nvPr/>
        </p:nvSpPr>
        <p:spPr bwMode="auto">
          <a:xfrm>
            <a:off x="6836705" y="4010706"/>
            <a:ext cx="1505938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>
              <a:lnSpc>
                <a:spcPts val="1071"/>
              </a:lnSpc>
            </a:pPr>
            <a:r>
              <a:rPr lang="pt-BR" altLang="pt-BR" sz="1000" dirty="0">
                <a:solidFill>
                  <a:srgbClr val="231F20"/>
                </a:solidFill>
              </a:rPr>
              <a:t>Novos empregos  gerados (2010-2017)</a:t>
            </a:r>
            <a:endParaRPr lang="pt-BR" altLang="pt-BR" sz="1000" dirty="0"/>
          </a:p>
        </p:txBody>
      </p:sp>
      <p:sp>
        <p:nvSpPr>
          <p:cNvPr id="4142" name="object 55"/>
          <p:cNvSpPr>
            <a:spLocks noChangeArrowheads="1"/>
          </p:cNvSpPr>
          <p:nvPr/>
        </p:nvSpPr>
        <p:spPr bwMode="auto">
          <a:xfrm>
            <a:off x="4886687" y="4955056"/>
            <a:ext cx="528241" cy="664748"/>
          </a:xfrm>
          <a:custGeom>
            <a:avLst/>
            <a:gdLst>
              <a:gd name="T0" fmla="*/ 16102 w 467995"/>
              <a:gd name="T1" fmla="*/ 2052 h 569595"/>
              <a:gd name="T2" fmla="*/ 0 w 467995"/>
              <a:gd name="T3" fmla="*/ 26185 h 569595"/>
              <a:gd name="T4" fmla="*/ 7708 w 467995"/>
              <a:gd name="T5" fmla="*/ 576417 h 569595"/>
              <a:gd name="T6" fmla="*/ 119830 w 467995"/>
              <a:gd name="T7" fmla="*/ 584090 h 569595"/>
              <a:gd name="T8" fmla="*/ 37676 w 467995"/>
              <a:gd name="T9" fmla="*/ 415611 h 569595"/>
              <a:gd name="T10" fmla="*/ 192269 w 467995"/>
              <a:gd name="T11" fmla="*/ 413852 h 569595"/>
              <a:gd name="T12" fmla="*/ 37676 w 467995"/>
              <a:gd name="T13" fmla="*/ 300544 h 569595"/>
              <a:gd name="T14" fmla="*/ 194315 w 467995"/>
              <a:gd name="T15" fmla="*/ 260342 h 569595"/>
              <a:gd name="T16" fmla="*/ 37676 w 467995"/>
              <a:gd name="T17" fmla="*/ 173538 h 569595"/>
              <a:gd name="T18" fmla="*/ 37676 w 467995"/>
              <a:gd name="T19" fmla="*/ 130966 h 569595"/>
              <a:gd name="T20" fmla="*/ 312544 w 467995"/>
              <a:gd name="T21" fmla="*/ 26185 h 569595"/>
              <a:gd name="T22" fmla="*/ 296461 w 467995"/>
              <a:gd name="T23" fmla="*/ 2052 h 569595"/>
              <a:gd name="T24" fmla="*/ 240378 w 467995"/>
              <a:gd name="T25" fmla="*/ 256668 h 569595"/>
              <a:gd name="T26" fmla="*/ 219834 w 467995"/>
              <a:gd name="T27" fmla="*/ 265664 h 569595"/>
              <a:gd name="T28" fmla="*/ 219834 w 467995"/>
              <a:gd name="T29" fmla="*/ 575145 h 569595"/>
              <a:gd name="T30" fmla="*/ 240378 w 467995"/>
              <a:gd name="T31" fmla="*/ 584090 h 569595"/>
              <a:gd name="T32" fmla="*/ 249980 w 467995"/>
              <a:gd name="T33" fmla="*/ 533714 h 569595"/>
              <a:gd name="T34" fmla="*/ 319579 w 467995"/>
              <a:gd name="T35" fmla="*/ 488696 h 569595"/>
              <a:gd name="T36" fmla="*/ 249980 w 467995"/>
              <a:gd name="T37" fmla="*/ 469218 h 569595"/>
              <a:gd name="T38" fmla="*/ 482787 w 467995"/>
              <a:gd name="T39" fmla="*/ 397995 h 569595"/>
              <a:gd name="T40" fmla="*/ 482787 w 467995"/>
              <a:gd name="T41" fmla="*/ 353979 h 569595"/>
              <a:gd name="T42" fmla="*/ 249980 w 467995"/>
              <a:gd name="T43" fmla="*/ 286054 h 569595"/>
              <a:gd name="T44" fmla="*/ 481035 w 467995"/>
              <a:gd name="T45" fmla="*/ 265664 h 569595"/>
              <a:gd name="T46" fmla="*/ 460488 w 467995"/>
              <a:gd name="T47" fmla="*/ 256668 h 569595"/>
              <a:gd name="T48" fmla="*/ 383176 w 467995"/>
              <a:gd name="T49" fmla="*/ 584090 h 569595"/>
              <a:gd name="T50" fmla="*/ 476257 w 467995"/>
              <a:gd name="T51" fmla="*/ 579807 h 569595"/>
              <a:gd name="T52" fmla="*/ 482787 w 467995"/>
              <a:gd name="T53" fmla="*/ 534677 h 569595"/>
              <a:gd name="T54" fmla="*/ 482787 w 467995"/>
              <a:gd name="T55" fmla="*/ 490625 h 569595"/>
              <a:gd name="T56" fmla="*/ 451685 w 467995"/>
              <a:gd name="T57" fmla="*/ 490625 h 569595"/>
              <a:gd name="T58" fmla="*/ 482787 w 467995"/>
              <a:gd name="T59" fmla="*/ 490625 h 569595"/>
              <a:gd name="T60" fmla="*/ 297099 w 467995"/>
              <a:gd name="T61" fmla="*/ 533714 h 569595"/>
              <a:gd name="T62" fmla="*/ 119830 w 467995"/>
              <a:gd name="T63" fmla="*/ 415611 h 569595"/>
              <a:gd name="T64" fmla="*/ 119830 w 467995"/>
              <a:gd name="T65" fmla="*/ 494195 h 569595"/>
              <a:gd name="T66" fmla="*/ 297099 w 467995"/>
              <a:gd name="T67" fmla="*/ 425163 h 569595"/>
              <a:gd name="T68" fmla="*/ 328633 w 467995"/>
              <a:gd name="T69" fmla="*/ 425163 h 569595"/>
              <a:gd name="T70" fmla="*/ 375733 w 467995"/>
              <a:gd name="T71" fmla="*/ 469218 h 569595"/>
              <a:gd name="T72" fmla="*/ 482787 w 467995"/>
              <a:gd name="T73" fmla="*/ 425163 h 569595"/>
              <a:gd name="T74" fmla="*/ 482787 w 467995"/>
              <a:gd name="T75" fmla="*/ 469218 h 569595"/>
              <a:gd name="T76" fmla="*/ 297099 w 467995"/>
              <a:gd name="T77" fmla="*/ 353979 h 569595"/>
              <a:gd name="T78" fmla="*/ 328633 w 467995"/>
              <a:gd name="T79" fmla="*/ 353979 h 569595"/>
              <a:gd name="T80" fmla="*/ 375733 w 467995"/>
              <a:gd name="T81" fmla="*/ 397995 h 569595"/>
              <a:gd name="T82" fmla="*/ 482787 w 467995"/>
              <a:gd name="T83" fmla="*/ 353979 h 569595"/>
              <a:gd name="T84" fmla="*/ 482787 w 467995"/>
              <a:gd name="T85" fmla="*/ 397995 h 569595"/>
              <a:gd name="T86" fmla="*/ 93324 w 467995"/>
              <a:gd name="T87" fmla="*/ 300544 h 569595"/>
              <a:gd name="T88" fmla="*/ 130467 w 467995"/>
              <a:gd name="T89" fmla="*/ 300544 h 569595"/>
              <a:gd name="T90" fmla="*/ 186111 w 467995"/>
              <a:gd name="T91" fmla="*/ 379140 h 569595"/>
              <a:gd name="T92" fmla="*/ 328633 w 467995"/>
              <a:gd name="T93" fmla="*/ 286054 h 569595"/>
              <a:gd name="T94" fmla="*/ 328633 w 467995"/>
              <a:gd name="T95" fmla="*/ 330109 h 569595"/>
              <a:gd name="T96" fmla="*/ 375733 w 467995"/>
              <a:gd name="T97" fmla="*/ 286054 h 569595"/>
              <a:gd name="T98" fmla="*/ 404572 w 467995"/>
              <a:gd name="T99" fmla="*/ 286054 h 569595"/>
              <a:gd name="T100" fmla="*/ 451685 w 467995"/>
              <a:gd name="T101" fmla="*/ 330109 h 569595"/>
              <a:gd name="T102" fmla="*/ 130467 w 467995"/>
              <a:gd name="T103" fmla="*/ 173538 h 569595"/>
              <a:gd name="T104" fmla="*/ 130467 w 467995"/>
              <a:gd name="T105" fmla="*/ 252107 h 569595"/>
              <a:gd name="T106" fmla="*/ 186111 w 467995"/>
              <a:gd name="T107" fmla="*/ 173538 h 569595"/>
              <a:gd name="T108" fmla="*/ 200052 w 467995"/>
              <a:gd name="T109" fmla="*/ 250774 h 569595"/>
              <a:gd name="T110" fmla="*/ 220177 w 467995"/>
              <a:gd name="T111" fmla="*/ 173538 h 569595"/>
              <a:gd name="T112" fmla="*/ 275806 w 467995"/>
              <a:gd name="T113" fmla="*/ 235740 h 569595"/>
              <a:gd name="T114" fmla="*/ 130467 w 467995"/>
              <a:gd name="T115" fmla="*/ 52387 h 569595"/>
              <a:gd name="T116" fmla="*/ 130467 w 467995"/>
              <a:gd name="T117" fmla="*/ 130966 h 569595"/>
              <a:gd name="T118" fmla="*/ 186111 w 467995"/>
              <a:gd name="T119" fmla="*/ 52387 h 569595"/>
              <a:gd name="T120" fmla="*/ 220177 w 467995"/>
              <a:gd name="T121" fmla="*/ 52387 h 569595"/>
              <a:gd name="T122" fmla="*/ 275806 w 467995"/>
              <a:gd name="T123" fmla="*/ 130966 h 56959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67995"/>
              <a:gd name="T187" fmla="*/ 0 h 569595"/>
              <a:gd name="T188" fmla="*/ 467995 w 467995"/>
              <a:gd name="T189" fmla="*/ 569595 h 56959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67995" h="569595">
                <a:moveTo>
                  <a:pt x="277431" y="0"/>
                </a:moveTo>
                <a:lnTo>
                  <a:pt x="25539" y="0"/>
                </a:lnTo>
                <a:lnTo>
                  <a:pt x="15596" y="2006"/>
                </a:lnTo>
                <a:lnTo>
                  <a:pt x="7478" y="7477"/>
                </a:lnTo>
                <a:lnTo>
                  <a:pt x="2006" y="15591"/>
                </a:lnTo>
                <a:lnTo>
                  <a:pt x="0" y="25527"/>
                </a:lnTo>
                <a:lnTo>
                  <a:pt x="0" y="543754"/>
                </a:lnTo>
                <a:lnTo>
                  <a:pt x="2006" y="553691"/>
                </a:lnTo>
                <a:lnTo>
                  <a:pt x="7478" y="561806"/>
                </a:lnTo>
                <a:lnTo>
                  <a:pt x="15596" y="567278"/>
                </a:lnTo>
                <a:lnTo>
                  <a:pt x="25539" y="569285"/>
                </a:lnTo>
                <a:lnTo>
                  <a:pt x="116154" y="569285"/>
                </a:lnTo>
                <a:lnTo>
                  <a:pt x="116154" y="481672"/>
                </a:lnTo>
                <a:lnTo>
                  <a:pt x="36525" y="481672"/>
                </a:lnTo>
                <a:lnTo>
                  <a:pt x="36525" y="405079"/>
                </a:lnTo>
                <a:lnTo>
                  <a:pt x="116154" y="405079"/>
                </a:lnTo>
                <a:lnTo>
                  <a:pt x="116154" y="403364"/>
                </a:lnTo>
                <a:lnTo>
                  <a:pt x="186372" y="403364"/>
                </a:lnTo>
                <a:lnTo>
                  <a:pt x="186372" y="369531"/>
                </a:lnTo>
                <a:lnTo>
                  <a:pt x="36525" y="369531"/>
                </a:lnTo>
                <a:lnTo>
                  <a:pt x="36525" y="292925"/>
                </a:lnTo>
                <a:lnTo>
                  <a:pt x="186372" y="292925"/>
                </a:lnTo>
                <a:lnTo>
                  <a:pt x="186372" y="264515"/>
                </a:lnTo>
                <a:lnTo>
                  <a:pt x="188356" y="253745"/>
                </a:lnTo>
                <a:lnTo>
                  <a:pt x="193141" y="245719"/>
                </a:lnTo>
                <a:lnTo>
                  <a:pt x="36525" y="245719"/>
                </a:lnTo>
                <a:lnTo>
                  <a:pt x="36525" y="169138"/>
                </a:lnTo>
                <a:lnTo>
                  <a:pt x="302958" y="169138"/>
                </a:lnTo>
                <a:lnTo>
                  <a:pt x="302958" y="127647"/>
                </a:lnTo>
                <a:lnTo>
                  <a:pt x="36525" y="127647"/>
                </a:lnTo>
                <a:lnTo>
                  <a:pt x="36525" y="51054"/>
                </a:lnTo>
                <a:lnTo>
                  <a:pt x="302958" y="51054"/>
                </a:lnTo>
                <a:lnTo>
                  <a:pt x="302958" y="25527"/>
                </a:lnTo>
                <a:lnTo>
                  <a:pt x="300952" y="15591"/>
                </a:lnTo>
                <a:lnTo>
                  <a:pt x="295481" y="7477"/>
                </a:lnTo>
                <a:lnTo>
                  <a:pt x="287367" y="2006"/>
                </a:lnTo>
                <a:lnTo>
                  <a:pt x="277431" y="0"/>
                </a:lnTo>
                <a:close/>
              </a:path>
              <a:path w="467995" h="569595">
                <a:moveTo>
                  <a:pt x="446366" y="250164"/>
                </a:moveTo>
                <a:lnTo>
                  <a:pt x="233006" y="250164"/>
                </a:lnTo>
                <a:lnTo>
                  <a:pt x="224593" y="251292"/>
                </a:lnTo>
                <a:lnTo>
                  <a:pt x="217722" y="254368"/>
                </a:lnTo>
                <a:lnTo>
                  <a:pt x="213090" y="258929"/>
                </a:lnTo>
                <a:lnTo>
                  <a:pt x="211391" y="264515"/>
                </a:lnTo>
                <a:lnTo>
                  <a:pt x="211391" y="554990"/>
                </a:lnTo>
                <a:lnTo>
                  <a:pt x="213090" y="560567"/>
                </a:lnTo>
                <a:lnTo>
                  <a:pt x="217722" y="565110"/>
                </a:lnTo>
                <a:lnTo>
                  <a:pt x="224593" y="568166"/>
                </a:lnTo>
                <a:lnTo>
                  <a:pt x="233006" y="569285"/>
                </a:lnTo>
                <a:lnTo>
                  <a:pt x="309778" y="569285"/>
                </a:lnTo>
                <a:lnTo>
                  <a:pt x="309778" y="520185"/>
                </a:lnTo>
                <a:lnTo>
                  <a:pt x="242315" y="520185"/>
                </a:lnTo>
                <a:lnTo>
                  <a:pt x="242315" y="477253"/>
                </a:lnTo>
                <a:lnTo>
                  <a:pt x="309778" y="477253"/>
                </a:lnTo>
                <a:lnTo>
                  <a:pt x="309778" y="476313"/>
                </a:lnTo>
                <a:lnTo>
                  <a:pt x="467982" y="476313"/>
                </a:lnTo>
                <a:lnTo>
                  <a:pt x="467982" y="457327"/>
                </a:lnTo>
                <a:lnTo>
                  <a:pt x="242315" y="457327"/>
                </a:lnTo>
                <a:lnTo>
                  <a:pt x="242315" y="414388"/>
                </a:lnTo>
                <a:lnTo>
                  <a:pt x="467982" y="414388"/>
                </a:lnTo>
                <a:lnTo>
                  <a:pt x="467982" y="387908"/>
                </a:lnTo>
                <a:lnTo>
                  <a:pt x="242315" y="387908"/>
                </a:lnTo>
                <a:lnTo>
                  <a:pt x="242315" y="345008"/>
                </a:lnTo>
                <a:lnTo>
                  <a:pt x="467982" y="345008"/>
                </a:lnTo>
                <a:lnTo>
                  <a:pt x="467982" y="321741"/>
                </a:lnTo>
                <a:lnTo>
                  <a:pt x="242315" y="321741"/>
                </a:lnTo>
                <a:lnTo>
                  <a:pt x="242315" y="278803"/>
                </a:lnTo>
                <a:lnTo>
                  <a:pt x="467982" y="278803"/>
                </a:lnTo>
                <a:lnTo>
                  <a:pt x="467982" y="264515"/>
                </a:lnTo>
                <a:lnTo>
                  <a:pt x="466283" y="258929"/>
                </a:lnTo>
                <a:lnTo>
                  <a:pt x="461651" y="254368"/>
                </a:lnTo>
                <a:lnTo>
                  <a:pt x="454780" y="251292"/>
                </a:lnTo>
                <a:lnTo>
                  <a:pt x="446366" y="250164"/>
                </a:lnTo>
                <a:close/>
              </a:path>
              <a:path w="467995" h="569595">
                <a:moveTo>
                  <a:pt x="467982" y="476313"/>
                </a:moveTo>
                <a:lnTo>
                  <a:pt x="371424" y="476313"/>
                </a:lnTo>
                <a:lnTo>
                  <a:pt x="371424" y="569285"/>
                </a:lnTo>
                <a:lnTo>
                  <a:pt x="446366" y="569285"/>
                </a:lnTo>
                <a:lnTo>
                  <a:pt x="454780" y="568166"/>
                </a:lnTo>
                <a:lnTo>
                  <a:pt x="461651" y="565110"/>
                </a:lnTo>
                <a:lnTo>
                  <a:pt x="466283" y="560567"/>
                </a:lnTo>
                <a:lnTo>
                  <a:pt x="467982" y="554990"/>
                </a:lnTo>
                <a:lnTo>
                  <a:pt x="467982" y="521125"/>
                </a:lnTo>
                <a:lnTo>
                  <a:pt x="392163" y="521125"/>
                </a:lnTo>
                <a:lnTo>
                  <a:pt x="392163" y="478193"/>
                </a:lnTo>
                <a:lnTo>
                  <a:pt x="467982" y="478193"/>
                </a:lnTo>
                <a:lnTo>
                  <a:pt x="467982" y="476313"/>
                </a:lnTo>
                <a:close/>
              </a:path>
              <a:path w="467995" h="569595">
                <a:moveTo>
                  <a:pt x="467982" y="478193"/>
                </a:moveTo>
                <a:lnTo>
                  <a:pt x="437832" y="478193"/>
                </a:lnTo>
                <a:lnTo>
                  <a:pt x="437832" y="521125"/>
                </a:lnTo>
                <a:lnTo>
                  <a:pt x="467982" y="521125"/>
                </a:lnTo>
                <a:lnTo>
                  <a:pt x="467982" y="478193"/>
                </a:lnTo>
                <a:close/>
              </a:path>
              <a:path w="467995" h="569595">
                <a:moveTo>
                  <a:pt x="309778" y="477253"/>
                </a:moveTo>
                <a:lnTo>
                  <a:pt x="287985" y="477253"/>
                </a:lnTo>
                <a:lnTo>
                  <a:pt x="287985" y="520185"/>
                </a:lnTo>
                <a:lnTo>
                  <a:pt x="309778" y="520185"/>
                </a:lnTo>
                <a:lnTo>
                  <a:pt x="309778" y="477253"/>
                </a:lnTo>
                <a:close/>
              </a:path>
              <a:path w="467995" h="569595">
                <a:moveTo>
                  <a:pt x="116154" y="405079"/>
                </a:moveTo>
                <a:lnTo>
                  <a:pt x="90462" y="405079"/>
                </a:lnTo>
                <a:lnTo>
                  <a:pt x="90462" y="481672"/>
                </a:lnTo>
                <a:lnTo>
                  <a:pt x="116154" y="481672"/>
                </a:lnTo>
                <a:lnTo>
                  <a:pt x="116154" y="405079"/>
                </a:lnTo>
                <a:close/>
              </a:path>
              <a:path w="467995" h="569595">
                <a:moveTo>
                  <a:pt x="318554" y="414388"/>
                </a:moveTo>
                <a:lnTo>
                  <a:pt x="287985" y="414388"/>
                </a:lnTo>
                <a:lnTo>
                  <a:pt x="287985" y="457327"/>
                </a:lnTo>
                <a:lnTo>
                  <a:pt x="318554" y="457327"/>
                </a:lnTo>
                <a:lnTo>
                  <a:pt x="318554" y="414388"/>
                </a:lnTo>
                <a:close/>
              </a:path>
              <a:path w="467995" h="569595">
                <a:moveTo>
                  <a:pt x="392163" y="414388"/>
                </a:moveTo>
                <a:lnTo>
                  <a:pt x="364210" y="414388"/>
                </a:lnTo>
                <a:lnTo>
                  <a:pt x="364210" y="457327"/>
                </a:lnTo>
                <a:lnTo>
                  <a:pt x="392163" y="457327"/>
                </a:lnTo>
                <a:lnTo>
                  <a:pt x="392163" y="414388"/>
                </a:lnTo>
                <a:close/>
              </a:path>
              <a:path w="467995" h="569595">
                <a:moveTo>
                  <a:pt x="467982" y="414388"/>
                </a:moveTo>
                <a:lnTo>
                  <a:pt x="437832" y="414388"/>
                </a:lnTo>
                <a:lnTo>
                  <a:pt x="437832" y="457327"/>
                </a:lnTo>
                <a:lnTo>
                  <a:pt x="467982" y="457327"/>
                </a:lnTo>
                <a:lnTo>
                  <a:pt x="467982" y="414388"/>
                </a:lnTo>
                <a:close/>
              </a:path>
              <a:path w="467995" h="569595">
                <a:moveTo>
                  <a:pt x="318554" y="345008"/>
                </a:moveTo>
                <a:lnTo>
                  <a:pt x="287985" y="345008"/>
                </a:lnTo>
                <a:lnTo>
                  <a:pt x="287985" y="387908"/>
                </a:lnTo>
                <a:lnTo>
                  <a:pt x="318554" y="387908"/>
                </a:lnTo>
                <a:lnTo>
                  <a:pt x="318554" y="345008"/>
                </a:lnTo>
                <a:close/>
              </a:path>
              <a:path w="467995" h="569595">
                <a:moveTo>
                  <a:pt x="392163" y="345008"/>
                </a:moveTo>
                <a:lnTo>
                  <a:pt x="364210" y="345008"/>
                </a:lnTo>
                <a:lnTo>
                  <a:pt x="364210" y="387908"/>
                </a:lnTo>
                <a:lnTo>
                  <a:pt x="392163" y="387908"/>
                </a:lnTo>
                <a:lnTo>
                  <a:pt x="392163" y="345008"/>
                </a:lnTo>
                <a:close/>
              </a:path>
              <a:path w="467995" h="569595">
                <a:moveTo>
                  <a:pt x="467982" y="345008"/>
                </a:moveTo>
                <a:lnTo>
                  <a:pt x="437832" y="345008"/>
                </a:lnTo>
                <a:lnTo>
                  <a:pt x="437832" y="387908"/>
                </a:lnTo>
                <a:lnTo>
                  <a:pt x="467982" y="387908"/>
                </a:lnTo>
                <a:lnTo>
                  <a:pt x="467982" y="345008"/>
                </a:lnTo>
                <a:close/>
              </a:path>
              <a:path w="467995" h="569595">
                <a:moveTo>
                  <a:pt x="126466" y="292925"/>
                </a:moveTo>
                <a:lnTo>
                  <a:pt x="90462" y="292925"/>
                </a:lnTo>
                <a:lnTo>
                  <a:pt x="90462" y="369531"/>
                </a:lnTo>
                <a:lnTo>
                  <a:pt x="126466" y="369531"/>
                </a:lnTo>
                <a:lnTo>
                  <a:pt x="126466" y="292925"/>
                </a:lnTo>
                <a:close/>
              </a:path>
              <a:path w="467995" h="569595">
                <a:moveTo>
                  <a:pt x="186372" y="292925"/>
                </a:moveTo>
                <a:lnTo>
                  <a:pt x="180403" y="292925"/>
                </a:lnTo>
                <a:lnTo>
                  <a:pt x="180403" y="369531"/>
                </a:lnTo>
                <a:lnTo>
                  <a:pt x="186372" y="369531"/>
                </a:lnTo>
                <a:lnTo>
                  <a:pt x="186372" y="292925"/>
                </a:lnTo>
                <a:close/>
              </a:path>
              <a:path w="467995" h="569595">
                <a:moveTo>
                  <a:pt x="318554" y="278803"/>
                </a:moveTo>
                <a:lnTo>
                  <a:pt x="287985" y="278803"/>
                </a:lnTo>
                <a:lnTo>
                  <a:pt x="287985" y="321741"/>
                </a:lnTo>
                <a:lnTo>
                  <a:pt x="318554" y="321741"/>
                </a:lnTo>
                <a:lnTo>
                  <a:pt x="318554" y="278803"/>
                </a:lnTo>
                <a:close/>
              </a:path>
              <a:path w="467995" h="569595">
                <a:moveTo>
                  <a:pt x="392163" y="278803"/>
                </a:moveTo>
                <a:lnTo>
                  <a:pt x="364210" y="278803"/>
                </a:lnTo>
                <a:lnTo>
                  <a:pt x="364210" y="321741"/>
                </a:lnTo>
                <a:lnTo>
                  <a:pt x="392163" y="321741"/>
                </a:lnTo>
                <a:lnTo>
                  <a:pt x="392163" y="278803"/>
                </a:lnTo>
                <a:close/>
              </a:path>
              <a:path w="467995" h="569595">
                <a:moveTo>
                  <a:pt x="467982" y="278803"/>
                </a:moveTo>
                <a:lnTo>
                  <a:pt x="437832" y="278803"/>
                </a:lnTo>
                <a:lnTo>
                  <a:pt x="437832" y="321741"/>
                </a:lnTo>
                <a:lnTo>
                  <a:pt x="467982" y="321741"/>
                </a:lnTo>
                <a:lnTo>
                  <a:pt x="467982" y="278803"/>
                </a:lnTo>
                <a:close/>
              </a:path>
              <a:path w="467995" h="569595">
                <a:moveTo>
                  <a:pt x="126466" y="169138"/>
                </a:moveTo>
                <a:lnTo>
                  <a:pt x="90462" y="169138"/>
                </a:lnTo>
                <a:lnTo>
                  <a:pt x="90462" y="245719"/>
                </a:lnTo>
                <a:lnTo>
                  <a:pt x="126466" y="245719"/>
                </a:lnTo>
                <a:lnTo>
                  <a:pt x="126466" y="169138"/>
                </a:lnTo>
                <a:close/>
              </a:path>
              <a:path w="467995" h="569595">
                <a:moveTo>
                  <a:pt x="213423" y="169138"/>
                </a:moveTo>
                <a:lnTo>
                  <a:pt x="180403" y="169138"/>
                </a:lnTo>
                <a:lnTo>
                  <a:pt x="180403" y="245719"/>
                </a:lnTo>
                <a:lnTo>
                  <a:pt x="193141" y="245719"/>
                </a:lnTo>
                <a:lnTo>
                  <a:pt x="193916" y="244419"/>
                </a:lnTo>
                <a:lnTo>
                  <a:pt x="202467" y="237010"/>
                </a:lnTo>
                <a:lnTo>
                  <a:pt x="213423" y="231990"/>
                </a:lnTo>
                <a:lnTo>
                  <a:pt x="213423" y="169138"/>
                </a:lnTo>
                <a:close/>
              </a:path>
              <a:path w="467995" h="569595">
                <a:moveTo>
                  <a:pt x="302958" y="169138"/>
                </a:moveTo>
                <a:lnTo>
                  <a:pt x="267347" y="169138"/>
                </a:lnTo>
                <a:lnTo>
                  <a:pt x="267347" y="229768"/>
                </a:lnTo>
                <a:lnTo>
                  <a:pt x="302958" y="229768"/>
                </a:lnTo>
                <a:lnTo>
                  <a:pt x="302958" y="169138"/>
                </a:lnTo>
                <a:close/>
              </a:path>
              <a:path w="467995" h="569595">
                <a:moveTo>
                  <a:pt x="126466" y="51054"/>
                </a:moveTo>
                <a:lnTo>
                  <a:pt x="90462" y="51054"/>
                </a:lnTo>
                <a:lnTo>
                  <a:pt x="90462" y="127647"/>
                </a:lnTo>
                <a:lnTo>
                  <a:pt x="126466" y="127647"/>
                </a:lnTo>
                <a:lnTo>
                  <a:pt x="126466" y="51054"/>
                </a:lnTo>
                <a:close/>
              </a:path>
              <a:path w="467995" h="569595">
                <a:moveTo>
                  <a:pt x="213423" y="51054"/>
                </a:moveTo>
                <a:lnTo>
                  <a:pt x="180403" y="51054"/>
                </a:lnTo>
                <a:lnTo>
                  <a:pt x="180403" y="127647"/>
                </a:lnTo>
                <a:lnTo>
                  <a:pt x="213423" y="127647"/>
                </a:lnTo>
                <a:lnTo>
                  <a:pt x="213423" y="51054"/>
                </a:lnTo>
                <a:close/>
              </a:path>
              <a:path w="467995" h="569595">
                <a:moveTo>
                  <a:pt x="302958" y="51054"/>
                </a:moveTo>
                <a:lnTo>
                  <a:pt x="267347" y="51054"/>
                </a:lnTo>
                <a:lnTo>
                  <a:pt x="267347" y="127647"/>
                </a:lnTo>
                <a:lnTo>
                  <a:pt x="302958" y="127647"/>
                </a:lnTo>
                <a:lnTo>
                  <a:pt x="302958" y="51054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56" name="object 56">
            <a:extLst/>
          </p:cNvPr>
          <p:cNvSpPr txBox="1"/>
          <p:nvPr/>
        </p:nvSpPr>
        <p:spPr>
          <a:xfrm>
            <a:off x="5900196" y="4868028"/>
            <a:ext cx="3139011" cy="26849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4501">
              <a:defRPr/>
            </a:pPr>
            <a:r>
              <a:rPr sz="1700" b="1" spc="-17"/>
              <a:t>Grau </a:t>
            </a:r>
            <a:r>
              <a:rPr sz="1700" b="1"/>
              <a:t>de</a:t>
            </a:r>
            <a:r>
              <a:rPr sz="1700" b="1" spc="-74"/>
              <a:t> </a:t>
            </a:r>
            <a:r>
              <a:rPr sz="1700" b="1" spc="-6"/>
              <a:t>Urbanização</a:t>
            </a:r>
            <a:r>
              <a:rPr lang="pt-BR" sz="1700" b="1" spc="-6" dirty="0"/>
              <a:t> (2017)</a:t>
            </a:r>
            <a:endParaRPr sz="1700" dirty="0"/>
          </a:p>
        </p:txBody>
      </p:sp>
      <p:sp>
        <p:nvSpPr>
          <p:cNvPr id="4144" name="object 57"/>
          <p:cNvSpPr txBox="1">
            <a:spLocks noChangeArrowheads="1"/>
          </p:cNvSpPr>
          <p:nvPr/>
        </p:nvSpPr>
        <p:spPr bwMode="auto">
          <a:xfrm>
            <a:off x="5944962" y="5249471"/>
            <a:ext cx="9723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/>
            <a:r>
              <a:rPr lang="pt-BR" altLang="pt-BR" dirty="0"/>
              <a:t>72,8%</a:t>
            </a:r>
          </a:p>
        </p:txBody>
      </p:sp>
      <p:sp>
        <p:nvSpPr>
          <p:cNvPr id="58" name="object 58">
            <a:extLst/>
          </p:cNvPr>
          <p:cNvSpPr txBox="1"/>
          <p:nvPr/>
        </p:nvSpPr>
        <p:spPr>
          <a:xfrm>
            <a:off x="6806265" y="5340201"/>
            <a:ext cx="789677" cy="17035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4501">
              <a:defRPr/>
            </a:pPr>
            <a:r>
              <a:rPr sz="1100" dirty="0"/>
              <a:t>Bahia</a:t>
            </a:r>
            <a:endParaRPr sz="1100"/>
          </a:p>
        </p:txBody>
      </p:sp>
      <p:sp>
        <p:nvSpPr>
          <p:cNvPr id="4146" name="object 59"/>
          <p:cNvSpPr txBox="1">
            <a:spLocks noChangeArrowheads="1"/>
          </p:cNvSpPr>
          <p:nvPr/>
        </p:nvSpPr>
        <p:spPr bwMode="auto">
          <a:xfrm>
            <a:off x="5944962" y="5688315"/>
            <a:ext cx="9723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/>
            <a:r>
              <a:rPr lang="pt-BR" altLang="pt-BR" dirty="0"/>
              <a:t>98,1%</a:t>
            </a:r>
          </a:p>
        </p:txBody>
      </p:sp>
      <p:sp>
        <p:nvSpPr>
          <p:cNvPr id="4147" name="object 60"/>
          <p:cNvSpPr txBox="1">
            <a:spLocks noChangeArrowheads="1"/>
          </p:cNvSpPr>
          <p:nvPr/>
        </p:nvSpPr>
        <p:spPr bwMode="auto">
          <a:xfrm>
            <a:off x="6806265" y="5775344"/>
            <a:ext cx="1239130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>
              <a:lnSpc>
                <a:spcPts val="1071"/>
              </a:lnSpc>
            </a:pPr>
            <a:r>
              <a:rPr lang="pt-BR" altLang="pt-BR" sz="1000" dirty="0"/>
              <a:t>Região Metropolitana  de Salvador</a:t>
            </a:r>
          </a:p>
        </p:txBody>
      </p:sp>
      <p:sp>
        <p:nvSpPr>
          <p:cNvPr id="4148" name="object 61"/>
          <p:cNvSpPr>
            <a:spLocks noChangeArrowheads="1"/>
          </p:cNvSpPr>
          <p:nvPr/>
        </p:nvSpPr>
        <p:spPr bwMode="auto">
          <a:xfrm>
            <a:off x="8851188" y="1677608"/>
            <a:ext cx="685819" cy="651786"/>
          </a:xfrm>
          <a:custGeom>
            <a:avLst/>
            <a:gdLst>
              <a:gd name="T0" fmla="*/ 156607 w 607695"/>
              <a:gd name="T1" fmla="*/ 438188 h 557530"/>
              <a:gd name="T2" fmla="*/ 170356 w 607695"/>
              <a:gd name="T3" fmla="*/ 606652 h 557530"/>
              <a:gd name="T4" fmla="*/ 343316 w 607695"/>
              <a:gd name="T5" fmla="*/ 607605 h 557530"/>
              <a:gd name="T6" fmla="*/ 379609 w 607695"/>
              <a:gd name="T7" fmla="*/ 593016 h 557530"/>
              <a:gd name="T8" fmla="*/ 322100 w 607695"/>
              <a:gd name="T9" fmla="*/ 416300 h 557530"/>
              <a:gd name="T10" fmla="*/ 342932 w 607695"/>
              <a:gd name="T11" fmla="*/ 345587 h 557530"/>
              <a:gd name="T12" fmla="*/ 349222 w 607695"/>
              <a:gd name="T13" fmla="*/ 411122 h 557530"/>
              <a:gd name="T14" fmla="*/ 397130 w 607695"/>
              <a:gd name="T15" fmla="*/ 535913 h 557530"/>
              <a:gd name="T16" fmla="*/ 495796 w 607695"/>
              <a:gd name="T17" fmla="*/ 513451 h 557530"/>
              <a:gd name="T18" fmla="*/ 493853 w 607695"/>
              <a:gd name="T19" fmla="*/ 388344 h 557530"/>
              <a:gd name="T20" fmla="*/ 158857 w 607695"/>
              <a:gd name="T21" fmla="*/ 326008 h 557530"/>
              <a:gd name="T22" fmla="*/ 7415 w 607695"/>
              <a:gd name="T23" fmla="*/ 388360 h 557530"/>
              <a:gd name="T24" fmla="*/ 61801 w 607695"/>
              <a:gd name="T25" fmla="*/ 528929 h 557530"/>
              <a:gd name="T26" fmla="*/ 134099 w 607695"/>
              <a:gd name="T27" fmla="*/ 437451 h 557530"/>
              <a:gd name="T28" fmla="*/ 171430 w 607695"/>
              <a:gd name="T29" fmla="*/ 363915 h 557530"/>
              <a:gd name="T30" fmla="*/ 158857 w 607695"/>
              <a:gd name="T31" fmla="*/ 326008 h 557530"/>
              <a:gd name="T32" fmla="*/ 458479 w 607695"/>
              <a:gd name="T33" fmla="*/ 283573 h 557530"/>
              <a:gd name="T34" fmla="*/ 495710 w 607695"/>
              <a:gd name="T35" fmla="*/ 357282 h 557530"/>
              <a:gd name="T36" fmla="*/ 559219 w 607695"/>
              <a:gd name="T37" fmla="*/ 451365 h 557530"/>
              <a:gd name="T38" fmla="*/ 621917 w 607695"/>
              <a:gd name="T39" fmla="*/ 430579 h 557530"/>
              <a:gd name="T40" fmla="*/ 594857 w 607695"/>
              <a:gd name="T41" fmla="*/ 275738 h 557530"/>
              <a:gd name="T42" fmla="*/ 225704 w 607695"/>
              <a:gd name="T43" fmla="*/ 249716 h 557530"/>
              <a:gd name="T44" fmla="*/ 186557 w 607695"/>
              <a:gd name="T45" fmla="*/ 354162 h 557530"/>
              <a:gd name="T46" fmla="*/ 282931 w 607695"/>
              <a:gd name="T47" fmla="*/ 396566 h 557530"/>
              <a:gd name="T48" fmla="*/ 322047 w 607695"/>
              <a:gd name="T49" fmla="*/ 292127 h 557530"/>
              <a:gd name="T50" fmla="*/ 125320 w 607695"/>
              <a:gd name="T51" fmla="*/ 161176 h 557530"/>
              <a:gd name="T52" fmla="*/ 51817 w 607695"/>
              <a:gd name="T53" fmla="*/ 240860 h 557530"/>
              <a:gd name="T54" fmla="*/ 125320 w 607695"/>
              <a:gd name="T55" fmla="*/ 320579 h 557530"/>
              <a:gd name="T56" fmla="*/ 164451 w 607695"/>
              <a:gd name="T57" fmla="*/ 308266 h 557530"/>
              <a:gd name="T58" fmla="*/ 198622 w 607695"/>
              <a:gd name="T59" fmla="*/ 245361 h 557530"/>
              <a:gd name="T60" fmla="*/ 177300 w 607695"/>
              <a:gd name="T61" fmla="*/ 184516 h 557530"/>
              <a:gd name="T62" fmla="*/ 347573 w 607695"/>
              <a:gd name="T63" fmla="*/ 167331 h 557530"/>
              <a:gd name="T64" fmla="*/ 318482 w 607695"/>
              <a:gd name="T65" fmla="*/ 253437 h 557530"/>
              <a:gd name="T66" fmla="*/ 352142 w 607695"/>
              <a:gd name="T67" fmla="*/ 316218 h 557530"/>
              <a:gd name="T68" fmla="*/ 404545 w 607695"/>
              <a:gd name="T69" fmla="*/ 314310 h 557530"/>
              <a:gd name="T70" fmla="*/ 443659 w 607695"/>
              <a:gd name="T71" fmla="*/ 209840 h 557530"/>
              <a:gd name="T72" fmla="*/ 497135 w 607695"/>
              <a:gd name="T73" fmla="*/ 81026 h 557530"/>
              <a:gd name="T74" fmla="*/ 423706 w 607695"/>
              <a:gd name="T75" fmla="*/ 159471 h 557530"/>
              <a:gd name="T76" fmla="*/ 466087 w 607695"/>
              <a:gd name="T77" fmla="*/ 232825 h 557530"/>
              <a:gd name="T78" fmla="*/ 497135 w 607695"/>
              <a:gd name="T79" fmla="*/ 240369 h 557530"/>
              <a:gd name="T80" fmla="*/ 570651 w 607695"/>
              <a:gd name="T81" fmla="*/ 160697 h 557530"/>
              <a:gd name="T82" fmla="*/ 497135 w 607695"/>
              <a:gd name="T83" fmla="*/ 81026 h 557530"/>
              <a:gd name="T84" fmla="*/ 195957 w 607695"/>
              <a:gd name="T85" fmla="*/ 181187 h 557530"/>
              <a:gd name="T86" fmla="*/ 212424 w 607695"/>
              <a:gd name="T87" fmla="*/ 235773 h 557530"/>
              <a:gd name="T88" fmla="*/ 254323 w 607695"/>
              <a:gd name="T89" fmla="*/ 224123 h 557530"/>
              <a:gd name="T90" fmla="*/ 298875 w 607695"/>
              <a:gd name="T91" fmla="*/ 192575 h 557530"/>
              <a:gd name="T92" fmla="*/ 289846 w 607695"/>
              <a:gd name="T93" fmla="*/ 224123 h 557530"/>
              <a:gd name="T94" fmla="*/ 280808 w 607695"/>
              <a:gd name="T95" fmla="*/ 228578 h 557530"/>
              <a:gd name="T96" fmla="*/ 219571 w 607695"/>
              <a:gd name="T97" fmla="*/ 6793 h 557530"/>
              <a:gd name="T98" fmla="*/ 177096 w 607695"/>
              <a:gd name="T99" fmla="*/ 120155 h 557530"/>
              <a:gd name="T100" fmla="*/ 281705 w 607695"/>
              <a:gd name="T101" fmla="*/ 166171 h 557530"/>
              <a:gd name="T102" fmla="*/ 324157 w 607695"/>
              <a:gd name="T103" fmla="*/ 52826 h 55753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07695"/>
              <a:gd name="T157" fmla="*/ 0 h 557530"/>
              <a:gd name="T158" fmla="*/ 607695 w 607695"/>
              <a:gd name="T159" fmla="*/ 557530 h 55753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07695" h="557530">
                <a:moveTo>
                  <a:pt x="278739" y="367690"/>
                </a:moveTo>
                <a:lnTo>
                  <a:pt x="217830" y="367690"/>
                </a:lnTo>
                <a:lnTo>
                  <a:pt x="182106" y="374927"/>
                </a:lnTo>
                <a:lnTo>
                  <a:pt x="152895" y="394646"/>
                </a:lnTo>
                <a:lnTo>
                  <a:pt x="133180" y="423861"/>
                </a:lnTo>
                <a:lnTo>
                  <a:pt x="125945" y="459587"/>
                </a:lnTo>
                <a:lnTo>
                  <a:pt x="125945" y="534085"/>
                </a:lnTo>
                <a:lnTo>
                  <a:pt x="166318" y="546368"/>
                </a:lnTo>
                <a:lnTo>
                  <a:pt x="228890" y="555983"/>
                </a:lnTo>
                <a:lnTo>
                  <a:pt x="256197" y="557009"/>
                </a:lnTo>
                <a:lnTo>
                  <a:pt x="301400" y="553979"/>
                </a:lnTo>
                <a:lnTo>
                  <a:pt x="335178" y="547222"/>
                </a:lnTo>
                <a:lnTo>
                  <a:pt x="356745" y="540233"/>
                </a:lnTo>
                <a:lnTo>
                  <a:pt x="365315" y="536511"/>
                </a:lnTo>
                <a:lnTo>
                  <a:pt x="370103" y="534085"/>
                </a:lnTo>
                <a:lnTo>
                  <a:pt x="370611" y="534085"/>
                </a:lnTo>
                <a:lnTo>
                  <a:pt x="370611" y="459587"/>
                </a:lnTo>
                <a:lnTo>
                  <a:pt x="363380" y="423861"/>
                </a:lnTo>
                <a:lnTo>
                  <a:pt x="343673" y="394646"/>
                </a:lnTo>
                <a:lnTo>
                  <a:pt x="314466" y="374927"/>
                </a:lnTo>
                <a:lnTo>
                  <a:pt x="278739" y="367690"/>
                </a:lnTo>
                <a:close/>
              </a:path>
              <a:path w="607695" h="557530">
                <a:moveTo>
                  <a:pt x="397484" y="293611"/>
                </a:moveTo>
                <a:lnTo>
                  <a:pt x="337032" y="293611"/>
                </a:lnTo>
                <a:lnTo>
                  <a:pt x="334804" y="311245"/>
                </a:lnTo>
                <a:lnTo>
                  <a:pt x="329285" y="327626"/>
                </a:lnTo>
                <a:lnTo>
                  <a:pt x="320823" y="342404"/>
                </a:lnTo>
                <a:lnTo>
                  <a:pt x="309765" y="355231"/>
                </a:lnTo>
                <a:lnTo>
                  <a:pt x="340944" y="370266"/>
                </a:lnTo>
                <a:lnTo>
                  <a:pt x="365629" y="393992"/>
                </a:lnTo>
                <a:lnTo>
                  <a:pt x="381871" y="424461"/>
                </a:lnTo>
                <a:lnTo>
                  <a:pt x="387695" y="459587"/>
                </a:lnTo>
                <a:lnTo>
                  <a:pt x="387718" y="482663"/>
                </a:lnTo>
                <a:lnTo>
                  <a:pt x="427631" y="478736"/>
                </a:lnTo>
                <a:lnTo>
                  <a:pt x="457423" y="472152"/>
                </a:lnTo>
                <a:lnTo>
                  <a:pt x="476445" y="465766"/>
                </a:lnTo>
                <a:lnTo>
                  <a:pt x="484047" y="462432"/>
                </a:lnTo>
                <a:lnTo>
                  <a:pt x="488873" y="459994"/>
                </a:lnTo>
                <a:lnTo>
                  <a:pt x="489381" y="459994"/>
                </a:lnTo>
                <a:lnTo>
                  <a:pt x="489381" y="385470"/>
                </a:lnTo>
                <a:lnTo>
                  <a:pt x="482150" y="349750"/>
                </a:lnTo>
                <a:lnTo>
                  <a:pt x="462440" y="320547"/>
                </a:lnTo>
                <a:lnTo>
                  <a:pt x="433226" y="300841"/>
                </a:lnTo>
                <a:lnTo>
                  <a:pt x="397484" y="293611"/>
                </a:lnTo>
                <a:close/>
              </a:path>
              <a:path w="607695" h="557530">
                <a:moveTo>
                  <a:pt x="155092" y="293611"/>
                </a:moveTo>
                <a:lnTo>
                  <a:pt x="91897" y="293611"/>
                </a:lnTo>
                <a:lnTo>
                  <a:pt x="56155" y="300842"/>
                </a:lnTo>
                <a:lnTo>
                  <a:pt x="26941" y="320552"/>
                </a:lnTo>
                <a:lnTo>
                  <a:pt x="7231" y="349766"/>
                </a:lnTo>
                <a:lnTo>
                  <a:pt x="7" y="385470"/>
                </a:lnTo>
                <a:lnTo>
                  <a:pt x="0" y="459994"/>
                </a:lnTo>
                <a:lnTo>
                  <a:pt x="203" y="461162"/>
                </a:lnTo>
                <a:lnTo>
                  <a:pt x="60332" y="476372"/>
                </a:lnTo>
                <a:lnTo>
                  <a:pt x="108826" y="482206"/>
                </a:lnTo>
                <a:lnTo>
                  <a:pt x="108849" y="459587"/>
                </a:lnTo>
                <a:lnTo>
                  <a:pt x="114674" y="424458"/>
                </a:lnTo>
                <a:lnTo>
                  <a:pt x="130919" y="393982"/>
                </a:lnTo>
                <a:lnTo>
                  <a:pt x="155616" y="370255"/>
                </a:lnTo>
                <a:lnTo>
                  <a:pt x="186817" y="355231"/>
                </a:lnTo>
                <a:lnTo>
                  <a:pt x="175775" y="342404"/>
                </a:lnTo>
                <a:lnTo>
                  <a:pt x="167368" y="327753"/>
                </a:lnTo>
                <a:lnTo>
                  <a:pt x="161837" y="311463"/>
                </a:lnTo>
                <a:lnTo>
                  <a:pt x="159550" y="293941"/>
                </a:lnTo>
                <a:lnTo>
                  <a:pt x="157302" y="293789"/>
                </a:lnTo>
                <a:lnTo>
                  <a:pt x="155092" y="293611"/>
                </a:lnTo>
                <a:close/>
              </a:path>
              <a:path w="607695" h="557530">
                <a:moveTo>
                  <a:pt x="515810" y="221386"/>
                </a:moveTo>
                <a:lnTo>
                  <a:pt x="455371" y="221386"/>
                </a:lnTo>
                <a:lnTo>
                  <a:pt x="453136" y="239018"/>
                </a:lnTo>
                <a:lnTo>
                  <a:pt x="447614" y="255395"/>
                </a:lnTo>
                <a:lnTo>
                  <a:pt x="439154" y="270169"/>
                </a:lnTo>
                <a:lnTo>
                  <a:pt x="428104" y="282994"/>
                </a:lnTo>
                <a:lnTo>
                  <a:pt x="459277" y="298044"/>
                </a:lnTo>
                <a:lnTo>
                  <a:pt x="483963" y="321778"/>
                </a:lnTo>
                <a:lnTo>
                  <a:pt x="500207" y="352243"/>
                </a:lnTo>
                <a:lnTo>
                  <a:pt x="506056" y="387489"/>
                </a:lnTo>
                <a:lnTo>
                  <a:pt x="506056" y="410438"/>
                </a:lnTo>
                <a:lnTo>
                  <a:pt x="545963" y="406514"/>
                </a:lnTo>
                <a:lnTo>
                  <a:pt x="575751" y="399926"/>
                </a:lnTo>
                <a:lnTo>
                  <a:pt x="594771" y="393532"/>
                </a:lnTo>
                <a:lnTo>
                  <a:pt x="602373" y="390194"/>
                </a:lnTo>
                <a:lnTo>
                  <a:pt x="607174" y="387794"/>
                </a:lnTo>
                <a:lnTo>
                  <a:pt x="607707" y="387794"/>
                </a:lnTo>
                <a:lnTo>
                  <a:pt x="607707" y="313283"/>
                </a:lnTo>
                <a:lnTo>
                  <a:pt x="600472" y="277552"/>
                </a:lnTo>
                <a:lnTo>
                  <a:pt x="580756" y="248337"/>
                </a:lnTo>
                <a:lnTo>
                  <a:pt x="551541" y="228621"/>
                </a:lnTo>
                <a:lnTo>
                  <a:pt x="515810" y="221386"/>
                </a:lnTo>
                <a:close/>
              </a:path>
              <a:path w="607695" h="557530">
                <a:moveTo>
                  <a:pt x="248297" y="219265"/>
                </a:moveTo>
                <a:lnTo>
                  <a:pt x="220356" y="224905"/>
                </a:lnTo>
                <a:lnTo>
                  <a:pt x="197531" y="240285"/>
                </a:lnTo>
                <a:lnTo>
                  <a:pt x="182137" y="263097"/>
                </a:lnTo>
                <a:lnTo>
                  <a:pt x="176491" y="291033"/>
                </a:lnTo>
                <a:lnTo>
                  <a:pt x="182137" y="318968"/>
                </a:lnTo>
                <a:lnTo>
                  <a:pt x="197531" y="341780"/>
                </a:lnTo>
                <a:lnTo>
                  <a:pt x="220356" y="357161"/>
                </a:lnTo>
                <a:lnTo>
                  <a:pt x="248297" y="362800"/>
                </a:lnTo>
                <a:lnTo>
                  <a:pt x="276225" y="357161"/>
                </a:lnTo>
                <a:lnTo>
                  <a:pt x="299034" y="341780"/>
                </a:lnTo>
                <a:lnTo>
                  <a:pt x="314413" y="318968"/>
                </a:lnTo>
                <a:lnTo>
                  <a:pt x="320052" y="291033"/>
                </a:lnTo>
                <a:lnTo>
                  <a:pt x="314413" y="263097"/>
                </a:lnTo>
                <a:lnTo>
                  <a:pt x="299034" y="240285"/>
                </a:lnTo>
                <a:lnTo>
                  <a:pt x="276225" y="224905"/>
                </a:lnTo>
                <a:lnTo>
                  <a:pt x="248297" y="219265"/>
                </a:lnTo>
                <a:close/>
              </a:path>
              <a:path w="607695" h="557530">
                <a:moveTo>
                  <a:pt x="122351" y="145161"/>
                </a:moveTo>
                <a:lnTo>
                  <a:pt x="94421" y="150800"/>
                </a:lnTo>
                <a:lnTo>
                  <a:pt x="71608" y="166181"/>
                </a:lnTo>
                <a:lnTo>
                  <a:pt x="56225" y="188993"/>
                </a:lnTo>
                <a:lnTo>
                  <a:pt x="50584" y="216928"/>
                </a:lnTo>
                <a:lnTo>
                  <a:pt x="56225" y="244878"/>
                </a:lnTo>
                <a:lnTo>
                  <a:pt x="71608" y="267698"/>
                </a:lnTo>
                <a:lnTo>
                  <a:pt x="94421" y="283081"/>
                </a:lnTo>
                <a:lnTo>
                  <a:pt x="122351" y="288721"/>
                </a:lnTo>
                <a:lnTo>
                  <a:pt x="132682" y="287969"/>
                </a:lnTo>
                <a:lnTo>
                  <a:pt x="142557" y="285792"/>
                </a:lnTo>
                <a:lnTo>
                  <a:pt x="151880" y="282308"/>
                </a:lnTo>
                <a:lnTo>
                  <a:pt x="160553" y="277634"/>
                </a:lnTo>
                <a:lnTo>
                  <a:pt x="164782" y="261017"/>
                </a:lnTo>
                <a:lnTo>
                  <a:pt x="171972" y="245811"/>
                </a:lnTo>
                <a:lnTo>
                  <a:pt x="181793" y="232354"/>
                </a:lnTo>
                <a:lnTo>
                  <a:pt x="193916" y="220979"/>
                </a:lnTo>
                <a:lnTo>
                  <a:pt x="194018" y="219265"/>
                </a:lnTo>
                <a:lnTo>
                  <a:pt x="193904" y="215861"/>
                </a:lnTo>
                <a:lnTo>
                  <a:pt x="188479" y="188993"/>
                </a:lnTo>
                <a:lnTo>
                  <a:pt x="173099" y="166181"/>
                </a:lnTo>
                <a:lnTo>
                  <a:pt x="150287" y="150800"/>
                </a:lnTo>
                <a:lnTo>
                  <a:pt x="122351" y="145161"/>
                </a:lnTo>
                <a:close/>
              </a:path>
              <a:path w="607695" h="557530">
                <a:moveTo>
                  <a:pt x="367029" y="145161"/>
                </a:moveTo>
                <a:lnTo>
                  <a:pt x="339335" y="150703"/>
                </a:lnTo>
                <a:lnTo>
                  <a:pt x="316663" y="165833"/>
                </a:lnTo>
                <a:lnTo>
                  <a:pt x="301252" y="188302"/>
                </a:lnTo>
                <a:lnTo>
                  <a:pt x="295338" y="215861"/>
                </a:lnTo>
                <a:lnTo>
                  <a:pt x="310933" y="228254"/>
                </a:lnTo>
                <a:lnTo>
                  <a:pt x="323416" y="243765"/>
                </a:lnTo>
                <a:lnTo>
                  <a:pt x="332202" y="261840"/>
                </a:lnTo>
                <a:lnTo>
                  <a:pt x="336702" y="281927"/>
                </a:lnTo>
                <a:lnTo>
                  <a:pt x="343796" y="284794"/>
                </a:lnTo>
                <a:lnTo>
                  <a:pt x="351242" y="286929"/>
                </a:lnTo>
                <a:lnTo>
                  <a:pt x="358999" y="288262"/>
                </a:lnTo>
                <a:lnTo>
                  <a:pt x="367029" y="288721"/>
                </a:lnTo>
                <a:lnTo>
                  <a:pt x="394958" y="283076"/>
                </a:lnTo>
                <a:lnTo>
                  <a:pt x="417766" y="267684"/>
                </a:lnTo>
                <a:lnTo>
                  <a:pt x="433145" y="244862"/>
                </a:lnTo>
                <a:lnTo>
                  <a:pt x="438785" y="216928"/>
                </a:lnTo>
                <a:lnTo>
                  <a:pt x="433145" y="188993"/>
                </a:lnTo>
                <a:lnTo>
                  <a:pt x="417766" y="166181"/>
                </a:lnTo>
                <a:lnTo>
                  <a:pt x="394958" y="150800"/>
                </a:lnTo>
                <a:lnTo>
                  <a:pt x="367029" y="145161"/>
                </a:lnTo>
                <a:close/>
              </a:path>
              <a:path w="607695" h="557530">
                <a:moveTo>
                  <a:pt x="485355" y="72974"/>
                </a:moveTo>
                <a:lnTo>
                  <a:pt x="457673" y="78514"/>
                </a:lnTo>
                <a:lnTo>
                  <a:pt x="435003" y="93635"/>
                </a:lnTo>
                <a:lnTo>
                  <a:pt x="419586" y="116088"/>
                </a:lnTo>
                <a:lnTo>
                  <a:pt x="413664" y="143624"/>
                </a:lnTo>
                <a:lnTo>
                  <a:pt x="429260" y="156016"/>
                </a:lnTo>
                <a:lnTo>
                  <a:pt x="441748" y="171527"/>
                </a:lnTo>
                <a:lnTo>
                  <a:pt x="450538" y="189603"/>
                </a:lnTo>
                <a:lnTo>
                  <a:pt x="455041" y="209689"/>
                </a:lnTo>
                <a:lnTo>
                  <a:pt x="462135" y="212572"/>
                </a:lnTo>
                <a:lnTo>
                  <a:pt x="469579" y="214706"/>
                </a:lnTo>
                <a:lnTo>
                  <a:pt x="477333" y="216029"/>
                </a:lnTo>
                <a:lnTo>
                  <a:pt x="485355" y="216484"/>
                </a:lnTo>
                <a:lnTo>
                  <a:pt x="513291" y="210846"/>
                </a:lnTo>
                <a:lnTo>
                  <a:pt x="536103" y="195470"/>
                </a:lnTo>
                <a:lnTo>
                  <a:pt x="551483" y="172662"/>
                </a:lnTo>
                <a:lnTo>
                  <a:pt x="557123" y="144729"/>
                </a:lnTo>
                <a:lnTo>
                  <a:pt x="551483" y="116801"/>
                </a:lnTo>
                <a:lnTo>
                  <a:pt x="536103" y="93992"/>
                </a:lnTo>
                <a:lnTo>
                  <a:pt x="513291" y="78613"/>
                </a:lnTo>
                <a:lnTo>
                  <a:pt x="485355" y="72974"/>
                </a:lnTo>
                <a:close/>
              </a:path>
              <a:path w="607695" h="557530">
                <a:moveTo>
                  <a:pt x="284734" y="161112"/>
                </a:moveTo>
                <a:lnTo>
                  <a:pt x="204673" y="161112"/>
                </a:lnTo>
                <a:lnTo>
                  <a:pt x="197866" y="161848"/>
                </a:lnTo>
                <a:lnTo>
                  <a:pt x="191312" y="163182"/>
                </a:lnTo>
                <a:lnTo>
                  <a:pt x="198030" y="174142"/>
                </a:lnTo>
                <a:lnTo>
                  <a:pt x="203061" y="186096"/>
                </a:lnTo>
                <a:lnTo>
                  <a:pt x="206237" y="198883"/>
                </a:lnTo>
                <a:lnTo>
                  <a:pt x="207391" y="212344"/>
                </a:lnTo>
                <a:lnTo>
                  <a:pt x="216833" y="207875"/>
                </a:lnTo>
                <a:lnTo>
                  <a:pt x="226853" y="204584"/>
                </a:lnTo>
                <a:lnTo>
                  <a:pt x="237369" y="202549"/>
                </a:lnTo>
                <a:lnTo>
                  <a:pt x="248297" y="201853"/>
                </a:lnTo>
                <a:lnTo>
                  <a:pt x="282975" y="201853"/>
                </a:lnTo>
                <a:lnTo>
                  <a:pt x="283634" y="196392"/>
                </a:lnTo>
                <a:lnTo>
                  <a:pt x="286904" y="184540"/>
                </a:lnTo>
                <a:lnTo>
                  <a:pt x="291790" y="173436"/>
                </a:lnTo>
                <a:lnTo>
                  <a:pt x="298145" y="163220"/>
                </a:lnTo>
                <a:lnTo>
                  <a:pt x="291541" y="161848"/>
                </a:lnTo>
                <a:lnTo>
                  <a:pt x="284734" y="161112"/>
                </a:lnTo>
                <a:close/>
              </a:path>
              <a:path w="607695" h="557530">
                <a:moveTo>
                  <a:pt x="282975" y="201853"/>
                </a:moveTo>
                <a:lnTo>
                  <a:pt x="248297" y="201853"/>
                </a:lnTo>
                <a:lnTo>
                  <a:pt x="257197" y="202316"/>
                </a:lnTo>
                <a:lnTo>
                  <a:pt x="265828" y="203671"/>
                </a:lnTo>
                <a:lnTo>
                  <a:pt x="274152" y="205866"/>
                </a:lnTo>
                <a:lnTo>
                  <a:pt x="282130" y="208851"/>
                </a:lnTo>
                <a:lnTo>
                  <a:pt x="282975" y="201853"/>
                </a:lnTo>
                <a:close/>
              </a:path>
              <a:path w="607695" h="557530">
                <a:moveTo>
                  <a:pt x="244703" y="0"/>
                </a:moveTo>
                <a:lnTo>
                  <a:pt x="214369" y="6121"/>
                </a:lnTo>
                <a:lnTo>
                  <a:pt x="189599" y="22815"/>
                </a:lnTo>
                <a:lnTo>
                  <a:pt x="172899" y="47577"/>
                </a:lnTo>
                <a:lnTo>
                  <a:pt x="166776" y="77901"/>
                </a:lnTo>
                <a:lnTo>
                  <a:pt x="172899" y="108216"/>
                </a:lnTo>
                <a:lnTo>
                  <a:pt x="189599" y="132970"/>
                </a:lnTo>
                <a:lnTo>
                  <a:pt x="214369" y="149658"/>
                </a:lnTo>
                <a:lnTo>
                  <a:pt x="244703" y="155778"/>
                </a:lnTo>
                <a:lnTo>
                  <a:pt x="275026" y="149658"/>
                </a:lnTo>
                <a:lnTo>
                  <a:pt x="299783" y="132970"/>
                </a:lnTo>
                <a:lnTo>
                  <a:pt x="316473" y="108216"/>
                </a:lnTo>
                <a:lnTo>
                  <a:pt x="322592" y="77901"/>
                </a:lnTo>
                <a:lnTo>
                  <a:pt x="316473" y="47577"/>
                </a:lnTo>
                <a:lnTo>
                  <a:pt x="299783" y="22815"/>
                </a:lnTo>
                <a:lnTo>
                  <a:pt x="275026" y="6121"/>
                </a:lnTo>
                <a:lnTo>
                  <a:pt x="244703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49" name="object 62"/>
          <p:cNvSpPr txBox="1">
            <a:spLocks noChangeArrowheads="1"/>
          </p:cNvSpPr>
          <p:nvPr/>
        </p:nvSpPr>
        <p:spPr bwMode="auto">
          <a:xfrm>
            <a:off x="9737560" y="2022018"/>
            <a:ext cx="8863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/>
            <a:r>
              <a:rPr lang="pt-BR" altLang="pt-BR" dirty="0"/>
              <a:t>14,8 mi</a:t>
            </a:r>
          </a:p>
        </p:txBody>
      </p:sp>
      <p:sp>
        <p:nvSpPr>
          <p:cNvPr id="64" name="object 64">
            <a:extLst/>
          </p:cNvPr>
          <p:cNvSpPr txBox="1"/>
          <p:nvPr/>
        </p:nvSpPr>
        <p:spPr>
          <a:xfrm>
            <a:off x="10623933" y="2103491"/>
            <a:ext cx="970533" cy="17035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4501">
              <a:defRPr/>
            </a:pPr>
            <a:r>
              <a:rPr sz="1100" dirty="0">
                <a:solidFill>
                  <a:srgbClr val="231F20"/>
                </a:solidFill>
              </a:rPr>
              <a:t>(IBGE</a:t>
            </a:r>
            <a:r>
              <a:rPr sz="1100" spc="-74" dirty="0">
                <a:solidFill>
                  <a:srgbClr val="231F20"/>
                </a:solidFill>
              </a:rPr>
              <a:t> </a:t>
            </a:r>
            <a:r>
              <a:rPr sz="1100" dirty="0">
                <a:solidFill>
                  <a:srgbClr val="231F20"/>
                </a:solidFill>
              </a:rPr>
              <a:t>201</a:t>
            </a:r>
            <a:r>
              <a:rPr lang="pt-BR" sz="1100" dirty="0">
                <a:solidFill>
                  <a:srgbClr val="231F20"/>
                </a:solidFill>
              </a:rPr>
              <a:t>8</a:t>
            </a:r>
            <a:r>
              <a:rPr sz="1100" dirty="0">
                <a:solidFill>
                  <a:srgbClr val="231F20"/>
                </a:solidFill>
              </a:rPr>
              <a:t>)</a:t>
            </a:r>
            <a:r>
              <a:rPr lang="pt-BR" sz="1100" dirty="0">
                <a:solidFill>
                  <a:srgbClr val="231F20"/>
                </a:solidFill>
              </a:rPr>
              <a:t> </a:t>
            </a:r>
            <a:endParaRPr sz="1100" dirty="0"/>
          </a:p>
        </p:txBody>
      </p:sp>
      <p:sp>
        <p:nvSpPr>
          <p:cNvPr id="65" name="object 65">
            <a:extLst/>
          </p:cNvPr>
          <p:cNvSpPr txBox="1"/>
          <p:nvPr/>
        </p:nvSpPr>
        <p:spPr>
          <a:xfrm>
            <a:off x="9818140" y="2542336"/>
            <a:ext cx="39215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501">
              <a:defRPr/>
            </a:pPr>
            <a:r>
              <a:rPr spc="-6" dirty="0">
                <a:solidFill>
                  <a:srgbClr val="231F20"/>
                </a:solidFill>
              </a:rPr>
              <a:t>1ª</a:t>
            </a:r>
            <a:endParaRPr dirty="0"/>
          </a:p>
        </p:txBody>
      </p:sp>
      <p:sp>
        <p:nvSpPr>
          <p:cNvPr id="66" name="object 66">
            <a:extLst/>
          </p:cNvPr>
          <p:cNvSpPr txBox="1"/>
          <p:nvPr/>
        </p:nvSpPr>
        <p:spPr>
          <a:xfrm>
            <a:off x="10154783" y="2631216"/>
            <a:ext cx="1033205" cy="17035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4501">
              <a:defRPr/>
            </a:pPr>
            <a:r>
              <a:rPr sz="1100" dirty="0">
                <a:solidFill>
                  <a:srgbClr val="231F20"/>
                </a:solidFill>
              </a:rPr>
              <a:t>do</a:t>
            </a:r>
            <a:r>
              <a:rPr sz="1100" spc="-74" dirty="0">
                <a:solidFill>
                  <a:srgbClr val="231F20"/>
                </a:solidFill>
              </a:rPr>
              <a:t> </a:t>
            </a:r>
            <a:r>
              <a:rPr sz="1100" spc="-6" dirty="0">
                <a:solidFill>
                  <a:srgbClr val="231F20"/>
                </a:solidFill>
              </a:rPr>
              <a:t>Nordeste</a:t>
            </a:r>
            <a:endParaRPr sz="1100"/>
          </a:p>
        </p:txBody>
      </p:sp>
      <p:sp>
        <p:nvSpPr>
          <p:cNvPr id="67" name="object 67">
            <a:extLst/>
          </p:cNvPr>
          <p:cNvSpPr txBox="1"/>
          <p:nvPr/>
        </p:nvSpPr>
        <p:spPr>
          <a:xfrm>
            <a:off x="9818140" y="3042286"/>
            <a:ext cx="51212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501">
              <a:defRPr/>
            </a:pPr>
            <a:r>
              <a:rPr spc="-6" dirty="0">
                <a:solidFill>
                  <a:srgbClr val="231F20"/>
                </a:solidFill>
              </a:rPr>
              <a:t>4ª</a:t>
            </a:r>
            <a:endParaRPr dirty="0"/>
          </a:p>
        </p:txBody>
      </p:sp>
      <p:sp>
        <p:nvSpPr>
          <p:cNvPr id="68" name="object 68">
            <a:extLst/>
          </p:cNvPr>
          <p:cNvSpPr txBox="1"/>
          <p:nvPr/>
        </p:nvSpPr>
        <p:spPr>
          <a:xfrm>
            <a:off x="10154783" y="3131166"/>
            <a:ext cx="791468" cy="17035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4501">
              <a:defRPr/>
            </a:pPr>
            <a:r>
              <a:rPr sz="1100" dirty="0">
                <a:solidFill>
                  <a:srgbClr val="231F20"/>
                </a:solidFill>
              </a:rPr>
              <a:t>do</a:t>
            </a:r>
            <a:r>
              <a:rPr sz="1100" spc="-97" dirty="0">
                <a:solidFill>
                  <a:srgbClr val="231F20"/>
                </a:solidFill>
              </a:rPr>
              <a:t> </a:t>
            </a:r>
            <a:r>
              <a:rPr sz="1100" spc="-6" dirty="0">
                <a:solidFill>
                  <a:srgbClr val="231F20"/>
                </a:solidFill>
              </a:rPr>
              <a:t>País</a:t>
            </a:r>
            <a:endParaRPr sz="1100"/>
          </a:p>
        </p:txBody>
      </p:sp>
      <p:sp>
        <p:nvSpPr>
          <p:cNvPr id="4155" name="object 69"/>
          <p:cNvSpPr>
            <a:spLocks noChangeArrowheads="1"/>
          </p:cNvSpPr>
          <p:nvPr/>
        </p:nvSpPr>
        <p:spPr bwMode="auto">
          <a:xfrm>
            <a:off x="4747017" y="1562806"/>
            <a:ext cx="481685" cy="270343"/>
          </a:xfrm>
          <a:custGeom>
            <a:avLst/>
            <a:gdLst>
              <a:gd name="T0" fmla="*/ 20827 w 426085"/>
              <a:gd name="T1" fmla="*/ 179686 h 230505"/>
              <a:gd name="T2" fmla="*/ 12934 w 426085"/>
              <a:gd name="T3" fmla="*/ 181559 h 230505"/>
              <a:gd name="T4" fmla="*/ 6234 w 426085"/>
              <a:gd name="T5" fmla="*/ 186741 h 230505"/>
              <a:gd name="T6" fmla="*/ 1577 w 426085"/>
              <a:gd name="T7" fmla="*/ 194782 h 230505"/>
              <a:gd name="T8" fmla="*/ 0 w 426085"/>
              <a:gd name="T9" fmla="*/ 204310 h 230505"/>
              <a:gd name="T10" fmla="*/ 1609 w 426085"/>
              <a:gd name="T11" fmla="*/ 213473 h 230505"/>
              <a:gd name="T12" fmla="*/ 6072 w 426085"/>
              <a:gd name="T13" fmla="*/ 221263 h 230505"/>
              <a:gd name="T14" fmla="*/ 12992 w 426085"/>
              <a:gd name="T15" fmla="*/ 226657 h 230505"/>
              <a:gd name="T16" fmla="*/ 157835 w 426085"/>
              <a:gd name="T17" fmla="*/ 296036 h 230505"/>
              <a:gd name="T18" fmla="*/ 160535 w 426085"/>
              <a:gd name="T19" fmla="*/ 296622 h 230505"/>
              <a:gd name="T20" fmla="*/ 170414 w 426085"/>
              <a:gd name="T21" fmla="*/ 296622 h 230505"/>
              <a:gd name="T22" fmla="*/ 177395 w 426085"/>
              <a:gd name="T23" fmla="*/ 292294 h 230505"/>
              <a:gd name="T24" fmla="*/ 203289 w 426085"/>
              <a:gd name="T25" fmla="*/ 241615 h 230505"/>
              <a:gd name="T26" fmla="*/ 154426 w 426085"/>
              <a:gd name="T27" fmla="*/ 241615 h 230505"/>
              <a:gd name="T28" fmla="*/ 29035 w 426085"/>
              <a:gd name="T29" fmla="*/ 181555 h 230505"/>
              <a:gd name="T30" fmla="*/ 20827 w 426085"/>
              <a:gd name="T31" fmla="*/ 179686 h 230505"/>
              <a:gd name="T32" fmla="*/ 306317 w 426085"/>
              <a:gd name="T33" fmla="*/ 0 h 230505"/>
              <a:gd name="T34" fmla="*/ 304699 w 426085"/>
              <a:gd name="T35" fmla="*/ 12 h 230505"/>
              <a:gd name="T36" fmla="*/ 303349 w 426085"/>
              <a:gd name="T37" fmla="*/ 1143 h 230505"/>
              <a:gd name="T38" fmla="*/ 302694 w 426085"/>
              <a:gd name="T39" fmla="*/ 3074 h 230505"/>
              <a:gd name="T40" fmla="*/ 302224 w 426085"/>
              <a:gd name="T41" fmla="*/ 4545 h 230505"/>
              <a:gd name="T42" fmla="*/ 302646 w 426085"/>
              <a:gd name="T43" fmla="*/ 6474 h 230505"/>
              <a:gd name="T44" fmla="*/ 303799 w 426085"/>
              <a:gd name="T45" fmla="*/ 7699 h 230505"/>
              <a:gd name="T46" fmla="*/ 343739 w 426085"/>
              <a:gd name="T47" fmla="*/ 48732 h 230505"/>
              <a:gd name="T48" fmla="*/ 217502 w 426085"/>
              <a:gd name="T49" fmla="*/ 120910 h 230505"/>
              <a:gd name="T50" fmla="*/ 214455 w 426085"/>
              <a:gd name="T51" fmla="*/ 124173 h 230505"/>
              <a:gd name="T52" fmla="*/ 154426 w 426085"/>
              <a:gd name="T53" fmla="*/ 241615 h 230505"/>
              <a:gd name="T54" fmla="*/ 203289 w 426085"/>
              <a:gd name="T55" fmla="*/ 241615 h 230505"/>
              <a:gd name="T56" fmla="*/ 245312 w 426085"/>
              <a:gd name="T57" fmla="*/ 159402 h 230505"/>
              <a:gd name="T58" fmla="*/ 362301 w 426085"/>
              <a:gd name="T59" fmla="*/ 92518 h 230505"/>
              <a:gd name="T60" fmla="*/ 415041 w 426085"/>
              <a:gd name="T61" fmla="*/ 92518 h 230505"/>
              <a:gd name="T62" fmla="*/ 471661 w 426085"/>
              <a:gd name="T63" fmla="*/ 6754 h 230505"/>
              <a:gd name="T64" fmla="*/ 471752 w 426085"/>
              <a:gd name="T65" fmla="*/ 4545 h 230505"/>
              <a:gd name="T66" fmla="*/ 471013 w 426085"/>
              <a:gd name="T67" fmla="*/ 2828 h 230505"/>
              <a:gd name="T68" fmla="*/ 470423 w 426085"/>
              <a:gd name="T69" fmla="*/ 1370 h 230505"/>
              <a:gd name="T70" fmla="*/ 468947 w 426085"/>
              <a:gd name="T71" fmla="*/ 327 h 230505"/>
              <a:gd name="T72" fmla="*/ 306317 w 426085"/>
              <a:gd name="T73" fmla="*/ 0 h 230505"/>
              <a:gd name="T74" fmla="*/ 415041 w 426085"/>
              <a:gd name="T75" fmla="*/ 92518 h 230505"/>
              <a:gd name="T76" fmla="*/ 362301 w 426085"/>
              <a:gd name="T77" fmla="*/ 92518 h 230505"/>
              <a:gd name="T78" fmla="*/ 365902 w 426085"/>
              <a:gd name="T79" fmla="*/ 154299 h 230505"/>
              <a:gd name="T80" fmla="*/ 366029 w 426085"/>
              <a:gd name="T81" fmla="*/ 156134 h 230505"/>
              <a:gd name="T82" fmla="*/ 367086 w 426085"/>
              <a:gd name="T83" fmla="*/ 157683 h 230505"/>
              <a:gd name="T84" fmla="*/ 370084 w 426085"/>
              <a:gd name="T85" fmla="*/ 158747 h 230505"/>
              <a:gd name="T86" fmla="*/ 371732 w 426085"/>
              <a:gd name="T87" fmla="*/ 158126 h 230505"/>
              <a:gd name="T88" fmla="*/ 415041 w 426085"/>
              <a:gd name="T89" fmla="*/ 92518 h 23050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26085"/>
              <a:gd name="T136" fmla="*/ 0 h 230505"/>
              <a:gd name="T137" fmla="*/ 426085 w 426085"/>
              <a:gd name="T138" fmla="*/ 230505 h 23050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26085" h="230505">
                <a:moveTo>
                  <a:pt x="18795" y="139555"/>
                </a:moveTo>
                <a:lnTo>
                  <a:pt x="11672" y="141011"/>
                </a:lnTo>
                <a:lnTo>
                  <a:pt x="5623" y="145033"/>
                </a:lnTo>
                <a:lnTo>
                  <a:pt x="1437" y="151282"/>
                </a:lnTo>
                <a:lnTo>
                  <a:pt x="0" y="158677"/>
                </a:lnTo>
                <a:lnTo>
                  <a:pt x="1461" y="165796"/>
                </a:lnTo>
                <a:lnTo>
                  <a:pt x="5482" y="171847"/>
                </a:lnTo>
                <a:lnTo>
                  <a:pt x="11724" y="176034"/>
                </a:lnTo>
                <a:lnTo>
                  <a:pt x="142433" y="229920"/>
                </a:lnTo>
                <a:lnTo>
                  <a:pt x="144871" y="230378"/>
                </a:lnTo>
                <a:lnTo>
                  <a:pt x="153786" y="230378"/>
                </a:lnTo>
                <a:lnTo>
                  <a:pt x="160086" y="227012"/>
                </a:lnTo>
                <a:lnTo>
                  <a:pt x="183457" y="187655"/>
                </a:lnTo>
                <a:lnTo>
                  <a:pt x="139359" y="187655"/>
                </a:lnTo>
                <a:lnTo>
                  <a:pt x="26202" y="141008"/>
                </a:lnTo>
                <a:lnTo>
                  <a:pt x="18795" y="139555"/>
                </a:lnTo>
                <a:close/>
              </a:path>
              <a:path w="426085" h="230505">
                <a:moveTo>
                  <a:pt x="276430" y="0"/>
                </a:moveTo>
                <a:lnTo>
                  <a:pt x="274970" y="12"/>
                </a:lnTo>
                <a:lnTo>
                  <a:pt x="273751" y="889"/>
                </a:lnTo>
                <a:lnTo>
                  <a:pt x="273159" y="2387"/>
                </a:lnTo>
                <a:lnTo>
                  <a:pt x="272735" y="3530"/>
                </a:lnTo>
                <a:lnTo>
                  <a:pt x="273116" y="5029"/>
                </a:lnTo>
                <a:lnTo>
                  <a:pt x="274157" y="5981"/>
                </a:lnTo>
                <a:lnTo>
                  <a:pt x="310200" y="37846"/>
                </a:lnTo>
                <a:lnTo>
                  <a:pt x="196281" y="93903"/>
                </a:lnTo>
                <a:lnTo>
                  <a:pt x="193537" y="96443"/>
                </a:lnTo>
                <a:lnTo>
                  <a:pt x="139359" y="187655"/>
                </a:lnTo>
                <a:lnTo>
                  <a:pt x="183457" y="187655"/>
                </a:lnTo>
                <a:lnTo>
                  <a:pt x="221376" y="123799"/>
                </a:lnTo>
                <a:lnTo>
                  <a:pt x="326951" y="71856"/>
                </a:lnTo>
                <a:lnTo>
                  <a:pt x="374545" y="71856"/>
                </a:lnTo>
                <a:lnTo>
                  <a:pt x="425643" y="5245"/>
                </a:lnTo>
                <a:lnTo>
                  <a:pt x="425724" y="3530"/>
                </a:lnTo>
                <a:lnTo>
                  <a:pt x="425058" y="2197"/>
                </a:lnTo>
                <a:lnTo>
                  <a:pt x="424525" y="1066"/>
                </a:lnTo>
                <a:lnTo>
                  <a:pt x="423191" y="254"/>
                </a:lnTo>
                <a:lnTo>
                  <a:pt x="276430" y="0"/>
                </a:lnTo>
                <a:close/>
              </a:path>
              <a:path w="426085" h="230505">
                <a:moveTo>
                  <a:pt x="374545" y="71856"/>
                </a:moveTo>
                <a:lnTo>
                  <a:pt x="326951" y="71856"/>
                </a:lnTo>
                <a:lnTo>
                  <a:pt x="330202" y="119837"/>
                </a:lnTo>
                <a:lnTo>
                  <a:pt x="330316" y="121259"/>
                </a:lnTo>
                <a:lnTo>
                  <a:pt x="331269" y="122466"/>
                </a:lnTo>
                <a:lnTo>
                  <a:pt x="333974" y="123291"/>
                </a:lnTo>
                <a:lnTo>
                  <a:pt x="335460" y="122809"/>
                </a:lnTo>
                <a:lnTo>
                  <a:pt x="374545" y="71856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56" name="object 70"/>
          <p:cNvSpPr>
            <a:spLocks noChangeArrowheads="1"/>
          </p:cNvSpPr>
          <p:nvPr/>
        </p:nvSpPr>
        <p:spPr bwMode="auto">
          <a:xfrm>
            <a:off x="4738063" y="2155338"/>
            <a:ext cx="633890" cy="66660"/>
          </a:xfrm>
          <a:custGeom>
            <a:avLst/>
            <a:gdLst>
              <a:gd name="T0" fmla="*/ 506782 w 562610"/>
              <a:gd name="T1" fmla="*/ 0 h 57150"/>
              <a:gd name="T2" fmla="*/ 26980 w 562610"/>
              <a:gd name="T3" fmla="*/ 0 h 57150"/>
              <a:gd name="T4" fmla="*/ 16475 w 562610"/>
              <a:gd name="T5" fmla="*/ 2231 h 57150"/>
              <a:gd name="T6" fmla="*/ 7906 w 562610"/>
              <a:gd name="T7" fmla="*/ 8320 h 57150"/>
              <a:gd name="T8" fmla="*/ 2133 w 562610"/>
              <a:gd name="T9" fmla="*/ 17353 h 57150"/>
              <a:gd name="T10" fmla="*/ 0 w 562610"/>
              <a:gd name="T11" fmla="*/ 28422 h 57150"/>
              <a:gd name="T12" fmla="*/ 2133 w 562610"/>
              <a:gd name="T13" fmla="*/ 39485 h 57150"/>
              <a:gd name="T14" fmla="*/ 7906 w 562610"/>
              <a:gd name="T15" fmla="*/ 48520 h 57150"/>
              <a:gd name="T16" fmla="*/ 16475 w 562610"/>
              <a:gd name="T17" fmla="*/ 54611 h 57150"/>
              <a:gd name="T18" fmla="*/ 26980 w 562610"/>
              <a:gd name="T19" fmla="*/ 56845 h 57150"/>
              <a:gd name="T20" fmla="*/ 506782 w 562610"/>
              <a:gd name="T21" fmla="*/ 56845 h 57150"/>
              <a:gd name="T22" fmla="*/ 517286 w 562610"/>
              <a:gd name="T23" fmla="*/ 54611 h 57150"/>
              <a:gd name="T24" fmla="*/ 525864 w 562610"/>
              <a:gd name="T25" fmla="*/ 48520 h 57150"/>
              <a:gd name="T26" fmla="*/ 531648 w 562610"/>
              <a:gd name="T27" fmla="*/ 39485 h 57150"/>
              <a:gd name="T28" fmla="*/ 533767 w 562610"/>
              <a:gd name="T29" fmla="*/ 28422 h 57150"/>
              <a:gd name="T30" fmla="*/ 531648 w 562610"/>
              <a:gd name="T31" fmla="*/ 17353 h 57150"/>
              <a:gd name="T32" fmla="*/ 525864 w 562610"/>
              <a:gd name="T33" fmla="*/ 8320 h 57150"/>
              <a:gd name="T34" fmla="*/ 517286 w 562610"/>
              <a:gd name="T35" fmla="*/ 2231 h 57150"/>
              <a:gd name="T36" fmla="*/ 506782 w 562610"/>
              <a:gd name="T37" fmla="*/ 0 h 5715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62610"/>
              <a:gd name="T58" fmla="*/ 0 h 57150"/>
              <a:gd name="T59" fmla="*/ 562610 w 562610"/>
              <a:gd name="T60" fmla="*/ 57150 h 5715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62610" h="57150">
                <a:moveTo>
                  <a:pt x="533806" y="0"/>
                </a:moveTo>
                <a:lnTo>
                  <a:pt x="28422" y="0"/>
                </a:lnTo>
                <a:lnTo>
                  <a:pt x="17353" y="2231"/>
                </a:lnTo>
                <a:lnTo>
                  <a:pt x="8320" y="8320"/>
                </a:lnTo>
                <a:lnTo>
                  <a:pt x="2231" y="17353"/>
                </a:lnTo>
                <a:lnTo>
                  <a:pt x="0" y="28422"/>
                </a:lnTo>
                <a:lnTo>
                  <a:pt x="2231" y="39485"/>
                </a:lnTo>
                <a:lnTo>
                  <a:pt x="8320" y="48520"/>
                </a:lnTo>
                <a:lnTo>
                  <a:pt x="17353" y="54611"/>
                </a:lnTo>
                <a:lnTo>
                  <a:pt x="28422" y="56845"/>
                </a:lnTo>
                <a:lnTo>
                  <a:pt x="533806" y="56845"/>
                </a:lnTo>
                <a:lnTo>
                  <a:pt x="544869" y="54611"/>
                </a:lnTo>
                <a:lnTo>
                  <a:pt x="553904" y="48520"/>
                </a:lnTo>
                <a:lnTo>
                  <a:pt x="559995" y="39485"/>
                </a:lnTo>
                <a:lnTo>
                  <a:pt x="562228" y="28422"/>
                </a:lnTo>
                <a:lnTo>
                  <a:pt x="559995" y="17353"/>
                </a:lnTo>
                <a:lnTo>
                  <a:pt x="553904" y="8320"/>
                </a:lnTo>
                <a:lnTo>
                  <a:pt x="544869" y="2231"/>
                </a:lnTo>
                <a:lnTo>
                  <a:pt x="533806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57" name="object 71"/>
          <p:cNvSpPr>
            <a:spLocks noChangeArrowheads="1"/>
          </p:cNvSpPr>
          <p:nvPr/>
        </p:nvSpPr>
        <p:spPr bwMode="auto">
          <a:xfrm>
            <a:off x="4788201" y="1884995"/>
            <a:ext cx="102068" cy="225903"/>
          </a:xfrm>
          <a:custGeom>
            <a:avLst/>
            <a:gdLst>
              <a:gd name="T0" fmla="*/ 99793 w 90170"/>
              <a:gd name="T1" fmla="*/ 0 h 193675"/>
              <a:gd name="T2" fmla="*/ 6047 w 90170"/>
              <a:gd name="T3" fmla="*/ 0 h 193675"/>
              <a:gd name="T4" fmla="*/ 0 w 90170"/>
              <a:gd name="T5" fmla="*/ 5143 h 193675"/>
              <a:gd name="T6" fmla="*/ 0 w 90170"/>
              <a:gd name="T7" fmla="*/ 188315 h 193675"/>
              <a:gd name="T8" fmla="*/ 6047 w 90170"/>
              <a:gd name="T9" fmla="*/ 193459 h 193675"/>
              <a:gd name="T10" fmla="*/ 99793 w 90170"/>
              <a:gd name="T11" fmla="*/ 193459 h 193675"/>
              <a:gd name="T12" fmla="*/ 105841 w 90170"/>
              <a:gd name="T13" fmla="*/ 188315 h 193675"/>
              <a:gd name="T14" fmla="*/ 105841 w 90170"/>
              <a:gd name="T15" fmla="*/ 5143 h 193675"/>
              <a:gd name="T16" fmla="*/ 99793 w 90170"/>
              <a:gd name="T17" fmla="*/ 0 h 1936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170"/>
              <a:gd name="T28" fmla="*/ 0 h 193675"/>
              <a:gd name="T29" fmla="*/ 90170 w 90170"/>
              <a:gd name="T30" fmla="*/ 193675 h 1936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170" h="193675">
                <a:moveTo>
                  <a:pt x="84874" y="0"/>
                </a:moveTo>
                <a:lnTo>
                  <a:pt x="5143" y="0"/>
                </a:lnTo>
                <a:lnTo>
                  <a:pt x="0" y="5143"/>
                </a:lnTo>
                <a:lnTo>
                  <a:pt x="0" y="188315"/>
                </a:lnTo>
                <a:lnTo>
                  <a:pt x="5143" y="193459"/>
                </a:lnTo>
                <a:lnTo>
                  <a:pt x="84874" y="193459"/>
                </a:lnTo>
                <a:lnTo>
                  <a:pt x="90017" y="188315"/>
                </a:lnTo>
                <a:lnTo>
                  <a:pt x="90017" y="5143"/>
                </a:lnTo>
                <a:lnTo>
                  <a:pt x="84874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58" name="object 72"/>
          <p:cNvSpPr>
            <a:spLocks noChangeArrowheads="1"/>
          </p:cNvSpPr>
          <p:nvPr/>
        </p:nvSpPr>
        <p:spPr bwMode="auto">
          <a:xfrm>
            <a:off x="5219748" y="1659092"/>
            <a:ext cx="100276" cy="451806"/>
          </a:xfrm>
          <a:custGeom>
            <a:avLst/>
            <a:gdLst>
              <a:gd name="T0" fmla="*/ 44199 w 90170"/>
              <a:gd name="T1" fmla="*/ 0 h 387350"/>
              <a:gd name="T2" fmla="*/ 2679 w 90170"/>
              <a:gd name="T3" fmla="*/ 0 h 387350"/>
              <a:gd name="T4" fmla="*/ 0 w 90170"/>
              <a:gd name="T5" fmla="*/ 5143 h 387350"/>
              <a:gd name="T6" fmla="*/ 0 w 90170"/>
              <a:gd name="T7" fmla="*/ 381774 h 387350"/>
              <a:gd name="T8" fmla="*/ 2679 w 90170"/>
              <a:gd name="T9" fmla="*/ 386918 h 387350"/>
              <a:gd name="T10" fmla="*/ 44199 w 90170"/>
              <a:gd name="T11" fmla="*/ 386918 h 387350"/>
              <a:gd name="T12" fmla="*/ 46877 w 90170"/>
              <a:gd name="T13" fmla="*/ 381774 h 387350"/>
              <a:gd name="T14" fmla="*/ 46877 w 90170"/>
              <a:gd name="T15" fmla="*/ 5143 h 387350"/>
              <a:gd name="T16" fmla="*/ 44199 w 90170"/>
              <a:gd name="T17" fmla="*/ 0 h 3873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170"/>
              <a:gd name="T28" fmla="*/ 0 h 387350"/>
              <a:gd name="T29" fmla="*/ 90170 w 90170"/>
              <a:gd name="T30" fmla="*/ 387350 h 3873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170" h="387350">
                <a:moveTo>
                  <a:pt x="84874" y="0"/>
                </a:moveTo>
                <a:lnTo>
                  <a:pt x="5143" y="0"/>
                </a:lnTo>
                <a:lnTo>
                  <a:pt x="0" y="5143"/>
                </a:lnTo>
                <a:lnTo>
                  <a:pt x="0" y="381774"/>
                </a:lnTo>
                <a:lnTo>
                  <a:pt x="5143" y="386918"/>
                </a:lnTo>
                <a:lnTo>
                  <a:pt x="84874" y="386918"/>
                </a:lnTo>
                <a:lnTo>
                  <a:pt x="90017" y="381774"/>
                </a:lnTo>
                <a:lnTo>
                  <a:pt x="90017" y="5143"/>
                </a:lnTo>
                <a:lnTo>
                  <a:pt x="84874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59" name="object 73"/>
          <p:cNvSpPr>
            <a:spLocks noChangeArrowheads="1"/>
          </p:cNvSpPr>
          <p:nvPr/>
        </p:nvSpPr>
        <p:spPr bwMode="auto">
          <a:xfrm>
            <a:off x="5074705" y="1777598"/>
            <a:ext cx="102068" cy="333300"/>
          </a:xfrm>
          <a:custGeom>
            <a:avLst/>
            <a:gdLst>
              <a:gd name="T0" fmla="*/ 99793 w 90170"/>
              <a:gd name="T1" fmla="*/ 0 h 285750"/>
              <a:gd name="T2" fmla="*/ 6062 w 90170"/>
              <a:gd name="T3" fmla="*/ 0 h 285750"/>
              <a:gd name="T4" fmla="*/ 0 w 90170"/>
              <a:gd name="T5" fmla="*/ 5143 h 285750"/>
              <a:gd name="T6" fmla="*/ 0 w 90170"/>
              <a:gd name="T7" fmla="*/ 280314 h 285750"/>
              <a:gd name="T8" fmla="*/ 6062 w 90170"/>
              <a:gd name="T9" fmla="*/ 285457 h 285750"/>
              <a:gd name="T10" fmla="*/ 99793 w 90170"/>
              <a:gd name="T11" fmla="*/ 285457 h 285750"/>
              <a:gd name="T12" fmla="*/ 105841 w 90170"/>
              <a:gd name="T13" fmla="*/ 280314 h 285750"/>
              <a:gd name="T14" fmla="*/ 105841 w 90170"/>
              <a:gd name="T15" fmla="*/ 5143 h 285750"/>
              <a:gd name="T16" fmla="*/ 99793 w 90170"/>
              <a:gd name="T17" fmla="*/ 0 h 2857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170"/>
              <a:gd name="T28" fmla="*/ 0 h 285750"/>
              <a:gd name="T29" fmla="*/ 90170 w 90170"/>
              <a:gd name="T30" fmla="*/ 285750 h 2857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170" h="285750">
                <a:moveTo>
                  <a:pt x="84874" y="0"/>
                </a:moveTo>
                <a:lnTo>
                  <a:pt x="5156" y="0"/>
                </a:lnTo>
                <a:lnTo>
                  <a:pt x="0" y="5143"/>
                </a:lnTo>
                <a:lnTo>
                  <a:pt x="0" y="280314"/>
                </a:lnTo>
                <a:lnTo>
                  <a:pt x="5156" y="285457"/>
                </a:lnTo>
                <a:lnTo>
                  <a:pt x="84874" y="285457"/>
                </a:lnTo>
                <a:lnTo>
                  <a:pt x="90017" y="280314"/>
                </a:lnTo>
                <a:lnTo>
                  <a:pt x="90017" y="5143"/>
                </a:lnTo>
                <a:lnTo>
                  <a:pt x="84874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60" name="object 74"/>
          <p:cNvSpPr>
            <a:spLocks noChangeArrowheads="1"/>
          </p:cNvSpPr>
          <p:nvPr/>
        </p:nvSpPr>
        <p:spPr bwMode="auto">
          <a:xfrm>
            <a:off x="4931453" y="1944249"/>
            <a:ext cx="102068" cy="166650"/>
          </a:xfrm>
          <a:custGeom>
            <a:avLst/>
            <a:gdLst>
              <a:gd name="T0" fmla="*/ 99793 w 90170"/>
              <a:gd name="T1" fmla="*/ 0 h 142875"/>
              <a:gd name="T2" fmla="*/ 6047 w 90170"/>
              <a:gd name="T3" fmla="*/ 0 h 142875"/>
              <a:gd name="T4" fmla="*/ 0 w 90170"/>
              <a:gd name="T5" fmla="*/ 5143 h 142875"/>
              <a:gd name="T6" fmla="*/ 0 w 90170"/>
              <a:gd name="T7" fmla="*/ 137579 h 142875"/>
              <a:gd name="T8" fmla="*/ 6047 w 90170"/>
              <a:gd name="T9" fmla="*/ 142722 h 142875"/>
              <a:gd name="T10" fmla="*/ 99793 w 90170"/>
              <a:gd name="T11" fmla="*/ 142722 h 142875"/>
              <a:gd name="T12" fmla="*/ 105841 w 90170"/>
              <a:gd name="T13" fmla="*/ 137579 h 142875"/>
              <a:gd name="T14" fmla="*/ 105841 w 90170"/>
              <a:gd name="T15" fmla="*/ 5143 h 142875"/>
              <a:gd name="T16" fmla="*/ 99793 w 90170"/>
              <a:gd name="T17" fmla="*/ 0 h 1428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170"/>
              <a:gd name="T28" fmla="*/ 0 h 142875"/>
              <a:gd name="T29" fmla="*/ 90170 w 90170"/>
              <a:gd name="T30" fmla="*/ 142875 h 1428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170" h="142875">
                <a:moveTo>
                  <a:pt x="84874" y="0"/>
                </a:moveTo>
                <a:lnTo>
                  <a:pt x="5143" y="0"/>
                </a:lnTo>
                <a:lnTo>
                  <a:pt x="0" y="5143"/>
                </a:lnTo>
                <a:lnTo>
                  <a:pt x="0" y="137579"/>
                </a:lnTo>
                <a:lnTo>
                  <a:pt x="5143" y="142722"/>
                </a:lnTo>
                <a:lnTo>
                  <a:pt x="84874" y="142722"/>
                </a:lnTo>
                <a:lnTo>
                  <a:pt x="90017" y="137579"/>
                </a:lnTo>
                <a:lnTo>
                  <a:pt x="90017" y="5143"/>
                </a:lnTo>
                <a:lnTo>
                  <a:pt x="84874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61" name="object 75"/>
          <p:cNvSpPr>
            <a:spLocks noChangeArrowheads="1"/>
          </p:cNvSpPr>
          <p:nvPr/>
        </p:nvSpPr>
        <p:spPr bwMode="auto">
          <a:xfrm>
            <a:off x="8904908" y="4023669"/>
            <a:ext cx="105648" cy="224051"/>
          </a:xfrm>
          <a:custGeom>
            <a:avLst/>
            <a:gdLst>
              <a:gd name="T0" fmla="*/ 108429 w 93345"/>
              <a:gd name="T1" fmla="*/ 0 h 191135"/>
              <a:gd name="T2" fmla="*/ 12780 w 93345"/>
              <a:gd name="T3" fmla="*/ 102853 h 191135"/>
              <a:gd name="T4" fmla="*/ 6588 w 93345"/>
              <a:gd name="T5" fmla="*/ 107384 h 191135"/>
              <a:gd name="T6" fmla="*/ 0 w 93345"/>
              <a:gd name="T7" fmla="*/ 110400 h 191135"/>
              <a:gd name="T8" fmla="*/ 0 w 93345"/>
              <a:gd name="T9" fmla="*/ 212665 h 191135"/>
              <a:gd name="T10" fmla="*/ 2015 w 93345"/>
              <a:gd name="T11" fmla="*/ 223394 h 191135"/>
              <a:gd name="T12" fmla="*/ 7507 w 93345"/>
              <a:gd name="T13" fmla="*/ 232127 h 191135"/>
              <a:gd name="T14" fmla="*/ 15635 w 93345"/>
              <a:gd name="T15" fmla="*/ 237998 h 191135"/>
              <a:gd name="T16" fmla="*/ 25560 w 93345"/>
              <a:gd name="T17" fmla="*/ 240146 h 191135"/>
              <a:gd name="T18" fmla="*/ 83152 w 93345"/>
              <a:gd name="T19" fmla="*/ 240146 h 191135"/>
              <a:gd name="T20" fmla="*/ 93136 w 93345"/>
              <a:gd name="T21" fmla="*/ 237977 h 191135"/>
              <a:gd name="T22" fmla="*/ 101244 w 93345"/>
              <a:gd name="T23" fmla="*/ 232070 h 191135"/>
              <a:gd name="T24" fmla="*/ 106711 w 93345"/>
              <a:gd name="T25" fmla="*/ 223325 h 191135"/>
              <a:gd name="T26" fmla="*/ 108711 w 93345"/>
              <a:gd name="T27" fmla="*/ 212665 h 191135"/>
              <a:gd name="T28" fmla="*/ 108429 w 93345"/>
              <a:gd name="T29" fmla="*/ 0 h 19113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3345"/>
              <a:gd name="T46" fmla="*/ 0 h 191135"/>
              <a:gd name="T47" fmla="*/ 93345 w 93345"/>
              <a:gd name="T48" fmla="*/ 191135 h 19113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3345" h="191135">
                <a:moveTo>
                  <a:pt x="92773" y="0"/>
                </a:moveTo>
                <a:lnTo>
                  <a:pt x="10934" y="81838"/>
                </a:lnTo>
                <a:lnTo>
                  <a:pt x="5638" y="85445"/>
                </a:lnTo>
                <a:lnTo>
                  <a:pt x="0" y="87845"/>
                </a:lnTo>
                <a:lnTo>
                  <a:pt x="0" y="169214"/>
                </a:lnTo>
                <a:lnTo>
                  <a:pt x="1725" y="177753"/>
                </a:lnTo>
                <a:lnTo>
                  <a:pt x="6424" y="184702"/>
                </a:lnTo>
                <a:lnTo>
                  <a:pt x="13378" y="189374"/>
                </a:lnTo>
                <a:lnTo>
                  <a:pt x="21869" y="191084"/>
                </a:lnTo>
                <a:lnTo>
                  <a:pt x="71145" y="191084"/>
                </a:lnTo>
                <a:lnTo>
                  <a:pt x="79679" y="189356"/>
                </a:lnTo>
                <a:lnTo>
                  <a:pt x="86628" y="184654"/>
                </a:lnTo>
                <a:lnTo>
                  <a:pt x="91303" y="177700"/>
                </a:lnTo>
                <a:lnTo>
                  <a:pt x="93014" y="169214"/>
                </a:lnTo>
                <a:lnTo>
                  <a:pt x="92773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62" name="object 76"/>
          <p:cNvSpPr>
            <a:spLocks noChangeArrowheads="1"/>
          </p:cNvSpPr>
          <p:nvPr/>
        </p:nvSpPr>
        <p:spPr bwMode="auto">
          <a:xfrm>
            <a:off x="8851189" y="3744066"/>
            <a:ext cx="662541" cy="385146"/>
          </a:xfrm>
          <a:custGeom>
            <a:avLst/>
            <a:gdLst>
              <a:gd name="T0" fmla="*/ 237396 w 586104"/>
              <a:gd name="T1" fmla="*/ 216825 h 329564"/>
              <a:gd name="T2" fmla="*/ 156946 w 586104"/>
              <a:gd name="T3" fmla="*/ 216825 h 329564"/>
              <a:gd name="T4" fmla="*/ 299415 w 586104"/>
              <a:gd name="T5" fmla="*/ 357740 h 329564"/>
              <a:gd name="T6" fmla="*/ 305534 w 586104"/>
              <a:gd name="T7" fmla="*/ 359974 h 329564"/>
              <a:gd name="T8" fmla="*/ 318005 w 586104"/>
              <a:gd name="T9" fmla="*/ 359974 h 329564"/>
              <a:gd name="T10" fmla="*/ 324109 w 586104"/>
              <a:gd name="T11" fmla="*/ 357616 h 329564"/>
              <a:gd name="T12" fmla="*/ 328891 w 586104"/>
              <a:gd name="T13" fmla="*/ 353021 h 329564"/>
              <a:gd name="T14" fmla="*/ 392226 w 586104"/>
              <a:gd name="T15" fmla="*/ 290380 h 329564"/>
              <a:gd name="T16" fmla="*/ 311762 w 586104"/>
              <a:gd name="T17" fmla="*/ 290380 h 329564"/>
              <a:gd name="T18" fmla="*/ 237396 w 586104"/>
              <a:gd name="T19" fmla="*/ 216825 h 329564"/>
              <a:gd name="T20" fmla="*/ 163191 w 586104"/>
              <a:gd name="T21" fmla="*/ 147233 h 329564"/>
              <a:gd name="T22" fmla="*/ 150703 w 586104"/>
              <a:gd name="T23" fmla="*/ 147233 h 329564"/>
              <a:gd name="T24" fmla="*/ 144602 w 586104"/>
              <a:gd name="T25" fmla="*/ 149588 h 329564"/>
              <a:gd name="T26" fmla="*/ 139815 w 586104"/>
              <a:gd name="T27" fmla="*/ 154181 h 329564"/>
              <a:gd name="T28" fmla="*/ 2363 w 586104"/>
              <a:gd name="T29" fmla="*/ 290153 h 329564"/>
              <a:gd name="T30" fmla="*/ 0 w 586104"/>
              <a:gd name="T31" fmla="*/ 296246 h 329564"/>
              <a:gd name="T32" fmla="*/ 0 w 586104"/>
              <a:gd name="T33" fmla="*/ 308668 h 329564"/>
              <a:gd name="T34" fmla="*/ 2363 w 586104"/>
              <a:gd name="T35" fmla="*/ 314761 h 329564"/>
              <a:gd name="T36" fmla="*/ 17789 w 586104"/>
              <a:gd name="T37" fmla="*/ 330041 h 329564"/>
              <a:gd name="T38" fmla="*/ 23908 w 586104"/>
              <a:gd name="T39" fmla="*/ 332277 h 329564"/>
              <a:gd name="T40" fmla="*/ 36383 w 586104"/>
              <a:gd name="T41" fmla="*/ 332277 h 329564"/>
              <a:gd name="T42" fmla="*/ 42499 w 586104"/>
              <a:gd name="T43" fmla="*/ 329904 h 329564"/>
              <a:gd name="T44" fmla="*/ 47269 w 586104"/>
              <a:gd name="T45" fmla="*/ 325310 h 329564"/>
              <a:gd name="T46" fmla="*/ 156946 w 586104"/>
              <a:gd name="T47" fmla="*/ 216825 h 329564"/>
              <a:gd name="T48" fmla="*/ 237396 w 586104"/>
              <a:gd name="T49" fmla="*/ 216825 h 329564"/>
              <a:gd name="T50" fmla="*/ 169295 w 586104"/>
              <a:gd name="T51" fmla="*/ 149463 h 329564"/>
              <a:gd name="T52" fmla="*/ 163191 w 586104"/>
              <a:gd name="T53" fmla="*/ 147233 h 329564"/>
              <a:gd name="T54" fmla="*/ 642911 w 586104"/>
              <a:gd name="T55" fmla="*/ 0 h 329564"/>
              <a:gd name="T56" fmla="*/ 630693 w 586104"/>
              <a:gd name="T57" fmla="*/ 0 h 329564"/>
              <a:gd name="T58" fmla="*/ 509327 w 586104"/>
              <a:gd name="T59" fmla="*/ 5661 h 329564"/>
              <a:gd name="T60" fmla="*/ 506138 w 586104"/>
              <a:gd name="T61" fmla="*/ 12490 h 329564"/>
              <a:gd name="T62" fmla="*/ 502954 w 586104"/>
              <a:gd name="T63" fmla="*/ 19179 h 329564"/>
              <a:gd name="T64" fmla="*/ 506548 w 586104"/>
              <a:gd name="T65" fmla="*/ 22995 h 329564"/>
              <a:gd name="T66" fmla="*/ 535867 w 586104"/>
              <a:gd name="T67" fmla="*/ 52041 h 329564"/>
              <a:gd name="T68" fmla="*/ 544385 w 586104"/>
              <a:gd name="T69" fmla="*/ 60283 h 329564"/>
              <a:gd name="T70" fmla="*/ 311762 w 586104"/>
              <a:gd name="T71" fmla="*/ 290380 h 329564"/>
              <a:gd name="T72" fmla="*/ 392226 w 586104"/>
              <a:gd name="T73" fmla="*/ 290380 h 329564"/>
              <a:gd name="T74" fmla="*/ 584490 w 586104"/>
              <a:gd name="T75" fmla="*/ 100211 h 329564"/>
              <a:gd name="T76" fmla="*/ 642962 w 586104"/>
              <a:gd name="T77" fmla="*/ 100211 h 329564"/>
              <a:gd name="T78" fmla="*/ 645730 w 586104"/>
              <a:gd name="T79" fmla="*/ 42074 h 329564"/>
              <a:gd name="T80" fmla="*/ 647024 w 586104"/>
              <a:gd name="T81" fmla="*/ 15502 h 329564"/>
              <a:gd name="T82" fmla="*/ 647431 w 586104"/>
              <a:gd name="T83" fmla="*/ 4871 h 329564"/>
              <a:gd name="T84" fmla="*/ 642911 w 586104"/>
              <a:gd name="T85" fmla="*/ 0 h 329564"/>
              <a:gd name="T86" fmla="*/ 642962 w 586104"/>
              <a:gd name="T87" fmla="*/ 100211 h 329564"/>
              <a:gd name="T88" fmla="*/ 584490 w 586104"/>
              <a:gd name="T89" fmla="*/ 100211 h 329564"/>
              <a:gd name="T90" fmla="*/ 620730 w 586104"/>
              <a:gd name="T91" fmla="*/ 135797 h 329564"/>
              <a:gd name="T92" fmla="*/ 623789 w 586104"/>
              <a:gd name="T93" fmla="*/ 139081 h 329564"/>
              <a:gd name="T94" fmla="*/ 629769 w 586104"/>
              <a:gd name="T95" fmla="*/ 139081 h 329564"/>
              <a:gd name="T96" fmla="*/ 631618 w 586104"/>
              <a:gd name="T97" fmla="*/ 138553 h 329564"/>
              <a:gd name="T98" fmla="*/ 633610 w 586104"/>
              <a:gd name="T99" fmla="*/ 137512 h 329564"/>
              <a:gd name="T100" fmla="*/ 640261 w 586104"/>
              <a:gd name="T101" fmla="*/ 133964 h 329564"/>
              <a:gd name="T102" fmla="*/ 641712 w 586104"/>
              <a:gd name="T103" fmla="*/ 128174 h 329564"/>
              <a:gd name="T104" fmla="*/ 641972 w 586104"/>
              <a:gd name="T105" fmla="*/ 121748 h 329564"/>
              <a:gd name="T106" fmla="*/ 642962 w 586104"/>
              <a:gd name="T107" fmla="*/ 100211 h 32956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86104"/>
              <a:gd name="T163" fmla="*/ 0 h 329564"/>
              <a:gd name="T164" fmla="*/ 586104 w 586104"/>
              <a:gd name="T165" fmla="*/ 329564 h 32956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86104" h="329564">
                <a:moveTo>
                  <a:pt x="214884" y="198424"/>
                </a:moveTo>
                <a:lnTo>
                  <a:pt x="142062" y="198424"/>
                </a:lnTo>
                <a:lnTo>
                  <a:pt x="271018" y="327380"/>
                </a:lnTo>
                <a:lnTo>
                  <a:pt x="276555" y="329425"/>
                </a:lnTo>
                <a:lnTo>
                  <a:pt x="287845" y="329425"/>
                </a:lnTo>
                <a:lnTo>
                  <a:pt x="293370" y="327266"/>
                </a:lnTo>
                <a:lnTo>
                  <a:pt x="297700" y="323062"/>
                </a:lnTo>
                <a:lnTo>
                  <a:pt x="355028" y="265734"/>
                </a:lnTo>
                <a:lnTo>
                  <a:pt x="282194" y="265734"/>
                </a:lnTo>
                <a:lnTo>
                  <a:pt x="214884" y="198424"/>
                </a:lnTo>
                <a:close/>
              </a:path>
              <a:path w="586104" h="329564">
                <a:moveTo>
                  <a:pt x="147713" y="134734"/>
                </a:moveTo>
                <a:lnTo>
                  <a:pt x="136410" y="134734"/>
                </a:lnTo>
                <a:lnTo>
                  <a:pt x="130886" y="136893"/>
                </a:lnTo>
                <a:lnTo>
                  <a:pt x="126555" y="141096"/>
                </a:lnTo>
                <a:lnTo>
                  <a:pt x="2133" y="265531"/>
                </a:lnTo>
                <a:lnTo>
                  <a:pt x="0" y="271106"/>
                </a:lnTo>
                <a:lnTo>
                  <a:pt x="0" y="282473"/>
                </a:lnTo>
                <a:lnTo>
                  <a:pt x="2133" y="288048"/>
                </a:lnTo>
                <a:lnTo>
                  <a:pt x="16103" y="302031"/>
                </a:lnTo>
                <a:lnTo>
                  <a:pt x="21640" y="304076"/>
                </a:lnTo>
                <a:lnTo>
                  <a:pt x="32931" y="304076"/>
                </a:lnTo>
                <a:lnTo>
                  <a:pt x="38468" y="301904"/>
                </a:lnTo>
                <a:lnTo>
                  <a:pt x="42786" y="297700"/>
                </a:lnTo>
                <a:lnTo>
                  <a:pt x="142062" y="198424"/>
                </a:lnTo>
                <a:lnTo>
                  <a:pt x="214884" y="198424"/>
                </a:lnTo>
                <a:lnTo>
                  <a:pt x="153238" y="136778"/>
                </a:lnTo>
                <a:lnTo>
                  <a:pt x="147713" y="134734"/>
                </a:lnTo>
                <a:close/>
              </a:path>
              <a:path w="586104" h="329564">
                <a:moveTo>
                  <a:pt x="581939" y="0"/>
                </a:moveTo>
                <a:lnTo>
                  <a:pt x="570877" y="0"/>
                </a:lnTo>
                <a:lnTo>
                  <a:pt x="461022" y="5181"/>
                </a:lnTo>
                <a:lnTo>
                  <a:pt x="458139" y="11430"/>
                </a:lnTo>
                <a:lnTo>
                  <a:pt x="455256" y="17551"/>
                </a:lnTo>
                <a:lnTo>
                  <a:pt x="458508" y="21043"/>
                </a:lnTo>
                <a:lnTo>
                  <a:pt x="485046" y="47624"/>
                </a:lnTo>
                <a:lnTo>
                  <a:pt x="492759" y="55168"/>
                </a:lnTo>
                <a:lnTo>
                  <a:pt x="282194" y="265734"/>
                </a:lnTo>
                <a:lnTo>
                  <a:pt x="355028" y="265734"/>
                </a:lnTo>
                <a:lnTo>
                  <a:pt x="529056" y="91706"/>
                </a:lnTo>
                <a:lnTo>
                  <a:pt x="581984" y="91706"/>
                </a:lnTo>
                <a:lnTo>
                  <a:pt x="584490" y="38504"/>
                </a:lnTo>
                <a:lnTo>
                  <a:pt x="585660" y="14185"/>
                </a:lnTo>
                <a:lnTo>
                  <a:pt x="586028" y="4457"/>
                </a:lnTo>
                <a:lnTo>
                  <a:pt x="581939" y="0"/>
                </a:lnTo>
                <a:close/>
              </a:path>
              <a:path w="586104" h="329564">
                <a:moveTo>
                  <a:pt x="581984" y="91706"/>
                </a:moveTo>
                <a:lnTo>
                  <a:pt x="529056" y="91706"/>
                </a:lnTo>
                <a:lnTo>
                  <a:pt x="561860" y="124269"/>
                </a:lnTo>
                <a:lnTo>
                  <a:pt x="564629" y="127279"/>
                </a:lnTo>
                <a:lnTo>
                  <a:pt x="570039" y="127279"/>
                </a:lnTo>
                <a:lnTo>
                  <a:pt x="571715" y="126796"/>
                </a:lnTo>
                <a:lnTo>
                  <a:pt x="573519" y="125844"/>
                </a:lnTo>
                <a:lnTo>
                  <a:pt x="579539" y="122593"/>
                </a:lnTo>
                <a:lnTo>
                  <a:pt x="580847" y="117297"/>
                </a:lnTo>
                <a:lnTo>
                  <a:pt x="581088" y="111417"/>
                </a:lnTo>
                <a:lnTo>
                  <a:pt x="581984" y="91706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63" name="object 77"/>
          <p:cNvSpPr>
            <a:spLocks noChangeArrowheads="1"/>
          </p:cNvSpPr>
          <p:nvPr/>
        </p:nvSpPr>
        <p:spPr bwMode="auto">
          <a:xfrm>
            <a:off x="9100089" y="3670000"/>
            <a:ext cx="141462" cy="281453"/>
          </a:xfrm>
          <a:custGeom>
            <a:avLst/>
            <a:gdLst>
              <a:gd name="T0" fmla="*/ 10391 w 125095"/>
              <a:gd name="T1" fmla="*/ 165862 h 241300"/>
              <a:gd name="T2" fmla="*/ 6079 w 125095"/>
              <a:gd name="T3" fmla="*/ 178358 h 241300"/>
              <a:gd name="T4" fmla="*/ 0 w 125095"/>
              <a:gd name="T5" fmla="*/ 197827 h 241300"/>
              <a:gd name="T6" fmla="*/ 42680 w 125095"/>
              <a:gd name="T7" fmla="*/ 211886 h 241300"/>
              <a:gd name="T8" fmla="*/ 52000 w 125095"/>
              <a:gd name="T9" fmla="*/ 213575 h 241300"/>
              <a:gd name="T10" fmla="*/ 52271 w 125095"/>
              <a:gd name="T11" fmla="*/ 238086 h 241300"/>
              <a:gd name="T12" fmla="*/ 66726 w 125095"/>
              <a:gd name="T13" fmla="*/ 241096 h 241300"/>
              <a:gd name="T14" fmla="*/ 87125 w 125095"/>
              <a:gd name="T15" fmla="*/ 238328 h 241300"/>
              <a:gd name="T16" fmla="*/ 87396 w 125095"/>
              <a:gd name="T17" fmla="*/ 223418 h 241300"/>
              <a:gd name="T18" fmla="*/ 89422 w 125095"/>
              <a:gd name="T19" fmla="*/ 210210 h 241300"/>
              <a:gd name="T20" fmla="*/ 104550 w 125095"/>
              <a:gd name="T21" fmla="*/ 205769 h 241300"/>
              <a:gd name="T22" fmla="*/ 121095 w 125095"/>
              <a:gd name="T23" fmla="*/ 196396 h 241300"/>
              <a:gd name="T24" fmla="*/ 134194 w 125095"/>
              <a:gd name="T25" fmla="*/ 179069 h 241300"/>
              <a:gd name="T26" fmla="*/ 56592 w 125095"/>
              <a:gd name="T27" fmla="*/ 178231 h 241300"/>
              <a:gd name="T28" fmla="*/ 37502 w 125095"/>
              <a:gd name="T29" fmla="*/ 174780 h 241300"/>
              <a:gd name="T30" fmla="*/ 19311 w 125095"/>
              <a:gd name="T31" fmla="*/ 168262 h 241300"/>
              <a:gd name="T32" fmla="*/ 88750 w 125095"/>
              <a:gd name="T33" fmla="*/ 0 h 241300"/>
              <a:gd name="T34" fmla="*/ 56464 w 125095"/>
              <a:gd name="T35" fmla="*/ 241 h 241300"/>
              <a:gd name="T36" fmla="*/ 54842 w 125095"/>
              <a:gd name="T37" fmla="*/ 11785 h 241300"/>
              <a:gd name="T38" fmla="*/ 44703 w 125095"/>
              <a:gd name="T39" fmla="*/ 30772 h 241300"/>
              <a:gd name="T40" fmla="*/ 15365 w 125095"/>
              <a:gd name="T41" fmla="*/ 48155 h 241300"/>
              <a:gd name="T42" fmla="*/ 3240 w 125095"/>
              <a:gd name="T43" fmla="*/ 77520 h 241300"/>
              <a:gd name="T44" fmla="*/ 33626 w 125095"/>
              <a:gd name="T45" fmla="*/ 123316 h 241300"/>
              <a:gd name="T46" fmla="*/ 71723 w 125095"/>
              <a:gd name="T47" fmla="*/ 138455 h 241300"/>
              <a:gd name="T48" fmla="*/ 89643 w 125095"/>
              <a:gd name="T49" fmla="*/ 169600 h 241300"/>
              <a:gd name="T50" fmla="*/ 73208 w 125095"/>
              <a:gd name="T51" fmla="*/ 178358 h 241300"/>
              <a:gd name="T52" fmla="*/ 134194 w 125095"/>
              <a:gd name="T53" fmla="*/ 179069 h 241300"/>
              <a:gd name="T54" fmla="*/ 140137 w 125095"/>
              <a:gd name="T55" fmla="*/ 146386 h 241300"/>
              <a:gd name="T56" fmla="*/ 92528 w 125095"/>
              <a:gd name="T57" fmla="*/ 102492 h 241300"/>
              <a:gd name="T58" fmla="*/ 63074 w 125095"/>
              <a:gd name="T59" fmla="*/ 91109 h 241300"/>
              <a:gd name="T60" fmla="*/ 51945 w 125095"/>
              <a:gd name="T61" fmla="*/ 80680 h 241300"/>
              <a:gd name="T62" fmla="*/ 54102 w 125095"/>
              <a:gd name="T63" fmla="*/ 67044 h 241300"/>
              <a:gd name="T64" fmla="*/ 65102 w 125095"/>
              <a:gd name="T65" fmla="*/ 60820 h 241300"/>
              <a:gd name="T66" fmla="*/ 72809 w 125095"/>
              <a:gd name="T67" fmla="*/ 60096 h 241300"/>
              <a:gd name="T68" fmla="*/ 128046 w 125095"/>
              <a:gd name="T69" fmla="*/ 56730 h 241300"/>
              <a:gd name="T70" fmla="*/ 132226 w 125095"/>
              <a:gd name="T71" fmla="*/ 43624 h 241300"/>
              <a:gd name="T72" fmla="*/ 131956 w 125095"/>
              <a:gd name="T73" fmla="*/ 36296 h 241300"/>
              <a:gd name="T74" fmla="*/ 118725 w 125095"/>
              <a:gd name="T75" fmla="*/ 31127 h 241300"/>
              <a:gd name="T76" fmla="*/ 88881 w 125095"/>
              <a:gd name="T77" fmla="*/ 25844 h 241300"/>
              <a:gd name="T78" fmla="*/ 126855 w 125095"/>
              <a:gd name="T79" fmla="*/ 60096 h 241300"/>
              <a:gd name="T80" fmla="*/ 83627 w 125095"/>
              <a:gd name="T81" fmla="*/ 60143 h 241300"/>
              <a:gd name="T82" fmla="*/ 104538 w 125095"/>
              <a:gd name="T83" fmla="*/ 63798 h 241300"/>
              <a:gd name="T84" fmla="*/ 121294 w 125095"/>
              <a:gd name="T85" fmla="*/ 70307 h 241300"/>
              <a:gd name="T86" fmla="*/ 125746 w 125095"/>
              <a:gd name="T87" fmla="*/ 63220 h 2413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5095"/>
              <a:gd name="T133" fmla="*/ 0 h 241300"/>
              <a:gd name="T134" fmla="*/ 125095 w 125095"/>
              <a:gd name="T135" fmla="*/ 241300 h 2413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5095" h="241300">
                <a:moveTo>
                  <a:pt x="11061" y="165011"/>
                </a:moveTo>
                <a:lnTo>
                  <a:pt x="9245" y="165862"/>
                </a:lnTo>
                <a:lnTo>
                  <a:pt x="7213" y="172593"/>
                </a:lnTo>
                <a:lnTo>
                  <a:pt x="5410" y="178358"/>
                </a:lnTo>
                <a:lnTo>
                  <a:pt x="2249" y="190017"/>
                </a:lnTo>
                <a:lnTo>
                  <a:pt x="0" y="197827"/>
                </a:lnTo>
                <a:lnTo>
                  <a:pt x="723" y="199745"/>
                </a:lnTo>
                <a:lnTo>
                  <a:pt x="37973" y="211886"/>
                </a:lnTo>
                <a:lnTo>
                  <a:pt x="46024" y="213207"/>
                </a:lnTo>
                <a:lnTo>
                  <a:pt x="46266" y="213575"/>
                </a:lnTo>
                <a:lnTo>
                  <a:pt x="46415" y="223418"/>
                </a:lnTo>
                <a:lnTo>
                  <a:pt x="46507" y="238086"/>
                </a:lnTo>
                <a:lnTo>
                  <a:pt x="48920" y="240855"/>
                </a:lnTo>
                <a:lnTo>
                  <a:pt x="59372" y="241096"/>
                </a:lnTo>
                <a:lnTo>
                  <a:pt x="75107" y="240855"/>
                </a:lnTo>
                <a:lnTo>
                  <a:pt x="77520" y="238328"/>
                </a:lnTo>
                <a:lnTo>
                  <a:pt x="77520" y="228587"/>
                </a:lnTo>
                <a:lnTo>
                  <a:pt x="77762" y="223418"/>
                </a:lnTo>
                <a:lnTo>
                  <a:pt x="77279" y="212851"/>
                </a:lnTo>
                <a:lnTo>
                  <a:pt x="79565" y="210210"/>
                </a:lnTo>
                <a:lnTo>
                  <a:pt x="84647" y="208748"/>
                </a:lnTo>
                <a:lnTo>
                  <a:pt x="93027" y="205769"/>
                </a:lnTo>
                <a:lnTo>
                  <a:pt x="100760" y="201647"/>
                </a:lnTo>
                <a:lnTo>
                  <a:pt x="107747" y="196396"/>
                </a:lnTo>
                <a:lnTo>
                  <a:pt x="113931" y="190017"/>
                </a:lnTo>
                <a:lnTo>
                  <a:pt x="119401" y="179069"/>
                </a:lnTo>
                <a:lnTo>
                  <a:pt x="57924" y="179069"/>
                </a:lnTo>
                <a:lnTo>
                  <a:pt x="50355" y="178231"/>
                </a:lnTo>
                <a:lnTo>
                  <a:pt x="41779" y="176845"/>
                </a:lnTo>
                <a:lnTo>
                  <a:pt x="33369" y="174780"/>
                </a:lnTo>
                <a:lnTo>
                  <a:pt x="25159" y="171948"/>
                </a:lnTo>
                <a:lnTo>
                  <a:pt x="17183" y="168262"/>
                </a:lnTo>
                <a:lnTo>
                  <a:pt x="11061" y="165011"/>
                </a:lnTo>
                <a:close/>
              </a:path>
              <a:path w="125095" h="241300">
                <a:moveTo>
                  <a:pt x="78968" y="0"/>
                </a:moveTo>
                <a:lnTo>
                  <a:pt x="57327" y="0"/>
                </a:lnTo>
                <a:lnTo>
                  <a:pt x="50241" y="241"/>
                </a:lnTo>
                <a:lnTo>
                  <a:pt x="49034" y="1447"/>
                </a:lnTo>
                <a:lnTo>
                  <a:pt x="48793" y="11785"/>
                </a:lnTo>
                <a:lnTo>
                  <a:pt x="48793" y="27520"/>
                </a:lnTo>
                <a:lnTo>
                  <a:pt x="39776" y="30772"/>
                </a:lnTo>
                <a:lnTo>
                  <a:pt x="24989" y="38062"/>
                </a:lnTo>
                <a:lnTo>
                  <a:pt x="13671" y="48155"/>
                </a:lnTo>
                <a:lnTo>
                  <a:pt x="6182" y="61243"/>
                </a:lnTo>
                <a:lnTo>
                  <a:pt x="2882" y="77520"/>
                </a:lnTo>
                <a:lnTo>
                  <a:pt x="4117" y="92148"/>
                </a:lnTo>
                <a:lnTo>
                  <a:pt x="29921" y="123316"/>
                </a:lnTo>
                <a:lnTo>
                  <a:pt x="55258" y="134905"/>
                </a:lnTo>
                <a:lnTo>
                  <a:pt x="63817" y="138455"/>
                </a:lnTo>
                <a:lnTo>
                  <a:pt x="83123" y="161775"/>
                </a:lnTo>
                <a:lnTo>
                  <a:pt x="79762" y="169600"/>
                </a:lnTo>
                <a:lnTo>
                  <a:pt x="72110" y="175348"/>
                </a:lnTo>
                <a:lnTo>
                  <a:pt x="65138" y="178358"/>
                </a:lnTo>
                <a:lnTo>
                  <a:pt x="57924" y="179069"/>
                </a:lnTo>
                <a:lnTo>
                  <a:pt x="119401" y="179069"/>
                </a:lnTo>
                <a:lnTo>
                  <a:pt x="124482" y="168899"/>
                </a:lnTo>
                <a:lnTo>
                  <a:pt x="124690" y="146386"/>
                </a:lnTo>
                <a:lnTo>
                  <a:pt x="115251" y="125587"/>
                </a:lnTo>
                <a:lnTo>
                  <a:pt x="82329" y="102492"/>
                </a:lnTo>
                <a:lnTo>
                  <a:pt x="61658" y="93865"/>
                </a:lnTo>
                <a:lnTo>
                  <a:pt x="56121" y="91109"/>
                </a:lnTo>
                <a:lnTo>
                  <a:pt x="51320" y="87134"/>
                </a:lnTo>
                <a:lnTo>
                  <a:pt x="46220" y="80680"/>
                </a:lnTo>
                <a:lnTo>
                  <a:pt x="45221" y="73604"/>
                </a:lnTo>
                <a:lnTo>
                  <a:pt x="48141" y="67044"/>
                </a:lnTo>
                <a:lnTo>
                  <a:pt x="54800" y="62141"/>
                </a:lnTo>
                <a:lnTo>
                  <a:pt x="57924" y="60820"/>
                </a:lnTo>
                <a:lnTo>
                  <a:pt x="61290" y="60337"/>
                </a:lnTo>
                <a:lnTo>
                  <a:pt x="64782" y="60096"/>
                </a:lnTo>
                <a:lnTo>
                  <a:pt x="112871" y="60096"/>
                </a:lnTo>
                <a:lnTo>
                  <a:pt x="113931" y="56730"/>
                </a:lnTo>
                <a:lnTo>
                  <a:pt x="115735" y="50241"/>
                </a:lnTo>
                <a:lnTo>
                  <a:pt x="117652" y="43624"/>
                </a:lnTo>
                <a:lnTo>
                  <a:pt x="118986" y="39306"/>
                </a:lnTo>
                <a:lnTo>
                  <a:pt x="117411" y="36296"/>
                </a:lnTo>
                <a:lnTo>
                  <a:pt x="113220" y="34493"/>
                </a:lnTo>
                <a:lnTo>
                  <a:pt x="105638" y="31127"/>
                </a:lnTo>
                <a:lnTo>
                  <a:pt x="97828" y="28727"/>
                </a:lnTo>
                <a:lnTo>
                  <a:pt x="79082" y="25844"/>
                </a:lnTo>
                <a:lnTo>
                  <a:pt x="78968" y="0"/>
                </a:lnTo>
                <a:close/>
              </a:path>
              <a:path w="125095" h="241300">
                <a:moveTo>
                  <a:pt x="112871" y="60096"/>
                </a:moveTo>
                <a:lnTo>
                  <a:pt x="64782" y="60096"/>
                </a:lnTo>
                <a:lnTo>
                  <a:pt x="74405" y="60143"/>
                </a:lnTo>
                <a:lnTo>
                  <a:pt x="83812" y="61374"/>
                </a:lnTo>
                <a:lnTo>
                  <a:pt x="93016" y="63798"/>
                </a:lnTo>
                <a:lnTo>
                  <a:pt x="102031" y="67424"/>
                </a:lnTo>
                <a:lnTo>
                  <a:pt x="107924" y="70307"/>
                </a:lnTo>
                <a:lnTo>
                  <a:pt x="109854" y="69354"/>
                </a:lnTo>
                <a:lnTo>
                  <a:pt x="111887" y="63220"/>
                </a:lnTo>
                <a:lnTo>
                  <a:pt x="112871" y="60096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64" name="object 78"/>
          <p:cNvSpPr>
            <a:spLocks noChangeArrowheads="1"/>
          </p:cNvSpPr>
          <p:nvPr/>
        </p:nvSpPr>
        <p:spPr bwMode="auto">
          <a:xfrm>
            <a:off x="9049951" y="4064405"/>
            <a:ext cx="105649" cy="183314"/>
          </a:xfrm>
          <a:custGeom>
            <a:avLst/>
            <a:gdLst>
              <a:gd name="T0" fmla="*/ 3504 w 93345"/>
              <a:gd name="T1" fmla="*/ 0 h 157479"/>
              <a:gd name="T2" fmla="*/ 1263 w 93345"/>
              <a:gd name="T3" fmla="*/ 2960 h 157479"/>
              <a:gd name="T4" fmla="*/ 0 w 93345"/>
              <a:gd name="T5" fmla="*/ 6460 h 157479"/>
              <a:gd name="T6" fmla="*/ 0 w 93345"/>
              <a:gd name="T7" fmla="*/ 123121 h 157479"/>
              <a:gd name="T8" fmla="*/ 2018 w 93345"/>
              <a:gd name="T9" fmla="*/ 130905 h 157479"/>
              <a:gd name="T10" fmla="*/ 7518 w 93345"/>
              <a:gd name="T11" fmla="*/ 137244 h 157479"/>
              <a:gd name="T12" fmla="*/ 15649 w 93345"/>
              <a:gd name="T13" fmla="*/ 141503 h 157479"/>
              <a:gd name="T14" fmla="*/ 25574 w 93345"/>
              <a:gd name="T15" fmla="*/ 143065 h 157479"/>
              <a:gd name="T16" fmla="*/ 83194 w 93345"/>
              <a:gd name="T17" fmla="*/ 143065 h 157479"/>
              <a:gd name="T18" fmla="*/ 93185 w 93345"/>
              <a:gd name="T19" fmla="*/ 141489 h 157479"/>
              <a:gd name="T20" fmla="*/ 101302 w 93345"/>
              <a:gd name="T21" fmla="*/ 137202 h 157479"/>
              <a:gd name="T22" fmla="*/ 106765 w 93345"/>
              <a:gd name="T23" fmla="*/ 130861 h 157479"/>
              <a:gd name="T24" fmla="*/ 108766 w 93345"/>
              <a:gd name="T25" fmla="*/ 123121 h 157479"/>
              <a:gd name="T26" fmla="*/ 108766 w 93345"/>
              <a:gd name="T27" fmla="*/ 74154 h 157479"/>
              <a:gd name="T28" fmla="*/ 99501 w 93345"/>
              <a:gd name="T29" fmla="*/ 72081 h 157479"/>
              <a:gd name="T30" fmla="*/ 90929 w 93345"/>
              <a:gd name="T31" fmla="*/ 68134 h 157479"/>
              <a:gd name="T32" fmla="*/ 3504 w 93345"/>
              <a:gd name="T33" fmla="*/ 0 h 1574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3345"/>
              <a:gd name="T52" fmla="*/ 0 h 157479"/>
              <a:gd name="T53" fmla="*/ 93345 w 93345"/>
              <a:gd name="T54" fmla="*/ 157479 h 15747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3345" h="157479">
                <a:moveTo>
                  <a:pt x="2997" y="0"/>
                </a:moveTo>
                <a:lnTo>
                  <a:pt x="1079" y="3238"/>
                </a:lnTo>
                <a:lnTo>
                  <a:pt x="0" y="7086"/>
                </a:lnTo>
                <a:lnTo>
                  <a:pt x="0" y="135077"/>
                </a:lnTo>
                <a:lnTo>
                  <a:pt x="1727" y="143618"/>
                </a:lnTo>
                <a:lnTo>
                  <a:pt x="6429" y="150571"/>
                </a:lnTo>
                <a:lnTo>
                  <a:pt x="13383" y="155247"/>
                </a:lnTo>
                <a:lnTo>
                  <a:pt x="21869" y="156959"/>
                </a:lnTo>
                <a:lnTo>
                  <a:pt x="71145" y="156959"/>
                </a:lnTo>
                <a:lnTo>
                  <a:pt x="79684" y="155231"/>
                </a:lnTo>
                <a:lnTo>
                  <a:pt x="86633" y="150528"/>
                </a:lnTo>
                <a:lnTo>
                  <a:pt x="91305" y="143570"/>
                </a:lnTo>
                <a:lnTo>
                  <a:pt x="93014" y="135077"/>
                </a:lnTo>
                <a:lnTo>
                  <a:pt x="93014" y="81356"/>
                </a:lnTo>
                <a:lnTo>
                  <a:pt x="85090" y="79082"/>
                </a:lnTo>
                <a:lnTo>
                  <a:pt x="77762" y="74752"/>
                </a:lnTo>
                <a:lnTo>
                  <a:pt x="2997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65" name="object 79"/>
          <p:cNvSpPr>
            <a:spLocks noChangeArrowheads="1"/>
          </p:cNvSpPr>
          <p:nvPr/>
        </p:nvSpPr>
        <p:spPr bwMode="auto">
          <a:xfrm>
            <a:off x="9194994" y="4058850"/>
            <a:ext cx="103858" cy="188870"/>
          </a:xfrm>
          <a:custGeom>
            <a:avLst/>
            <a:gdLst>
              <a:gd name="T0" fmla="*/ 46145 w 93345"/>
              <a:gd name="T1" fmla="*/ 0 h 161289"/>
              <a:gd name="T2" fmla="*/ 5116 w 93345"/>
              <a:gd name="T3" fmla="*/ 92328 h 161289"/>
              <a:gd name="T4" fmla="*/ 2684 w 93345"/>
              <a:gd name="T5" fmla="*/ 96225 h 161289"/>
              <a:gd name="T6" fmla="*/ 0 w 93345"/>
              <a:gd name="T7" fmla="*/ 99099 h 161289"/>
              <a:gd name="T8" fmla="*/ 0 w 93345"/>
              <a:gd name="T9" fmla="*/ 167072 h 161289"/>
              <a:gd name="T10" fmla="*/ 920 w 93345"/>
              <a:gd name="T11" fmla="*/ 177311 h 161289"/>
              <a:gd name="T12" fmla="*/ 3426 w 93345"/>
              <a:gd name="T13" fmla="*/ 185642 h 161289"/>
              <a:gd name="T14" fmla="*/ 7129 w 93345"/>
              <a:gd name="T15" fmla="*/ 191247 h 161289"/>
              <a:gd name="T16" fmla="*/ 11646 w 93345"/>
              <a:gd name="T17" fmla="*/ 193300 h 161289"/>
              <a:gd name="T18" fmla="*/ 37886 w 93345"/>
              <a:gd name="T19" fmla="*/ 193300 h 161289"/>
              <a:gd name="T20" fmla="*/ 42436 w 93345"/>
              <a:gd name="T21" fmla="*/ 191226 h 161289"/>
              <a:gd name="T22" fmla="*/ 46138 w 93345"/>
              <a:gd name="T23" fmla="*/ 185590 h 161289"/>
              <a:gd name="T24" fmla="*/ 48627 w 93345"/>
              <a:gd name="T25" fmla="*/ 177249 h 161289"/>
              <a:gd name="T26" fmla="*/ 49538 w 93345"/>
              <a:gd name="T27" fmla="*/ 167072 h 161289"/>
              <a:gd name="T28" fmla="*/ 49538 w 93345"/>
              <a:gd name="T29" fmla="*/ 11232 h 161289"/>
              <a:gd name="T30" fmla="*/ 48253 w 93345"/>
              <a:gd name="T31" fmla="*/ 4750 h 161289"/>
              <a:gd name="T32" fmla="*/ 46145 w 93345"/>
              <a:gd name="T33" fmla="*/ 0 h 1612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3345"/>
              <a:gd name="T52" fmla="*/ 0 h 161289"/>
              <a:gd name="T53" fmla="*/ 93345 w 93345"/>
              <a:gd name="T54" fmla="*/ 161289 h 16128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3345" h="161289">
                <a:moveTo>
                  <a:pt x="86652" y="0"/>
                </a:moveTo>
                <a:lnTo>
                  <a:pt x="9613" y="77038"/>
                </a:lnTo>
                <a:lnTo>
                  <a:pt x="5041" y="80289"/>
                </a:lnTo>
                <a:lnTo>
                  <a:pt x="0" y="82689"/>
                </a:lnTo>
                <a:lnTo>
                  <a:pt x="0" y="139407"/>
                </a:lnTo>
                <a:lnTo>
                  <a:pt x="1727" y="147949"/>
                </a:lnTo>
                <a:lnTo>
                  <a:pt x="6429" y="154901"/>
                </a:lnTo>
                <a:lnTo>
                  <a:pt x="13383" y="159578"/>
                </a:lnTo>
                <a:lnTo>
                  <a:pt x="21869" y="161290"/>
                </a:lnTo>
                <a:lnTo>
                  <a:pt x="71145" y="161290"/>
                </a:lnTo>
                <a:lnTo>
                  <a:pt x="79686" y="159562"/>
                </a:lnTo>
                <a:lnTo>
                  <a:pt x="86639" y="154859"/>
                </a:lnTo>
                <a:lnTo>
                  <a:pt x="91315" y="147900"/>
                </a:lnTo>
                <a:lnTo>
                  <a:pt x="93027" y="139407"/>
                </a:lnTo>
                <a:lnTo>
                  <a:pt x="93027" y="9372"/>
                </a:lnTo>
                <a:lnTo>
                  <a:pt x="90614" y="3962"/>
                </a:lnTo>
                <a:lnTo>
                  <a:pt x="86652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66" name="object 80"/>
          <p:cNvSpPr>
            <a:spLocks noChangeArrowheads="1"/>
          </p:cNvSpPr>
          <p:nvPr/>
        </p:nvSpPr>
        <p:spPr bwMode="auto">
          <a:xfrm>
            <a:off x="9340036" y="3901458"/>
            <a:ext cx="103858" cy="346261"/>
          </a:xfrm>
          <a:custGeom>
            <a:avLst/>
            <a:gdLst>
              <a:gd name="T0" fmla="*/ 49403 w 93345"/>
              <a:gd name="T1" fmla="*/ 0 h 295910"/>
              <a:gd name="T2" fmla="*/ 0 w 93345"/>
              <a:gd name="T3" fmla="*/ 107553 h 295910"/>
              <a:gd name="T4" fmla="*/ 0 w 93345"/>
              <a:gd name="T5" fmla="*/ 317379 h 295910"/>
              <a:gd name="T6" fmla="*/ 920 w 93345"/>
              <a:gd name="T7" fmla="*/ 327272 h 295910"/>
              <a:gd name="T8" fmla="*/ 3426 w 93345"/>
              <a:gd name="T9" fmla="*/ 335329 h 295910"/>
              <a:gd name="T10" fmla="*/ 7129 w 93345"/>
              <a:gd name="T11" fmla="*/ 340748 h 295910"/>
              <a:gd name="T12" fmla="*/ 11646 w 93345"/>
              <a:gd name="T13" fmla="*/ 342733 h 295910"/>
              <a:gd name="T14" fmla="*/ 37886 w 93345"/>
              <a:gd name="T15" fmla="*/ 342733 h 295910"/>
              <a:gd name="T16" fmla="*/ 42436 w 93345"/>
              <a:gd name="T17" fmla="*/ 340730 h 295910"/>
              <a:gd name="T18" fmla="*/ 46138 w 93345"/>
              <a:gd name="T19" fmla="*/ 335280 h 295910"/>
              <a:gd name="T20" fmla="*/ 48627 w 93345"/>
              <a:gd name="T21" fmla="*/ 327218 h 295910"/>
              <a:gd name="T22" fmla="*/ 49538 w 93345"/>
              <a:gd name="T23" fmla="*/ 317379 h 295910"/>
              <a:gd name="T24" fmla="*/ 49403 w 93345"/>
              <a:gd name="T25" fmla="*/ 0 h 2959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3345"/>
              <a:gd name="T40" fmla="*/ 0 h 295910"/>
              <a:gd name="T41" fmla="*/ 93345 w 93345"/>
              <a:gd name="T42" fmla="*/ 295910 h 2959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3345" h="295910">
                <a:moveTo>
                  <a:pt x="92773" y="0"/>
                </a:moveTo>
                <a:lnTo>
                  <a:pt x="0" y="92786"/>
                </a:lnTo>
                <a:lnTo>
                  <a:pt x="0" y="273786"/>
                </a:lnTo>
                <a:lnTo>
                  <a:pt x="1727" y="282320"/>
                </a:lnTo>
                <a:lnTo>
                  <a:pt x="6429" y="289269"/>
                </a:lnTo>
                <a:lnTo>
                  <a:pt x="13383" y="293944"/>
                </a:lnTo>
                <a:lnTo>
                  <a:pt x="21869" y="295656"/>
                </a:lnTo>
                <a:lnTo>
                  <a:pt x="71145" y="295656"/>
                </a:lnTo>
                <a:lnTo>
                  <a:pt x="79686" y="293928"/>
                </a:lnTo>
                <a:lnTo>
                  <a:pt x="86639" y="289226"/>
                </a:lnTo>
                <a:lnTo>
                  <a:pt x="91315" y="282272"/>
                </a:lnTo>
                <a:lnTo>
                  <a:pt x="93027" y="273786"/>
                </a:lnTo>
                <a:lnTo>
                  <a:pt x="92773" y="0"/>
                </a:lnTo>
                <a:close/>
              </a:path>
            </a:pathLst>
          </a:custGeom>
          <a:solidFill>
            <a:srgbClr val="004E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81" name="object 81">
            <a:extLst/>
          </p:cNvPr>
          <p:cNvSpPr txBox="1"/>
          <p:nvPr/>
        </p:nvSpPr>
        <p:spPr>
          <a:xfrm>
            <a:off x="9818140" y="3677406"/>
            <a:ext cx="1616957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7401">
              <a:lnSpc>
                <a:spcPts val="2438"/>
              </a:lnSpc>
              <a:defRPr/>
            </a:pPr>
            <a:r>
              <a:rPr sz="1700" b="1"/>
              <a:t>PIB</a:t>
            </a:r>
            <a:r>
              <a:rPr lang="pt-BR" sz="1700" b="1" dirty="0"/>
              <a:t> (2017)</a:t>
            </a:r>
            <a:endParaRPr sz="1700" b="1"/>
          </a:p>
          <a:p>
            <a:pPr marL="14501">
              <a:lnSpc>
                <a:spcPts val="2438"/>
              </a:lnSpc>
              <a:defRPr/>
            </a:pPr>
            <a:r>
              <a:t>US$  </a:t>
            </a:r>
            <a:r>
              <a:rPr lang="pt-BR" dirty="0"/>
              <a:t>77,2</a:t>
            </a:r>
            <a:r>
              <a:rPr spc="-126"/>
              <a:t> </a:t>
            </a:r>
            <a:r>
              <a:t>bi</a:t>
            </a:r>
          </a:p>
        </p:txBody>
      </p:sp>
      <p:sp>
        <p:nvSpPr>
          <p:cNvPr id="4168" name="object 82"/>
          <p:cNvSpPr>
            <a:spLocks noChangeArrowheads="1"/>
          </p:cNvSpPr>
          <p:nvPr/>
        </p:nvSpPr>
        <p:spPr bwMode="auto">
          <a:xfrm>
            <a:off x="9689213" y="4406962"/>
            <a:ext cx="1652770" cy="0"/>
          </a:xfrm>
          <a:custGeom>
            <a:avLst/>
            <a:gdLst>
              <a:gd name="T0" fmla="*/ 0 w 1465579"/>
              <a:gd name="T1" fmla="*/ 1450566 w 1465579"/>
              <a:gd name="T2" fmla="*/ 0 60000 65536"/>
              <a:gd name="T3" fmla="*/ 0 60000 65536"/>
              <a:gd name="T4" fmla="*/ 0 w 1465579"/>
              <a:gd name="T5" fmla="*/ 1465579 w 14655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465579">
                <a:moveTo>
                  <a:pt x="0" y="0"/>
                </a:moveTo>
                <a:lnTo>
                  <a:pt x="1465072" y="0"/>
                </a:lnTo>
              </a:path>
            </a:pathLst>
          </a:custGeom>
          <a:noFill/>
          <a:ln w="3175">
            <a:solidFill>
              <a:srgbClr val="A7A9AC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69" name="object 83"/>
          <p:cNvSpPr>
            <a:spLocks noChangeArrowheads="1"/>
          </p:cNvSpPr>
          <p:nvPr/>
        </p:nvSpPr>
        <p:spPr bwMode="auto">
          <a:xfrm>
            <a:off x="9689213" y="4936538"/>
            <a:ext cx="1652770" cy="0"/>
          </a:xfrm>
          <a:custGeom>
            <a:avLst/>
            <a:gdLst>
              <a:gd name="T0" fmla="*/ 0 w 1465579"/>
              <a:gd name="T1" fmla="*/ 1450566 w 1465579"/>
              <a:gd name="T2" fmla="*/ 0 60000 65536"/>
              <a:gd name="T3" fmla="*/ 0 60000 65536"/>
              <a:gd name="T4" fmla="*/ 0 w 1465579"/>
              <a:gd name="T5" fmla="*/ 1465579 w 14655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465579">
                <a:moveTo>
                  <a:pt x="0" y="0"/>
                </a:moveTo>
                <a:lnTo>
                  <a:pt x="1465072" y="0"/>
                </a:lnTo>
              </a:path>
            </a:pathLst>
          </a:custGeom>
          <a:noFill/>
          <a:ln w="3175">
            <a:solidFill>
              <a:srgbClr val="A7A9AC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0" name="object 84"/>
          <p:cNvSpPr>
            <a:spLocks noChangeArrowheads="1"/>
          </p:cNvSpPr>
          <p:nvPr/>
        </p:nvSpPr>
        <p:spPr bwMode="auto">
          <a:xfrm>
            <a:off x="6021960" y="244975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1" name="object 85"/>
          <p:cNvSpPr>
            <a:spLocks noChangeArrowheads="1"/>
          </p:cNvSpPr>
          <p:nvPr/>
        </p:nvSpPr>
        <p:spPr bwMode="auto">
          <a:xfrm>
            <a:off x="8222669" y="2449753"/>
            <a:ext cx="21488" cy="0"/>
          </a:xfrm>
          <a:custGeom>
            <a:avLst/>
            <a:gdLst>
              <a:gd name="T0" fmla="*/ 0 w 19050"/>
              <a:gd name="T1" fmla="*/ 18554 w 19050"/>
              <a:gd name="T2" fmla="*/ 0 60000 65536"/>
              <a:gd name="T3" fmla="*/ 0 60000 65536"/>
              <a:gd name="T4" fmla="*/ 0 w 19050"/>
              <a:gd name="T5" fmla="*/ 19050 w 1905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9050">
                <a:moveTo>
                  <a:pt x="0" y="0"/>
                </a:moveTo>
                <a:lnTo>
                  <a:pt x="18554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2" name="object 86"/>
          <p:cNvSpPr>
            <a:spLocks noChangeArrowheads="1"/>
          </p:cNvSpPr>
          <p:nvPr/>
        </p:nvSpPr>
        <p:spPr bwMode="auto">
          <a:xfrm>
            <a:off x="8152834" y="2449753"/>
            <a:ext cx="35813" cy="0"/>
          </a:xfrm>
          <a:custGeom>
            <a:avLst/>
            <a:gdLst>
              <a:gd name="T0" fmla="*/ 0 w 30479"/>
              <a:gd name="T1" fmla="*/ 19961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3" name="object 87"/>
          <p:cNvSpPr>
            <a:spLocks noChangeArrowheads="1"/>
          </p:cNvSpPr>
          <p:nvPr/>
        </p:nvSpPr>
        <p:spPr bwMode="auto">
          <a:xfrm>
            <a:off x="8084790" y="244975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4" name="object 88"/>
          <p:cNvSpPr>
            <a:spLocks noChangeArrowheads="1"/>
          </p:cNvSpPr>
          <p:nvPr/>
        </p:nvSpPr>
        <p:spPr bwMode="auto">
          <a:xfrm>
            <a:off x="8016745" y="244975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5" name="object 89"/>
          <p:cNvSpPr>
            <a:spLocks noChangeArrowheads="1"/>
          </p:cNvSpPr>
          <p:nvPr/>
        </p:nvSpPr>
        <p:spPr bwMode="auto">
          <a:xfrm>
            <a:off x="7946910" y="244975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6" name="object 90"/>
          <p:cNvSpPr>
            <a:spLocks noChangeArrowheads="1"/>
          </p:cNvSpPr>
          <p:nvPr/>
        </p:nvSpPr>
        <p:spPr bwMode="auto">
          <a:xfrm>
            <a:off x="7878865" y="2449753"/>
            <a:ext cx="34023" cy="0"/>
          </a:xfrm>
          <a:custGeom>
            <a:avLst/>
            <a:gdLst>
              <a:gd name="T0" fmla="*/ 0 w 30479"/>
              <a:gd name="T1" fmla="*/ 1886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7" name="object 91"/>
          <p:cNvSpPr>
            <a:spLocks noChangeArrowheads="1"/>
          </p:cNvSpPr>
          <p:nvPr/>
        </p:nvSpPr>
        <p:spPr bwMode="auto">
          <a:xfrm>
            <a:off x="7809029" y="2449753"/>
            <a:ext cx="35813" cy="0"/>
          </a:xfrm>
          <a:custGeom>
            <a:avLst/>
            <a:gdLst>
              <a:gd name="T0" fmla="*/ 0 w 30479"/>
              <a:gd name="T1" fmla="*/ 199616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8" name="object 92"/>
          <p:cNvSpPr>
            <a:spLocks noChangeArrowheads="1"/>
          </p:cNvSpPr>
          <p:nvPr/>
        </p:nvSpPr>
        <p:spPr bwMode="auto">
          <a:xfrm>
            <a:off x="7740985" y="244975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79" name="object 93"/>
          <p:cNvSpPr>
            <a:spLocks noChangeArrowheads="1"/>
          </p:cNvSpPr>
          <p:nvPr/>
        </p:nvSpPr>
        <p:spPr bwMode="auto">
          <a:xfrm>
            <a:off x="7672940" y="244975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0" name="object 94"/>
          <p:cNvSpPr>
            <a:spLocks noChangeArrowheads="1"/>
          </p:cNvSpPr>
          <p:nvPr/>
        </p:nvSpPr>
        <p:spPr bwMode="auto">
          <a:xfrm>
            <a:off x="7603105" y="244975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1" name="object 95"/>
          <p:cNvSpPr>
            <a:spLocks noChangeArrowheads="1"/>
          </p:cNvSpPr>
          <p:nvPr/>
        </p:nvSpPr>
        <p:spPr bwMode="auto">
          <a:xfrm>
            <a:off x="7535060" y="244975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2" name="object 96"/>
          <p:cNvSpPr>
            <a:spLocks noChangeArrowheads="1"/>
          </p:cNvSpPr>
          <p:nvPr/>
        </p:nvSpPr>
        <p:spPr bwMode="auto">
          <a:xfrm>
            <a:off x="7465225" y="2449753"/>
            <a:ext cx="35813" cy="0"/>
          </a:xfrm>
          <a:custGeom>
            <a:avLst/>
            <a:gdLst>
              <a:gd name="T0" fmla="*/ 0 w 30479"/>
              <a:gd name="T1" fmla="*/ 19961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3" name="object 97"/>
          <p:cNvSpPr>
            <a:spLocks noChangeArrowheads="1"/>
          </p:cNvSpPr>
          <p:nvPr/>
        </p:nvSpPr>
        <p:spPr bwMode="auto">
          <a:xfrm>
            <a:off x="7397180" y="244975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4" name="object 98"/>
          <p:cNvSpPr>
            <a:spLocks noChangeArrowheads="1"/>
          </p:cNvSpPr>
          <p:nvPr/>
        </p:nvSpPr>
        <p:spPr bwMode="auto">
          <a:xfrm>
            <a:off x="7329135" y="2449753"/>
            <a:ext cx="34022" cy="0"/>
          </a:xfrm>
          <a:custGeom>
            <a:avLst/>
            <a:gdLst>
              <a:gd name="T0" fmla="*/ 0 w 30479"/>
              <a:gd name="T1" fmla="*/ 18835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5" name="object 99"/>
          <p:cNvSpPr>
            <a:spLocks noChangeArrowheads="1"/>
          </p:cNvSpPr>
          <p:nvPr/>
        </p:nvSpPr>
        <p:spPr bwMode="auto">
          <a:xfrm>
            <a:off x="7259300" y="244975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6" name="object 100"/>
          <p:cNvSpPr>
            <a:spLocks noChangeArrowheads="1"/>
          </p:cNvSpPr>
          <p:nvPr/>
        </p:nvSpPr>
        <p:spPr bwMode="auto">
          <a:xfrm>
            <a:off x="7191255" y="244975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7" name="object 101"/>
          <p:cNvSpPr>
            <a:spLocks noChangeArrowheads="1"/>
          </p:cNvSpPr>
          <p:nvPr/>
        </p:nvSpPr>
        <p:spPr bwMode="auto">
          <a:xfrm>
            <a:off x="7121420" y="2449753"/>
            <a:ext cx="35813" cy="0"/>
          </a:xfrm>
          <a:custGeom>
            <a:avLst/>
            <a:gdLst>
              <a:gd name="T0" fmla="*/ 0 w 30479"/>
              <a:gd name="T1" fmla="*/ 19961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8" name="object 102"/>
          <p:cNvSpPr>
            <a:spLocks noChangeArrowheads="1"/>
          </p:cNvSpPr>
          <p:nvPr/>
        </p:nvSpPr>
        <p:spPr bwMode="auto">
          <a:xfrm>
            <a:off x="7053375" y="244975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89" name="object 103"/>
          <p:cNvSpPr>
            <a:spLocks noChangeArrowheads="1"/>
          </p:cNvSpPr>
          <p:nvPr/>
        </p:nvSpPr>
        <p:spPr bwMode="auto">
          <a:xfrm>
            <a:off x="6985330" y="244975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0" name="object 104"/>
          <p:cNvSpPr>
            <a:spLocks noChangeArrowheads="1"/>
          </p:cNvSpPr>
          <p:nvPr/>
        </p:nvSpPr>
        <p:spPr bwMode="auto">
          <a:xfrm>
            <a:off x="6915495" y="244975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1" name="object 105"/>
          <p:cNvSpPr>
            <a:spLocks noChangeArrowheads="1"/>
          </p:cNvSpPr>
          <p:nvPr/>
        </p:nvSpPr>
        <p:spPr bwMode="auto">
          <a:xfrm>
            <a:off x="6847450" y="244975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2" name="object 106"/>
          <p:cNvSpPr>
            <a:spLocks noChangeArrowheads="1"/>
          </p:cNvSpPr>
          <p:nvPr/>
        </p:nvSpPr>
        <p:spPr bwMode="auto">
          <a:xfrm>
            <a:off x="6777615" y="2449753"/>
            <a:ext cx="35813" cy="0"/>
          </a:xfrm>
          <a:custGeom>
            <a:avLst/>
            <a:gdLst>
              <a:gd name="T0" fmla="*/ 0 w 30479"/>
              <a:gd name="T1" fmla="*/ 199522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3" name="object 107"/>
          <p:cNvSpPr>
            <a:spLocks noChangeArrowheads="1"/>
          </p:cNvSpPr>
          <p:nvPr/>
        </p:nvSpPr>
        <p:spPr bwMode="auto">
          <a:xfrm>
            <a:off x="6709570" y="244975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4" name="object 108"/>
          <p:cNvSpPr>
            <a:spLocks noChangeArrowheads="1"/>
          </p:cNvSpPr>
          <p:nvPr/>
        </p:nvSpPr>
        <p:spPr bwMode="auto">
          <a:xfrm>
            <a:off x="6641525" y="244975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5" name="object 109"/>
          <p:cNvSpPr>
            <a:spLocks noChangeArrowheads="1"/>
          </p:cNvSpPr>
          <p:nvPr/>
        </p:nvSpPr>
        <p:spPr bwMode="auto">
          <a:xfrm>
            <a:off x="6571690" y="244975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6" name="object 110"/>
          <p:cNvSpPr>
            <a:spLocks noChangeArrowheads="1"/>
          </p:cNvSpPr>
          <p:nvPr/>
        </p:nvSpPr>
        <p:spPr bwMode="auto">
          <a:xfrm>
            <a:off x="6503645" y="244975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7" name="object 111"/>
          <p:cNvSpPr>
            <a:spLocks noChangeArrowheads="1"/>
          </p:cNvSpPr>
          <p:nvPr/>
        </p:nvSpPr>
        <p:spPr bwMode="auto">
          <a:xfrm>
            <a:off x="6433810" y="2449753"/>
            <a:ext cx="35813" cy="0"/>
          </a:xfrm>
          <a:custGeom>
            <a:avLst/>
            <a:gdLst>
              <a:gd name="T0" fmla="*/ 0 w 30479"/>
              <a:gd name="T1" fmla="*/ 199522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8" name="object 112"/>
          <p:cNvSpPr>
            <a:spLocks noChangeArrowheads="1"/>
          </p:cNvSpPr>
          <p:nvPr/>
        </p:nvSpPr>
        <p:spPr bwMode="auto">
          <a:xfrm>
            <a:off x="6365765" y="244975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199" name="object 113"/>
          <p:cNvSpPr>
            <a:spLocks noChangeArrowheads="1"/>
          </p:cNvSpPr>
          <p:nvPr/>
        </p:nvSpPr>
        <p:spPr bwMode="auto">
          <a:xfrm>
            <a:off x="6297720" y="244975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0" name="object 114"/>
          <p:cNvSpPr>
            <a:spLocks noChangeArrowheads="1"/>
          </p:cNvSpPr>
          <p:nvPr/>
        </p:nvSpPr>
        <p:spPr bwMode="auto">
          <a:xfrm>
            <a:off x="6227885" y="2449753"/>
            <a:ext cx="34023" cy="0"/>
          </a:xfrm>
          <a:custGeom>
            <a:avLst/>
            <a:gdLst>
              <a:gd name="T0" fmla="*/ 0 w 30479"/>
              <a:gd name="T1" fmla="*/ 1886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1" name="object 115"/>
          <p:cNvSpPr>
            <a:spLocks noChangeArrowheads="1"/>
          </p:cNvSpPr>
          <p:nvPr/>
        </p:nvSpPr>
        <p:spPr bwMode="auto">
          <a:xfrm>
            <a:off x="6159840" y="244975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2" name="object 116"/>
          <p:cNvSpPr>
            <a:spLocks noChangeArrowheads="1"/>
          </p:cNvSpPr>
          <p:nvPr/>
        </p:nvSpPr>
        <p:spPr bwMode="auto">
          <a:xfrm>
            <a:off x="6090005" y="2449753"/>
            <a:ext cx="35813" cy="0"/>
          </a:xfrm>
          <a:custGeom>
            <a:avLst/>
            <a:gdLst>
              <a:gd name="T0" fmla="*/ 0 w 30479"/>
              <a:gd name="T1" fmla="*/ 199522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3" name="object 117"/>
          <p:cNvSpPr>
            <a:spLocks noChangeArrowheads="1"/>
          </p:cNvSpPr>
          <p:nvPr/>
        </p:nvSpPr>
        <p:spPr bwMode="auto">
          <a:xfrm>
            <a:off x="5984356" y="564202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4" name="object 118"/>
          <p:cNvSpPr>
            <a:spLocks noChangeArrowheads="1"/>
          </p:cNvSpPr>
          <p:nvPr/>
        </p:nvSpPr>
        <p:spPr bwMode="auto">
          <a:xfrm>
            <a:off x="8185066" y="5642023"/>
            <a:ext cx="21488" cy="0"/>
          </a:xfrm>
          <a:custGeom>
            <a:avLst/>
            <a:gdLst>
              <a:gd name="T0" fmla="*/ 0 w 19050"/>
              <a:gd name="T1" fmla="*/ 18554 w 19050"/>
              <a:gd name="T2" fmla="*/ 0 60000 65536"/>
              <a:gd name="T3" fmla="*/ 0 60000 65536"/>
              <a:gd name="T4" fmla="*/ 0 w 19050"/>
              <a:gd name="T5" fmla="*/ 19050 w 1905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9050">
                <a:moveTo>
                  <a:pt x="0" y="0"/>
                </a:moveTo>
                <a:lnTo>
                  <a:pt x="18554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5" name="object 119"/>
          <p:cNvSpPr>
            <a:spLocks noChangeArrowheads="1"/>
          </p:cNvSpPr>
          <p:nvPr/>
        </p:nvSpPr>
        <p:spPr bwMode="auto">
          <a:xfrm>
            <a:off x="8115230" y="5642023"/>
            <a:ext cx="35813" cy="0"/>
          </a:xfrm>
          <a:custGeom>
            <a:avLst/>
            <a:gdLst>
              <a:gd name="T0" fmla="*/ 0 w 30479"/>
              <a:gd name="T1" fmla="*/ 19961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6" name="object 120"/>
          <p:cNvSpPr>
            <a:spLocks noChangeArrowheads="1"/>
          </p:cNvSpPr>
          <p:nvPr/>
        </p:nvSpPr>
        <p:spPr bwMode="auto">
          <a:xfrm>
            <a:off x="8047186" y="564202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7" name="object 121"/>
          <p:cNvSpPr>
            <a:spLocks noChangeArrowheads="1"/>
          </p:cNvSpPr>
          <p:nvPr/>
        </p:nvSpPr>
        <p:spPr bwMode="auto">
          <a:xfrm>
            <a:off x="7979141" y="564202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8" name="object 122"/>
          <p:cNvSpPr>
            <a:spLocks noChangeArrowheads="1"/>
          </p:cNvSpPr>
          <p:nvPr/>
        </p:nvSpPr>
        <p:spPr bwMode="auto">
          <a:xfrm>
            <a:off x="7909306" y="564202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09" name="object 123"/>
          <p:cNvSpPr>
            <a:spLocks noChangeArrowheads="1"/>
          </p:cNvSpPr>
          <p:nvPr/>
        </p:nvSpPr>
        <p:spPr bwMode="auto">
          <a:xfrm>
            <a:off x="7841261" y="5642023"/>
            <a:ext cx="34022" cy="0"/>
          </a:xfrm>
          <a:custGeom>
            <a:avLst/>
            <a:gdLst>
              <a:gd name="T0" fmla="*/ 0 w 30479"/>
              <a:gd name="T1" fmla="*/ 18835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0" name="object 124"/>
          <p:cNvSpPr>
            <a:spLocks noChangeArrowheads="1"/>
          </p:cNvSpPr>
          <p:nvPr/>
        </p:nvSpPr>
        <p:spPr bwMode="auto">
          <a:xfrm>
            <a:off x="7771425" y="5642023"/>
            <a:ext cx="35813" cy="0"/>
          </a:xfrm>
          <a:custGeom>
            <a:avLst/>
            <a:gdLst>
              <a:gd name="T0" fmla="*/ 0 w 30479"/>
              <a:gd name="T1" fmla="*/ 199616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1" name="object 125"/>
          <p:cNvSpPr>
            <a:spLocks noChangeArrowheads="1"/>
          </p:cNvSpPr>
          <p:nvPr/>
        </p:nvSpPr>
        <p:spPr bwMode="auto">
          <a:xfrm>
            <a:off x="7703381" y="564202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2" name="object 126"/>
          <p:cNvSpPr>
            <a:spLocks noChangeArrowheads="1"/>
          </p:cNvSpPr>
          <p:nvPr/>
        </p:nvSpPr>
        <p:spPr bwMode="auto">
          <a:xfrm>
            <a:off x="7635336" y="564202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3" name="object 127"/>
          <p:cNvSpPr>
            <a:spLocks noChangeArrowheads="1"/>
          </p:cNvSpPr>
          <p:nvPr/>
        </p:nvSpPr>
        <p:spPr bwMode="auto">
          <a:xfrm>
            <a:off x="7565501" y="564202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4" name="object 128"/>
          <p:cNvSpPr>
            <a:spLocks noChangeArrowheads="1"/>
          </p:cNvSpPr>
          <p:nvPr/>
        </p:nvSpPr>
        <p:spPr bwMode="auto">
          <a:xfrm>
            <a:off x="7497456" y="564202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5" name="object 129"/>
          <p:cNvSpPr>
            <a:spLocks noChangeArrowheads="1"/>
          </p:cNvSpPr>
          <p:nvPr/>
        </p:nvSpPr>
        <p:spPr bwMode="auto">
          <a:xfrm>
            <a:off x="7427620" y="5642023"/>
            <a:ext cx="35813" cy="0"/>
          </a:xfrm>
          <a:custGeom>
            <a:avLst/>
            <a:gdLst>
              <a:gd name="T0" fmla="*/ 0 w 30479"/>
              <a:gd name="T1" fmla="*/ 19961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6" name="object 130"/>
          <p:cNvSpPr>
            <a:spLocks noChangeArrowheads="1"/>
          </p:cNvSpPr>
          <p:nvPr/>
        </p:nvSpPr>
        <p:spPr bwMode="auto">
          <a:xfrm>
            <a:off x="7359576" y="564202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7" name="object 131"/>
          <p:cNvSpPr>
            <a:spLocks noChangeArrowheads="1"/>
          </p:cNvSpPr>
          <p:nvPr/>
        </p:nvSpPr>
        <p:spPr bwMode="auto">
          <a:xfrm>
            <a:off x="7291531" y="5642023"/>
            <a:ext cx="34023" cy="0"/>
          </a:xfrm>
          <a:custGeom>
            <a:avLst/>
            <a:gdLst>
              <a:gd name="T0" fmla="*/ 0 w 30479"/>
              <a:gd name="T1" fmla="*/ 1886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8" name="object 132"/>
          <p:cNvSpPr>
            <a:spLocks noChangeArrowheads="1"/>
          </p:cNvSpPr>
          <p:nvPr/>
        </p:nvSpPr>
        <p:spPr bwMode="auto">
          <a:xfrm>
            <a:off x="7221696" y="564202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19" name="object 133"/>
          <p:cNvSpPr>
            <a:spLocks noChangeArrowheads="1"/>
          </p:cNvSpPr>
          <p:nvPr/>
        </p:nvSpPr>
        <p:spPr bwMode="auto">
          <a:xfrm>
            <a:off x="7153651" y="564202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0" name="object 134"/>
          <p:cNvSpPr>
            <a:spLocks noChangeArrowheads="1"/>
          </p:cNvSpPr>
          <p:nvPr/>
        </p:nvSpPr>
        <p:spPr bwMode="auto">
          <a:xfrm>
            <a:off x="7083815" y="5642023"/>
            <a:ext cx="35813" cy="0"/>
          </a:xfrm>
          <a:custGeom>
            <a:avLst/>
            <a:gdLst>
              <a:gd name="T0" fmla="*/ 0 w 30479"/>
              <a:gd name="T1" fmla="*/ 19961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1" name="object 135"/>
          <p:cNvSpPr>
            <a:spLocks noChangeArrowheads="1"/>
          </p:cNvSpPr>
          <p:nvPr/>
        </p:nvSpPr>
        <p:spPr bwMode="auto">
          <a:xfrm>
            <a:off x="7015771" y="564202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2" name="object 136"/>
          <p:cNvSpPr>
            <a:spLocks noChangeArrowheads="1"/>
          </p:cNvSpPr>
          <p:nvPr/>
        </p:nvSpPr>
        <p:spPr bwMode="auto">
          <a:xfrm>
            <a:off x="6947726" y="564202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3" name="object 137"/>
          <p:cNvSpPr>
            <a:spLocks noChangeArrowheads="1"/>
          </p:cNvSpPr>
          <p:nvPr/>
        </p:nvSpPr>
        <p:spPr bwMode="auto">
          <a:xfrm>
            <a:off x="6877891" y="564202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4" name="object 138"/>
          <p:cNvSpPr>
            <a:spLocks noChangeArrowheads="1"/>
          </p:cNvSpPr>
          <p:nvPr/>
        </p:nvSpPr>
        <p:spPr bwMode="auto">
          <a:xfrm>
            <a:off x="6809846" y="5642023"/>
            <a:ext cx="34022" cy="0"/>
          </a:xfrm>
          <a:custGeom>
            <a:avLst/>
            <a:gdLst>
              <a:gd name="T0" fmla="*/ 0 w 30479"/>
              <a:gd name="T1" fmla="*/ 1884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5" name="object 139"/>
          <p:cNvSpPr>
            <a:spLocks noChangeArrowheads="1"/>
          </p:cNvSpPr>
          <p:nvPr/>
        </p:nvSpPr>
        <p:spPr bwMode="auto">
          <a:xfrm>
            <a:off x="6740010" y="5642023"/>
            <a:ext cx="35813" cy="0"/>
          </a:xfrm>
          <a:custGeom>
            <a:avLst/>
            <a:gdLst>
              <a:gd name="T0" fmla="*/ 0 w 30479"/>
              <a:gd name="T1" fmla="*/ 199522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6" name="object 140"/>
          <p:cNvSpPr>
            <a:spLocks noChangeArrowheads="1"/>
          </p:cNvSpPr>
          <p:nvPr/>
        </p:nvSpPr>
        <p:spPr bwMode="auto">
          <a:xfrm>
            <a:off x="6671966" y="564202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7" name="object 141"/>
          <p:cNvSpPr>
            <a:spLocks noChangeArrowheads="1"/>
          </p:cNvSpPr>
          <p:nvPr/>
        </p:nvSpPr>
        <p:spPr bwMode="auto">
          <a:xfrm>
            <a:off x="6603921" y="5642023"/>
            <a:ext cx="34023" cy="0"/>
          </a:xfrm>
          <a:custGeom>
            <a:avLst/>
            <a:gdLst>
              <a:gd name="T0" fmla="*/ 0 w 30479"/>
              <a:gd name="T1" fmla="*/ 18870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8" name="object 142"/>
          <p:cNvSpPr>
            <a:spLocks noChangeArrowheads="1"/>
          </p:cNvSpPr>
          <p:nvPr/>
        </p:nvSpPr>
        <p:spPr bwMode="auto">
          <a:xfrm>
            <a:off x="6534086" y="564202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29" name="object 143"/>
          <p:cNvSpPr>
            <a:spLocks noChangeArrowheads="1"/>
          </p:cNvSpPr>
          <p:nvPr/>
        </p:nvSpPr>
        <p:spPr bwMode="auto">
          <a:xfrm>
            <a:off x="6466041" y="564202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0" name="object 144"/>
          <p:cNvSpPr>
            <a:spLocks noChangeArrowheads="1"/>
          </p:cNvSpPr>
          <p:nvPr/>
        </p:nvSpPr>
        <p:spPr bwMode="auto">
          <a:xfrm>
            <a:off x="6396205" y="5642023"/>
            <a:ext cx="35813" cy="0"/>
          </a:xfrm>
          <a:custGeom>
            <a:avLst/>
            <a:gdLst>
              <a:gd name="T0" fmla="*/ 0 w 30479"/>
              <a:gd name="T1" fmla="*/ 199522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1" name="object 145"/>
          <p:cNvSpPr>
            <a:spLocks noChangeArrowheads="1"/>
          </p:cNvSpPr>
          <p:nvPr/>
        </p:nvSpPr>
        <p:spPr bwMode="auto">
          <a:xfrm>
            <a:off x="6328161" y="564202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2" name="object 146"/>
          <p:cNvSpPr>
            <a:spLocks noChangeArrowheads="1"/>
          </p:cNvSpPr>
          <p:nvPr/>
        </p:nvSpPr>
        <p:spPr bwMode="auto">
          <a:xfrm>
            <a:off x="6260116" y="5642023"/>
            <a:ext cx="34023" cy="0"/>
          </a:xfrm>
          <a:custGeom>
            <a:avLst/>
            <a:gdLst>
              <a:gd name="T0" fmla="*/ 0 w 30479"/>
              <a:gd name="T1" fmla="*/ 1887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3" name="object 147"/>
          <p:cNvSpPr>
            <a:spLocks noChangeArrowheads="1"/>
          </p:cNvSpPr>
          <p:nvPr/>
        </p:nvSpPr>
        <p:spPr bwMode="auto">
          <a:xfrm>
            <a:off x="6190281" y="5642023"/>
            <a:ext cx="34022" cy="0"/>
          </a:xfrm>
          <a:custGeom>
            <a:avLst/>
            <a:gdLst>
              <a:gd name="T0" fmla="*/ 0 w 30479"/>
              <a:gd name="T1" fmla="*/ 18835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4" name="object 148"/>
          <p:cNvSpPr>
            <a:spLocks noChangeArrowheads="1"/>
          </p:cNvSpPr>
          <p:nvPr/>
        </p:nvSpPr>
        <p:spPr bwMode="auto">
          <a:xfrm>
            <a:off x="6122236" y="5642023"/>
            <a:ext cx="34022" cy="0"/>
          </a:xfrm>
          <a:custGeom>
            <a:avLst/>
            <a:gdLst>
              <a:gd name="T0" fmla="*/ 0 w 30479"/>
              <a:gd name="T1" fmla="*/ 18841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5" name="object 149"/>
          <p:cNvSpPr>
            <a:spLocks noChangeArrowheads="1"/>
          </p:cNvSpPr>
          <p:nvPr/>
        </p:nvSpPr>
        <p:spPr bwMode="auto">
          <a:xfrm>
            <a:off x="6052400" y="5642023"/>
            <a:ext cx="35813" cy="0"/>
          </a:xfrm>
          <a:custGeom>
            <a:avLst/>
            <a:gdLst>
              <a:gd name="T0" fmla="*/ 0 w 30479"/>
              <a:gd name="T1" fmla="*/ 199522 w 30479"/>
              <a:gd name="T2" fmla="*/ 0 60000 65536"/>
              <a:gd name="T3" fmla="*/ 0 60000 65536"/>
              <a:gd name="T4" fmla="*/ 0 w 30479"/>
              <a:gd name="T5" fmla="*/ 30479 w 304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0479">
                <a:moveTo>
                  <a:pt x="0" y="0"/>
                </a:moveTo>
                <a:lnTo>
                  <a:pt x="30467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6" name="object 150"/>
          <p:cNvSpPr>
            <a:spLocks noChangeArrowheads="1"/>
          </p:cNvSpPr>
          <p:nvPr/>
        </p:nvSpPr>
        <p:spPr bwMode="auto">
          <a:xfrm>
            <a:off x="9533426" y="2992290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7" name="object 151"/>
          <p:cNvSpPr>
            <a:spLocks noChangeArrowheads="1"/>
          </p:cNvSpPr>
          <p:nvPr/>
        </p:nvSpPr>
        <p:spPr bwMode="auto">
          <a:xfrm>
            <a:off x="11418982" y="2992290"/>
            <a:ext cx="17907" cy="0"/>
          </a:xfrm>
          <a:custGeom>
            <a:avLst/>
            <a:gdLst>
              <a:gd name="T0" fmla="*/ 0 w 16509"/>
              <a:gd name="T1" fmla="*/ 2625 w 16509"/>
              <a:gd name="T2" fmla="*/ 0 60000 65536"/>
              <a:gd name="T3" fmla="*/ 0 60000 65536"/>
              <a:gd name="T4" fmla="*/ 0 w 16509"/>
              <a:gd name="T5" fmla="*/ 16509 w 1650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6509">
                <a:moveTo>
                  <a:pt x="0" y="0"/>
                </a:moveTo>
                <a:lnTo>
                  <a:pt x="1590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8" name="object 152"/>
          <p:cNvSpPr>
            <a:spLocks noChangeArrowheads="1"/>
          </p:cNvSpPr>
          <p:nvPr/>
        </p:nvSpPr>
        <p:spPr bwMode="auto">
          <a:xfrm>
            <a:off x="11359890" y="2992290"/>
            <a:ext cx="28650" cy="0"/>
          </a:xfrm>
          <a:custGeom>
            <a:avLst/>
            <a:gdLst>
              <a:gd name="T0" fmla="*/ 0 w 26670"/>
              <a:gd name="T1" fmla="*/ 2768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39" name="object 153"/>
          <p:cNvSpPr>
            <a:spLocks noChangeArrowheads="1"/>
          </p:cNvSpPr>
          <p:nvPr/>
        </p:nvSpPr>
        <p:spPr bwMode="auto">
          <a:xfrm>
            <a:off x="11300799" y="2992290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0" name="object 154"/>
          <p:cNvSpPr>
            <a:spLocks noChangeArrowheads="1"/>
          </p:cNvSpPr>
          <p:nvPr/>
        </p:nvSpPr>
        <p:spPr bwMode="auto">
          <a:xfrm>
            <a:off x="11241707" y="2992290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1" name="object 155"/>
          <p:cNvSpPr>
            <a:spLocks noChangeArrowheads="1"/>
          </p:cNvSpPr>
          <p:nvPr/>
        </p:nvSpPr>
        <p:spPr bwMode="auto">
          <a:xfrm>
            <a:off x="11182616" y="2992290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2" name="object 156"/>
          <p:cNvSpPr>
            <a:spLocks noChangeArrowheads="1"/>
          </p:cNvSpPr>
          <p:nvPr/>
        </p:nvSpPr>
        <p:spPr bwMode="auto">
          <a:xfrm>
            <a:off x="11123524" y="2992290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3" name="object 157"/>
          <p:cNvSpPr>
            <a:spLocks noChangeArrowheads="1"/>
          </p:cNvSpPr>
          <p:nvPr/>
        </p:nvSpPr>
        <p:spPr bwMode="auto">
          <a:xfrm>
            <a:off x="11064433" y="2992290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4" name="object 158"/>
          <p:cNvSpPr>
            <a:spLocks noChangeArrowheads="1"/>
          </p:cNvSpPr>
          <p:nvPr/>
        </p:nvSpPr>
        <p:spPr bwMode="auto">
          <a:xfrm>
            <a:off x="11005341" y="2992290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5" name="object 159"/>
          <p:cNvSpPr>
            <a:spLocks noChangeArrowheads="1"/>
          </p:cNvSpPr>
          <p:nvPr/>
        </p:nvSpPr>
        <p:spPr bwMode="auto">
          <a:xfrm>
            <a:off x="10946250" y="2992290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6" name="object 160"/>
          <p:cNvSpPr>
            <a:spLocks noChangeArrowheads="1"/>
          </p:cNvSpPr>
          <p:nvPr/>
        </p:nvSpPr>
        <p:spPr bwMode="auto">
          <a:xfrm>
            <a:off x="10888949" y="2992290"/>
            <a:ext cx="28650" cy="0"/>
          </a:xfrm>
          <a:custGeom>
            <a:avLst/>
            <a:gdLst>
              <a:gd name="T0" fmla="*/ 0 w 26670"/>
              <a:gd name="T1" fmla="*/ 2768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7" name="object 161"/>
          <p:cNvSpPr>
            <a:spLocks noChangeArrowheads="1"/>
          </p:cNvSpPr>
          <p:nvPr/>
        </p:nvSpPr>
        <p:spPr bwMode="auto">
          <a:xfrm>
            <a:off x="10829857" y="2992290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8" name="object 162"/>
          <p:cNvSpPr>
            <a:spLocks noChangeArrowheads="1"/>
          </p:cNvSpPr>
          <p:nvPr/>
        </p:nvSpPr>
        <p:spPr bwMode="auto">
          <a:xfrm>
            <a:off x="10770767" y="2992290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49" name="object 163"/>
          <p:cNvSpPr>
            <a:spLocks noChangeArrowheads="1"/>
          </p:cNvSpPr>
          <p:nvPr/>
        </p:nvSpPr>
        <p:spPr bwMode="auto">
          <a:xfrm>
            <a:off x="10711674" y="2992290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0" name="object 164"/>
          <p:cNvSpPr>
            <a:spLocks noChangeArrowheads="1"/>
          </p:cNvSpPr>
          <p:nvPr/>
        </p:nvSpPr>
        <p:spPr bwMode="auto">
          <a:xfrm>
            <a:off x="10652584" y="2992290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1" name="object 165"/>
          <p:cNvSpPr>
            <a:spLocks noChangeArrowheads="1"/>
          </p:cNvSpPr>
          <p:nvPr/>
        </p:nvSpPr>
        <p:spPr bwMode="auto">
          <a:xfrm>
            <a:off x="10593491" y="2992290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2" name="object 166"/>
          <p:cNvSpPr>
            <a:spLocks noChangeArrowheads="1"/>
          </p:cNvSpPr>
          <p:nvPr/>
        </p:nvSpPr>
        <p:spPr bwMode="auto">
          <a:xfrm>
            <a:off x="10534401" y="2992290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3" name="object 167"/>
          <p:cNvSpPr>
            <a:spLocks noChangeArrowheads="1"/>
          </p:cNvSpPr>
          <p:nvPr/>
        </p:nvSpPr>
        <p:spPr bwMode="auto">
          <a:xfrm>
            <a:off x="10475308" y="2992290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4" name="object 168"/>
          <p:cNvSpPr>
            <a:spLocks noChangeArrowheads="1"/>
          </p:cNvSpPr>
          <p:nvPr/>
        </p:nvSpPr>
        <p:spPr bwMode="auto">
          <a:xfrm>
            <a:off x="10418008" y="2992290"/>
            <a:ext cx="28650" cy="0"/>
          </a:xfrm>
          <a:custGeom>
            <a:avLst/>
            <a:gdLst>
              <a:gd name="T0" fmla="*/ 0 w 26670"/>
              <a:gd name="T1" fmla="*/ 2768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5" name="object 169"/>
          <p:cNvSpPr>
            <a:spLocks noChangeArrowheads="1"/>
          </p:cNvSpPr>
          <p:nvPr/>
        </p:nvSpPr>
        <p:spPr bwMode="auto">
          <a:xfrm>
            <a:off x="10358917" y="2992290"/>
            <a:ext cx="28650" cy="0"/>
          </a:xfrm>
          <a:custGeom>
            <a:avLst/>
            <a:gdLst>
              <a:gd name="T0" fmla="*/ 0 w 26670"/>
              <a:gd name="T1" fmla="*/ 276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6" name="object 170"/>
          <p:cNvSpPr>
            <a:spLocks noChangeArrowheads="1"/>
          </p:cNvSpPr>
          <p:nvPr/>
        </p:nvSpPr>
        <p:spPr bwMode="auto">
          <a:xfrm>
            <a:off x="10299824" y="2992290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7" name="object 171"/>
          <p:cNvSpPr>
            <a:spLocks noChangeArrowheads="1"/>
          </p:cNvSpPr>
          <p:nvPr/>
        </p:nvSpPr>
        <p:spPr bwMode="auto">
          <a:xfrm>
            <a:off x="10240734" y="2992290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8" name="object 172"/>
          <p:cNvSpPr>
            <a:spLocks noChangeArrowheads="1"/>
          </p:cNvSpPr>
          <p:nvPr/>
        </p:nvSpPr>
        <p:spPr bwMode="auto">
          <a:xfrm>
            <a:off x="10181641" y="2992290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59" name="object 173"/>
          <p:cNvSpPr>
            <a:spLocks noChangeArrowheads="1"/>
          </p:cNvSpPr>
          <p:nvPr/>
        </p:nvSpPr>
        <p:spPr bwMode="auto">
          <a:xfrm>
            <a:off x="10122551" y="2992290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0" name="object 174"/>
          <p:cNvSpPr>
            <a:spLocks noChangeArrowheads="1"/>
          </p:cNvSpPr>
          <p:nvPr/>
        </p:nvSpPr>
        <p:spPr bwMode="auto">
          <a:xfrm>
            <a:off x="10063458" y="2992290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1" name="object 175"/>
          <p:cNvSpPr>
            <a:spLocks noChangeArrowheads="1"/>
          </p:cNvSpPr>
          <p:nvPr/>
        </p:nvSpPr>
        <p:spPr bwMode="auto">
          <a:xfrm>
            <a:off x="10004368" y="2992290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2" name="object 176"/>
          <p:cNvSpPr>
            <a:spLocks noChangeArrowheads="1"/>
          </p:cNvSpPr>
          <p:nvPr/>
        </p:nvSpPr>
        <p:spPr bwMode="auto">
          <a:xfrm>
            <a:off x="9945275" y="2992290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3" name="object 177"/>
          <p:cNvSpPr>
            <a:spLocks noChangeArrowheads="1"/>
          </p:cNvSpPr>
          <p:nvPr/>
        </p:nvSpPr>
        <p:spPr bwMode="auto">
          <a:xfrm>
            <a:off x="9887975" y="2992290"/>
            <a:ext cx="28650" cy="0"/>
          </a:xfrm>
          <a:custGeom>
            <a:avLst/>
            <a:gdLst>
              <a:gd name="T0" fmla="*/ 0 w 26670"/>
              <a:gd name="T1" fmla="*/ 276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4" name="object 178"/>
          <p:cNvSpPr>
            <a:spLocks noChangeArrowheads="1"/>
          </p:cNvSpPr>
          <p:nvPr/>
        </p:nvSpPr>
        <p:spPr bwMode="auto">
          <a:xfrm>
            <a:off x="9828884" y="2992290"/>
            <a:ext cx="28650" cy="0"/>
          </a:xfrm>
          <a:custGeom>
            <a:avLst/>
            <a:gdLst>
              <a:gd name="T0" fmla="*/ 0 w 26670"/>
              <a:gd name="T1" fmla="*/ 276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5" name="object 179"/>
          <p:cNvSpPr>
            <a:spLocks noChangeArrowheads="1"/>
          </p:cNvSpPr>
          <p:nvPr/>
        </p:nvSpPr>
        <p:spPr bwMode="auto">
          <a:xfrm>
            <a:off x="9769792" y="2992290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6" name="object 180"/>
          <p:cNvSpPr>
            <a:spLocks noChangeArrowheads="1"/>
          </p:cNvSpPr>
          <p:nvPr/>
        </p:nvSpPr>
        <p:spPr bwMode="auto">
          <a:xfrm>
            <a:off x="9710701" y="2992290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7" name="object 181"/>
          <p:cNvSpPr>
            <a:spLocks noChangeArrowheads="1"/>
          </p:cNvSpPr>
          <p:nvPr/>
        </p:nvSpPr>
        <p:spPr bwMode="auto">
          <a:xfrm>
            <a:off x="9651609" y="2992290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8" name="object 182"/>
          <p:cNvSpPr>
            <a:spLocks noChangeArrowheads="1"/>
          </p:cNvSpPr>
          <p:nvPr/>
        </p:nvSpPr>
        <p:spPr bwMode="auto">
          <a:xfrm>
            <a:off x="9592518" y="2992290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69" name="object 183"/>
          <p:cNvSpPr>
            <a:spLocks noChangeArrowheads="1"/>
          </p:cNvSpPr>
          <p:nvPr/>
        </p:nvSpPr>
        <p:spPr bwMode="auto">
          <a:xfrm>
            <a:off x="9533426" y="2449753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0" name="object 184"/>
          <p:cNvSpPr>
            <a:spLocks noChangeArrowheads="1"/>
          </p:cNvSpPr>
          <p:nvPr/>
        </p:nvSpPr>
        <p:spPr bwMode="auto">
          <a:xfrm>
            <a:off x="11418982" y="2449753"/>
            <a:ext cx="17907" cy="0"/>
          </a:xfrm>
          <a:custGeom>
            <a:avLst/>
            <a:gdLst>
              <a:gd name="T0" fmla="*/ 0 w 16509"/>
              <a:gd name="T1" fmla="*/ 2625 w 16509"/>
              <a:gd name="T2" fmla="*/ 0 60000 65536"/>
              <a:gd name="T3" fmla="*/ 0 60000 65536"/>
              <a:gd name="T4" fmla="*/ 0 w 16509"/>
              <a:gd name="T5" fmla="*/ 16509 w 1650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6509">
                <a:moveTo>
                  <a:pt x="0" y="0"/>
                </a:moveTo>
                <a:lnTo>
                  <a:pt x="15900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1" name="object 185"/>
          <p:cNvSpPr>
            <a:spLocks noChangeArrowheads="1"/>
          </p:cNvSpPr>
          <p:nvPr/>
        </p:nvSpPr>
        <p:spPr bwMode="auto">
          <a:xfrm>
            <a:off x="11359890" y="2449753"/>
            <a:ext cx="28650" cy="0"/>
          </a:xfrm>
          <a:custGeom>
            <a:avLst/>
            <a:gdLst>
              <a:gd name="T0" fmla="*/ 0 w 26670"/>
              <a:gd name="T1" fmla="*/ 2768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2" name="object 186"/>
          <p:cNvSpPr>
            <a:spLocks noChangeArrowheads="1"/>
          </p:cNvSpPr>
          <p:nvPr/>
        </p:nvSpPr>
        <p:spPr bwMode="auto">
          <a:xfrm>
            <a:off x="11300799" y="2449753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3" name="object 187"/>
          <p:cNvSpPr>
            <a:spLocks noChangeArrowheads="1"/>
          </p:cNvSpPr>
          <p:nvPr/>
        </p:nvSpPr>
        <p:spPr bwMode="auto">
          <a:xfrm>
            <a:off x="11241707" y="2449753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4" name="object 188"/>
          <p:cNvSpPr>
            <a:spLocks noChangeArrowheads="1"/>
          </p:cNvSpPr>
          <p:nvPr/>
        </p:nvSpPr>
        <p:spPr bwMode="auto">
          <a:xfrm>
            <a:off x="11182616" y="2449753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5" name="object 189"/>
          <p:cNvSpPr>
            <a:spLocks noChangeArrowheads="1"/>
          </p:cNvSpPr>
          <p:nvPr/>
        </p:nvSpPr>
        <p:spPr bwMode="auto">
          <a:xfrm>
            <a:off x="11123524" y="2449753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6" name="object 190"/>
          <p:cNvSpPr>
            <a:spLocks noChangeArrowheads="1"/>
          </p:cNvSpPr>
          <p:nvPr/>
        </p:nvSpPr>
        <p:spPr bwMode="auto">
          <a:xfrm>
            <a:off x="11064433" y="2449753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7" name="object 191"/>
          <p:cNvSpPr>
            <a:spLocks noChangeArrowheads="1"/>
          </p:cNvSpPr>
          <p:nvPr/>
        </p:nvSpPr>
        <p:spPr bwMode="auto">
          <a:xfrm>
            <a:off x="11005341" y="2449753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8" name="object 192"/>
          <p:cNvSpPr>
            <a:spLocks noChangeArrowheads="1"/>
          </p:cNvSpPr>
          <p:nvPr/>
        </p:nvSpPr>
        <p:spPr bwMode="auto">
          <a:xfrm>
            <a:off x="10946250" y="2449753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79" name="object 193"/>
          <p:cNvSpPr>
            <a:spLocks noChangeArrowheads="1"/>
          </p:cNvSpPr>
          <p:nvPr/>
        </p:nvSpPr>
        <p:spPr bwMode="auto">
          <a:xfrm>
            <a:off x="10888949" y="2449753"/>
            <a:ext cx="28650" cy="0"/>
          </a:xfrm>
          <a:custGeom>
            <a:avLst/>
            <a:gdLst>
              <a:gd name="T0" fmla="*/ 0 w 26670"/>
              <a:gd name="T1" fmla="*/ 2768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0" name="object 194"/>
          <p:cNvSpPr>
            <a:spLocks noChangeArrowheads="1"/>
          </p:cNvSpPr>
          <p:nvPr/>
        </p:nvSpPr>
        <p:spPr bwMode="auto">
          <a:xfrm>
            <a:off x="10829857" y="2449753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1" name="object 195"/>
          <p:cNvSpPr>
            <a:spLocks noChangeArrowheads="1"/>
          </p:cNvSpPr>
          <p:nvPr/>
        </p:nvSpPr>
        <p:spPr bwMode="auto">
          <a:xfrm>
            <a:off x="10770767" y="2449753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2" name="object 196"/>
          <p:cNvSpPr>
            <a:spLocks noChangeArrowheads="1"/>
          </p:cNvSpPr>
          <p:nvPr/>
        </p:nvSpPr>
        <p:spPr bwMode="auto">
          <a:xfrm>
            <a:off x="10711674" y="2449753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3" name="object 197"/>
          <p:cNvSpPr>
            <a:spLocks noChangeArrowheads="1"/>
          </p:cNvSpPr>
          <p:nvPr/>
        </p:nvSpPr>
        <p:spPr bwMode="auto">
          <a:xfrm>
            <a:off x="10652584" y="2449753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4" name="object 198"/>
          <p:cNvSpPr>
            <a:spLocks noChangeArrowheads="1"/>
          </p:cNvSpPr>
          <p:nvPr/>
        </p:nvSpPr>
        <p:spPr bwMode="auto">
          <a:xfrm>
            <a:off x="10593491" y="2449753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5" name="object 199"/>
          <p:cNvSpPr>
            <a:spLocks noChangeArrowheads="1"/>
          </p:cNvSpPr>
          <p:nvPr/>
        </p:nvSpPr>
        <p:spPr bwMode="auto">
          <a:xfrm>
            <a:off x="10534401" y="2449753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6" name="object 200"/>
          <p:cNvSpPr>
            <a:spLocks noChangeArrowheads="1"/>
          </p:cNvSpPr>
          <p:nvPr/>
        </p:nvSpPr>
        <p:spPr bwMode="auto">
          <a:xfrm>
            <a:off x="10475308" y="2449753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7" name="object 201"/>
          <p:cNvSpPr>
            <a:spLocks noChangeArrowheads="1"/>
          </p:cNvSpPr>
          <p:nvPr/>
        </p:nvSpPr>
        <p:spPr bwMode="auto">
          <a:xfrm>
            <a:off x="10418008" y="2449753"/>
            <a:ext cx="28650" cy="0"/>
          </a:xfrm>
          <a:custGeom>
            <a:avLst/>
            <a:gdLst>
              <a:gd name="T0" fmla="*/ 0 w 26670"/>
              <a:gd name="T1" fmla="*/ 2768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8" name="object 202"/>
          <p:cNvSpPr>
            <a:spLocks noChangeArrowheads="1"/>
          </p:cNvSpPr>
          <p:nvPr/>
        </p:nvSpPr>
        <p:spPr bwMode="auto">
          <a:xfrm>
            <a:off x="10358917" y="2449753"/>
            <a:ext cx="28650" cy="0"/>
          </a:xfrm>
          <a:custGeom>
            <a:avLst/>
            <a:gdLst>
              <a:gd name="T0" fmla="*/ 0 w 26670"/>
              <a:gd name="T1" fmla="*/ 276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89" name="object 203"/>
          <p:cNvSpPr>
            <a:spLocks noChangeArrowheads="1"/>
          </p:cNvSpPr>
          <p:nvPr/>
        </p:nvSpPr>
        <p:spPr bwMode="auto">
          <a:xfrm>
            <a:off x="10299824" y="2449753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0" name="object 204"/>
          <p:cNvSpPr>
            <a:spLocks noChangeArrowheads="1"/>
          </p:cNvSpPr>
          <p:nvPr/>
        </p:nvSpPr>
        <p:spPr bwMode="auto">
          <a:xfrm>
            <a:off x="10240734" y="2449753"/>
            <a:ext cx="30441" cy="0"/>
          </a:xfrm>
          <a:custGeom>
            <a:avLst/>
            <a:gdLst>
              <a:gd name="T0" fmla="*/ 0 w 26670"/>
              <a:gd name="T1" fmla="*/ 44945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1" name="object 205"/>
          <p:cNvSpPr>
            <a:spLocks noChangeArrowheads="1"/>
          </p:cNvSpPr>
          <p:nvPr/>
        </p:nvSpPr>
        <p:spPr bwMode="auto">
          <a:xfrm>
            <a:off x="10181641" y="2449753"/>
            <a:ext cx="30442" cy="0"/>
          </a:xfrm>
          <a:custGeom>
            <a:avLst/>
            <a:gdLst>
              <a:gd name="T0" fmla="*/ 0 w 26670"/>
              <a:gd name="T1" fmla="*/ 4501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2" name="object 206"/>
          <p:cNvSpPr>
            <a:spLocks noChangeArrowheads="1"/>
          </p:cNvSpPr>
          <p:nvPr/>
        </p:nvSpPr>
        <p:spPr bwMode="auto">
          <a:xfrm>
            <a:off x="10122551" y="2449753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3" name="object 207"/>
          <p:cNvSpPr>
            <a:spLocks noChangeArrowheads="1"/>
          </p:cNvSpPr>
          <p:nvPr/>
        </p:nvSpPr>
        <p:spPr bwMode="auto">
          <a:xfrm>
            <a:off x="10063458" y="2449753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4" name="object 208"/>
          <p:cNvSpPr>
            <a:spLocks noChangeArrowheads="1"/>
          </p:cNvSpPr>
          <p:nvPr/>
        </p:nvSpPr>
        <p:spPr bwMode="auto">
          <a:xfrm>
            <a:off x="10004368" y="2449753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5" name="object 209"/>
          <p:cNvSpPr>
            <a:spLocks noChangeArrowheads="1"/>
          </p:cNvSpPr>
          <p:nvPr/>
        </p:nvSpPr>
        <p:spPr bwMode="auto">
          <a:xfrm>
            <a:off x="9945275" y="2449753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6" name="object 210"/>
          <p:cNvSpPr>
            <a:spLocks noChangeArrowheads="1"/>
          </p:cNvSpPr>
          <p:nvPr/>
        </p:nvSpPr>
        <p:spPr bwMode="auto">
          <a:xfrm>
            <a:off x="9887975" y="2449753"/>
            <a:ext cx="28650" cy="0"/>
          </a:xfrm>
          <a:custGeom>
            <a:avLst/>
            <a:gdLst>
              <a:gd name="T0" fmla="*/ 0 w 26670"/>
              <a:gd name="T1" fmla="*/ 276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7" name="object 211"/>
          <p:cNvSpPr>
            <a:spLocks noChangeArrowheads="1"/>
          </p:cNvSpPr>
          <p:nvPr/>
        </p:nvSpPr>
        <p:spPr bwMode="auto">
          <a:xfrm>
            <a:off x="9828884" y="2449753"/>
            <a:ext cx="28650" cy="0"/>
          </a:xfrm>
          <a:custGeom>
            <a:avLst/>
            <a:gdLst>
              <a:gd name="T0" fmla="*/ 0 w 26670"/>
              <a:gd name="T1" fmla="*/ 2767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098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8" name="object 212"/>
          <p:cNvSpPr>
            <a:spLocks noChangeArrowheads="1"/>
          </p:cNvSpPr>
          <p:nvPr/>
        </p:nvSpPr>
        <p:spPr bwMode="auto">
          <a:xfrm>
            <a:off x="9769792" y="2449753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299" name="object 213"/>
          <p:cNvSpPr>
            <a:spLocks noChangeArrowheads="1"/>
          </p:cNvSpPr>
          <p:nvPr/>
        </p:nvSpPr>
        <p:spPr bwMode="auto">
          <a:xfrm>
            <a:off x="9710701" y="2449753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300" name="object 214"/>
          <p:cNvSpPr>
            <a:spLocks noChangeArrowheads="1"/>
          </p:cNvSpPr>
          <p:nvPr/>
        </p:nvSpPr>
        <p:spPr bwMode="auto">
          <a:xfrm>
            <a:off x="9651609" y="2449753"/>
            <a:ext cx="30442" cy="0"/>
          </a:xfrm>
          <a:custGeom>
            <a:avLst/>
            <a:gdLst>
              <a:gd name="T0" fmla="*/ 0 w 26670"/>
              <a:gd name="T1" fmla="*/ 45039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301" name="object 215"/>
          <p:cNvSpPr>
            <a:spLocks noChangeArrowheads="1"/>
          </p:cNvSpPr>
          <p:nvPr/>
        </p:nvSpPr>
        <p:spPr bwMode="auto">
          <a:xfrm>
            <a:off x="9592518" y="2449753"/>
            <a:ext cx="30441" cy="0"/>
          </a:xfrm>
          <a:custGeom>
            <a:avLst/>
            <a:gdLst>
              <a:gd name="T0" fmla="*/ 0 w 26670"/>
              <a:gd name="T1" fmla="*/ 44963 w 26670"/>
              <a:gd name="T2" fmla="*/ 0 60000 65536"/>
              <a:gd name="T3" fmla="*/ 0 60000 65536"/>
              <a:gd name="T4" fmla="*/ 0 w 26670"/>
              <a:gd name="T5" fmla="*/ 26670 w 266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6670">
                <a:moveTo>
                  <a:pt x="0" y="0"/>
                </a:moveTo>
                <a:lnTo>
                  <a:pt x="26111" y="0"/>
                </a:lnTo>
              </a:path>
            </a:pathLst>
          </a:custGeom>
          <a:noFill/>
          <a:ln w="3175">
            <a:solidFill>
              <a:srgbClr val="A7A9AC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16" name="object 216">
            <a:extLst/>
          </p:cNvPr>
          <p:cNvSpPr txBox="1"/>
          <p:nvPr/>
        </p:nvSpPr>
        <p:spPr>
          <a:xfrm>
            <a:off x="9818140" y="4519914"/>
            <a:ext cx="39215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501">
              <a:defRPr/>
            </a:pPr>
            <a:r>
              <a:rPr spc="-6" dirty="0"/>
              <a:t>7ª</a:t>
            </a:r>
            <a:endParaRPr dirty="0"/>
          </a:p>
        </p:txBody>
      </p:sp>
      <p:sp>
        <p:nvSpPr>
          <p:cNvPr id="4303" name="object 217"/>
          <p:cNvSpPr txBox="1">
            <a:spLocks noChangeArrowheads="1"/>
          </p:cNvSpPr>
          <p:nvPr/>
        </p:nvSpPr>
        <p:spPr bwMode="auto">
          <a:xfrm>
            <a:off x="10154783" y="4610645"/>
            <a:ext cx="1355522" cy="14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>
              <a:lnSpc>
                <a:spcPts val="1071"/>
              </a:lnSpc>
            </a:pPr>
            <a:r>
              <a:rPr lang="pt-BR" altLang="pt-BR" sz="1000" dirty="0"/>
              <a:t>Economia do País</a:t>
            </a:r>
          </a:p>
        </p:txBody>
      </p:sp>
      <p:sp>
        <p:nvSpPr>
          <p:cNvPr id="218" name="object 218">
            <a:extLst/>
          </p:cNvPr>
          <p:cNvSpPr txBox="1"/>
          <p:nvPr/>
        </p:nvSpPr>
        <p:spPr>
          <a:xfrm>
            <a:off x="9818140" y="5005051"/>
            <a:ext cx="36350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501">
              <a:defRPr/>
            </a:pPr>
            <a:r>
              <a:rPr spc="-6" dirty="0"/>
              <a:t>5ª</a:t>
            </a:r>
            <a:endParaRPr dirty="0"/>
          </a:p>
        </p:txBody>
      </p:sp>
      <p:sp>
        <p:nvSpPr>
          <p:cNvPr id="4305" name="object 219"/>
          <p:cNvSpPr txBox="1">
            <a:spLocks noChangeArrowheads="1"/>
          </p:cNvSpPr>
          <p:nvPr/>
        </p:nvSpPr>
        <p:spPr bwMode="auto">
          <a:xfrm>
            <a:off x="10154783" y="5042084"/>
            <a:ext cx="1677839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501">
              <a:lnSpc>
                <a:spcPts val="1071"/>
              </a:lnSpc>
            </a:pPr>
            <a:r>
              <a:rPr lang="pt-BR" altLang="pt-BR" sz="1000" dirty="0"/>
              <a:t>Destino preferido para  investimentos  estrangeiros</a:t>
            </a:r>
          </a:p>
        </p:txBody>
      </p:sp>
      <p:sp>
        <p:nvSpPr>
          <p:cNvPr id="224" name="CaixaDeTexto 223">
            <a:extLst/>
          </p:cNvPr>
          <p:cNvSpPr txBox="1"/>
          <p:nvPr/>
        </p:nvSpPr>
        <p:spPr>
          <a:xfrm>
            <a:off x="444082" y="3244117"/>
            <a:ext cx="1461171" cy="1582753"/>
          </a:xfrm>
          <a:prstGeom prst="rect">
            <a:avLst/>
          </a:prstGeom>
          <a:noFill/>
        </p:spPr>
        <p:txBody>
          <a:bodyPr lIns="104406" tIns="52203" rIns="104406" bIns="52203">
            <a:spAutoFit/>
          </a:bodyPr>
          <a:lstStyle/>
          <a:p>
            <a:pPr algn="r">
              <a:defRPr/>
            </a:pPr>
            <a:r>
              <a:rPr lang="pt-BR" sz="1100" b="1" dirty="0">
                <a:solidFill>
                  <a:schemeClr val="accent1">
                    <a:lumMod val="75000"/>
                  </a:schemeClr>
                </a:solidFill>
              </a:rPr>
              <a:t>Área</a:t>
            </a:r>
          </a:p>
          <a:p>
            <a:pPr algn="r">
              <a:defRPr/>
            </a:pPr>
            <a:r>
              <a:rPr lang="pt-BR" sz="1100" dirty="0">
                <a:solidFill>
                  <a:schemeClr val="accent1">
                    <a:lumMod val="75000"/>
                  </a:schemeClr>
                </a:solidFill>
              </a:rPr>
              <a:t>564,692 km²</a:t>
            </a:r>
          </a:p>
          <a:p>
            <a:pPr algn="r">
              <a:defRPr/>
            </a:pPr>
            <a:r>
              <a:rPr lang="pt-BR" sz="900" dirty="0">
                <a:solidFill>
                  <a:schemeClr val="accent1">
                    <a:lumMod val="75000"/>
                  </a:schemeClr>
                </a:solidFill>
              </a:rPr>
              <a:t>(6,6% do Brasil)</a:t>
            </a:r>
          </a:p>
          <a:p>
            <a:pPr algn="r">
              <a:defRPr/>
            </a:pPr>
            <a:endParaRPr lang="pt-BR" sz="1100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defRPr/>
            </a:pPr>
            <a:r>
              <a:rPr lang="pt-BR" sz="1100" b="1" dirty="0">
                <a:solidFill>
                  <a:schemeClr val="accent1">
                    <a:lumMod val="75000"/>
                  </a:schemeClr>
                </a:solidFill>
              </a:rPr>
              <a:t>Costa</a:t>
            </a:r>
          </a:p>
          <a:p>
            <a:pPr algn="r">
              <a:defRPr/>
            </a:pPr>
            <a:r>
              <a:rPr lang="pt-BR" sz="1100" dirty="0">
                <a:solidFill>
                  <a:schemeClr val="accent1">
                    <a:lumMod val="75000"/>
                  </a:schemeClr>
                </a:solidFill>
              </a:rPr>
              <a:t>1.188 km</a:t>
            </a:r>
          </a:p>
          <a:p>
            <a:pPr algn="r">
              <a:defRPr/>
            </a:pPr>
            <a:endParaRPr lang="pt-BR" sz="1100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defRPr/>
            </a:pPr>
            <a:r>
              <a:rPr lang="pt-BR" sz="1100" b="1" dirty="0">
                <a:solidFill>
                  <a:schemeClr val="accent1">
                    <a:lumMod val="75000"/>
                  </a:schemeClr>
                </a:solidFill>
              </a:rPr>
              <a:t>Municípios</a:t>
            </a:r>
          </a:p>
          <a:p>
            <a:pPr algn="r">
              <a:defRPr/>
            </a:pPr>
            <a:r>
              <a:rPr lang="pt-BR" sz="1100" dirty="0">
                <a:solidFill>
                  <a:schemeClr val="accent1">
                    <a:lumMod val="75000"/>
                  </a:schemeClr>
                </a:solidFill>
              </a:rPr>
              <a:t>417</a:t>
            </a:r>
          </a:p>
        </p:txBody>
      </p:sp>
      <p:cxnSp>
        <p:nvCxnSpPr>
          <p:cNvPr id="226" name="Conector reto 225">
            <a:extLst/>
          </p:cNvPr>
          <p:cNvCxnSpPr/>
          <p:nvPr/>
        </p:nvCxnSpPr>
        <p:spPr>
          <a:xfrm rot="10800000">
            <a:off x="530033" y="3866276"/>
            <a:ext cx="1375220" cy="185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to 227">
            <a:extLst/>
          </p:cNvPr>
          <p:cNvCxnSpPr/>
          <p:nvPr/>
        </p:nvCxnSpPr>
        <p:spPr>
          <a:xfrm rot="10800000">
            <a:off x="530033" y="4416222"/>
            <a:ext cx="1375220" cy="18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object 19">
            <a:extLst/>
          </p:cNvPr>
          <p:cNvSpPr txBox="1"/>
          <p:nvPr/>
        </p:nvSpPr>
        <p:spPr>
          <a:xfrm>
            <a:off x="9921998" y="6593779"/>
            <a:ext cx="1960762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Dólar médio = R$ 3,30</a:t>
            </a:r>
          </a:p>
          <a:p>
            <a:pPr algn="r">
              <a:defRPr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Fonte: BACEN (2017)</a:t>
            </a:r>
          </a:p>
        </p:txBody>
      </p:sp>
      <p:sp>
        <p:nvSpPr>
          <p:cNvPr id="4310" name="CaixaDeTexto 220"/>
          <p:cNvSpPr txBox="1">
            <a:spLocks noChangeArrowheads="1"/>
          </p:cNvSpPr>
          <p:nvPr/>
        </p:nvSpPr>
        <p:spPr bwMode="auto">
          <a:xfrm>
            <a:off x="5466859" y="1510958"/>
            <a:ext cx="2659116" cy="37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06" tIns="52203" rIns="104406" bIns="52203">
            <a:spAutoFit/>
          </a:bodyPr>
          <a:lstStyle/>
          <a:p>
            <a:pPr eaLnBrk="1" hangingPunct="1"/>
            <a:r>
              <a:rPr lang="pt-BR" altLang="pt-BR" sz="1700" b="1" dirty="0"/>
              <a:t>Fluxo Comercial (2017)</a:t>
            </a:r>
          </a:p>
        </p:txBody>
      </p:sp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0" y="133320"/>
            <a:ext cx="5950334" cy="755479"/>
            <a:chOff x="-113" y="22"/>
            <a:chExt cx="4103791" cy="503855"/>
          </a:xfrm>
        </p:grpSpPr>
        <p:sp>
          <p:nvSpPr>
            <p:cNvPr id="4314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160500 w 3744595"/>
                <a:gd name="T3" fmla="*/ 2057844 h 353059"/>
                <a:gd name="T4" fmla="*/ 26174101 w 3744595"/>
                <a:gd name="T5" fmla="*/ 2057844 h 353059"/>
                <a:gd name="T6" fmla="*/ 25008629 w 3744595"/>
                <a:gd name="T7" fmla="*/ 2591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4315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2056548 h 353060"/>
                <a:gd name="T4" fmla="*/ 1343285 w 508000"/>
                <a:gd name="T5" fmla="*/ 2056548 h 353060"/>
                <a:gd name="T6" fmla="*/ 902307 w 508000"/>
                <a:gd name="T7" fmla="*/ 1473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4316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57915 w 211454"/>
                <a:gd name="T1" fmla="*/ 0 h 132079"/>
                <a:gd name="T2" fmla="*/ 0 w 211454"/>
                <a:gd name="T3" fmla="*/ 0 h 132079"/>
                <a:gd name="T4" fmla="*/ 165650 w 211454"/>
                <a:gd name="T5" fmla="*/ 769887 h 132079"/>
                <a:gd name="T6" fmla="*/ 557915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232" name="object 223">
            <a:extLst/>
          </p:cNvPr>
          <p:cNvSpPr txBox="1"/>
          <p:nvPr/>
        </p:nvSpPr>
        <p:spPr>
          <a:xfrm>
            <a:off x="1033085" y="462917"/>
            <a:ext cx="5203632" cy="2923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4890">
              <a:defRPr/>
            </a:pPr>
            <a:r>
              <a:rPr lang="pt-BR" sz="1900" b="1" spc="-6" dirty="0">
                <a:solidFill>
                  <a:srgbClr val="FFFFFF"/>
                </a:solidFill>
                <a:latin typeface="Arial"/>
                <a:cs typeface="Arial"/>
              </a:rPr>
              <a:t>BAHIA </a:t>
            </a:r>
            <a:r>
              <a:rPr lang="pt-BR" sz="1900" b="1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lang="pt-BR" sz="1900" b="1" spc="-6" dirty="0">
                <a:solidFill>
                  <a:srgbClr val="FFFFFF"/>
                </a:solidFill>
                <a:latin typeface="Arial"/>
                <a:cs typeface="Arial"/>
              </a:rPr>
              <a:t>DADOS SOCIOECONÔMICOS</a:t>
            </a:r>
            <a:endParaRPr lang="pt-BR" sz="1900" dirty="0">
              <a:latin typeface="Arial"/>
              <a:cs typeface="Arial"/>
            </a:endParaRPr>
          </a:p>
        </p:txBody>
      </p:sp>
      <p:sp>
        <p:nvSpPr>
          <p:cNvPr id="4313" name="CaixaDeTexto 232"/>
          <p:cNvSpPr txBox="1">
            <a:spLocks noChangeArrowheads="1"/>
          </p:cNvSpPr>
          <p:nvPr/>
        </p:nvSpPr>
        <p:spPr bwMode="auto">
          <a:xfrm>
            <a:off x="9737560" y="1510958"/>
            <a:ext cx="1369849" cy="37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06" tIns="52203" rIns="104406" bIns="52203">
            <a:spAutoFit/>
          </a:bodyPr>
          <a:lstStyle/>
          <a:p>
            <a:pPr eaLnBrk="1" hangingPunct="1"/>
            <a:r>
              <a:rPr lang="pt-BR" altLang="pt-BR" sz="1700" b="1" dirty="0"/>
              <a:t>População</a:t>
            </a:r>
          </a:p>
        </p:txBody>
      </p:sp>
      <p:sp>
        <p:nvSpPr>
          <p:cNvPr id="221" name="Retângulo 220"/>
          <p:cNvSpPr/>
          <p:nvPr/>
        </p:nvSpPr>
        <p:spPr>
          <a:xfrm rot="10800000" flipV="1">
            <a:off x="5708594" y="6093847"/>
            <a:ext cx="1323279" cy="269243"/>
          </a:xfrm>
          <a:prstGeom prst="rect">
            <a:avLst/>
          </a:prstGeom>
        </p:spPr>
        <p:txBody>
          <a:bodyPr wrap="square" lIns="104406" tIns="52203" rIns="104406" bIns="52203">
            <a:spAutoFit/>
          </a:bodyPr>
          <a:lstStyle/>
          <a:p>
            <a:pPr algn="r">
              <a:defRPr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Fonte: SEI 2018</a:t>
            </a:r>
            <a:endParaRPr lang="pt-BR" sz="10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0" y="112071"/>
            <a:ext cx="5530846" cy="755479"/>
            <a:chOff x="-113" y="22"/>
            <a:chExt cx="4103791" cy="503855"/>
          </a:xfrm>
        </p:grpSpPr>
        <p:sp>
          <p:nvSpPr>
            <p:cNvPr id="64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70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76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78" name="object 223"/>
          <p:cNvSpPr txBox="1">
            <a:spLocks noChangeArrowheads="1"/>
          </p:cNvSpPr>
          <p:nvPr/>
        </p:nvSpPr>
        <p:spPr bwMode="auto">
          <a:xfrm>
            <a:off x="815938" y="438922"/>
            <a:ext cx="420686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988"/>
            <a:r>
              <a:rPr lang="pt-BR" altLang="pt-BR" sz="1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BENEFÍCIOS SOCIOECONÔMICOS </a:t>
            </a:r>
            <a:endParaRPr lang="pt-BR" altLang="pt-BR" sz="1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059825504"/>
              </p:ext>
            </p:extLst>
          </p:nvPr>
        </p:nvGraphicFramePr>
        <p:xfrm>
          <a:off x="315872" y="830351"/>
          <a:ext cx="11358642" cy="619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0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1" y="244608"/>
            <a:ext cx="5810211" cy="730586"/>
            <a:chOff x="-113" y="22"/>
            <a:chExt cx="4103791" cy="503855"/>
          </a:xfrm>
        </p:grpSpPr>
        <p:sp>
          <p:nvSpPr>
            <p:cNvPr id="73782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939403 w 3744595"/>
                <a:gd name="T3" fmla="*/ 1698937 h 353059"/>
                <a:gd name="T4" fmla="*/ 21187409 w 3744595"/>
                <a:gd name="T5" fmla="*/ 1698937 h 353059"/>
                <a:gd name="T6" fmla="*/ 20244025 w 3744595"/>
                <a:gd name="T7" fmla="*/ 2139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482"/>
            </a:p>
          </p:txBody>
        </p:sp>
        <p:sp>
          <p:nvSpPr>
            <p:cNvPr id="73783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697891 h 353060"/>
                <a:gd name="T4" fmla="*/ 1208470 w 508000"/>
                <a:gd name="T5" fmla="*/ 1697891 h 353060"/>
                <a:gd name="T6" fmla="*/ 811749 w 508000"/>
                <a:gd name="T7" fmla="*/ 1217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482"/>
            </a:p>
          </p:txBody>
        </p:sp>
        <p:sp>
          <p:nvSpPr>
            <p:cNvPr id="73784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01927 w 211454"/>
                <a:gd name="T1" fmla="*/ 0 h 132079"/>
                <a:gd name="T2" fmla="*/ 0 w 211454"/>
                <a:gd name="T3" fmla="*/ 0 h 132079"/>
                <a:gd name="T4" fmla="*/ 149025 w 211454"/>
                <a:gd name="T5" fmla="*/ 635613 h 132079"/>
                <a:gd name="T6" fmla="*/ 501927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482"/>
            </a:p>
          </p:txBody>
        </p:sp>
      </p:grpSp>
      <p:sp>
        <p:nvSpPr>
          <p:cNvPr id="73736" name="object 223"/>
          <p:cNvSpPr txBox="1">
            <a:spLocks noChangeArrowheads="1"/>
          </p:cNvSpPr>
          <p:nvPr/>
        </p:nvSpPr>
        <p:spPr bwMode="auto">
          <a:xfrm>
            <a:off x="1045740" y="552289"/>
            <a:ext cx="3617020" cy="29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4326"/>
            <a:r>
              <a:rPr lang="pt-BR" altLang="pt-BR" sz="1918" b="1" dirty="0">
                <a:solidFill>
                  <a:schemeClr val="bg1"/>
                </a:solidFill>
              </a:rPr>
              <a:t>COMO INVESTIR</a:t>
            </a:r>
          </a:p>
        </p:txBody>
      </p:sp>
      <p:pic>
        <p:nvPicPr>
          <p:cNvPr id="97282" name="Picture 2" descr="http://www.investinbahia.com/wp-content/uploads/2016/11/PassoaPasso_ComoInvestir-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361" y="1335100"/>
            <a:ext cx="10255662" cy="4995951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27A3B9E-BD79-4030-B735-0B0F7A700242}"/>
              </a:ext>
            </a:extLst>
          </p:cNvPr>
          <p:cNvSpPr txBox="1"/>
          <p:nvPr/>
        </p:nvSpPr>
        <p:spPr>
          <a:xfrm>
            <a:off x="9412369" y="953873"/>
            <a:ext cx="2822363" cy="30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4" b="1" dirty="0">
                <a:solidFill>
                  <a:schemeClr val="accent1">
                    <a:lumMod val="75000"/>
                  </a:schemeClr>
                </a:solidFill>
              </a:rPr>
              <a:t>PORTAL DE INVESTIMENTOS</a:t>
            </a:r>
          </a:p>
        </p:txBody>
      </p:sp>
      <p:pic>
        <p:nvPicPr>
          <p:cNvPr id="9" name="Imagem 8">
            <a:hlinkClick r:id="rId4"/>
            <a:extLst>
              <a:ext uri="{FF2B5EF4-FFF2-40B4-BE49-F238E27FC236}">
                <a16:creationId xmlns:a16="http://schemas.microsoft.com/office/drawing/2014/main" xmlns="" id="{B942CCB9-A314-4D19-B4CA-CB2C54F82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723" y="191832"/>
            <a:ext cx="1679939" cy="8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291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2" y="133320"/>
            <a:ext cx="5810211" cy="755479"/>
            <a:chOff x="-113" y="22"/>
            <a:chExt cx="4103791" cy="503855"/>
          </a:xfrm>
        </p:grpSpPr>
        <p:sp>
          <p:nvSpPr>
            <p:cNvPr id="73782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939403 w 3744595"/>
                <a:gd name="T3" fmla="*/ 1698937 h 353059"/>
                <a:gd name="T4" fmla="*/ 21187409 w 3744595"/>
                <a:gd name="T5" fmla="*/ 1698937 h 353059"/>
                <a:gd name="T6" fmla="*/ 20244025 w 3744595"/>
                <a:gd name="T7" fmla="*/ 2139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73783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697891 h 353060"/>
                <a:gd name="T4" fmla="*/ 1208470 w 508000"/>
                <a:gd name="T5" fmla="*/ 1697891 h 353060"/>
                <a:gd name="T6" fmla="*/ 811749 w 508000"/>
                <a:gd name="T7" fmla="*/ 1217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73784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01927 w 211454"/>
                <a:gd name="T1" fmla="*/ 0 h 132079"/>
                <a:gd name="T2" fmla="*/ 0 w 211454"/>
                <a:gd name="T3" fmla="*/ 0 h 132079"/>
                <a:gd name="T4" fmla="*/ 149025 w 211454"/>
                <a:gd name="T5" fmla="*/ 635613 h 132079"/>
                <a:gd name="T6" fmla="*/ 501927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73736" name="object 223"/>
          <p:cNvSpPr txBox="1">
            <a:spLocks noChangeArrowheads="1"/>
          </p:cNvSpPr>
          <p:nvPr/>
        </p:nvSpPr>
        <p:spPr bwMode="auto">
          <a:xfrm>
            <a:off x="1045740" y="451483"/>
            <a:ext cx="361702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4501"/>
            <a:r>
              <a:rPr lang="pt-BR" altLang="pt-BR" sz="1900" b="1" dirty="0">
                <a:solidFill>
                  <a:schemeClr val="bg1"/>
                </a:solidFill>
              </a:rPr>
              <a:t>APOIO AO INVESTIDOR</a:t>
            </a:r>
          </a:p>
        </p:txBody>
      </p:sp>
      <p:grpSp>
        <p:nvGrpSpPr>
          <p:cNvPr id="3" name="Agrupar 3">
            <a:extLst>
              <a:ext uri="{FF2B5EF4-FFF2-40B4-BE49-F238E27FC236}">
                <a16:creationId xmlns="" xmlns:a16="http://schemas.microsoft.com/office/drawing/2014/main" id="{766DC687-11E6-4933-B563-0E76E9C2D523}"/>
              </a:ext>
            </a:extLst>
          </p:cNvPr>
          <p:cNvGrpSpPr/>
          <p:nvPr/>
        </p:nvGrpSpPr>
        <p:grpSpPr>
          <a:xfrm>
            <a:off x="2674962" y="757305"/>
            <a:ext cx="6430401" cy="6314854"/>
            <a:chOff x="5708593" y="605449"/>
            <a:chExt cx="6204649" cy="6416064"/>
          </a:xfrm>
        </p:grpSpPr>
        <p:pic>
          <p:nvPicPr>
            <p:cNvPr id="57346" name="Picture 2" descr="C:\Users\alexandre.silva\Downloads\Engrenagem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08593" y="605449"/>
              <a:ext cx="6204649" cy="6416064"/>
            </a:xfrm>
            <a:prstGeom prst="rect">
              <a:avLst/>
            </a:prstGeom>
            <a:noFill/>
          </p:spPr>
        </p:pic>
        <p:grpSp>
          <p:nvGrpSpPr>
            <p:cNvPr id="4" name="Grupo 83"/>
            <p:cNvGrpSpPr/>
            <p:nvPr/>
          </p:nvGrpSpPr>
          <p:grpSpPr>
            <a:xfrm>
              <a:off x="5869753" y="844341"/>
              <a:ext cx="5754089" cy="5459999"/>
              <a:chOff x="5203824" y="723884"/>
              <a:chExt cx="5101282" cy="4681057"/>
            </a:xfrm>
          </p:grpSpPr>
          <p:sp>
            <p:nvSpPr>
              <p:cNvPr id="69" name="CaixaDeTexto 68"/>
              <p:cNvSpPr txBox="1"/>
              <p:nvPr/>
            </p:nvSpPr>
            <p:spPr>
              <a:xfrm>
                <a:off x="5918204" y="1081074"/>
                <a:ext cx="642942" cy="375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pt-BR" dirty="0"/>
              </a:p>
            </p:txBody>
          </p:sp>
          <p:sp>
            <p:nvSpPr>
              <p:cNvPr id="70" name="CaixaDeTexto 69"/>
              <p:cNvSpPr txBox="1"/>
              <p:nvPr/>
            </p:nvSpPr>
            <p:spPr>
              <a:xfrm>
                <a:off x="6070604" y="1233474"/>
                <a:ext cx="642942" cy="375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pt-BR" dirty="0"/>
              </a:p>
            </p:txBody>
          </p:sp>
          <p:sp>
            <p:nvSpPr>
              <p:cNvPr id="71" name="CaixaDeTexto 70"/>
              <p:cNvSpPr txBox="1"/>
              <p:nvPr/>
            </p:nvSpPr>
            <p:spPr>
              <a:xfrm>
                <a:off x="6223004" y="1385874"/>
                <a:ext cx="642942" cy="375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pt-BR" dirty="0"/>
              </a:p>
            </p:txBody>
          </p:sp>
          <p:sp>
            <p:nvSpPr>
              <p:cNvPr id="72" name="CaixaDeTexto 71"/>
              <p:cNvSpPr txBox="1"/>
              <p:nvPr/>
            </p:nvSpPr>
            <p:spPr>
              <a:xfrm>
                <a:off x="5203824" y="3509966"/>
                <a:ext cx="642942" cy="375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pt-BR" dirty="0"/>
              </a:p>
            </p:txBody>
          </p:sp>
          <p:sp>
            <p:nvSpPr>
              <p:cNvPr id="73" name="CaixaDeTexto 72"/>
              <p:cNvSpPr txBox="1"/>
              <p:nvPr/>
            </p:nvSpPr>
            <p:spPr>
              <a:xfrm>
                <a:off x="7204088" y="723884"/>
                <a:ext cx="642942" cy="375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pt-BR" dirty="0"/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7132650" y="1087460"/>
                <a:ext cx="1214446" cy="45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Autarquias</a:t>
                </a:r>
              </a:p>
              <a:p>
                <a:pPr algn="ctr"/>
                <a:r>
                  <a:rPr lang="pt-BR" sz="1400" dirty="0"/>
                  <a:t>Governo</a:t>
                </a:r>
              </a:p>
            </p:txBody>
          </p:sp>
          <p:sp>
            <p:nvSpPr>
              <p:cNvPr id="75" name="CaixaDeTexto 74"/>
              <p:cNvSpPr txBox="1"/>
              <p:nvPr/>
            </p:nvSpPr>
            <p:spPr>
              <a:xfrm>
                <a:off x="5333630" y="3824902"/>
                <a:ext cx="1214446" cy="27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INCRA</a:t>
                </a:r>
              </a:p>
            </p:txBody>
          </p:sp>
          <p:sp>
            <p:nvSpPr>
              <p:cNvPr id="76" name="CaixaDeTexto 75"/>
              <p:cNvSpPr txBox="1"/>
              <p:nvPr/>
            </p:nvSpPr>
            <p:spPr>
              <a:xfrm>
                <a:off x="5307788" y="2600728"/>
                <a:ext cx="1214446" cy="27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BAHIAGÁS</a:t>
                </a:r>
              </a:p>
            </p:txBody>
          </p:sp>
          <p:sp>
            <p:nvSpPr>
              <p:cNvPr id="77" name="CaixaDeTexto 76"/>
              <p:cNvSpPr txBox="1"/>
              <p:nvPr/>
            </p:nvSpPr>
            <p:spPr>
              <a:xfrm>
                <a:off x="5960539" y="1335637"/>
                <a:ext cx="1214446" cy="683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Ministério</a:t>
                </a:r>
              </a:p>
              <a:p>
                <a:pPr algn="ctr"/>
                <a:r>
                  <a:rPr lang="pt-BR" sz="1400" dirty="0"/>
                  <a:t>Público</a:t>
                </a:r>
              </a:p>
              <a:p>
                <a:pPr algn="ctr"/>
                <a:endParaRPr lang="pt-BR" sz="300" dirty="0"/>
              </a:p>
              <a:p>
                <a:pPr algn="ctr"/>
                <a:r>
                  <a:rPr lang="pt-BR" sz="1400" dirty="0"/>
                  <a:t>PGE</a:t>
                </a:r>
              </a:p>
            </p:txBody>
          </p:sp>
          <p:sp>
            <p:nvSpPr>
              <p:cNvPr id="78" name="CaixaDeTexto 77"/>
              <p:cNvSpPr txBox="1"/>
              <p:nvPr/>
            </p:nvSpPr>
            <p:spPr>
              <a:xfrm>
                <a:off x="8330982" y="1496632"/>
                <a:ext cx="1214446" cy="64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Secretarias</a:t>
                </a:r>
              </a:p>
              <a:p>
                <a:pPr algn="ctr"/>
                <a:r>
                  <a:rPr lang="pt-BR" sz="1400" dirty="0"/>
                  <a:t>Governo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79" name="CaixaDeTexto 78"/>
              <p:cNvSpPr txBox="1"/>
              <p:nvPr/>
            </p:nvSpPr>
            <p:spPr>
              <a:xfrm>
                <a:off x="9084274" y="2487036"/>
                <a:ext cx="1214446" cy="27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FIEB</a:t>
                </a:r>
              </a:p>
            </p:txBody>
          </p:sp>
          <p:sp>
            <p:nvSpPr>
              <p:cNvPr id="80" name="CaixaDeTexto 79"/>
              <p:cNvSpPr txBox="1"/>
              <p:nvPr/>
            </p:nvSpPr>
            <p:spPr>
              <a:xfrm>
                <a:off x="9090660" y="3730666"/>
                <a:ext cx="1214446" cy="27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SEBRAE</a:t>
                </a:r>
              </a:p>
            </p:txBody>
          </p:sp>
          <p:sp>
            <p:nvSpPr>
              <p:cNvPr id="81" name="CaixaDeTexto 80"/>
              <p:cNvSpPr txBox="1"/>
              <p:nvPr/>
            </p:nvSpPr>
            <p:spPr>
              <a:xfrm>
                <a:off x="8421876" y="4815306"/>
                <a:ext cx="1214446" cy="27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EMBASA</a:t>
                </a:r>
              </a:p>
            </p:txBody>
          </p:sp>
          <p:sp>
            <p:nvSpPr>
              <p:cNvPr id="82" name="CaixaDeTexto 81"/>
              <p:cNvSpPr txBox="1"/>
              <p:nvPr/>
            </p:nvSpPr>
            <p:spPr>
              <a:xfrm>
                <a:off x="7275526" y="5133584"/>
                <a:ext cx="1214446" cy="27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COELBA</a:t>
                </a:r>
              </a:p>
            </p:txBody>
          </p:sp>
          <p:sp>
            <p:nvSpPr>
              <p:cNvPr id="83" name="CaixaDeTexto 82"/>
              <p:cNvSpPr txBox="1"/>
              <p:nvPr/>
            </p:nvSpPr>
            <p:spPr>
              <a:xfrm>
                <a:off x="6086922" y="4815306"/>
                <a:ext cx="1214446" cy="27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IPHAN</a:t>
                </a:r>
              </a:p>
            </p:txBody>
          </p:sp>
        </p:grpSp>
      </p:grpSp>
      <p:sp>
        <p:nvSpPr>
          <p:cNvPr id="26" name="CaixaDeTexto 25"/>
          <p:cNvSpPr txBox="1"/>
          <p:nvPr/>
        </p:nvSpPr>
        <p:spPr>
          <a:xfrm>
            <a:off x="6183275" y="261171"/>
            <a:ext cx="5766819" cy="682507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pt-BR" sz="1100" dirty="0"/>
              <a:t>Financiamento do  negócio (DESENBAHIA), gestão de ativos, e captação de (BAHIAINVESTE), apoio  a projetos na área mineral (CBPM), licenciamento ambiental (INEMA), disponibilização de áreas industriais a preços incentivados com infraestrutura básica (SUDIC). 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8051154" y="1362142"/>
            <a:ext cx="3952273" cy="874867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pt-BR" sz="1100" dirty="0"/>
              <a:t>Concessão de benefícios fiscais (SEFAZ), construção de políticas ambientais (SEMA), regularização fundiária (SDR), apoio logístico, (SEINFRA), apoio institucional (SERIN, CASA CIVIL, GOVERNADORIA), fomento ao agronegócio (SEAGRI)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192509" y="4594877"/>
            <a:ext cx="2569516" cy="443980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/>
            <a:r>
              <a:rPr lang="pt-BR" sz="1100" dirty="0"/>
              <a:t>Apoio na regularização fundiária</a:t>
            </a:r>
          </a:p>
          <a:p>
            <a:pPr algn="ctr"/>
            <a:endParaRPr lang="pt-BR" sz="1100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1183688" y="5778496"/>
            <a:ext cx="2569516" cy="443980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/>
            <a:r>
              <a:rPr lang="pt-BR" sz="1100" dirty="0"/>
              <a:t>Suporte  para acelerar  as  anuências nos processos de licenciamento ambiental.  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9144168" y="4303820"/>
            <a:ext cx="2700778" cy="613257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/>
            <a:r>
              <a:rPr lang="pt-BR" sz="1100" dirty="0"/>
              <a:t>Acordos e convênios para fomento  das </a:t>
            </a:r>
            <a:r>
              <a:rPr lang="pt-BR" sz="1100" dirty="0" err="1"/>
              <a:t>MPEs</a:t>
            </a:r>
            <a:r>
              <a:rPr lang="pt-BR" sz="1100" dirty="0"/>
              <a:t> e das cadeias produtivas</a:t>
            </a:r>
          </a:p>
          <a:p>
            <a:pPr algn="ctr"/>
            <a:endParaRPr lang="pt-BR" sz="1100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8989864" y="3210718"/>
            <a:ext cx="2842798" cy="443980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/>
            <a:r>
              <a:rPr lang="pt-BR" sz="1100" dirty="0"/>
              <a:t>Articulação para fortalecimento da indústria baiana</a:t>
            </a:r>
          </a:p>
        </p:txBody>
      </p:sp>
      <p:sp>
        <p:nvSpPr>
          <p:cNvPr id="52" name="Seta dobrada 51"/>
          <p:cNvSpPr/>
          <p:nvPr/>
        </p:nvSpPr>
        <p:spPr>
          <a:xfrm>
            <a:off x="6112135" y="655085"/>
            <a:ext cx="81223" cy="25194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7" name="Seta para a direita 56"/>
          <p:cNvSpPr/>
          <p:nvPr/>
        </p:nvSpPr>
        <p:spPr>
          <a:xfrm>
            <a:off x="8884152" y="3344106"/>
            <a:ext cx="218594" cy="53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/>
          </a:p>
        </p:txBody>
      </p:sp>
      <p:sp>
        <p:nvSpPr>
          <p:cNvPr id="58" name="Seta para a direita 57"/>
          <p:cNvSpPr/>
          <p:nvPr/>
        </p:nvSpPr>
        <p:spPr>
          <a:xfrm>
            <a:off x="8954933" y="4503906"/>
            <a:ext cx="162446" cy="53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/>
          </a:p>
        </p:txBody>
      </p:sp>
      <p:sp>
        <p:nvSpPr>
          <p:cNvPr id="65" name="Seta para a esquerda 64"/>
          <p:cNvSpPr/>
          <p:nvPr/>
        </p:nvSpPr>
        <p:spPr>
          <a:xfrm>
            <a:off x="2578966" y="4686622"/>
            <a:ext cx="203034" cy="839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/>
          </a:p>
        </p:txBody>
      </p:sp>
      <p:sp>
        <p:nvSpPr>
          <p:cNvPr id="66" name="Seta para a esquerda 65"/>
          <p:cNvSpPr/>
          <p:nvPr/>
        </p:nvSpPr>
        <p:spPr>
          <a:xfrm>
            <a:off x="3684738" y="5998534"/>
            <a:ext cx="203034" cy="839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/>
          </a:p>
        </p:txBody>
      </p:sp>
      <p:sp>
        <p:nvSpPr>
          <p:cNvPr id="67" name="CaixaDeTexto 66"/>
          <p:cNvSpPr txBox="1"/>
          <p:nvPr/>
        </p:nvSpPr>
        <p:spPr>
          <a:xfrm>
            <a:off x="2260648" y="1629152"/>
            <a:ext cx="1201795" cy="274703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/>
            <a:r>
              <a:rPr lang="pt-BR" sz="1100" dirty="0"/>
              <a:t>Apoio jurídico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361372" y="3129821"/>
            <a:ext cx="2411196" cy="443980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/>
            <a:r>
              <a:rPr lang="pt-BR" sz="1100" dirty="0"/>
              <a:t>Viabilizar o fornecimento de gás para o empreendimento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8319505" y="5656843"/>
            <a:ext cx="2097439" cy="443980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/>
            <a:r>
              <a:rPr lang="pt-BR" sz="1100" dirty="0"/>
              <a:t>Intermediação para  viabilizar o fornecimento de água</a:t>
            </a:r>
          </a:p>
        </p:txBody>
      </p:sp>
      <p:sp>
        <p:nvSpPr>
          <p:cNvPr id="85" name="CaixaDeTexto 84"/>
          <p:cNvSpPr txBox="1"/>
          <p:nvPr/>
        </p:nvSpPr>
        <p:spPr>
          <a:xfrm>
            <a:off x="7368056" y="6489852"/>
            <a:ext cx="1969012" cy="413202"/>
          </a:xfrm>
          <a:prstGeom prst="rect">
            <a:avLst/>
          </a:prstGeom>
          <a:noFill/>
        </p:spPr>
        <p:txBody>
          <a:bodyPr wrap="square" lIns="104406" tIns="52203" rIns="104406" bIns="52203" rtlCol="0">
            <a:spAutoFit/>
          </a:bodyPr>
          <a:lstStyle/>
          <a:p>
            <a:pPr algn="ctr"/>
            <a:r>
              <a:rPr lang="pt-BR" sz="1000" dirty="0"/>
              <a:t>Suporte na viabilização para fornecimento de energia</a:t>
            </a:r>
          </a:p>
        </p:txBody>
      </p:sp>
      <p:sp>
        <p:nvSpPr>
          <p:cNvPr id="87" name="Seta para a esquerda 86"/>
          <p:cNvSpPr/>
          <p:nvPr/>
        </p:nvSpPr>
        <p:spPr>
          <a:xfrm>
            <a:off x="3410839" y="1710726"/>
            <a:ext cx="203034" cy="839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/>
          </a:p>
        </p:txBody>
      </p:sp>
      <p:sp>
        <p:nvSpPr>
          <p:cNvPr id="89" name="Seta para a direita 88"/>
          <p:cNvSpPr/>
          <p:nvPr/>
        </p:nvSpPr>
        <p:spPr>
          <a:xfrm>
            <a:off x="8119487" y="5893150"/>
            <a:ext cx="162446" cy="53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/>
          </a:p>
        </p:txBody>
      </p:sp>
      <p:sp>
        <p:nvSpPr>
          <p:cNvPr id="91" name="Seta para a direita 90"/>
          <p:cNvSpPr/>
          <p:nvPr/>
        </p:nvSpPr>
        <p:spPr>
          <a:xfrm>
            <a:off x="6607478" y="6689086"/>
            <a:ext cx="649782" cy="53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/>
          </a:p>
        </p:txBody>
      </p:sp>
      <p:sp>
        <p:nvSpPr>
          <p:cNvPr id="93" name="Seta para a esquerda 92"/>
          <p:cNvSpPr/>
          <p:nvPr/>
        </p:nvSpPr>
        <p:spPr>
          <a:xfrm>
            <a:off x="2718990" y="3231084"/>
            <a:ext cx="203034" cy="839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/>
          </a:p>
        </p:txBody>
      </p:sp>
      <p:sp>
        <p:nvSpPr>
          <p:cNvPr id="45" name="Seta para a direita 44"/>
          <p:cNvSpPr/>
          <p:nvPr/>
        </p:nvSpPr>
        <p:spPr>
          <a:xfrm>
            <a:off x="7959738" y="1867682"/>
            <a:ext cx="218594" cy="53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6" tIns="52203" rIns="104406" bIns="52203"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34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  <p:bldP spid="36" grpId="0"/>
      <p:bldP spid="37" grpId="0"/>
      <p:bldP spid="38" grpId="0"/>
      <p:bldP spid="44" grpId="0"/>
      <p:bldP spid="52" grpId="0" animBg="1"/>
      <p:bldP spid="57" grpId="0" animBg="1"/>
      <p:bldP spid="58" grpId="0" animBg="1"/>
      <p:bldP spid="65" grpId="0" animBg="1"/>
      <p:bldP spid="66" grpId="0" animBg="1"/>
      <p:bldP spid="67" grpId="0"/>
      <p:bldP spid="68" grpId="0"/>
      <p:bldP spid="84" grpId="0"/>
      <p:bldP spid="85" grpId="0"/>
      <p:bldP spid="87" grpId="0" animBg="1"/>
      <p:bldP spid="89" grpId="0" animBg="1"/>
      <p:bldP spid="91" grpId="0" animBg="1"/>
      <p:bldP spid="93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ChangeArrowheads="1"/>
          </p:cNvSpPr>
          <p:nvPr/>
        </p:nvSpPr>
        <p:spPr bwMode="auto">
          <a:xfrm>
            <a:off x="7039024" y="2022552"/>
            <a:ext cx="4860133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3473" indent="-1925" algn="ctr"/>
            <a:r>
              <a:rPr lang="pt-BR" sz="1800" b="1" dirty="0">
                <a:solidFill>
                  <a:srgbClr val="002060"/>
                </a:solidFill>
              </a:rPr>
              <a:t>OBRIGADA PELA ATENÇÃO!</a:t>
            </a:r>
          </a:p>
          <a:p>
            <a:pPr marL="13473" indent="-1925" algn="ctr"/>
            <a:endParaRPr lang="pt-BR" sz="1800" b="1" dirty="0">
              <a:solidFill>
                <a:srgbClr val="002060"/>
              </a:solidFill>
            </a:endParaRPr>
          </a:p>
          <a:p>
            <a:pPr marL="13473" indent="-1925" algn="ctr"/>
            <a:r>
              <a:rPr lang="pt-BR" sz="1800" b="1" dirty="0">
                <a:solidFill>
                  <a:srgbClr val="002060"/>
                </a:solidFill>
              </a:rPr>
              <a:t>Laís Maciel </a:t>
            </a:r>
            <a:r>
              <a:rPr lang="pt-BR" sz="1800" b="1" dirty="0" err="1">
                <a:solidFill>
                  <a:srgbClr val="002060"/>
                </a:solidFill>
              </a:rPr>
              <a:t>Lafuente</a:t>
            </a:r>
            <a:endParaRPr lang="pt-BR" sz="1800" b="1" dirty="0">
              <a:solidFill>
                <a:srgbClr val="002060"/>
              </a:solidFill>
            </a:endParaRPr>
          </a:p>
          <a:p>
            <a:pPr marL="13473" indent="-1925" algn="ctr"/>
            <a:endParaRPr lang="pt-BR" sz="1800" dirty="0">
              <a:solidFill>
                <a:srgbClr val="002060"/>
              </a:solidFill>
            </a:endParaRPr>
          </a:p>
          <a:p>
            <a:pPr marL="13473" indent="-1925" algn="ctr"/>
            <a:r>
              <a:rPr lang="pt-BR" sz="1800" dirty="0">
                <a:solidFill>
                  <a:srgbClr val="002060"/>
                </a:solidFill>
                <a:latin typeface="Calibri" pitchFamily="34" charset="0"/>
              </a:rPr>
              <a:t>Diretora de Desenvolvimento de Negócios</a:t>
            </a:r>
          </a:p>
          <a:p>
            <a:pPr marL="13473" indent="-1925" algn="ctr"/>
            <a:r>
              <a:rPr lang="pt-BR" sz="1800" dirty="0">
                <a:solidFill>
                  <a:srgbClr val="002060"/>
                </a:solidFill>
                <a:latin typeface="Calibri" pitchFamily="34" charset="0"/>
              </a:rPr>
              <a:t>Secretaria de Desenvolvimento Econômico – SDE  Governo do Estado da Bahia</a:t>
            </a:r>
          </a:p>
          <a:p>
            <a:pPr marL="13473" indent="-1925" algn="ctr">
              <a:spcBef>
                <a:spcPts val="30"/>
              </a:spcBef>
            </a:pPr>
            <a:endParaRPr lang="pt-BR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473" indent="-1925" algn="ctr"/>
            <a:r>
              <a:rPr lang="pt-BR" sz="1800" dirty="0">
                <a:solidFill>
                  <a:srgbClr val="002060"/>
                </a:solidFill>
                <a:latin typeface="Calibri" pitchFamily="34" charset="0"/>
              </a:rPr>
              <a:t>71 3115-7804</a:t>
            </a:r>
          </a:p>
          <a:p>
            <a:pPr marL="13473" indent="-1925" algn="ctr"/>
            <a:r>
              <a:rPr lang="pt-BR" sz="1800" dirty="0">
                <a:solidFill>
                  <a:srgbClr val="002060"/>
                </a:solidFill>
                <a:latin typeface="Calibri" pitchFamily="34" charset="0"/>
              </a:rPr>
              <a:t>71  99956-9923</a:t>
            </a:r>
          </a:p>
          <a:p>
            <a:pPr marL="13473" indent="-1925" algn="ctr"/>
            <a:endParaRPr lang="pt-BR" sz="1800" dirty="0">
              <a:solidFill>
                <a:srgbClr val="002060"/>
              </a:solidFill>
              <a:latin typeface="Calibri" pitchFamily="34" charset="0"/>
            </a:endParaRPr>
          </a:p>
          <a:p>
            <a:pPr marL="13473" indent="-1925" algn="ctr"/>
            <a:r>
              <a:rPr lang="pt-BR" sz="1800" dirty="0">
                <a:solidFill>
                  <a:srgbClr val="002060"/>
                </a:solidFill>
              </a:rPr>
              <a:t>www.sde.ba.gov.br</a:t>
            </a:r>
          </a:p>
          <a:p>
            <a:pPr marL="13473" indent="-1925" algn="ctr"/>
            <a:r>
              <a:rPr lang="pt-BR" sz="1800" dirty="0">
                <a:solidFill>
                  <a:srgbClr val="002060"/>
                </a:solidFill>
              </a:rPr>
              <a:t>lais.maciel@sde.ba.gov.b</a:t>
            </a:r>
            <a:r>
              <a:rPr lang="pt-BR" dirty="0">
                <a:solidFill>
                  <a:srgbClr val="002060"/>
                </a:solidFill>
              </a:rPr>
              <a:t>r</a:t>
            </a:r>
            <a:endParaRPr lang="pt-BR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Picture 2" descr="E:\Eolica CER8.jpg"/>
          <p:cNvPicPr>
            <a:picLocks noChangeAspect="1" noChangeArrowheads="1"/>
          </p:cNvPicPr>
          <p:nvPr/>
        </p:nvPicPr>
        <p:blipFill>
          <a:blip r:embed="rId3" cstate="print"/>
          <a:srcRect l="8081" r="26302"/>
          <a:stretch>
            <a:fillRect/>
          </a:stretch>
        </p:blipFill>
        <p:spPr bwMode="auto">
          <a:xfrm>
            <a:off x="-17760" y="0"/>
            <a:ext cx="6912768" cy="7021513"/>
          </a:xfrm>
          <a:prstGeom prst="rect">
            <a:avLst/>
          </a:prstGeom>
          <a:noFill/>
        </p:spPr>
      </p:pic>
      <p:pic>
        <p:nvPicPr>
          <p:cNvPr id="7" name="Picture 14" descr="C:\Users\lais.maciel\Downloads\002_semfund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524" y="270396"/>
            <a:ext cx="2087819" cy="1722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ixaDeTexto 55">
            <a:extLst/>
          </p:cNvPr>
          <p:cNvSpPr txBox="1"/>
          <p:nvPr/>
        </p:nvSpPr>
        <p:spPr>
          <a:xfrm>
            <a:off x="8634519" y="6706731"/>
            <a:ext cx="3352099" cy="259314"/>
          </a:xfrm>
          <a:prstGeom prst="rect">
            <a:avLst/>
          </a:prstGeom>
          <a:noFill/>
        </p:spPr>
        <p:txBody>
          <a:bodyPr lIns="104406" tIns="52203" rIns="104406" bIns="52203">
            <a:spAutoFit/>
          </a:bodyPr>
          <a:lstStyle/>
          <a:p>
            <a:pPr algn="r">
              <a:defRPr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Fonte: SDE Novembro (2018)</a:t>
            </a:r>
          </a:p>
        </p:txBody>
      </p:sp>
      <p:sp>
        <p:nvSpPr>
          <p:cNvPr id="5123" name="CaixaDeTexto 19"/>
          <p:cNvSpPr txBox="1">
            <a:spLocks noChangeArrowheads="1"/>
          </p:cNvSpPr>
          <p:nvPr/>
        </p:nvSpPr>
        <p:spPr bwMode="auto">
          <a:xfrm>
            <a:off x="7173348" y="1927583"/>
            <a:ext cx="1276735" cy="38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06" tIns="52203" rIns="104406" bIns="52203">
            <a:spAutoFit/>
          </a:bodyPr>
          <a:lstStyle/>
          <a:p>
            <a:pPr eaLnBrk="1" hangingPunct="1"/>
            <a:r>
              <a:rPr lang="pt-BR" altLang="pt-BR" sz="1800" b="1" dirty="0"/>
              <a:t>BAHIA</a:t>
            </a:r>
          </a:p>
        </p:txBody>
      </p:sp>
      <p:sp>
        <p:nvSpPr>
          <p:cNvPr id="21" name="CaixaDeTexto 20">
            <a:extLst/>
          </p:cNvPr>
          <p:cNvSpPr txBox="1"/>
          <p:nvPr/>
        </p:nvSpPr>
        <p:spPr>
          <a:xfrm>
            <a:off x="7173348" y="2207185"/>
            <a:ext cx="2374403" cy="720979"/>
          </a:xfrm>
          <a:prstGeom prst="rect">
            <a:avLst/>
          </a:prstGeom>
          <a:noFill/>
        </p:spPr>
        <p:txBody>
          <a:bodyPr lIns="104406" tIns="52203" rIns="104406" bIns="52203">
            <a:spAutoFit/>
          </a:bodyPr>
          <a:lstStyle/>
          <a:p>
            <a:pPr>
              <a:defRPr/>
            </a:pPr>
            <a:r>
              <a:rPr lang="pt-BR" sz="2000" dirty="0"/>
              <a:t>1.195 Projetos</a:t>
            </a:r>
          </a:p>
          <a:p>
            <a:pPr>
              <a:defRPr/>
            </a:pPr>
            <a:r>
              <a:rPr lang="pt-BR" sz="2000" dirty="0" smtClean="0"/>
              <a:t>US</a:t>
            </a:r>
            <a:r>
              <a:rPr lang="pt-BR" sz="2000" dirty="0"/>
              <a:t>$ 56,8 bilhões</a:t>
            </a:r>
          </a:p>
        </p:txBody>
      </p:sp>
      <p:sp>
        <p:nvSpPr>
          <p:cNvPr id="5125" name="CaixaDeTexto 21"/>
          <p:cNvSpPr txBox="1">
            <a:spLocks noChangeArrowheads="1"/>
          </p:cNvSpPr>
          <p:nvPr/>
        </p:nvSpPr>
        <p:spPr bwMode="auto">
          <a:xfrm>
            <a:off x="7173348" y="5029121"/>
            <a:ext cx="3062013" cy="38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06" tIns="52203" rIns="104406" bIns="52203">
            <a:spAutoFit/>
          </a:bodyPr>
          <a:lstStyle/>
          <a:p>
            <a:pPr eaLnBrk="1" hangingPunct="1"/>
            <a:r>
              <a:rPr lang="pt-BR" altLang="pt-BR" sz="1800" b="1" dirty="0"/>
              <a:t>INTERIOR</a:t>
            </a:r>
          </a:p>
        </p:txBody>
      </p:sp>
      <p:sp>
        <p:nvSpPr>
          <p:cNvPr id="23" name="CaixaDeTexto 22">
            <a:extLst/>
          </p:cNvPr>
          <p:cNvSpPr txBox="1"/>
          <p:nvPr/>
        </p:nvSpPr>
        <p:spPr>
          <a:xfrm>
            <a:off x="7173348" y="3574335"/>
            <a:ext cx="2406635" cy="1028755"/>
          </a:xfrm>
          <a:prstGeom prst="rect">
            <a:avLst/>
          </a:prstGeom>
          <a:noFill/>
        </p:spPr>
        <p:txBody>
          <a:bodyPr lIns="104406" tIns="52203" rIns="104406" bIns="52203">
            <a:spAutoFit/>
          </a:bodyPr>
          <a:lstStyle/>
          <a:p>
            <a:pPr>
              <a:defRPr/>
            </a:pPr>
            <a:r>
              <a:rPr lang="pt-BR" sz="2000" dirty="0"/>
              <a:t>36% Projetos</a:t>
            </a:r>
          </a:p>
          <a:p>
            <a:pPr>
              <a:defRPr/>
            </a:pPr>
            <a:r>
              <a:rPr lang="pt-BR" sz="2000" dirty="0"/>
              <a:t>27% Empregos</a:t>
            </a:r>
          </a:p>
          <a:p>
            <a:pPr>
              <a:defRPr/>
            </a:pPr>
            <a:r>
              <a:rPr lang="pt-BR" sz="2000" dirty="0"/>
              <a:t>31% Investimentos</a:t>
            </a:r>
          </a:p>
        </p:txBody>
      </p:sp>
      <p:sp>
        <p:nvSpPr>
          <p:cNvPr id="24" name="CaixaDeTexto 23">
            <a:extLst/>
          </p:cNvPr>
          <p:cNvSpPr txBox="1"/>
          <p:nvPr/>
        </p:nvSpPr>
        <p:spPr>
          <a:xfrm>
            <a:off x="7173348" y="5312427"/>
            <a:ext cx="2578537" cy="1028755"/>
          </a:xfrm>
          <a:prstGeom prst="rect">
            <a:avLst/>
          </a:prstGeom>
          <a:noFill/>
        </p:spPr>
        <p:txBody>
          <a:bodyPr lIns="104406" tIns="52203" rIns="104406" bIns="52203">
            <a:spAutoFit/>
          </a:bodyPr>
          <a:lstStyle/>
          <a:p>
            <a:pPr>
              <a:defRPr/>
            </a:pPr>
            <a:r>
              <a:rPr lang="pt-BR" sz="2000" dirty="0"/>
              <a:t>64% Projetos</a:t>
            </a:r>
          </a:p>
          <a:p>
            <a:pPr>
              <a:defRPr/>
            </a:pPr>
            <a:r>
              <a:rPr lang="pt-BR" sz="2000" dirty="0"/>
              <a:t>73% Empregos</a:t>
            </a:r>
          </a:p>
          <a:p>
            <a:pPr>
              <a:defRPr/>
            </a:pPr>
            <a:r>
              <a:rPr lang="pt-BR" sz="2000" dirty="0"/>
              <a:t>69% Investimentos</a:t>
            </a:r>
          </a:p>
        </p:txBody>
      </p:sp>
      <p:sp>
        <p:nvSpPr>
          <p:cNvPr id="25" name="object 46">
            <a:extLst/>
          </p:cNvPr>
          <p:cNvSpPr txBox="1"/>
          <p:nvPr/>
        </p:nvSpPr>
        <p:spPr>
          <a:xfrm>
            <a:off x="6318944" y="997946"/>
            <a:ext cx="31312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501" algn="ctr">
              <a:defRPr/>
            </a:pPr>
            <a:r>
              <a:rPr sz="2000" b="1" spc="-6" dirty="0"/>
              <a:t>INVESTIMENTOS</a:t>
            </a:r>
            <a:r>
              <a:rPr lang="pt-BR" sz="2000" b="1" spc="-6" dirty="0"/>
              <a:t> </a:t>
            </a:r>
            <a:endParaRPr lang="pt-BR" sz="2000" b="1" spc="-6" dirty="0" smtClean="0"/>
          </a:p>
          <a:p>
            <a:pPr marL="14501" algn="ctr">
              <a:defRPr/>
            </a:pPr>
            <a:r>
              <a:rPr lang="pt-BR" sz="2000" b="1" spc="-6" dirty="0" smtClean="0"/>
              <a:t>2007 </a:t>
            </a:r>
            <a:r>
              <a:rPr lang="pt-BR" sz="2000" b="1" spc="-6" dirty="0"/>
              <a:t>- 2018</a:t>
            </a:r>
            <a:endParaRPr sz="2000" dirty="0"/>
          </a:p>
        </p:txBody>
      </p:sp>
      <p:sp>
        <p:nvSpPr>
          <p:cNvPr id="5129" name="CaixaDeTexto 25"/>
          <p:cNvSpPr txBox="1">
            <a:spLocks noChangeArrowheads="1"/>
          </p:cNvSpPr>
          <p:nvPr/>
        </p:nvSpPr>
        <p:spPr bwMode="auto">
          <a:xfrm>
            <a:off x="7173348" y="3294732"/>
            <a:ext cx="3062013" cy="38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06" tIns="52203" rIns="104406" bIns="52203">
            <a:spAutoFit/>
          </a:bodyPr>
          <a:lstStyle/>
          <a:p>
            <a:pPr eaLnBrk="1" hangingPunct="1"/>
            <a:r>
              <a:rPr lang="pt-BR" altLang="pt-BR" sz="1800" b="1" dirty="0"/>
              <a:t>GRANDE SALVADOR</a:t>
            </a:r>
          </a:p>
        </p:txBody>
      </p:sp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0" y="133320"/>
            <a:ext cx="5950334" cy="755479"/>
            <a:chOff x="-113" y="22"/>
            <a:chExt cx="4103791" cy="503855"/>
          </a:xfrm>
        </p:grpSpPr>
        <p:sp>
          <p:nvSpPr>
            <p:cNvPr id="5135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5136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5137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32" name="object 223">
            <a:extLst/>
          </p:cNvPr>
          <p:cNvSpPr txBox="1"/>
          <p:nvPr/>
        </p:nvSpPr>
        <p:spPr>
          <a:xfrm>
            <a:off x="1045741" y="449956"/>
            <a:ext cx="5203632" cy="2923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4501">
              <a:defRPr/>
            </a:pPr>
            <a:r>
              <a:rPr lang="pt-BR" sz="1900" b="1" spc="-6" dirty="0">
                <a:solidFill>
                  <a:srgbClr val="FFFFFF"/>
                </a:solidFill>
                <a:latin typeface="Arial"/>
                <a:cs typeface="Arial"/>
              </a:rPr>
              <a:t>BAHIA </a:t>
            </a:r>
            <a:r>
              <a:rPr lang="pt-BR" sz="1900" b="1" dirty="0">
                <a:solidFill>
                  <a:srgbClr val="FFFFFF"/>
                </a:solidFill>
                <a:latin typeface="Arial"/>
                <a:cs typeface="Arial"/>
              </a:rPr>
              <a:t>| INVESTIMENTOS</a:t>
            </a:r>
            <a:endParaRPr lang="pt-BR" sz="1900" dirty="0">
              <a:latin typeface="Arial"/>
              <a:cs typeface="Arial"/>
            </a:endParaRPr>
          </a:p>
        </p:txBody>
      </p:sp>
      <p:grpSp>
        <p:nvGrpSpPr>
          <p:cNvPr id="3" name="Grupo 26"/>
          <p:cNvGrpSpPr>
            <a:grpSpLocks/>
          </p:cNvGrpSpPr>
          <p:nvPr/>
        </p:nvGrpSpPr>
        <p:grpSpPr bwMode="auto">
          <a:xfrm>
            <a:off x="424385" y="927685"/>
            <a:ext cx="6079260" cy="5971618"/>
            <a:chOff x="375599" y="795322"/>
            <a:chExt cx="5390173" cy="5119710"/>
          </a:xfrm>
        </p:grpSpPr>
        <p:pic>
          <p:nvPicPr>
            <p:cNvPr id="5133" name="Imagem 21" descr="MapadaBahia_setores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1858" y="795322"/>
              <a:ext cx="4633914" cy="4983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4" name="Imagem 25" descr="legen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5599" y="4295784"/>
              <a:ext cx="3756655" cy="1619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CaixaDeTexto 19"/>
          <p:cNvSpPr txBox="1">
            <a:spLocks noChangeArrowheads="1"/>
          </p:cNvSpPr>
          <p:nvPr/>
        </p:nvSpPr>
        <p:spPr bwMode="auto">
          <a:xfrm>
            <a:off x="9450239" y="1782564"/>
            <a:ext cx="1276735" cy="38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06" tIns="52203" rIns="104406" bIns="52203">
            <a:spAutoFit/>
          </a:bodyPr>
          <a:lstStyle/>
          <a:p>
            <a:pPr eaLnBrk="1" hangingPunct="1"/>
            <a:r>
              <a:rPr lang="pt-BR" altLang="pt-BR" sz="1800" b="1" dirty="0"/>
              <a:t>BAHIA</a:t>
            </a:r>
          </a:p>
        </p:txBody>
      </p:sp>
      <p:sp>
        <p:nvSpPr>
          <p:cNvPr id="19" name="CaixaDeTexto 18">
            <a:extLst/>
          </p:cNvPr>
          <p:cNvSpPr txBox="1"/>
          <p:nvPr/>
        </p:nvSpPr>
        <p:spPr>
          <a:xfrm>
            <a:off x="9450239" y="2062166"/>
            <a:ext cx="2374403" cy="1028755"/>
          </a:xfrm>
          <a:prstGeom prst="rect">
            <a:avLst/>
          </a:prstGeom>
          <a:noFill/>
        </p:spPr>
        <p:txBody>
          <a:bodyPr lIns="104406" tIns="52203" rIns="104406" bIns="52203">
            <a:spAutoFit/>
          </a:bodyPr>
          <a:lstStyle/>
          <a:p>
            <a:pPr>
              <a:defRPr/>
            </a:pPr>
            <a:r>
              <a:rPr lang="pt-BR" sz="2000" dirty="0"/>
              <a:t>333</a:t>
            </a:r>
            <a:r>
              <a:rPr lang="pt-BR" sz="2000" b="1" dirty="0"/>
              <a:t> </a:t>
            </a:r>
            <a:r>
              <a:rPr lang="pt-BR" sz="2000" dirty="0"/>
              <a:t>Projetos</a:t>
            </a:r>
          </a:p>
          <a:p>
            <a:pPr>
              <a:defRPr/>
            </a:pPr>
            <a:r>
              <a:rPr lang="pt-BR" sz="2000" dirty="0"/>
              <a:t>24.560 Empregos</a:t>
            </a:r>
          </a:p>
          <a:p>
            <a:pPr>
              <a:defRPr/>
            </a:pPr>
            <a:r>
              <a:rPr lang="pt-BR" sz="2000" dirty="0"/>
              <a:t>US$ 7,3 bilhões</a:t>
            </a:r>
          </a:p>
        </p:txBody>
      </p:sp>
      <p:sp>
        <p:nvSpPr>
          <p:cNvPr id="20" name="CaixaDeTexto 21"/>
          <p:cNvSpPr txBox="1">
            <a:spLocks noChangeArrowheads="1"/>
          </p:cNvSpPr>
          <p:nvPr/>
        </p:nvSpPr>
        <p:spPr bwMode="auto">
          <a:xfrm>
            <a:off x="9450239" y="5029121"/>
            <a:ext cx="3062013" cy="38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06" tIns="52203" rIns="104406" bIns="52203">
            <a:spAutoFit/>
          </a:bodyPr>
          <a:lstStyle/>
          <a:p>
            <a:pPr eaLnBrk="1" hangingPunct="1"/>
            <a:r>
              <a:rPr lang="pt-BR" altLang="pt-BR" sz="1800" b="1" dirty="0"/>
              <a:t>INTERIOR</a:t>
            </a:r>
          </a:p>
        </p:txBody>
      </p:sp>
      <p:sp>
        <p:nvSpPr>
          <p:cNvPr id="22" name="CaixaDeTexto 21">
            <a:extLst/>
          </p:cNvPr>
          <p:cNvSpPr txBox="1"/>
          <p:nvPr/>
        </p:nvSpPr>
        <p:spPr>
          <a:xfrm>
            <a:off x="9450239" y="3574334"/>
            <a:ext cx="2406635" cy="1028755"/>
          </a:xfrm>
          <a:prstGeom prst="rect">
            <a:avLst/>
          </a:prstGeom>
          <a:noFill/>
        </p:spPr>
        <p:txBody>
          <a:bodyPr lIns="104406" tIns="52203" rIns="104406" bIns="52203">
            <a:spAutoFit/>
          </a:bodyPr>
          <a:lstStyle/>
          <a:p>
            <a:pPr>
              <a:defRPr/>
            </a:pPr>
            <a:r>
              <a:rPr lang="pt-BR" sz="2000" dirty="0"/>
              <a:t>20% Projetos</a:t>
            </a:r>
          </a:p>
          <a:p>
            <a:pPr>
              <a:defRPr/>
            </a:pPr>
            <a:r>
              <a:rPr lang="pt-BR" sz="2000" dirty="0"/>
              <a:t>30% Empregos</a:t>
            </a:r>
          </a:p>
          <a:p>
            <a:pPr>
              <a:defRPr/>
            </a:pPr>
            <a:r>
              <a:rPr lang="pt-BR" sz="2000" dirty="0"/>
              <a:t>11% Investimentos</a:t>
            </a:r>
          </a:p>
        </p:txBody>
      </p:sp>
      <p:sp>
        <p:nvSpPr>
          <p:cNvPr id="26" name="CaixaDeTexto 25">
            <a:extLst/>
          </p:cNvPr>
          <p:cNvSpPr txBox="1"/>
          <p:nvPr/>
        </p:nvSpPr>
        <p:spPr>
          <a:xfrm>
            <a:off x="9450239" y="5305923"/>
            <a:ext cx="2578537" cy="1028755"/>
          </a:xfrm>
          <a:prstGeom prst="rect">
            <a:avLst/>
          </a:prstGeom>
          <a:noFill/>
        </p:spPr>
        <p:txBody>
          <a:bodyPr lIns="104406" tIns="52203" rIns="104406" bIns="52203">
            <a:spAutoFit/>
          </a:bodyPr>
          <a:lstStyle/>
          <a:p>
            <a:pPr>
              <a:defRPr/>
            </a:pPr>
            <a:r>
              <a:rPr lang="pt-BR" sz="2000" dirty="0"/>
              <a:t>80% Projetos</a:t>
            </a:r>
          </a:p>
          <a:p>
            <a:pPr>
              <a:defRPr/>
            </a:pPr>
            <a:r>
              <a:rPr lang="pt-BR" sz="2000" dirty="0"/>
              <a:t>70% Empregos</a:t>
            </a:r>
          </a:p>
          <a:p>
            <a:pPr>
              <a:defRPr/>
            </a:pPr>
            <a:r>
              <a:rPr lang="pt-BR" sz="2000" dirty="0"/>
              <a:t>89% Investimentos</a:t>
            </a:r>
          </a:p>
        </p:txBody>
      </p:sp>
      <p:sp>
        <p:nvSpPr>
          <p:cNvPr id="27" name="object 46">
            <a:extLst/>
          </p:cNvPr>
          <p:cNvSpPr txBox="1"/>
          <p:nvPr/>
        </p:nvSpPr>
        <p:spPr>
          <a:xfrm>
            <a:off x="9564841" y="702444"/>
            <a:ext cx="198042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501" algn="ctr">
              <a:defRPr/>
            </a:pPr>
            <a:r>
              <a:rPr sz="2000" b="1" spc="-6" dirty="0"/>
              <a:t>INVESTIMENTOS</a:t>
            </a:r>
            <a:r>
              <a:rPr lang="pt-BR" sz="2000" b="1" spc="-6" dirty="0"/>
              <a:t> </a:t>
            </a:r>
            <a:endParaRPr lang="pt-BR" sz="2000" b="1" spc="-6" dirty="0" smtClean="0"/>
          </a:p>
          <a:p>
            <a:pPr marL="14501" algn="ctr">
              <a:defRPr/>
            </a:pPr>
            <a:r>
              <a:rPr lang="pt-BR" sz="2000" b="1" spc="-6" dirty="0" smtClean="0"/>
              <a:t>2018 </a:t>
            </a:r>
            <a:r>
              <a:rPr lang="pt-BR" sz="2000" b="1" spc="-6" dirty="0"/>
              <a:t>- 2020</a:t>
            </a:r>
          </a:p>
          <a:p>
            <a:pPr marL="14501" algn="ctr">
              <a:defRPr/>
            </a:pPr>
            <a:r>
              <a:rPr lang="pt-BR" sz="2000" b="1" spc="-6" dirty="0"/>
              <a:t>Em Implantação</a:t>
            </a:r>
            <a:endParaRPr sz="2000" dirty="0"/>
          </a:p>
        </p:txBody>
      </p:sp>
      <p:sp>
        <p:nvSpPr>
          <p:cNvPr id="28" name="CaixaDeTexto 25"/>
          <p:cNvSpPr txBox="1">
            <a:spLocks noChangeArrowheads="1"/>
          </p:cNvSpPr>
          <p:nvPr/>
        </p:nvSpPr>
        <p:spPr bwMode="auto">
          <a:xfrm>
            <a:off x="9450239" y="3294732"/>
            <a:ext cx="3062013" cy="38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06" tIns="52203" rIns="104406" bIns="52203">
            <a:spAutoFit/>
          </a:bodyPr>
          <a:lstStyle/>
          <a:p>
            <a:pPr eaLnBrk="1" hangingPunct="1"/>
            <a:r>
              <a:rPr lang="pt-BR" altLang="pt-BR" sz="1800" b="1" dirty="0"/>
              <a:t>GRANDE SALVADOR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ta dobrada 17"/>
          <p:cNvSpPr/>
          <p:nvPr/>
        </p:nvSpPr>
        <p:spPr>
          <a:xfrm rot="10800000" flipH="1">
            <a:off x="990352" y="2934692"/>
            <a:ext cx="6120680" cy="2592287"/>
          </a:xfrm>
          <a:prstGeom prst="bentArrow">
            <a:avLst>
              <a:gd name="adj1" fmla="val 6564"/>
              <a:gd name="adj2" fmla="val 8223"/>
              <a:gd name="adj3" fmla="val 15045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6678984" y="1494532"/>
            <a:ext cx="5059986" cy="1556390"/>
          </a:xfrm>
          <a:prstGeom prst="rect">
            <a:avLst/>
          </a:prstGeom>
        </p:spPr>
        <p:txBody>
          <a:bodyPr wrap="square" lIns="93538" tIns="46769" rIns="93538" bIns="46769">
            <a:spAutoFit/>
          </a:bodyPr>
          <a:lstStyle/>
          <a:p>
            <a:r>
              <a:rPr lang="pt-BR" sz="1800" b="1" dirty="0"/>
              <a:t>MENOR EXPANSÃO HIDRELÉTRICA SIGNIFICARÁ:</a:t>
            </a:r>
          </a:p>
          <a:p>
            <a:endParaRPr lang="pt-BR" sz="500" dirty="0"/>
          </a:p>
          <a:p>
            <a:pPr>
              <a:buFont typeface="Arial" pitchFamily="34" charset="0"/>
              <a:buChar char="•"/>
            </a:pPr>
            <a:r>
              <a:rPr lang="pt-BR" sz="1800" dirty="0">
                <a:solidFill>
                  <a:srgbClr val="C00000"/>
                </a:solidFill>
              </a:rPr>
              <a:t> </a:t>
            </a:r>
            <a:r>
              <a:rPr lang="pt-BR" sz="1800" dirty="0"/>
              <a:t>Maior expansão de renováveis;</a:t>
            </a:r>
          </a:p>
          <a:p>
            <a:pPr>
              <a:buFont typeface="Arial" pitchFamily="34" charset="0"/>
              <a:buChar char="•"/>
            </a:pPr>
            <a:r>
              <a:rPr lang="pt-BR" sz="1800" dirty="0">
                <a:solidFill>
                  <a:srgbClr val="C00000"/>
                </a:solidFill>
              </a:rPr>
              <a:t> </a:t>
            </a:r>
            <a:r>
              <a:rPr lang="pt-BR" sz="1800" dirty="0"/>
              <a:t>Maior expansão de termelétrica</a:t>
            </a:r>
          </a:p>
          <a:p>
            <a:pPr>
              <a:buFont typeface="Arial" pitchFamily="34" charset="0"/>
              <a:buChar char="•"/>
            </a:pPr>
            <a:r>
              <a:rPr lang="pt-BR" sz="1800" dirty="0">
                <a:solidFill>
                  <a:srgbClr val="C00000"/>
                </a:solidFill>
              </a:rPr>
              <a:t> </a:t>
            </a:r>
            <a:r>
              <a:rPr lang="pt-BR" sz="1800" dirty="0"/>
              <a:t>Necessidade de potência complementar e segurança de suprimento</a:t>
            </a:r>
            <a:r>
              <a:rPr lang="pt-BR" sz="1800" dirty="0">
                <a:solidFill>
                  <a:srgbClr val="002060"/>
                </a:solidFill>
              </a:rPr>
              <a:t>	</a:t>
            </a:r>
          </a:p>
        </p:txBody>
      </p:sp>
      <p:graphicFrame>
        <p:nvGraphicFramePr>
          <p:cNvPr id="36" name="Gráfico 35">
            <a:extLst>
              <a:ext uri="{FF2B5EF4-FFF2-40B4-BE49-F238E27FC236}">
                <a16:creationId xmlns="" xmlns:a16="http://schemas.microsoft.com/office/drawing/2014/main" id="{2B783943-357D-4955-B460-288F4BF08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667563"/>
              </p:ext>
            </p:extLst>
          </p:nvPr>
        </p:nvGraphicFramePr>
        <p:xfrm>
          <a:off x="198264" y="1278508"/>
          <a:ext cx="6192688" cy="3300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Gráfico 36">
            <a:extLst>
              <a:ext uri="{FF2B5EF4-FFF2-40B4-BE49-F238E27FC236}">
                <a16:creationId xmlns="" xmlns:a16="http://schemas.microsoft.com/office/drawing/2014/main" id="{73A4D7DD-D891-4AD6-82C5-1B84ABD5B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621082"/>
              </p:ext>
            </p:extLst>
          </p:nvPr>
        </p:nvGraphicFramePr>
        <p:xfrm>
          <a:off x="6462960" y="3366740"/>
          <a:ext cx="5122822" cy="3468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CaixaDeTexto 49">
            <a:extLst>
              <a:ext uri="{FF2B5EF4-FFF2-40B4-BE49-F238E27FC236}">
                <a16:creationId xmlns="" xmlns:a16="http://schemas.microsoft.com/office/drawing/2014/main" id="{A066CEAA-6E1A-42D7-A342-EB9B755E4905}"/>
              </a:ext>
            </a:extLst>
          </p:cNvPr>
          <p:cNvSpPr txBox="1"/>
          <p:nvPr/>
        </p:nvSpPr>
        <p:spPr>
          <a:xfrm>
            <a:off x="10966984" y="6735897"/>
            <a:ext cx="1111084" cy="231244"/>
          </a:xfrm>
          <a:prstGeom prst="rect">
            <a:avLst/>
          </a:prstGeom>
          <a:noFill/>
        </p:spPr>
        <p:txBody>
          <a:bodyPr wrap="square" lIns="76603" tIns="38304" rIns="76603" bIns="38304" rtlCol="0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Fonte: EPE (2018)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="" xmlns:a16="http://schemas.microsoft.com/office/drawing/2014/main" id="{26A42364-AFD0-4999-BFE2-F37F6F107F70}"/>
              </a:ext>
            </a:extLst>
          </p:cNvPr>
          <p:cNvGrpSpPr/>
          <p:nvPr/>
        </p:nvGrpSpPr>
        <p:grpSpPr>
          <a:xfrm>
            <a:off x="2928" y="177760"/>
            <a:ext cx="5467556" cy="755479"/>
            <a:chOff x="2928" y="177760"/>
            <a:chExt cx="5467556" cy="755479"/>
          </a:xfrm>
        </p:grpSpPr>
        <p:sp>
          <p:nvSpPr>
            <p:cNvPr id="34" name="object 220">
              <a:extLst>
                <a:ext uri="{FF2B5EF4-FFF2-40B4-BE49-F238E27FC236}">
                  <a16:creationId xmlns="" xmlns:a16="http://schemas.microsoft.com/office/drawing/2014/main" id="{610B229D-B721-46E6-AFEE-0CABE1894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38" y="383177"/>
              <a:ext cx="5321446" cy="550062"/>
            </a:xfrm>
            <a:custGeom>
              <a:avLst/>
              <a:gdLst>
                <a:gd name="T0" fmla="*/ 0 w 3744595"/>
                <a:gd name="T1" fmla="*/ 0 h 353059"/>
                <a:gd name="T2" fmla="*/ 1608700 w 3744595"/>
                <a:gd name="T3" fmla="*/ 2138255 h 353059"/>
                <a:gd name="T4" fmla="*/ 36282860 w 3744595"/>
                <a:gd name="T5" fmla="*/ 2138255 h 353059"/>
                <a:gd name="T6" fmla="*/ 34667269 w 3744595"/>
                <a:gd name="T7" fmla="*/ 2692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35" name="object 221">
              <a:extLst>
                <a:ext uri="{FF2B5EF4-FFF2-40B4-BE49-F238E27FC236}">
                  <a16:creationId xmlns="" xmlns:a16="http://schemas.microsoft.com/office/drawing/2014/main" id="{19DA62DE-2B0B-4694-82F3-DD2DF21BC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760"/>
              <a:ext cx="531919" cy="550062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2136903 h 353060"/>
                <a:gd name="T4" fmla="*/ 1372002 w 508000"/>
                <a:gd name="T5" fmla="*/ 2136903 h 353060"/>
                <a:gd name="T6" fmla="*/ 921597 w 508000"/>
                <a:gd name="T7" fmla="*/ 1531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39" name="object 222">
              <a:extLst>
                <a:ext uri="{FF2B5EF4-FFF2-40B4-BE49-F238E27FC236}">
                  <a16:creationId xmlns="" xmlns:a16="http://schemas.microsoft.com/office/drawing/2014/main" id="{CCA37420-87E6-44B3-B66C-717A19FFE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03" y="727286"/>
              <a:ext cx="221410" cy="205777"/>
            </a:xfrm>
            <a:custGeom>
              <a:avLst/>
              <a:gdLst>
                <a:gd name="T0" fmla="*/ 569841 w 211454"/>
                <a:gd name="T1" fmla="*/ 0 h 132079"/>
                <a:gd name="T2" fmla="*/ 0 w 211454"/>
                <a:gd name="T3" fmla="*/ 0 h 132079"/>
                <a:gd name="T4" fmla="*/ 169191 w 211454"/>
                <a:gd name="T5" fmla="*/ 799970 h 132079"/>
                <a:gd name="T6" fmla="*/ 569841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40" name="object 223">
            <a:extLst>
              <a:ext uri="{FF2B5EF4-FFF2-40B4-BE49-F238E27FC236}">
                <a16:creationId xmlns="" xmlns:a16="http://schemas.microsoft.com/office/drawing/2014/main" id="{715FB192-6101-4DC4-94FB-C3EF2E9871C2}"/>
              </a:ext>
            </a:extLst>
          </p:cNvPr>
          <p:cNvSpPr txBox="1"/>
          <p:nvPr/>
        </p:nvSpPr>
        <p:spPr>
          <a:xfrm>
            <a:off x="908089" y="517579"/>
            <a:ext cx="5122823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988"/>
            <a:r>
              <a:rPr lang="pt-BR" altLang="pt-BR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MATRIZ ELÉTRICA BRASILEIRA</a:t>
            </a:r>
          </a:p>
        </p:txBody>
      </p:sp>
      <p:pic>
        <p:nvPicPr>
          <p:cNvPr id="27" name="Imagem 52" descr="Tag_EnergiaEolica.png">
            <a:extLst>
              <a:ext uri="{FF2B5EF4-FFF2-40B4-BE49-F238E27FC236}">
                <a16:creationId xmlns="" xmlns:a16="http://schemas.microsoft.com/office/drawing/2014/main" id="{F971E54F-7370-4152-BE7A-FB0766F37A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83584" y="80963"/>
            <a:ext cx="1296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m 30" descr="Tag_PetroleoGasQuimico.png">
            <a:extLst>
              <a:ext uri="{FF2B5EF4-FFF2-40B4-BE49-F238E27FC236}">
                <a16:creationId xmlns="" xmlns:a16="http://schemas.microsoft.com/office/drawing/2014/main" id="{FA5D8DC0-ADC5-46F4-839F-5FF8D27FB68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75328" y="85105"/>
            <a:ext cx="1296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eta dobrada 16"/>
          <p:cNvSpPr/>
          <p:nvPr/>
        </p:nvSpPr>
        <p:spPr>
          <a:xfrm rot="10800000" flipH="1">
            <a:off x="414288" y="3798785"/>
            <a:ext cx="7128792" cy="3024337"/>
          </a:xfrm>
          <a:prstGeom prst="bentArrow">
            <a:avLst>
              <a:gd name="adj1" fmla="val 6564"/>
              <a:gd name="adj2" fmla="val 8223"/>
              <a:gd name="adj3" fmla="val 15045"/>
              <a:gd name="adj4" fmla="val 4375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1646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97"/>
          <p:cNvGrpSpPr>
            <a:grpSpLocks/>
          </p:cNvGrpSpPr>
          <p:nvPr/>
        </p:nvGrpSpPr>
        <p:grpSpPr bwMode="auto">
          <a:xfrm>
            <a:off x="0" y="177760"/>
            <a:ext cx="6125503" cy="755479"/>
            <a:chOff x="-113" y="22"/>
            <a:chExt cx="5345185" cy="503855"/>
          </a:xfrm>
        </p:grpSpPr>
        <p:sp>
          <p:nvSpPr>
            <p:cNvPr id="4100" name="object 220"/>
            <p:cNvSpPr>
              <a:spLocks noChangeArrowheads="1"/>
            </p:cNvSpPr>
            <p:nvPr/>
          </p:nvSpPr>
          <p:spPr bwMode="auto">
            <a:xfrm>
              <a:off x="154269" y="137022"/>
              <a:ext cx="5190803" cy="366855"/>
            </a:xfrm>
            <a:custGeom>
              <a:avLst/>
              <a:gdLst>
                <a:gd name="T0" fmla="*/ 0 w 3744595"/>
                <a:gd name="T1" fmla="*/ 0 h 353059"/>
                <a:gd name="T2" fmla="*/ 1608700 w 3744595"/>
                <a:gd name="T3" fmla="*/ 2138255 h 353059"/>
                <a:gd name="T4" fmla="*/ 36282860 w 3744595"/>
                <a:gd name="T5" fmla="*/ 2138255 h 353059"/>
                <a:gd name="T6" fmla="*/ 34667269 w 3744595"/>
                <a:gd name="T7" fmla="*/ 2692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4101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2136903 h 353060"/>
                <a:gd name="T4" fmla="*/ 1372002 w 508000"/>
                <a:gd name="T5" fmla="*/ 2136903 h 353060"/>
                <a:gd name="T6" fmla="*/ 921597 w 508000"/>
                <a:gd name="T7" fmla="*/ 1531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4102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69841 w 211454"/>
                <a:gd name="T1" fmla="*/ 0 h 132079"/>
                <a:gd name="T2" fmla="*/ 0 w 211454"/>
                <a:gd name="T3" fmla="*/ 0 h 132079"/>
                <a:gd name="T4" fmla="*/ 169191 w 211454"/>
                <a:gd name="T5" fmla="*/ 799970 h 132079"/>
                <a:gd name="T6" fmla="*/ 569841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232" name="object 223">
            <a:extLst/>
          </p:cNvPr>
          <p:cNvSpPr txBox="1"/>
          <p:nvPr/>
        </p:nvSpPr>
        <p:spPr>
          <a:xfrm>
            <a:off x="908089" y="517001"/>
            <a:ext cx="5122823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988"/>
            <a:r>
              <a:rPr lang="pt-BR" altLang="pt-B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MATRIZ ELÉTRICA DA </a:t>
            </a:r>
            <a:r>
              <a:rPr lang="pt-BR" altLang="pt-BR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 ATUAL </a:t>
            </a:r>
            <a:endParaRPr lang="pt-BR" altLang="pt-BR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4" name="AutoShape 2" descr="data:image/jpeg;base64,/9j/4AAQSkZJRgABAQAAAQABAAD/2wBDABALDA4MChAODQ4SERATGCgaGBYWGDEjJR0oOjM9PDkzODdASFxOQERXRTc4UG1RV19iZ2hnPk1xeXBkeFxlZ2P/2wBDARESEhgVGC8aGi9jQjhCY2NjY2NjY2NjY2NjY2NjY2NjY2NjY2NjY2NjY2NjY2NjY2NjY2NjY2NjY2NjY2NjY2P/wAARCAIQBFADASIAAhEBAxEB/8QAGwABAQEBAQEBAQAAAAAAAAAAAAQFAwIGAQf/xABQEAABAwIDAgcLCAgGAgEFAQEBAAIDBBEFEiETMRQVIkFRktEGNVNUVWFxgZOy0jI0c3SRlKGiFiMzUnKxs8E2QmOCwuIko+ElQ2Lw8USD/8QAFAEBAAAAAAAAAAAAAAAAAAAAAP/EABQRAQAAAAAAAAAAAAAAAAAAAAD/2gAMAwEAAhEDEQA/AP6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s18La3Ep45y4xQsZlYHEC5vcm3oQaSKHiih8Ceu7tTiih8Ceu7tQXIoeKKHwJ67u1OKKHwJ67u1Bcih4oofAnru7U4oofAnru7UFyKB2FUDWkuisBvJkd2r8bhVA9ocyPMDuIkcR/NBoIoeKKHwJ67u1OKKHwJ67u1Bcih4oofAnru7U4oofAnru7UFyLPZhmHyNzMjzC9riRx/uvXFFD4E+0d2oLkWezC8Pe0OZHmadxEjiD+K/H4bh0ds7A2+68rhf8UGiih4oofAn2ju1OKKHwJ67u1Bcih4oofAnru7U4oofAnru7UFyKHiih8Ceu7tXluF4e++WPNY2NpHGx6N6DQRZ4wvD3Oc0R3c3eBI64/FeuKKHwJ67u1Bcih4oofAnru7U4oofAnru7UFyKHiih8Ceu7tXMUGGOfkaGl3QJTf+aDSRQ8UUPgT13dqcUUPgT13dqC5Fmvw/DY3sZI1rHyGzGmUguPm11XTiih8Ceu7tQXIs/ivD8+TZ8u18u0de3TvXriih8Ceu7tQXIoeKKHwJ67u1OKKHwJ67u1Bcih4oofAnru7U4oofAnru7UFyKHiih8Ceu7tTiih8Ceu7tQXIoeKKHwJ67u1flCDBV1NK1znRMDHsDiSW3vcXPNp+KC9ERAREQEREBERAREQEREBERAREQEREBERAREQEREBERAREQEREBERAREQEREBERAREQEREBERAREQEREBERAREQEREBERAREQEREBERAREQEREBERAREQEREBERAREQEREBERAREQEREBERAREQEREBERAREQFDTd9a3+GP+RVyhpu+tb/AAx/yKC5ERAREQEREGX3QQtnw7I8TZdo03iZny2N7ubzt6QsVr66OhAp4TTQcIdnkgiczO3Lo4NsS0X00C+uRB89HNX8MpxVy1YOSLJsYbNkJvnzgjTm32spi7FW4e2Z09Ty6l7ZeSbsYC7LawJtu19C+qRB8m92IQSy1ErquSZ1C3KY2EAuzEO0sbECx+1eqSXEqiopqaSWrjYKiQOflN3R5QW3JHTfXevqkQfHz1OKR0cYhbViYGZ4ys0cRJoCANdOmwstjE55yKB8bqiOnkdeZ0LCXDk3aLWJAuthEHx1OcUgpaCKJ00DBCMo2RN5M5uHADo5jZamPMiOJYbJU07poGCXOBEXgEtFtAFuog+Q/wDqlPSQti4RTUznyujGUucwXGza4AE9OisM2IMxuJpfPKHNaCwMLGMOTUm4sRfzgjcvo0QfIwzYw6ilL56gSnZhw2Rux5eA6xta1uYXC7yT4nRbaRhqqllPUujDCLmRrmDKd2tnc6+nRB8tUuxWAiLa1b6iOOLYZG3ZK6/6zMbfz3Bfj3YhQieemjmdtKmePZtbpmd8h/oB5/OvqkQfNPZiDKl1OJ6i3CIGOmaNS3ZnMb26VxhkxllKHslqJZn001myM3Oa8BpGm8i/pX1aIPmIDiMzaaM1VTsn1JaXhha4MyG4JIF9eey4MOKAxVINS+p4FI2MEckvDiBcWte1jrvIX1yIMbBH1L6ipDn1ElLlYWOqG2dn1zAaDTcsvBY9iQNlE2pDpMrXUbg/Nd1ryfZ6l9aiD5iOor+LrtfXvlLouEl8VjHc8vJprb12SHjGd8ETp6xlO6SYNktZ7ow0FpOnTey+nRB8fNLiNRDDJKyoFQKeMwZYrh8l+Vm003DTTpVNsTlrQHVNXGySskicGjRseS4I06dxX06IPlWz4q6nbJabaGkizkR8r9oQ4jT5WXmXSeaq2cDWzYgKQiT9cI/1pdpkBsL232NtedfTIglw11Q7Dqd1YLVBjBkH/wCVtVUiICIiAiIgKGDvvWfRx/8AJXKGDvvWfRx/8kFyIiAiIgIiICIiAiIgIiICIiAiIgIiICIiAiIgIiICIiAiIgIiICIiAiIgIiICIiAiIgIiICIiAiIgIiICIiAiIgIiICIiAiIgIiICIiAiIgIiICIiAiIgIiICIiAiIgIiICIiAiIgIiICIiAiIgIiICIiAiIgKGm761v8Mf8AIq5Q03fWt/hj/kUFyIiAiIgIiICIiAiIgIiICIiAiIgLw97GAF7mtB0FzZe1j4vHGaqOR9w5sbgBJAZY3AndpuOiDYRfPMlrjU07C2Slbli2ceVzhb/ODYerU6L8L6x0JaJ6wVDpWNlAZyYwZADlNv3fw1QfRLw57WuaHOALjYAnesF3DpKuaEyzN1e1rbO5UeXkm9rA3tre91xZUVDJKTZtqSIWRAlwcbtOj9Lc3Pc30QfS5gHBtxc6gX1XpfOMlroqJkzzUyyOhlc4W1BztAtpppdaGDTTSRzsm2hLJOQXg6sIBFiRrzoNNERAREQEREBERAREQEREBERAREQFDB33rPo4/wDkrlDB33rPo4/+SC5ERAREQFynnipozJM8MZuuV1UlYAZ6O4v+uv8Akeg/eHRfuVH3eT4U4dF+5Ufd5PhVSIJeHRfuVH3eT4U4dF+5Ufd5PhVSIJeHRfuVH3eT4U4dF+5Ufd5PhVSIJeHRfuVH3eT4U4dF+5Ufd5PhVSIJeHRfuVH3eT4U4dF+5Ufd5PhVSIJeHRfuVH3eT4U4dF+5Ufd5PhVSIJeHRfuVH3eT4U4dF+5Ufd5PhVSIJeHRfuVH3eT4V+GvgaC5wma0akugeAPOTZVr83oPxrmvaHNcC1wuCOdelDg+mHsA3Ne8AdADjYK5AREQEREBERAREQEREBERAREQEREBERAREQEREBERAREQEREBERAREQEREBERAREQEREBERAREQEREBERAREQEREBERAREQEREBERAREQEREBERAREQEREBQU5AxesadC5kZA6Rqr1PU0dPVFpniDi3cdxHrCChFDxTReCd7R3anFNF4J3tHdqC5FDxTReCd7R3anFNF4J3tHdqC5FDxTReCd7R3anFNF4J3tHdqC5FDxTReCd7R3anFNF4J3tHdqC5FDxTReCd7R3anFNF4J3tHdqC5FDxTReCd7R3anFNF4J3tHdqC5FDxTReCd7R3anFNF4J3tHdqC5FDxTReCd7R3anFNF4J3tHdqC5FDxTReCd7R3anFNF4J3tHdqC5FDxTReCd7R3anFNF4J3tHdqC5F89SUFO/ugxGBzXmKOKEsbtHWBOa/P5gtPimi8E72ju1Bcih4povBO9o7tTimi8E72ju1Bcih4povBO9o7tTimi8E72ju1Bcih4povBO9o7tTimi8E72ju1Bcih4povBO9o7tTimi8E72ju1Bcih4povBO9o7tTimi8E72ju1Bcih4povBO9o7tTimi8E72ju1Bcih4povBO9o7tTimi8E72ju1Bcih4povBO9o7tTimi8E72ju1Bcih4povBO9o7tTimi8E72ju1BcoaYh2K1hbqA2NpPn1NvxCcU0Xgne0d2qmCCKmjEcMbWM32CDqiIgIiIClqv29H9MfceqlLVft6P6Y+49BUiIgIi+ax3unkwnETStp43gRh93PIJudw0QfSosqqx6komQuqmys2jGvOWMuDAekjRcG90cDcTnpJ2OY1krI45GguDi4aXPMg3EWPHjsQgqpZ2OtDVOpwIWueTbzW/8AhW0uIQVtBwymJfGWki4sbjeCgrRYFL3T0zsPpqiqjkZJO17gyNpfo0kH+V1Q7uiw9rC7NIeQyRoDNXB5sLINdFlxY/h8taaRsrs+YtDi05SRvAPSvDe6Gkloamqp2TSsgZn0YRmHmKDXRYg7pqJlJTTVDZY3zxbUxiMuLG7rnTd5+dbEUjJYmSRuDmPAc0jnB3IPaIiCHCPmA+kk98q5Q4R8wH0knvlXICIiAiIgIiICIiAiIgIiICIiAiIgIiICIiAiIgIiICIiAiIgIiICIiAiIgIiICIiAiIgIiICIiAiIgIiICIiAiIgIiICIiAiIgIiICIiAiIgIiICIiAiIgIiICIiAiIgIiICIiAiIgIiICIiAiIgIiICIiDGpXCPukxN8hDGuigAc7QEjNcfiPtWpwmDw0fXCxW0VJXd0eIsrKSCcRxQlu0ia4i4dfUi/MFbxBg/kuj9g3sQW8Jg8NH1wnCYPDR9cKLiDB/JdH7BvYnEGD+S6P2DexBbwmDw0fXCcJg8NH1wouIMH8l0fsG9icQYP5Lo/YN7EFvCYPDR9cJwmDw0fXCi4gwfyXR+wb2JxBg/kuj9g3sQW8Jg8NH1wnCYPDR9cKLiDB/JdH7BvYnEGD+S6P2DexBbwmDw0fXCcJg8NH1wouIMH8l0fsG9icQYP5Lo/YN7EFvCYPDR9cJwmDw0fXCi4gwfyXR+wb2JxBg/kuj9g3sQW8Jg8NH1wnCYPDR9cKLiDB/JdH7BvYnEGD+S6P2DexBbwmDw0fXCcJg8NH1wouIMH8l0fsG9icQYP5Lo/YN7EFvCYPDR9cJwmDw0fXCi4gwfyXR+wb2JxBg/kuj9g3sQW8Jg8NH1wnCYPDR9cKLiDB/JdH7BvYnEGD+S6P2DexBbwmDw0fXCcJg8NH1wouIMH8l0fsG9icQYP5Lo/YN7EFvCYPDR9cJwmDw0fXCi4gwfyXR+wb2JxBg/kuj9g3sQW8Jg8NH1wp6iWOSoowyRjjtibBwP+R65cQYP5Lo/YN7F44soKKspJKSiggeZS0ujjDSRkdpp6Ag1UREBY+Jdz1PiNY6pkqKmJz49k4ROADm3vY6LYRBiVncxQ1hbnfOxrIRCGtcLBo3bwV7f3O0j3veZZ7vmjlOo3sFhzbtVsIgxpe5ukljkY6WcCSpdUmzh8o7xutZV0GGw4fQmjhc8xkuPKIJF1ciDFi7m6OKGnibLORBHJG27hqH3vfTzr2O56jElA8mQuomhrLkcoDUZtOY6rXRBjwdzlDT15q4zKDmLwzMMoJ5xpf8AFKbuco6d1Q7PLIaiIwvLi0ck79wFz5zcrYRBhSdy1FLFTtfNUF0DNm1925iy+jTpzLZijZDEyKMWYxoa0eYLoiAiIghwj5gPpJPfKuUOEfMB9JJ75VyAiIgIiICIiAiIgIiICIiAiIgIiICIiAiIgIiICIiAiIgIiICIiAiIgIiICIiAiIgIuFTUR0sQfJmNyGta0XLieYBcOMJPJ9X1W/EguRQ8Pk8n1fVb8ScPk8n1fVb8SC5FDw+TyfV9VvxJw+TyfV9VvxILkUPD5PJ9X1W/EnD5PJ9X1W/EguRQ8Pk8n1fVb8ScPk8n1fVb8SC5FDw+TyfV9VvxJw+TyfV9VvxILkUPD5PJ9X1W/EnD5PJ9X1W/EguRQ8Pk8n1fVb8ScPk8n1fVb8SC5FDw+TyfV9VvxJw+TyfV9VvxILkUPD5PJ9X1W/EnD5PJ9X1W/EguRQ8Pk8n1fVb8ScPk8n1fVb8SC5FDw+TyfV9VvxJw+TyfV9VvxILkUPD5PJ9X1W/EnD5PJ9X1W/EguRQ8Pk8n1fVb8ScPk8n1fVb8SC5FDw+TyfV9VvxJw+TyfV9VvxILkUPD5PJ9X1W/EnD5PJ9X1W/EguRQ8Pk8n1fVb8ScPk8n1fVb8SC5FDw+TyfV9VvxJw+TyfV9VvxILkUPD5PJ9X1W/EnD5PJ9X1W/EguRQ8Pk8n1fVb8ScPk8n1fVb8SC5FDw+TyfV9VvxJw+TyfV9VvxILkUPD5PJ9X1W/EnGDwNaCrt/C0/3QXIuUEzKiFssRuxwuDay6oCIiAiIgIiICIiDHof8UYr9DB/zWwseh/xRiv0MH/NbCAiIgIiICIiAiIgIiICIoXYi3aPbDT1EwY7K50bRa/OLki6C5FDw+TyfV9VvxJw+TyfV9VvxILkUPD5PJ9X1W/EnD5PJ9X1W/EguRQ8Pk8n1fVb8ScPk8n1fVb8SC5FDw+TyfV9VvxJw+TyfV9VvxILkUPD5PJ9X1W/EnD5PJ9X1W/EguRQ8Pk8n1fVb8ScPk8n1fVb8SC5R15cw08rY3yCOW7gwXNi1wvbn3heeHyeT6vqt+JOHyeT6vqt+JB14dF+5Ufd5PhTh0X7lR93k+FcuHyeT6vqt+JOHyeT6vqt+JB14dF+5Ufd5PhTh0X7lR93k+FcuHyeT6vqt+JOHyeT6vqt+JB14dF+5Ufd5PhTh0X7lR93k+FcuHyeT6vqt+JOHyeT6vqt+JB14dF+5Ufd5PhTh0X7lR93k+FcuHyeT6vqt+JOHyeT6vqt+JB14dF+5Ufd5PhTh0X7lR93k+FcuHyeT6vqt+JOHyeT6vqt+JB14dF+5Ufd5PhTh0X7lR93k+FcuHyeT6vqt+JOHyeT6vqt+JB14dF+5Ufd5PhTh0X7lR93k+FcuHyeT6vqt+JOHyeT6vqt+JB14dF+5Ufd5PhXl1fG1pIjqXHoFO+5/BeOHyeT6vqt+JOHyeT6vqt+JB7wyJ8VCxsrcryXOLei5Jt+KrUPD5PJ9X1W/EnD5PJ9X1W/EguRQ8Pk8n1fVb8ScPk8n1fVb8SC5FDw+TyfV9VvxJw+TyfV9VvxILkUPD5PJ9X1W/EnD5PJ9X1W/EguRQ8Pk8n1fVb8ScPk8n1fVb8SC5FCcQeBc0FWAN5ytP8AIqmGVk8LJY3ZmPFwUHVERAREQEREBERAREQEREBERAREQEREBERAREQEREBERAREQQ1/zug+mPuOVyhr/ndB9MfccrkEWKV7MNonVD2F4Dg0AG2pNtTzDzrzS4k2VsQqI9hJK8sjAcHh9he4cOa3oXatp5Kmn2cU5hdcHNlDgfMQd4KzIsAdCGviqhHOKjbgsiAYLtykBt9NEFT8cw1jWl1SAHNLgcjtwNid24ELscTohVcG4Q3a9Gtr2va+69tbLHbgNQyYU7KhzYTSOhdNkBLszySLcxsd6rZ3PxR1pnjkbsyQ4sdGHEODcoIPN0oOzMbopcj4pmuhLXuL7OGjQCbC2u9eZe6DD44HTNldKGuY0hjDflbja27zrmcBbwSng25Agp5IL5N+cWuv2bA9pmLagscY4WNOS9jG64Pr6EFXG1DtXxcIGdgJcLHmFyPOQN43ryzGsPkiklbUtyRBpcS0jR26wtrfzKT9H2CeeQTNyy7RwBjBc1zxYkG+7zL9mwHaBtqktcyKJjDk3OjNw7z+hB+SY+zg8skTWXbOYmh7iMwABJ0BPP0ac6qONUDZGxvqWh7smgBIGYcnW1tVE/udzgvfVB0+2fLndFdvKABGW/mXU4E3Z1EbZsrZhCNGABuz83nQUzYxRx8IYyZhkgY5zgbgcnfrbm57L2zE6R1QynMwEzwCG2NrkXte1r25lI7BZNjVUzKxzaacSER5ByS/frzgcy5uwBxro6nhjiYnsexrmXtlbltv3H+ZQVYrjFPhkUhcc8zGZxEL6i9t/N612ZiVI+q4KJm7e9suu+17X3XtzKPFMENfLO+OqMIqIhFKMgdcA3FujevUOCRw4m6ra9pa6Qy5HRgkOIto7mCDpiWLR4fPTxOjdJtDd7mn9m24GY+a5C/JccooKqohme6Pg+TO9zDlu7cL/Z9q8VmCQ19TUzVMj3bWIRMDSW5Br0HXXXXoXGfAHT589YbyCHaXj3ujO/fpfoQXMxWjknjhbN+skALQWEXuLgXI325t65SY1ScHnkp5WyuhFy25aDrbQ21F+i64VWBOqMR4Wat3JlbIxhZfLYWI37jr61zhwirdRT0Rq5IoIyGQWaNWgg3NtT0c2iCuLGqbgUdRUPEW0LgGNu86HXQC+nPpoqpK6mipG1T5m7BwBa8a5r7rdN1lQdzz6Yh8FaWyB8hBMQIs+2YWv0jT+6qlwaJ+EQYe17g2DKWPIvq3pCDpVYrBDhE2Iw/r4o2l1mmxNt48xXOHGGB7mV0JpHti213ODmlt7XBHpGnnR+Dh+CTYdtWtMwdmeyMNFyd9lwkwA1TZTW1bpXuh2LC1gaIxcHQc5uAgrdjFAIWymfkucWABji7MBcjLa+7zL27FKJs7IDUN2j7WGvPuuea/NdQSYAX0ex20QeZC9zhAAL2tpY3BHTdehgDW1cc+32lhGH7VgcXlg0N+YlBQ3HcNcHuFSCGNLycjtwNjza2XWXFKOF0jZJgDHluA0k3cLtAsNSbbgpIcBjZHSRvlzsgEzSMts4k3+jevEOAGCmia2rcamKbbCZzAbkNygEdGXRB1dj1I2eKzgad8Rk2wvYWcG2ItfefUu8uKU8dU2ASNLg8tfe/JIbm0010UkXc9G24fO6QOhljfdoGYvdmJ83oSLAdnFTh1U6SSN8kj5C3WQuaW+qwt9iDszH8LfbLVt1y25Lhv3Hdu867HFqFs0sRqG54g4uFj/lF3WPORzgKF3c811I6DhJ1pY6a+TdlN771+nufZtqlzZWhs20IBjBc1zxY2PRqg7S90GHx07pmyukDXMaQxhvytx3bvOqBitEasUwnG1ccoFjbNa+W9rXtzb1DNgO0BtVFtoYY22YNDG7MHef0Lo3BTwlr3VTjCKjhWzyAHaeno8yDrimMU+HRyZjnmazOIhe5F7b7aLs3EqR9XwUTt297Zdd9rkX3XtzKTEsGdWzTPjqjCJ4mxyNyB1wDcW6N6/YcEjhxN1WHtLTIZchjBIcRbR3MEH7PjccGJVFE+J2aKHatdfR5sTl8xsF1hxejkMMbpQyaVrXZDrYuFwCd11xr8EZXcLLpnMdOGZHAaxloIuOm9yuTO5+NlUyXatc0CPO10YNywWBB5kFceM4fI8tZVNJDXOJIIFm7ze1rBc6bGqWWCaaSRsbY3huWxzWPydLX15rLKp8DqZ5TTVAkjo44JIWlxbflEEWtv3byr3YE573Ty1ZdVZo3MkEYAbkvbk313m6CoYtSudcTR7HYmbOSRYA23WTjmg2Jl2+gfs8uR2bMRcDLa+7zKaowM1Ydwmre97oTEXBoBvnDgfVa1l+S4G+Zk7palkk872ve50Iy8kWAAvcekG6DWhkZNE2SM5mOFwV0U9DTmko4oDK+Yxty5373KhBDhXzeX6eX3yrlDhXzeX6eX3yrkBERAREQEREBERBj0P+KMV+hg/wCa2Fj0P+KMV+hg/wCa2EBERAREQEREBERAREQFDhHzBv0knvlXKHCPmDfpJPfKC5ERAREQZ+K4m3Dtg3Zh753FrczwxosL6uO5emYnCIg6oBgkERmdG7UtaDYm40K/cQo5atrNnOGBt7sfGJGP9IPas79HCymZDDWujtDJA87MHM1xvoOaxQXnGKAVAgNQNoS0Wym13C7dbWF044w/9d/5Lf1ILn6HcDYkdNj0LOiwWd9XUNllLKbaQutlB2uRo5+bUL0O5uNsdRE2ZoZK17WHZDMzMbnW+v4ILOOqMF73TNELWNfnIdflOLRpbdcL848ojJTtY979vI6MEMPJIGt9NOZearBhUzPk22XO2Jtsu7I7N+K/Dg3/AJRqGzkHhDprFtwQ5gaW/ZzoOvHeHGOSQVTckdsxsdxNgRpqL840XoYxQGESCoGUyGMDKb5hqRa192qz4+5qOOldAJxazGsdshmAa4O1N9dyokwVxqzVQ1Rjm25maSy4ALA0i1+gIOTe6Fj4aOXLEzb8p7Xyatbmyg7unpsFczFqGSq4M2cbXM5mUtI5Td4va11ms7mWMbTgVAcY49k/PEHB7Q4uGl9DqqRgbNLzEt4U+oIy78zSMv470HU41RviL4JmPs9jDe4+UbAjTX+S7wYhS1FS+nhlDpWXuLEbjY2PPY9ChGCy8DjpZK1z4onRmMbMCwYb69JNrX/BKPBHUuJNrXVbpXDOCHM3tcb6m+8G3qQdqvGaenqY6dhEkzpmQuaNMubz2tfzKilxGkrJXRU87XvaLkC+ova46RfnChlwQvrDI2qLYTVNqjFkB5YFjr0FdMLwZmGzF7ZGvaGljP1YDgCb6u5/wQchj1nzvko5G00NQYHTBwNiDa5G+2oVvGtDtZIuEsD4g4uvcAZfla7jbn6FCcBe508b608FnqDUPibGAXG4OUuvu0C9RYCyGpmlZK3K8yOaDEHFpfv1O8eayCoYxQmn2+3OzzBouxwJJFwALXOi8yY3hseXNVN5TBICASMpNgbgbrqJvc4BT5DU8psoljGTkMIFrBt9xv0r27ufYYZ4xMG7Wl4PyYwANSc1vXuQX8ZUlwNsNZTDax+WBcj7Nb7lLPj1G2lmlpn7d0WU5NW3BcG3BI1Gu8L84jjOIPqXTOLHxluyAsA4tDS6/TlFlwd3OmSHZy1jnlsLYIzswMrGuDtek6BBdLi1GyAyNmBJL2tBBF3MBLgdNLWXg45h7C1ktQ1khDSRZxAzC41tzrk/AWPq6ybbuDaiN7Wsy6RueAHOHpsF+MwINdfbk/rIH/J8EALeuyCk41h7YY5jUtDJL5TY8xsSRbS3Pfcv04vQiq4NwgbXMGZcp3kXAva2oUEnc4x5LhOM5fKTnjDhle65Fr83/wChdjggzvcyctzVUdRYMGmQAZfwQdIsfoJKRtSZHsY9zmtDo3Zjl3mwG7zrpiGJtpKGKqhYKhsr2MYGvABzbjdSMwF8LYxBWlroxIxpMYPIebkHXeDzrtPgkMuFU2HZzsYHMPKF8wbzH0oPMOP0pDxVB1NJHLsSw8u7rXsC299FUMVoTUmnFQ3aC/MbXG8X3XHQubsJpxJSGnYyBlNIZAxjAA4lpH91MO59peGvqXOp2PkkZHlAIc8EG7ufeUHWPHqOSpcxr7wiNr9rY6lzsoFrejXzrrPjFJDUx05c90j5tiQ1hOV1r6/aPtUP6PyOic2WuLnbFkMbhEBkyOzNO/XzrtHgsjJRM6sLphU8ILtmADduUttfoQdocZo3075ZJmN2bNo8C5AbcgHdrqF1bilE6rFKJxticoFjbNa9r2tfzb1AO51mWjaah1qckSDL+1bmzBp9BXVmCBtW15qXGBlQalsWUXzm/wDm6NdyDXREQEREBQ4R8yP0snvlXKHCfmR+lk98oLkREBERAREQEREBERAREQEREBERAREQEREBERAREQEREBERBDX/ADug+mPuOVyhr/ndB9MfccrkBERAREQEREBERAREQEREBERARFxqJHxR3iiMr7gBoIH2noQdkUkFbHJRcKk/VMbfNc3AsSDrz7l4OK0QYH7Y2JOmR1xbfcWuLedBcih4zgaZdpdrWPyAtBdmGUOvoN1ivLMVp3Vj6dzrEFoY6xIdmFxrawQaCKHjWiDHvM4DWDMXWNrXtcaai+mi6CvpzK2POQ527MwgXte1yLXtrZBUiz24vSukcA/9W2MPz2Ot3WFhbW/NbeugxOkJjG21kzZRlN9N99NLedBYiibidIW3Eh3tAGR13X3WFrm/mVUcjZWB7DdrtQbWQe0REBERAREQEREBERAREQEREBERBg0mJyU+3ibhldOBPJ+siawtPKO67gqOOpfIuJ9RnxqjCvm8v08vvlXIMnjqXyLifUZ8acdS+RcT6jPjWsiDJ46l8i4n1GfGnHUvkXE+oz41rIgyeOpfIuJ9Rnxpx1L5FxPqM+NayIMnjqXyLifUZ8acdS+RcT6jPjWsiD5unlxOnxWqxGbCpXQVTWMbHG9rpWZb2LhcDW53HRXcdS+RcT6jPjWsiDJ46l8i4n1GfGnHUvkXE+oz41rIgyeOpfIuJ9Rnxpx1L5FxPqM+NayIMnjqXyLifUZ8acdS+RcT6jPjWsiDJ46l8i4n1GfGnHUvkXE+oz41rIgyeOpfIuJ9Rnxpx1L5FxPqM+NayIMnjqbyLifUj+NdsEcX4ZG8scwuc85XDUcs6FaChwj5g36ST3yguREQEREBERAREQEREBERAREQERR4hXtomsux0j3uADW8wuAXHzC6CxFPVVkFG0OnflDr2s0k6b9AuTsSpQ5zGSB7wNAAbE2va+69uZBaiiixKCQRAktkla0hpBtci4F7WvZc6XGKSopRM6TZkNDnNcDpc2001100QaKKMYlSOdG0S8qQlrW5Te43gi2lr86DE6Qsc/akBuXQsIJvusLXN/MgsRZ7MXpTGXyPyDM8CwJ0abFxsNB6V0OJUofI3akujcGuDWk8o7gNNT6EFiKNuI0riwNlzF4zCzSbC9tdNNdNVYgIiICIiAiIgIiICIiAiIgIiIChwn5kfpZPfKuUOE/Mj9LJ75QXIiICIiAiIgIiICIiAiIgIiICIiAiIgIiICIiAiIgIiICIiCGv+d0H0x9xyuUdfHK7YSws2j4ZM+S9swsQfXqvPGD/EKvqt+JBcii4wf4hV9VvxJxg/xCr6rfiQWoouMH+IVfVb8ScYP8Qq+q34kFqKLjB/iFX1W/EnGD/EKvqt+JBaii4wf4hV9VvxJxg/xCr6rfiQWoouMH+IVfVb8ScYP8Qq+q34kFqKLjB/iFX1W/EnGD/EKvqt+JBaii4wf4hV9VvxJxg/xCr6rfiQWqaugkqacxRTbIki5te45x61z4wf4hV9VvxJxg/wAQq+q34kH6+jMuHmmkc1ugsY2WDbG4sPUFxkw+okIkdVt2xY6NzhFplNtAL81vOuvGD/EKvqt+JOMH+IVfVb8SCOTAw5oYyoc2O5uxzbgjIG9O8W0Pn3L9iwaSMCM1eaI7PO3Z2LsgFtb6XsLqvjB/iFX1W/EnD3+IVfVb8SCbiYmNkbqm7ImZIgGWs3MDrrr8kBflRgzp6wzuqSRtBIAW3I5OUtvfda/rK6U2MNqoGzQUVW+N1wDkbzGx5+kLtxg/xCr6rfiQStweTkl9VmMbGMitHbLkdcE66+ddWYULyulmL3TMka8gW+Xa9uiwC68YP8Qq+q34k4wf4hV9VvxIJmYPkgdHmgcTlGsGhA6db357giyvpIHU1NHC6R0pYLZ3byuPGD/EKvqt+JOMH+IVfVb8SC1FFxg/xCr6rfiTjB/iFX1W/EgtRRcYP8Qq+q34k4wf4hV9VvxILUUXGD/EKvqt+JOMH+IVfVb8SC1FFxg/xCr6rfiTjB/iFX1W/EgtRRcYP8Qq+q34k4wf4hV9VvxILUUXGD/EKvqt+JOMH+IVfVb8SC1FFxg/xCr6rfiTjB/iFX1W/EgtRRcYP8Qq+q34l+GvktZuH1ZPNcNH90DCvm8v08vvlXKXD4ZIKa0oAke5z3AG4BJJt+KqQEREBERAREQEREBERAREQEREBERAREQEREBQ4R8wb9JJ75VyzKeSeha6B9JNK0Pc5j4rEEEk63IsdUGmii4wf4hV9VvxJxg/xCr6rfiQWoouMH+IVfVb8ScYP8Qq+q34kFqKLjB/iFX1W/EnGD/EKvqt+JBaii4wf4hV9VvxJxg/xCr6rfiQWoouMH+IVfVb8ScYP8Qq+q34kFqKLjB/iFX1W/EnGD/EKvqt+JBaii4wf4hV9VvxJxg/xCr6rfiQWrPr8LjrXOeZZY5HNa0lrzawN9y98YP8Qq+q34k4wf4hV9VvxIP2qpJJZIpYJhFLGC0Oc3MCDa+nqCnfhTnOINQdkZNrlya57Wvfo57WXfjB/iFX1W/EnGD/ABCr6rfiQRcRvE0T+FE7J0bm3ZcjKLW37j/Mr1HgrwyNslVmMDQ2EiO2Wzg65111AVfGD/EKvqt+JOHv8Qq+q34kHKPDHNmMz6gmVwfmc1ttXBo06LZQpYcBfE4SCqBkaGWOz0zNJsTrre5v6VTTYwyqi2sFHVvZmc2+Ru8Egjf0hduMH+IVfVb8SCYYRI1ri2q/WSNkbI/Z7w5xdoL6EXK9SYOx0ORsmrZts3M24+TlsRfXRd+MH+IVfVb8ScYP8Qq+q34kE7sIJEGWVjDHblsiyuHKubEHQHnButVRcYP8Qq+q34k4wf4hV9VvxILUUXGD/EKvqt+JOMH+IVfVb8SC1FFxg/xCr6rfiTjB/iFX1W/EgtRRcYP8Qq+q34k4wf4hV9VvxILUUXGD/EKvqt+JOMH+IVfVb8SC1FFxg/xCr6rfiTjB/iFX1W/EgtRRcYP8Qq+q34k4wf4hV9VvxILUUXGD/EKvqt+JOMH+IVfVb8SC1Q4T8yP0snvlDXykcnD6ou5gQ0D7brph8D6ekayS2ckudbcCSSR+KCpERAREQEREBERAREQEREBERAREQEREBERAREQEREBERAREQEREBERAREQEREBERAREQEREBERAREQEREBERBldzPeKD+KT33LVWV3M94oP4pPfctVAREQEREBERAREQEREBERAREQEREBERAREQEREBERAREQEREBERAREQEREBERAREQEREBERAREQEREBERAREQEREBERAREQEREBERAREQEREGN3Ld6XfWZ/wCo5bKxu5bvS76zP/UctlAREQEREBERAREQEREBERAREQEREBERAREQEREBERAREQEREBERAREQEREBERAREQEREBERAREQEREBZUmP0TJnxxtqZzG4tcYKd8jQ4bxcC11qrI7lf8O0Z6WknznMUH7+kFN4riH3KTsT9IKbxXEPuUnYtZEGT+kFN4riH3KTsT9IKbxXEPuUnYtZEGT+kFN4riH3KTsT9IKbxXEPuUnYtZEGT+kFN4riH3KTsT9IKbxXEPuUnYtZEGT+kFN4riH3KTsT9IKbxXEPuUnYtZEGT+kFN4riH3KTsT9IKbxXEPuUnYtZEGT+kFN4riH3KTsT9IKbxXEPuUnYtZEGT+kFN4riH3KTsT9IKbxXEPuUnYtZEGT+kFN4riH3KTsT9IKbxXEPuUnYtZEGT+kFN4riH3KTsT9IKbxXEPuUnYtZEGT+kFN4riH3KTsT9IKbxXEPuUnYtZEHzWBYtFTYVFC6mrXlrn8qKle9vyydCBYq84/Tg2NJiIP1KTsTuY7xQfxSf1HLWQZP6QU3iuIfcpOxP0gpvFcQ+5Sdi1kQZP6QU3iuIfcpOxP0gpvFcQ+5Sdi1kQZP6QU3iuIfcpOxP0gpvFcQ+5Sdi1kQZP6QU3iuIfcpOxP0gpvFcQ+5Sdi1kQZP6QU3iuIfcpOxP0gpvFcQ+5Sdi1kQZP6QU3iuIfcpOxP0gpvFcQ+5Sdi1kQZP6QU3iuIfcpOxP0gpvFcQ+5Sdi1kQZP6QU3iuIfcpOxP0gpvFcQ+5Sdi1kQZP6QU3iuIfcpOxP0gpvFcQ+5Sdi1kQZP6QU3iuIfcpOxd6HFaWuldDEZGTMGZ0Usbo3AdNiNyvWRXC3dLhZGhMU4J6RyNEGuiIgIiICIiAiIgIiICIiAiIgIiICIiAiIgKatrqegg21VJkZcNGhJcTuAA1JVKyMVF8ZwUHUbaQ28+zcg/f0gpvFcQ+5SdifpBTeK4h9yk7FrIgyf0gpvFcQ+5SdifpBTeK4h9yk7FrIgyf0gpvFcQ+5SdifpBTeK4h9yk7FrIgyf0gpvFcQ+5SdifpBTeK4h9yk7FrIgyf0gpvFcQ+5SdifpBTeK4h9yk7FrIgyf0gpvFcQ+5SdifpBTeK4h9yk7FrIgyf0gpvFcQ+5SdifpBTeK4h9yk7FrIgyf0gpvFcQ+5SdifpBTeK4h9yk7FrIgyf0gpvFcQ+5SdifpBTeK4h9yk7FrIgyf0gpvFcQ+5SdifpBTeK4h9yk7FrIgyf0gpvFcQ+5Sdi/P0gpualxD7nJ2LXRB8l3M4tURYURJhVY+88rg6FrXN1eTbVw1BuPUtfjqXyNifs2fGvHcn3jZ9LJ75WygyeOpfI2J+zZ8acdS+RsT9mz41rIgyeOpfI2J+zZ8acdS+RsT9mz41rIgyeOpfI2J+zZ8acdS+RsT9mz41rIgyeOpfI2J+zZ8acdS+RsT9mz41rIgyeOpfI2J+zZ8acdS+RsT9mz41rIgyeOpfI2J+zZ8acdS+RsT9mz41rIgyeOpfI2J+zZ8acdS+RsT9mz41rIgyeOpfI2J+zZ8acdS+RsT9mz41rIgyeOpfI2J+zZ8acdS+RsT9mz41rIgyeOpfI2J+zZ8acdSeRsT9mz41rIgkoK+HEIXSQh7Sx2SSORuVzHdBHrCrWRh3+IMYt/o+4tdAREQEREBERAREQEREBERAREQERRzYlRwyGN87c7d4AJt6bILEUPG9D4f8AI7sX4cYoA7KajXoyuv8AyQXooeN6Hw/5Hdicb0Ph/wAjuxBcig43oR/9/wDI7sQYxQEAie4POGu7EF6KA4vQgXM9h/C7sX7xvQn/AO/+R3YguWR3K/4cov4D/Mqnjeh8P+R3Ys3udr6amwKkhne6ORjSHNcx1xqfMg+gRQ8b0Ph/yO7E43ofD/kd2ILkUPG9D4f8juxON6Hw/wCR3YguRQHGKAb6gD0tPYv3jeh8P+R3YguRQHGKAC5nsOktd2L943ofD/kd2ILkUIxahJANQBfncCB9pCtBBFxqEH6i4z1EVNHnnkaxu65O9T8b0Ph/yO7EFyKHjeh8P+R3YnG9D4f8juxBcigOMUDRc1Fh0lruxfvG9D4f8juxBcih43ofD/kd2JxvQ+H/ACO7EFyKAYxQEm1QDbQ2a7T8F+8b0Ph/yO7EFyKAYxQHdUX9DXdi/eN6Hw/5HdiCfuX7wwfxSf1HLWXz/c/X01Ng8MUz3Mka55LXMdcXe4jm6CtLjeh8P+R3YguRQ8b0Ph/yO7F+ccUF7cIF/wCE9iC9FDxvQ+H/ACO7F+ccUF7cI16MruxBeih43ofD/kd2JxvQ+H/I7sQXIoeN6Hw/5Hdi7U9ZT1WbYSteW7xuI9SChEUcuJ0cUhjfO3M3QgAm32ILEUPG9D4f8juxfgxigN7VANtNGu7EF6KHjeh8P+R3YnG9D4f8juxBcigOMUAIvUAX3Xa7X8F+8b0Ph/yO7EFyKDjigBA2+p3cl3Yv3jeh8P8Akd2ILlk13+JMJ+jn/kxUcb0Ph/yO7Fm1mIUz8dw2Zr3GOOOYPcGOs24bbm8xQfQIoeN6Hw/5Hdicb0Ph/wAjuxBcih43ofD/AJHdi/DjFAN9Rb0td2IL0UDsYoGi7qgAdJa4f2X7xvQ+H/I7sQXIoeN6Hw/5Hdicb0Ph/wAjuxBcih43ofD/AJHdiDFqG/zgDzlpA+0hBci8ghwBBuDzqabEqSGQxyTtDxvABNvTZBWih43oeaf8juxfgxigJNqgGxsbNdp+CC9FDxvQ+H/I7sTjeh8P+R3YguRQHGKAWvUAX01a7sX7xvQ+H/I7sQXIoDjFALXqLX3cl3Yv3jeh8P8Akd2ILlk4p36wX6aT+k5Ucb0Ph/yO7Fm4hX00uK4VIx7nMilkL3BjrNBjcBfTpKD6BFDxvQ+H/I7sTjeh8P8Akd2ILkUPG9D4f8juxfhxigG+ot6Wu7EF6KA4xQAEmosBzlruxfvG9D4f8juxBcih43ofD/kd2JxvQ+H/ACO7EFyKHjeh8P8Akd2JxvQ89QB5y0gfyQXIvLXBzQ5pBB1BHOvMs0UDM80jI29LjYIOiKTjKhO6sg9oE4zofHIPaBBWik4zoPHKf2gTjOg8cg9oEFaKTjOg8cp/aBOM6HxyD2gQVopOM6Dxyn9oE4zofHIPaBBWik4yoT//ALIPaBDidB47T+0CCHuT7xs+lk98rZXzncvX0keDhktRHG5sr9HuDb3cSCL7xY71scZ0HjlP7QIK0UnGdB45T+0CcZ0HjlP7QIK0UnGdD45B7QJxnQ+OQe0CCtFJxnQeOU/tAnGdB45T+0CCtFJxnQeOQe0CcZ0HjlP7QIK0XOGaKdmeGRkjelpuEllZDE+WR2VjBcnoCDoigGIki7aGrIO45AL/AGlfvGDvEKzqN7UFyKHjB3iFZ1G9q4Nx6nfUGnbFMZmmxj5OYH0ZkGqiz48U2gOSiqzlJaeQN49a/TiJaCXUNWAN5LW/EgvRQ8YO8QrOo3tXl+KZHMa6iqwXmzeQNTv6UGgih4wd4hWdRvavD8WayWON1HVB8l8jcrbutv50HHDv8Q4x/wD8fcK11hUcs8OLYhUvoKrZ1GzyWa2/JbY31XeDH6apkMdPFLK8b2syk/ZmQayLOmxZsEeeWjqmMuBctbvJsOfpXluMRvLw2kqiWEtdyBvG8b9beZBpos9mJmRjXsoastcLg5BqPtXrjB3iFZ1G9qC5FnS4s2Is2lHVNzuDG3a3Vx3DevfGDvEKzqN7UFyKHjB3iFZ1G9qcYO8QrOo3tQXIoW4i3aMbNT1EAecodIwZb8wuCbK5AREQEREBQYMP/pzHc7nOJPScx1V6hwbvZF/u94oM7HxTnFcONa0upg2XPySRewtuWe2orqema+MTACCpfCZGZnhoIyXJF93Mvr1lux2jaa1p2majI2jcup1tcdKDMqarFoKimiFTo6Jrw98ekjy7VpAadw5tOleG1NXTyzxvqqhkbq14llLMxiZlu22m4nn8y+iFXTGd0Anj2rBdzM4uB5wvDcRo3xvkZVQuaxuZxDwbDpQYlPVYpUbMTSSRgUb5XDZD9YQ4ht7jS4sbLgzFa2KWha0yhrWQCVmyAbZw5R0HNpzi3Qt+HFKWSiZVyTRxRuNrueND0Hz+Ze+HwiSYPexkcTWuMhkbYh27n0/ugyO6WpqGGaBskkcLqR5bkjzbSTdlJt0LlSVeIjEqen2gjiaI2tjcw8tmQEm+XffnuLWW47EqJkLJnVcIjkNmuLxYrrNUQ08W1mlZHH+851gg+cxagnr+6GaOKKN3/iNDXyuc0RnMdW2517dNitO7EGsnll4HFE2NuzBzktGZ265tqbLarsQgoqE1jyZIrtA2fKvcgC32rlDjNI8ytmcaV8JDXtnswi4uPNuBQZElfWilqDFWPdCydgjnkiymRpbdzb5bDXnI8y41GLV5d+rnnjdwNkrIjCC58hcRZ1hpe3mX0orqR0whFTEZXDMGZhci1/5KZtZhQqnVLaqn2zmtjc/ajUXNhv6SUGa2uxU4vLHmaMrnBtOWGzm5Lgg26ecnzLwzEazi8vFXM914tu91Pl4OD8u2mtvXZb5rKZtSKY1EYnO6PMM32Keqr6N1JUjaRzCNpErGSAGx0sddEHz2LVMkkVM5m2qZI2OeyR9OAJLPHNY8w5rX3q4YjWyYmwMkk5VS1rYNlyTARcvzW/v5lpU2JUbcPjnc9lPD8hmd43DTmJVclRDHBt3ysbFa+cuGW3pQfP8AdPUVH/lU2eRkLqW8bWR5tq8kgi9tLC32r3TVeInGhA6QMiDw0ROYeVHlBzA5d9+cnzLTgxeklZLI+VkTI5jCHPcAHEW1H2q4EOAINwdxQfj2texzXAFpFiDzqXCCThVKSbnZhWHco8H700v0YQflSA7FaIHUBsjh6eTr+JVyiqO+1H9HJ/xVqAsnunBdgNQGhx1bcNve2YX3LWRB8lI/Ial2Fsk4ENiLOYSzPtBfKHD93eu01XijaaaYTvDTWOiP6sDZRgnUaHza2K+nRB8m+qxKOVlTtZJZzQuLGsYcj3h3QQNba28y6CtxB946eqmkidUQsZUOhAPKvnFrW005tF9BVVUdLsdoHHbSiJthznd/JeBiVC4utVwHILu/WDQXtf7UHz9TW1lOKiKN8zZDVPax7IhyrRgi5ynefNqr6jEKl2BUdS1zonyujE72x3MYPyjYjmK1Ja2lgz7aoiZkIDszgLX3L8fXUrJI431MQfKAWAvHKvusg+Vjq8QggeYZXRRyVU7jM6M6nTJcZToei2q28YlqTg8ULGOfU1RbERHcb9XG53aX3qmPFqWZzdjI17M72OfmAyloud+/1L23FKBxAbWQElwaAJBqTuCD5+N1VHDR07zUU4pK4McAc36sgllzz8wX6a7EWYVBLJUz7eoleBliADA3NYHknfpza+ZfRcNpQ+RnCIs8Qu8Zxdo864y4vQRRGU1UZYHiMlrr2cd25BkwYpVzT0xnnkgzRxFsbIM22cTZ4Omlj6Lb1DT1lTBVVktJA8vkjly5odQ8P3aDoubXN19O6ahlr42maJ1VECWtz6i4109C609XT1Wbg88cuU2dkcDZBnYLU1E0tW10slRTsy7KaRmQuJHKG4bj/NYrazEJJ2VLTJLWR0kxLHRWEb7jkjTXduX2SIMnAZ6meCU1EwmaHAMflINrag6AHXoC1kRAUE4DcYpHDQujkBPSBlsr1DU99qL+CX/iguUODADC4DzubmJ6STqVcocG70038CD5yYME+IbJk3Gbqz9QWNde3J3ndl371ZDNXyYgyBkroWPq5w8siGrWgEc34r6VEHyD6rFqqhrmyTObIInl0TGEOYQ7QA5dxHnJ51S+vrhWtZFPM60kTYYzFcTxkDM8m3p6LWX0yIPmIaiucKOeeR8uerkbkMQ5DWh9raX1sNV37nsRqqqqljqHSOjdE2SMyMsb3IcNABppovoFynmip4jJNI2Ng3ucbBB8sauumxKneTI+pifU/qTFZsdmEMF7a3059Vqdz1VWVLJTVTCUANIuwtc1xHKB5IHYqocXpJYnyPlZEwSuiBe8AOIO8eZe8RxOnw2KKWoLskjwwFova/OfMg+ZwcBsWHtpGTCv2zjUGzgNnd1899N1rKmlr8Vko6p8tU2ORsVyHREmJ+a1tG7renpW7xnStdUCSURCB4Y5zyACSARbp0K6SV1JEWiSphaXNzi7wLjp9CD5yTE8SNFTujlkiYXSNdM9gNyLZdQ3UHXmF7LrJWYoyeaUzODYZqduybHyXBwbn3i9tT6FtnEIeMW0Qe0ylpJ5Y081t91+PxKmEb3QyxzGNwa5rZG6XNtblBjcOxYcKiYJHy0LJMxMf7VxPII6bN10XJ01VUyxM201RTsrITHO6PKbkOzcw0BtzL6MVtK6oNOKiIzN1LM4uPUv2mq6eqDjTzxy5TY5HA2QfNS1uJy0VS2TMTSMEb7xAiWQyDlAW1GUX06V32+JzVxYKuWON9VNCAImnKwNuCCRvvpdfSog+TjxPFpXURdIIc8UZs6M2kdmIcDZpO4ea17roKvE3PF55TtpaiFrBGBlDQ4sINt+gX1CIPkOMK6LD4GxVFQHtpWuivFmM0tzdh05tB+K+raDJCBK0Xc3lN5vOF0RBFg5Jwqmub8iy84OBwHN/mdI8uPSc5X7g3eqn/h/umD972/xv98oPna4RCtxY5JzXmRvBDG12a+UWsRpa+9VbbEHVxgZK6DaVpY97Ih8nZA9HTzr6ZEHyjqrFqjh8T5nMcI5hsmsOZtvkFpy8/p1vohxCuY1jYZ5y5scPB2mK/CCfl5jbm3c1rL6Kqq46V0DZA688gibYc5BOv2L8jxCjlLxHVQuyNzus8aDpPmQYm3rnvEssj3t4yETYzELNYCdd1/WveB4lV1OJOjmdK6GSMvbtI7Frg62XQC2ltNVp02LUtTUywxyNswsDX5hZ5cCQB9i6yYhRxNDpKqFrXOLQS8bxvHqQfO1FTVz4vA2R0hkirX5YdnZrWBjspvbn9Ku7nauvqnP4ZKHjIC5hYWujffUbgLebVaAxah2k7DUxtMDg15c6wBIvvRuKUwZJJNLHFG2TZhzpG2doD0+fcg+ZoQG5BTsmGJGucSWtcBs85vmO7LlVlPX4o81m1qGxvbHISwxEmJwNmkAN3W85vvW7BXRz1s9MwG8LWOzXFnB17W+xdIqunmlfFFPG+RnymtcCQg+bOJ4i6giLZZGt2zmSTuaCLZbixDd1+e3mXqatxZrZ5tu4GnhgfkZFyZHO+VvF7ebmWq7HqNvDw7aA0P7QZd/8PSusOK08rc7nNijyMeHSPaPlC4Fr6etBlmsxQVdRTMzvfSiWW5ZpKCP1bb+s7v3VHLUVdTDkdLNUwiSmfndFlLXl/KaLAaD8F9KcRohCyY1UIiebNeXixK/X11JHI5j6mFr2DM4F4BAte5+0IPnqmsxJ1PXQOLyaOKXO4xAiUk8jS1jyV0dUYm+sc1lTJHHwtsAaIhYMMdyb26VuHEKMU7ZzVQiJxsHl4sT0Li/FIm4jHRhpc94BDg9trEX6b/ggwjiWLmKmvLsyWOGd0ZtI8SFtiA082thbeqeFYjwsudPJkdXPphGIxYMy3Dr25jzrcirKaaZ8MVRG+VnymNcCQqEHx8FdXRYZTsNTUxuFO92fZZnOmB0jOn/APelfU0xkkpInVDA2V0YMjegkahd0QQ4Pph7BzNc9o8wDiAF5lY2XGo2yNDgyAuaCL2OYC69YR8wH0knvlD38b9WPvBBn90bYGy4a2dwigdORIQ7JplO8jz2UEFU5skWytPTieYQSytu4tEROh5xe4uvq3Na4Wc0EecJlBtoNN2iD5STE8RipKJ7jSh1RCZto9ga2+lmanz+noXt9bU09TWB80bc1REzlxgtgY5oJd6ObouvqC1pABaLDcLbkLWm92g3FjpvCD5ulr6uqqaSBroA17pg6XY6SNYRYgc17qIY1JTUVIY2wtIjEj4tkACDIRvvfdfcvsco00Gmg03L8yM/dG627mQY2N1ZppKeKN0MMUrJHOley4JA0aPTf8FlUGIVcUeH08bacM2EJtLYGXNo6xOtx5vWvrZMoYS5uYN1ta/2KGmxajqZzFGyVrovlF8JaI9L6kjTRBmY0KQd0FKyslMNPwZ7iQ8sGbMLbufepG4piEVNSNtCM0bntkqGhu1s+zQb2tdtjprqvqnPgcGuc6Mh3ySSNfQuctZTsc3OQ5uri8WLWWF7noQYrsTnjxaeAiGQWfsoo2B2oZezje4N/NZTQYpXS00ZDqQulmhYHBoJbnvcEA83Nzr6SOopXiOZksVpgMjrgFw8ySzwRaAB5zgFrLEgk2uQg+efi1VSxOfMyKUNkmpgWxWzSj5B8191l7lxGrhrRC90BkiliiMGy5U2YDM8HmAufs1W5U1lLTU88z3Nc2AZ5GssSPV0qhuV2V9tbaG2qD5Kmrp6GiYGNZIKgzRwgsuRNtCG3PRY/gu4qaltY+mg2Eb5Kx8TpDDe4EQde3TdfT5G6ckaG40TK298ovv3IPk24vXMpTK6OCR0lI2doEdhHyw036dDddo66umNNC2SlaZHTDatYHghrQQdDa+pX0wa0bmjdbcvwMaAAGgW3abkHybMWqSH1eaM5qGOVkWz5OYus5w5zbetfBqh1VJVxyOiqGQvaGTsYAH3FyOjRaoY0Ws0C2g03L9a0NFmgAdAQQsY2LGiI2hokgzOAFgSHAA/ivWM97Jv9vvBD37b9WPvBMZ72S/7feCC5ERAXy09FVTMq6RlA/ay1plZUnKGsbcHNe976HRfUqXEKxlBQy1Ugc5sYvlbvJvYD7UGRHQ1suIQ7YziFtRUPNpCARcZL2O7zKHizE5qGsjqOEySmM5mOdyZHB4ILTm32HQAt1mITwxySYlSimiY0O2jZM41Nsu6915djtE1oLjKHmQxbPZHPmAva3oQZz6XEHV7XRR1DTto3QvMnIZCAMzXC+/f03X7S0VfBDSSWqHy7eV0odKfk2flG/QbloMx/DpI3yCVwayMSXcwi7b2001109K5wY9TOhiMzjtpXuYI42OcQ4WJadN9iEHDudjr4Z5RVRTRxSRtc0PcXAPF828k9HpsoxQ4m6ojcI521LOEZp3vuzM4HIWi+mlgtafG6YU9Q+F+sLS4Pex2R1jY2IGtj0LtxtSiqbTlzs5eI8wYcgeRfLfddBL3P09VBFNwg1ABDbMm5nW5RBzE6lQ4fglY2jgnklDKinjk2EWzDcrnXAzO51sVeLUdFO2GolyvIDjySQ0E2BJ5tVzxbFDhzqdoYz9c4jaSvysZYX1NjvQYwoK98D2iGoDCyHOyaTMXSh4LnDU6WXY4fVcLimfBM4tlqQ0h/wAkON2Hfu3rSdjlLBHDww7GSRgeWg5wwXtcuGlr869jGqJ1SYA5+YTbAnIcof0X3IMumpq9k1KamKrkLYoRGWTZWsIH6zPrr9huveER4izF3SzwTRwyteHhz8wDs1wdSebnACt46ptu47VggZE97nEG/JdlJGliLrocYpdk19psznlgi2Ts5cBcjLbo1QZU9HXSYqHPhneRWiQSZ7xtiy6aX3g+Zd+56lr4J3urX1GbJaQSG7HPv8oHMebzAK0Y3QufA2N75DM0PbkjJs29rno10WkgIiIIcZ71zf7feCuUOM965vV7wVyAiIgIiIChwbvZF/u94q5Q4N3si/3e8UFy+fr+5+WpinMU7I55J3PDrGxjda7T9l19AiD553c9aoqpC5ro5dq9pGbaNL22IAvZR0WFVla6YyMEGWKBjC+EtDjG4mxbfUbr/gvrUQYIwSpa/hIlgNSZnyljmHZcpoaRbfzb0lwOd8z5mzQh4MDmtyWaTGDoRzA35ty74hPUyYtBh9PUCla+F0rpMoc51iBlF9Oe6jpscrSxkAiiqJs8zNqX5GuEdtdx33Qfs2AVDqcZJYBUOlklMgDm5C/mbY7tNx3q7E8LfW0tMxsoMtO8PBdcB5sQb21G/mUb+6QugNTDSh0EUcck2Z9nAP3BotqQv2fGa5zjwenhawVopg57zytei2iDtVYM6XAGYbE6OMtLDpfLo4ONudftTgUDhAKZrGZKpk8peS4yBoOhJ9K88eOyxnYNu+WaO2fdswTfdz2/FTux2d1NeWm2LnxRTMyS3u1zw2x00QdjgkxqydtFsOEmqByHaZrWy33WUw7mpBQiDPBmFEafNlPyi6+ZdXYxPLiFPkaIqbhEsTiXi78jTe4I0Fx0pD3Rvkif/wCM3bZ4mxgPOU7QkNuSPN0IPfEkxqrmePYGpbUk5TtMwFst+jTeuFPhdcKSoo43QxCECKKUw2dILhxJP4ac+q/GY7VQ7SN0BnnfUzNa0HRrWW5IIGu/TT0qzjmUV8EElLsYpgzK+VxBJcL2GlrjdYkIJocCrIHCRk8D3skkc1r2uLbSAXvrvBHrVb8Hc3BKahhmaZKZzHtdI3kuLTexHQtdEHzT+52eRpkfJA6UzSSZOU1hDwARob6W9a36WFtPTRQtADY2Botu0C7Ig/DuUeD96aX6MKw7lHg/eml+jCBUd9qP6OT/AIq1RVHfaj+jk/4q1AREQEREEeIUjqs0pY4N2NQ2U35wL6fisyLueIhpoZHx5GQTRS5W6uzm4PqWrPXQwTCN+e5tdwYS1tzYXPNcrs+WOPLtHtbmNm5ja56Agwf0eqHUkZlnjlrGzGV7zmDX8nKBpqLCy9uwGZklIaZ8MIhaxrnNDr2DrkWJII6L7lsS1MMTZS54JiaXuaDcgehHVULWuJkaS1mcsB5VrX3IMg4HOXZTNFs2yzvbob2kaRY+gleP0efkcGvhBMFPGCG7jG65PrW1FVwTQbZkrNna5OYcn09C9beK7RtWcsXbyhr6EGEe5x2eqAfGWyNl2byXZml/MdbW9Wq6S4HKS90UkLTlgyDKbZoyTr5itgVEBj2gmjMd7Zg4Wv6V5hrIJo2Pa8APJDQ42JINjb7EGUzA5m1bS6aMwsqH1IOQ5y5wIyk9Gq74Lhk+Hvl2kjNk4BrIo7lrbX1F9Rv3bgtB1RA0OLpowGaOJcNPSvW2iztZtGZnC7RmFyPMg6IiICIiAoanvtRfwS/8VcoanvtRfwS/8UFyhwbvTTfwK5Q4N3ppv4EFyIiAiIgKHFaOStgibE9jZIpWytzi7SWncVVLI2KN0jzZrRc6XXOmqo6kPyB7XMNnNe0tI0vuQYcnc7O+NrnyQOl2kri2zmsIkI6DfS3rWlVYZt4qGFpYI6Z4LmkEhzcpbb8VbwiHI54mjysNnOzCwPnXk1UIkLHPAswSFxPJsTbf6kGAO5qdrDepbI5k+0izlwuzJlDXEa3tbUdCnxHCaiBppqSEyCaCOM2iJa0tdfkuvyd53r6U11O2dkJlaHPZnaSRYi9tCupljDywyMzgXLbi4HSgxzgkpqyTOzg/CjVXynaZiLZb9HnXiPA6ltDwUyU2WPZtjcIyHODXh3KPq3LZ4TActpo+WbN5Q1PmXl9XCyojgLwZHkiw1tpfXo0QZUeBzNqWl00ToY5pJ23Yc7i8HR3m19a74Lhs+HGUSyMMbg0MjZchlr7idfVzLQ4RBkz7aPJe2bMLX6F+7eLM5u1ZmYLuGYXaPOg6ovEcjJW5o3te3pabhe0BERAREQQ4N3qp/wCH+6YP3vb/ABv98pg3eqn/AIf7pg/e9v8AG/3yguREQQ4jRvq30jmPa3YTiU35wARb8Vlfo3IaKGnM0bS2mkhc5rd5c4EH0aL6NEHzxwStdNJUmWmbOZopmNa05AWNLSDz6grw/ufqzStY2aDbiSV+2AcC3Ob6W3+g6L6RS4hUSUlHJPFEJXMF8pdlFuc3QZc2BSy1bnGWJ0LqiKdwc3UlosR0ar8nwSqeZhFURtZNUvlcMp+SWho1HOFs1FQyngMsl8twLAXJJ0AA6bqY4tStaC4SjQueDGbsANiXDmFwgnwXCp8Oe900rH3hiiGUH/ICL6+kLnhOCHD6syOMb2tDhG8Zs1nOvrrb7FVxrHGyV8zHBrJHsuxpcA1vOftXmDFo3VM8MzSzJMY2vscp5IdqenUoI5e5+SWrdMZmhr5nve0A8ppAyg+hwuvLe5+azA6WJwHBrgg67K9/tutA4zSCPaHagEtyjZm7g42aQOcEro7E6dkpjkzx2BOZ7SAbC5+wIMmfudlkc94khJM0zmsdmDckltDYg3FvXdd3YJKxlfweWKN87YmxuLb5Q1oBB9Nl3ZjMTqiRjo5GtDYywFhzvc7Npb0NVEOJU81QyGPO572l/wAg8kAkG/RqCEGM7CKyiYJ2GKeQTOc1mRzhaQAOvrzWv5xddp8FrZauOUVMOWJ8b2NyFoGUWIsNLb19AiDEw/BZqWqpnyTRujpGvbHkZZz8x1LltoiAiIghwj5gPpJPfKHv436sfeCYR8wH0knvlD38b9WPvBBciIgIiICIiAsCswWoqW4kA9reETxysGbeGgXB057LWo6o1QlJidEY5CzK4i50Bvp6V4OJ0QfI01DQYwS64NtDY2PPrpogzKTA3R1NHJLFHkh2riwvz5XOIItoOgrxT4BJHS0UWWFro2TCYjW5e0gHdqtQ4nAZIw03Y4PLnajJltcEb76rnNjFPFLAOU5srnMJym7SBe2W10GTJgNZJAI3MpbvpmQXLj+pLSbubprffzaqgYHKBUOyxGWWtZMH31MYLTYm2/Q6LV4xpM8bBO0mQNLbXIsd1zzX5rrwMVo3RGVsxcwOLbhjjqN/NzdKDDfgWJPdUvPBgZopYjlOUHM64dYN9XP0r6eMFsbWneAAoqnFaeGSONrtpI+SNlhuGYixvu3G9l741oQx8hqG5GAEmxta9rjpF9LhBai8McHsa9t7OFxcWXtAREQEREEJ79t+rH3gmM97Jf8Ab7wQ9+2/Vj7wTGe9kv8At94ILkREBT1tJFXUktNMCY5BY2NiPOFQiDJODOmgfHV19TOXBoaSQ3JY3BsBYm4GpX7FgrGVMVS+okknbMZXvcByzly2sNwAWqiDF/RynMDYXyyOY2nMHN+8HX9NwusGDMhnpZjMXPp3PdoxrQ7MLbgBuVctUY62Cn2TiJQf1lxYEC9l+1NbTUjmiolDC7doTp0m24ecoITgTTST0gq5hTSMcxkelmXNzza+a69DBIhUiTby7LbCo2OmXadN7Xt5l3mxSmjbNkeHvia52UaZi0XIB3XX7LiUEbJNSZGMLstiASG3IBta9kHGtweGrrm1ReWPDQxwyNdmAN+cG3pC711HJVZDHVSQFtwQAHNcD0tIsV4gxaklpRMZMujSWkG/K3AC2vq6F7GJ0ZexgnBc9heBY7hoSdNLW50EA7m6ZjacRSOaYmZCXMa7MM2bnGmpO5d34NE6iqqbavHCJjMHgC8brgi3osqOMqTJn2pAzhliwh1yLgWtfdquNNjFLNBHI94jMl7NOthmLQSeYG3Og4u7n6Z0bWF8mRtNwewtc8oOzX6bhIcLqZoIJqqrlbXRuc4SDKQ24sQBa1rBaMFVDUukEL85icWP0OhG8LugxZO52B8VNC2eRscG7RpcTmuSHWuCT0LaREBERBDjPeub1e8FcocZ71zer3grkBERAREQFDg3eyL/AHe8VcocG72Rf7veKC5ERAREQS1lBS1zWtqoGyhpu2+8egqafBaSaSmvGxsEDHsEIbZpzW+zd+KsmqqeB7WTTMY5/wAkONiV3QRyYZQySRyPpYnOjADeTuA3D1L0/D6R8T4nwNLHybVw6XXvf0qh7gxpe42a0XJX42Rj4hK1wLHDMD5kEnFNBt3T8Fj2riSXW5yLH7QvbsNo3ta11OwhrGxgdDWm4HqK7wysnhZLE4OY9oc1w5wdxXRBEcLoTUGoNLHtXEkutvJFj9oXhuDYc2MsFJGGluUjzA3H2fgtBcopo5mudG8ODXFhtzEGxH2oJThGHmAQmlj2YcX2853n1r3xbRcIbUcGYJWWsbbrbtN2isRAREQEREH4dyjwfvTS/RhWHco8H700v0YQKjvtR/Ryf8Vas+udsKymqXNcYmB7XloJy3tYm3Nojsaw+MAvqWtBIAJBGp3Dcg0EUPG9D4f8ruxON6Hw/wCV3YguRQ8b0Ph/yu7E43ofD/ld2IPNXFVS1jP1bJKVlnBufKS6+86agaWHSvzEKOSeobK2KGcbMxlk25tyDm3HoXvjeh8P+V3YnG9D4f8AK7sQQyYVO4vY1sIAMrhLflPzggNOnNcc/MF4lwuufUmS8RAc63KtdrmZd1t4851WjxvQ+H/K7sTjeh8P+V3Ygz48IqAyNxip2mFsTdk13JkLL3J08+m/cvceEztMkloBK6KRrLi7Yy51wBpuVvG9D4f8ruxON6Hw/wCV3YgzYcLrI5Nq6OKQB7JBE5+hIYWkHk25wRokeDVLKbZZKcukj2Zdc/qrOcbt08/m1AWlxvQ+H/K7sTjeh8P+V3YgikwmYNa+MMLxPJK5odlz5r2JNjqLr9jwuaGopjCxjAwMDyX5gQOaxG/XQiys43ofD/ld2JxvQ+H/ACu7EFyKHjeh8P8Ald2JxvQ+H/K7sQXIoeN6Hw/5Xdicb0Ph/wAruxBcoanvtRfwS/8AFON6Hw/5Xdi5smbW4lDLAHOihY/M8tIBJtoL+hBpKHBu9NN/Arlk0NbDRUkdNVF0UsV2kFh113jTUINZFnsxrD5G5mVLXN6WgkfyXrjeh8P+V3YguRQ8b0Ph/wAruxON6Hw/5XdiCmcyiCQwBplynIHbr811NRU8raaVkzSyWTV0gfmLiRa+4W8wTjeh8P8Ald2JxvQ+H/K7sQRMwyZsUX/jUuaAs0B/bZQRc6ee43rycLq2Q2jMWbQloOgG0c7K0kaWBFjbmV/G9D4f8ruxON6Hw/5XdiDLbg9Y1hY6Onl/VSRBznHk53Zgd3Nf8F3OEz5ywbMjaGQzk8t12FuU6f33K3jeh8P+V3YnG9D4f8ruxBm1WD1ToIoacQsYyBjBbk5XA3PNcg+pfsmEVMshblhY28zjKHcs5wbDdzXt6lo8b0Ph/wAruxON6Hw/5XdiCNuFyyVEcksMEbBIwmJmreS1wvu36j1Bc48HlG1ZKxsoyyAPMpGfMb2sBp9p1WhxvQ+H/K7sTjeh8P8Ald2IP3DIJ4IHtntcvJaNCQNN5AFz51aoeN6Hw/5Xdicb0Ph/yu7EFyKHjeh8P+V3YnG9D4f8ruxBcih43ofD/ld2L8di9HY5JHSO5mtY4k+YaIP3Bu9VP/D/AHTB+97f43++V7wyF8GHQRyCzw3UdHmXGKOtow6KGKKaLMXMLpC0tub2OhvvQaKKHbYj4nB7c/Cp34lWMxCKjNFHtJY3SA7fSzSAf8v/AOQQayKHbYj4nB7c/Cm2xHxOD25+FBcpq6ndV0r4WymIPFnENB09a5bbEfE4Pbn4U22I+Jwe3PwoOktKZ6VsMspL2kOEgABDgbg23KeXCzKCX1cuZ7DHK4ActpJNt2m87l022I+Jwe3PwptsR8Tg9ufhQTT4FDO43leGuzgiwOjrXtfcdN69xYOGvO0qZJI3SbVzCAAXZQ37NNy7bbEfE4Pbn4U22I+Jwe3PwoOTMIYCwyTySGPIGZgOS1jrgf8Ayub8CifUPldM/lvc61hflAhwva9rHToVO2xHxOD25+FNtiPicHtz8KDi3CCJHTOq5XTcjI8tbycua2ltflG67UmGspKgzNke9xYWuzW1JcXE/aSm2xHxOD25+FNtiPicHtz8KC5FDtsR8Tg9ufhTbYj4nB7c/CguRQ7bEfE4Pbn4U22I+Jwe3PwoLkUO2xHxOD25+FDLiThYUsDSeczEgerKgYR8wH0knvlD38b9WPvBdqKn4LSshLszhcud0km5P2lcaqKdlYyqgjEtmGN7M2U2uCCEFyLKrcWmoaV9RPh8ojZa5EjCdSAOfpK78LrPJ0ntWdqC5FDwus8nSe1Z2pwus8nSe1Z2oLl+FRcLrPJ0ntWdqcLrPJ0ntWdqD1RU88EkzpZY3iV+ezWFtjYDpPQuBwuTYugFTaEOzxjZ6tdnzAk31sfQuvC6zydJ7VnanC6zydJ7VnagmlwiSUSOdVls0gfmextrFwaNNehv4rxHg00M7ZoqqNrmvMgGy0uW5SN+7QKzhdZ5Ok9qztThdZ5Ok9qztQTswYxsETKg7NwZtAWauLTe4PNdfkuDF9PDC2osyPaBwLbg5je9r7xzXuqeF1nk6T2rO1OF1nk6T2rO1BKzBpWtjj4UDG2SORw2eriwAb76XDQjsFc+Nkb6m7YmtZFZlrND2u111PJAVXC6zydJ7VnanC6zydJ7VnaguRQ8LrPJ0ntWdqcLrPJ0ntWdqC5FDwus8nSe1Z2pwus8nSe1Z2oLkUPC6zydJ7VnanC6zydJ7VnagHv236sfeCYz3sl/2+8Epo55Kx1VURiLkbNkebMbXuSbepdMQgdU0MsUds5F233XBuP5IKkUAr5ALPoKoO5wGtI+265wYwypa8w0dW4Me6N1mDRwNiN6DTRQ8YO8QrOoO1OMHeIVnUHaguRQ8YO8QrOoO1OMHeIVnUHag9VNNPLVwTRyxtbEScpYSTcWOt0qaSSSpbUQTCKTIY3Eszcm99POvPGDvEKzqDtTjB3iFZ1B2oJ5cIdI18XCLQ/rHMbk1BeCDc31AzFc5cDfJM+ThW9ziMzLkBzS0jfuAOllZxg7xCs6g7U4wd4hWdQdqCZmESgRufUh0sTWNicI7ABt94vre5XtuEFu2dwlwlliewva2xBc4uuOi1124wd4hWdQdqcYO8QrOoO1BJDg0sEu2jqWCTM1w/V8kENLTz31B6d6R4I+OmMDarkyMySnZ6uGZztNdDyiOdV8YO8QrOoO1OMHeIVnUHag60VLwSJ8efNmlfJe1vlOJt+KpUPGDvEKzqDtTjB3iFZ1B2oLkUPGDvEKzqDtTjB3iFZ1B2oLkUPGDvEKzqDtTjB3iFZ1B2oGM965vV7wVyy6mSavi4Mykmia8jO+UABouCba6laiAiIgIiIChwbvZF/u94q5Q4N3si/3e8UFyIiAiIgzMSD5J2w8Ge6F7RtJGNBLgDozzdKYrDJLJC7ZSzQhrg6OJ+U5jbKd48/outNEGC+kqzO/9XKZC9xMhfduzLCA3f025vOuTaevZPC4Uzxstm0lp3syWO93TzAc119GiD5mjoauOjijZTzxNZDG2dhk1kIcL5dei/R0KmGjquENk2UgjjbMYYnSbicuQHX+L0LdRB8zBTVwaQ+mmELtm58bXWva+YfKJ5xz62RlFVtp3g08/K22yYJADG8vJa4m/QRrqvpkQfPyUVaY5nOa9xdVEvF75o8ulhcaX5l+ilqo3UhDKiR7WtBEhsAM994dySB6b2AW+iAiIgIiIPw7lHg/eml+jCsO5R4P3ppfowgtWP3TfMab67B/UC2Fj90/zGm+uwf1Ag2EREBERAREQEREBERAREQEREBERAREQEREBERBj9yneOP6Wb+o5bCxu5XvHH9LN/UctlAREQEREBERAREQEREBERAREQEREBERAREQFkVP+LKH6pN70a11kVP+LKH6pN70aDXREQEREBERAREQEREBERAREQEREBERAREQY/dX/h6p9MfvtWwsfur/AMPVPpj99q2EBERAREQEREBERAREQEREBERAREQEREBERAWR3O/sq/6/P7611kdzv7Kv+vz++g10REBERAREQEREBERAREQEREBERAREQEREBERAREQFjisODUT21VNMYoSSJYwHAtJ0O/TethZfdN/h6t+j/uEHbjB3iNZ1B2pxi7xGs6g7VaNwX6gh4xd4jWdQdqcYu8RrOoO1XIgh4xd4jWdQdqcYu8RrOoO1XIgh4xd4jWdQdqcYu8RrOoO1XIgh4xd4jWdQdqcYu8RrOoO1XIgh4xd4jWdQdqcYu8RrOoO1XIgh4xd4jWdQdqcYu8RrOoO1XIgh4xd4jWdQdqcYu8RrOoO1XIgh4xd4jWdQdqcYu8RrOoO1XIggdXylpEVBUl53ZwGi/nN13oYDTUUMLjcsYAT51QiAsfun+Y0312D+oFsLH7p/mNN9dg/qBBsIiICIiAiIgIiICIiAiIgIiICIiAiIgIiICIiDG7le8cf0s39Ry2VjdyveOP6Wb+o5bKAiIgIiICIiAiIgIiICIiAiIgIiICIiAiIgLIqf8WUP1Sb3o1rrIqf8WUP1Sb3o0GuiIgIiICIiAiIgIiICIiAiIgIiICIiAiIgx+6v/D1T6Y/fathY/dX/AIeqfTH77VsICIiAiIgIiICIiAiIgIiICIiAiIgIiICIiAsjud/ZV/1+f31rrI7nf2Vf9fn99BroiICIiAiIgIiICIiAiIgIiICIiAiIgIiICIiAiIgLL7pv8PVv0f8AcLUWX3Tf4erfo/7hBpjcF+r8G4KLjJjidjT1EzQSM8bOSSOi51QXIoeMXeI1nUHanGLvEazqDtQXIoeMXeI1nUHauMWOQTSviihnfIz5TG5SR6roNRFDxi7xGs6g7U4xd4jWdQdqC5FnPxZjJY430lUHyXyNLBd1tTbVe+MXeI1nUHaguRQ8Yu8RrOoO1OMT4jWdQdqC5Fl0+Nw1Wbg9PUS5d+VoNvxXbjF3iNZ1B2oLkWaMWYZzCKSq2rWhxZkFwDuO/wAy6cYu8RrOoO1Bcih4xd4jWdQdqcYu8RrOoO1BcigdiYYC6Sjq2MGpcY7gDp0KsY9sjGvYQWuFwRzhB7WP3T/Mab67B/UC2Fj90/zGm+uwf1Ag2FAZ6ueomZS7FkcLspdIC4udYHQAjpCvUOHftq76wfdaglrqyvotk0ugllmdljijhddxtc/5rDRcxiVUyn21VNT0nKLCyaFwNx0crX0hW4lQyVT6eenmENRTuLmFzczSCLEEKZ+GVr3wVDq1j6qIvtmi5ADgBYC99Lb7oPyXEZYdltMQw9u1ALLsdygdx+VuR+JSMdK12I0AdD+0BY7k6215SnPc05lMaaGrtFLA2CUvjubAk3brpvKofgrtlOI5mtkdVNqWOLbgFtrA9O5BxixiZ8T5ZKyiiY2Z0TXOaeXbnHK3Ls/EZWVDad2IUAlcQA3I65J1H+bnU7+52R4D3TxOm2srzeMhhD7XFgb83Su5wKzZmsla1r3QFoDPkiO2m/nsg9srp5JZY2V9AXxAmQZHckDf/m5lNUYzPFSCpiqqKdmfIcjSLG1+dy8v7nJppZXT1ucSMljPJN8rjcc9rg23aWXsYdiFfSRunqGwPMhL4xFlGW2XmN/PvQdXYjPE2Db11BE+Zoc1paTv3a5vxXWqqauka11RV0UeY2bmjcLnrKIdzkwpTT8MZklhZBKTHrlaTYt10NitDEMOkqJqaanlbHJAHNGduYFrhY6X3oJKbFZ5oKaSSrooX1LQ5kb2G+u7/MuuJVtfh1NtpHwSXcGtZHE4ucfNyvT9ilZ3NZNheWOQNiZFIHsNjkNwRYj8Vo4hhpr6qne+d8cUOY5YyWuLjoDf0X+1BI7FJmSwRurKQGeIysOxdbLvvfN/+2X7xq7LG7jLD8shs05HWP5vOF+R4HLFDDEypBbFHLCMzbnZv3c+8WC8VuATVNNBTsqxHFHTiEtyG1xblaHzbigodXTtqXU3DqAztBJjyG+gv+8pqPF6qpppah89FDHGQCXAnf6Hf/1e4sPrGV08TJQyGTNOZNkCdo5uUgEncLA/guMPc7URkvdWtdLmikBLCRnjva9zqDf7UGhTTVtXCJaeqo5IzoHNjd8S6wz1MdW2nqhEc7S5j4wRe1rgg+lfuG0TqKKUPkEkk0rpXkCwueYDoX5U99qL+CX/AIoLkREGN3K944/pZv6jlpVdQKanfKWl1tzRvJOgCze5XvHH9LN/UcrMV+aN+lj94IPwPxM67GlHmMjtPwTNifgqT2juxXIghzYn4Kk9o7sXKpqq6lp3zzto2RMF3OMjtPwWmo8Vo+MMOmpQ/I54GV1r2III/EIIKXFqupLxsIoCxucifOzk9Oo3Ltw6p2G32mHbG9tptzl+2y5VNDilfSSw1UtKwENysjaS1xDgeUTzG1rLi3BKoS8KBptrwgzbCx2WrMvRv572QWcMq8zG58Pu8AsG3N3A7raarizFah9U+BnAjkj2rpBMSwC5G+2/RcKTuddDYSSRutSPgDg3VrnOLrjoAvZcf0dqpIntkdTRnYRRNEVwCWOvc6c6DSdX1LI2yOlw5rHC7XGcgEdINl6NZViRkZdQCR4u1pmN3DzC2qijwB2eFz2wANE2Zly8ZngWIv6NVxOAV/8A4wE8B4O2Gx1BJZvG7n6eboQaElfVxtmI4E90Lcz2MmJcPVZc6fFKqakNU5tHDDmy5pZiAfXaykhwyryVlHC2mYWBzWVD4SXSZ3ZtSejcd/Mv2HA62F7ZM1NIWTumbG+5aczcpB05uYoNMz14i2pFDs7Xz7V1rdN7KaLFaiXbuvRMZC8ML3zENJIB0NvOnE0je5xuGiVhkaQ65HJJz5rW6OZSyYBUyZpHGnEnCTMImkhlizLa9t/qQaofiRAIjpCDziR3Yv3NifgqT2juxdaCmFHQw04AAjYG2BJA9F9VSghzYn4Kk9o7sX46TE2NLjBTPtrlbI659Fwr0QcaaZtTTxzM+S9oI8y7KHBu9VP/AA/3VyAsip/xZQ/VJvejWusip/xZQ/VJvejQa6jrZpWOhhgLRJM/KHOFw0AEk29SsUNZ3woP43+4UDg1f5QHsB2pwav8oD2A7VciDHxCSsoKUzPrS83DWsbA27nE2AGvSuLKnEIo5HYhOaTJlsdk14ffcBbefNZaeI0TK+kdA9zmG4c17d7XA3BCkfhE00f/AJOISyzB7JI35QGsLTpZu70oJziFoWy8akhznNDRS3dcbxl36L94xG0DBjDTePbXFPcBlicxPMNF7bgOzcJoqt7KrO975cgIdntfk824WXqLuepooJoGyP2ctM2nI5wBfW/TqgkjxWR004diOWKJsZDjT8pxdewy776fivcmKMjYx7sYu17C8ZaW+gNiTbdY711f3PibaOqKt0srzGQ8xgBpZe2nODfVdGYHG1rhtbF1O+A5Yw0co3LrBB44VJwplNxr+sfbL/43JNxcC+69lxfiMjqeaSmxMSuiAdY09g4XtcG2o9F10Pc8DUxzcMkOzcwsBYDbK3Lb0EX0868wYNUmkmo3Vc0UDCGU4GW2QEG5tv6PQg8R4lNwOOeoxEMdIXARsp87hl36Wvpz6KmSaWKjbVuxVpgfbK4QA5r7rAb7rnF3PbDK6CseyRjpC12QGwfbMLekXHQqpMIj4sp6KGV0fBnMdFJYEhzdxI50GbFizzHJJPiQja2Z8bLU+YuDbXdbeN+vQtRkNZJG17MSa5rhcEQixH2qJ3c41zQ51SXTbWSQvfE1wOe1xl3cy2YY2wwsiaBlY0NFhbcgl4NX+UB7Adq/DTV4F217SeYGEWP4q9EE9DUGppGSublcbhwG4EGx/EKhQ4R8wH0knvlXIMfur/w9U+mP32rYWP3V/wCHqn0x++1bCCGqlnfVx0tO9sZLDI57m5rC4FgFDXT4hTVENNBUGoqJgXNZsmtAaN5J9YVx7+N+rH3gvyvw91VPDUQVDqeohBDXhocC07wQd+4IM91dUQQsfWVr6aR2YmI04e4Abzyb6ede31+SVkZxdt35bEU92jN8m53C/NddZcFkeGuFfNt9m+KSVzQ7O1xuRbm8y5nudiAMUdRIymds9pFYHNktbXm3C6Dxxj8v/wCrXySbI2pSeXcjKOk6HcuMGLPdTMmqMTbDnc+wEGbktcRmPQPOelXnBQIWNjqHMljqXVDJMoNi4m4I5xY2Ux7m49nEOEFz2B7XOfE1wcHOzHQ6Xug9cOPC+C8bDa59n820zWuBfduX42vzNmccWyiEZnZqbLpe1xfeL6aKk4MzO5wmc0GqbUWDRpZuW34KIdzLWMkzVckjnR5blouSHZmm/SD9qDxV4pUxUzJ6etErSXNcHQFpbbfcWJHrVD650UzIZMWbndluRT3aC75NzuF+a6/JMFqMQpYeH1kokIdtWWaW8oAWHNpzHXev0dzwy5HVbzE8xmZmQDOWWtrzbhdB+4jVT4ew7XEhtCxz2sFPe4A57bh5/OucOIPeYI5MVayaVrDk2Fw0uFw0ndcq3EcK4bMJo6h0DzC6FxDQ7Mx28a7iuEfc/DFVRzNkBDRHna6NrsxYLAgncgmxGvr6GtZTCqicXR7TNJkiG+1td5XZlZMZY4H4lad7WuLWU+cNzbuUNNVTX4U6rrm1TJ2xubHs7OiDxa976rnLgzpqqnnfVWdDl1ZEGk25gRuB6NUE9JiL6vKG4i9jnGQNa+msSGHUrlWYs+npdrFiQleY2yNbwe12uNhc81/P0Ko4CRkMVY+MsfKWkMBIbJq5v2865u7nAYNjHWSMY6KOKQZAc+TcfMg98MdwvgvGw2mYt+bcnMBctzbr25l7op5a8F1NiZeBrc0tgR0i+8L03BGtqg/hMmxE5qGxWGkhB1v0anRe8Lwri+aaXbl5kAGVrAxul9bDS+u9B1ppZ2VbqWpe2Q5NoyRrctxexBH2K5Qnv236sfeCuQFkdzv7Kv8Ar8/vrXWR3O/sq/6/P76C+uqDS0cswbmLRoOk7gsmqqcTjrG0lPKJ6gx7V7Wsa1rG3tvJ6VoYz3rm/wBvvBeKzDZJqxtXS1b6afJs3EMDg5t77jzjpQRSYhJAyM1WIuge5oe6N1MCYxe13WuAL869mscKsUvGw2pdk+bcnNa+XNuvbmX7PgO2a5vDZrSwiGcuAcZGgnW/MdSvYwOMVAInfwcTioENh8sC2/fbzIJm4mHwtkZi2Zr3FrbUp1IFzbzDnK802KPkgpnT4o2KSdjX5NgCG3Nhc81z0qoYJs6ejjgqnxyUoc1smQHMHb7hc2dzkUZgImzbONkbw+Jrs4abjfuOqD8jrzJUmBuLfrAXDWmsLt+UL7rhG4hmhfLxtYMLWkGls67vk2G835l3OCNs3LUyNLZZZAWgA3kBH4XUf6OOp4JJIah8lQAx7OQB+sZfKfXexug8VWJ1MQgfBXMkimFzI6HKG6ga6aeuyrNW8VgpeNhtS7J825Oa18ubde3MvFVgElfEzhVdMXbPK8FrTqTe45hbd6AuzMDDZ2vdUvdEJ+EmPKBeS1r36OeyCfFa+fDY5M2Ih87Y9oI9hzXsLnmXVlU99ZwUYs3bXy24OLZrXLb7r25l0xLBRXTTSMqXw7eIRSgNBzAG437t5X7DgsUOJOq2PFnSGQsMYJDiLXDt4CCWpqsTZWSUtJI6pkiYHy2Y1oaDuAvvJsvT658UjI5sTMcjg0lrqb5GbcHEaBVVWFySVj6qkrJKV8rAyXK0ODgNx13EX3rlLgLZJJP/AC5dlNs9s1wBMhZuN+bcLoJ5MVZHI+N2LnMwuBApCdW7wOmyS4hKKqmhjxWJwlykvMOjQ75PrPNdVswVjJo5Ns45JJn2yj/7m8epcYu56GKaGRsodkZGx4dE12fILAi+5Bz4yGzc8YsSGv2elISS7W4A59x3L94dIHPc7Fo9i2NkgcINTmJA089vSqBgoZBA2KocyanlfKyTKD8om4I5968y4GJiXvq5XS5YrSEC+ZhJDj079yD8irZhTmrZVtqYWPySsdDkc3UA+gi+4rZWNU0IosJrCZXSyzSCSR5FrkkDQcw0WygIiICIiAsvum/w9W/R/wBwtRZfdN/h6t+j/uEGl/k9SkwfvTS/RhV/5PUsVuIOw/BcOLImyOmLYgHPygXB1J9SDcRY1L3QU8rAJmOjlMzoWsZeQOc217EDUaqhuNULpXM2pAaHHOWENdl+VY89kFdVG+Wlmjjdle9jmtd0EjQrBooahtFDTw4SYKungcwTvyhrX5bXaee5WkMaozTsmvKGveGNBiddxIuLC2t1+Px7D2QxyOmIa8E2yG7QDZxItpYoMhtNiggl2EdWxhZEJWSS3e9wd+sLDfS49F17hoK6Wppg8VUdHwiQhhlIc2PILBxve2YbvOtoYpSGqNOJCXjQuDTlBte2bde2q4PxmGSkkmpA6RzcpAcxwzAmwI01HoQYwo8UfVROEdQKlnCM0z33Zmc0hhbroLW5l7gosRdDAxz6wMNTGZGudlLRlOcg5ibE2/stWPHKYUcM0zuXI1zskTXPsGmzidL6c6rnr6aCmjnc+7JS0R5AXF5O6wCD5uqpsX4G2niiqXPjM2yk2puOVyL6jm5zf0KuJ9ScWcZoqp1Q4bSNolysbHksQRe181+beQqafuipTTmWqdsrySNaGgu5LTbMdNAuuLYpFhvBqgU+2Ezspeze1lsxPnFtbIMWlp8WZTzMEFTGyUROLQ/laO/WAEuJuR6L25lrUENczC65rRLG5znmlbK67mi3Jub9N9698e0zHzia7RHLs2ZbuMnJDrgDzFdJMcw9ljti5pY1+ZrCQA42bc20ugwhRYiRO+CGricaeFjjI+73EOJeAb+nnW/gsc0VCGzvmcc7i3bCzg2+g3n8TdeON4TiQpswDNWZyDYyDUtBtbQLy7Gqd8Ikp3/52NvIxzQ4OdYEaa35kGqiz24zRGcxbUgjNZxYcpLflAHnsutDXwV8Rkgz5RY3cwtuDuIvvQVHUKPB+9NL9GF+UmK0dbM6GnlzPALgC0jMAbEi+8XX7g/eml+jCC1Y/dP8xpvrsH9QLYWJ3VMdJhkMbJDG51XCA8C5ac41Qbahw79tXfWD7rVNssfAtwvD3Ac5p33P510wYTgVYqnxvm4QcxjaWt+S3cCSg01DidY+ihiMTGvkmmbE3ObNBJ3lXLjPTw1MRiqI2yRne1wuEHzsWN1kDDGIeEzPnnI5RIDWO+SCB5/Ur8Zq6htHQvg20Tp5mtcyPLnsWk2F9Lq12F0DoRCaSExBxcG5BYE7yulTR01XE2KpgZLG03DXDQFBkvxCso4oI2xSySzbV3/luaC0NaD/AJNLLl+kVQKd0j6WIOdFDLGNobZZHZeUbaELXhwyhhaBFSxMAzEWb0ix+0LlV4RTVMAiaxsQGzbdrR8ljrhvoQRsxqrfPHTNp4TOah8DjnOTktDsw06DuXFvdJPsaiodQO2DGPcxwPO11rHTn825bUVDSw7PZU8bNmS5mVtspO8+tG0FIyWWRtNEHyi0hyDlDzoMtmM1zhDEaJjJ5ZjEC9xDTyM2bdf1KSrx+pnw2QwRshfwR0z3bSxablvJ011F1vRUFJAGCKmjYI3F7crbWcRYn7F4fhVBJGxklHC5rAQ0Fg0B3oMxmKVLJjDDGJJZKgRAyyGw/VB192noXJndLOKV1RLSMsafbMax5JvnDCDp0m63RRUzZA8QMDw/ODbXNa1/s0XluH0jGhraaINDDHbLplJuR6LoMxmMV0joIRRsZPK97P1jiG8lt77r+pTjuhqAHVT42bAUbZ9kDysxcW7+i/4LbhoKSAR7KnjZsySzK21id/2oMPo2hgFLFyGGNvIGjTvHoQZkmMVsYqIuDRyVEEjGuMZLm5XC9wN5I6AtOgqRW0UVQCw7Rt+QSR+IC88WUPB+D8Eh2WbNkyC1+n0qiKJkMbY4mNYxosGtFgAg6KGp77UX8Ev/ABVyhqe+1F/BL/xQXIiIMbuV7xx/Szf1HKzFfmjfpY/eCj7le8cf0s39RysxX5o36WP3ggtRF+IP1fNz41Vw12IQXYRfZ0nJ/wA9m6Hp+UD6ituOupJZdlFVQPkO5rZAT9i8nDqQz7YwNMm12uYk/Ly5b/YgyIe6GVtAySSDbuip2TVL2uDbBxO4c50uqm4251Tk4K4QmoNPtc4+VluDboVBwXDy2NppWkRtDGi5+SNQDrqPSuvF1Le+yH7bb7z8u1r/AGIMeDHpY4RNNGXwNpGzlxcM7nFxaBoLbwu8mOyxSGB9CTVCZkWzbKCDmBIOa3mVowigysbwZpa2IwgEkjIeY9PrX7FhVFEGhkAGWQSglxJzAWBJJuUEcmPiKrkgfTg5WvILJM1yxuYg6aLkzuikJ5VA5rQInOO1Bs2Q2afTfmVTsNwk1DnFke2dIb8s3D3DUWvpcc3OqDhVEWkbAWLWNOp3MN2/Ygzv0kb/AOS4UcpihbIQ/mcWbwdNL8y/JscqrZI6NrJhLCMr5LgtkOm7n0IWkcKoi+Zxg1nDmvGY2Obfpewv0hJcMontftIRZ4YHHMRo35Ot9LIJYsb2lXGzg5EEk7qdsucXL23vp0aFccbxeeBlXFSRkOp2xl8txyS52gAO/RaLMMoo6rhLIGiW5dmubAneQN1z0rzV4TQ1splqIA95ABOYi4BuL2OtkE1LjQqcSdStpZMge+Pa812776aDo1WupY6Cljq3VTIssrrkkONrnebbr+dVICIiCHBu9VP/AA/3VyhwbvVT/wAP91cgLIqf8WUP1Sb3o1rrGqntb3WYeHOALqWYNvznMw2QbKhrO+FB/G/3CrlDWd8KD+N/uFBcsbuknlgo6cxSPYX1DGuyybMkG+mbmWrPMynhfNK7LHG0ucbbgN68EU9XC3O2OWN4Dmh4BB0uNCgwX4jU0eHsfCWkuldn2tQJ3ABt9NRf0XuvyXGqmKSonbNE+IR072sLSLNebOdvv/8AoWvIzDoZIqR8EDTMXFrNkLEgXJ3dCpfFA+5fHG7k5TcA8no9CDEdjsj6kxRPp2sNU+ITPJyhrWB3TvJ0UFJjlVBhcWWSHNHTGoLpySZTnIytN/N/JfSubQtLKdzIBtOU2MtHKtz282i/clKZY4dgw5AXs/VizdeY8xQZseLznGmU0uyZDIQ1gAzOvlvYkHQ+kW86l7osTnZw2mjkjgbFHG4Ekh7y53+U35rLakko4qyAubHwioJax4bcmwudfQu0sEErgZYo3utYZmgmyDJo8Xq6jGZKYwxCBsr4/lAPGUaHfc39CjxKqMddirn4jLTup2RugYH6FxaTbLz3NluPqKKLE44H5G1kzCWcnlOaN+tlyhqMNrJ9rEyOaRshjMgiuWuaNdbIM+DGa5+Jsp3wRNaDG2QOcGu5TASRc83RbpXEd0NWymqnSNgdNGGua1gu0Avy3zA2I+wr6LZwulEpYwyN0D7C4HpXlkFNGHZIomiT5VmgZvT0oMMYxiDxBEG0zJZNtyyczSGAEGwP2i6R4/UycHYI4my1jIpIBrax/aX/AIbE+sLdZBTtDWsiiAjuAA0cm+8eZcKmaiomRSSxgAAtjLIi7KLbhYaIKo5GSxtkjc17HC4c03BC9rnHkZGxrAGNtyW2tb1Loghwj5gPpJPfKuUOEfMB9JJ75VyDH7q/8PVPpj99q2Fjd1jQ/udqmEkBxY243i72r94vxZvJZjZLRoM9K1xt5zcXQVHv436sfeCuWPRQVcGMkVlYKomnOUiIMy8odB1WwgIiICIiD5irfLQ4nWuZUVUzaalFQ2IzGxdmO/zabl0jxjEZI4WhlNtJagRNfe7bFhduDjYi3TqvoNmzOX5G5yMpdbUjoXhtNBGAGQxtDXZgA0Cx6fSgwziFVM5rpRFs24gKdmXMDoTqdfwXCDGqxtLAx1TT7V7ZpHSytsBkdYM37/7L6TYxeCZ8rP8AJHyun0+dfjqaBwIdBGQXZiCwfK6fSg+dlxmsqqSseY4o4YaRkrmEuDrvbe1wRYLs/HHjFBSh0ToXOdEdCHNcGZt99ddN3rW66GJ2fNEw5xZ92jlDz9K/DTQFxcYIy5xBJyC5tuQfP0+MzxDDmnZNp5Yorm5e7M7Sx1uPMbHzr6ZceDU+djthHmjFmHILtHm6F2QEREBERBCe/bfqx94K5Qnv236sfeCuQFkdzv7Kv+vz++tdfMYVQ1sjsQlo8TfTB9dNmjdE2Rtw61xfUINnGe9c3+33grl8/iNHikdG982LNljBbmZwZrcwzDS99F9AgIiICIiDKxzEZ6BtM2nYwumeWl79zbAnpG+3SuddUzzdzzJtvFRzyhnKMnJuSNA4br9PnWrLFHMwslY17Dva4XC/THG6PZuY0stbKRpbosg+Yjxienp3MgzukNSInGaUStju2/JdcX3c50VDMVxSplMUEVMx7aQTkEl+Z1yLAg7jYLcFLTiEwiCIRH/JkGX7F6bFGx2ZsbWuy5bgWNuj0IPnxjL67g87GN4MaqGJpBIJcWku3HWx0t6V+sx6o4vkqnOpS4tDmxAnNFd+Xl+Yc+5bzaeFrWtbDGGtdmADRYHp9K5QUUMElQ9rbmodmfcC26yDFkxqtbDM1jqaR0M4jMrdzm5c3JBOpG4i626CoFXQwVAIdtGB1wCAfUdV6NLTmEQmCIxDUMyCw9S6gBoAAsBoAEHpERAREQQ4z3rm9XvBXKHGe9c3q94K5AREQEREBZfdN/h6t+j/ALhaiyu6b/D1aeiO5+1Bp/5PUsiDD48QwjDmzHkwlsmUgEOsDofNqtYEFlwbgjeFLg/eml+jCA/DojVUk0dohS58rGNABzCylgwKOBzLVMpjhDxAwgfq8+83trv0utdEHzr8Alp204ppXOPCmSvcA1gYA0i4bu59eld3dzkJbERO7aszZ5Hsa7PmdmOhFhru6FtrjVkikmcCQQxxBHNogjbhLWVEjmVEjaeVxfJAAMriW5Tra9rcyliwaoko30s9ZM1kb2tgHJIyNPJuLa3579AWXQvxOlw3jFhlZCyjLyJ59qJX2BDgObnVddjFdSNc10tO2SKnbPYsP68knkN15tB60FMfc4yCMNgrJozZ7M1mnkPNy3d086sqMLjko6anhkfCaVzXRPbYkEC2t9+izH4piLq3JG+BjH1Rpg10ZJbyA6515uhcJO6CsNIyTPTxPbS7c5mk7ZwcRlbr5vxQWjuahEbAKhxka6Q53xtdcPNyLEW3860KnD2VElI8uLRTOLg0AWdyS2x+1Z0eLzPrZBNLBTxsdk4O9p2jhkzZgQf7cyy8Oxh9PBOGOa5z9iWyvJIY15sSQXHQenn1QajO5injiLGTvuJjJGXta/IC3Llsd4suOIYLUvm2VJdsUrYmyOztAOQ3uW2006FXRYnUPwyumeGTvpXPax8YsJsouCNfUsluMVTJKipZNFUPMEF8nyI8zjckX5r9PRdBsjA4uEZnTSOgErphCbWD3Agm++2p0X4MEPBm0762Z8UbozG0gckMNwN2vRdUYRUzVdFtKjZl4e5uaNwIcAd+hNj5rq9BkxYHHHOx4qZTHE574Y9LRufe5vbXebXXTCsKbhu2IlMhlIJGUNaLdDRpfpWkiDMw3B4sNlc6J+ZpBDGljQWgm/ygLn1rtg/eml+jCsO5R4P3ppfowgtWR3SfM6X67B/UC11kd0nzOl+uwf1Ag11Dh37au+sH3Wq5Q4d+2rvrB91qC5ERAUeIyzRU4dBcEvAc5rMxY3nNudWLjUQR1MRjlaS24OhIII3EEIIabEXjCpKmUGR0b3MHJyl9nZQbc19F6fiFSwiN1GNsGue5u1GXKLag2577rBVilgFLwYRjY2y5DusuLsLo3RhhiJAJN87rm++5vc3sEEZxgsZJK0Nka5142uNjl2bXcwJO9fkWLSmeWQxZqS8NnF1izOBzW11Kukw2kkILoRob6EjmAtpzWA08y8x4TRRSNeyGxbltyjbTdpfm5kEr8ZeyASmkNpGZ4RtBd4zAa6aHlAro/F9lVthljbbMGOLHlxa7KXdFubpv5lQ3DKNpcRCOVv1Ogvew6NddEdhtI+czOhu8uD75jbMOe17X86CAYtUcIjLoLNlhY6OMOBuXOsLm2mm9duN3NkLHU4BjEhmIk0YGWvbTW9wu7cKomZ7QfKaGm7idAbgDXSx3WXSOhporZIhuc3Uk3Dt97772QRMxiV0LpOBvsMhBGawa7eTyebnsCtGmmFRTxyjLZ4vyXZh9q4tw2lYwtaxwBINxI64tusb6epd4YY4ImxRNysbuAQdUREBQ1Pfai/gl/wCKuUNT32ov4Jf+KC5ERBjdyveOP6Wb+o5WYr80b9LH7wWH3PvxeLCxwWGkngdLKWZ5XRub+sdcHkm+qsqpsWcyMVVHSRxbVmZzKhznDlDcMo/mg3V+HcV+og+SwmGogo9mY52TCOQBvBMtnWNv1i/RTYpG3M2avc5sVPIA5xILy6zwenTmX1iIPlaZ9dLVvfC+rfaona8lxMYYAbAee9rc68y0+LR0dCBPWHNCXSOF3PbKbWuL7vMdOlfURxMiBEbGsBJcQBa5O8rObj1G1rjUOMJEskbQQXF2Q2J0CCBrMW43eZZZ8ubk5WHZuZk3b7A39d/Mp2xYxDRAxPrHyy0QdJncSWvzC4bfc7LdbXHmG7N8nCRkYWhxyn/N8nm1B6V545gfU0zISHxy7QPebgsLACQQQgy6SGrbWOkijq2xPrGG8oOYsERFz5r23rgymxbg2bbV+04GJLF5/bB2g+zm51vDGsP2W1NRZucR6scDmIuBa19QvLcbo5Kiniic54na9weGmwDd9+hBnZcU42nL5KgNzPLQ1pLDHl5IvewN/XdST0WIyYc6J5rZdpSRSPa55J2gcMwHntzL6BmMUD4XyifksIaQWEG53aWub8ynqccii2DoQySKYX2jnFobyra6G3rsghAxE4g3KKwEVDMlydnsMovmv/m379brvgfDW11Q2o4U+MgkSTXbrm3ZTpu526LSOKUYrBS7YbUuyWsbZrXy33XtzKxB8wWYtw2sLpKm9psjWtJY5tuRY3sD6Nelc20+KRtdIJq5z2Np3ta5xILibSAjnFubmX1aICIiCHBu9VP/AA/3VyhwbvVT/wAP91cgLBxOipq/ujo4auFssfBZiA7mOaPUdBW8smf/ABVRfVJvejQfn6M4T4q72z/iXNuE0WH4pRSUsJY5zngkyOdpkPSSttQ1nfCg/jf7hQdMThfU4ZVQRAGSSJzWgm2pCw+I6javm2TNsJKZ0b82oDA0P/kfSvpkQfKcRVj5g10UbTaoa+oz3Mm0BDSR5r2Xs4TXzxz8IpmtDqaKEMZMLksdcm9reo6L6hZjcRdLizIIzHwez2k31c8WvbzDd6fQgyTglWY6Z7qaAyMimiIbZpbm+Qei413dK9nBKqGBjaaGK4oDC4OdoZCQTfp3HVa8uIFlRIwU73RRaSygjkm1928i1vtXE4o95ibsTC97o3AOIN2Odbm3FBnYdhNdBW07pImNhiqHygBw5LXR2tYefo6V3r8JqZ8cFSLujJjLXCQNMWU67wTY+bfzrpLjZfHIII/1rCwgBwdmaX5bX3AqjjVxcYm0r3VDM20jDhyQ21zfn+ULIJcaw2rqa5tVSBm1hh/VOcf8+YG3otdTR4FUwOYyJjTGyWVwOYah0WUH1uutIYw1zJpGQnZR5LSPeGhxcAQPsK5SY0ZKN76aBzpBC+R2oszKSPXqEGbxBVspdjAxkWejjZKQ/wCXI1wJB9IuLqimwSQT0LpYRsYnyvdG94cGk2yiwAFri9huV7MWFgXQuMYdszJcWLw29rdHNdc3Y61jIy6meHPjEpZmGYNJ09J8yDJZg2JtbUl0cUW2iLX5JAAXB+bW2tiLi5uV7lw+fEMOg4HQwQQSF7gzPqy7bA6iw1vuHoW7T4gKislp9nkLCRynDMbc+XfY9KuQfLPwfEJ8pliYZnCHLO6S7oMls1vTY7unVfUoiCHCPmA+kk98q5Q4R8wH0knvlXIMjup7wVH8Uf8AUatdZHdT3gqP4o/6jVroIT38b9WPvBXKE9/G/Vj7wVyAiIgjxQzCgk4OS2S7bFrg07xexOm664U1XscPqZHiZ76YuztkcHG4F7XGlrEK+WKOaN0crGvY4WLXC4K/IqeKGLZRRtbH+6Bogz+G1ofHAWU22kJIcHktDQAdRvvr/dcI8VledpHa82z2cbgXWu0k2A37lpcXUex2XBotnmzZcvP0r9koqWRtn08ZGhtl6NAgyI8XqHl1UwMMHB4pXxudqLlwOX7F2mxeeOJ0uxjLHCXZNzHNdl/lemx9CvGG0QeHCliDmm4OUaa3/mvfAqXaSP4PHnkBDzlFyDvQZ8uKzQVMUUjYnHNGyUMzHKXnTXd0elcHYtUh8M5YzZvie5sYd/8Ak1ozei/81rSUNLNKZJaeN7yAMxbc2G5fjaCka97xTRBzwQ45RqDvCCPjKpFW2lMcJkEhbI4E2yhodcefW1lyhxasngdKykuHRiSPQjeQLa7zY306FpxUlPCG7KFjMhJbYbid68jD6MCQCmiG0+VZu9B+0VRwqnEl2k3LTYEWINrWOoPmVK5wxRwRiOJgY0bgF0QEREEJ79t+rH3grlCe/bfqx94K5AWT3Pfsa769P75Wssnue/Y1316f3ygoxnvXN/t94K5Q4z3rm/2+8FcgIiICxqGrnkr7zPkDJZJI2M5OUZSebeNBv/8AhbK4NpKdlQ6dkLGyu3vDdSgjlxCdks7mxRmCAlrgXEPJDc2g3epcXYhPtIo5jHG7NHITG4kFjs2hv6FpGlgdUCd0LDLa2cjVeY6KliFo6eNozZtG86DHfi9RMwNjDGPzQvY7VrXNe61jfW2m/nVHGtSS+NsUO0hEjpCXENOUj5P2+pW8V0IaG8Eht0ZB03Xo4fSGJkZpoixhu1paNOlBCMVmcySQMjYwyNjhuHFziWh24eY/gp5sYqJ8OkkgYyNzYHPe4uIIOYt5PraTr5lsS0lPMxzJIWOa52Ygjeen8F4dhtE8AOpISASQMgtrvQRPxWaNrpDFHs874mguObM1pNz5jZeeNavMxgpmveGMkkDLkWcTYA+gbytI0VMZXSmCMveMrnZdSNySUdNK+N0kEbnR2ykt3W3IJ6SullrXwTMbGRmLBrdzQbXB3H+y0FwipYIZXSxwsY929wC7oCIiCHGe9c3q94K5Q4z3rm9X8wrkBERAREQF4kYyWN0cjQ5jwWuadxB5l7RBjjufgjblhrcRhjHyY2VTg1o6AqsGFsIpBcm0QFyrTuKjwfvTS/RhBaiIgKOtxGlonMZUPOaQHKxrC9xA3mwG5WLDxRz6TGYKyF1O974TCYZZMhPKuCDY8+iDSgqaSopGPikidA8cnmBG61l1eIi9geGZgeRe1/UvlZMInZUU8D4IaiaSKokc1xIY1z3Dcbc112qMDqo43bR8MgEcP/lOcc0GztmsLc9u1B9BLNSQlplfE0ueA29tXHT7V7Ip7M0js0kt3aEb7LBODkU/CRFA+ThpqiXH5UdyQL200N7LnFhlbPFEIxAadu3fHIHm7xKCWm1tN6DblFPHU8N5UkgaIeRrYE9C/Xy0kFRDTFjA+bM1oa0W0GYg9CxuIZo2tbAyJjTFTh4Btmex93E+rnSPBq2OsEjY6cuZJO/bOdrJnBy3Fua4CD6Fjomx8gsDG6aEWCnpZqSaOR0LGNa2R0LrtDbkHUedfOUeEVj6d7msp3xmWJzog8BrjGS1zTZoGp/lzr3J3PVb4Iw6OMgSTEwslsAHkWIJad3o9CD6hpjYRE0saQNGCw09C6LAGE1EeMw1ETGZG5M8kjw8uAbbQEXDvODZb6AiIg/DuUeD96aX6MKw7lHg/eml+jCC1ZHdJ8zpfrsH9QLXWR3SfM6X67B/UCDXUL6WpiqJZaSaNolILmSMJF7WuLEdCuRBFlxPwtJ7N3xJlxPwtJ7N3xK1EEWXE/C0ns3fEmXE/C0ns3fErUQRZcT8LSezd8SZcT8LSezd8StRBFlxPwtJ7N3xJlxPwtJ7N3xK1EEWXE/C0ns3fEmXE/C0ns3fErUQRZcT8LSezd8SZcT8LSezd8StRBFlxPwtJ7N3xJlxPwtJ7N3xK1EEWXE/C0ns3fEmXE/C0ns3fErUQRZcT8LSezd8SQUs3CRUVUrZHtaWsaxuVrb7zvOugVqICIiDH7lu8UX0sv8AUcq8V+aN+lj94KTuW7xRfSy/1HKvFfmjfpY/eCC1ERAREQFjtwJjZtpt3HlTutlH/wB21/ssujcSe/EnQDZtibLsuUHXc7LfQ7ufcegqmSuayq2DYpZC22dzBcMvuv8AZzIMmuwKURRGmkc94FPEdAMrY3Xza/yXcYDyhIayQTF0r3SNaAS57Q246LABdZMYDoQ6GJ7HPyujMg0e0va0kWPn5+kLzWYy2KKpEbHCWJhcM1jmAcAdAb8/Og4U3c5sJWPNWXWljlI2YF3MBA5+cFdW4EWSCRlY9r80xzBo3SG5A6CCBqqeNGF+y4PNwjMW7Kwzbr3ve1rHpX4zF4ZM5iile1kbZC4AAWduGp3oM49zz6aGSWGodLUNDHsGQC8jL2O/nBsftXWrwGbEImcKr5MxiyuBYDZ173FtBbd6AquOI5IrxRSOks+7QAcuXeSb2tqNyUuLNkihMkb7uDGvkaOQ17gCBvvzj7UHJmB2nY59U50TZ+E7PIBeS2+/Rz2Wwsl2PUzYI5THKBI0yAOyg5Bz6n8N6pgxGKoqnQRNeS3e7S24G9r3trvsgtREQEREEODd6qf+H+6uUODd6qf+H+6uQFkz/wCKqL6pN70a1lkz/wCKqL6pN70aDWUNZ3woP43+4VcoMRJimpagtc6OJ5z5RcgFpF7IL0UPG9B4y37D2JxvQeMt+w9iC5TcBpRUMnEEbZWXs4NAOu9cuN6Dxlv2HsTjeg8Zb9h7EHR9DBJU7dzXZjqRmOVxAsCRuK8R4ZSx7muNstszybAG4AvzeZfnG9B4y37D2JxvQeMt+w9iDnxJRZQ3LJYNDR+sdo0G4G/cCNF0OFUxYG2kvckv2jg517Xub63sPsTjeg8Zb9h7E43oPGW/YexB+vw2lfEY8haMzXjK4gtLQACOjQLm7BqJzCzLIGuzZgJHC4dvB13E6r3xvQeMt+w9icb0HjLfsPYg/ThtMZM5a7py5jlva2a269udfrsOp3GMjaMMbQwFjy27RuBtvC88b0HjLfsPYnG9B4y37D2IOjKKFlTwjlueL5czyQ2++w5rqpQ8b0HjLfsPYnG9B4y37D2ILkUPG9B4y37D2L8OL0NtJ8x5g1pJPo0QfuEfMB9JJ75VykwyN8VCwSNLXOLnlp3i7ibfiq0GR3U94Kj+KP8AqNWusjup7wVH8Uf9Rq10EtTSGaRk0UzoZmAgOABBB5iDv3Lnwav8oN9gO1XIgh4NX+UG+wHanBq/yg32A7VciCHg1f5Qb7AdqcGr/KDfYDtVyIIeDV/lBvsB2pwav8oN9gO1XIgh4NX+UG+wHanBq/yg32A7VciCHg1f5Qb7AdqcGr/KDfYDtVyIIeDV/lBvsB2pwav8oN9gO1XIgh4NX+UG+wHanBq/yg32A7VciCHg1f5Qb7AdqcGr/KDfYDtVyIJKakMMr5ppnTTPAaXEAAAcwA3KtEQFk9z37Gu+vT++VrLJ7nv2Nd9en98oNGohZUQPhkF2PFjZSilrm6NxA2G7NCCfWVeiCHg1f5Qb7AdqcGr/ACg32A7VciCHg1f5Qb7AdqcGr/KDfYDtVyIIeDV/lBvsB2pwav8AKDfYDtVyIIeDV/lBvsB2pwav8oN9gO1XIgh4NX+UG+wHanBq/wAoN9gO1XIgh4NX+UG+wHanBq/yg32A7VciCHg1f5Qb7AdqcGr/ACg32A7VciCHg1f5Qb7AdqcGr/KDfYDtVyIIDQzyuaKqrMsbXB2RsYaCRqL+ZXoiAiIgIiICIiD8O4qPB+9NL9GFYdxUeD96aX6MILUREBY1fS1ZxCSamDyZI2NY5rgGsLXEnMDvFitlEGZilM+aaJxgfUQhjhs2PykPNrOvcefXmuo5aGqMktoXmRzpCZjJcOYWkNZv6SObmut9EHzjqOv4S14p9GENu0jlM2eXeT082g0Xmmw2qjpY2NpXxMZFE2aPaD9a4HlW16PRfcvpUQYMWH1O22xiIDIpthG5+jCXDKDY+n0LhBQ1rW2kpXmAuje6IFrc1gQ4Wv05Tv1svpUQfNR4bWNpS00zy8tkEQEo/UvMjiHE36CNRfcur8OqgyR5Y52aqe+RoIcXs1y6E2tc7l9AiDBZQ1MU1IWxSyOa1jSZXAgAOJOoNwQDzXBsFvIiAiIg/DuUeD96aX6MKw7lHg/eml+jCC1ZHdJ8zpfrsH9QLXWR3SfM6X67B/UCDXRFnDhFZU1AZUvgihfkAY0Ek2BJJIPSg0UUPAqjyjUdVnwpwKo8o1HVZ8KC5FDwKo8o1HVZ8Ky5ZMTkrKiGhmkmbTWEhe5jS5xF8reT0dKD6JFgvq2x1IgfiFYDnbG5+zYWMeRcNJy79QvHGMQzk4jWhga97XmJuWQM+VlOXWyD6FF8zV4mYqN8sNZXOk2Jma10LQMvMXcnQErq2vi4SKZ2KVQl+SSGMy5subLfLvsg+hRfO0+Ix1DHOZX14Ai2wBhbd7b2u3k66r94fGYGyNr657nPcwRNiaX3bq7TLzIPoUXzclVVNxKCAV8zYJstnvjANyCQPk713paptVUtgjxGsBeHGN7omhsmU2OU5dbIN1F85WVskNS2nhrqp7xPHC9xjblBdzXy77artRVkVdUmCDFKovALm3YwB4BsSOT0oN1FDwKo8o1HVZ8KcCqPKNR1WfCguRQ8CqPKNR1WfCvyF08FcKeWYzsewua5wAcCCLg2370F6IiDH7lu8UX0sv8AUcq8V+aN+lj94KTuW7xRfSy/1HKvFfmjfpY/eCC1ERAREQRHDoTVbcuf8sSGO/JzgWzW6V7loo5KjbbSRjjbMGOsH2Ol1UiDPbhNOLXdK4NADAXfIAcHWHmuB9i4uwClc1zNpOGkObYPtYONyN3Tr0rWRBBxXFcv2s22L8xmzDNutbda1vMvw4PS8HfAA9rHhg0O7LqFoIgzBg0ADss1Q0uLi4h+vKAzDdz2H9l7ZhNO0x2dJkZkOTNyXFoAaT59B9i0EQZ5wqDJE1j5YzEzZhzXalvQdF04BGaxlS58jnRkljSRZtxY81/VeysRAREQEREEODd6qf8Ah/urlDg3eqn/AIf7q5AWTP8A4qovqk3vRrWWTP8A4qovqk3vRoNZERAREQEREBERAREQEREBERAREQEREBERBkd1PeCo/ij/AKjVrrI7qe8FR/FH/UatdARQVW0nr46Vsz4o9mZHGM2LtQAL8y/eLR45We2KC5FDxaPHKz2xTi0eOVntiguRfOzxVkuJTUlBUyjYMa97ppnHMXXs0Abt29fk9THTOLZpK+8QZwhzJ7tiLt3nPqCD6NF84aymE+TbYjsy98bJdryXPaCSBrfmOq5GuY+kbJCcTzyQumY0yjRgHyjruuR50H1CL5anxGnLqaGaqrjK9ke0c2Xktc8XAtv7F1p6yCcjlYmxro3vY50os/IbOA1/mg+kRfNR11PLDdkuIumMuxEInBJdlzaG9t3nXOsnkhqqUcJrYYZgzOJHctpLrW3/AMgUH1KL56Kop5axkImxARySuiZMZuS57b3G+/MfsXLFZ+C7eKmmrnywmMPftbtaXOFgefdf8EH0yL56mq6SqxA0kdVX5szmteZdHFu/zj171p8Wjxys9sUFyKHi0eOVntinFo8crPbFBciz6baU9e6ldM+WN0e0aZDct1sRfn3haCAsnue/Y1316f3ytZZPc9+xrvr0/vlBrIpsQndTUUszAC9o5N91zoFyFHUkXdiM+bnytYB6tEFyL52OXE6maQ0skslNFMYi4vYHuINnEDLaw85XsVsZqdicSrGjM5olMbQxzm6uAOXeLH7EG+i+c4zhEMkj8QrmNYxsgzQtBcwmwcBl1F15rMQkhblhq6wyh0YcHxNAZnIFjydDY3QfSovnTidOHTN41q/1TXuvs2Wdl+Vl5Otl6ZXB8crm1uIXiLQWbFuY5txAy7ig+gRfPcYRGOF8eI10m1bntHC1xa0GxJAbprovAqqluKvppsQljhAcQ8xi7rAE65bdJQfSIsShn4dKY48QrWPyCRokia3Mw7nDk7lNJiDuGwwx4hUmIySMkldG0NGVpJscutiLIPpEWHh9SzEXPbT4nVZmgOIcxgJadx+TuKzJMZqmYfPPtpzNHNs2x3bZzdTmvl6AfsQfXovnnVhidK1+I1cj2zGNkcULS42aHHS2tgd6/XV8bZnxuxGtGziEr3GFtmtIuL8nT0IPoEWNRPdWulYyvrI5IrZmSxsaQDuPydxXOhq4sQndDT4pVFwbmbeNgD23tccnddBuosyobU0MfCOFyTMYRnZI1uoJtoQBqtNAREQEREBERB+HULMpJpaGmZTS0c7zEModG0Oa4cx3rURBDxifEaz2Y7U4xPiNZ7MdquRBDxifEaz2Y7U4xPiNZ7MdquRBDxifEaz2Y7U4xPiNZ7MdquRBDxifEaz2Y7U4xPiNZ7MdquRBDxifEaz2Y7U4xPiNZ7MdquRBDxifEaz2Y7U4xPiNZ7MdquRBDxifEaz2Y7U4xPiNZ7MdquRBDxifEaz2Y7U4xPiNZ7MdquRBA7EJC0iKgqi8/JDmhov5zdd6GA01FDC43cxgBPnVCICyO6T5nS/XYP6gWusfuk+Z0v12D+oEGwocO/bV31g+61XKHDv21d9YPutQXIiICzKnB2TVUs8dVUU5nAEzYnAB9hYc2htzhaaIMt+B0z6gyF8uzdI2V0Obkue0CxPPzDnXMdz1NlLHSzOjDJGRMJFog/5VtP5rYXzYqqtuIzQQT5DNXOjzPbmytEQOg9KC+rwOGqFtvNHeDg78hHLYN19F6bgtOyrdOx7259XMs2xdly3va/471lQ43VSspTLUxU4dFmL3RFwmeHlpaB6Bza6r1xxiHDaxhMLWxCW0R+U0NF2uA3m/n01QXyYBTyU7IdrMAynFOCCL5QQb7vMuMuAbCMOoZpROJc7XFwGXNYPtpzj8bKGpxHEOCyCSrDf1dPOZGR5cgc6zh6Ode3YtNQNnqA1jqfhUsTsrdXOygsPrOnrCDQkwCB9UKg1FQXtLHAucHG7RYG5F/T6V1o8Ggo54pGSSubCHCGNxGWMO320/msuoxXEaeYxSSsE8QhAh2etQXWz26APN0aqqgxOolx2akmmY9l35GxtBDQCN53g+ka8yCmXBIZKsz7aZodM2d0QIyl7efd5l7oMKhoJXOhe8sN8rCG2bc3Otr/aVoogIiICil770/wBE/wDm1WqKXvvT/RP/AJtQWoiIMfuW7xRfSy/1HLQrYDU0ro2uyv0c1x5iDcfyWf3Ld4ovpZf6jlsIIRNiIFjRwk9InsD+Vfu3xDxGL7x/1VqIItviHiMX3j/qm3xDxGL7x/1VqIItviHiMX3j/qm3xDxGL7x/1VqIItviHiMX3j/qm3xDxGL7x/1VqIItviHiMX3j/qm3xDxGL7x/1VqIItviHiMX3j/qm3xDxGL7x/1VqIItviHiMX3j/qm3xDxGL7x/1VqIItviHiMX3j/qm3xDxGL7x/1VqIItviHiMX3j/qvLpcSc0tbSQscdznTXA9VleiDhRwClpYoAb5GgX6V3REBZM/8Aiqi+qTe9GtZZM/8Aiqi+qTe9Gg1lNV1PBmsDYzJJI7KxgNrnfv6FSoazvhQfxv8AcKD92+IeIxfeP+qbfEPEYvvH/VWogzKmvqqSB89RSwxxsFy41H/VcqTGJqvabKlYDHYvbJKWFoO42LdypxijkraLZwuaJWPbIzP8klpvY+ZR1dLiWIU528NNHlkjeIQ8u2gabkOdbcfQgqNbViPaGlgyHc7hIt9uVfvC63Nl4JDm6OEa+6skYHVMyyGGnlZtZX8Ec7kMzgWsbc1jzc5sv2LudmbDK18jHSmibTxzHe1wzX9A1AugvZilRJPLC2lizRNa9x4RybG9tcvmK6uratti6lgFxcXqR8Kx3YDVyNnIhggDjC4Qxv5Lsl7g6W1v0Lp+jrnRZZIoyBSSxsa9+fI9zrixsNB+CDV4XW58nBIc9r5eE6+6uc2IVcMUkjqONwj+UGT5iPVlWacIxE4hDU5YP1TozmDrOcAzK4E2vfUnfZcqXDak0VTTQ01LtYrQvlde85DsxJuLbjz31Qa0OJVU1O2cUcbI3bjJPl/m1djU1zWlzqOENHOajT3VjMwOtYyMSRU9QyN8pEL3ckh9rHdzajd6FdPhVQcCpKMOZNJTujc9rzZsoadWnzIOsGKVM4kLKSICOQxOLp7codHJVG3xDxGL7x/1WDJ3PVT4gXRxEbaZ5gbJZtn2tYlp1Fuj0L6Wmi2NNFESSWMDbk33Dp50HDb4h4jF94/6r8NRXgXNAw+Zs+v8lciDjTTsqadkzL5Xi9jvHmK7KHCPmA+kk98q5Bkd1PeCo/ij/qNWusjup7wVH8Uf9Rq10EJ7+N+rH3grlCe/jfqx94K5AX4CDuK/V8bh7Wf+EKKKUYg2pcZnZXAbPM6+Y7iLWQfR1mE09XUbdzpo5CzI50UhYXN6DbevD8DoXuByPayzQ6NryGvDfk5hz2WNS1uLPpqt01Ts5GxElphcTE/Np/l3W9PSvyTEcSNDTujkljZnka+Z7c1yAMtiG6g682tkG0MFoxOZcr/lOeGZzla5wsXAcxNykmC0kkMMX61ohjMLSx5BLCNWk840Cy5qvE2vmlM7/wBQ6n/Vsj5L81s+8Xtr6l+mtxbNVQRiR8lEyQ5iz9sSf1dumwudOhBqMwqkgmjlY6SMtaxlhIQH5RZtxzrzJg1DwVkUgcIo2PYLvto88rVY7pampe1pknqKZtVTmOWSPK7Nc5xuGg09CTVeJS0dZHLmcaOMxvzRAiV5foQLajKL+tBpTYBCKeTgj5G1BLXskfIdHgWDvs0Xt/c/QvLSRMCGNbpKdcpuD6QVA6XEpK8MFVKyN9Y+CzYxZrMlwQbdPOuDcQxd5oiZdnnhYQXRG0j8xDgbNPN6N90G5Fg9JDVNqGtfdrnPawvJa1x3uA6Svyrwalq53yybQOflzhjyA4tN2kjzLLZPiTqgZqiXLJUTwZAwANaA4tINt9wNVI2sr4sPp2MmqmltIHRHZZjJPc3Y7Tm3IPo4MOgp6p88TpGl5LizOclzvNulVtcHC7SCOkLKxSpqYW0JLnwRvf8A+Q+NmYt5NwNx0J0WFS1OJwUdDFC8wRmMuaXRE5pDIbggNPNzaIPtEX4L213r9QQnv236sfeCuUJ79t+rH3grkBZPc9+xrvr0/vlayye579jXfXp/fKCjGe9c3+33grlDjPeub/b7wVyDLODR8IkkjqqmKKSTavhY+zXO6d1xe2tivPENLtbufK+IOe9sJIytc4EOI0vzn7VrL5nF4amqxyaCna9zuCNLCJzGI3Fx5Wm9BcO5+nMbmyTTyHI2JrnEXYxrg4NGnSN66VWCxVNTJNt5oxI5j3saRlc5m47vMs9uI4lDi0dC98LhHs2EP0MwLeU4c97+rpUjcexB0RLJY3ymllmdEItYntIs0+q6DZ4hpw2pYJJBHOHjIA3k5t5Btf8AFftTgcFQ5zjNK1zjGdCLci9tCNd/Osyox+oe6oNHJG+FroWiWwswOBzG503gDXQL8fiuJuiLmzwMMdE6oJYzOHkPIFvMQEFhwHg+wbRTzMAJY9weA4RE5iAbdO70ldHdztM6qfO6WYlz3OLSQRZws4Xtcgj7FE7H5hi0MYe3YuexkkZaBkzMve+/eRru5lTgGJVFZPPDUzNlexodeNoyDUjQg/gRdBbQYVFRTbUTSyvEYhaZCOSwbgLD8VxbgNOKgSbWUxB73thJGQF4IdzX5ysfCZo3V79tLAZBVSAZ6xwk+UbAM3FG4vixoeEGohuaR1TbY7srrZd/Og+gw3DY8OaWxyPeLBrcwbyQNw0Av61Ie52jIdd0lzE+K9xuc4uJ9OpHoUTcZq3YmYxNGQKtkQgyaljmgk3811yOL4m3DaSodNCOEufd5aGtjDb2FzprbsQa8mCwukdKyaaKYymVsjSLtJaGkC43WC/TgtM9lSyV8sjamJkb87rmzRob9Oqz3YvWR4jRxzSxBkrY80cQDjmdv0OtvON3OuEWP1MktU1lRFYwvfE6VmUNc11rGxPNrrrzoN2iw9lJJLKZZJpZQA98hF7DcNAvGH4VDhz3GF7yyxDWODbNF777XPrK54FXSV1G98ry9zJCwuygA7txBsfSFqIIcZ71zer3grlDjPeub1e8FcgIiICIiAiIgIiICIiAiIgIiICIiAiIgIiICIiAiIgIiICxe6mJs+HQQvLg2SrhaS02IBeNx5ltLJ7ovmtJ9dg/qBB+cU1gFm45XADddsRP25F0waJ8Iq45J3zuFQbyPADjyW9AAWmocO/bV31g+61BciIgIihxVz20zSx5YNo0Ps8McW31AJ50Fy85Re9hfesmlrJosDkqCC4se4MMjr8nNYEkb7Dn8y/JMQqYzs+EUhLWveZbHK7Lbk2vodddSg18rdNBpu0TKL3sLnRYL8VljY97HZXyOzhj23sBG1xGpFtSvyDFJnVEk7ZYjG8wfqTcuOdovl18/RzFBv5W9A3W3Jlba2UW37lhOxerEAe007nyRl7WAH9XZzW2dr5/NqF0lxeWGubEXMkaJBC8BmXlZM2hJ6bc1td6DZIFwbahMoBJAFzvK+fbidSahkm1hcZIIzYXyx532u4X5l3GKVRlc0bJ7YRK57mtP6zJa2XXnv8Agg20WHHiddJCXBsJJ2Zbq29je4Azamw0uRfValDPwmkjmDg7ON4aW/gUFCIiAope+9P9E/8Am1WqKXvvT/RP/m1BaiIgx+5bvFF9LL/UcrcSkfHRu2Tix7nNYHDmuQL/AIqLuW7xRfSy/wBRyrxX5o36WP3gg/OKqa2pncecmd9z+KxsPppayNlcZ2R075S3YOkfcNBI+Vm+VpuX06z24PQNquECnG0z595y5v3st7XQYor6FsYmmpqmOCSJ8sL+EuJeG7xa+m9fslVDEXxSUFQKkPjaIhVuNw+9je/mW1Hg+Hxl5bTNs9pYQSSA07wAdwPmX7FhNDEBkg1D2yXLiTmb8nUnmQYc8jH1ELIYJ4421bYJXmocbnLdzbX/ABXlmJUclLLUNoqvI1oew7d9nguy2vfQ63st52FUTqvhRh/W5xJfMbZgLXte17LgaHCY9pAdm0PIDozKdNbgAX0110QZslRTxQy56SVs8U2ydGax1vk5rg3105rL3BLTVUkTaWjqZWmOOSRxqXN2Yfu0J13LWnwmhqJTJLBd5fnLsxBvbL09Gi4PwOk29K6ONrIoBYx6nMAbtG/cDqLoMSOpp4Kys4VJO+GJkj2NbMTo11rXB36gb1qUMdPUzzwT080E0Ia4t4S5wLXDQ3v5iqm4HhrSSKVuuYEFxIs7eLX3eZUUdDT0QfwePKX2zEkkm27U9CD5k1sG3iqTDUR0Rp5ZrbdxMgaQAd+no8608MZTYhFK51NUQujIFnTvyuuLgg31VkeC4fG9z2Uwu5rmEEkjK7eLX0BXWnp6SlLqWKwc8Zixzy4kbuc7uZB83A98BkdiBlbI2J8nByXtDsuvIeHEEW6VTPU0kRc0Uk73AQkAVLhcyEgDfzWWpHhWGU0jWCJjXSNdGxj3kixHKDQTpp0LlP3PUhgEVM3ZXfG55JLszWG4Gp9SCFs8D3CCOinNXnewxGrcAMoBJzX845lxkrYJIHvpKOd+Wl4QXPqnANGuhF9dQtw4NQOibFsLBri8EOIdc7ze99V1ZhtHHmyQNAdEISObIL2FvWUGBHV04mhgko6lzy2MymOd5DS/dYX1HT0LbOFU+U5HTsdzOEzrj8UZhNEx8TmxEOiADTndqBuvrrbzq9BLhsz6jD4JZNXuaMx6T0qpQ4N3qp/4f7q5AWTP/iqi+qTe9GtZZeJUlWa2mr6ARPmha+N0Uri0PY6x0NjY3aEGooazvhQfxv8AcKn4Zjfkin++/wDRchPiEuKUQrKGKnYHPs5lRtCTkOlsoQbaIiAiIgzMerqjD6FktKxr5HStblcL3Gt/Xos+bH5XVNXsi0UscAfHI1uZxddoO82/zWW5UU0dTsxKCdnIJG2NtRuUbcCoGwbFsbhHszHYOPyS7MfxQcxjkfCjG6nlbGJnQGY2y5gL7r33BcI+6imkppJm085DcpaAAS4OdYc+/wAy0eLKbPmyuvtzUfKPyyLfZbmXNmDUbIjEBLs8zSGmVxDcpuANdBdBzfjTIq6GlngfG6TKLl7TlcRexAN+beubsYkqMOmqKeCSJmQPilflLXC9unT1qiTBaKWrdUuZIJXPbISJCBmGgNum2i4RYBTZaiOXM6J7hsmte4bJoNwBrpyrnRBypccc+miGzfU1UjpOQzK2wYdefdqPStWiqo62jiqYb7OVocL71HxDQgHK2VpzF2ZsrgQT8rW/Pzq+CGOngZDCwMjYMrWjmCDqiIgIiIIcI+YD6ST3yrlDhHzAfSSe+VcgyO6nvBUfxR/1GrXWR3U/4fqTzAsJ8wD23K1kER7+N+rH3grlCe/jfqx94K5B5e4MY57tA0XKzIcbjmpn1Ip5mQiMytkksGOb6b6eg2WlIHOjcGOyuIIDrXselfPnueqHsqQZaeIywOiOwjLWyE25The1/R0oNg4lRtlMT6mJsobnLC7UC1/5LlBjOHzwQzNqo2tm0YHusSfQpm4RO3FBUtmZHH/nDAbycnLYi9vXvUn6NymKBr5YX5IeDuDmuylgdcHQjXzbkGvJiuHxSPjkrIGvZfM0vFxbevZxCjEkMZqog+YAxjMOUDuIWfHghbVtmc+NwFW+osW8xZlA9Sjf3N1ZghhFXGGxRsAGU/Ka7NzHcfPu5kG7HXUstQ+njnjfMz5TA7UKKox2CmqJ45Keo2dO5rZJmtBa0utbnvzjmX5R4XPT4q+qM0bYnZiY4wQHE85BJAPnG9BgVPJiVTV1bWzbV7XsaSbNsANRuOoQVnEqEbW9XCNl+05Y5OttfWvyTFKJlK2o4TEY3g5CHjl25gonYLKIpCyaMS8NNW0ltwehrlxOAVDRtGVERmfthJmjOX9ZYnKL81vWg0qfFKSekbUGVsYyMe9rjqwO+Tf0rkzHKGRxEczC1sjo3uLgLEC5PnWc7udqhTGCKqiDJIYWSXYSbx23eYqlmCSCtErpWOiFTJPlLTch7bEINJ1fSMBz1MbQIxLcuHyTuPoXN2KUDadk5q4RE82a/NoTzrLh7npY6VzTVNdM2WN0Tiy4DI/kNI5+dfs2A1D4HZZoeESTPmc8Nc3IXADkkHzc+9BvAhwBBBB1BC9LlAx0UEcb353NaGl1rZiBvXVBCe/bfqx94K5Qnv236sfeCuQFlS4MeEyz0ddVUZmdmkbGWlrnWAvZwNjpzLVRB8/iOHVcVE+STF6uZrS0mN7IwHcoaGzQV9AocZ71zf7feCuQF5sL3tqvSIPNhe9telcH0cL62OrIO1ja5jbHSxtfT1BUrEopXMxMsleZXSySBpbUl4bbWxZuGmn/APUGzlaBawtu3Jlb0DdbdzLMmxCdlRUFroMkJLdi6+d/IzXBv+FuYqc4hM6SJkk0bgHRyF8NwLOzXadT0INvK3oCBoF7AC++y+cfi887AwSxsdmgkY8jKLOfaxGY6bujeqTitTZ7M9O0xCQmRwOWTKRoNdN+u9Bs7Nl75G36bL9yNtbKN1tyxjidSY5JHGONrpWRRNyEuuWhxvqBz+bcpZsYnqMNkc2SGEinc5xJ1c7MW8nXTdfn3hBu09HFTSTyRg5p37R9zfWwGnRuXbKMuWwt0WWM/FZ487rxWD5IxFY5xlaSHHXnt9hC8uxOta9kYbEXiNkjtA1rsxOgJcLWHPrqg28oJBIFxzplb0D7Fn0ddLLXPgmLBfMWBouC0G1w4E+sEBaSDyAGiwAA6AvSIghxnvXN6veCuUOM965vV7wVyAiIgIiICIiAiIgIiICIiAiIgIiICIiAiIgIiICIiAiIgLJ7ovmtJ9dg/qBayye6L5rSfXYP6gQayhw79tXfWD7rVco5aHNO6aGolge+2fJYh1vMQdUFiKLgVR5RqOqz4U4FUeUajqs+FBavEkbJWFkjGvYd7XC4Kl4FUeUajqs+FOBVHlGo6rPhQVBjQzIGgNAtlA0svHBafZtj2EWRpu1uQWB8wXDgVR5RqOqz4U4FUeUajqs+FBQ+CJ5BfEx1nZtWg2PT6V+Npadrw9sEQc3cQwXC4cCqPKNR1WfCnAqjyjUdVnwoKBBCC4iJgLzd3JHK9KGCF0hkMLC82u4tFzbdqp+BVHlGo6rPhTgVR5RqOqz4UHcU0Dc2WCMZ/lWYNfSvTIo2ZckbW5RYWAFh0KbgVR5RqOqz4U4FUeUajqs+FB24LT5HM4PFlebubkFiekrq1rWNDWgNaNAALAKTgVR5RqOqz4U4FUeUajqs+FBaii4FUeUajqs+FOBVHlGo6rPhQWqKXvvT/RP/AJtTgVR5RqOqz4V7pqMQyumfLJNM4Zc7yNB0ADQIKkREGN3KuBwNgBBIllB8x2jlZinzRv0sfvBYuA4JQVWFMnkjkbK+STO6OZ8eb9Y4a5SLqmqwWjpGRzRcIztlZbPUSOHyhzF1kG8iIgIiIC+UZE6LG6x80Dsj6kOF6Ey5hZuofzL6q4va+q/UHywhxSWQF1RXMEjqgOANg0A/q7aaf3XIz4lLO9jZKs1LI6YtY35AcRy845tL719YSBqTb0rwIYY5ZJwxrZJAA9/ObbroPnJo8V4NPKJqq5rHNc0X5MIJsWga9G7Wy/JzibGULtpWTPDOUxsbmZjm0JIvY23h2ll9SiD5aefFBX1Dooq1sZEzLEFwBy8gjm3jm6dV6eMRpo2OArJyaDM8/wCbaFwvY20I10X025AQRcahB8vQtrZMQouExVBENRKWvkadIzHydT57719SiICIiAiIghwbvVT/AMP91cocG71U/wDD/dXICIiAoazvhQfxv9wq5Q1nfCg/jf7hQXIiICy6XEJZcRkgkfExoe5jWFjg51vOdD0rUUnAW8KE7ppn5XF7WOddrXEWuPVf7UHmTEI46h0RjlLWaSSNbdrDa+vqXLjUP2Yjiexz3R6SC12ONsw1Xd9BG+odLtJAH6vjDuS82tr6lyZhMLSC6SWQtyhpc4clrTcN3f8Ayg4z40xscmyjcZIywlhAJLS/LpY7/MV1OLRfJEM5lBdmiDRmbltcnW3OPTdcm4BTNaGtmnADQwWcBoHZhzcx5114pjsSJ5xK4uL5Q4ZnXtcHS3MPRZB+jFYX7UxxyvbEG3eAA05gCLEnoIXKXGouCOlgjkkeInyWAvlykjXXpHMur8Ip3QGJpexudj22I5JaABv9HOuRwODZOjZNUMDw5rrOFy1xuRu6bn1lB0ZisRsHMfa+QyAcnOG3Ld68OxymZHHI9krQ9gks4AEMJsCRf8BquhwqEvuXyZL59ncZc1rZty/XYVCXRuZJIxzGNjJaRdzRuBuP5IOlPXx1NRJFG1/6txaXG1rj13HrCrUbKBja3hRkke8AhodbQHeL2ufXuViAiIghwj5gPpJPfKuUOEfMB9JJ75VyDnLEyeJ8UrA+N4LXNcLgg7wswdztE0ZY5KyNg3NZVyBo8wGbRa6IMeioIqHGS2J8781OSdrM6T/MN2Ymy2FCe/jfqx94K5AREQEX4gNxcbkH6s+eplZjdLTtdaKSGRzm23kFtv5laCkq6CjrnNNVBHM6PdmGoughrsafTVFQGQNfDSujEzi+zuWdMotra6/Y8Zke2eZ0MTKaPaBr3y5XXYbG4toD5r2VYwyg2kbuCxZ4gAzk6gDcv12GULpZJXUkRfKC15LflA7/ALUGXDjUlVNAx8ZjkbVCJwY4gEGMuG8XVeE4pLXTSwzwtglYA7ZknMBcjW4Fx5xoqIsLoYXtfHSxNc0gghvOLgH8SvdLQ0lG9xpoI4nPGuUakdmqCpERAREQEREEJ79t+rH3grlCe/bfqx94K5AREQQ4z3rm/wBvvBXLnNEyeF8Ugux4sQpRQztFmYhUBo3Ahp/EhBcii4FUeUajqs+FOBVHlGo6rPhQWrm2GJsjpGxsD3b3BoufWpuBVHlGo6rPhTgVR5RqOqz4UFJijMolMbTIBYPtrb0r8ZBCwWZExovm0aBr0qfgVR5RqOqz4U4FUeUajqs+FB24JTAWFPFboyBfppoCxjNjGWM1a3KLN9C4cCqPKNR1WfCnAqjyjUdVnwoKHwxSNcx8THNcbkOaCCelfjqWndbNBEbEkXYN64cCqPKNR1WfCnAqjyjUdVnwoKNhCXl5iZmcMpdlFyOhHQQvLC6Jjiz5JLQcvo6FPwKo8o1HVZ8KcCqPKNR1WfCgpZDEyRz2Rsa93ynBoBPpXRRcCqPKNR1WfCnAqjyjUdVnwoLUUXAqjyjUdVnwpwKo8o1HVZ8KD8xnvXN6veCuUIw8vew1FVNO1jg4MdlDbjdewF1cgIiICIiAiIgIiICIiAiIgIiICIiAiIgIiICIiAiIgIiICye6L5rSfXYP6gWssnui+a0n12D+oEGsiIgIiICIiAiIgIiICIiAiIgIiICIiAiIgIiIMnuX7xQ/SS/1HKnFfmjfpY/eCm7l+8UP0kv9RyoxUgUeY6BsjCT0DMEFyL8X6gIiIMOpEZxqAxRnaCX9ZyCHkZbXzbsnmXepmmbieR08sTRk2TGMzNkuTmvp6Oi29aqIPmzNVTRBj3yykhjpmuZYRvEjNBp0X+y64VlbUzQ1TCZssjHgNcwktcHiwtl0Nrm1yvq0QYAqpsxaaqcUQlI4Rk5R5INt27NfW3mXkVVcKeeondO0shiGza0CznfKcdD/APC+hRB82K2odCWTzTMY0ytDhGSX6DICcuoIJ5tbL1ST1UbaaMPlDwIWshDOSYy1uYk25tefSy+iRB806oxBlJTF9TI0yRF5kc236y4s2wafs51dT1FQMWEUsjpM29rBYM5POCN172IPOtdEBERARF5JDQSTYDUlBHg3eqn/AIf7q5Q4OCMKpri3IurkBERAUlbBLIYZYC3awuzND9zgQQR+KrRBFwjEPEY/b/8AVOEYh4jH7f8A6q1EEXCMQ8Rj9v8A9U4RiHiMft/+qtRBFwjEPEY/b/8AVOEYh4jH7f8A6q1EEXCMQ8Rj9v8A9U4RiHiMft/+qtRBFwjEPEY/b/8AVOEYh4jH7f8A6q1EEXCMQ8Rj9v8A9U4RiHiMft/+qtRBFwjEPEY/b/8AVOEYh4jH7f8A6q1EEXCMQ8Rj9v8A9V+GbESLNo4mk87p7gfgrkQT0VOaWlZEXZnC5c7pJNz+JVCIgIiIIT38b9WPvBXKE9/G/Vj7wVyAiIgmr9lwOTbNc6PTMACefnA1t0rPw0zRYRVOgaHSBzzHlaQx2lxlB3DzelbKIMHhDw2O1dUmmLznmMVnNOUWbfLuvfm8y5cJqWtzyiWOSbZCRw5NuS7fobc24b9F9GiD5WKrqXP25kmZVGCMbMR6SSBzgWnT/wDb3VMtVXATbOWUz5Zc7MnJitfIRp6PTdfQog+fqauppq2OJsk7hEYs5cLh7SeU6wbzX33FrLgairdM2RskrqlkMm0Bj0iOZtwNNdL2Gu5fTogw4pqqWqijinmdTiR2WQtAMgDAbE23ZtLrhBVV0lPK59Vs37NpkDmuOzdmGnyeTpcc9t6+jRBHhkzp6Nr3573Iu8g313g2Fx0GysREBERBCe/bfqx94K5Qnv236sfeCuQEREBERAREQEREBERAREQEREBERAREQEREBERAREQEREBERAREQEREBERAREQEREBERAREQEREBERAREQFk90XzWk+uwf1AtZZPdF81pPrsH9QINZZjIBXVVU6eSXLFJs2Ma8tA5IN9OfVaahw79tXfWD7rUDiql/1vbv7U4qpf9b27+1XL8JsLlBFxVS/63t39qx30s1VX1kdJOII6TKLSve7OSL6nNoPQvpGPa9ocxwc07iDcFRVeEUNZOZp4MzyMriHEZx0OAOvrQZMlRSxTlpgndCyZkEkwqXWD3Abhe5Go1XM11I1m1dS1IhfHK+F3CnXkyb7i+i3HYVROqRUGBu0BDtCQ24FgbbrheG4NQNMhFOOW1zCMxsA75QAvpfzIMKtqWtopTFSVEcwpjOSalx2bTo079T5l2jq6Q1Zp+D1bww5HSid9s+W+6+g862KnCKGqy7eHNlj2fyiLt6DY6r9koKGGR1U9ojsOU4vIbutci9t2l0GJBWU0kJkkpKiIGn4RHmqzym3tqb6aleo6qmmZG2CkqJKl8j2CLhTgOQLk5ifOFrvwiglhbG6AFjYhE3lHRoIIH2gLjU4DSyQFlOzZOMgeX3cT0O5+caFBlTlkeMU8Ln1DIZCxro9sSQ5wOh1JVFFNSVdRAzg9QyKpDzBIalxz5TrcX0WkcEw7aCQU4a4ZSMriAC35JtfeAulPhdHS1G2hhDX6gakhtzc2G4X8yDDrZIxU7GmjqGsjq44JJTUO1JsSLX6DvXbDJ6PEagxsp6tjCC5khmeQQDbXXQ+ZasmFUUtXwl8N5c7X3zEDMNxte117psPpqWV8kEZYXX0zGwubmwvYa9CDxxVS/63t39qcVUv+t7d/aqmyMc97GvaXMtmAOo9K6IIeKqX/W9u/tXiOPgeIwxRSSGKZjiWPeXWItqL+laKhqe+1F/BL/xQXIiIMnuX7xQ/SS/1HLTexsjHMe0Oa4WII0IWZ3L94ofpJf6jlrIIRhVKNAJWgbgJngD8U4qpf9b27+1XIgh4qpf9b27+1OKqX/W9u/tVyIIeKqX/AFvbv7U4qpf9b27+1XIgh4qpf9b27+1OKqX/AFvbv7VciCHiql/1vbv7U4qpf9b27+1XIgh4qpf9b27+1OKqX/W9u/tVyIIeKqX/AFvbv7U4qpf9b27+1XIgh4qpf9b27+1OKqX/AFvbv7VciCHiql/1vbv7U4qpDo5sjx+66VxB9IJVyIPLQGtDQLAaADmXpEQEREBERAREQEREBERAREQEREBERAREQEREBERAREQQONscZfTNTkDz8oK9cKilgqmhs8YeAbg7iPQeZcOKaPwb/av7UFyKHimj8G/2r+1OKaPwb/av7UFyKHimj8G/2r+1OKaPwb/av7UFyKHimj8G/wBq/tTimj8G/wBq/tQXIoeKaPwb/av7U4po/Bv9q/tQXIoeKaPwb/av7U4po/Bv9q/tQXIoeKaPwb/av7U4po/Bv9q/tQXIoeKaPwb/AGr+1OKaPwb/AGr+1Bcih4po/Bv9q/tTimj8G/2r+1B+XzY5prlpzm813C38ir1wp6WGlaWwRhmY3J3k+k867oCIiAiIgIiICIiAiIgIiICIiAiIgIiICIiAiIgIiICIiAiIgIiICIiAiIgIiICIiAiIgIiICIiAiIgIiICye6L5rSfXYP6gWssruhjkdh7JI43SGCeKZzGC7i1rwTYc5sg1VDh37au+sH3Wqcd0eEEfPWDzFrgf5L3g1RFVCsmgeJI3VBs4c/Jag01m48ah2GPgpWOfNORELbmg7yTzC19V1xWuGG0L6kxmTKWtyg2vcgb/AFrhHjDGQmWuaymbnDGlsolzE83J3IMuGOvo6OSjEEsMUVS1x4Pd1oXXJDDa5sejVftY7EDE3Z8Y5ODnYEN5ZlubZ7ea2/TpWszHMNkY9zKppDIzI42OjRvO7m6E47w7YulNU0Ma4NJLToTu0tzoMqSPFH1V3zVTL1Ucbmx/JDDGM5Gm6/PzKV0+I5Y4ZJK7atppS1sYOYvElmF3qsvo2YpRPn2IqG7S17G45r2uee2tt64caYUSazbx5mAR7TKb2cdBu3EjfuQZrp8TbisJdFVBrHRtmsC5jgWakAC3yj6dOhTPixJ+GObKauZ09C8vY8XAeHDKALaG1/St92M0Ap2zCoaWvLg0WNyRvFrXFvOu2HVfDsPgqgzIJmB+W97XQYdRw+n4RA010sRliyvBN2gtu7UC9r8w6VM9+My0ZcXVsc0NJezW2zSh582un2rXg7oqJ1OJKh/ByXPAaQXEhrspOgVhxOiFRHBwhm1kALQLm99Rru15kGHVNxWISxRy1RgbU6vsXPyGMHS2pGboX5O3FjFK/b1ZkhponMyNyh77m9x02tcLZ46w7JK/hTMsQu42O69rjpF9Lhc5MeoG7HK90m1m2IysPJd59PQgzHR1kE9UGtrBE+tzTOjuXbIs0LfXobaqtpxQdzMpG14Zytnm/aZc2l//AMsqqgxmkkgfI+ZjTGwyPtcgNBIve2u5dW4pROqHQCcbRoJIIIGgudTpoOZB88WV4dVy0orGRPqI8z3sdtHRhlr9O/o1X0WFicYfBwl7ny5eU5zcpPpHMVNHj1HJUStDwII4WymY3A1cRa1v/wC3XXjnDxAJeEckvMYGR2bMBcjLa+7zINBQ1Pfai/gl/wCKrje2SNr2G7XC4PSFJU99qL+CX/iguREQZPcv3ih+kl/qOWo9zWNLnENaBckmwCy+5fvFD9JL/UcqMWAdRZTq10jAR0jMEDjeh8PfzhriP5JxvQ+G/I7sVoFl8xFwYVs4xCOpdiPCiYzGHXyX5OU7stt/rQbXG9D4Y9R3YnG9D4Y9R3YsZuI4oavkbSSbPMJKYx2axoByEG3PYc+t1yGIYmaaQwVEshMcRdI+G2ylLwHNAsLi3NzIN04xQDfPb0sd2L943ofDHqO7Fh4lLVmsNJNNM4Rz0+zbsv2jbgueSB0r84wxa1eXS5XxxynZbM3YQeQW8m27pJug3eN6Hwx6juxON6Hwx6juxY9RXV1KJ4ZKid93Q5ZREBlzA5husBp0HeuceK1746bhM8tNeM3LIMzpJQ+2Ui37uult/mQbfHFBe3CNejK7sX7xvQ+GPUd2L5/hU0WOzzU9O9z3GVlnxW5Qbdutucjp1WlgdXVVFU5sk0k8Owa97pIsmSUnVo0H/wAILeOKAEAz6ncMjtfwX7xvQ+GPUd2LANVXTYnA5xkfUxSVFoTHZrLMIZrbW+nOtLudqq2pbKauYSjK02LC1zHEcoHkgerWyC3jeh8N+R3YnG9D4Y9R3YsOkmquOW4m+CYQVMzoMxOmTczk7xqL3868UeKYm+m2sMslVKaeV74zELMcHWZYga31057IN44xQDfUW5tWu7F+8b0Phj1HdixG1lZI9obLJUwCpp8sskIBuSc43c2mvMqMLrq6bEIWyvlcXiThMTosrYLHk2Nuf0m+9BpDGKAuLRUC43jK64/BfoxahvrUAedzSB9pCx6munj7pmmNsmRsrYJLx6ZCL3uBuzW1J9S+kc0OaWuALSLEFABDgCDcHnXpRYOScKprm/IsrUBERAREQEREBERAREQEREBERAREQEREBERAREQEREBERAREQEREBERAREQEREBERAREQEREBERAREQEREBERAREQEREBERAREQEREBERAREQEREBERAREQEREBERAREQEREBERAREQEREBERAREQEREBERAREQFDh37au+sH3Wq5Q4d+2rvrB91qBi1BxlQPptps8xacxbm3EHd6lK3B5CYc8sDRFO2YCGAMuQDodfOthEHztZgMjMMeyGQyyMhnY1uUDMZHX/Bd24G572TT1OaXaQvPIAFo72b+J1W2s7GZHx0jAx+Rr5mMe7Nls0nXXm6PWgnOARGummL2mOZznlhZdwc5tjZ19PsXOHudEULGGdpLJInBwisS1huATfW/wD+hd4qt8WCSTRC7oi5oLnl40dbNc6kc/qXKXEJ2cgVtMQ1r3bbLo4ttZu/frrZB+vwJ23dNDVbOR0krrmO4yvAuLX36b1ZhlFJQQRU5qNpDFE2Nrcljcbzfz6aLLkxOWJj3BxilldnDXNBtaJptqRbU+leafE5XVL52TxkSGA7DeXZmgG2vNr9hQUU/c8IL/8AkZv1U0fyPCOzX38y60uDyUcjTDVlsZbGJW7MEvyNy6HmuBqpjitXsMzJIXSPjz5cv7E52tsdfOfWF7mxaWDEGw7RsgEghc0tDbnJe41vvtzW1QeG9zLG00tOJ25XNDWO2XKaM4dYm+u63MqpcGL6x9S2oyudUsqAMlwMrctt/OFAzEZzO2UVET3Pp48xA5MWZ9jcX5lSzEqp0haxzJGxNlcXNZ+1yWtbXz29SD8/RxhhpIzUG0DnCSzf2rC/PlPrASXufdNWvqJKxzg57zlLNzXNylt78w3f3XmHE62Snc4SQa7Mgl7ARe9wBmt6L251rUE/CaKKbNmzDfly/hcoModz8jgdtWlzhFHGxzYwMuR2ZptfXzr1LgD5YZc1S1000u1e50Wl8uUZbG7bDnutxEHGlhNPTRQmR8pjaGl797rc5U9T32ov4Jf+KuUNT32ov4Jf+KC5ERBk9y/eKH6SX+o5U4r80b9LH7wWTheJ02D0hocRdJBNFLJbNE4teC8kOaQNRYrrVY7htYyOCnqc8j5WZW7Nwvyh0hBvIiIClr66LD6fbTZiC4MaGjUuJsAqlHiVNJVUhii2JJIJbMzOxw6D2oP2nrWTgB7JIJC4sEcwykkC+nTpzhfrsQom7PNVQja/Iu8crW2nrWVBglXTshfFPCJYp3StjIcY2NLcpaNb+dcx3P1TKekZHUQskgbldMA4OtmzbtxHmKDVZi1C9szuExtbDJs3lxsA7oSpqMPMsPCKiEPa4PjBktqbgHfrzrNqcBmlfI9ssZtUuqIwcwvmbYh1j9hCSdzzjTzxMdC3PTRws5Js0tJJPo1QaTcWoSJiamNohk2by42s7o//AHoX47FqVlZweSVjBs2yNkc4Brg4kAD7FDNg9YXSthqImxSVJnILTc3bYgkdB10Ure5yrELoTUU5a6mbTFxYScocTceexQasmLRx1AhMZJdJIwEPaRyW5jfXT1pU4xTU1KyZ5Be9rHCJr2l1nEC+/Xeo3YFMZ3PEzLGaaTUG9nx5AuEnc7U7HZRzwZXxwNkLmG4Mdvk+YoN1tbSvmkhbURGSMXe0OF29N1DQ4hh0W1pqZzGU9Mxr9pnGTlE89+n+aim7n6ueqlklq2Fr9szRpvkePsuNPSvw9z1TMJnTTQB7hDkEbSBeO+/n1v6kH0EUsc0bZIntex2oc03BXRR4ZR8Bo2w2YHZi5wZe1yb85urEBERBDg3eqn/h/urlDg3eqn/h/urkBERAREQEREBERAREQEREBERAREQEREBERAREQEREBERAREQEREBERAREQEREBERAREQEREBERAREQEREBERAREQEREBERAREQEREBERAREQEREBERAREQEREBERAREQEREBERAREQEREBERAREQEREBERAREQFDh37au+sH3Wq5Z+Sqpamd0MLZopnZ/l5XNNgD6tEGgii4TW+If+4Jwmt8Q/wDcEFq8uaHNLXAEHeCpOE1viH/uCcJrfEP/AHBBWGgNDQAB0Lzso8obs25QbgW0Cm4TW+If+4Jwmt8Q/wDcEFRjY75TGnW+o5+lfgijDg4RtDhuNtQpuE1viH/uCcJrfEP/AHBBVs2crkN5Wp03ps2FxcWNzHebaqXhNb4h/wC4Jwmt8Q/9wQUiKMXtG0Zt+m9foY1tsrQLCwsNwUvCa3xD/wBwThNb4h/7ggp2MWVzdmzK43IyixXoANFgLAbgFJwmt8Q/9wThNb4h/wC4ILUUXCa3xD/3BOE1viH/ALggtUNT32ov4Jf+K/eE1viH/uC8xR1E9ayoqI2xNja5rGB+Ykm1yfsQXoiICixT5o36WP3grVFivzRv0sfvBBaiIgIiIJDiEAqhT3dmLsmbKcua18t+my7uljbI1jpGh7vktJ1PoWbLhskuJtksGQNmExtIeU4C3ybb/PfmXSeikdXumEUMrZMnKk3x5SdRp5/tQVS1cETHPLw4Mc1rg03IJIAv9q/Jq2ngilkdIHCL5YaQSPUstmEVAbG3LCwRMay7TrJZ7XZjp0NPrK4TYPiErZg7YEyMfGeVYG7g4GwG7S1vOg3uEQbLa7aPZ3tmzC1/Sv108TXFrpWAgZiC4Xt0rKGGzic1OwgP6wuFPm5IGQNve2/To3LwzB6iKlmDDE6Z0UUbXkbw3eNQbeZBruqYWxCUysLDuIcNfR0r8hqoZmROa8AysD2tJs4gi+5Y7MKq2ZiY4JbmTKHvOgfbXdvBHruvcOE1EeyYRDo6J7pb8puQAFo057H7Sg1uEwBodt48pOUHMLX6F6EsZkMYkbnGpbfX7FhnBJW01OxjWOyQOiewPyC5Iu69jf8Amq4KCaDEhJGGthvd5Ls2bk2BFxcHQX1QaqIiAiIghwbvVT/w/wB1cocG71U/8P8AdXICIiAiIgIiICIiAiIgIiICIiAiIgIiICIiAiIgIiICIiAiIgIiICIiAiIgIiICIiAiIgIiICIiAiIgIiICIiAiIgIiICIiAiIgIiICIiAiIgIiICIiAiIgIiICIiAiIgIiICIiAiIgIiICIiAiIgIiICIiAiIgIiICIiAiIgIiICIiAiIgIiICIiAiIgIiICIiAo8TY99G4xtL3Mc1+UbzYg2CsRBBxvRc8xaegscCPwX7xvQ+H/I7sVyIIeN6Hw/5Hdicb0Ph/wAjuxXIgh43ofD/AJHdicb0Ph/yO7FciCHjeh8P+R3YnG9D4f8AI7sVyIIeN6Hw/wCR3YnG9D4f8juxXIgh43ofD/kd2JxvQ+H/ACO7FciCHjeh8P8Akd2JxvQ+H/I7sVyIIeN6Hw/5Hdicb0Ph/wAjuxXIgh43ofD/AJHdi/HYvR2OSR0juZrWOJPmGivRBJhkL4MOgjkFntbqOjzKt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175484" y="-168502"/>
            <a:ext cx="343805" cy="355521"/>
          </a:xfrm>
          <a:prstGeom prst="rect">
            <a:avLst/>
          </a:prstGeom>
          <a:noFill/>
        </p:spPr>
        <p:txBody>
          <a:bodyPr vert="horz" wrap="square" lIns="104406" tIns="52203" rIns="104406" bIns="522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52" descr="Tag_EnergiaEolica.png">
            <a:extLst>
              <a:ext uri="{FF2B5EF4-FFF2-40B4-BE49-F238E27FC236}">
                <a16:creationId xmlns="" xmlns:a16="http://schemas.microsoft.com/office/drawing/2014/main" id="{F971E54F-7370-4152-BE7A-FB0766F37A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3584" y="80963"/>
            <a:ext cx="1296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30" descr="Tag_PetroleoGasQuimico.png">
            <a:extLst>
              <a:ext uri="{FF2B5EF4-FFF2-40B4-BE49-F238E27FC236}">
                <a16:creationId xmlns="" xmlns:a16="http://schemas.microsoft.com/office/drawing/2014/main" id="{FA5D8DC0-ADC5-46F4-839F-5FF8D27FB6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5328" y="85105"/>
            <a:ext cx="1296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D73C803-5C2F-4836-B7A0-0C23C9C590BB}"/>
              </a:ext>
            </a:extLst>
          </p:cNvPr>
          <p:cNvSpPr txBox="1"/>
          <p:nvPr/>
        </p:nvSpPr>
        <p:spPr>
          <a:xfrm>
            <a:off x="10499924" y="6734064"/>
            <a:ext cx="2103284" cy="233076"/>
          </a:xfrm>
          <a:prstGeom prst="rect">
            <a:avLst/>
          </a:prstGeom>
          <a:noFill/>
        </p:spPr>
        <p:txBody>
          <a:bodyPr wrap="square" lIns="78415" tIns="39211" rIns="78415" bIns="39211" rtlCol="0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Fonte: </a:t>
            </a:r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ANEEL, (27/11/2018) 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745815678"/>
              </p:ext>
            </p:extLst>
          </p:nvPr>
        </p:nvGraphicFramePr>
        <p:xfrm>
          <a:off x="0" y="1010425"/>
          <a:ext cx="11388762" cy="601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4870475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o 197">
            <a:extLst>
              <a:ext uri="{FF2B5EF4-FFF2-40B4-BE49-F238E27FC236}">
                <a16:creationId xmlns="" xmlns:a16="http://schemas.microsoft.com/office/drawing/2014/main" id="{4EC6B7FA-F780-40EB-BE51-CC91150EF4AF}"/>
              </a:ext>
            </a:extLst>
          </p:cNvPr>
          <p:cNvGrpSpPr>
            <a:grpSpLocks/>
          </p:cNvGrpSpPr>
          <p:nvPr/>
        </p:nvGrpSpPr>
        <p:grpSpPr bwMode="auto">
          <a:xfrm>
            <a:off x="0" y="81732"/>
            <a:ext cx="5264599" cy="755479"/>
            <a:chOff x="-113" y="22"/>
            <a:chExt cx="5318348" cy="503855"/>
          </a:xfrm>
        </p:grpSpPr>
        <p:sp>
          <p:nvSpPr>
            <p:cNvPr id="48" name="object 220">
              <a:extLst>
                <a:ext uri="{FF2B5EF4-FFF2-40B4-BE49-F238E27FC236}">
                  <a16:creationId xmlns="" xmlns:a16="http://schemas.microsoft.com/office/drawing/2014/main" id="{BB1CA91C-0075-45CD-9BC5-356164536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32" y="137022"/>
              <a:ext cx="5190803" cy="366855"/>
            </a:xfrm>
            <a:custGeom>
              <a:avLst/>
              <a:gdLst>
                <a:gd name="T0" fmla="*/ 0 w 3744595"/>
                <a:gd name="T1" fmla="*/ 0 h 353059"/>
                <a:gd name="T2" fmla="*/ 1608700 w 3744595"/>
                <a:gd name="T3" fmla="*/ 2138255 h 353059"/>
                <a:gd name="T4" fmla="*/ 36282860 w 3744595"/>
                <a:gd name="T5" fmla="*/ 2138255 h 353059"/>
                <a:gd name="T6" fmla="*/ 34667269 w 3744595"/>
                <a:gd name="T7" fmla="*/ 2692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49" name="object 221">
              <a:extLst>
                <a:ext uri="{FF2B5EF4-FFF2-40B4-BE49-F238E27FC236}">
                  <a16:creationId xmlns="" xmlns:a16="http://schemas.microsoft.com/office/drawing/2014/main" id="{902EF11A-7382-478D-A209-F1A40A182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2136903 h 353060"/>
                <a:gd name="T4" fmla="*/ 1372002 w 508000"/>
                <a:gd name="T5" fmla="*/ 2136903 h 353060"/>
                <a:gd name="T6" fmla="*/ 921597 w 508000"/>
                <a:gd name="T7" fmla="*/ 1531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50" name="object 222">
              <a:extLst>
                <a:ext uri="{FF2B5EF4-FFF2-40B4-BE49-F238E27FC236}">
                  <a16:creationId xmlns="" xmlns:a16="http://schemas.microsoft.com/office/drawing/2014/main" id="{4C7E6D18-7347-47F6-B430-94FE21A52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69841 w 211454"/>
                <a:gd name="T1" fmla="*/ 0 h 132079"/>
                <a:gd name="T2" fmla="*/ 0 w 211454"/>
                <a:gd name="T3" fmla="*/ 0 h 132079"/>
                <a:gd name="T4" fmla="*/ 169191 w 211454"/>
                <a:gd name="T5" fmla="*/ 799970 h 132079"/>
                <a:gd name="T6" fmla="*/ 569841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51" name="object 223">
            <a:extLst>
              <a:ext uri="{FF2B5EF4-FFF2-40B4-BE49-F238E27FC236}">
                <a16:creationId xmlns="" xmlns:a16="http://schemas.microsoft.com/office/drawing/2014/main" id="{8DA906B8-E8FE-4A9E-AE04-9C1FD1CDC9C1}"/>
              </a:ext>
            </a:extLst>
          </p:cNvPr>
          <p:cNvSpPr txBox="1"/>
          <p:nvPr/>
        </p:nvSpPr>
        <p:spPr>
          <a:xfrm>
            <a:off x="908089" y="416252"/>
            <a:ext cx="5122823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988"/>
            <a:r>
              <a:rPr lang="pt-BR" altLang="pt-BR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OPORTUNIDADES  </a:t>
            </a:r>
            <a:endParaRPr lang="pt-BR" altLang="pt-BR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">
            <a:extLst>
              <a:ext uri="{FF2B5EF4-FFF2-40B4-BE49-F238E27FC236}">
                <a16:creationId xmlns="" xmlns:a16="http://schemas.microsoft.com/office/drawing/2014/main" id="{99D37B09-7D68-4A2C-9E63-47279E8D8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9410" y="1803303"/>
            <a:ext cx="3158051" cy="439915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" name="Imagem 52">
            <a:extLst>
              <a:ext uri="{FF2B5EF4-FFF2-40B4-BE49-F238E27FC236}">
                <a16:creationId xmlns="" xmlns:a16="http://schemas.microsoft.com/office/drawing/2014/main" id="{86443D9F-7485-4CA4-B1A6-4DF6390BFF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1827" y="2130671"/>
            <a:ext cx="4188171" cy="37444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23926DE5-BA72-4183-9784-A01522C91216}"/>
              </a:ext>
            </a:extLst>
          </p:cNvPr>
          <p:cNvSpPr txBox="1"/>
          <p:nvPr/>
        </p:nvSpPr>
        <p:spPr>
          <a:xfrm>
            <a:off x="1729410" y="1059179"/>
            <a:ext cx="3096344" cy="615553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/>
              <a:t>ATLAS EÓLICO DA BAHIA</a:t>
            </a:r>
          </a:p>
          <a:p>
            <a:pPr algn="ctr"/>
            <a:r>
              <a:rPr lang="pt-BR" sz="1600" b="1" dirty="0"/>
              <a:t>NOVEMBRO </a:t>
            </a:r>
            <a:r>
              <a:rPr lang="pt-BR" sz="1600" b="1" dirty="0">
                <a:latin typeface="Arial"/>
                <a:cs typeface="Arial"/>
              </a:rPr>
              <a:t>|</a:t>
            </a:r>
            <a:r>
              <a:rPr lang="pt-BR" sz="1600" b="1" dirty="0"/>
              <a:t> 2013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="" xmlns:a16="http://schemas.microsoft.com/office/drawing/2014/main" id="{0D576815-CC96-4178-B1D0-6375E82B08D4}"/>
              </a:ext>
            </a:extLst>
          </p:cNvPr>
          <p:cNvSpPr txBox="1"/>
          <p:nvPr/>
        </p:nvSpPr>
        <p:spPr>
          <a:xfrm>
            <a:off x="7007740" y="1108937"/>
            <a:ext cx="3096344" cy="615553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/>
              <a:t>ATLAS SOLAR DA BAHIA</a:t>
            </a:r>
          </a:p>
          <a:p>
            <a:pPr algn="ctr"/>
            <a:r>
              <a:rPr lang="pt-BR" sz="1600" b="1" dirty="0"/>
              <a:t>FEVEREIRO </a:t>
            </a:r>
            <a:r>
              <a:rPr lang="pt-BR" sz="1600" b="1" dirty="0">
                <a:latin typeface="Arial"/>
                <a:cs typeface="Arial"/>
              </a:rPr>
              <a:t>|</a:t>
            </a:r>
            <a:r>
              <a:rPr lang="pt-BR" sz="1600" b="1" dirty="0"/>
              <a:t> 2018</a:t>
            </a:r>
          </a:p>
        </p:txBody>
      </p:sp>
      <p:pic>
        <p:nvPicPr>
          <p:cNvPr id="1026" name="Picture 2" descr="C:\Users\alexandre.silva\Downloads\QR Code Mapa Sol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5664" y="6293610"/>
            <a:ext cx="615600" cy="615600"/>
          </a:xfrm>
          <a:prstGeom prst="rect">
            <a:avLst/>
          </a:prstGeom>
          <a:noFill/>
        </p:spPr>
      </p:pic>
      <p:pic>
        <p:nvPicPr>
          <p:cNvPr id="12" name="Imagem 11" descr="Atlas-Eolico-QRCode.png"/>
          <p:cNvPicPr>
            <a:picLocks noChangeAspect="1"/>
          </p:cNvPicPr>
          <p:nvPr/>
        </p:nvPicPr>
        <p:blipFill>
          <a:blip r:embed="rId5" cstate="print"/>
          <a:srcRect l="7500" t="7500" r="7500" b="7500"/>
          <a:stretch>
            <a:fillRect/>
          </a:stretch>
        </p:blipFill>
        <p:spPr>
          <a:xfrm>
            <a:off x="3001547" y="6293610"/>
            <a:ext cx="613776" cy="613776"/>
          </a:xfrm>
          <a:prstGeom prst="rect">
            <a:avLst/>
          </a:prstGeom>
        </p:spPr>
      </p:pic>
      <p:pic>
        <p:nvPicPr>
          <p:cNvPr id="14" name="Imagem 52" descr="Tag_EnergiaEolica.png">
            <a:extLst>
              <a:ext uri="{FF2B5EF4-FFF2-40B4-BE49-F238E27FC236}">
                <a16:creationId xmlns="" xmlns:a16="http://schemas.microsoft.com/office/drawing/2014/main" id="{F971E54F-7370-4152-BE7A-FB0766F37A5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83584" y="80963"/>
            <a:ext cx="1296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27114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9" descr="MAPA-ENERGIA-EOLIC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72" y="617430"/>
            <a:ext cx="6377233" cy="644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19">
            <a:extLst/>
          </p:cNvPr>
          <p:cNvSpPr txBox="1"/>
          <p:nvPr/>
        </p:nvSpPr>
        <p:spPr>
          <a:xfrm>
            <a:off x="606168" y="6523269"/>
            <a:ext cx="2517810" cy="1895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798" defTabSz="1209531">
              <a:defRPr/>
            </a:pPr>
            <a:r>
              <a:rPr sz="1200" spc="2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</a:t>
            </a:r>
            <a:r>
              <a:rPr sz="1200" spc="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spc="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Eólico da </a:t>
            </a:r>
            <a:r>
              <a:rPr lang="pt-BR" sz="1200" spc="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 2013</a:t>
            </a:r>
            <a:endParaRPr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2"/>
          <p:cNvSpPr/>
          <p:nvPr/>
        </p:nvSpPr>
        <p:spPr>
          <a:xfrm>
            <a:off x="7975128" y="1214340"/>
            <a:ext cx="3298359" cy="52474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6798" defTabSz="1209531">
              <a:defRPr/>
            </a:pPr>
            <a:endParaRPr lang="pt-BR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" defTabSz="1209531">
              <a:buFont typeface="Arial" pitchFamily="34" charset="0"/>
              <a:buChar char="•"/>
              <a:defRPr/>
            </a:pP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100m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– </a:t>
            </a: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70 GW</a:t>
            </a:r>
            <a:endParaRPr lang="pt-BR" sz="2000" dirty="0">
              <a:solidFill>
                <a:schemeClr val="tx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16798" defTabSz="1209531">
              <a:defRPr/>
            </a:pPr>
            <a:endParaRPr lang="pt-BR" sz="2000" dirty="0">
              <a:solidFill>
                <a:schemeClr val="tx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16798" defTabSz="1209531"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150m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–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195 GW</a:t>
            </a:r>
            <a:endParaRPr lang="pt-BR" sz="2000" b="1" dirty="0">
              <a:solidFill>
                <a:schemeClr val="tx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16798" defTabSz="1209531">
              <a:spcBef>
                <a:spcPts val="430"/>
              </a:spcBef>
              <a:defRPr/>
            </a:pPr>
            <a:endParaRPr lang="pt-BR" sz="2000" dirty="0">
              <a:solidFill>
                <a:schemeClr val="tx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16798" defTabSz="1209531"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1.5x a matriz elétrica brasileira</a:t>
            </a:r>
          </a:p>
          <a:p>
            <a:pPr marL="16798" defTabSz="1209531">
              <a:spcBef>
                <a:spcPts val="430"/>
              </a:spcBef>
              <a:defRPr/>
            </a:pPr>
            <a:endParaRPr lang="pt-BR" sz="2000" dirty="0">
              <a:solidFill>
                <a:schemeClr val="tx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16798" defTabSz="1209531">
              <a:lnSpc>
                <a:spcPct val="119000"/>
              </a:lnSpc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Melhores Ventos: constantes, unidirecionais e sem rajadas</a:t>
            </a:r>
          </a:p>
          <a:p>
            <a:pPr marL="16798" defTabSz="1209531">
              <a:lnSpc>
                <a:spcPct val="119000"/>
              </a:lnSpc>
              <a:defRPr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16798" defTabSz="1209531">
              <a:lnSpc>
                <a:spcPct val="119000"/>
              </a:lnSpc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Parques Eólicos com fator de capacidade superior a </a:t>
            </a: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50%</a:t>
            </a:r>
            <a:endParaRPr lang="pt-BR" sz="1600" dirty="0">
              <a:solidFill>
                <a:srgbClr val="000000"/>
              </a:solidFill>
            </a:endParaRPr>
          </a:p>
        </p:txBody>
      </p:sp>
      <p:sp>
        <p:nvSpPr>
          <p:cNvPr id="13" name="Right Arrow 11"/>
          <p:cNvSpPr/>
          <p:nvPr/>
        </p:nvSpPr>
        <p:spPr>
          <a:xfrm>
            <a:off x="6985919" y="788666"/>
            <a:ext cx="372616" cy="5548728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9531"/>
            <a:endParaRPr lang="pt-BR" sz="1400" b="1" dirty="0">
              <a:solidFill>
                <a:prstClr val="white"/>
              </a:solidFill>
            </a:endParaRPr>
          </a:p>
        </p:txBody>
      </p:sp>
      <p:grpSp>
        <p:nvGrpSpPr>
          <p:cNvPr id="14" name="Agrupar 23">
            <a:extLst>
              <a:ext uri="{FF2B5EF4-FFF2-40B4-BE49-F238E27FC236}">
                <a16:creationId xmlns="" xmlns:a16="http://schemas.microsoft.com/office/drawing/2014/main" id="{76B92162-E950-4F71-98DF-A56A42BB49AF}"/>
              </a:ext>
            </a:extLst>
          </p:cNvPr>
          <p:cNvGrpSpPr/>
          <p:nvPr/>
        </p:nvGrpSpPr>
        <p:grpSpPr>
          <a:xfrm>
            <a:off x="2928" y="177760"/>
            <a:ext cx="3579712" cy="755479"/>
            <a:chOff x="2928" y="177760"/>
            <a:chExt cx="5467556" cy="755479"/>
          </a:xfrm>
        </p:grpSpPr>
        <p:sp>
          <p:nvSpPr>
            <p:cNvPr id="15" name="object 220">
              <a:extLst>
                <a:ext uri="{FF2B5EF4-FFF2-40B4-BE49-F238E27FC236}">
                  <a16:creationId xmlns="" xmlns:a16="http://schemas.microsoft.com/office/drawing/2014/main" id="{FE8E8485-2A38-4ABB-B6CA-CA8A7DA5C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38" y="383177"/>
              <a:ext cx="5321446" cy="550062"/>
            </a:xfrm>
            <a:custGeom>
              <a:avLst/>
              <a:gdLst>
                <a:gd name="T0" fmla="*/ 0 w 3744595"/>
                <a:gd name="T1" fmla="*/ 0 h 353059"/>
                <a:gd name="T2" fmla="*/ 1608700 w 3744595"/>
                <a:gd name="T3" fmla="*/ 2138255 h 353059"/>
                <a:gd name="T4" fmla="*/ 36282860 w 3744595"/>
                <a:gd name="T5" fmla="*/ 2138255 h 353059"/>
                <a:gd name="T6" fmla="*/ 34667269 w 3744595"/>
                <a:gd name="T7" fmla="*/ 2692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6" name="object 221">
              <a:extLst>
                <a:ext uri="{FF2B5EF4-FFF2-40B4-BE49-F238E27FC236}">
                  <a16:creationId xmlns="" xmlns:a16="http://schemas.microsoft.com/office/drawing/2014/main" id="{D81BFE8B-BDDC-4632-A188-19BA3BEDA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760"/>
              <a:ext cx="531919" cy="550062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2136903 h 353060"/>
                <a:gd name="T4" fmla="*/ 1372002 w 508000"/>
                <a:gd name="T5" fmla="*/ 2136903 h 353060"/>
                <a:gd name="T6" fmla="*/ 921597 w 508000"/>
                <a:gd name="T7" fmla="*/ 1531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7" name="object 222">
              <a:extLst>
                <a:ext uri="{FF2B5EF4-FFF2-40B4-BE49-F238E27FC236}">
                  <a16:creationId xmlns="" xmlns:a16="http://schemas.microsoft.com/office/drawing/2014/main" id="{17B989D2-9D9C-48D2-8459-312BDCF29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03" y="727286"/>
              <a:ext cx="221410" cy="205777"/>
            </a:xfrm>
            <a:custGeom>
              <a:avLst/>
              <a:gdLst>
                <a:gd name="T0" fmla="*/ 569841 w 211454"/>
                <a:gd name="T1" fmla="*/ 0 h 132079"/>
                <a:gd name="T2" fmla="*/ 0 w 211454"/>
                <a:gd name="T3" fmla="*/ 0 h 132079"/>
                <a:gd name="T4" fmla="*/ 169191 w 211454"/>
                <a:gd name="T5" fmla="*/ 799970 h 132079"/>
                <a:gd name="T6" fmla="*/ 569841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18" name="object 223">
            <a:extLst>
              <a:ext uri="{FF2B5EF4-FFF2-40B4-BE49-F238E27FC236}">
                <a16:creationId xmlns="" xmlns:a16="http://schemas.microsoft.com/office/drawing/2014/main" id="{91F64EB5-587D-4942-962F-F6103AE171DF}"/>
              </a:ext>
            </a:extLst>
          </p:cNvPr>
          <p:cNvSpPr txBox="1"/>
          <p:nvPr/>
        </p:nvSpPr>
        <p:spPr>
          <a:xfrm>
            <a:off x="908089" y="517579"/>
            <a:ext cx="5122823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988"/>
            <a:r>
              <a:rPr lang="pt-BR" altLang="pt-BR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 EÓLICO</a:t>
            </a:r>
            <a:endParaRPr lang="pt-BR" altLang="pt-BR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_2018_SOL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9947" y="72008"/>
            <a:ext cx="6477629" cy="6895132"/>
          </a:xfrm>
          <a:prstGeom prst="rect">
            <a:avLst/>
          </a:prstGeom>
        </p:spPr>
      </p:pic>
      <p:grpSp>
        <p:nvGrpSpPr>
          <p:cNvPr id="7" name="Grupo 197"/>
          <p:cNvGrpSpPr>
            <a:grpSpLocks/>
          </p:cNvGrpSpPr>
          <p:nvPr/>
        </p:nvGrpSpPr>
        <p:grpSpPr bwMode="auto">
          <a:xfrm>
            <a:off x="0" y="153170"/>
            <a:ext cx="4618466" cy="755479"/>
            <a:chOff x="-113" y="22"/>
            <a:chExt cx="4103791" cy="503855"/>
          </a:xfrm>
        </p:grpSpPr>
        <p:sp>
          <p:nvSpPr>
            <p:cNvPr id="9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0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1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12" name="object 223"/>
          <p:cNvSpPr txBox="1">
            <a:spLocks noChangeArrowheads="1"/>
          </p:cNvSpPr>
          <p:nvPr/>
        </p:nvSpPr>
        <p:spPr bwMode="auto">
          <a:xfrm>
            <a:off x="868562" y="490688"/>
            <a:ext cx="397218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988"/>
            <a:r>
              <a:rPr lang="pt-BR" altLang="pt-BR" sz="1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POTENCIAL SOLAR</a:t>
            </a:r>
            <a:endParaRPr lang="pt-BR" altLang="pt-BR" sz="1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19">
            <a:extLst/>
          </p:cNvPr>
          <p:cNvSpPr txBox="1"/>
          <p:nvPr/>
        </p:nvSpPr>
        <p:spPr>
          <a:xfrm>
            <a:off x="9055247" y="6831961"/>
            <a:ext cx="300657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798" defTabSz="1209531">
              <a:defRPr/>
            </a:pPr>
            <a:r>
              <a:rPr sz="1200" spc="2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</a:t>
            </a:r>
            <a:r>
              <a:rPr sz="1200" spc="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spc="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</a:t>
            </a:r>
            <a:r>
              <a:rPr lang="pt-BR" sz="1200" spc="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Solarimétrico</a:t>
            </a:r>
            <a:r>
              <a:rPr lang="pt-BR" sz="1200" spc="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spc="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1200" spc="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 2018</a:t>
            </a:r>
            <a:endParaRPr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2"/>
          <p:cNvSpPr/>
          <p:nvPr/>
        </p:nvSpPr>
        <p:spPr>
          <a:xfrm>
            <a:off x="530186" y="1224740"/>
            <a:ext cx="4286280" cy="52474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6798" defTabSz="1209531">
              <a:defRPr/>
            </a:pPr>
            <a:endParaRPr lang="pt-BR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2000" dirty="0" smtClean="0">
                <a:solidFill>
                  <a:srgbClr val="002060"/>
                </a:solidFill>
              </a:rPr>
              <a:t>Níveis de radiação solar maiores que 6000 Wh/m²dia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pt-BR" altLang="pt-BR" sz="2000" dirty="0" smtClean="0">
              <a:solidFill>
                <a:srgbClr val="002060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2000" dirty="0" smtClean="0">
                <a:solidFill>
                  <a:srgbClr val="002060"/>
                </a:solidFill>
              </a:rPr>
              <a:t> Radiação anual superior: 2.200kWh/</a:t>
            </a:r>
            <a:r>
              <a:rPr lang="pt-BR" altLang="pt-BR" sz="2000" dirty="0" err="1" smtClean="0">
                <a:solidFill>
                  <a:srgbClr val="002060"/>
                </a:solidFill>
              </a:rPr>
              <a:t>m²</a:t>
            </a:r>
            <a:endParaRPr lang="pt-BR" altLang="pt-BR" sz="2000" dirty="0" smtClean="0">
              <a:solidFill>
                <a:srgbClr val="002060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pt-BR" altLang="pt-BR" sz="2000" dirty="0" smtClean="0">
              <a:solidFill>
                <a:srgbClr val="002060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2000" dirty="0" smtClean="0">
                <a:solidFill>
                  <a:srgbClr val="002060"/>
                </a:solidFill>
              </a:rPr>
              <a:t>Geração centralizada: </a:t>
            </a:r>
            <a:r>
              <a:rPr lang="pt-BR" altLang="pt-BR" sz="2000" b="1" dirty="0" smtClean="0">
                <a:solidFill>
                  <a:srgbClr val="002060"/>
                </a:solidFill>
              </a:rPr>
              <a:t>100GW</a:t>
            </a:r>
          </a:p>
          <a:p>
            <a:pPr marL="457200" lvl="1"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pt-BR" altLang="pt-BR" sz="2000" dirty="0" smtClean="0">
                <a:solidFill>
                  <a:srgbClr val="002060"/>
                </a:solidFill>
              </a:rPr>
              <a:t> Supera 05 vezes o consumo anual do estado</a:t>
            </a:r>
          </a:p>
          <a:p>
            <a:pPr marL="457200"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000" dirty="0" smtClean="0">
              <a:solidFill>
                <a:srgbClr val="002060"/>
              </a:solidFill>
            </a:endParaRPr>
          </a:p>
          <a:p>
            <a:pPr marL="457200"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000" dirty="0" smtClean="0">
              <a:solidFill>
                <a:srgbClr val="002060"/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2000" dirty="0" smtClean="0">
                <a:solidFill>
                  <a:srgbClr val="002060"/>
                </a:solidFill>
              </a:rPr>
              <a:t>Geração distribuída: </a:t>
            </a:r>
            <a:r>
              <a:rPr lang="pt-BR" altLang="pt-BR" sz="2000" b="1" dirty="0" smtClean="0">
                <a:solidFill>
                  <a:srgbClr val="002060"/>
                </a:solidFill>
              </a:rPr>
              <a:t>177MW </a:t>
            </a:r>
          </a:p>
          <a:p>
            <a:pPr marL="457200" lvl="1"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pt-BR" altLang="pt-BR" sz="2000" dirty="0" smtClean="0">
                <a:solidFill>
                  <a:srgbClr val="002060"/>
                </a:solidFill>
              </a:rPr>
              <a:t>1% do consumo elétrico total do estado no ano de 2016</a:t>
            </a:r>
          </a:p>
        </p:txBody>
      </p:sp>
      <p:sp>
        <p:nvSpPr>
          <p:cNvPr id="16" name="Right Arrow 11"/>
          <p:cNvSpPr/>
          <p:nvPr/>
        </p:nvSpPr>
        <p:spPr>
          <a:xfrm flipH="1">
            <a:off x="4959342" y="724674"/>
            <a:ext cx="290882" cy="5584246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9531"/>
            <a:endParaRPr lang="pt-BR" sz="14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/>
          <a:srcRect l="31100" t="17800" r="28738" b="5902"/>
          <a:stretch/>
        </p:blipFill>
        <p:spPr>
          <a:xfrm>
            <a:off x="126184" y="892976"/>
            <a:ext cx="5616696" cy="6002156"/>
          </a:xfrm>
          <a:prstGeom prst="rect">
            <a:avLst/>
          </a:prstGeom>
        </p:spPr>
      </p:pic>
      <p:sp>
        <p:nvSpPr>
          <p:cNvPr id="6" name="object 19">
            <a:extLst/>
          </p:cNvPr>
          <p:cNvSpPr txBox="1"/>
          <p:nvPr/>
        </p:nvSpPr>
        <p:spPr>
          <a:xfrm>
            <a:off x="606168" y="6780479"/>
            <a:ext cx="312048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798" defTabSz="1209531">
              <a:defRPr/>
            </a:pPr>
            <a:r>
              <a:rPr sz="1200" spc="2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</a:t>
            </a:r>
            <a:r>
              <a:rPr sz="1200" spc="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spc="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</a:t>
            </a:r>
            <a:r>
              <a:rPr lang="pt-BR" sz="1200" spc="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Solarimétrico</a:t>
            </a:r>
            <a:r>
              <a:rPr lang="pt-BR" sz="1200" spc="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spc="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1200" spc="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 2018</a:t>
            </a:r>
            <a:endParaRPr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4888" y="1012471"/>
            <a:ext cx="5510634" cy="5954669"/>
          </a:xfrm>
          <a:prstGeom prst="rect">
            <a:avLst/>
          </a:prstGeom>
        </p:spPr>
      </p:pic>
      <p:grpSp>
        <p:nvGrpSpPr>
          <p:cNvPr id="10" name="Grupo 197"/>
          <p:cNvGrpSpPr>
            <a:grpSpLocks/>
          </p:cNvGrpSpPr>
          <p:nvPr/>
        </p:nvGrpSpPr>
        <p:grpSpPr bwMode="auto">
          <a:xfrm>
            <a:off x="0" y="153170"/>
            <a:ext cx="4618466" cy="755479"/>
            <a:chOff x="-113" y="22"/>
            <a:chExt cx="4103791" cy="503855"/>
          </a:xfrm>
        </p:grpSpPr>
        <p:sp>
          <p:nvSpPr>
            <p:cNvPr id="13" name="object 220"/>
            <p:cNvSpPr>
              <a:spLocks noChangeArrowheads="1"/>
            </p:cNvSpPr>
            <p:nvPr/>
          </p:nvSpPr>
          <p:spPr bwMode="auto">
            <a:xfrm>
              <a:off x="197398" y="137022"/>
              <a:ext cx="3906280" cy="366855"/>
            </a:xfrm>
            <a:custGeom>
              <a:avLst/>
              <a:gdLst>
                <a:gd name="T0" fmla="*/ 0 w 3744595"/>
                <a:gd name="T1" fmla="*/ 0 h 353059"/>
                <a:gd name="T2" fmla="*/ 1022279 w 3744595"/>
                <a:gd name="T3" fmla="*/ 1834305 h 353059"/>
                <a:gd name="T4" fmla="*/ 23056634 w 3744595"/>
                <a:gd name="T5" fmla="*/ 1834305 h 353059"/>
                <a:gd name="T6" fmla="*/ 22030013 w 3744595"/>
                <a:gd name="T7" fmla="*/ 2310 h 353059"/>
                <a:gd name="T8" fmla="*/ 0 w 3744595"/>
                <a:gd name="T9" fmla="*/ 0 h 35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595"/>
                <a:gd name="T16" fmla="*/ 0 h 353059"/>
                <a:gd name="T17" fmla="*/ 3744595 w 3744595"/>
                <a:gd name="T18" fmla="*/ 353059 h 35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595" h="353059">
                  <a:moveTo>
                    <a:pt x="0" y="0"/>
                  </a:moveTo>
                  <a:lnTo>
                    <a:pt x="166014" y="352894"/>
                  </a:lnTo>
                  <a:lnTo>
                    <a:pt x="3744368" y="352894"/>
                  </a:lnTo>
                  <a:lnTo>
                    <a:pt x="3577643" y="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2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4" name="object 221"/>
            <p:cNvSpPr>
              <a:spLocks noChangeArrowheads="1"/>
            </p:cNvSpPr>
            <p:nvPr/>
          </p:nvSpPr>
          <p:spPr bwMode="auto">
            <a:xfrm>
              <a:off x="-113" y="22"/>
              <a:ext cx="518860" cy="366855"/>
            </a:xfrm>
            <a:custGeom>
              <a:avLst/>
              <a:gdLst>
                <a:gd name="T0" fmla="*/ 0 w 508000"/>
                <a:gd name="T1" fmla="*/ 0 h 353060"/>
                <a:gd name="T2" fmla="*/ 0 w 508000"/>
                <a:gd name="T3" fmla="*/ 1833164 h 353060"/>
                <a:gd name="T4" fmla="*/ 1260691 w 508000"/>
                <a:gd name="T5" fmla="*/ 1833164 h 353060"/>
                <a:gd name="T6" fmla="*/ 846827 w 508000"/>
                <a:gd name="T7" fmla="*/ 1314 h 353060"/>
                <a:gd name="T8" fmla="*/ 0 w 508000"/>
                <a:gd name="T9" fmla="*/ 0 h 3530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000"/>
                <a:gd name="T16" fmla="*/ 0 h 353060"/>
                <a:gd name="T17" fmla="*/ 508000 w 508000"/>
                <a:gd name="T18" fmla="*/ 353060 h 3530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000" h="353060">
                  <a:moveTo>
                    <a:pt x="0" y="0"/>
                  </a:moveTo>
                  <a:lnTo>
                    <a:pt x="0" y="352717"/>
                  </a:lnTo>
                  <a:lnTo>
                    <a:pt x="507679" y="352717"/>
                  </a:lnTo>
                  <a:lnTo>
                    <a:pt x="34101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111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  <p:sp>
          <p:nvSpPr>
            <p:cNvPr id="16" name="object 222"/>
            <p:cNvSpPr>
              <a:spLocks noChangeArrowheads="1"/>
            </p:cNvSpPr>
            <p:nvPr/>
          </p:nvSpPr>
          <p:spPr bwMode="auto">
            <a:xfrm>
              <a:off x="303032" y="366520"/>
              <a:ext cx="215974" cy="137240"/>
            </a:xfrm>
            <a:custGeom>
              <a:avLst/>
              <a:gdLst>
                <a:gd name="T0" fmla="*/ 523614 w 211454"/>
                <a:gd name="T1" fmla="*/ 0 h 132079"/>
                <a:gd name="T2" fmla="*/ 0 w 211454"/>
                <a:gd name="T3" fmla="*/ 0 h 132079"/>
                <a:gd name="T4" fmla="*/ 155466 w 211454"/>
                <a:gd name="T5" fmla="*/ 686257 h 132079"/>
                <a:gd name="T6" fmla="*/ 523614 w 211454"/>
                <a:gd name="T7" fmla="*/ 0 h 1320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454"/>
                <a:gd name="T13" fmla="*/ 0 h 132079"/>
                <a:gd name="T14" fmla="*/ 211454 w 211454"/>
                <a:gd name="T15" fmla="*/ 132079 h 1320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4" h="132079">
                  <a:moveTo>
                    <a:pt x="210878" y="0"/>
                  </a:moveTo>
                  <a:lnTo>
                    <a:pt x="0" y="0"/>
                  </a:lnTo>
                  <a:lnTo>
                    <a:pt x="62612" y="132029"/>
                  </a:lnTo>
                  <a:lnTo>
                    <a:pt x="210878" y="0"/>
                  </a:lnTo>
                  <a:close/>
                </a:path>
              </a:pathLst>
            </a:custGeom>
            <a:solidFill>
              <a:srgbClr val="7B192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 sz="2252"/>
            </a:p>
          </p:txBody>
        </p:sp>
      </p:grpSp>
      <p:sp>
        <p:nvSpPr>
          <p:cNvPr id="17" name="object 223"/>
          <p:cNvSpPr txBox="1">
            <a:spLocks noChangeArrowheads="1"/>
          </p:cNvSpPr>
          <p:nvPr/>
        </p:nvSpPr>
        <p:spPr bwMode="auto">
          <a:xfrm>
            <a:off x="868562" y="490688"/>
            <a:ext cx="397218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988"/>
            <a:r>
              <a:rPr lang="pt-BR" altLang="pt-BR" sz="1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POTENCIAL HÍBRIDO</a:t>
            </a:r>
            <a:endParaRPr lang="pt-BR" altLang="pt-BR" sz="1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52" descr="Tag_EnergiaEolica.png">
            <a:extLst>
              <a:ext uri="{FF2B5EF4-FFF2-40B4-BE49-F238E27FC236}">
                <a16:creationId xmlns="" xmlns:a16="http://schemas.microsoft.com/office/drawing/2014/main" id="{F971E54F-7370-4152-BE7A-FB0766F37A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83584" y="80963"/>
            <a:ext cx="1296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60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5892</TotalTime>
  <Words>1630</Words>
  <Application>Microsoft Office PowerPoint</Application>
  <PresentationFormat>Personalizar</PresentationFormat>
  <Paragraphs>509</Paragraphs>
  <Slides>23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Calibri</vt:lpstr>
      <vt:lpstr>Symbol</vt:lpstr>
      <vt:lpstr>Tahoma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denise.mach</dc:creator>
  <cp:lastModifiedBy>Laís Maciel</cp:lastModifiedBy>
  <cp:revision>640</cp:revision>
  <cp:lastPrinted>2018-09-24T21:18:57Z</cp:lastPrinted>
  <dcterms:created xsi:type="dcterms:W3CDTF">2018-07-24T10:59:43Z</dcterms:created>
  <dcterms:modified xsi:type="dcterms:W3CDTF">2018-11-28T10:28:12Z</dcterms:modified>
</cp:coreProperties>
</file>