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359" r:id="rId2"/>
    <p:sldId id="557" r:id="rId3"/>
    <p:sldId id="586" r:id="rId4"/>
    <p:sldId id="620" r:id="rId5"/>
    <p:sldId id="621" r:id="rId6"/>
    <p:sldId id="591" r:id="rId7"/>
    <p:sldId id="592" r:id="rId8"/>
    <p:sldId id="461" r:id="rId9"/>
    <p:sldId id="622" r:id="rId10"/>
    <p:sldId id="578" r:id="rId11"/>
    <p:sldId id="464" r:id="rId12"/>
    <p:sldId id="589" r:id="rId13"/>
    <p:sldId id="599" r:id="rId14"/>
    <p:sldId id="600" r:id="rId15"/>
    <p:sldId id="593" r:id="rId16"/>
    <p:sldId id="605" r:id="rId17"/>
    <p:sldId id="606" r:id="rId18"/>
    <p:sldId id="619" r:id="rId19"/>
    <p:sldId id="587" r:id="rId20"/>
    <p:sldId id="610" r:id="rId21"/>
    <p:sldId id="611" r:id="rId22"/>
    <p:sldId id="623" r:id="rId23"/>
    <p:sldId id="624" r:id="rId24"/>
    <p:sldId id="625" r:id="rId25"/>
    <p:sldId id="626" r:id="rId26"/>
    <p:sldId id="561" r:id="rId27"/>
    <p:sldId id="601" r:id="rId28"/>
    <p:sldId id="602" r:id="rId29"/>
    <p:sldId id="616" r:id="rId30"/>
    <p:sldId id="604" r:id="rId31"/>
    <p:sldId id="594" r:id="rId32"/>
    <p:sldId id="607" r:id="rId33"/>
    <p:sldId id="608" r:id="rId34"/>
    <p:sldId id="609" r:id="rId35"/>
    <p:sldId id="512" r:id="rId36"/>
    <p:sldId id="579" r:id="rId37"/>
    <p:sldId id="580" r:id="rId38"/>
    <p:sldId id="501" r:id="rId39"/>
    <p:sldId id="500" r:id="rId40"/>
    <p:sldId id="502" r:id="rId41"/>
    <p:sldId id="584" r:id="rId42"/>
    <p:sldId id="504" r:id="rId43"/>
    <p:sldId id="503" r:id="rId44"/>
    <p:sldId id="581" r:id="rId45"/>
    <p:sldId id="582" r:id="rId46"/>
    <p:sldId id="583" r:id="rId47"/>
    <p:sldId id="585" r:id="rId48"/>
    <p:sldId id="568" r:id="rId49"/>
    <p:sldId id="506" r:id="rId50"/>
    <p:sldId id="507" r:id="rId51"/>
    <p:sldId id="509" r:id="rId52"/>
    <p:sldId id="595" r:id="rId53"/>
    <p:sldId id="612" r:id="rId54"/>
    <p:sldId id="544" r:id="rId55"/>
    <p:sldId id="572" r:id="rId56"/>
    <p:sldId id="573" r:id="rId57"/>
    <p:sldId id="574" r:id="rId58"/>
    <p:sldId id="575" r:id="rId59"/>
    <p:sldId id="576" r:id="rId60"/>
    <p:sldId id="577" r:id="rId61"/>
    <p:sldId id="434" r:id="rId62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B88C00"/>
    <a:srgbClr val="996633"/>
    <a:srgbClr val="FFE48F"/>
    <a:srgbClr val="FF7979"/>
    <a:srgbClr val="708B39"/>
    <a:srgbClr val="17375E"/>
    <a:srgbClr val="9D4B07"/>
    <a:srgbClr val="FF9966"/>
    <a:srgbClr val="3F8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6057" autoAdjust="0"/>
  </p:normalViewPr>
  <p:slideViewPr>
    <p:cSldViewPr>
      <p:cViewPr varScale="1">
        <p:scale>
          <a:sx n="112" d="100"/>
          <a:sy n="112" d="100"/>
        </p:scale>
        <p:origin x="16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sde02\coesto$\0_BOLETIM_CONJUNTURA_SDE\2018\10%20Outubro\Com&#233;rcio%20Exterior\inf_jan_set_18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8C4BA-BB6A-46FA-B790-3797E1582158}" type="datetimeFigureOut">
              <a:rPr lang="pt-BR" smtClean="0"/>
              <a:pPr/>
              <a:t>21/11/2018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4C32C-260F-4368-8EA5-3C8CA8C4EB4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2265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4635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6026" indent="-2907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117" indent="-2326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8364" indent="-2326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3610" indent="-2326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8857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4104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350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4597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6822E2-F291-431D-9204-DCE4815FE76A}" type="datetime1">
              <a:rPr lang="pt-BR" altLang="pt-BR" smtClean="0">
                <a:latin typeface="Times New Roman" panose="02020603050405020304" pitchFamily="18" charset="0"/>
              </a:rPr>
              <a:pPr/>
              <a:t>21/11/2018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6026" indent="-2907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117" indent="-2326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8364" indent="-2326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3610" indent="-2326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8857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4104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350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4597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C7D4D8-3F3B-4815-AE04-B1A49F891B5B}" type="slidenum">
              <a:rPr lang="pt-BR" altLang="pt-BR">
                <a:latin typeface="Times New Roman" panose="02020603050405020304" pitchFamily="18" charset="0"/>
              </a:rPr>
              <a:pPr/>
              <a:t>54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0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6716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5781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8704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9005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6026" indent="-2907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117" indent="-2326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8364" indent="-2326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3610" indent="-2326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8857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4104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350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4597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6822E2-F291-431D-9204-DCE4815FE76A}" type="datetime1">
              <a:rPr lang="pt-BR" altLang="pt-BR" smtClean="0">
                <a:latin typeface="Times New Roman" panose="02020603050405020304" pitchFamily="18" charset="0"/>
              </a:rPr>
              <a:pPr/>
              <a:t>21/11/2018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6026" indent="-2907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117" indent="-2326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8364" indent="-2326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3610" indent="-2326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8857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4104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350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4597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C7D4D8-3F3B-4815-AE04-B1A49F891B5B}" type="slidenum">
              <a:rPr lang="pt-BR" altLang="pt-BR">
                <a:latin typeface="Times New Roman" panose="02020603050405020304" pitchFamily="18" charset="0"/>
              </a:rPr>
              <a:pPr/>
              <a:t>49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03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6026" indent="-2907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117" indent="-2326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8364" indent="-2326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3610" indent="-2326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8857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4104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350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4597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6822E2-F291-431D-9204-DCE4815FE76A}" type="datetime1">
              <a:rPr lang="pt-BR" altLang="pt-BR" smtClean="0">
                <a:latin typeface="Times New Roman" panose="02020603050405020304" pitchFamily="18" charset="0"/>
              </a:rPr>
              <a:pPr/>
              <a:t>21/11/2018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6026" indent="-2907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117" indent="-2326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8364" indent="-2326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3610" indent="-2326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8857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4104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350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4597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C7D4D8-3F3B-4815-AE04-B1A49F891B5B}" type="slidenum">
              <a:rPr lang="pt-BR" altLang="pt-BR">
                <a:latin typeface="Times New Roman" panose="02020603050405020304" pitchFamily="18" charset="0"/>
              </a:rPr>
              <a:pPr/>
              <a:t>50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03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6026" indent="-2907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117" indent="-2326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8364" indent="-2326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3610" indent="-2326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8857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4104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350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4597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6822E2-F291-431D-9204-DCE4815FE76A}" type="datetime1">
              <a:rPr lang="pt-BR" altLang="pt-BR" smtClean="0">
                <a:latin typeface="Times New Roman" panose="02020603050405020304" pitchFamily="18" charset="0"/>
              </a:rPr>
              <a:pPr/>
              <a:t>21/11/2018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6026" indent="-2907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117" indent="-2326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8364" indent="-2326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3610" indent="-2326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8857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4104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350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4597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C7D4D8-3F3B-4815-AE04-B1A49F891B5B}" type="slidenum">
              <a:rPr lang="pt-BR" altLang="pt-BR">
                <a:latin typeface="Times New Roman" panose="02020603050405020304" pitchFamily="18" charset="0"/>
              </a:rPr>
              <a:pPr/>
              <a:t>51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03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6026" indent="-2907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117" indent="-2326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8364" indent="-2326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3610" indent="-2326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8857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4104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350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4597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6822E2-F291-431D-9204-DCE4815FE76A}" type="datetime1">
              <a:rPr lang="pt-BR" altLang="pt-BR" smtClean="0">
                <a:latin typeface="Times New Roman" panose="02020603050405020304" pitchFamily="18" charset="0"/>
              </a:rPr>
              <a:pPr/>
              <a:t>21/11/2018</a:t>
            </a:fld>
            <a:endParaRPr lang="pt-BR" altLang="pt-BR" dirty="0">
              <a:latin typeface="Times New Roman" panose="02020603050405020304" pitchFamily="18" charset="0"/>
            </a:endParaRP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6026" indent="-2907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117" indent="-2326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8364" indent="-2326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3610" indent="-2326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8857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4104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350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4597" indent="-2326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C7D4D8-3F3B-4815-AE04-B1A49F891B5B}" type="slidenum">
              <a:rPr lang="pt-BR" altLang="pt-BR">
                <a:latin typeface="Times New Roman" panose="02020603050405020304" pitchFamily="18" charset="0"/>
              </a:rPr>
              <a:pPr/>
              <a:t>53</a:t>
            </a:fld>
            <a:endParaRPr lang="pt-BR" altLang="pt-BR" dirty="0">
              <a:latin typeface="Times New Roman" panose="02020603050405020304" pitchFamily="18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21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21/11/2018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511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21/11/2018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274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21/11/2018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970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21/11/2018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503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21/11/2018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584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21/11/2018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087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21/11/2018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579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21/11/2018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524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21/11/2018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533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21/11/2018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610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21/11/2018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24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F8B58-8DA0-4749-B04E-9CADF86CA711}" type="datetimeFigureOut">
              <a:rPr lang="pt-BR" smtClean="0"/>
              <a:pPr/>
              <a:t>21/11/2018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6533-6ED2-432E-8C50-65C8D5EF2AF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560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.png"/><Relationship Id="rId12" Type="http://schemas.openxmlformats.org/officeDocument/2006/relationships/image" Target="../media/image4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png"/><Relationship Id="rId7" Type="http://schemas.openxmlformats.org/officeDocument/2006/relationships/image" Target="../media/image4.png"/><Relationship Id="rId12" Type="http://schemas.openxmlformats.org/officeDocument/2006/relationships/image" Target="../media/image5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7.png"/><Relationship Id="rId5" Type="http://schemas.openxmlformats.org/officeDocument/2006/relationships/image" Target="../media/image53.png"/><Relationship Id="rId10" Type="http://schemas.openxmlformats.org/officeDocument/2006/relationships/image" Target="../media/image56.png"/><Relationship Id="rId4" Type="http://schemas.openxmlformats.org/officeDocument/2006/relationships/image" Target="../media/image52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microsoft.com/office/2007/relationships/hdphoto" Target="../media/hdphoto5.wdp"/><Relationship Id="rId18" Type="http://schemas.openxmlformats.org/officeDocument/2006/relationships/image" Target="../media/image70.png"/><Relationship Id="rId26" Type="http://schemas.openxmlformats.org/officeDocument/2006/relationships/image" Target="../media/image76.png"/><Relationship Id="rId3" Type="http://schemas.openxmlformats.org/officeDocument/2006/relationships/image" Target="../media/image60.png"/><Relationship Id="rId21" Type="http://schemas.openxmlformats.org/officeDocument/2006/relationships/image" Target="../media/image72.png"/><Relationship Id="rId7" Type="http://schemas.openxmlformats.org/officeDocument/2006/relationships/image" Target="../media/image62.png"/><Relationship Id="rId12" Type="http://schemas.openxmlformats.org/officeDocument/2006/relationships/image" Target="../media/image66.png"/><Relationship Id="rId17" Type="http://schemas.openxmlformats.org/officeDocument/2006/relationships/image" Target="../media/image69.png"/><Relationship Id="rId25" Type="http://schemas.openxmlformats.org/officeDocument/2006/relationships/image" Target="../media/image75.png"/><Relationship Id="rId2" Type="http://schemas.openxmlformats.org/officeDocument/2006/relationships/notesSlide" Target="../notesSlides/notesSlide1.xml"/><Relationship Id="rId16" Type="http://schemas.microsoft.com/office/2007/relationships/hdphoto" Target="../media/hdphoto6.wdp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5.png"/><Relationship Id="rId24" Type="http://schemas.microsoft.com/office/2007/relationships/hdphoto" Target="../media/hdphoto8.wdp"/><Relationship Id="rId5" Type="http://schemas.openxmlformats.org/officeDocument/2006/relationships/image" Target="../media/image4.png"/><Relationship Id="rId15" Type="http://schemas.openxmlformats.org/officeDocument/2006/relationships/image" Target="../media/image68.png"/><Relationship Id="rId23" Type="http://schemas.openxmlformats.org/officeDocument/2006/relationships/image" Target="../media/image74.png"/><Relationship Id="rId10" Type="http://schemas.openxmlformats.org/officeDocument/2006/relationships/image" Target="../media/image64.png"/><Relationship Id="rId19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67.png"/><Relationship Id="rId22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3.png"/><Relationship Id="rId7" Type="http://schemas.openxmlformats.org/officeDocument/2006/relationships/image" Target="../media/image7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9.jpeg"/><Relationship Id="rId5" Type="http://schemas.openxmlformats.org/officeDocument/2006/relationships/image" Target="../media/image71.png"/><Relationship Id="rId10" Type="http://schemas.openxmlformats.org/officeDocument/2006/relationships/image" Target="../media/image65.png"/><Relationship Id="rId4" Type="http://schemas.openxmlformats.org/officeDocument/2006/relationships/image" Target="../media/image76.png"/><Relationship Id="rId9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chart" Target="../charts/chart1.xml"/><Relationship Id="rId7" Type="http://schemas.openxmlformats.org/officeDocument/2006/relationships/image" Target="../media/image8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2.png"/><Relationship Id="rId3" Type="http://schemas.openxmlformats.org/officeDocument/2006/relationships/image" Target="../media/image4.png"/><Relationship Id="rId7" Type="http://schemas.openxmlformats.org/officeDocument/2006/relationships/image" Target="../media/image87.png"/><Relationship Id="rId12" Type="http://schemas.openxmlformats.org/officeDocument/2006/relationships/image" Target="../media/image91.png"/><Relationship Id="rId17" Type="http://schemas.openxmlformats.org/officeDocument/2006/relationships/image" Target="../media/image95.png"/><Relationship Id="rId2" Type="http://schemas.openxmlformats.org/officeDocument/2006/relationships/image" Target="../media/image3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90.png"/><Relationship Id="rId5" Type="http://schemas.openxmlformats.org/officeDocument/2006/relationships/image" Target="../media/image85.png"/><Relationship Id="rId15" Type="http://schemas.openxmlformats.org/officeDocument/2006/relationships/image" Target="../media/image93.png"/><Relationship Id="rId10" Type="http://schemas.microsoft.com/office/2007/relationships/hdphoto" Target="../media/hdphoto11.wdp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6.png"/><Relationship Id="rId18" Type="http://schemas.microsoft.com/office/2007/relationships/hdphoto" Target="../media/hdphoto12.wdp"/><Relationship Id="rId3" Type="http://schemas.openxmlformats.org/officeDocument/2006/relationships/image" Target="../media/image60.png"/><Relationship Id="rId21" Type="http://schemas.openxmlformats.org/officeDocument/2006/relationships/image" Target="../media/image112.png"/><Relationship Id="rId7" Type="http://schemas.openxmlformats.org/officeDocument/2006/relationships/image" Target="../media/image101.png"/><Relationship Id="rId12" Type="http://schemas.openxmlformats.org/officeDocument/2006/relationships/image" Target="../media/image105.png"/><Relationship Id="rId17" Type="http://schemas.openxmlformats.org/officeDocument/2006/relationships/image" Target="../media/image109.png"/><Relationship Id="rId2" Type="http://schemas.openxmlformats.org/officeDocument/2006/relationships/notesSlide" Target="../notesSlides/notesSlide3.xml"/><Relationship Id="rId16" Type="http://schemas.microsoft.com/office/2007/relationships/hdphoto" Target="../media/hdphoto14.wdp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microsoft.com/office/2007/relationships/hdphoto" Target="../media/hdphoto13.wdp"/><Relationship Id="rId5" Type="http://schemas.openxmlformats.org/officeDocument/2006/relationships/image" Target="../media/image4.png"/><Relationship Id="rId15" Type="http://schemas.openxmlformats.org/officeDocument/2006/relationships/image" Target="../media/image108.png"/><Relationship Id="rId10" Type="http://schemas.openxmlformats.org/officeDocument/2006/relationships/image" Target="../media/image104.png"/><Relationship Id="rId19" Type="http://schemas.openxmlformats.org/officeDocument/2006/relationships/image" Target="../media/image110.png"/><Relationship Id="rId4" Type="http://schemas.openxmlformats.org/officeDocument/2006/relationships/image" Target="../media/image3.png"/><Relationship Id="rId9" Type="http://schemas.openxmlformats.org/officeDocument/2006/relationships/image" Target="../media/image103.png"/><Relationship Id="rId14" Type="http://schemas.openxmlformats.org/officeDocument/2006/relationships/image" Target="../media/image10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88.png"/><Relationship Id="rId7" Type="http://schemas.openxmlformats.org/officeDocument/2006/relationships/image" Target="../media/image1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93.png"/><Relationship Id="rId4" Type="http://schemas.openxmlformats.org/officeDocument/2006/relationships/image" Target="../media/image114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3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130.png"/><Relationship Id="rId3" Type="http://schemas.openxmlformats.org/officeDocument/2006/relationships/image" Target="../media/image3.png"/><Relationship Id="rId7" Type="http://schemas.openxmlformats.org/officeDocument/2006/relationships/image" Target="../media/image125.png"/><Relationship Id="rId12" Type="http://schemas.openxmlformats.org/officeDocument/2006/relationships/image" Target="../media/image12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openxmlformats.org/officeDocument/2006/relationships/image" Target="../media/image128.png"/><Relationship Id="rId5" Type="http://schemas.openxmlformats.org/officeDocument/2006/relationships/image" Target="../media/image123.png"/><Relationship Id="rId10" Type="http://schemas.openxmlformats.org/officeDocument/2006/relationships/image" Target="../media/image127.png"/><Relationship Id="rId4" Type="http://schemas.openxmlformats.org/officeDocument/2006/relationships/image" Target="../media/image4.png"/><Relationship Id="rId9" Type="http://schemas.openxmlformats.org/officeDocument/2006/relationships/image" Target="../media/image1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1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18" Type="http://schemas.openxmlformats.org/officeDocument/2006/relationships/image" Target="../media/image146.png"/><Relationship Id="rId26" Type="http://schemas.openxmlformats.org/officeDocument/2006/relationships/image" Target="../media/image154.png"/><Relationship Id="rId3" Type="http://schemas.openxmlformats.org/officeDocument/2006/relationships/image" Target="../media/image4.png"/><Relationship Id="rId21" Type="http://schemas.openxmlformats.org/officeDocument/2006/relationships/image" Target="../media/image149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145.png"/><Relationship Id="rId25" Type="http://schemas.openxmlformats.org/officeDocument/2006/relationships/image" Target="../media/image153.png"/><Relationship Id="rId2" Type="http://schemas.openxmlformats.org/officeDocument/2006/relationships/image" Target="../media/image3.png"/><Relationship Id="rId16" Type="http://schemas.openxmlformats.org/officeDocument/2006/relationships/image" Target="../media/image144.png"/><Relationship Id="rId20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24" Type="http://schemas.openxmlformats.org/officeDocument/2006/relationships/image" Target="../media/image152.png"/><Relationship Id="rId5" Type="http://schemas.openxmlformats.org/officeDocument/2006/relationships/image" Target="../media/image133.png"/><Relationship Id="rId15" Type="http://schemas.openxmlformats.org/officeDocument/2006/relationships/image" Target="../media/image143.png"/><Relationship Id="rId23" Type="http://schemas.openxmlformats.org/officeDocument/2006/relationships/image" Target="../media/image151.png"/><Relationship Id="rId10" Type="http://schemas.openxmlformats.org/officeDocument/2006/relationships/image" Target="../media/image138.png"/><Relationship Id="rId19" Type="http://schemas.openxmlformats.org/officeDocument/2006/relationships/image" Target="../media/image147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Relationship Id="rId22" Type="http://schemas.openxmlformats.org/officeDocument/2006/relationships/image" Target="../media/image150.png"/><Relationship Id="rId27" Type="http://schemas.openxmlformats.org/officeDocument/2006/relationships/image" Target="../media/image1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3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.png"/><Relationship Id="rId7" Type="http://schemas.openxmlformats.org/officeDocument/2006/relationships/image" Target="../media/image167.png"/><Relationship Id="rId12" Type="http://schemas.microsoft.com/office/2007/relationships/hdphoto" Target="../media/hdphoto17.wdp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png"/><Relationship Id="rId11" Type="http://schemas.openxmlformats.org/officeDocument/2006/relationships/image" Target="../media/image169.png"/><Relationship Id="rId5" Type="http://schemas.openxmlformats.org/officeDocument/2006/relationships/image" Target="../media/image165.png"/><Relationship Id="rId10" Type="http://schemas.microsoft.com/office/2007/relationships/hdphoto" Target="../media/hdphoto16.wdp"/><Relationship Id="rId4" Type="http://schemas.openxmlformats.org/officeDocument/2006/relationships/image" Target="../media/image4.png"/><Relationship Id="rId9" Type="http://schemas.openxmlformats.org/officeDocument/2006/relationships/image" Target="../media/image1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5" Type="http://schemas.openxmlformats.org/officeDocument/2006/relationships/image" Target="../media/image166.png"/><Relationship Id="rId4" Type="http://schemas.openxmlformats.org/officeDocument/2006/relationships/image" Target="../media/image18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5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8.wdp"/><Relationship Id="rId5" Type="http://schemas.openxmlformats.org/officeDocument/2006/relationships/image" Target="../media/image184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7.png"/><Relationship Id="rId5" Type="http://schemas.openxmlformats.org/officeDocument/2006/relationships/image" Target="../media/image161.pn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0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png"/><Relationship Id="rId5" Type="http://schemas.openxmlformats.org/officeDocument/2006/relationships/image" Target="../media/image178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92.png"/><Relationship Id="rId7" Type="http://schemas.microsoft.com/office/2007/relationships/hdphoto" Target="../media/hdphoto19.wdp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3.png"/><Relationship Id="rId11" Type="http://schemas.openxmlformats.org/officeDocument/2006/relationships/image" Target="../media/image196.png"/><Relationship Id="rId5" Type="http://schemas.openxmlformats.org/officeDocument/2006/relationships/image" Target="../media/image4.png"/><Relationship Id="rId10" Type="http://schemas.microsoft.com/office/2007/relationships/hdphoto" Target="../media/hdphoto20.wdp"/><Relationship Id="rId4" Type="http://schemas.openxmlformats.org/officeDocument/2006/relationships/image" Target="../media/image3.png"/><Relationship Id="rId9" Type="http://schemas.openxmlformats.org/officeDocument/2006/relationships/image" Target="../media/image19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3" Type="http://schemas.openxmlformats.org/officeDocument/2006/relationships/image" Target="../media/image3.png"/><Relationship Id="rId7" Type="http://schemas.openxmlformats.org/officeDocument/2006/relationships/image" Target="../media/image19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4.png"/><Relationship Id="rId5" Type="http://schemas.openxmlformats.org/officeDocument/2006/relationships/image" Target="../media/image19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4.png"/><Relationship Id="rId21" Type="http://schemas.openxmlformats.org/officeDocument/2006/relationships/image" Target="../media/image25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3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13" Type="http://schemas.openxmlformats.org/officeDocument/2006/relationships/image" Target="../media/image207.png"/><Relationship Id="rId3" Type="http://schemas.openxmlformats.org/officeDocument/2006/relationships/image" Target="../media/image3.png"/><Relationship Id="rId7" Type="http://schemas.openxmlformats.org/officeDocument/2006/relationships/image" Target="../media/image202.png"/><Relationship Id="rId12" Type="http://schemas.openxmlformats.org/officeDocument/2006/relationships/image" Target="../media/image20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Relationship Id="rId11" Type="http://schemas.openxmlformats.org/officeDocument/2006/relationships/image" Target="../media/image205.png"/><Relationship Id="rId5" Type="http://schemas.openxmlformats.org/officeDocument/2006/relationships/image" Target="../media/image200.png"/><Relationship Id="rId10" Type="http://schemas.openxmlformats.org/officeDocument/2006/relationships/image" Target="../media/image204.png"/><Relationship Id="rId4" Type="http://schemas.openxmlformats.org/officeDocument/2006/relationships/image" Target="../media/image4.png"/><Relationship Id="rId9" Type="http://schemas.openxmlformats.org/officeDocument/2006/relationships/image" Target="../media/image203.png"/><Relationship Id="rId14" Type="http://schemas.openxmlformats.org/officeDocument/2006/relationships/image" Target="../media/image20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3.png"/><Relationship Id="rId7" Type="http://schemas.openxmlformats.org/officeDocument/2006/relationships/image" Target="../media/image210.png"/><Relationship Id="rId12" Type="http://schemas.openxmlformats.org/officeDocument/2006/relationships/image" Target="../media/image2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9.png"/><Relationship Id="rId11" Type="http://schemas.openxmlformats.org/officeDocument/2006/relationships/image" Target="../media/image212.png"/><Relationship Id="rId5" Type="http://schemas.openxmlformats.org/officeDocument/2006/relationships/image" Target="../media/image132.png"/><Relationship Id="rId10" Type="http://schemas.openxmlformats.org/officeDocument/2006/relationships/image" Target="../media/image211.png"/><Relationship Id="rId4" Type="http://schemas.openxmlformats.org/officeDocument/2006/relationships/image" Target="../media/image4.png"/><Relationship Id="rId9" Type="http://schemas.openxmlformats.org/officeDocument/2006/relationships/image" Target="../media/image17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4.emf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5.emf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13" Type="http://schemas.openxmlformats.org/officeDocument/2006/relationships/image" Target="../media/image223.png"/><Relationship Id="rId18" Type="http://schemas.openxmlformats.org/officeDocument/2006/relationships/image" Target="../media/image226.png"/><Relationship Id="rId3" Type="http://schemas.openxmlformats.org/officeDocument/2006/relationships/image" Target="../media/image4.png"/><Relationship Id="rId21" Type="http://schemas.microsoft.com/office/2007/relationships/hdphoto" Target="../media/hdphoto24.wdp"/><Relationship Id="rId7" Type="http://schemas.openxmlformats.org/officeDocument/2006/relationships/image" Target="../media/image218.png"/><Relationship Id="rId12" Type="http://schemas.openxmlformats.org/officeDocument/2006/relationships/image" Target="../media/image222.png"/><Relationship Id="rId17" Type="http://schemas.openxmlformats.org/officeDocument/2006/relationships/image" Target="../media/image225.png"/><Relationship Id="rId2" Type="http://schemas.openxmlformats.org/officeDocument/2006/relationships/image" Target="../media/image3.png"/><Relationship Id="rId16" Type="http://schemas.openxmlformats.org/officeDocument/2006/relationships/image" Target="../media/image71.png"/><Relationship Id="rId20" Type="http://schemas.openxmlformats.org/officeDocument/2006/relationships/image" Target="../media/image2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221.png"/><Relationship Id="rId24" Type="http://schemas.openxmlformats.org/officeDocument/2006/relationships/image" Target="../media/image231.png"/><Relationship Id="rId5" Type="http://schemas.openxmlformats.org/officeDocument/2006/relationships/image" Target="../media/image217.png"/><Relationship Id="rId15" Type="http://schemas.microsoft.com/office/2007/relationships/hdphoto" Target="../media/hdphoto23.wdp"/><Relationship Id="rId23" Type="http://schemas.openxmlformats.org/officeDocument/2006/relationships/image" Target="../media/image230.png"/><Relationship Id="rId10" Type="http://schemas.microsoft.com/office/2007/relationships/hdphoto" Target="../media/hdphoto22.wdp"/><Relationship Id="rId19" Type="http://schemas.openxmlformats.org/officeDocument/2006/relationships/image" Target="../media/image227.png"/><Relationship Id="rId4" Type="http://schemas.openxmlformats.org/officeDocument/2006/relationships/image" Target="../media/image216.png"/><Relationship Id="rId9" Type="http://schemas.openxmlformats.org/officeDocument/2006/relationships/image" Target="../media/image220.png"/><Relationship Id="rId14" Type="http://schemas.openxmlformats.org/officeDocument/2006/relationships/image" Target="../media/image224.png"/><Relationship Id="rId22" Type="http://schemas.openxmlformats.org/officeDocument/2006/relationships/image" Target="../media/image22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13" Type="http://schemas.openxmlformats.org/officeDocument/2006/relationships/image" Target="../media/image240.png"/><Relationship Id="rId18" Type="http://schemas.openxmlformats.org/officeDocument/2006/relationships/image" Target="../media/image244.png"/><Relationship Id="rId3" Type="http://schemas.openxmlformats.org/officeDocument/2006/relationships/image" Target="../media/image3.png"/><Relationship Id="rId21" Type="http://schemas.openxmlformats.org/officeDocument/2006/relationships/image" Target="../media/image219.png"/><Relationship Id="rId7" Type="http://schemas.microsoft.com/office/2007/relationships/hdphoto" Target="../media/hdphoto25.wdp"/><Relationship Id="rId12" Type="http://schemas.openxmlformats.org/officeDocument/2006/relationships/image" Target="../media/image239.png"/><Relationship Id="rId17" Type="http://schemas.microsoft.com/office/2007/relationships/hdphoto" Target="../media/hdphoto26.wdp"/><Relationship Id="rId2" Type="http://schemas.openxmlformats.org/officeDocument/2006/relationships/image" Target="../media/image232.png"/><Relationship Id="rId16" Type="http://schemas.openxmlformats.org/officeDocument/2006/relationships/image" Target="../media/image243.png"/><Relationship Id="rId20" Type="http://schemas.openxmlformats.org/officeDocument/2006/relationships/image" Target="../media/image2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4.png"/><Relationship Id="rId11" Type="http://schemas.openxmlformats.org/officeDocument/2006/relationships/image" Target="../media/image238.png"/><Relationship Id="rId5" Type="http://schemas.openxmlformats.org/officeDocument/2006/relationships/image" Target="../media/image233.png"/><Relationship Id="rId15" Type="http://schemas.openxmlformats.org/officeDocument/2006/relationships/image" Target="../media/image242.png"/><Relationship Id="rId10" Type="http://schemas.openxmlformats.org/officeDocument/2006/relationships/image" Target="../media/image237.png"/><Relationship Id="rId19" Type="http://schemas.openxmlformats.org/officeDocument/2006/relationships/image" Target="../media/image245.png"/><Relationship Id="rId4" Type="http://schemas.openxmlformats.org/officeDocument/2006/relationships/image" Target="../media/image4.png"/><Relationship Id="rId9" Type="http://schemas.openxmlformats.org/officeDocument/2006/relationships/image" Target="../media/image236.png"/><Relationship Id="rId14" Type="http://schemas.openxmlformats.org/officeDocument/2006/relationships/image" Target="../media/image241.png"/><Relationship Id="rId22" Type="http://schemas.openxmlformats.org/officeDocument/2006/relationships/image" Target="../media/image24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3" Type="http://schemas.openxmlformats.org/officeDocument/2006/relationships/image" Target="../media/image4.png"/><Relationship Id="rId7" Type="http://schemas.openxmlformats.org/officeDocument/2006/relationships/image" Target="../media/image2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9.png"/><Relationship Id="rId5" Type="http://schemas.openxmlformats.org/officeDocument/2006/relationships/image" Target="../media/image248.png"/><Relationship Id="rId4" Type="http://schemas.openxmlformats.org/officeDocument/2006/relationships/image" Target="../media/image247.png"/><Relationship Id="rId9" Type="http://schemas.openxmlformats.org/officeDocument/2006/relationships/image" Target="../media/image24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52.png"/><Relationship Id="rId18" Type="http://schemas.openxmlformats.org/officeDocument/2006/relationships/image" Target="../media/image241.png"/><Relationship Id="rId3" Type="http://schemas.openxmlformats.org/officeDocument/2006/relationships/image" Target="../media/image3.png"/><Relationship Id="rId7" Type="http://schemas.openxmlformats.org/officeDocument/2006/relationships/image" Target="../media/image237.png"/><Relationship Id="rId12" Type="http://schemas.microsoft.com/office/2007/relationships/hdphoto" Target="../media/hdphoto26.wdp"/><Relationship Id="rId17" Type="http://schemas.openxmlformats.org/officeDocument/2006/relationships/image" Target="../media/image56.png"/><Relationship Id="rId2" Type="http://schemas.openxmlformats.org/officeDocument/2006/relationships/image" Target="../media/image40.png"/><Relationship Id="rId16" Type="http://schemas.openxmlformats.org/officeDocument/2006/relationships/image" Target="../media/image254.png"/><Relationship Id="rId20" Type="http://schemas.openxmlformats.org/officeDocument/2006/relationships/image" Target="../media/image2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1.png"/><Relationship Id="rId11" Type="http://schemas.openxmlformats.org/officeDocument/2006/relationships/image" Target="../media/image243.png"/><Relationship Id="rId5" Type="http://schemas.openxmlformats.org/officeDocument/2006/relationships/image" Target="../media/image250.png"/><Relationship Id="rId15" Type="http://schemas.microsoft.com/office/2007/relationships/hdphoto" Target="../media/hdphoto27.wdp"/><Relationship Id="rId10" Type="http://schemas.openxmlformats.org/officeDocument/2006/relationships/image" Target="../media/image86.png"/><Relationship Id="rId19" Type="http://schemas.openxmlformats.org/officeDocument/2006/relationships/image" Target="../media/image238.png"/><Relationship Id="rId4" Type="http://schemas.openxmlformats.org/officeDocument/2006/relationships/image" Target="../media/image4.png"/><Relationship Id="rId9" Type="http://schemas.microsoft.com/office/2007/relationships/hdphoto" Target="../media/hdphoto25.wdp"/><Relationship Id="rId14" Type="http://schemas.openxmlformats.org/officeDocument/2006/relationships/image" Target="../media/image25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59.png"/><Relationship Id="rId3" Type="http://schemas.openxmlformats.org/officeDocument/2006/relationships/image" Target="../media/image4.png"/><Relationship Id="rId7" Type="http://schemas.openxmlformats.org/officeDocument/2006/relationships/image" Target="../media/image258.png"/><Relationship Id="rId12" Type="http://schemas.openxmlformats.org/officeDocument/2006/relationships/image" Target="../media/image2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7.png"/><Relationship Id="rId11" Type="http://schemas.openxmlformats.org/officeDocument/2006/relationships/image" Target="../media/image56.png"/><Relationship Id="rId5" Type="http://schemas.microsoft.com/office/2007/relationships/hdphoto" Target="../media/hdphoto28.wdp"/><Relationship Id="rId15" Type="http://schemas.openxmlformats.org/officeDocument/2006/relationships/image" Target="../media/image260.png"/><Relationship Id="rId10" Type="http://schemas.openxmlformats.org/officeDocument/2006/relationships/image" Target="../media/image237.png"/><Relationship Id="rId4" Type="http://schemas.openxmlformats.org/officeDocument/2006/relationships/image" Target="../media/image256.png"/><Relationship Id="rId9" Type="http://schemas.microsoft.com/office/2007/relationships/hdphoto" Target="../media/hdphoto25.wdp"/><Relationship Id="rId14" Type="http://schemas.openxmlformats.org/officeDocument/2006/relationships/image" Target="../media/image25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jfreitas@sde.ba.gov.br" TargetMode="External"/><Relationship Id="rId2" Type="http://schemas.openxmlformats.org/officeDocument/2006/relationships/hyperlink" Target="http://www.sde.ba.gov.br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2643182"/>
            <a:ext cx="9144000" cy="861774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 smtClean="0">
              <a:solidFill>
                <a:srgbClr val="0070C0"/>
              </a:solidFill>
              <a:ea typeface="SimSun" pitchFamily="2" charset="-122"/>
            </a:endParaRPr>
          </a:p>
          <a:p>
            <a:pPr algn="ctr"/>
            <a:endParaRPr lang="pt-BR" sz="1000" b="1" dirty="0" smtClean="0">
              <a:solidFill>
                <a:srgbClr val="0070C0"/>
              </a:solidFill>
              <a:ea typeface="SimSun" pitchFamily="2" charset="-122"/>
            </a:endParaRPr>
          </a:p>
          <a:p>
            <a:pPr algn="ctr"/>
            <a:endParaRPr lang="pt-BR" sz="1000" b="1" dirty="0" smtClean="0">
              <a:solidFill>
                <a:srgbClr val="0070C0"/>
              </a:solidFill>
              <a:ea typeface="SimSun" pitchFamily="2" charset="-122"/>
            </a:endParaRPr>
          </a:p>
          <a:p>
            <a:pPr algn="ctr"/>
            <a:endParaRPr lang="pt-BR" sz="1000" b="1" dirty="0" smtClean="0">
              <a:solidFill>
                <a:srgbClr val="0070C0"/>
              </a:solidFill>
              <a:ea typeface="SimSun" pitchFamily="2" charset="-122"/>
            </a:endParaRPr>
          </a:p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5750" y="2571744"/>
            <a:ext cx="8858250" cy="75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200"/>
              </a:spcAft>
              <a:defRPr/>
            </a:pPr>
            <a:r>
              <a:rPr lang="pt-BR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</a:p>
        </p:txBody>
      </p:sp>
      <p:pic>
        <p:nvPicPr>
          <p:cNvPr id="4" name="Imagem 1" descr="MARCA PDI ASCOM SDE.png">
            <a:extLst>
              <a:ext uri="{FF2B5EF4-FFF2-40B4-BE49-F238E27FC236}">
                <a16:creationId xmlns:a16="http://schemas.microsoft.com/office/drawing/2014/main" xmlns="" id="{6DC235EF-C371-47EF-AAE8-5F6821D8176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6314" y="214290"/>
            <a:ext cx="4143372" cy="1071570"/>
          </a:xfrm>
          <a:prstGeom prst="rect">
            <a:avLst/>
          </a:prstGeom>
        </p:spPr>
      </p:pic>
      <p:pic>
        <p:nvPicPr>
          <p:cNvPr id="6" name="Imagem 3" descr="Marca Nova S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5500702"/>
            <a:ext cx="1872661" cy="1129244"/>
          </a:xfrm>
          <a:prstGeom prst="rect">
            <a:avLst/>
          </a:prstGeom>
          <a:effectLst/>
        </p:spPr>
      </p:pic>
      <p:sp>
        <p:nvSpPr>
          <p:cNvPr id="8" name="Retângulo 7"/>
          <p:cNvSpPr/>
          <p:nvPr/>
        </p:nvSpPr>
        <p:spPr>
          <a:xfrm>
            <a:off x="7703920" y="3500438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063920" y="3860438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063920" y="3500438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424000" y="3860438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423920" y="4219466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063920" y="4220438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783920" y="4219466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423920" y="3500438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3920" y="3859466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784000" y="4579466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424000" y="4580827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8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676005"/>
            <a:ext cx="8784975" cy="43886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5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entágono 3"/>
          <p:cNvSpPr/>
          <p:nvPr/>
        </p:nvSpPr>
        <p:spPr>
          <a:xfrm>
            <a:off x="2822123" y="2455117"/>
            <a:ext cx="4414173" cy="570043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58" name="Retângulo 57"/>
          <p:cNvSpPr/>
          <p:nvPr/>
        </p:nvSpPr>
        <p:spPr>
          <a:xfrm>
            <a:off x="539552" y="2591450"/>
            <a:ext cx="29163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Metropolitano de Salvador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2784049" y="2499116"/>
            <a:ext cx="878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municípios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467544" y="3254811"/>
            <a:ext cx="23583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Portal do Sertão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137685" y="3899944"/>
            <a:ext cx="26463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Bacia do Rio Grande</a:t>
            </a:r>
          </a:p>
        </p:txBody>
      </p:sp>
      <p:sp>
        <p:nvSpPr>
          <p:cNvPr id="67" name="Retângulo 66"/>
          <p:cNvSpPr/>
          <p:nvPr/>
        </p:nvSpPr>
        <p:spPr>
          <a:xfrm>
            <a:off x="1547664" y="4538444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Litoral Sul</a:t>
            </a:r>
          </a:p>
        </p:txBody>
      </p:sp>
      <p:sp>
        <p:nvSpPr>
          <p:cNvPr id="70" name="Retângulo 69"/>
          <p:cNvSpPr/>
          <p:nvPr/>
        </p:nvSpPr>
        <p:spPr>
          <a:xfrm>
            <a:off x="706023" y="5128736"/>
            <a:ext cx="2070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Sudoeste Baiano</a:t>
            </a:r>
          </a:p>
        </p:txBody>
      </p:sp>
      <p:sp>
        <p:nvSpPr>
          <p:cNvPr id="73" name="Retângulo 72"/>
          <p:cNvSpPr/>
          <p:nvPr/>
        </p:nvSpPr>
        <p:spPr>
          <a:xfrm>
            <a:off x="2672722" y="1825079"/>
            <a:ext cx="39425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Territórios de Identidade em destaque</a:t>
            </a:r>
          </a:p>
        </p:txBody>
      </p:sp>
      <p:sp>
        <p:nvSpPr>
          <p:cNvPr id="74" name="Retângulo 73"/>
          <p:cNvSpPr/>
          <p:nvPr/>
        </p:nvSpPr>
        <p:spPr>
          <a:xfrm>
            <a:off x="6398502" y="2453407"/>
            <a:ext cx="1341849" cy="5700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75" name="Retângulo 74"/>
          <p:cNvSpPr/>
          <p:nvPr/>
        </p:nvSpPr>
        <p:spPr>
          <a:xfrm>
            <a:off x="6398502" y="2448843"/>
            <a:ext cx="134184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43,9%</a:t>
            </a:r>
          </a:p>
          <a:p>
            <a:pPr algn="ctr"/>
            <a:r>
              <a:rPr lang="pt-BR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estadual em 2015</a:t>
            </a:r>
          </a:p>
        </p:txBody>
      </p:sp>
      <p:sp>
        <p:nvSpPr>
          <p:cNvPr id="84" name="Retângulo 83"/>
          <p:cNvSpPr/>
          <p:nvPr/>
        </p:nvSpPr>
        <p:spPr>
          <a:xfrm>
            <a:off x="-36512" y="89942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Concentração regional</a:t>
            </a:r>
          </a:p>
        </p:txBody>
      </p:sp>
      <p:sp>
        <p:nvSpPr>
          <p:cNvPr id="85" name="Retângulo 84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Pentágono 45"/>
          <p:cNvSpPr/>
          <p:nvPr/>
        </p:nvSpPr>
        <p:spPr>
          <a:xfrm>
            <a:off x="2807653" y="3115541"/>
            <a:ext cx="2412419" cy="570043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2769579" y="3159540"/>
            <a:ext cx="878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municípios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4079776" y="3113831"/>
            <a:ext cx="1341849" cy="5700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4008136" y="3101479"/>
            <a:ext cx="14999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6,9%</a:t>
            </a:r>
          </a:p>
          <a:p>
            <a:pPr algn="ctr"/>
            <a:r>
              <a:rPr lang="pt-BR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estadual em 2015</a:t>
            </a:r>
          </a:p>
        </p:txBody>
      </p:sp>
      <p:sp>
        <p:nvSpPr>
          <p:cNvPr id="50" name="Pentágono 49"/>
          <p:cNvSpPr/>
          <p:nvPr/>
        </p:nvSpPr>
        <p:spPr>
          <a:xfrm>
            <a:off x="2809874" y="3763613"/>
            <a:ext cx="2219335" cy="570043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2771800" y="3807612"/>
            <a:ext cx="878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pt-B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municípios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3851552" y="3761903"/>
            <a:ext cx="1341849" cy="5700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3779912" y="3749551"/>
            <a:ext cx="14999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5,8%</a:t>
            </a:r>
          </a:p>
          <a:p>
            <a:pPr algn="ctr"/>
            <a:r>
              <a:rPr lang="pt-BR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estadual em 2015</a:t>
            </a:r>
          </a:p>
        </p:txBody>
      </p:sp>
      <p:sp>
        <p:nvSpPr>
          <p:cNvPr id="60" name="Pentágono 59"/>
          <p:cNvSpPr/>
          <p:nvPr/>
        </p:nvSpPr>
        <p:spPr>
          <a:xfrm>
            <a:off x="2809874" y="4411685"/>
            <a:ext cx="2219335" cy="570043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63" name="Retângulo 62"/>
          <p:cNvSpPr/>
          <p:nvPr/>
        </p:nvSpPr>
        <p:spPr>
          <a:xfrm>
            <a:off x="2771800" y="4455684"/>
            <a:ext cx="878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pt-B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municípios</a:t>
            </a:r>
          </a:p>
        </p:txBody>
      </p:sp>
      <p:sp>
        <p:nvSpPr>
          <p:cNvPr id="66" name="Retângulo 65"/>
          <p:cNvSpPr/>
          <p:nvPr/>
        </p:nvSpPr>
        <p:spPr>
          <a:xfrm>
            <a:off x="3707536" y="4409975"/>
            <a:ext cx="1341849" cy="5700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69" name="Retângulo 68"/>
          <p:cNvSpPr/>
          <p:nvPr/>
        </p:nvSpPr>
        <p:spPr>
          <a:xfrm>
            <a:off x="3635896" y="4397623"/>
            <a:ext cx="14999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4,5%</a:t>
            </a:r>
          </a:p>
          <a:p>
            <a:pPr algn="ctr"/>
            <a:r>
              <a:rPr lang="pt-BR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estadual em 2015</a:t>
            </a:r>
          </a:p>
        </p:txBody>
      </p:sp>
      <p:sp>
        <p:nvSpPr>
          <p:cNvPr id="72" name="Pentágono 71"/>
          <p:cNvSpPr/>
          <p:nvPr/>
        </p:nvSpPr>
        <p:spPr>
          <a:xfrm>
            <a:off x="2809875" y="5059757"/>
            <a:ext cx="1948246" cy="570043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6" name="Retângulo 85"/>
          <p:cNvSpPr/>
          <p:nvPr/>
        </p:nvSpPr>
        <p:spPr>
          <a:xfrm>
            <a:off x="2771800" y="5103756"/>
            <a:ext cx="878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pt-B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municípios</a:t>
            </a:r>
          </a:p>
        </p:txBody>
      </p:sp>
      <p:sp>
        <p:nvSpPr>
          <p:cNvPr id="87" name="Retângulo 86"/>
          <p:cNvSpPr/>
          <p:nvPr/>
        </p:nvSpPr>
        <p:spPr>
          <a:xfrm>
            <a:off x="3563519" y="5061802"/>
            <a:ext cx="1341849" cy="5700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8" name="Retângulo 87"/>
          <p:cNvSpPr/>
          <p:nvPr/>
        </p:nvSpPr>
        <p:spPr>
          <a:xfrm>
            <a:off x="3491880" y="5045695"/>
            <a:ext cx="14999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3,5%</a:t>
            </a:r>
          </a:p>
          <a:p>
            <a:pPr algn="ctr"/>
            <a:r>
              <a:rPr lang="pt-BR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estadual em 2015</a:t>
            </a:r>
          </a:p>
        </p:txBody>
      </p:sp>
      <p:sp>
        <p:nvSpPr>
          <p:cNvPr id="89" name="CaixaDeTexto 88"/>
          <p:cNvSpPr txBox="1"/>
          <p:nvPr/>
        </p:nvSpPr>
        <p:spPr>
          <a:xfrm>
            <a:off x="155620" y="6093876"/>
            <a:ext cx="42020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sz="800" b="1" dirty="0">
                <a:solidFill>
                  <a:schemeClr val="tx2"/>
                </a:solidFill>
                <a:latin typeface="Arial"/>
              </a:rPr>
              <a:t>Fonte: IBGE  (2017); SEI (2017) (PIB municipal de 2015 é o ultimo dado disponivel) </a:t>
            </a:r>
          </a:p>
        </p:txBody>
      </p:sp>
    </p:spTree>
    <p:extLst>
      <p:ext uri="{BB962C8B-B14F-4D97-AF65-F5344CB8AC3E}">
        <p14:creationId xmlns:p14="http://schemas.microsoft.com/office/powerpoint/2010/main" val="4027333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to 27"/>
          <p:cNvCxnSpPr/>
          <p:nvPr/>
        </p:nvCxnSpPr>
        <p:spPr>
          <a:xfrm rot="5400000">
            <a:off x="6107125" y="3393283"/>
            <a:ext cx="3929883" cy="79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 66"/>
          <p:cNvSpPr/>
          <p:nvPr/>
        </p:nvSpPr>
        <p:spPr>
          <a:xfrm>
            <a:off x="0" y="5134392"/>
            <a:ext cx="9144000" cy="11916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137" name="Conector reto 136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/>
          <p:cNvSpPr/>
          <p:nvPr/>
        </p:nvSpPr>
        <p:spPr>
          <a:xfrm>
            <a:off x="-32" y="5134392"/>
            <a:ext cx="3281250" cy="119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66" name="Picture 4" descr="Resultado de imagem para mapa da bahia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03" y="857233"/>
            <a:ext cx="3948471" cy="418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to 4"/>
          <p:cNvCxnSpPr/>
          <p:nvPr/>
        </p:nvCxnSpPr>
        <p:spPr>
          <a:xfrm rot="16200000" flipV="1">
            <a:off x="1071540" y="1643049"/>
            <a:ext cx="428628" cy="1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1285852" y="1427148"/>
            <a:ext cx="5072098" cy="158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1" name="Conector reto 5120"/>
          <p:cNvCxnSpPr/>
          <p:nvPr/>
        </p:nvCxnSpPr>
        <p:spPr>
          <a:xfrm>
            <a:off x="5643569" y="3000372"/>
            <a:ext cx="19285" cy="61035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3" name="Conector reto 5122"/>
          <p:cNvCxnSpPr/>
          <p:nvPr/>
        </p:nvCxnSpPr>
        <p:spPr>
          <a:xfrm>
            <a:off x="7215206" y="3571876"/>
            <a:ext cx="857256" cy="158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6" name="Conector reto 5125"/>
          <p:cNvCxnSpPr/>
          <p:nvPr/>
        </p:nvCxnSpPr>
        <p:spPr>
          <a:xfrm flipV="1">
            <a:off x="10741396" y="3740307"/>
            <a:ext cx="0" cy="29558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10" name="Picture 6" descr="Imagem relacionada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2428868"/>
            <a:ext cx="517715" cy="51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Imagem relacionada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214554"/>
            <a:ext cx="548691" cy="55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4" name="Picture 10" descr="Resultado de imagem para paper icon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4429132"/>
            <a:ext cx="437011" cy="43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tângulo 40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68" name="Retângulo 67"/>
          <p:cNvSpPr/>
          <p:nvPr/>
        </p:nvSpPr>
        <p:spPr>
          <a:xfrm>
            <a:off x="3143240" y="5143512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Dinâmica econômica </a:t>
            </a:r>
            <a:r>
              <a:rPr lang="pt-BR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concentrada</a:t>
            </a:r>
            <a:endParaRPr lang="pt-BR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tângulo 71"/>
          <p:cNvSpPr/>
          <p:nvPr/>
        </p:nvSpPr>
        <p:spPr>
          <a:xfrm>
            <a:off x="1142976" y="5723769"/>
            <a:ext cx="2000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municípios da Bahia</a:t>
            </a:r>
          </a:p>
        </p:txBody>
      </p:sp>
      <p:sp>
        <p:nvSpPr>
          <p:cNvPr id="73" name="Retângulo 72"/>
          <p:cNvSpPr/>
          <p:nvPr/>
        </p:nvSpPr>
        <p:spPr>
          <a:xfrm>
            <a:off x="1142976" y="5357826"/>
            <a:ext cx="20002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Semiárido</a:t>
            </a:r>
            <a:endParaRPr lang="pt-BR" sz="25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5" name="Conector reto 84"/>
          <p:cNvCxnSpPr>
            <a:stCxn id="47112" idx="1"/>
          </p:cNvCxnSpPr>
          <p:nvPr/>
        </p:nvCxnSpPr>
        <p:spPr>
          <a:xfrm rot="10800000" flipV="1">
            <a:off x="1285852" y="2494258"/>
            <a:ext cx="1357322" cy="6048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tângulo 88"/>
          <p:cNvSpPr/>
          <p:nvPr/>
        </p:nvSpPr>
        <p:spPr>
          <a:xfrm>
            <a:off x="357158" y="1814444"/>
            <a:ext cx="17682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Bacia do Rio Grande e </a:t>
            </a:r>
          </a:p>
          <a:p>
            <a:pPr algn="ctr">
              <a:defRPr/>
            </a:pPr>
            <a:endParaRPr lang="pt-BR" sz="1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Bacia do Rio Corrente</a:t>
            </a:r>
          </a:p>
        </p:txBody>
      </p:sp>
      <p:cxnSp>
        <p:nvCxnSpPr>
          <p:cNvPr id="90" name="Conector reto 89"/>
          <p:cNvCxnSpPr/>
          <p:nvPr/>
        </p:nvCxnSpPr>
        <p:spPr>
          <a:xfrm rot="16200000" flipV="1">
            <a:off x="1178697" y="2393147"/>
            <a:ext cx="214314" cy="3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tângulo 94"/>
          <p:cNvSpPr/>
          <p:nvPr/>
        </p:nvSpPr>
        <p:spPr>
          <a:xfrm>
            <a:off x="6072198" y="1242940"/>
            <a:ext cx="1553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Sertão do São Francisco</a:t>
            </a:r>
          </a:p>
        </p:txBody>
      </p:sp>
      <p:cxnSp>
        <p:nvCxnSpPr>
          <p:cNvPr id="97" name="Conector reto 96"/>
          <p:cNvCxnSpPr/>
          <p:nvPr/>
        </p:nvCxnSpPr>
        <p:spPr>
          <a:xfrm>
            <a:off x="7215206" y="1427148"/>
            <a:ext cx="857256" cy="158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tângulo 100"/>
          <p:cNvSpPr/>
          <p:nvPr/>
        </p:nvSpPr>
        <p:spPr>
          <a:xfrm>
            <a:off x="5929322" y="3429000"/>
            <a:ext cx="15539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Metropolitano de Salvador e Portal do Sertão</a:t>
            </a:r>
          </a:p>
        </p:txBody>
      </p:sp>
      <p:cxnSp>
        <p:nvCxnSpPr>
          <p:cNvPr id="103" name="Conector reto 102"/>
          <p:cNvCxnSpPr/>
          <p:nvPr/>
        </p:nvCxnSpPr>
        <p:spPr>
          <a:xfrm>
            <a:off x="5715008" y="3571876"/>
            <a:ext cx="428628" cy="158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to 103"/>
          <p:cNvCxnSpPr/>
          <p:nvPr/>
        </p:nvCxnSpPr>
        <p:spPr>
          <a:xfrm rot="10800000">
            <a:off x="7143768" y="4643446"/>
            <a:ext cx="928694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tângulo 104"/>
          <p:cNvSpPr/>
          <p:nvPr/>
        </p:nvSpPr>
        <p:spPr>
          <a:xfrm>
            <a:off x="5929322" y="4500570"/>
            <a:ext cx="1553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Litoral Sul e Extremo Sul </a:t>
            </a:r>
          </a:p>
        </p:txBody>
      </p:sp>
      <p:cxnSp>
        <p:nvCxnSpPr>
          <p:cNvPr id="108" name="Conector reto 107"/>
          <p:cNvCxnSpPr/>
          <p:nvPr/>
        </p:nvCxnSpPr>
        <p:spPr>
          <a:xfrm rot="10800000">
            <a:off x="5429256" y="4643446"/>
            <a:ext cx="85725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tângulo 112"/>
          <p:cNvSpPr/>
          <p:nvPr/>
        </p:nvSpPr>
        <p:spPr>
          <a:xfrm>
            <a:off x="5357818" y="5214950"/>
            <a:ext cx="23574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  <a:p>
            <a:pPr algn="ctr">
              <a:defRPr/>
            </a:pPr>
            <a:r>
              <a:rPr lang="pt-BR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Polos dinâmicos </a:t>
            </a:r>
          </a:p>
        </p:txBody>
      </p:sp>
      <p:pic>
        <p:nvPicPr>
          <p:cNvPr id="10243" name="Picture 3" descr="Resultado de imagem para grape icon  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43438" y="1071546"/>
            <a:ext cx="500066" cy="500066"/>
          </a:xfrm>
          <a:prstGeom prst="rect">
            <a:avLst/>
          </a:prstGeom>
          <a:noFill/>
        </p:spPr>
      </p:pic>
      <p:pic>
        <p:nvPicPr>
          <p:cNvPr id="138" name="Picture 10" descr="Resultado de imagem para paper icon png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5212161"/>
            <a:ext cx="214313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6" descr="Imagem relacionada"/>
          <p:cNvPicPr>
            <a:picLocks noChangeAspect="1" noChangeArrowheads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5497913"/>
            <a:ext cx="214314" cy="21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3" descr="Resultado de imagem para grape icon  png"/>
          <p:cNvPicPr>
            <a:picLocks noChangeAspect="1" noChangeArrowheads="1"/>
          </p:cNvPicPr>
          <p:nvPr/>
        </p:nvPicPr>
        <p:blipFill>
          <a:blip r:embed="rId11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500958" y="5783665"/>
            <a:ext cx="214314" cy="214314"/>
          </a:xfrm>
          <a:prstGeom prst="rect">
            <a:avLst/>
          </a:prstGeom>
          <a:noFill/>
        </p:spPr>
      </p:pic>
      <p:pic>
        <p:nvPicPr>
          <p:cNvPr id="141" name="Picture 8" descr="Imagem relacionada"/>
          <p:cNvPicPr>
            <a:picLocks noChangeAspect="1" noChangeArrowheads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872" y="6069417"/>
            <a:ext cx="176400" cy="17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Retângulo 141"/>
          <p:cNvSpPr/>
          <p:nvPr/>
        </p:nvSpPr>
        <p:spPr>
          <a:xfrm>
            <a:off x="7690484" y="5183043"/>
            <a:ext cx="11753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Papel e celulose</a:t>
            </a:r>
          </a:p>
        </p:txBody>
      </p:sp>
      <p:sp>
        <p:nvSpPr>
          <p:cNvPr id="143" name="Retângulo 142"/>
          <p:cNvSpPr/>
          <p:nvPr/>
        </p:nvSpPr>
        <p:spPr>
          <a:xfrm>
            <a:off x="7682958" y="5500702"/>
            <a:ext cx="13708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 industrial</a:t>
            </a:r>
          </a:p>
        </p:txBody>
      </p:sp>
      <p:sp>
        <p:nvSpPr>
          <p:cNvPr id="144" name="Retângulo 143"/>
          <p:cNvSpPr/>
          <p:nvPr/>
        </p:nvSpPr>
        <p:spPr>
          <a:xfrm>
            <a:off x="7675432" y="5754547"/>
            <a:ext cx="9316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Fruticultura</a:t>
            </a:r>
          </a:p>
        </p:txBody>
      </p:sp>
      <p:sp>
        <p:nvSpPr>
          <p:cNvPr id="145" name="Retângulo 144"/>
          <p:cNvSpPr/>
          <p:nvPr/>
        </p:nvSpPr>
        <p:spPr>
          <a:xfrm>
            <a:off x="7712301" y="6040299"/>
            <a:ext cx="13420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Produção de grãos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-36512" y="908720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Concentração econômica</a:t>
            </a:r>
          </a:p>
        </p:txBody>
      </p:sp>
      <p:sp>
        <p:nvSpPr>
          <p:cNvPr id="63" name="Retângulo 62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384" y="5108878"/>
            <a:ext cx="2011161" cy="120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Retângulo 63"/>
          <p:cNvSpPr/>
          <p:nvPr/>
        </p:nvSpPr>
        <p:spPr>
          <a:xfrm>
            <a:off x="-6184" y="5539103"/>
            <a:ext cx="14287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63,5%</a:t>
            </a:r>
          </a:p>
        </p:txBody>
      </p:sp>
    </p:spTree>
    <p:extLst>
      <p:ext uri="{BB962C8B-B14F-4D97-AF65-F5344CB8AC3E}">
        <p14:creationId xmlns:p14="http://schemas.microsoft.com/office/powerpoint/2010/main" val="4169161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1863" y="2636912"/>
            <a:ext cx="7077840" cy="165618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Produção setorial na Bahia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8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Conector reto 19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17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" name="Conector reto 164"/>
          <p:cNvCxnSpPr/>
          <p:nvPr/>
        </p:nvCxnSpPr>
        <p:spPr>
          <a:xfrm>
            <a:off x="4248961" y="3792528"/>
            <a:ext cx="98231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ector reto 165"/>
          <p:cNvCxnSpPr/>
          <p:nvPr/>
        </p:nvCxnSpPr>
        <p:spPr>
          <a:xfrm flipV="1">
            <a:off x="4248961" y="3779975"/>
            <a:ext cx="0" cy="1104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ector reto 166"/>
          <p:cNvCxnSpPr/>
          <p:nvPr/>
        </p:nvCxnSpPr>
        <p:spPr>
          <a:xfrm flipV="1">
            <a:off x="5230451" y="3826138"/>
            <a:ext cx="0" cy="1104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102" y="3755628"/>
            <a:ext cx="3330000" cy="199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3741099"/>
            <a:ext cx="3330000" cy="199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7" name="Conector reto 56"/>
          <p:cNvCxnSpPr/>
          <p:nvPr/>
        </p:nvCxnSpPr>
        <p:spPr>
          <a:xfrm>
            <a:off x="4275212" y="1735052"/>
            <a:ext cx="59466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>
            <a:off x="3541667" y="3094264"/>
            <a:ext cx="0" cy="40357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448" y="1391917"/>
            <a:ext cx="3330000" cy="199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Conector reto 32"/>
          <p:cNvCxnSpPr/>
          <p:nvPr/>
        </p:nvCxnSpPr>
        <p:spPr>
          <a:xfrm>
            <a:off x="1345105" y="1688889"/>
            <a:ext cx="59466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343025"/>
            <a:ext cx="3328410" cy="19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79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5" name="Conector reto 64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1819740" y="2206708"/>
            <a:ext cx="21220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>
            <a:off x="1946310" y="1999708"/>
            <a:ext cx="414000" cy="414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1950920" y="1489770"/>
            <a:ext cx="415231" cy="41518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1939770" y="2544045"/>
            <a:ext cx="414000" cy="414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6" name="Picture 4" descr="Resultado de imagem para icon industry 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45" y="2111898"/>
            <a:ext cx="229650" cy="22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Resultado de imagem para corn icon 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582" y="1562399"/>
            <a:ext cx="292376" cy="29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Resultado de imagem para service icon 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905" y="2628645"/>
            <a:ext cx="244800" cy="2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Conector reto 28"/>
          <p:cNvCxnSpPr/>
          <p:nvPr/>
        </p:nvCxnSpPr>
        <p:spPr>
          <a:xfrm>
            <a:off x="611560" y="3181672"/>
            <a:ext cx="0" cy="2833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611560" y="3464996"/>
            <a:ext cx="15469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H="1" flipV="1">
            <a:off x="2146770" y="2958045"/>
            <a:ext cx="6540" cy="50695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/>
          <p:cNvSpPr/>
          <p:nvPr/>
        </p:nvSpPr>
        <p:spPr>
          <a:xfrm>
            <a:off x="251520" y="2064549"/>
            <a:ext cx="12954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2292958" y="2544045"/>
            <a:ext cx="1167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 e Serviços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1826280" y="2206709"/>
            <a:ext cx="0" cy="100481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1152354" y="3225644"/>
            <a:ext cx="66738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/>
          <p:cNvSpPr/>
          <p:nvPr/>
        </p:nvSpPr>
        <p:spPr>
          <a:xfrm>
            <a:off x="2324362" y="2040569"/>
            <a:ext cx="11675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2339752" y="1537093"/>
            <a:ext cx="11675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Agropecuária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2339752" y="1689493"/>
            <a:ext cx="11675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40,0%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2339752" y="2153808"/>
            <a:ext cx="11675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12,0%</a:t>
            </a:r>
          </a:p>
        </p:txBody>
      </p:sp>
      <p:sp>
        <p:nvSpPr>
          <p:cNvPr id="54" name="Retângulo 53"/>
          <p:cNvSpPr/>
          <p:nvPr/>
        </p:nvSpPr>
        <p:spPr>
          <a:xfrm>
            <a:off x="2339752" y="2801880"/>
            <a:ext cx="11675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48,0%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19909"/>
            <a:ext cx="3330000" cy="199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tângulo 55"/>
          <p:cNvSpPr/>
          <p:nvPr/>
        </p:nvSpPr>
        <p:spPr>
          <a:xfrm>
            <a:off x="3197017" y="2064549"/>
            <a:ext cx="12954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1970</a:t>
            </a:r>
          </a:p>
        </p:txBody>
      </p:sp>
      <p:cxnSp>
        <p:nvCxnSpPr>
          <p:cNvPr id="58" name="Conector reto 57"/>
          <p:cNvCxnSpPr/>
          <p:nvPr/>
        </p:nvCxnSpPr>
        <p:spPr>
          <a:xfrm>
            <a:off x="4749847" y="2252871"/>
            <a:ext cx="21220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ipse 59"/>
          <p:cNvSpPr/>
          <p:nvPr/>
        </p:nvSpPr>
        <p:spPr>
          <a:xfrm>
            <a:off x="4876417" y="2045871"/>
            <a:ext cx="414000" cy="414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61" name="Elipse 60"/>
          <p:cNvSpPr/>
          <p:nvPr/>
        </p:nvSpPr>
        <p:spPr>
          <a:xfrm>
            <a:off x="4881027" y="1535933"/>
            <a:ext cx="415231" cy="41518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62" name="Elipse 61"/>
          <p:cNvSpPr/>
          <p:nvPr/>
        </p:nvSpPr>
        <p:spPr>
          <a:xfrm>
            <a:off x="4869877" y="2590208"/>
            <a:ext cx="414000" cy="414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63" name="Picture 4" descr="Resultado de imagem para icon industry 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052" y="2158061"/>
            <a:ext cx="229650" cy="22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Resultado de imagem para corn icon 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689" y="1608562"/>
            <a:ext cx="292376" cy="29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Resultado de imagem para service icon 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012" y="2674808"/>
            <a:ext cx="244800" cy="2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Conector reto 67"/>
          <p:cNvCxnSpPr/>
          <p:nvPr/>
        </p:nvCxnSpPr>
        <p:spPr>
          <a:xfrm>
            <a:off x="3541667" y="3480149"/>
            <a:ext cx="15469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 flipH="1" flipV="1">
            <a:off x="5076877" y="3004208"/>
            <a:ext cx="6540" cy="496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ângulo 69"/>
          <p:cNvSpPr/>
          <p:nvPr/>
        </p:nvSpPr>
        <p:spPr>
          <a:xfrm>
            <a:off x="5223065" y="2590208"/>
            <a:ext cx="1167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 e Serviços</a:t>
            </a:r>
          </a:p>
        </p:txBody>
      </p:sp>
      <p:sp>
        <p:nvSpPr>
          <p:cNvPr id="73" name="Retângulo 72"/>
          <p:cNvSpPr/>
          <p:nvPr/>
        </p:nvSpPr>
        <p:spPr>
          <a:xfrm>
            <a:off x="5254469" y="2086732"/>
            <a:ext cx="11675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</a:p>
        </p:txBody>
      </p:sp>
      <p:sp>
        <p:nvSpPr>
          <p:cNvPr id="74" name="Retângulo 73"/>
          <p:cNvSpPr/>
          <p:nvPr/>
        </p:nvSpPr>
        <p:spPr>
          <a:xfrm>
            <a:off x="5269859" y="1583256"/>
            <a:ext cx="11675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Agropecuária</a:t>
            </a:r>
          </a:p>
        </p:txBody>
      </p:sp>
      <p:sp>
        <p:nvSpPr>
          <p:cNvPr id="75" name="Retângulo 74"/>
          <p:cNvSpPr/>
          <p:nvPr/>
        </p:nvSpPr>
        <p:spPr>
          <a:xfrm>
            <a:off x="5269859" y="1735656"/>
            <a:ext cx="11675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21,2%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5269859" y="2199971"/>
            <a:ext cx="11675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12,4%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5269859" y="2848043"/>
            <a:ext cx="11675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65,4%</a:t>
            </a:r>
          </a:p>
        </p:txBody>
      </p:sp>
      <p:sp>
        <p:nvSpPr>
          <p:cNvPr id="78" name="Retângulo 77"/>
          <p:cNvSpPr/>
          <p:nvPr/>
        </p:nvSpPr>
        <p:spPr>
          <a:xfrm>
            <a:off x="6300192" y="2064549"/>
            <a:ext cx="12954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1980</a:t>
            </a:r>
          </a:p>
        </p:txBody>
      </p:sp>
      <p:cxnSp>
        <p:nvCxnSpPr>
          <p:cNvPr id="81" name="Conector reto 80"/>
          <p:cNvCxnSpPr/>
          <p:nvPr/>
        </p:nvCxnSpPr>
        <p:spPr>
          <a:xfrm>
            <a:off x="7378387" y="1735052"/>
            <a:ext cx="59466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/>
          <p:nvPr/>
        </p:nvCxnSpPr>
        <p:spPr>
          <a:xfrm>
            <a:off x="7853022" y="2252871"/>
            <a:ext cx="21220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Elipse 82"/>
          <p:cNvSpPr/>
          <p:nvPr/>
        </p:nvSpPr>
        <p:spPr>
          <a:xfrm>
            <a:off x="7979592" y="2045871"/>
            <a:ext cx="414000" cy="414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4" name="Elipse 83"/>
          <p:cNvSpPr/>
          <p:nvPr/>
        </p:nvSpPr>
        <p:spPr>
          <a:xfrm>
            <a:off x="7984202" y="1535933"/>
            <a:ext cx="415231" cy="41518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5" name="Elipse 84"/>
          <p:cNvSpPr/>
          <p:nvPr/>
        </p:nvSpPr>
        <p:spPr>
          <a:xfrm>
            <a:off x="7973052" y="2590208"/>
            <a:ext cx="414000" cy="414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86" name="Picture 4" descr="Resultado de imagem para icon industry 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227" y="2158061"/>
            <a:ext cx="229650" cy="22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 descr="Resultado de imagem para corn icon 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864" y="1608562"/>
            <a:ext cx="292376" cy="29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Resultado de imagem para service icon 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187" y="2674808"/>
            <a:ext cx="244800" cy="2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0" name="Conector reto 89"/>
          <p:cNvCxnSpPr/>
          <p:nvPr/>
        </p:nvCxnSpPr>
        <p:spPr>
          <a:xfrm>
            <a:off x="6644842" y="3227835"/>
            <a:ext cx="0" cy="270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to 90"/>
          <p:cNvCxnSpPr/>
          <p:nvPr/>
        </p:nvCxnSpPr>
        <p:spPr>
          <a:xfrm>
            <a:off x="6644842" y="3480149"/>
            <a:ext cx="15469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to 91"/>
          <p:cNvCxnSpPr/>
          <p:nvPr/>
        </p:nvCxnSpPr>
        <p:spPr>
          <a:xfrm flipH="1" flipV="1">
            <a:off x="8180052" y="3004208"/>
            <a:ext cx="6540" cy="496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tângulo 92"/>
          <p:cNvSpPr/>
          <p:nvPr/>
        </p:nvSpPr>
        <p:spPr>
          <a:xfrm>
            <a:off x="8326240" y="2590208"/>
            <a:ext cx="1167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 e Serviços</a:t>
            </a:r>
          </a:p>
        </p:txBody>
      </p:sp>
      <p:sp>
        <p:nvSpPr>
          <p:cNvPr id="94" name="Retângulo 93"/>
          <p:cNvSpPr/>
          <p:nvPr/>
        </p:nvSpPr>
        <p:spPr>
          <a:xfrm>
            <a:off x="8357644" y="2086732"/>
            <a:ext cx="11675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</a:p>
        </p:txBody>
      </p:sp>
      <p:sp>
        <p:nvSpPr>
          <p:cNvPr id="95" name="Retângulo 94"/>
          <p:cNvSpPr/>
          <p:nvPr/>
        </p:nvSpPr>
        <p:spPr>
          <a:xfrm>
            <a:off x="8373034" y="1583256"/>
            <a:ext cx="11675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Agropecuária</a:t>
            </a:r>
          </a:p>
        </p:txBody>
      </p:sp>
      <p:sp>
        <p:nvSpPr>
          <p:cNvPr id="96" name="Retângulo 95"/>
          <p:cNvSpPr/>
          <p:nvPr/>
        </p:nvSpPr>
        <p:spPr>
          <a:xfrm>
            <a:off x="8373034" y="1735656"/>
            <a:ext cx="11675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16,4%</a:t>
            </a:r>
          </a:p>
        </p:txBody>
      </p:sp>
      <p:sp>
        <p:nvSpPr>
          <p:cNvPr id="97" name="Retângulo 96"/>
          <p:cNvSpPr/>
          <p:nvPr/>
        </p:nvSpPr>
        <p:spPr>
          <a:xfrm>
            <a:off x="8373034" y="2199971"/>
            <a:ext cx="11675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31,6%</a:t>
            </a:r>
          </a:p>
        </p:txBody>
      </p:sp>
      <p:sp>
        <p:nvSpPr>
          <p:cNvPr id="98" name="Retângulo 97"/>
          <p:cNvSpPr/>
          <p:nvPr/>
        </p:nvSpPr>
        <p:spPr>
          <a:xfrm>
            <a:off x="8373034" y="2848043"/>
            <a:ext cx="11675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52,0%</a:t>
            </a:r>
          </a:p>
        </p:txBody>
      </p:sp>
      <p:cxnSp>
        <p:nvCxnSpPr>
          <p:cNvPr id="99" name="Conector reto 98"/>
          <p:cNvCxnSpPr/>
          <p:nvPr/>
        </p:nvCxnSpPr>
        <p:spPr>
          <a:xfrm>
            <a:off x="1158251" y="3768181"/>
            <a:ext cx="98231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to 99"/>
          <p:cNvCxnSpPr/>
          <p:nvPr/>
        </p:nvCxnSpPr>
        <p:spPr>
          <a:xfrm>
            <a:off x="605352" y="5557936"/>
            <a:ext cx="0" cy="3161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tângulo 123"/>
          <p:cNvSpPr/>
          <p:nvPr/>
        </p:nvSpPr>
        <p:spPr>
          <a:xfrm>
            <a:off x="260702" y="4440813"/>
            <a:ext cx="12954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</a:p>
        </p:txBody>
      </p:sp>
      <p:cxnSp>
        <p:nvCxnSpPr>
          <p:cNvPr id="125" name="Conector reto 124"/>
          <p:cNvCxnSpPr/>
          <p:nvPr/>
        </p:nvCxnSpPr>
        <p:spPr>
          <a:xfrm>
            <a:off x="1813532" y="4629135"/>
            <a:ext cx="21220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Elipse 125"/>
          <p:cNvSpPr/>
          <p:nvPr/>
        </p:nvSpPr>
        <p:spPr>
          <a:xfrm>
            <a:off x="1940102" y="4422135"/>
            <a:ext cx="414000" cy="414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7" name="Elipse 126"/>
          <p:cNvSpPr/>
          <p:nvPr/>
        </p:nvSpPr>
        <p:spPr>
          <a:xfrm>
            <a:off x="1944712" y="3912197"/>
            <a:ext cx="415231" cy="41518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8" name="Elipse 127"/>
          <p:cNvSpPr/>
          <p:nvPr/>
        </p:nvSpPr>
        <p:spPr>
          <a:xfrm>
            <a:off x="1933562" y="4966472"/>
            <a:ext cx="414000" cy="414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29" name="Picture 4" descr="Resultado de imagem para icon industry 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737" y="4534325"/>
            <a:ext cx="229650" cy="22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6" descr="Resultado de imagem para corn icon 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74" y="3984826"/>
            <a:ext cx="292376" cy="29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8" descr="Resultado de imagem para service icon 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697" y="5051072"/>
            <a:ext cx="244800" cy="2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2" name="Conector reto 131"/>
          <p:cNvCxnSpPr/>
          <p:nvPr/>
        </p:nvCxnSpPr>
        <p:spPr>
          <a:xfrm>
            <a:off x="605352" y="5856413"/>
            <a:ext cx="15469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reto 132"/>
          <p:cNvCxnSpPr/>
          <p:nvPr/>
        </p:nvCxnSpPr>
        <p:spPr>
          <a:xfrm flipH="1" flipV="1">
            <a:off x="2140562" y="5380472"/>
            <a:ext cx="6540" cy="496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tângulo 133"/>
          <p:cNvSpPr/>
          <p:nvPr/>
        </p:nvSpPr>
        <p:spPr>
          <a:xfrm>
            <a:off x="2286750" y="4966472"/>
            <a:ext cx="1167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 e Serviços</a:t>
            </a:r>
          </a:p>
        </p:txBody>
      </p:sp>
      <p:sp>
        <p:nvSpPr>
          <p:cNvPr id="135" name="Retângulo 134"/>
          <p:cNvSpPr/>
          <p:nvPr/>
        </p:nvSpPr>
        <p:spPr>
          <a:xfrm>
            <a:off x="2318154" y="4462996"/>
            <a:ext cx="11675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</a:p>
        </p:txBody>
      </p:sp>
      <p:sp>
        <p:nvSpPr>
          <p:cNvPr id="136" name="Retângulo 135"/>
          <p:cNvSpPr/>
          <p:nvPr/>
        </p:nvSpPr>
        <p:spPr>
          <a:xfrm>
            <a:off x="2333544" y="3959520"/>
            <a:ext cx="11675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Agropecuária</a:t>
            </a:r>
          </a:p>
        </p:txBody>
      </p:sp>
      <p:sp>
        <p:nvSpPr>
          <p:cNvPr id="137" name="Retângulo 136"/>
          <p:cNvSpPr/>
          <p:nvPr/>
        </p:nvSpPr>
        <p:spPr>
          <a:xfrm>
            <a:off x="2333544" y="4111920"/>
            <a:ext cx="11675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8,8%</a:t>
            </a:r>
          </a:p>
        </p:txBody>
      </p:sp>
      <p:sp>
        <p:nvSpPr>
          <p:cNvPr id="138" name="Retângulo 137"/>
          <p:cNvSpPr/>
          <p:nvPr/>
        </p:nvSpPr>
        <p:spPr>
          <a:xfrm>
            <a:off x="2333544" y="4576235"/>
            <a:ext cx="11675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28,9%</a:t>
            </a:r>
          </a:p>
        </p:txBody>
      </p:sp>
      <p:sp>
        <p:nvSpPr>
          <p:cNvPr id="139" name="Retângulo 138"/>
          <p:cNvSpPr/>
          <p:nvPr/>
        </p:nvSpPr>
        <p:spPr>
          <a:xfrm>
            <a:off x="2333544" y="5224307"/>
            <a:ext cx="11675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62,4%</a:t>
            </a:r>
          </a:p>
        </p:txBody>
      </p:sp>
      <p:sp>
        <p:nvSpPr>
          <p:cNvPr id="140" name="Retângulo 139"/>
          <p:cNvSpPr/>
          <p:nvPr/>
        </p:nvSpPr>
        <p:spPr>
          <a:xfrm>
            <a:off x="3363877" y="4440813"/>
            <a:ext cx="12954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cxnSp>
        <p:nvCxnSpPr>
          <p:cNvPr id="142" name="Conector reto 141"/>
          <p:cNvCxnSpPr/>
          <p:nvPr/>
        </p:nvCxnSpPr>
        <p:spPr>
          <a:xfrm>
            <a:off x="4916707" y="4629135"/>
            <a:ext cx="21220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Elipse 142"/>
          <p:cNvSpPr/>
          <p:nvPr/>
        </p:nvSpPr>
        <p:spPr>
          <a:xfrm>
            <a:off x="5043277" y="4422135"/>
            <a:ext cx="414000" cy="414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4" name="Elipse 143"/>
          <p:cNvSpPr/>
          <p:nvPr/>
        </p:nvSpPr>
        <p:spPr>
          <a:xfrm>
            <a:off x="5047887" y="3912197"/>
            <a:ext cx="415231" cy="41518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5" name="Elipse 144"/>
          <p:cNvSpPr/>
          <p:nvPr/>
        </p:nvSpPr>
        <p:spPr>
          <a:xfrm>
            <a:off x="5036737" y="4966472"/>
            <a:ext cx="414000" cy="414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46" name="Picture 4" descr="Resultado de imagem para icon industry 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912" y="4534325"/>
            <a:ext cx="229650" cy="22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6" descr="Resultado de imagem para corn icon 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549" y="3984826"/>
            <a:ext cx="292376" cy="29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8" descr="Resultado de imagem para service icon 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872" y="5051072"/>
            <a:ext cx="244800" cy="2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9" name="Conector reto 148"/>
          <p:cNvCxnSpPr/>
          <p:nvPr/>
        </p:nvCxnSpPr>
        <p:spPr>
          <a:xfrm>
            <a:off x="3708527" y="5604099"/>
            <a:ext cx="0" cy="270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reto 149"/>
          <p:cNvCxnSpPr/>
          <p:nvPr/>
        </p:nvCxnSpPr>
        <p:spPr>
          <a:xfrm>
            <a:off x="3708527" y="5856413"/>
            <a:ext cx="15469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reto 150"/>
          <p:cNvCxnSpPr/>
          <p:nvPr/>
        </p:nvCxnSpPr>
        <p:spPr>
          <a:xfrm flipH="1" flipV="1">
            <a:off x="5243737" y="5380472"/>
            <a:ext cx="6540" cy="496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tângulo 151"/>
          <p:cNvSpPr/>
          <p:nvPr/>
        </p:nvSpPr>
        <p:spPr>
          <a:xfrm>
            <a:off x="5389925" y="4966472"/>
            <a:ext cx="1167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 e Serviços</a:t>
            </a:r>
          </a:p>
        </p:txBody>
      </p:sp>
      <p:sp>
        <p:nvSpPr>
          <p:cNvPr id="153" name="Retângulo 152"/>
          <p:cNvSpPr/>
          <p:nvPr/>
        </p:nvSpPr>
        <p:spPr>
          <a:xfrm>
            <a:off x="5421329" y="4462996"/>
            <a:ext cx="11675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</a:p>
        </p:txBody>
      </p:sp>
      <p:sp>
        <p:nvSpPr>
          <p:cNvPr id="154" name="Retângulo 153"/>
          <p:cNvSpPr/>
          <p:nvPr/>
        </p:nvSpPr>
        <p:spPr>
          <a:xfrm>
            <a:off x="5436719" y="3959520"/>
            <a:ext cx="11675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Agropecuária</a:t>
            </a:r>
          </a:p>
        </p:txBody>
      </p:sp>
      <p:sp>
        <p:nvSpPr>
          <p:cNvPr id="155" name="Retângulo 154"/>
          <p:cNvSpPr/>
          <p:nvPr/>
        </p:nvSpPr>
        <p:spPr>
          <a:xfrm>
            <a:off x="5436719" y="4111920"/>
            <a:ext cx="11675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7,9%</a:t>
            </a:r>
          </a:p>
        </p:txBody>
      </p:sp>
      <p:sp>
        <p:nvSpPr>
          <p:cNvPr id="156" name="Retângulo 155"/>
          <p:cNvSpPr/>
          <p:nvPr/>
        </p:nvSpPr>
        <p:spPr>
          <a:xfrm>
            <a:off x="5436719" y="4576235"/>
            <a:ext cx="11675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27,7%</a:t>
            </a:r>
          </a:p>
        </p:txBody>
      </p:sp>
      <p:sp>
        <p:nvSpPr>
          <p:cNvPr id="157" name="Retângulo 156"/>
          <p:cNvSpPr/>
          <p:nvPr/>
        </p:nvSpPr>
        <p:spPr>
          <a:xfrm>
            <a:off x="5436719" y="5224307"/>
            <a:ext cx="11675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65,0%</a:t>
            </a:r>
          </a:p>
        </p:txBody>
      </p:sp>
      <p:cxnSp>
        <p:nvCxnSpPr>
          <p:cNvPr id="158" name="Conector reto 157"/>
          <p:cNvCxnSpPr/>
          <p:nvPr/>
        </p:nvCxnSpPr>
        <p:spPr>
          <a:xfrm flipV="1">
            <a:off x="1158251" y="3755628"/>
            <a:ext cx="0" cy="1104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ector reto 161"/>
          <p:cNvCxnSpPr/>
          <p:nvPr/>
        </p:nvCxnSpPr>
        <p:spPr>
          <a:xfrm flipV="1">
            <a:off x="2139741" y="3801791"/>
            <a:ext cx="0" cy="1104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tângulo 140"/>
          <p:cNvSpPr/>
          <p:nvPr/>
        </p:nvSpPr>
        <p:spPr>
          <a:xfrm>
            <a:off x="-36512" y="764704"/>
            <a:ext cx="8337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Produção setorial na Bahia</a:t>
            </a:r>
          </a:p>
        </p:txBody>
      </p:sp>
      <p:sp>
        <p:nvSpPr>
          <p:cNvPr id="159" name="Retângulo 158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262" y="3823456"/>
            <a:ext cx="3330000" cy="199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1" name="Conector reto 120"/>
          <p:cNvCxnSpPr/>
          <p:nvPr/>
        </p:nvCxnSpPr>
        <p:spPr>
          <a:xfrm>
            <a:off x="7185276" y="3780734"/>
            <a:ext cx="98231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reto 121"/>
          <p:cNvCxnSpPr/>
          <p:nvPr/>
        </p:nvCxnSpPr>
        <p:spPr>
          <a:xfrm flipV="1">
            <a:off x="7185276" y="3768181"/>
            <a:ext cx="0" cy="1104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to 122"/>
          <p:cNvCxnSpPr/>
          <p:nvPr/>
        </p:nvCxnSpPr>
        <p:spPr>
          <a:xfrm flipV="1">
            <a:off x="8166766" y="3814344"/>
            <a:ext cx="0" cy="1104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tângulo 159"/>
          <p:cNvSpPr/>
          <p:nvPr/>
        </p:nvSpPr>
        <p:spPr>
          <a:xfrm>
            <a:off x="6444940" y="4556494"/>
            <a:ext cx="129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7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2017*</a:t>
            </a:r>
          </a:p>
        </p:txBody>
      </p:sp>
      <p:cxnSp>
        <p:nvCxnSpPr>
          <p:cNvPr id="161" name="Conector reto 160"/>
          <p:cNvCxnSpPr/>
          <p:nvPr/>
        </p:nvCxnSpPr>
        <p:spPr>
          <a:xfrm>
            <a:off x="7853022" y="4617341"/>
            <a:ext cx="21220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Elipse 162"/>
          <p:cNvSpPr/>
          <p:nvPr/>
        </p:nvSpPr>
        <p:spPr>
          <a:xfrm>
            <a:off x="7979592" y="4410341"/>
            <a:ext cx="414000" cy="414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4" name="Elipse 163"/>
          <p:cNvSpPr/>
          <p:nvPr/>
        </p:nvSpPr>
        <p:spPr>
          <a:xfrm>
            <a:off x="7984202" y="3900403"/>
            <a:ext cx="415231" cy="41518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8" name="Elipse 167"/>
          <p:cNvSpPr/>
          <p:nvPr/>
        </p:nvSpPr>
        <p:spPr>
          <a:xfrm>
            <a:off x="7973052" y="4954678"/>
            <a:ext cx="414000" cy="414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69" name="Picture 4" descr="Resultado de imagem para icon industry 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227" y="4522531"/>
            <a:ext cx="229650" cy="22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6" descr="Resultado de imagem para corn icon 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864" y="3973032"/>
            <a:ext cx="292376" cy="29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8" descr="Resultado de imagem para service icon 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187" y="5039278"/>
            <a:ext cx="244800" cy="2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2" name="Conector reto 171"/>
          <p:cNvCxnSpPr/>
          <p:nvPr/>
        </p:nvCxnSpPr>
        <p:spPr>
          <a:xfrm>
            <a:off x="6644842" y="5592305"/>
            <a:ext cx="0" cy="270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ector reto 172"/>
          <p:cNvCxnSpPr/>
          <p:nvPr/>
        </p:nvCxnSpPr>
        <p:spPr>
          <a:xfrm>
            <a:off x="6644842" y="5844619"/>
            <a:ext cx="15469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ector reto 173"/>
          <p:cNvCxnSpPr/>
          <p:nvPr/>
        </p:nvCxnSpPr>
        <p:spPr>
          <a:xfrm flipH="1" flipV="1">
            <a:off x="8180052" y="5368678"/>
            <a:ext cx="6540" cy="496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tângulo 174"/>
          <p:cNvSpPr/>
          <p:nvPr/>
        </p:nvSpPr>
        <p:spPr>
          <a:xfrm>
            <a:off x="8326240" y="4954678"/>
            <a:ext cx="1167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 e Serviços</a:t>
            </a:r>
          </a:p>
        </p:txBody>
      </p:sp>
      <p:sp>
        <p:nvSpPr>
          <p:cNvPr id="176" name="Retângulo 175"/>
          <p:cNvSpPr/>
          <p:nvPr/>
        </p:nvSpPr>
        <p:spPr>
          <a:xfrm>
            <a:off x="8357644" y="4451202"/>
            <a:ext cx="11675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</a:p>
        </p:txBody>
      </p:sp>
      <p:sp>
        <p:nvSpPr>
          <p:cNvPr id="177" name="Retângulo 176"/>
          <p:cNvSpPr/>
          <p:nvPr/>
        </p:nvSpPr>
        <p:spPr>
          <a:xfrm>
            <a:off x="8373034" y="3947726"/>
            <a:ext cx="11675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Agropecuária</a:t>
            </a:r>
          </a:p>
        </p:txBody>
      </p:sp>
      <p:sp>
        <p:nvSpPr>
          <p:cNvPr id="178" name="Retângulo 177"/>
          <p:cNvSpPr/>
          <p:nvPr/>
        </p:nvSpPr>
        <p:spPr>
          <a:xfrm>
            <a:off x="8373034" y="4100126"/>
            <a:ext cx="11675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9,1%</a:t>
            </a:r>
          </a:p>
        </p:txBody>
      </p:sp>
      <p:sp>
        <p:nvSpPr>
          <p:cNvPr id="179" name="Retângulo 178"/>
          <p:cNvSpPr/>
          <p:nvPr/>
        </p:nvSpPr>
        <p:spPr>
          <a:xfrm>
            <a:off x="8373034" y="4564441"/>
            <a:ext cx="11675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19,7%</a:t>
            </a:r>
          </a:p>
        </p:txBody>
      </p:sp>
      <p:sp>
        <p:nvSpPr>
          <p:cNvPr id="180" name="Retângulo 179"/>
          <p:cNvSpPr/>
          <p:nvPr/>
        </p:nvSpPr>
        <p:spPr>
          <a:xfrm>
            <a:off x="8373034" y="5212513"/>
            <a:ext cx="11675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71,2%</a:t>
            </a:r>
          </a:p>
        </p:txBody>
      </p:sp>
      <p:sp>
        <p:nvSpPr>
          <p:cNvPr id="181" name="CaixaDeTexto 180"/>
          <p:cNvSpPr txBox="1"/>
          <p:nvPr/>
        </p:nvSpPr>
        <p:spPr>
          <a:xfrm>
            <a:off x="-36512" y="5877272"/>
            <a:ext cx="401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>
                <a:solidFill>
                  <a:schemeClr val="tx2"/>
                </a:solidFill>
              </a:rPr>
              <a:t>Fonte: IBGE (2017); SEI (2017).</a:t>
            </a:r>
          </a:p>
          <a:p>
            <a:r>
              <a:rPr lang="pt-BR" sz="800" b="1" dirty="0" err="1">
                <a:solidFill>
                  <a:schemeClr val="tx2"/>
                </a:solidFill>
              </a:rPr>
              <a:t>Obs</a:t>
            </a:r>
            <a:r>
              <a:rPr lang="pt-BR" sz="800" b="1" dirty="0">
                <a:solidFill>
                  <a:schemeClr val="tx2"/>
                </a:solidFill>
              </a:rPr>
              <a:t>: Atualizado em 08/11/2018 pela SDE/SDP/DIMIN/CDE</a:t>
            </a:r>
          </a:p>
          <a:p>
            <a:r>
              <a:rPr lang="pt-BR" sz="800" b="1" dirty="0">
                <a:solidFill>
                  <a:schemeClr val="tx2"/>
                </a:solidFill>
              </a:rPr>
              <a:t>* Dados sujeitos a retificação. Cálculo com base no trimestral Bahia.</a:t>
            </a:r>
          </a:p>
        </p:txBody>
      </p:sp>
      <p:sp>
        <p:nvSpPr>
          <p:cNvPr id="182" name="Retângulo 181"/>
          <p:cNvSpPr/>
          <p:nvPr/>
        </p:nvSpPr>
        <p:spPr>
          <a:xfrm>
            <a:off x="-16895" y="1052736"/>
            <a:ext cx="53089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1960 – 2017*</a:t>
            </a:r>
          </a:p>
        </p:txBody>
      </p:sp>
      <p:sp>
        <p:nvSpPr>
          <p:cNvPr id="183" name="Retângulo 182">
            <a:extLst>
              <a:ext uri="{FF2B5EF4-FFF2-40B4-BE49-F238E27FC236}">
                <a16:creationId xmlns="" xmlns:a16="http://schemas.microsoft.com/office/drawing/2014/main" id="{5210D611-4F7A-40F5-A6FD-D45386C10763}"/>
              </a:ext>
            </a:extLst>
          </p:cNvPr>
          <p:cNvSpPr/>
          <p:nvPr/>
        </p:nvSpPr>
        <p:spPr>
          <a:xfrm>
            <a:off x="2575394" y="1124744"/>
            <a:ext cx="34987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latin typeface="Arial" pitchFamily="34" charset="0"/>
                <a:cs typeface="Arial" pitchFamily="34" charset="0"/>
              </a:rPr>
              <a:t>RLAM (1950) | CIA (1967) | POLO (1978 – 40 anos)</a:t>
            </a:r>
          </a:p>
        </p:txBody>
      </p:sp>
    </p:spTree>
    <p:extLst>
      <p:ext uri="{BB962C8B-B14F-4D97-AF65-F5344CB8AC3E}">
        <p14:creationId xmlns:p14="http://schemas.microsoft.com/office/powerpoint/2010/main" val="2127833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79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5" name="Conector reto 64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35496" y="5733256"/>
            <a:ext cx="575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SEI</a:t>
            </a:r>
          </a:p>
          <a:p>
            <a:r>
              <a:rPr lang="pt-BR" sz="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pt-BR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Atualizado em 08/11/2018 pela DE/SDP/DIMIN/CDE</a:t>
            </a:r>
          </a:p>
          <a:p>
            <a:pPr>
              <a:buFont typeface="Arial" charset="0"/>
              <a:buChar char="•"/>
            </a:pPr>
            <a:r>
              <a:rPr lang="pt-BR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sujeitos a retificação. Cálculo com base no trimestral Bahia</a:t>
            </a:r>
          </a:p>
          <a:p>
            <a:pPr>
              <a:buFont typeface="Arial" charset="0"/>
              <a:buChar char="•"/>
            </a:pPr>
            <a:r>
              <a:rPr lang="pt-BR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queda populacional em 2010 pode ser atribuída aos dados do Censo que ajustaram as estimativas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-36512" y="1268760"/>
            <a:ext cx="8388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Produto Interno Bruto (PIB) total e PIB Per Capita em valores correntes e taxas de crescimento – Bahia – 2007-2017*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-36512" y="908720"/>
            <a:ext cx="8337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Produção setorial na Bahia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5AA07946-E19D-4969-8635-D45B876B5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977795"/>
            <a:ext cx="8394920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9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6568" y="3284984"/>
            <a:ext cx="7077840" cy="165618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Indústria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8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Conector reto 19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801863" y="2636912"/>
            <a:ext cx="707784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Produção setorial na Bahia</a:t>
            </a:r>
          </a:p>
        </p:txBody>
      </p:sp>
      <p:sp>
        <p:nvSpPr>
          <p:cNvPr id="25" name="Elipse 24"/>
          <p:cNvSpPr/>
          <p:nvPr/>
        </p:nvSpPr>
        <p:spPr>
          <a:xfrm>
            <a:off x="2992489" y="3796312"/>
            <a:ext cx="640800" cy="640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6" name="Picture 4" descr="Resultado de imagem para icon industry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539" y="3895315"/>
            <a:ext cx="393203" cy="39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540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Elipse 266">
            <a:extLst>
              <a:ext uri="{FF2B5EF4-FFF2-40B4-BE49-F238E27FC236}">
                <a16:creationId xmlns="" xmlns:a16="http://schemas.microsoft.com/office/drawing/2014/main" id="{459ED0B2-3498-4C68-8BFA-8FA67C9D7215}"/>
              </a:ext>
            </a:extLst>
          </p:cNvPr>
          <p:cNvSpPr/>
          <p:nvPr/>
        </p:nvSpPr>
        <p:spPr>
          <a:xfrm>
            <a:off x="8837548" y="4889034"/>
            <a:ext cx="216000" cy="216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63" y="1412776"/>
            <a:ext cx="4654461" cy="489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" name="Elipse 258"/>
          <p:cNvSpPr/>
          <p:nvPr/>
        </p:nvSpPr>
        <p:spPr>
          <a:xfrm>
            <a:off x="8535919" y="5487026"/>
            <a:ext cx="216000" cy="216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8" name="Elipse 137"/>
          <p:cNvSpPr/>
          <p:nvPr/>
        </p:nvSpPr>
        <p:spPr>
          <a:xfrm>
            <a:off x="733173" y="4592097"/>
            <a:ext cx="216000" cy="216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5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6042558" y="1225292"/>
            <a:ext cx="0" cy="507829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5769231" y="2114865"/>
            <a:ext cx="1334141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to 114"/>
          <p:cNvCxnSpPr/>
          <p:nvPr/>
        </p:nvCxnSpPr>
        <p:spPr>
          <a:xfrm>
            <a:off x="6177449" y="3081934"/>
            <a:ext cx="418418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reto 121"/>
          <p:cNvCxnSpPr/>
          <p:nvPr/>
        </p:nvCxnSpPr>
        <p:spPr>
          <a:xfrm>
            <a:off x="6274824" y="3335869"/>
            <a:ext cx="1939626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to 122"/>
          <p:cNvCxnSpPr/>
          <p:nvPr/>
        </p:nvCxnSpPr>
        <p:spPr>
          <a:xfrm>
            <a:off x="6021906" y="3429000"/>
            <a:ext cx="2078486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to 124"/>
          <p:cNvCxnSpPr/>
          <p:nvPr/>
        </p:nvCxnSpPr>
        <p:spPr>
          <a:xfrm>
            <a:off x="6058801" y="3598640"/>
            <a:ext cx="457415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to 131"/>
          <p:cNvCxnSpPr/>
          <p:nvPr/>
        </p:nvCxnSpPr>
        <p:spPr>
          <a:xfrm>
            <a:off x="5743393" y="4293477"/>
            <a:ext cx="278513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reto 132"/>
          <p:cNvCxnSpPr/>
          <p:nvPr/>
        </p:nvCxnSpPr>
        <p:spPr>
          <a:xfrm>
            <a:off x="6029413" y="4286256"/>
            <a:ext cx="0" cy="102949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ector reto 136"/>
          <p:cNvCxnSpPr/>
          <p:nvPr/>
        </p:nvCxnSpPr>
        <p:spPr>
          <a:xfrm>
            <a:off x="1785918" y="2143116"/>
            <a:ext cx="3416229" cy="1588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 reto 138"/>
          <p:cNvCxnSpPr/>
          <p:nvPr/>
        </p:nvCxnSpPr>
        <p:spPr>
          <a:xfrm>
            <a:off x="3695780" y="4000504"/>
            <a:ext cx="1570820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reto 141"/>
          <p:cNvCxnSpPr/>
          <p:nvPr/>
        </p:nvCxnSpPr>
        <p:spPr>
          <a:xfrm>
            <a:off x="5541457" y="5043803"/>
            <a:ext cx="316427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ector reto 142"/>
          <p:cNvCxnSpPr/>
          <p:nvPr/>
        </p:nvCxnSpPr>
        <p:spPr>
          <a:xfrm>
            <a:off x="5868144" y="5043803"/>
            <a:ext cx="0" cy="604577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reto 150"/>
          <p:cNvCxnSpPr/>
          <p:nvPr/>
        </p:nvCxnSpPr>
        <p:spPr>
          <a:xfrm>
            <a:off x="5744592" y="2123564"/>
            <a:ext cx="0" cy="989987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ipse 155"/>
          <p:cNvSpPr/>
          <p:nvPr/>
        </p:nvSpPr>
        <p:spPr>
          <a:xfrm>
            <a:off x="5143504" y="2071678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9" name="Elipse 158"/>
          <p:cNvSpPr/>
          <p:nvPr/>
        </p:nvSpPr>
        <p:spPr>
          <a:xfrm>
            <a:off x="6134550" y="3232891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0" name="Elipse 159"/>
          <p:cNvSpPr/>
          <p:nvPr/>
        </p:nvSpPr>
        <p:spPr>
          <a:xfrm>
            <a:off x="5617393" y="3049646"/>
            <a:ext cx="252000" cy="252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1" name="Elipse 160"/>
          <p:cNvSpPr/>
          <p:nvPr/>
        </p:nvSpPr>
        <p:spPr>
          <a:xfrm>
            <a:off x="5615062" y="4199004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5" name="Elipse 164"/>
          <p:cNvSpPr/>
          <p:nvPr/>
        </p:nvSpPr>
        <p:spPr>
          <a:xfrm>
            <a:off x="5997449" y="2991934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7" name="Elipse 166"/>
          <p:cNvSpPr/>
          <p:nvPr/>
        </p:nvSpPr>
        <p:spPr>
          <a:xfrm>
            <a:off x="5907449" y="3301646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8" name="Elipse 167"/>
          <p:cNvSpPr/>
          <p:nvPr/>
        </p:nvSpPr>
        <p:spPr>
          <a:xfrm>
            <a:off x="5934222" y="1696716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9" name="Elipse 168"/>
          <p:cNvSpPr/>
          <p:nvPr/>
        </p:nvSpPr>
        <p:spPr>
          <a:xfrm>
            <a:off x="5407148" y="5036576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1" name="Elipse 170"/>
          <p:cNvSpPr/>
          <p:nvPr/>
        </p:nvSpPr>
        <p:spPr>
          <a:xfrm>
            <a:off x="5821585" y="3436718"/>
            <a:ext cx="288032" cy="288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2" name="Retângulo 171"/>
          <p:cNvSpPr/>
          <p:nvPr/>
        </p:nvSpPr>
        <p:spPr>
          <a:xfrm>
            <a:off x="1180319" y="1949143"/>
            <a:ext cx="7831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Jaguarari</a:t>
            </a:r>
          </a:p>
        </p:txBody>
      </p:sp>
      <p:cxnSp>
        <p:nvCxnSpPr>
          <p:cNvPr id="1038" name="Conector reto 1037"/>
          <p:cNvCxnSpPr/>
          <p:nvPr/>
        </p:nvCxnSpPr>
        <p:spPr>
          <a:xfrm>
            <a:off x="1239841" y="2143116"/>
            <a:ext cx="546077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tângulo 192"/>
          <p:cNvSpPr/>
          <p:nvPr/>
        </p:nvSpPr>
        <p:spPr>
          <a:xfrm>
            <a:off x="6516216" y="2334072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Alagoinhas</a:t>
            </a:r>
          </a:p>
        </p:txBody>
      </p:sp>
      <p:cxnSp>
        <p:nvCxnSpPr>
          <p:cNvPr id="194" name="Conector reto 193"/>
          <p:cNvCxnSpPr/>
          <p:nvPr/>
        </p:nvCxnSpPr>
        <p:spPr>
          <a:xfrm>
            <a:off x="6588224" y="2519576"/>
            <a:ext cx="626826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tângulo 194"/>
          <p:cNvSpPr/>
          <p:nvPr/>
        </p:nvSpPr>
        <p:spPr>
          <a:xfrm>
            <a:off x="8142442" y="2708920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Camaçari</a:t>
            </a:r>
          </a:p>
        </p:txBody>
      </p:sp>
      <p:cxnSp>
        <p:nvCxnSpPr>
          <p:cNvPr id="196" name="Conector reto 195"/>
          <p:cNvCxnSpPr/>
          <p:nvPr/>
        </p:nvCxnSpPr>
        <p:spPr>
          <a:xfrm>
            <a:off x="8214450" y="2894424"/>
            <a:ext cx="569550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etângulo 204"/>
          <p:cNvSpPr/>
          <p:nvPr/>
        </p:nvSpPr>
        <p:spPr>
          <a:xfrm>
            <a:off x="865227" y="4575570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Itagibá</a:t>
            </a:r>
          </a:p>
        </p:txBody>
      </p:sp>
      <p:cxnSp>
        <p:nvCxnSpPr>
          <p:cNvPr id="206" name="Conector reto 205"/>
          <p:cNvCxnSpPr/>
          <p:nvPr/>
        </p:nvCxnSpPr>
        <p:spPr>
          <a:xfrm>
            <a:off x="937235" y="4761074"/>
            <a:ext cx="398677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etângulo 212"/>
          <p:cNvSpPr/>
          <p:nvPr/>
        </p:nvSpPr>
        <p:spPr>
          <a:xfrm>
            <a:off x="5968517" y="5143737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Ilhéus</a:t>
            </a:r>
          </a:p>
        </p:txBody>
      </p:sp>
      <p:cxnSp>
        <p:nvCxnSpPr>
          <p:cNvPr id="214" name="Conector reto 213"/>
          <p:cNvCxnSpPr/>
          <p:nvPr/>
        </p:nvCxnSpPr>
        <p:spPr>
          <a:xfrm>
            <a:off x="6016303" y="5315746"/>
            <a:ext cx="474405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tângulo 214"/>
          <p:cNvSpPr/>
          <p:nvPr/>
        </p:nvSpPr>
        <p:spPr>
          <a:xfrm>
            <a:off x="7867354" y="5471833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Eunápolis</a:t>
            </a:r>
          </a:p>
        </p:txBody>
      </p:sp>
      <p:cxnSp>
        <p:nvCxnSpPr>
          <p:cNvPr id="216" name="Conector reto 215"/>
          <p:cNvCxnSpPr/>
          <p:nvPr/>
        </p:nvCxnSpPr>
        <p:spPr>
          <a:xfrm>
            <a:off x="7905239" y="5647666"/>
            <a:ext cx="618421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ector reto 224"/>
          <p:cNvCxnSpPr/>
          <p:nvPr/>
        </p:nvCxnSpPr>
        <p:spPr>
          <a:xfrm>
            <a:off x="6516216" y="3598640"/>
            <a:ext cx="0" cy="25200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Retângulo 226"/>
          <p:cNvSpPr/>
          <p:nvPr/>
        </p:nvSpPr>
        <p:spPr>
          <a:xfrm>
            <a:off x="6444208" y="3671452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Salvador</a:t>
            </a:r>
          </a:p>
        </p:txBody>
      </p:sp>
      <p:cxnSp>
        <p:nvCxnSpPr>
          <p:cNvPr id="228" name="Conector reto 227"/>
          <p:cNvCxnSpPr/>
          <p:nvPr/>
        </p:nvCxnSpPr>
        <p:spPr>
          <a:xfrm>
            <a:off x="6516216" y="3856956"/>
            <a:ext cx="540000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ector reto 232"/>
          <p:cNvCxnSpPr/>
          <p:nvPr/>
        </p:nvCxnSpPr>
        <p:spPr>
          <a:xfrm>
            <a:off x="3714744" y="4000504"/>
            <a:ext cx="0" cy="76057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Retângulo 240"/>
          <p:cNvSpPr/>
          <p:nvPr/>
        </p:nvSpPr>
        <p:spPr>
          <a:xfrm>
            <a:off x="8028384" y="3707740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Simões Filho</a:t>
            </a:r>
          </a:p>
        </p:txBody>
      </p:sp>
      <p:cxnSp>
        <p:nvCxnSpPr>
          <p:cNvPr id="242" name="Conector reto 241"/>
          <p:cNvCxnSpPr/>
          <p:nvPr/>
        </p:nvCxnSpPr>
        <p:spPr>
          <a:xfrm>
            <a:off x="8091976" y="3893244"/>
            <a:ext cx="695557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ector reto 245"/>
          <p:cNvCxnSpPr/>
          <p:nvPr/>
        </p:nvCxnSpPr>
        <p:spPr>
          <a:xfrm>
            <a:off x="8100392" y="3439560"/>
            <a:ext cx="0" cy="462724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Retângulo 248"/>
          <p:cNvSpPr/>
          <p:nvPr/>
        </p:nvSpPr>
        <p:spPr>
          <a:xfrm>
            <a:off x="6444208" y="3825832"/>
            <a:ext cx="111774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600" b="1" dirty="0">
                <a:latin typeface="Arial" panose="020B0604020202020204" pitchFamily="34" charset="0"/>
                <a:cs typeface="Arial" panose="020B0604020202020204" pitchFamily="34" charset="0"/>
              </a:rPr>
              <a:t>Diversas</a:t>
            </a:r>
          </a:p>
        </p:txBody>
      </p:sp>
      <p:sp>
        <p:nvSpPr>
          <p:cNvPr id="250" name="Retângulo 249"/>
          <p:cNvSpPr/>
          <p:nvPr/>
        </p:nvSpPr>
        <p:spPr>
          <a:xfrm>
            <a:off x="8162217" y="2852936"/>
            <a:ext cx="987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600" b="1" dirty="0">
                <a:latin typeface="Arial" panose="020B0604020202020204" pitchFamily="34" charset="0"/>
                <a:cs typeface="Arial" panose="020B0604020202020204" pitchFamily="34" charset="0"/>
              </a:rPr>
              <a:t>Petroquímica, plásticos e automotiva </a:t>
            </a:r>
          </a:p>
        </p:txBody>
      </p:sp>
      <p:sp>
        <p:nvSpPr>
          <p:cNvPr id="251" name="Retângulo 250"/>
          <p:cNvSpPr/>
          <p:nvPr/>
        </p:nvSpPr>
        <p:spPr>
          <a:xfrm>
            <a:off x="8028384" y="3856489"/>
            <a:ext cx="107444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600" b="1" dirty="0">
                <a:latin typeface="Arial" panose="020B0604020202020204" pitchFamily="34" charset="0"/>
                <a:cs typeface="Arial" panose="020B0604020202020204" pitchFamily="34" charset="0"/>
              </a:rPr>
              <a:t>Plástico e metal</a:t>
            </a:r>
          </a:p>
        </p:txBody>
      </p:sp>
      <p:cxnSp>
        <p:nvCxnSpPr>
          <p:cNvPr id="257" name="Conector reto 256"/>
          <p:cNvCxnSpPr/>
          <p:nvPr/>
        </p:nvCxnSpPr>
        <p:spPr>
          <a:xfrm>
            <a:off x="6595867" y="2519576"/>
            <a:ext cx="0" cy="562358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Retângulo 259"/>
          <p:cNvSpPr/>
          <p:nvPr/>
        </p:nvSpPr>
        <p:spPr>
          <a:xfrm>
            <a:off x="6559702" y="2502324"/>
            <a:ext cx="111774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600" b="1" dirty="0">
                <a:latin typeface="Arial" panose="020B0604020202020204" pitchFamily="34" charset="0"/>
                <a:cs typeface="Arial" panose="020B0604020202020204" pitchFamily="34" charset="0"/>
              </a:rPr>
              <a:t>Bebidas</a:t>
            </a:r>
          </a:p>
        </p:txBody>
      </p:sp>
      <p:sp>
        <p:nvSpPr>
          <p:cNvPr id="271" name="Retângulo 270"/>
          <p:cNvSpPr/>
          <p:nvPr/>
        </p:nvSpPr>
        <p:spPr>
          <a:xfrm>
            <a:off x="5940152" y="5291848"/>
            <a:ext cx="111774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600" b="1" dirty="0">
                <a:latin typeface="Arial" panose="020B0604020202020204" pitchFamily="34" charset="0"/>
                <a:cs typeface="Arial" panose="020B0604020202020204" pitchFamily="34" charset="0"/>
              </a:rPr>
              <a:t>Informática e alimentos</a:t>
            </a:r>
          </a:p>
        </p:txBody>
      </p:sp>
      <p:cxnSp>
        <p:nvCxnSpPr>
          <p:cNvPr id="278" name="Conector reto 277"/>
          <p:cNvCxnSpPr/>
          <p:nvPr/>
        </p:nvCxnSpPr>
        <p:spPr>
          <a:xfrm>
            <a:off x="8214450" y="2914126"/>
            <a:ext cx="0" cy="421743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Conector reto 279"/>
          <p:cNvCxnSpPr/>
          <p:nvPr/>
        </p:nvCxnSpPr>
        <p:spPr>
          <a:xfrm>
            <a:off x="5868144" y="5648380"/>
            <a:ext cx="2061442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Retângulo 281"/>
          <p:cNvSpPr/>
          <p:nvPr/>
        </p:nvSpPr>
        <p:spPr>
          <a:xfrm>
            <a:off x="7884368" y="5620598"/>
            <a:ext cx="115212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600" b="1" dirty="0">
                <a:latin typeface="Arial" panose="020B0604020202020204" pitchFamily="34" charset="0"/>
                <a:cs typeface="Arial" panose="020B0604020202020204" pitchFamily="34" charset="0"/>
              </a:rPr>
              <a:t>Papel e celulose</a:t>
            </a:r>
          </a:p>
        </p:txBody>
      </p:sp>
      <p:cxnSp>
        <p:nvCxnSpPr>
          <p:cNvPr id="288" name="Conector reto 287"/>
          <p:cNvCxnSpPr/>
          <p:nvPr/>
        </p:nvCxnSpPr>
        <p:spPr>
          <a:xfrm>
            <a:off x="1322728" y="4761128"/>
            <a:ext cx="2397330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273"/>
          <p:cNvGrpSpPr/>
          <p:nvPr/>
        </p:nvGrpSpPr>
        <p:grpSpPr>
          <a:xfrm>
            <a:off x="7020272" y="1595743"/>
            <a:ext cx="1152128" cy="410712"/>
            <a:chOff x="-46269" y="3764423"/>
            <a:chExt cx="1152128" cy="410712"/>
          </a:xfrm>
        </p:grpSpPr>
        <p:sp>
          <p:nvSpPr>
            <p:cNvPr id="184" name="Retângulo 183"/>
            <p:cNvSpPr/>
            <p:nvPr/>
          </p:nvSpPr>
          <p:spPr>
            <a:xfrm>
              <a:off x="-39477" y="3764423"/>
              <a:ext cx="112788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900" b="1" dirty="0">
                  <a:solidFill>
                    <a:srgbClr val="6F6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Feira de Santana</a:t>
              </a:r>
            </a:p>
          </p:txBody>
        </p:sp>
        <p:cxnSp>
          <p:nvCxnSpPr>
            <p:cNvPr id="185" name="Conector reto 184"/>
            <p:cNvCxnSpPr/>
            <p:nvPr/>
          </p:nvCxnSpPr>
          <p:spPr>
            <a:xfrm>
              <a:off x="44740" y="3948442"/>
              <a:ext cx="945861" cy="0"/>
            </a:xfrm>
            <a:prstGeom prst="line">
              <a:avLst/>
            </a:prstGeom>
            <a:ln>
              <a:solidFill>
                <a:srgbClr val="6F6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Retângulo 293"/>
            <p:cNvSpPr/>
            <p:nvPr/>
          </p:nvSpPr>
          <p:spPr>
            <a:xfrm>
              <a:off x="-46269" y="3898136"/>
              <a:ext cx="11521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Borracha e plásticos e alimentos</a:t>
              </a:r>
            </a:p>
          </p:txBody>
        </p:sp>
      </p:grpSp>
      <p:sp>
        <p:nvSpPr>
          <p:cNvPr id="150" name="Elipse 149"/>
          <p:cNvSpPr/>
          <p:nvPr/>
        </p:nvSpPr>
        <p:spPr>
          <a:xfrm>
            <a:off x="5379816" y="6099162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152" name="Conector reto 151"/>
          <p:cNvCxnSpPr/>
          <p:nvPr/>
        </p:nvCxnSpPr>
        <p:spPr>
          <a:xfrm>
            <a:off x="5559816" y="6165304"/>
            <a:ext cx="814002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tângulo 153"/>
          <p:cNvSpPr/>
          <p:nvPr/>
        </p:nvSpPr>
        <p:spPr>
          <a:xfrm>
            <a:off x="6293300" y="5817668"/>
            <a:ext cx="12011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Mucuri</a:t>
            </a:r>
          </a:p>
        </p:txBody>
      </p:sp>
      <p:cxnSp>
        <p:nvCxnSpPr>
          <p:cNvPr id="173" name="Conector reto 172"/>
          <p:cNvCxnSpPr/>
          <p:nvPr/>
        </p:nvCxnSpPr>
        <p:spPr>
          <a:xfrm>
            <a:off x="6383564" y="6005092"/>
            <a:ext cx="501076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tângulo 173"/>
          <p:cNvSpPr/>
          <p:nvPr/>
        </p:nvSpPr>
        <p:spPr>
          <a:xfrm>
            <a:off x="6318907" y="5976492"/>
            <a:ext cx="84584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600" b="1" dirty="0">
                <a:latin typeface="Arial" panose="020B0604020202020204" pitchFamily="34" charset="0"/>
                <a:cs typeface="Arial" panose="020B0604020202020204" pitchFamily="34" charset="0"/>
              </a:rPr>
              <a:t>Papel e celulose</a:t>
            </a:r>
          </a:p>
        </p:txBody>
      </p:sp>
      <p:cxnSp>
        <p:nvCxnSpPr>
          <p:cNvPr id="179" name="Conector reto 178"/>
          <p:cNvCxnSpPr/>
          <p:nvPr/>
        </p:nvCxnSpPr>
        <p:spPr>
          <a:xfrm rot="16200000" flipH="1">
            <a:off x="5134499" y="4152937"/>
            <a:ext cx="322876" cy="1801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Elipse 182"/>
          <p:cNvSpPr/>
          <p:nvPr/>
        </p:nvSpPr>
        <p:spPr>
          <a:xfrm>
            <a:off x="5214942" y="4143380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189" name="Conector reto 188"/>
          <p:cNvCxnSpPr/>
          <p:nvPr/>
        </p:nvCxnSpPr>
        <p:spPr>
          <a:xfrm rot="5400000">
            <a:off x="3857896" y="4786046"/>
            <a:ext cx="1000132" cy="552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Elipse 198"/>
          <p:cNvSpPr/>
          <p:nvPr/>
        </p:nvSpPr>
        <p:spPr>
          <a:xfrm>
            <a:off x="4286248" y="4143380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200" name="Conector reto 199"/>
          <p:cNvCxnSpPr/>
          <p:nvPr/>
        </p:nvCxnSpPr>
        <p:spPr>
          <a:xfrm>
            <a:off x="2000232" y="5286388"/>
            <a:ext cx="2397330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tângulo 202"/>
          <p:cNvSpPr/>
          <p:nvPr/>
        </p:nvSpPr>
        <p:spPr>
          <a:xfrm>
            <a:off x="1214414" y="5072074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Brumado</a:t>
            </a:r>
          </a:p>
        </p:txBody>
      </p:sp>
      <p:sp>
        <p:nvSpPr>
          <p:cNvPr id="204" name="Retângulo 203"/>
          <p:cNvSpPr/>
          <p:nvPr/>
        </p:nvSpPr>
        <p:spPr>
          <a:xfrm>
            <a:off x="1209854" y="5240453"/>
            <a:ext cx="115212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600" b="1" dirty="0">
                <a:latin typeface="Arial" panose="020B0604020202020204" pitchFamily="34" charset="0"/>
                <a:cs typeface="Arial" panose="020B0604020202020204" pitchFamily="34" charset="0"/>
              </a:rPr>
              <a:t>Magnésia calcinada</a:t>
            </a:r>
          </a:p>
        </p:txBody>
      </p:sp>
      <p:cxnSp>
        <p:nvCxnSpPr>
          <p:cNvPr id="207" name="Conector reto 206"/>
          <p:cNvCxnSpPr/>
          <p:nvPr/>
        </p:nvCxnSpPr>
        <p:spPr>
          <a:xfrm>
            <a:off x="1285852" y="5286388"/>
            <a:ext cx="755867" cy="1588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ector reto 217"/>
          <p:cNvCxnSpPr/>
          <p:nvPr/>
        </p:nvCxnSpPr>
        <p:spPr>
          <a:xfrm>
            <a:off x="1530243" y="2698102"/>
            <a:ext cx="3416229" cy="1588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tângulo 218"/>
          <p:cNvSpPr/>
          <p:nvPr/>
        </p:nvSpPr>
        <p:spPr>
          <a:xfrm>
            <a:off x="915616" y="2524263"/>
            <a:ext cx="7831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Jacobina</a:t>
            </a:r>
          </a:p>
        </p:txBody>
      </p:sp>
      <p:cxnSp>
        <p:nvCxnSpPr>
          <p:cNvPr id="220" name="Conector reto 219"/>
          <p:cNvCxnSpPr/>
          <p:nvPr/>
        </p:nvCxnSpPr>
        <p:spPr>
          <a:xfrm>
            <a:off x="995498" y="2699690"/>
            <a:ext cx="546077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Elipse 222"/>
          <p:cNvSpPr/>
          <p:nvPr/>
        </p:nvSpPr>
        <p:spPr>
          <a:xfrm>
            <a:off x="4857752" y="2643182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26" name="Elipse 225"/>
          <p:cNvSpPr/>
          <p:nvPr/>
        </p:nvSpPr>
        <p:spPr>
          <a:xfrm>
            <a:off x="5643570" y="3786190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231" name="Conector reto 230"/>
          <p:cNvCxnSpPr/>
          <p:nvPr/>
        </p:nvCxnSpPr>
        <p:spPr>
          <a:xfrm>
            <a:off x="5819119" y="3871088"/>
            <a:ext cx="531431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ector reto 231"/>
          <p:cNvCxnSpPr/>
          <p:nvPr/>
        </p:nvCxnSpPr>
        <p:spPr>
          <a:xfrm>
            <a:off x="6342676" y="3875367"/>
            <a:ext cx="0" cy="448013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ector reto 233"/>
          <p:cNvCxnSpPr/>
          <p:nvPr/>
        </p:nvCxnSpPr>
        <p:spPr>
          <a:xfrm>
            <a:off x="6357950" y="4331858"/>
            <a:ext cx="576000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Retângulo 237"/>
          <p:cNvSpPr/>
          <p:nvPr/>
        </p:nvSpPr>
        <p:spPr>
          <a:xfrm>
            <a:off x="6801706" y="4149080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Cairu</a:t>
            </a:r>
          </a:p>
        </p:txBody>
      </p:sp>
      <p:cxnSp>
        <p:nvCxnSpPr>
          <p:cNvPr id="239" name="Conector reto 238"/>
          <p:cNvCxnSpPr/>
          <p:nvPr/>
        </p:nvCxnSpPr>
        <p:spPr>
          <a:xfrm>
            <a:off x="6891513" y="4331858"/>
            <a:ext cx="416791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Retângulo 239"/>
          <p:cNvSpPr/>
          <p:nvPr/>
        </p:nvSpPr>
        <p:spPr>
          <a:xfrm>
            <a:off x="6811658" y="4290068"/>
            <a:ext cx="92869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600" b="1" dirty="0">
                <a:latin typeface="Arial" panose="020B0604020202020204" pitchFamily="34" charset="0"/>
                <a:cs typeface="Arial" panose="020B0604020202020204" pitchFamily="34" charset="0"/>
              </a:rPr>
              <a:t>Gás natural</a:t>
            </a:r>
          </a:p>
        </p:txBody>
      </p:sp>
      <p:sp>
        <p:nvSpPr>
          <p:cNvPr id="107" name="Retângulo 106"/>
          <p:cNvSpPr/>
          <p:nvPr/>
        </p:nvSpPr>
        <p:spPr>
          <a:xfrm>
            <a:off x="-36512" y="908720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Produção industrial</a:t>
            </a:r>
          </a:p>
        </p:txBody>
      </p:sp>
      <p:cxnSp>
        <p:nvCxnSpPr>
          <p:cNvPr id="108" name="Conector reto 107"/>
          <p:cNvCxnSpPr/>
          <p:nvPr/>
        </p:nvCxnSpPr>
        <p:spPr>
          <a:xfrm>
            <a:off x="4286248" y="1225292"/>
            <a:ext cx="1737974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tângulo 108"/>
          <p:cNvSpPr/>
          <p:nvPr/>
        </p:nvSpPr>
        <p:spPr>
          <a:xfrm>
            <a:off x="3491880" y="1037928"/>
            <a:ext cx="136544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Paulo Afonso</a:t>
            </a:r>
          </a:p>
        </p:txBody>
      </p:sp>
      <p:cxnSp>
        <p:nvCxnSpPr>
          <p:cNvPr id="110" name="Conector reto 109"/>
          <p:cNvCxnSpPr/>
          <p:nvPr/>
        </p:nvCxnSpPr>
        <p:spPr>
          <a:xfrm>
            <a:off x="3579055" y="1223432"/>
            <a:ext cx="811326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tângulo 105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CaixaDeTexto 111"/>
          <p:cNvSpPr txBox="1"/>
          <p:nvPr/>
        </p:nvSpPr>
        <p:spPr>
          <a:xfrm>
            <a:off x="-36512" y="5949280"/>
            <a:ext cx="3040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sz="800" b="1" dirty="0">
                <a:solidFill>
                  <a:schemeClr val="tx2"/>
                </a:solidFill>
                <a:latin typeface="Arial"/>
              </a:rPr>
              <a:t>Fonte: SEI (2018)</a:t>
            </a:r>
          </a:p>
          <a:p>
            <a:pPr fontAlgn="ctr"/>
            <a:r>
              <a:rPr lang="pt-BR" sz="800" b="1" dirty="0" err="1">
                <a:solidFill>
                  <a:schemeClr val="tx2"/>
                </a:solidFill>
                <a:latin typeface="Arial"/>
              </a:rPr>
              <a:t>Obs</a:t>
            </a:r>
            <a:r>
              <a:rPr lang="pt-BR" sz="800" b="1" dirty="0">
                <a:solidFill>
                  <a:schemeClr val="tx2"/>
                </a:solidFill>
                <a:latin typeface="Arial"/>
              </a:rPr>
              <a:t>: Atualizado em 09/11/2018 pela SDE/SDP/DIMIN/CDE</a:t>
            </a:r>
          </a:p>
        </p:txBody>
      </p:sp>
      <p:sp>
        <p:nvSpPr>
          <p:cNvPr id="113" name="Retângulo 112"/>
          <p:cNvSpPr/>
          <p:nvPr/>
        </p:nvSpPr>
        <p:spPr>
          <a:xfrm>
            <a:off x="-34838" y="5373216"/>
            <a:ext cx="19797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</a:rPr>
              <a:t>Legenda:</a:t>
            </a:r>
          </a:p>
        </p:txBody>
      </p:sp>
      <p:sp>
        <p:nvSpPr>
          <p:cNvPr id="114" name="Retângulo 113"/>
          <p:cNvSpPr/>
          <p:nvPr/>
        </p:nvSpPr>
        <p:spPr>
          <a:xfrm>
            <a:off x="65470" y="5805264"/>
            <a:ext cx="1086993" cy="1116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6" name="Retângulo 115"/>
          <p:cNvSpPr/>
          <p:nvPr/>
        </p:nvSpPr>
        <p:spPr>
          <a:xfrm>
            <a:off x="190300" y="5619437"/>
            <a:ext cx="9253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chemeClr val="tx2"/>
                </a:solidFill>
              </a:rPr>
              <a:t>Transformação</a:t>
            </a:r>
          </a:p>
        </p:txBody>
      </p:sp>
      <p:cxnSp>
        <p:nvCxnSpPr>
          <p:cNvPr id="117" name="Conector reto 116"/>
          <p:cNvCxnSpPr/>
          <p:nvPr/>
        </p:nvCxnSpPr>
        <p:spPr>
          <a:xfrm flipV="1">
            <a:off x="65471" y="5751288"/>
            <a:ext cx="0" cy="165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tângulo 123"/>
          <p:cNvSpPr/>
          <p:nvPr/>
        </p:nvSpPr>
        <p:spPr>
          <a:xfrm>
            <a:off x="1152464" y="5805886"/>
            <a:ext cx="1076867" cy="11749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126" name="Conector reto 125"/>
          <p:cNvCxnSpPr/>
          <p:nvPr/>
        </p:nvCxnSpPr>
        <p:spPr>
          <a:xfrm flipV="1">
            <a:off x="1149632" y="5751910"/>
            <a:ext cx="0" cy="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to 127"/>
          <p:cNvCxnSpPr/>
          <p:nvPr/>
        </p:nvCxnSpPr>
        <p:spPr>
          <a:xfrm flipV="1">
            <a:off x="2229332" y="5751288"/>
            <a:ext cx="0" cy="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tângulo 129"/>
          <p:cNvSpPr/>
          <p:nvPr/>
        </p:nvSpPr>
        <p:spPr>
          <a:xfrm>
            <a:off x="1159608" y="5630058"/>
            <a:ext cx="10361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solidFill>
                  <a:schemeClr val="tx2"/>
                </a:solidFill>
              </a:rPr>
              <a:t>Extração mineral</a:t>
            </a:r>
          </a:p>
        </p:txBody>
      </p:sp>
      <p:sp>
        <p:nvSpPr>
          <p:cNvPr id="2" name="AutoShape 2" descr="Resultado de imagem para copper icon png"/>
          <p:cNvSpPr>
            <a:spLocks noChangeAspect="1" noChangeArrowheads="1"/>
          </p:cNvSpPr>
          <p:nvPr/>
        </p:nvSpPr>
        <p:spPr bwMode="auto">
          <a:xfrm>
            <a:off x="155575" y="-4572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Resultado de imagem para copper icon png"/>
          <p:cNvSpPr>
            <a:spLocks noChangeAspect="1" noChangeArrowheads="1"/>
          </p:cNvSpPr>
          <p:nvPr/>
        </p:nvSpPr>
        <p:spPr bwMode="auto">
          <a:xfrm>
            <a:off x="307975" y="-3048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6" descr="Imagem relacionada"/>
          <p:cNvSpPr>
            <a:spLocks noChangeAspect="1" noChangeArrowheads="1"/>
          </p:cNvSpPr>
          <p:nvPr/>
        </p:nvSpPr>
        <p:spPr bwMode="auto">
          <a:xfrm>
            <a:off x="460375" y="-1524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8" descr="Resultado de imagem para copper icon png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0" name="Elipse 119"/>
          <p:cNvSpPr/>
          <p:nvPr/>
        </p:nvSpPr>
        <p:spPr>
          <a:xfrm>
            <a:off x="1026702" y="1969467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21" name="Picture 10" descr="Resultado de imagem para cobre icon 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70" y="1969467"/>
            <a:ext cx="210508" cy="21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Elipse 126"/>
          <p:cNvSpPr/>
          <p:nvPr/>
        </p:nvSpPr>
        <p:spPr>
          <a:xfrm>
            <a:off x="778333" y="2564904"/>
            <a:ext cx="216000" cy="216000"/>
          </a:xfrm>
          <a:prstGeom prst="ellipse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3" name="AutoShape 18" descr="Imagem relacionada"/>
          <p:cNvSpPr>
            <a:spLocks noChangeAspect="1" noChangeArrowheads="1"/>
          </p:cNvSpPr>
          <p:nvPr/>
        </p:nvSpPr>
        <p:spPr bwMode="auto">
          <a:xfrm>
            <a:off x="612775" y="-2332038"/>
            <a:ext cx="581977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AutoShape 20" descr="Resultado de imagem para gold icon png"/>
          <p:cNvSpPr>
            <a:spLocks noChangeAspect="1" noChangeArrowheads="1"/>
          </p:cNvSpPr>
          <p:nvPr/>
        </p:nvSpPr>
        <p:spPr bwMode="auto">
          <a:xfrm>
            <a:off x="155575" y="-579438"/>
            <a:ext cx="13716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46" name="Picture 22" descr="Resultado de imagem para gold icon 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90" y="2576272"/>
            <a:ext cx="180262" cy="18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26" descr="Resultado de imagem para nickel png"/>
          <p:cNvSpPr>
            <a:spLocks noChangeAspect="1" noChangeArrowheads="1"/>
          </p:cNvSpPr>
          <p:nvPr/>
        </p:nvSpPr>
        <p:spPr bwMode="auto">
          <a:xfrm>
            <a:off x="155575" y="-2789238"/>
            <a:ext cx="631507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AutoShape 28" descr="Imagem relacionada"/>
          <p:cNvSpPr>
            <a:spLocks noChangeAspect="1" noChangeArrowheads="1"/>
          </p:cNvSpPr>
          <p:nvPr/>
        </p:nvSpPr>
        <p:spPr bwMode="auto">
          <a:xfrm>
            <a:off x="155575" y="-2789238"/>
            <a:ext cx="581977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" name="AutoShape 30" descr="Resultado de imagem para nickel png"/>
          <p:cNvSpPr>
            <a:spLocks noChangeAspect="1" noChangeArrowheads="1"/>
          </p:cNvSpPr>
          <p:nvPr/>
        </p:nvSpPr>
        <p:spPr bwMode="auto">
          <a:xfrm>
            <a:off x="155575" y="-2789238"/>
            <a:ext cx="587692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" name="AutoShape 34" descr="Resultado de imagem para powder icon png"/>
          <p:cNvSpPr>
            <a:spLocks noChangeAspect="1" noChangeArrowheads="1"/>
          </p:cNvSpPr>
          <p:nvPr/>
        </p:nvSpPr>
        <p:spPr bwMode="auto">
          <a:xfrm>
            <a:off x="155575" y="-2338388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1" name="Elipse 140"/>
          <p:cNvSpPr/>
          <p:nvPr/>
        </p:nvSpPr>
        <p:spPr>
          <a:xfrm>
            <a:off x="1072319" y="5116786"/>
            <a:ext cx="216000" cy="216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44" name="Picture 36" descr="Resultado de imagem para powder icon png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20" y="5116787"/>
            <a:ext cx="196888" cy="1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Retângulo 144"/>
          <p:cNvSpPr/>
          <p:nvPr/>
        </p:nvSpPr>
        <p:spPr>
          <a:xfrm>
            <a:off x="827584" y="4735779"/>
            <a:ext cx="115212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600" b="1" dirty="0">
                <a:latin typeface="Arial" panose="020B0604020202020204" pitchFamily="34" charset="0"/>
                <a:cs typeface="Arial" panose="020B0604020202020204" pitchFamily="34" charset="0"/>
              </a:rPr>
              <a:t>Níquel</a:t>
            </a:r>
          </a:p>
        </p:txBody>
      </p:sp>
      <p:sp>
        <p:nvSpPr>
          <p:cNvPr id="229" name="AutoShape 38" descr="Imagem relacionada"/>
          <p:cNvSpPr>
            <a:spLocks noChangeAspect="1" noChangeArrowheads="1"/>
          </p:cNvSpPr>
          <p:nvPr/>
        </p:nvSpPr>
        <p:spPr bwMode="auto">
          <a:xfrm>
            <a:off x="155575" y="-2789238"/>
            <a:ext cx="591502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0" name="AutoShape 40" descr="Imagem relacionada"/>
          <p:cNvSpPr>
            <a:spLocks noChangeAspect="1" noChangeArrowheads="1"/>
          </p:cNvSpPr>
          <p:nvPr/>
        </p:nvSpPr>
        <p:spPr bwMode="auto">
          <a:xfrm>
            <a:off x="307975" y="-2636838"/>
            <a:ext cx="591502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66" name="Picture 42" descr="Resultado de imagem para coin icon png silv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88" y="4613507"/>
            <a:ext cx="130769" cy="1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Retângulo 146"/>
          <p:cNvSpPr/>
          <p:nvPr/>
        </p:nvSpPr>
        <p:spPr>
          <a:xfrm>
            <a:off x="899592" y="2668270"/>
            <a:ext cx="115212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600" b="1" dirty="0">
                <a:latin typeface="Arial" panose="020B0604020202020204" pitchFamily="34" charset="0"/>
                <a:cs typeface="Arial" panose="020B0604020202020204" pitchFamily="34" charset="0"/>
              </a:rPr>
              <a:t>Ouro</a:t>
            </a:r>
          </a:p>
        </p:txBody>
      </p:sp>
      <p:sp>
        <p:nvSpPr>
          <p:cNvPr id="148" name="Retângulo 147"/>
          <p:cNvSpPr/>
          <p:nvPr/>
        </p:nvSpPr>
        <p:spPr>
          <a:xfrm>
            <a:off x="1187624" y="2124949"/>
            <a:ext cx="115212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600" b="1" dirty="0">
                <a:latin typeface="Arial" panose="020B0604020202020204" pitchFamily="34" charset="0"/>
                <a:cs typeface="Arial" panose="020B0604020202020204" pitchFamily="34" charset="0"/>
              </a:rPr>
              <a:t>Cobre</a:t>
            </a:r>
          </a:p>
        </p:txBody>
      </p:sp>
      <p:sp>
        <p:nvSpPr>
          <p:cNvPr id="153" name="Retângulo 152"/>
          <p:cNvSpPr/>
          <p:nvPr/>
        </p:nvSpPr>
        <p:spPr>
          <a:xfrm>
            <a:off x="3491880" y="1202177"/>
            <a:ext cx="115212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600" b="1" dirty="0">
                <a:latin typeface="Arial" panose="020B0604020202020204" pitchFamily="34" charset="0"/>
                <a:cs typeface="Arial" panose="020B0604020202020204" pitchFamily="34" charset="0"/>
              </a:rPr>
              <a:t>Geração de energia</a:t>
            </a:r>
          </a:p>
        </p:txBody>
      </p:sp>
      <p:sp>
        <p:nvSpPr>
          <p:cNvPr id="155" name="Elipse 154"/>
          <p:cNvSpPr/>
          <p:nvPr/>
        </p:nvSpPr>
        <p:spPr>
          <a:xfrm>
            <a:off x="3347566" y="1078510"/>
            <a:ext cx="216000" cy="216000"/>
          </a:xfrm>
          <a:prstGeom prst="ellipse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57" name="Picture 6" descr="Resultado de imagem para electric png icon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52" y="1093386"/>
            <a:ext cx="186248" cy="18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" name="AutoShape 46" descr="Resultado de imagem para bottle icon png"/>
          <p:cNvSpPr>
            <a:spLocks noChangeAspect="1" noChangeArrowheads="1"/>
          </p:cNvSpPr>
          <p:nvPr/>
        </p:nvSpPr>
        <p:spPr bwMode="auto">
          <a:xfrm>
            <a:off x="460375" y="-2033588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7" name="AutoShape 48" descr="Resultado de imagem para bottle icon png"/>
          <p:cNvSpPr>
            <a:spLocks noChangeAspect="1" noChangeArrowheads="1"/>
          </p:cNvSpPr>
          <p:nvPr/>
        </p:nvSpPr>
        <p:spPr bwMode="auto">
          <a:xfrm>
            <a:off x="612775" y="-1881188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3" name="AutoShape 50" descr="Resultado de imagem para bottle icon png"/>
          <p:cNvSpPr>
            <a:spLocks noChangeAspect="1" noChangeArrowheads="1"/>
          </p:cNvSpPr>
          <p:nvPr/>
        </p:nvSpPr>
        <p:spPr bwMode="auto">
          <a:xfrm>
            <a:off x="155575" y="-1279525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8" name="Elipse 157"/>
          <p:cNvSpPr/>
          <p:nvPr/>
        </p:nvSpPr>
        <p:spPr>
          <a:xfrm>
            <a:off x="7215050" y="2360440"/>
            <a:ext cx="216000" cy="216000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080" name="Picture 56" descr="Resultado de imagem para bottle icon 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565" y="2377955"/>
            <a:ext cx="180969" cy="18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" name="Elipse 162"/>
          <p:cNvSpPr/>
          <p:nvPr/>
        </p:nvSpPr>
        <p:spPr>
          <a:xfrm>
            <a:off x="8064400" y="1628872"/>
            <a:ext cx="216000" cy="216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4" name="Elipse 163"/>
          <p:cNvSpPr/>
          <p:nvPr/>
        </p:nvSpPr>
        <p:spPr>
          <a:xfrm>
            <a:off x="8272123" y="1626340"/>
            <a:ext cx="216000" cy="21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47" name="AutoShape 60" descr="Resultado de imagem para pneu icon png"/>
          <p:cNvSpPr>
            <a:spLocks noChangeAspect="1" noChangeArrowheads="1"/>
          </p:cNvSpPr>
          <p:nvPr/>
        </p:nvSpPr>
        <p:spPr bwMode="auto">
          <a:xfrm>
            <a:off x="307975" y="-2636838"/>
            <a:ext cx="581977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70" name="Picture 9" descr="Imagem relacionada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165" y="1648966"/>
            <a:ext cx="171928" cy="17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" name="AutoShape 66" descr="Resultado de imagem para plastic icon png"/>
          <p:cNvSpPr>
            <a:spLocks noChangeAspect="1" noChangeArrowheads="1"/>
          </p:cNvSpPr>
          <p:nvPr/>
        </p:nvSpPr>
        <p:spPr bwMode="auto">
          <a:xfrm>
            <a:off x="765175" y="-2179638"/>
            <a:ext cx="581977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4" name="AutoShape 68" descr="Imagem relacionada"/>
          <p:cNvSpPr>
            <a:spLocks noChangeAspect="1" noChangeArrowheads="1"/>
          </p:cNvSpPr>
          <p:nvPr/>
        </p:nvSpPr>
        <p:spPr bwMode="auto">
          <a:xfrm>
            <a:off x="917575" y="-2027238"/>
            <a:ext cx="581977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96" name="Picture 72" descr="Resultado de imagem para plastic icon pn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1635207"/>
            <a:ext cx="199445" cy="19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" name="Elipse 174"/>
          <p:cNvSpPr/>
          <p:nvPr/>
        </p:nvSpPr>
        <p:spPr>
          <a:xfrm>
            <a:off x="8490873" y="1625090"/>
            <a:ext cx="216000" cy="216000"/>
          </a:xfrm>
          <a:prstGeom prst="ellipse">
            <a:avLst/>
          </a:prstGeom>
          <a:solidFill>
            <a:srgbClr val="FF7979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76" name="Picture 2" descr="Resultado de imagem para food [icon png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776" y="1641991"/>
            <a:ext cx="162296" cy="16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" name="Elipse 177"/>
          <p:cNvSpPr/>
          <p:nvPr/>
        </p:nvSpPr>
        <p:spPr>
          <a:xfrm>
            <a:off x="8775723" y="2967334"/>
            <a:ext cx="216000" cy="21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81" name="Picture 72" descr="Resultado de imagem para plastic icon pn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000" y="2976201"/>
            <a:ext cx="199445" cy="19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Elipse 181"/>
          <p:cNvSpPr/>
          <p:nvPr/>
        </p:nvSpPr>
        <p:spPr>
          <a:xfrm>
            <a:off x="8785789" y="3183334"/>
            <a:ext cx="216000" cy="216000"/>
          </a:xfrm>
          <a:prstGeom prst="ellipse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90" name="Picture 4" descr="Resultado de imagem para car icon png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016" y="3199919"/>
            <a:ext cx="183191" cy="18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" name="Elipse 190"/>
          <p:cNvSpPr/>
          <p:nvPr/>
        </p:nvSpPr>
        <p:spPr>
          <a:xfrm>
            <a:off x="8787533" y="2770056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92" name="Elipse 191"/>
          <p:cNvSpPr/>
          <p:nvPr/>
        </p:nvSpPr>
        <p:spPr>
          <a:xfrm>
            <a:off x="8778044" y="2749979"/>
            <a:ext cx="216000" cy="216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97" name="Picture 4" descr="Resultado de imagem para chemistry png icon"/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329" y="2735619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" name="Elipse 197"/>
          <p:cNvSpPr/>
          <p:nvPr/>
        </p:nvSpPr>
        <p:spPr>
          <a:xfrm>
            <a:off x="8828400" y="3757878"/>
            <a:ext cx="216000" cy="21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01" name="Picture 72" descr="Resultado de imagem para plastic icon pn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677" y="3766745"/>
            <a:ext cx="199445" cy="19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" name="Elipse 201"/>
          <p:cNvSpPr/>
          <p:nvPr/>
        </p:nvSpPr>
        <p:spPr>
          <a:xfrm>
            <a:off x="8837549" y="3970333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08" name="Picture 10" descr="Resultado de imagem para cobre icon 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17" y="3970333"/>
            <a:ext cx="210508" cy="21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" name="Elipse 210"/>
          <p:cNvSpPr/>
          <p:nvPr/>
        </p:nvSpPr>
        <p:spPr>
          <a:xfrm>
            <a:off x="7071997" y="3727492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17" name="Elipse 216"/>
          <p:cNvSpPr/>
          <p:nvPr/>
        </p:nvSpPr>
        <p:spPr>
          <a:xfrm>
            <a:off x="7345948" y="4203217"/>
            <a:ext cx="216000" cy="216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098" name="Picture 74" descr="Resultado de imagem para gas icon png"/>
          <p:cNvPicPr>
            <a:picLocks noChangeAspect="1" noChangeArrowheads="1"/>
          </p:cNvPicPr>
          <p:nvPr/>
        </p:nvPicPr>
        <p:blipFill>
          <a:blip r:embed="rId2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040" y="4209095"/>
            <a:ext cx="190864" cy="19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" name="Elipse 220"/>
          <p:cNvSpPr/>
          <p:nvPr/>
        </p:nvSpPr>
        <p:spPr>
          <a:xfrm>
            <a:off x="6620108" y="5121762"/>
            <a:ext cx="216000" cy="216000"/>
          </a:xfrm>
          <a:prstGeom prst="ellipse">
            <a:avLst/>
          </a:prstGeom>
          <a:solidFill>
            <a:srgbClr val="FF7979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22" name="Picture 2" descr="Resultado de imagem para food [icon png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011" y="5138663"/>
            <a:ext cx="162296" cy="16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" name="Elipse 255"/>
          <p:cNvSpPr/>
          <p:nvPr/>
        </p:nvSpPr>
        <p:spPr>
          <a:xfrm>
            <a:off x="6396329" y="5121207"/>
            <a:ext cx="216000" cy="216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100" name="Picture 76" descr="Resultado de imagem para computer icon png"/>
          <p:cNvPicPr>
            <a:picLocks noChangeAspect="1" noChangeArrowheads="1"/>
          </p:cNvPicPr>
          <p:nvPr/>
        </p:nvPicPr>
        <p:blipFill>
          <a:blip r:embed="rId2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985" y="5145273"/>
            <a:ext cx="165460" cy="16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" name="Picture 10" descr="Resultado de imagem para paper icon png"/>
          <p:cNvPicPr>
            <a:picLocks noChangeAspect="1" noChangeArrowheads="1"/>
          </p:cNvPicPr>
          <p:nvPr/>
        </p:nvPicPr>
        <p:blipFill>
          <a:blip r:embed="rId2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165" y="5515330"/>
            <a:ext cx="170326" cy="17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" name="Elipse 261"/>
          <p:cNvSpPr/>
          <p:nvPr/>
        </p:nvSpPr>
        <p:spPr>
          <a:xfrm>
            <a:off x="6995963" y="5880307"/>
            <a:ext cx="216000" cy="216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63" name="Picture 10" descr="Resultado de imagem para paper icon png"/>
          <p:cNvPicPr>
            <a:picLocks noChangeAspect="1" noChangeArrowheads="1"/>
          </p:cNvPicPr>
          <p:nvPr/>
        </p:nvPicPr>
        <p:blipFill>
          <a:blip r:embed="rId2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09" y="5908611"/>
            <a:ext cx="170326" cy="17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" name="Retângulo 179"/>
          <p:cNvSpPr/>
          <p:nvPr/>
        </p:nvSpPr>
        <p:spPr>
          <a:xfrm>
            <a:off x="-36512" y="1177588"/>
            <a:ext cx="8388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Principais indústrias em 2015</a:t>
            </a:r>
          </a:p>
          <a:p>
            <a:r>
              <a:rPr 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PIB Municipal 2015</a:t>
            </a:r>
          </a:p>
        </p:txBody>
      </p:sp>
      <p:sp>
        <p:nvSpPr>
          <p:cNvPr id="177" name="Retângulo 176"/>
          <p:cNvSpPr/>
          <p:nvPr/>
        </p:nvSpPr>
        <p:spPr>
          <a:xfrm>
            <a:off x="3491880" y="1305054"/>
            <a:ext cx="12989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2,1%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indústria</a:t>
            </a:r>
          </a:p>
        </p:txBody>
      </p:sp>
      <p:sp>
        <p:nvSpPr>
          <p:cNvPr id="186" name="Retângulo 185"/>
          <p:cNvSpPr/>
          <p:nvPr/>
        </p:nvSpPr>
        <p:spPr>
          <a:xfrm>
            <a:off x="1184796" y="2204324"/>
            <a:ext cx="12989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indústria</a:t>
            </a:r>
          </a:p>
        </p:txBody>
      </p:sp>
      <p:sp>
        <p:nvSpPr>
          <p:cNvPr id="187" name="Retângulo 186"/>
          <p:cNvSpPr/>
          <p:nvPr/>
        </p:nvSpPr>
        <p:spPr>
          <a:xfrm>
            <a:off x="899592" y="2770055"/>
            <a:ext cx="96815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indústria</a:t>
            </a:r>
          </a:p>
        </p:txBody>
      </p:sp>
      <p:sp>
        <p:nvSpPr>
          <p:cNvPr id="188" name="Retângulo 187"/>
          <p:cNvSpPr/>
          <p:nvPr/>
        </p:nvSpPr>
        <p:spPr>
          <a:xfrm>
            <a:off x="841375" y="4842353"/>
            <a:ext cx="12989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indústria</a:t>
            </a:r>
          </a:p>
        </p:txBody>
      </p:sp>
      <p:sp>
        <p:nvSpPr>
          <p:cNvPr id="209" name="Retângulo 208"/>
          <p:cNvSpPr/>
          <p:nvPr/>
        </p:nvSpPr>
        <p:spPr>
          <a:xfrm>
            <a:off x="1215299" y="5343028"/>
            <a:ext cx="12989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0,8%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indústria</a:t>
            </a:r>
          </a:p>
        </p:txBody>
      </p:sp>
      <p:sp>
        <p:nvSpPr>
          <p:cNvPr id="210" name="Retângulo 209"/>
          <p:cNvSpPr/>
          <p:nvPr/>
        </p:nvSpPr>
        <p:spPr>
          <a:xfrm>
            <a:off x="6444208" y="3888397"/>
            <a:ext cx="16197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17,4%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</a:p>
          <a:p>
            <a:pPr>
              <a:defRPr/>
            </a:pP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PIB da indústria</a:t>
            </a:r>
          </a:p>
        </p:txBody>
      </p:sp>
      <p:sp>
        <p:nvSpPr>
          <p:cNvPr id="212" name="Retângulo 211"/>
          <p:cNvSpPr/>
          <p:nvPr/>
        </p:nvSpPr>
        <p:spPr>
          <a:xfrm>
            <a:off x="8172400" y="3140063"/>
            <a:ext cx="5921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17,5%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indústria</a:t>
            </a:r>
          </a:p>
        </p:txBody>
      </p:sp>
      <p:sp>
        <p:nvSpPr>
          <p:cNvPr id="224" name="Retângulo 223"/>
          <p:cNvSpPr/>
          <p:nvPr/>
        </p:nvSpPr>
        <p:spPr>
          <a:xfrm>
            <a:off x="5957405" y="5373796"/>
            <a:ext cx="16197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indústria</a:t>
            </a:r>
          </a:p>
        </p:txBody>
      </p:sp>
      <p:cxnSp>
        <p:nvCxnSpPr>
          <p:cNvPr id="235" name="Conector reto 234"/>
          <p:cNvCxnSpPr/>
          <p:nvPr/>
        </p:nvCxnSpPr>
        <p:spPr>
          <a:xfrm>
            <a:off x="6373818" y="6005092"/>
            <a:ext cx="0" cy="160799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Retângulo 243"/>
          <p:cNvSpPr/>
          <p:nvPr/>
        </p:nvSpPr>
        <p:spPr>
          <a:xfrm>
            <a:off x="6319188" y="6068825"/>
            <a:ext cx="16197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indústria</a:t>
            </a:r>
          </a:p>
        </p:txBody>
      </p:sp>
      <p:sp>
        <p:nvSpPr>
          <p:cNvPr id="245" name="Retângulo 244"/>
          <p:cNvSpPr/>
          <p:nvPr/>
        </p:nvSpPr>
        <p:spPr>
          <a:xfrm>
            <a:off x="7884368" y="5719040"/>
            <a:ext cx="16197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indústria</a:t>
            </a:r>
          </a:p>
        </p:txBody>
      </p:sp>
      <p:cxnSp>
        <p:nvCxnSpPr>
          <p:cNvPr id="268" name="Conector reto 267"/>
          <p:cNvCxnSpPr/>
          <p:nvPr/>
        </p:nvCxnSpPr>
        <p:spPr>
          <a:xfrm>
            <a:off x="7099908" y="1779762"/>
            <a:ext cx="4055" cy="346289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Retângulo 275"/>
          <p:cNvSpPr/>
          <p:nvPr/>
        </p:nvSpPr>
        <p:spPr>
          <a:xfrm>
            <a:off x="6553869" y="2588396"/>
            <a:ext cx="78420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indústria</a:t>
            </a:r>
          </a:p>
        </p:txBody>
      </p:sp>
      <p:sp>
        <p:nvSpPr>
          <p:cNvPr id="277" name="Retângulo 276"/>
          <p:cNvSpPr/>
          <p:nvPr/>
        </p:nvSpPr>
        <p:spPr>
          <a:xfrm>
            <a:off x="7020271" y="1902976"/>
            <a:ext cx="19252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4,6%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indústria</a:t>
            </a:r>
          </a:p>
        </p:txBody>
      </p:sp>
      <p:cxnSp>
        <p:nvCxnSpPr>
          <p:cNvPr id="283" name="Conector reto 282"/>
          <p:cNvCxnSpPr/>
          <p:nvPr/>
        </p:nvCxnSpPr>
        <p:spPr>
          <a:xfrm>
            <a:off x="6053600" y="3274583"/>
            <a:ext cx="1558800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Conector reto 284"/>
          <p:cNvCxnSpPr/>
          <p:nvPr/>
        </p:nvCxnSpPr>
        <p:spPr>
          <a:xfrm>
            <a:off x="7613954" y="2309615"/>
            <a:ext cx="0" cy="970107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Grupo 273"/>
          <p:cNvGrpSpPr/>
          <p:nvPr/>
        </p:nvGrpSpPr>
        <p:grpSpPr>
          <a:xfrm>
            <a:off x="7524329" y="2132856"/>
            <a:ext cx="1152128" cy="318379"/>
            <a:chOff x="-46269" y="3764423"/>
            <a:chExt cx="1152128" cy="318379"/>
          </a:xfrm>
        </p:grpSpPr>
        <p:sp>
          <p:nvSpPr>
            <p:cNvPr id="289" name="Retângulo 288"/>
            <p:cNvSpPr/>
            <p:nvPr/>
          </p:nvSpPr>
          <p:spPr>
            <a:xfrm>
              <a:off x="-39477" y="3764423"/>
              <a:ext cx="112788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900" b="1" dirty="0">
                  <a:solidFill>
                    <a:srgbClr val="6F6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Dias D’Ávila</a:t>
              </a:r>
            </a:p>
          </p:txBody>
        </p:sp>
        <p:cxnSp>
          <p:nvCxnSpPr>
            <p:cNvPr id="290" name="Conector reto 289"/>
            <p:cNvCxnSpPr/>
            <p:nvPr/>
          </p:nvCxnSpPr>
          <p:spPr>
            <a:xfrm>
              <a:off x="44740" y="3948442"/>
              <a:ext cx="736654" cy="0"/>
            </a:xfrm>
            <a:prstGeom prst="line">
              <a:avLst/>
            </a:prstGeom>
            <a:ln>
              <a:solidFill>
                <a:srgbClr val="6F6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Retângulo 290"/>
            <p:cNvSpPr/>
            <p:nvPr/>
          </p:nvSpPr>
          <p:spPr>
            <a:xfrm>
              <a:off x="-46269" y="3898136"/>
              <a:ext cx="1152128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Metam / mecânica</a:t>
              </a:r>
            </a:p>
          </p:txBody>
        </p:sp>
      </p:grpSp>
      <p:sp>
        <p:nvSpPr>
          <p:cNvPr id="300" name="Retângulo 299"/>
          <p:cNvSpPr/>
          <p:nvPr/>
        </p:nvSpPr>
        <p:spPr>
          <a:xfrm>
            <a:off x="7577197" y="2374937"/>
            <a:ext cx="111220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indústria</a:t>
            </a:r>
          </a:p>
        </p:txBody>
      </p:sp>
      <p:sp>
        <p:nvSpPr>
          <p:cNvPr id="301" name="Elipse 300"/>
          <p:cNvSpPr/>
          <p:nvPr/>
        </p:nvSpPr>
        <p:spPr>
          <a:xfrm>
            <a:off x="8294999" y="2147688"/>
            <a:ext cx="216000" cy="216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02" name="Picture 10" descr="Resultado de imagem para metalurgic icon png"/>
          <p:cNvPicPr>
            <a:picLocks noChangeAspect="1" noChangeArrowheads="1"/>
          </p:cNvPicPr>
          <p:nvPr/>
        </p:nvPicPr>
        <p:blipFill>
          <a:blip r:embed="rId2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73" y="2157206"/>
            <a:ext cx="182003" cy="1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3" name="Retângulo 302"/>
          <p:cNvSpPr/>
          <p:nvPr/>
        </p:nvSpPr>
        <p:spPr>
          <a:xfrm>
            <a:off x="8028384" y="3933056"/>
            <a:ext cx="7746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indústria</a:t>
            </a:r>
          </a:p>
        </p:txBody>
      </p:sp>
      <p:sp>
        <p:nvSpPr>
          <p:cNvPr id="304" name="Retângulo 303"/>
          <p:cNvSpPr/>
          <p:nvPr/>
        </p:nvSpPr>
        <p:spPr>
          <a:xfrm>
            <a:off x="6819058" y="4376932"/>
            <a:ext cx="7746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indústria</a:t>
            </a:r>
          </a:p>
        </p:txBody>
      </p:sp>
      <p:cxnSp>
        <p:nvCxnSpPr>
          <p:cNvPr id="306" name="Conector reto 305"/>
          <p:cNvCxnSpPr/>
          <p:nvPr/>
        </p:nvCxnSpPr>
        <p:spPr>
          <a:xfrm>
            <a:off x="6070600" y="3487738"/>
            <a:ext cx="1799150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Conector reto 306"/>
          <p:cNvCxnSpPr/>
          <p:nvPr/>
        </p:nvCxnSpPr>
        <p:spPr>
          <a:xfrm>
            <a:off x="7884368" y="3496130"/>
            <a:ext cx="0" cy="978604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Retângulo 307"/>
          <p:cNvSpPr/>
          <p:nvPr/>
        </p:nvSpPr>
        <p:spPr>
          <a:xfrm>
            <a:off x="7812360" y="4278920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Lauro de Freitas</a:t>
            </a:r>
          </a:p>
        </p:txBody>
      </p:sp>
      <p:cxnSp>
        <p:nvCxnSpPr>
          <p:cNvPr id="309" name="Conector reto 308"/>
          <p:cNvCxnSpPr/>
          <p:nvPr/>
        </p:nvCxnSpPr>
        <p:spPr>
          <a:xfrm>
            <a:off x="7875952" y="4464424"/>
            <a:ext cx="899771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" name="Retângulo 309"/>
          <p:cNvSpPr/>
          <p:nvPr/>
        </p:nvSpPr>
        <p:spPr>
          <a:xfrm>
            <a:off x="7812360" y="4427669"/>
            <a:ext cx="10744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600" b="1" dirty="0">
                <a:latin typeface="Arial" panose="020B0604020202020204" pitchFamily="34" charset="0"/>
                <a:cs typeface="Arial" panose="020B0604020202020204" pitchFamily="34" charset="0"/>
              </a:rPr>
              <a:t>Construção civil e eletrônicos</a:t>
            </a:r>
          </a:p>
        </p:txBody>
      </p:sp>
      <p:sp>
        <p:nvSpPr>
          <p:cNvPr id="315" name="Retângulo 314"/>
          <p:cNvSpPr/>
          <p:nvPr/>
        </p:nvSpPr>
        <p:spPr>
          <a:xfrm>
            <a:off x="7812360" y="4618003"/>
            <a:ext cx="7746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indústria</a:t>
            </a:r>
          </a:p>
        </p:txBody>
      </p:sp>
      <p:cxnSp>
        <p:nvCxnSpPr>
          <p:cNvPr id="317" name="Conector reto 316"/>
          <p:cNvCxnSpPr/>
          <p:nvPr/>
        </p:nvCxnSpPr>
        <p:spPr>
          <a:xfrm>
            <a:off x="5559816" y="3419478"/>
            <a:ext cx="341631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Conector reto 317"/>
          <p:cNvCxnSpPr/>
          <p:nvPr/>
        </p:nvCxnSpPr>
        <p:spPr>
          <a:xfrm>
            <a:off x="5559816" y="3419478"/>
            <a:ext cx="0" cy="658855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Conector reto 318"/>
          <p:cNvCxnSpPr/>
          <p:nvPr/>
        </p:nvCxnSpPr>
        <p:spPr>
          <a:xfrm>
            <a:off x="5559816" y="4075587"/>
            <a:ext cx="617633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Conector reto 319"/>
          <p:cNvCxnSpPr/>
          <p:nvPr/>
        </p:nvCxnSpPr>
        <p:spPr>
          <a:xfrm>
            <a:off x="6177449" y="4075587"/>
            <a:ext cx="0" cy="710735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Retângulo 320"/>
          <p:cNvSpPr/>
          <p:nvPr/>
        </p:nvSpPr>
        <p:spPr>
          <a:xfrm>
            <a:off x="6100444" y="4608511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Candeias</a:t>
            </a:r>
          </a:p>
        </p:txBody>
      </p:sp>
      <p:cxnSp>
        <p:nvCxnSpPr>
          <p:cNvPr id="322" name="Conector reto 321"/>
          <p:cNvCxnSpPr/>
          <p:nvPr/>
        </p:nvCxnSpPr>
        <p:spPr>
          <a:xfrm>
            <a:off x="6168437" y="4796496"/>
            <a:ext cx="559671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Retângulo 322"/>
          <p:cNvSpPr/>
          <p:nvPr/>
        </p:nvSpPr>
        <p:spPr>
          <a:xfrm>
            <a:off x="6100444" y="4756859"/>
            <a:ext cx="107444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600" b="1" dirty="0">
                <a:latin typeface="Arial" panose="020B0604020202020204" pitchFamily="34" charset="0"/>
                <a:cs typeface="Arial" panose="020B0604020202020204" pitchFamily="34" charset="0"/>
              </a:rPr>
              <a:t>Química</a:t>
            </a:r>
          </a:p>
        </p:txBody>
      </p:sp>
      <p:sp>
        <p:nvSpPr>
          <p:cNvPr id="324" name="Retângulo 323"/>
          <p:cNvSpPr/>
          <p:nvPr/>
        </p:nvSpPr>
        <p:spPr>
          <a:xfrm>
            <a:off x="6093662" y="4833446"/>
            <a:ext cx="13681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indústria</a:t>
            </a:r>
          </a:p>
        </p:txBody>
      </p:sp>
      <p:sp>
        <p:nvSpPr>
          <p:cNvPr id="325" name="Elipse 324"/>
          <p:cNvSpPr/>
          <p:nvPr/>
        </p:nvSpPr>
        <p:spPr>
          <a:xfrm>
            <a:off x="6042558" y="3383172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26" name="Elipse 325"/>
          <p:cNvSpPr/>
          <p:nvPr/>
        </p:nvSpPr>
        <p:spPr>
          <a:xfrm>
            <a:off x="5795350" y="3327932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27" name="Elipse 326"/>
          <p:cNvSpPr/>
          <p:nvPr/>
        </p:nvSpPr>
        <p:spPr>
          <a:xfrm>
            <a:off x="6032500" y="3230772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28" name="Elipse 327"/>
          <p:cNvSpPr/>
          <p:nvPr/>
        </p:nvSpPr>
        <p:spPr>
          <a:xfrm>
            <a:off x="6722868" y="4667010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29" name="Elipse 328"/>
          <p:cNvSpPr/>
          <p:nvPr/>
        </p:nvSpPr>
        <p:spPr>
          <a:xfrm>
            <a:off x="6713379" y="4646933"/>
            <a:ext cx="216000" cy="216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30" name="Picture 4" descr="Resultado de imagem para chemistry png icon"/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58" y="4648859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" name="Elipse 331"/>
          <p:cNvSpPr/>
          <p:nvPr/>
        </p:nvSpPr>
        <p:spPr>
          <a:xfrm>
            <a:off x="8800442" y="4332090"/>
            <a:ext cx="216000" cy="216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33" name="Picture 4" descr="Resultado de imagem para construction icon png"/>
          <p:cNvPicPr>
            <a:picLocks noChangeAspect="1" noChangeArrowheads="1"/>
          </p:cNvPicPr>
          <p:nvPr/>
        </p:nvPicPr>
        <p:blipFill>
          <a:blip r:embed="rId2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001" y="4329632"/>
            <a:ext cx="208882" cy="20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4" name="Elipse 333"/>
          <p:cNvSpPr/>
          <p:nvPr/>
        </p:nvSpPr>
        <p:spPr>
          <a:xfrm>
            <a:off x="8797942" y="4550738"/>
            <a:ext cx="216000" cy="216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35" name="Picture 76" descr="Resultado de imagem para computer icon png"/>
          <p:cNvPicPr>
            <a:picLocks noChangeAspect="1" noChangeArrowheads="1"/>
          </p:cNvPicPr>
          <p:nvPr/>
        </p:nvPicPr>
        <p:blipFill>
          <a:blip r:embed="rId2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598" y="4574804"/>
            <a:ext cx="165460" cy="16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8" name="Conector reto 247">
            <a:extLst>
              <a:ext uri="{FF2B5EF4-FFF2-40B4-BE49-F238E27FC236}">
                <a16:creationId xmlns="" xmlns:a16="http://schemas.microsoft.com/office/drawing/2014/main" id="{8F75E50B-7BDC-45E0-A6EE-1800CFA3F085}"/>
              </a:ext>
            </a:extLst>
          </p:cNvPr>
          <p:cNvCxnSpPr>
            <a:cxnSpLocks/>
          </p:cNvCxnSpPr>
          <p:nvPr/>
        </p:nvCxnSpPr>
        <p:spPr>
          <a:xfrm>
            <a:off x="6084168" y="3534916"/>
            <a:ext cx="1518066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ector reto 251">
            <a:extLst>
              <a:ext uri="{FF2B5EF4-FFF2-40B4-BE49-F238E27FC236}">
                <a16:creationId xmlns="" xmlns:a16="http://schemas.microsoft.com/office/drawing/2014/main" id="{B0907C14-DB83-4A30-B328-A3A9D46841AF}"/>
              </a:ext>
            </a:extLst>
          </p:cNvPr>
          <p:cNvCxnSpPr>
            <a:cxnSpLocks/>
          </p:cNvCxnSpPr>
          <p:nvPr/>
        </p:nvCxnSpPr>
        <p:spPr>
          <a:xfrm>
            <a:off x="7602234" y="3529583"/>
            <a:ext cx="0" cy="1506993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Retângulo 254">
            <a:extLst>
              <a:ext uri="{FF2B5EF4-FFF2-40B4-BE49-F238E27FC236}">
                <a16:creationId xmlns="" xmlns:a16="http://schemas.microsoft.com/office/drawing/2014/main" id="{A31028FB-5A6E-4E37-889E-7AC1569E00C8}"/>
              </a:ext>
            </a:extLst>
          </p:cNvPr>
          <p:cNvSpPr/>
          <p:nvPr/>
        </p:nvSpPr>
        <p:spPr>
          <a:xfrm>
            <a:off x="7542087" y="4897494"/>
            <a:ext cx="14509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Francisco do Conde</a:t>
            </a:r>
          </a:p>
        </p:txBody>
      </p:sp>
      <p:sp>
        <p:nvSpPr>
          <p:cNvPr id="261" name="Retângulo 260">
            <a:extLst>
              <a:ext uri="{FF2B5EF4-FFF2-40B4-BE49-F238E27FC236}">
                <a16:creationId xmlns="" xmlns:a16="http://schemas.microsoft.com/office/drawing/2014/main" id="{26DDB409-E188-4FBE-BCA1-7D9B3D5AE9BC}"/>
              </a:ext>
            </a:extLst>
          </p:cNvPr>
          <p:cNvSpPr/>
          <p:nvPr/>
        </p:nvSpPr>
        <p:spPr>
          <a:xfrm>
            <a:off x="7666436" y="5035856"/>
            <a:ext cx="98752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600" b="1" dirty="0">
                <a:latin typeface="Arial" panose="020B0604020202020204" pitchFamily="34" charset="0"/>
                <a:cs typeface="Arial" panose="020B0604020202020204" pitchFamily="34" charset="0"/>
              </a:rPr>
              <a:t>Petroquímica</a:t>
            </a:r>
          </a:p>
        </p:txBody>
      </p:sp>
      <p:cxnSp>
        <p:nvCxnSpPr>
          <p:cNvPr id="264" name="Conector reto 263">
            <a:extLst>
              <a:ext uri="{FF2B5EF4-FFF2-40B4-BE49-F238E27FC236}">
                <a16:creationId xmlns="" xmlns:a16="http://schemas.microsoft.com/office/drawing/2014/main" id="{58478166-497F-4BBD-B6CA-985315455A60}"/>
              </a:ext>
            </a:extLst>
          </p:cNvPr>
          <p:cNvCxnSpPr>
            <a:cxnSpLocks/>
          </p:cNvCxnSpPr>
          <p:nvPr/>
        </p:nvCxnSpPr>
        <p:spPr>
          <a:xfrm>
            <a:off x="7596336" y="5055626"/>
            <a:ext cx="1241486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Retângulo 264">
            <a:extLst>
              <a:ext uri="{FF2B5EF4-FFF2-40B4-BE49-F238E27FC236}">
                <a16:creationId xmlns="" xmlns:a16="http://schemas.microsoft.com/office/drawing/2014/main" id="{79FDB163-6AF7-4C7A-BD64-DE03EC9ED8B1}"/>
              </a:ext>
            </a:extLst>
          </p:cNvPr>
          <p:cNvSpPr/>
          <p:nvPr/>
        </p:nvSpPr>
        <p:spPr>
          <a:xfrm>
            <a:off x="7665657" y="5123427"/>
            <a:ext cx="7746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8,3%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indústria</a:t>
            </a:r>
          </a:p>
        </p:txBody>
      </p:sp>
      <p:pic>
        <p:nvPicPr>
          <p:cNvPr id="266" name="Picture 4" descr="Resultado de imagem para chemistry png icon">
            <a:extLst>
              <a:ext uri="{FF2B5EF4-FFF2-40B4-BE49-F238E27FC236}">
                <a16:creationId xmlns="" xmlns:a16="http://schemas.microsoft.com/office/drawing/2014/main" id="{4887BAFE-26C3-4146-B7F2-4B783E0CE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652" y="4878545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" name="Elipse 268">
            <a:extLst>
              <a:ext uri="{FF2B5EF4-FFF2-40B4-BE49-F238E27FC236}">
                <a16:creationId xmlns="" xmlns:a16="http://schemas.microsoft.com/office/drawing/2014/main" id="{6EC08505-1C27-4F43-81BD-67AE5D7A1E0A}"/>
              </a:ext>
            </a:extLst>
          </p:cNvPr>
          <p:cNvSpPr/>
          <p:nvPr/>
        </p:nvSpPr>
        <p:spPr>
          <a:xfrm>
            <a:off x="5916125" y="3162743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3369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003" y="1340818"/>
            <a:ext cx="4654461" cy="489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5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ipse 155"/>
          <p:cNvSpPr/>
          <p:nvPr/>
        </p:nvSpPr>
        <p:spPr>
          <a:xfrm>
            <a:off x="7303744" y="1999720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9" name="Elipse 158"/>
          <p:cNvSpPr/>
          <p:nvPr/>
        </p:nvSpPr>
        <p:spPr>
          <a:xfrm>
            <a:off x="8294790" y="3160933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0" name="Elipse 159"/>
          <p:cNvSpPr/>
          <p:nvPr/>
        </p:nvSpPr>
        <p:spPr>
          <a:xfrm>
            <a:off x="7777633" y="2977688"/>
            <a:ext cx="252000" cy="252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1" name="Elipse 160"/>
          <p:cNvSpPr/>
          <p:nvPr/>
        </p:nvSpPr>
        <p:spPr>
          <a:xfrm>
            <a:off x="7775302" y="4127046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5" name="Elipse 164"/>
          <p:cNvSpPr/>
          <p:nvPr/>
        </p:nvSpPr>
        <p:spPr>
          <a:xfrm>
            <a:off x="8157689" y="2919976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7" name="Elipse 166"/>
          <p:cNvSpPr/>
          <p:nvPr/>
        </p:nvSpPr>
        <p:spPr>
          <a:xfrm>
            <a:off x="8067689" y="3229688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8" name="Elipse 167"/>
          <p:cNvSpPr/>
          <p:nvPr/>
        </p:nvSpPr>
        <p:spPr>
          <a:xfrm>
            <a:off x="8094462" y="1624758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9" name="Elipse 168"/>
          <p:cNvSpPr/>
          <p:nvPr/>
        </p:nvSpPr>
        <p:spPr>
          <a:xfrm>
            <a:off x="7567388" y="4964618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1" name="Elipse 170"/>
          <p:cNvSpPr/>
          <p:nvPr/>
        </p:nvSpPr>
        <p:spPr>
          <a:xfrm>
            <a:off x="7981825" y="3364760"/>
            <a:ext cx="288032" cy="288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0" name="Elipse 149"/>
          <p:cNvSpPr/>
          <p:nvPr/>
        </p:nvSpPr>
        <p:spPr>
          <a:xfrm>
            <a:off x="7540056" y="6027204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3" name="Elipse 182"/>
          <p:cNvSpPr/>
          <p:nvPr/>
        </p:nvSpPr>
        <p:spPr>
          <a:xfrm>
            <a:off x="7375182" y="4071422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99" name="Elipse 198"/>
          <p:cNvSpPr/>
          <p:nvPr/>
        </p:nvSpPr>
        <p:spPr>
          <a:xfrm>
            <a:off x="6446488" y="4071422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23" name="Elipse 222"/>
          <p:cNvSpPr/>
          <p:nvPr/>
        </p:nvSpPr>
        <p:spPr>
          <a:xfrm>
            <a:off x="7017992" y="2571224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26" name="Elipse 225"/>
          <p:cNvSpPr/>
          <p:nvPr/>
        </p:nvSpPr>
        <p:spPr>
          <a:xfrm>
            <a:off x="7803810" y="3714232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7" name="Retângulo 106"/>
          <p:cNvSpPr/>
          <p:nvPr/>
        </p:nvSpPr>
        <p:spPr>
          <a:xfrm>
            <a:off x="-36512" y="908720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Produção industrial</a:t>
            </a:r>
          </a:p>
        </p:txBody>
      </p:sp>
      <p:sp>
        <p:nvSpPr>
          <p:cNvPr id="106" name="Retângulo 105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etângulo 112"/>
          <p:cNvSpPr/>
          <p:nvPr/>
        </p:nvSpPr>
        <p:spPr>
          <a:xfrm>
            <a:off x="-34838" y="5229200"/>
            <a:ext cx="19797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</a:rPr>
              <a:t>Legenda:</a:t>
            </a:r>
          </a:p>
        </p:txBody>
      </p:sp>
      <p:sp>
        <p:nvSpPr>
          <p:cNvPr id="114" name="Retângulo 113"/>
          <p:cNvSpPr/>
          <p:nvPr/>
        </p:nvSpPr>
        <p:spPr>
          <a:xfrm>
            <a:off x="65470" y="5661248"/>
            <a:ext cx="1086993" cy="1116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6" name="Retângulo 115"/>
          <p:cNvSpPr/>
          <p:nvPr/>
        </p:nvSpPr>
        <p:spPr>
          <a:xfrm>
            <a:off x="190300" y="5475421"/>
            <a:ext cx="9253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chemeClr val="tx2"/>
                </a:solidFill>
              </a:rPr>
              <a:t>Transformação</a:t>
            </a:r>
          </a:p>
        </p:txBody>
      </p:sp>
      <p:cxnSp>
        <p:nvCxnSpPr>
          <p:cNvPr id="117" name="Conector reto 116"/>
          <p:cNvCxnSpPr/>
          <p:nvPr/>
        </p:nvCxnSpPr>
        <p:spPr>
          <a:xfrm flipV="1">
            <a:off x="65471" y="5607272"/>
            <a:ext cx="0" cy="165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tângulo 123"/>
          <p:cNvSpPr/>
          <p:nvPr/>
        </p:nvSpPr>
        <p:spPr>
          <a:xfrm>
            <a:off x="1152464" y="5661870"/>
            <a:ext cx="1076867" cy="11749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126" name="Conector reto 125"/>
          <p:cNvCxnSpPr/>
          <p:nvPr/>
        </p:nvCxnSpPr>
        <p:spPr>
          <a:xfrm flipV="1">
            <a:off x="1149632" y="5607894"/>
            <a:ext cx="0" cy="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to 127"/>
          <p:cNvCxnSpPr/>
          <p:nvPr/>
        </p:nvCxnSpPr>
        <p:spPr>
          <a:xfrm flipV="1">
            <a:off x="2229331" y="5607272"/>
            <a:ext cx="0" cy="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tângulo 129"/>
          <p:cNvSpPr/>
          <p:nvPr/>
        </p:nvSpPr>
        <p:spPr>
          <a:xfrm>
            <a:off x="1159608" y="5486042"/>
            <a:ext cx="10361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solidFill>
                  <a:schemeClr val="tx2"/>
                </a:solidFill>
              </a:rPr>
              <a:t>Extração mineral</a:t>
            </a:r>
          </a:p>
        </p:txBody>
      </p:sp>
      <p:sp>
        <p:nvSpPr>
          <p:cNvPr id="2" name="AutoShape 2" descr="Resultado de imagem para copper icon png"/>
          <p:cNvSpPr>
            <a:spLocks noChangeAspect="1" noChangeArrowheads="1"/>
          </p:cNvSpPr>
          <p:nvPr/>
        </p:nvSpPr>
        <p:spPr bwMode="auto">
          <a:xfrm>
            <a:off x="155575" y="-4572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Resultado de imagem para copper icon png"/>
          <p:cNvSpPr>
            <a:spLocks noChangeAspect="1" noChangeArrowheads="1"/>
          </p:cNvSpPr>
          <p:nvPr/>
        </p:nvSpPr>
        <p:spPr bwMode="auto">
          <a:xfrm>
            <a:off x="307975" y="-3048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6" descr="Imagem relacionada"/>
          <p:cNvSpPr>
            <a:spLocks noChangeAspect="1" noChangeArrowheads="1"/>
          </p:cNvSpPr>
          <p:nvPr/>
        </p:nvSpPr>
        <p:spPr bwMode="auto">
          <a:xfrm>
            <a:off x="460375" y="-1524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8" descr="Resultado de imagem para copper icon png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" name="AutoShape 18" descr="Imagem relacionada"/>
          <p:cNvSpPr>
            <a:spLocks noChangeAspect="1" noChangeArrowheads="1"/>
          </p:cNvSpPr>
          <p:nvPr/>
        </p:nvSpPr>
        <p:spPr bwMode="auto">
          <a:xfrm>
            <a:off x="612775" y="-2332038"/>
            <a:ext cx="581977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AutoShape 20" descr="Resultado de imagem para gold icon png"/>
          <p:cNvSpPr>
            <a:spLocks noChangeAspect="1" noChangeArrowheads="1"/>
          </p:cNvSpPr>
          <p:nvPr/>
        </p:nvSpPr>
        <p:spPr bwMode="auto">
          <a:xfrm>
            <a:off x="155575" y="-579438"/>
            <a:ext cx="13716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AutoShape 28" descr="Imagem relacionada"/>
          <p:cNvSpPr>
            <a:spLocks noChangeAspect="1" noChangeArrowheads="1"/>
          </p:cNvSpPr>
          <p:nvPr/>
        </p:nvSpPr>
        <p:spPr bwMode="auto">
          <a:xfrm>
            <a:off x="155575" y="-2789238"/>
            <a:ext cx="581977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" name="AutoShape 30" descr="Resultado de imagem para nickel png"/>
          <p:cNvSpPr>
            <a:spLocks noChangeAspect="1" noChangeArrowheads="1"/>
          </p:cNvSpPr>
          <p:nvPr/>
        </p:nvSpPr>
        <p:spPr bwMode="auto">
          <a:xfrm>
            <a:off x="155575" y="-2789238"/>
            <a:ext cx="587692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9" name="AutoShape 38" descr="Imagem relacionada"/>
          <p:cNvSpPr>
            <a:spLocks noChangeAspect="1" noChangeArrowheads="1"/>
          </p:cNvSpPr>
          <p:nvPr/>
        </p:nvSpPr>
        <p:spPr bwMode="auto">
          <a:xfrm>
            <a:off x="155575" y="-2789238"/>
            <a:ext cx="591502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0" name="AutoShape 40" descr="Imagem relacionada"/>
          <p:cNvSpPr>
            <a:spLocks noChangeAspect="1" noChangeArrowheads="1"/>
          </p:cNvSpPr>
          <p:nvPr/>
        </p:nvSpPr>
        <p:spPr bwMode="auto">
          <a:xfrm>
            <a:off x="307975" y="-2636838"/>
            <a:ext cx="591502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6" name="AutoShape 46" descr="Resultado de imagem para bottle icon png"/>
          <p:cNvSpPr>
            <a:spLocks noChangeAspect="1" noChangeArrowheads="1"/>
          </p:cNvSpPr>
          <p:nvPr/>
        </p:nvSpPr>
        <p:spPr bwMode="auto">
          <a:xfrm>
            <a:off x="460375" y="-2033588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3" name="AutoShape 50" descr="Resultado de imagem para bottle icon png"/>
          <p:cNvSpPr>
            <a:spLocks noChangeAspect="1" noChangeArrowheads="1"/>
          </p:cNvSpPr>
          <p:nvPr/>
        </p:nvSpPr>
        <p:spPr bwMode="auto">
          <a:xfrm>
            <a:off x="155575" y="-1279525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7" name="AutoShape 60" descr="Resultado de imagem para pneu icon png"/>
          <p:cNvSpPr>
            <a:spLocks noChangeAspect="1" noChangeArrowheads="1"/>
          </p:cNvSpPr>
          <p:nvPr/>
        </p:nvSpPr>
        <p:spPr bwMode="auto">
          <a:xfrm>
            <a:off x="307975" y="-2636838"/>
            <a:ext cx="581977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3" name="AutoShape 66" descr="Resultado de imagem para plastic icon png"/>
          <p:cNvSpPr>
            <a:spLocks noChangeAspect="1" noChangeArrowheads="1"/>
          </p:cNvSpPr>
          <p:nvPr/>
        </p:nvSpPr>
        <p:spPr bwMode="auto">
          <a:xfrm>
            <a:off x="765175" y="-2179638"/>
            <a:ext cx="581977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0" name="Retângulo 179"/>
          <p:cNvSpPr/>
          <p:nvPr/>
        </p:nvSpPr>
        <p:spPr>
          <a:xfrm>
            <a:off x="-36512" y="1177588"/>
            <a:ext cx="8388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Principais indústrias em 2015</a:t>
            </a:r>
          </a:p>
        </p:txBody>
      </p:sp>
      <p:sp>
        <p:nvSpPr>
          <p:cNvPr id="325" name="Elipse 324"/>
          <p:cNvSpPr/>
          <p:nvPr/>
        </p:nvSpPr>
        <p:spPr>
          <a:xfrm>
            <a:off x="8202798" y="3311214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26" name="Elipse 325"/>
          <p:cNvSpPr/>
          <p:nvPr/>
        </p:nvSpPr>
        <p:spPr>
          <a:xfrm>
            <a:off x="7955590" y="3255974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27" name="Elipse 326"/>
          <p:cNvSpPr/>
          <p:nvPr/>
        </p:nvSpPr>
        <p:spPr>
          <a:xfrm>
            <a:off x="8192740" y="3158814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599" y="2111934"/>
            <a:ext cx="4089600" cy="245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8" name="Conector reto 247"/>
          <p:cNvCxnSpPr/>
          <p:nvPr/>
        </p:nvCxnSpPr>
        <p:spPr>
          <a:xfrm>
            <a:off x="2483768" y="3409688"/>
            <a:ext cx="1800200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Retângulo 251"/>
          <p:cNvSpPr/>
          <p:nvPr/>
        </p:nvSpPr>
        <p:spPr>
          <a:xfrm>
            <a:off x="755576" y="3060191"/>
            <a:ext cx="17188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71,6%</a:t>
            </a:r>
          </a:p>
        </p:txBody>
      </p:sp>
      <p:sp>
        <p:nvSpPr>
          <p:cNvPr id="255" name="Retângulo 254"/>
          <p:cNvSpPr/>
          <p:nvPr/>
        </p:nvSpPr>
        <p:spPr>
          <a:xfrm>
            <a:off x="-42142" y="4470211"/>
            <a:ext cx="3245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 PIB da indústria em 2015, concentrado nos </a:t>
            </a:r>
            <a:r>
              <a:rPr lang="pt-BR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 municípios </a:t>
            </a:r>
            <a:r>
              <a:rPr lang="pt-BR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selecionados.</a:t>
            </a:r>
          </a:p>
        </p:txBody>
      </p:sp>
      <p:sp>
        <p:nvSpPr>
          <p:cNvPr id="65" name="Elipse 64">
            <a:extLst>
              <a:ext uri="{FF2B5EF4-FFF2-40B4-BE49-F238E27FC236}">
                <a16:creationId xmlns="" xmlns:a16="http://schemas.microsoft.com/office/drawing/2014/main" id="{420A3DFB-C83A-4506-A3C0-5B8327F0E9B2}"/>
              </a:ext>
            </a:extLst>
          </p:cNvPr>
          <p:cNvSpPr/>
          <p:nvPr/>
        </p:nvSpPr>
        <p:spPr>
          <a:xfrm>
            <a:off x="8091240" y="3090765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67" name="CaixaDeTexto 66">
            <a:extLst>
              <a:ext uri="{FF2B5EF4-FFF2-40B4-BE49-F238E27FC236}">
                <a16:creationId xmlns="" xmlns:a16="http://schemas.microsoft.com/office/drawing/2014/main" id="{969107D8-556B-411A-BC0C-4081C6600344}"/>
              </a:ext>
            </a:extLst>
          </p:cNvPr>
          <p:cNvSpPr txBox="1"/>
          <p:nvPr/>
        </p:nvSpPr>
        <p:spPr>
          <a:xfrm>
            <a:off x="-36512" y="5949280"/>
            <a:ext cx="3040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sz="800" b="1" dirty="0">
                <a:solidFill>
                  <a:schemeClr val="tx2"/>
                </a:solidFill>
                <a:latin typeface="Arial"/>
              </a:rPr>
              <a:t>Fonte: SEI (2018)</a:t>
            </a:r>
          </a:p>
          <a:p>
            <a:pPr fontAlgn="ctr"/>
            <a:r>
              <a:rPr lang="pt-BR" sz="800" b="1" dirty="0" err="1">
                <a:solidFill>
                  <a:schemeClr val="tx2"/>
                </a:solidFill>
                <a:latin typeface="Arial"/>
              </a:rPr>
              <a:t>Obs</a:t>
            </a:r>
            <a:r>
              <a:rPr lang="pt-BR" sz="800" b="1" dirty="0">
                <a:solidFill>
                  <a:schemeClr val="tx2"/>
                </a:solidFill>
                <a:latin typeface="Arial"/>
              </a:rPr>
              <a:t>: Atualizado em 09/11/2018 pela SDE/SDP/DIMIN/CDE</a:t>
            </a:r>
          </a:p>
        </p:txBody>
      </p:sp>
    </p:spTree>
    <p:extLst>
      <p:ext uri="{BB962C8B-B14F-4D97-AF65-F5344CB8AC3E}">
        <p14:creationId xmlns:p14="http://schemas.microsoft.com/office/powerpoint/2010/main" val="1149106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Conector reto 87">
            <a:extLst>
              <a:ext uri="{FF2B5EF4-FFF2-40B4-BE49-F238E27FC236}">
                <a16:creationId xmlns="" xmlns:a16="http://schemas.microsoft.com/office/drawing/2014/main" id="{FCD7AF1A-365D-42E9-9466-691F05545DDD}"/>
              </a:ext>
            </a:extLst>
          </p:cNvPr>
          <p:cNvCxnSpPr>
            <a:cxnSpLocks/>
          </p:cNvCxnSpPr>
          <p:nvPr/>
        </p:nvCxnSpPr>
        <p:spPr>
          <a:xfrm>
            <a:off x="6000760" y="5500702"/>
            <a:ext cx="646932" cy="1653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86">
            <a:extLst>
              <a:ext uri="{FF2B5EF4-FFF2-40B4-BE49-F238E27FC236}">
                <a16:creationId xmlns="" xmlns:a16="http://schemas.microsoft.com/office/drawing/2014/main" id="{0870C1D2-78B3-45DB-AE01-B4EF1CB9F446}"/>
              </a:ext>
            </a:extLst>
          </p:cNvPr>
          <p:cNvCxnSpPr>
            <a:cxnSpLocks/>
          </p:cNvCxnSpPr>
          <p:nvPr/>
        </p:nvCxnSpPr>
        <p:spPr>
          <a:xfrm>
            <a:off x="6000760" y="4572008"/>
            <a:ext cx="642942" cy="928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>
            <a:extLst>
              <a:ext uri="{FF2B5EF4-FFF2-40B4-BE49-F238E27FC236}">
                <a16:creationId xmlns="" xmlns:a16="http://schemas.microsoft.com/office/drawing/2014/main" id="{F131D91A-14B3-4758-A8D9-F688278190F6}"/>
              </a:ext>
            </a:extLst>
          </p:cNvPr>
          <p:cNvCxnSpPr>
            <a:cxnSpLocks/>
          </p:cNvCxnSpPr>
          <p:nvPr/>
        </p:nvCxnSpPr>
        <p:spPr>
          <a:xfrm>
            <a:off x="6000760" y="3714752"/>
            <a:ext cx="571504" cy="158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>
            <a:extLst>
              <a:ext uri="{FF2B5EF4-FFF2-40B4-BE49-F238E27FC236}">
                <a16:creationId xmlns="" xmlns:a16="http://schemas.microsoft.com/office/drawing/2014/main" id="{769A1F63-2CAF-4DF7-9234-10D435E965F7}"/>
              </a:ext>
            </a:extLst>
          </p:cNvPr>
          <p:cNvCxnSpPr>
            <a:cxnSpLocks/>
          </p:cNvCxnSpPr>
          <p:nvPr/>
        </p:nvCxnSpPr>
        <p:spPr>
          <a:xfrm>
            <a:off x="1357290" y="3857628"/>
            <a:ext cx="357190" cy="158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to 131"/>
          <p:cNvCxnSpPr/>
          <p:nvPr/>
        </p:nvCxnSpPr>
        <p:spPr>
          <a:xfrm rot="5400000">
            <a:off x="4679554" y="2821380"/>
            <a:ext cx="928694" cy="79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Elipse 173"/>
          <p:cNvSpPr/>
          <p:nvPr/>
        </p:nvSpPr>
        <p:spPr>
          <a:xfrm>
            <a:off x="6628882" y="4193751"/>
            <a:ext cx="714380" cy="7143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1" name="Retângulo 120"/>
          <p:cNvSpPr/>
          <p:nvPr/>
        </p:nvSpPr>
        <p:spPr>
          <a:xfrm>
            <a:off x="3700100" y="944944"/>
            <a:ext cx="2700000" cy="1980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35496" y="5877272"/>
            <a:ext cx="401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>
                <a:solidFill>
                  <a:schemeClr val="tx2"/>
                </a:solidFill>
              </a:rPr>
              <a:t>Fonte: Contas Regionais / IBGE (2018).</a:t>
            </a:r>
          </a:p>
          <a:p>
            <a:r>
              <a:rPr lang="pt-BR" sz="800" b="1" dirty="0" err="1">
                <a:solidFill>
                  <a:schemeClr val="tx2"/>
                </a:solidFill>
              </a:rPr>
              <a:t>Obs</a:t>
            </a:r>
            <a:r>
              <a:rPr lang="pt-BR" sz="800" b="1" dirty="0">
                <a:solidFill>
                  <a:schemeClr val="tx2"/>
                </a:solidFill>
              </a:rPr>
              <a:t>: Atualizado em 14/11/2018 pela SDE/SDP/DIMIN/CDE</a:t>
            </a:r>
          </a:p>
        </p:txBody>
      </p:sp>
      <p:sp>
        <p:nvSpPr>
          <p:cNvPr id="119" name="Retângulo 118"/>
          <p:cNvSpPr/>
          <p:nvPr/>
        </p:nvSpPr>
        <p:spPr>
          <a:xfrm>
            <a:off x="3714744" y="928670"/>
            <a:ext cx="257176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120" name="Retângulo 119"/>
          <p:cNvSpPr/>
          <p:nvPr/>
        </p:nvSpPr>
        <p:spPr>
          <a:xfrm>
            <a:off x="3857621" y="2348880"/>
            <a:ext cx="2428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Bilhões de reais de</a:t>
            </a:r>
          </a:p>
          <a:p>
            <a:pPr algn="ctr"/>
            <a:r>
              <a:rPr lang="pt-BR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Valor Adicionado em 2015</a:t>
            </a:r>
          </a:p>
        </p:txBody>
      </p:sp>
      <p:cxnSp>
        <p:nvCxnSpPr>
          <p:cNvPr id="134" name="Conector reto 133"/>
          <p:cNvCxnSpPr/>
          <p:nvPr/>
        </p:nvCxnSpPr>
        <p:spPr>
          <a:xfrm>
            <a:off x="1357290" y="3286124"/>
            <a:ext cx="4643470" cy="158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ector reto 136"/>
          <p:cNvCxnSpPr/>
          <p:nvPr/>
        </p:nvCxnSpPr>
        <p:spPr>
          <a:xfrm rot="5400000">
            <a:off x="250001" y="4393413"/>
            <a:ext cx="2214578" cy="158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tângulo 142"/>
          <p:cNvSpPr/>
          <p:nvPr/>
        </p:nvSpPr>
        <p:spPr>
          <a:xfrm>
            <a:off x="2399221" y="3395963"/>
            <a:ext cx="2458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Civil</a:t>
            </a:r>
          </a:p>
        </p:txBody>
      </p:sp>
      <p:sp>
        <p:nvSpPr>
          <p:cNvPr id="144" name="Retângulo 143"/>
          <p:cNvSpPr/>
          <p:nvPr/>
        </p:nvSpPr>
        <p:spPr>
          <a:xfrm>
            <a:off x="2414611" y="3681715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33% do valor da indústria do estado.</a:t>
            </a:r>
          </a:p>
        </p:txBody>
      </p:sp>
      <p:sp>
        <p:nvSpPr>
          <p:cNvPr id="146" name="Elipse 145"/>
          <p:cNvSpPr/>
          <p:nvPr/>
        </p:nvSpPr>
        <p:spPr>
          <a:xfrm>
            <a:off x="6643702" y="3286124"/>
            <a:ext cx="714380" cy="7143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9" name="Retângulo 148"/>
          <p:cNvSpPr/>
          <p:nvPr/>
        </p:nvSpPr>
        <p:spPr>
          <a:xfrm>
            <a:off x="7500958" y="3286124"/>
            <a:ext cx="1438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Refino Petróleo</a:t>
            </a:r>
          </a:p>
        </p:txBody>
      </p:sp>
      <p:sp>
        <p:nvSpPr>
          <p:cNvPr id="150" name="Retângulo 149"/>
          <p:cNvSpPr/>
          <p:nvPr/>
        </p:nvSpPr>
        <p:spPr>
          <a:xfrm>
            <a:off x="2461490" y="4538971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do valor da indústria do estado.</a:t>
            </a:r>
          </a:p>
        </p:txBody>
      </p:sp>
      <p:sp>
        <p:nvSpPr>
          <p:cNvPr id="155" name="Retângulo 154"/>
          <p:cNvSpPr/>
          <p:nvPr/>
        </p:nvSpPr>
        <p:spPr>
          <a:xfrm>
            <a:off x="2434972" y="4241850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SIUP</a:t>
            </a:r>
          </a:p>
        </p:txBody>
      </p:sp>
      <p:sp>
        <p:nvSpPr>
          <p:cNvPr id="156" name="Retângulo 155"/>
          <p:cNvSpPr/>
          <p:nvPr/>
        </p:nvSpPr>
        <p:spPr>
          <a:xfrm>
            <a:off x="2413471" y="5364083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do valor da indústria do estado</a:t>
            </a:r>
          </a:p>
        </p:txBody>
      </p:sp>
      <p:cxnSp>
        <p:nvCxnSpPr>
          <p:cNvPr id="168" name="Conector reto 167"/>
          <p:cNvCxnSpPr>
            <a:cxnSpLocks/>
          </p:cNvCxnSpPr>
          <p:nvPr/>
        </p:nvCxnSpPr>
        <p:spPr>
          <a:xfrm rot="16200000" flipH="1">
            <a:off x="4880103" y="4406782"/>
            <a:ext cx="2245518" cy="420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Elipse 169"/>
          <p:cNvSpPr/>
          <p:nvPr/>
        </p:nvSpPr>
        <p:spPr>
          <a:xfrm>
            <a:off x="6628882" y="5109846"/>
            <a:ext cx="714380" cy="71438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2" name="Retângulo 171"/>
          <p:cNvSpPr/>
          <p:nvPr/>
        </p:nvSpPr>
        <p:spPr>
          <a:xfrm>
            <a:off x="7429520" y="5085184"/>
            <a:ext cx="1424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Celulose, Papel</a:t>
            </a:r>
          </a:p>
        </p:txBody>
      </p:sp>
      <p:sp>
        <p:nvSpPr>
          <p:cNvPr id="175" name="Retângulo 174"/>
          <p:cNvSpPr/>
          <p:nvPr/>
        </p:nvSpPr>
        <p:spPr>
          <a:xfrm>
            <a:off x="7429520" y="4286256"/>
            <a:ext cx="1571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Alimentos, Bebidas e Fumo</a:t>
            </a:r>
          </a:p>
        </p:txBody>
      </p:sp>
      <p:sp>
        <p:nvSpPr>
          <p:cNvPr id="178" name="Elipse 177"/>
          <p:cNvSpPr/>
          <p:nvPr/>
        </p:nvSpPr>
        <p:spPr>
          <a:xfrm>
            <a:off x="1738140" y="5085184"/>
            <a:ext cx="714380" cy="7143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2" name="Retângulo 181"/>
          <p:cNvSpPr/>
          <p:nvPr/>
        </p:nvSpPr>
        <p:spPr>
          <a:xfrm>
            <a:off x="2403471" y="5097355"/>
            <a:ext cx="2668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Produtos Químicos</a:t>
            </a:r>
          </a:p>
        </p:txBody>
      </p:sp>
      <p:pic>
        <p:nvPicPr>
          <p:cNvPr id="189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tângulo 74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tângulo 76"/>
          <p:cNvSpPr/>
          <p:nvPr/>
        </p:nvSpPr>
        <p:spPr>
          <a:xfrm>
            <a:off x="-36512" y="83671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Valor Adicionado Industrial</a:t>
            </a:r>
          </a:p>
        </p:txBody>
      </p:sp>
      <p:sp>
        <p:nvSpPr>
          <p:cNvPr id="73" name="Retângulo 72"/>
          <p:cNvSpPr/>
          <p:nvPr/>
        </p:nvSpPr>
        <p:spPr>
          <a:xfrm>
            <a:off x="-36512" y="1119830"/>
            <a:ext cx="3608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Principais Industrias no ranking Bahia em 2015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13FEE320-2964-415E-8A66-23305A36C913}"/>
              </a:ext>
            </a:extLst>
          </p:cNvPr>
          <p:cNvSpPr txBox="1"/>
          <p:nvPr/>
        </p:nvSpPr>
        <p:spPr>
          <a:xfrm>
            <a:off x="1443185" y="3573016"/>
            <a:ext cx="48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1º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="" xmlns:a16="http://schemas.microsoft.com/office/drawing/2014/main" id="{CBCFB0AC-4673-470F-AD81-89855E0603B2}"/>
              </a:ext>
            </a:extLst>
          </p:cNvPr>
          <p:cNvSpPr txBox="1"/>
          <p:nvPr/>
        </p:nvSpPr>
        <p:spPr>
          <a:xfrm>
            <a:off x="1443185" y="4386590"/>
            <a:ext cx="48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2º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="" xmlns:a16="http://schemas.microsoft.com/office/drawing/2014/main" id="{2E66094A-0BEE-44E1-8375-5A1A9901256F}"/>
              </a:ext>
            </a:extLst>
          </p:cNvPr>
          <p:cNvSpPr txBox="1"/>
          <p:nvPr/>
        </p:nvSpPr>
        <p:spPr>
          <a:xfrm>
            <a:off x="1434876" y="5269354"/>
            <a:ext cx="48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3º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="" xmlns:a16="http://schemas.microsoft.com/office/drawing/2014/main" id="{C1C9D96B-6BB2-4AFD-9BBC-372C8D7A7A0E}"/>
              </a:ext>
            </a:extLst>
          </p:cNvPr>
          <p:cNvSpPr txBox="1"/>
          <p:nvPr/>
        </p:nvSpPr>
        <p:spPr>
          <a:xfrm>
            <a:off x="6286512" y="3417726"/>
            <a:ext cx="48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4º</a:t>
            </a:r>
          </a:p>
        </p:txBody>
      </p:sp>
      <p:sp>
        <p:nvSpPr>
          <p:cNvPr id="84" name="CaixaDeTexto 83">
            <a:extLst>
              <a:ext uri="{FF2B5EF4-FFF2-40B4-BE49-F238E27FC236}">
                <a16:creationId xmlns="" xmlns:a16="http://schemas.microsoft.com/office/drawing/2014/main" id="{20115FE5-115B-4146-BD86-62358F1DB27D}"/>
              </a:ext>
            </a:extLst>
          </p:cNvPr>
          <p:cNvSpPr txBox="1"/>
          <p:nvPr/>
        </p:nvSpPr>
        <p:spPr>
          <a:xfrm>
            <a:off x="6290433" y="4350969"/>
            <a:ext cx="48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5º</a:t>
            </a:r>
          </a:p>
        </p:txBody>
      </p:sp>
      <p:sp>
        <p:nvSpPr>
          <p:cNvPr id="85" name="CaixaDeTexto 84">
            <a:extLst>
              <a:ext uri="{FF2B5EF4-FFF2-40B4-BE49-F238E27FC236}">
                <a16:creationId xmlns="" xmlns:a16="http://schemas.microsoft.com/office/drawing/2014/main" id="{E71DC331-B348-4A17-BB94-A0175957AD83}"/>
              </a:ext>
            </a:extLst>
          </p:cNvPr>
          <p:cNvSpPr txBox="1"/>
          <p:nvPr/>
        </p:nvSpPr>
        <p:spPr>
          <a:xfrm>
            <a:off x="6280322" y="5296271"/>
            <a:ext cx="48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6º</a:t>
            </a:r>
          </a:p>
        </p:txBody>
      </p:sp>
      <p:sp>
        <p:nvSpPr>
          <p:cNvPr id="94" name="Elipse 93"/>
          <p:cNvSpPr/>
          <p:nvPr/>
        </p:nvSpPr>
        <p:spPr>
          <a:xfrm>
            <a:off x="1925236" y="3574334"/>
            <a:ext cx="216000" cy="216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95" name="Picture 4" descr="Resultado de imagem para construction icon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5" y="3571876"/>
            <a:ext cx="208882" cy="20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Elipse 96"/>
          <p:cNvSpPr/>
          <p:nvPr/>
        </p:nvSpPr>
        <p:spPr>
          <a:xfrm>
            <a:off x="1785919" y="3429000"/>
            <a:ext cx="714380" cy="7143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98" name="Picture 4" descr="Resultado de imagem para construction icon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5" y="3500438"/>
            <a:ext cx="500066" cy="50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Resultado de imagem para chemistry png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043" y="5145198"/>
            <a:ext cx="498380" cy="49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Resultado de imagem para food [icon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4305676"/>
            <a:ext cx="428628" cy="42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Imagem 108" descr="petroleo.jpg"/>
          <p:cNvPicPr>
            <a:picLocks noChangeAspect="1"/>
          </p:cNvPicPr>
          <p:nvPr/>
        </p:nvPicPr>
        <p:blipFill>
          <a:blip r:embed="rId7"/>
          <a:srcRect l="16666" t="60000" r="20000"/>
          <a:stretch>
            <a:fillRect/>
          </a:stretch>
        </p:blipFill>
        <p:spPr>
          <a:xfrm rot="16200000">
            <a:off x="6774670" y="3518294"/>
            <a:ext cx="452444" cy="285752"/>
          </a:xfrm>
          <a:prstGeom prst="rect">
            <a:avLst/>
          </a:prstGeom>
        </p:spPr>
      </p:pic>
      <p:pic>
        <p:nvPicPr>
          <p:cNvPr id="111" name="Picture 10" descr="Resultado de imagem para paper icon 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5258938"/>
            <a:ext cx="456078" cy="45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6" descr="Resultado de imagem para electric png icon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5" y="4429132"/>
            <a:ext cx="400562" cy="40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Elipse 112"/>
          <p:cNvSpPr/>
          <p:nvPr/>
        </p:nvSpPr>
        <p:spPr>
          <a:xfrm>
            <a:off x="1785919" y="4286256"/>
            <a:ext cx="714380" cy="714380"/>
          </a:xfrm>
          <a:prstGeom prst="ellipse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15" name="Picture 6" descr="Resultado de imagem para electric png icon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9" y="4357694"/>
            <a:ext cx="428628" cy="42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Imagem 117" descr="agua.jpg"/>
          <p:cNvPicPr>
            <a:picLocks noChangeAspect="1"/>
          </p:cNvPicPr>
          <p:nvPr/>
        </p:nvPicPr>
        <p:blipFill>
          <a:blip r:embed="rId11" cstate="print"/>
          <a:srcRect l="10550" t="2597" r="13762" b="6494"/>
          <a:stretch>
            <a:fillRect/>
          </a:stretch>
        </p:blipFill>
        <p:spPr>
          <a:xfrm>
            <a:off x="2183931" y="4572008"/>
            <a:ext cx="173492" cy="220808"/>
          </a:xfrm>
          <a:prstGeom prst="rect">
            <a:avLst/>
          </a:prstGeom>
        </p:spPr>
      </p:pic>
      <p:cxnSp>
        <p:nvCxnSpPr>
          <p:cNvPr id="125" name="Conector reto 124">
            <a:extLst>
              <a:ext uri="{FF2B5EF4-FFF2-40B4-BE49-F238E27FC236}">
                <a16:creationId xmlns="" xmlns:a16="http://schemas.microsoft.com/office/drawing/2014/main" id="{769A1F63-2CAF-4DF7-9234-10D435E965F7}"/>
              </a:ext>
            </a:extLst>
          </p:cNvPr>
          <p:cNvCxnSpPr>
            <a:cxnSpLocks/>
          </p:cNvCxnSpPr>
          <p:nvPr/>
        </p:nvCxnSpPr>
        <p:spPr>
          <a:xfrm>
            <a:off x="1357290" y="4643446"/>
            <a:ext cx="357190" cy="158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reto 125">
            <a:extLst>
              <a:ext uri="{FF2B5EF4-FFF2-40B4-BE49-F238E27FC236}">
                <a16:creationId xmlns="" xmlns:a16="http://schemas.microsoft.com/office/drawing/2014/main" id="{769A1F63-2CAF-4DF7-9234-10D435E965F7}"/>
              </a:ext>
            </a:extLst>
          </p:cNvPr>
          <p:cNvCxnSpPr>
            <a:cxnSpLocks/>
          </p:cNvCxnSpPr>
          <p:nvPr/>
        </p:nvCxnSpPr>
        <p:spPr>
          <a:xfrm>
            <a:off x="1357290" y="5500702"/>
            <a:ext cx="357190" cy="158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Elipse 130"/>
          <p:cNvSpPr/>
          <p:nvPr/>
        </p:nvSpPr>
        <p:spPr>
          <a:xfrm>
            <a:off x="874675" y="1403947"/>
            <a:ext cx="1809029" cy="18090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3" name="Retângulo 132"/>
          <p:cNvSpPr/>
          <p:nvPr/>
        </p:nvSpPr>
        <p:spPr>
          <a:xfrm>
            <a:off x="899682" y="2401743"/>
            <a:ext cx="181493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Bilhões de reais de Valor Bruto da Produção</a:t>
            </a:r>
          </a:p>
        </p:txBody>
      </p:sp>
      <p:sp>
        <p:nvSpPr>
          <p:cNvPr id="135" name="Retângulo 134"/>
          <p:cNvSpPr/>
          <p:nvPr/>
        </p:nvSpPr>
        <p:spPr>
          <a:xfrm>
            <a:off x="1000100" y="1571612"/>
            <a:ext cx="1553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</a:t>
            </a:r>
          </a:p>
        </p:txBody>
      </p:sp>
    </p:spTree>
    <p:extLst>
      <p:ext uri="{BB962C8B-B14F-4D97-AF65-F5344CB8AC3E}">
        <p14:creationId xmlns:p14="http://schemas.microsoft.com/office/powerpoint/2010/main" val="4127155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1863" y="2636912"/>
            <a:ext cx="7077840" cy="165618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Comércio exterior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8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Conector reto 19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Resultado de imagem para world png icon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60018"/>
            <a:ext cx="699849" cy="69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07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79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Retângulo 43"/>
          <p:cNvSpPr>
            <a:spLocks/>
          </p:cNvSpPr>
          <p:nvPr/>
        </p:nvSpPr>
        <p:spPr>
          <a:xfrm>
            <a:off x="300242" y="2924944"/>
            <a:ext cx="2142000" cy="3384000"/>
          </a:xfrm>
          <a:prstGeom prst="rect">
            <a:avLst/>
          </a:prstGeom>
          <a:solidFill>
            <a:srgbClr val="618ABB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7890" name="Picture 2" descr="Resultado de imagem para city icon 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3607" y="1340768"/>
            <a:ext cx="2143139" cy="2143140"/>
          </a:xfrm>
          <a:prstGeom prst="rect">
            <a:avLst/>
          </a:prstGeom>
          <a:noFill/>
        </p:spPr>
      </p:pic>
      <p:sp>
        <p:nvSpPr>
          <p:cNvPr id="46" name="Retângulo 45"/>
          <p:cNvSpPr/>
          <p:nvPr/>
        </p:nvSpPr>
        <p:spPr>
          <a:xfrm>
            <a:off x="285720" y="3068960"/>
            <a:ext cx="125226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pt-BR" sz="5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417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803673" y="4005064"/>
            <a:ext cx="100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27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1300025" y="3342570"/>
            <a:ext cx="11288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pt-B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municípios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1357290" y="4139187"/>
            <a:ext cx="1571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territórios de identidade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tângulo 52"/>
          <p:cNvSpPr>
            <a:spLocks/>
          </p:cNvSpPr>
          <p:nvPr/>
        </p:nvSpPr>
        <p:spPr>
          <a:xfrm>
            <a:off x="2411760" y="3267320"/>
            <a:ext cx="2145600" cy="3042000"/>
          </a:xfrm>
          <a:prstGeom prst="rect">
            <a:avLst/>
          </a:prstGeom>
          <a:solidFill>
            <a:srgbClr val="C96009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54" name="Retângulo 53"/>
          <p:cNvSpPr>
            <a:spLocks/>
          </p:cNvSpPr>
          <p:nvPr/>
        </p:nvSpPr>
        <p:spPr>
          <a:xfrm>
            <a:off x="4518448" y="4437112"/>
            <a:ext cx="2151110" cy="1888201"/>
          </a:xfrm>
          <a:prstGeom prst="rect">
            <a:avLst/>
          </a:prstGeom>
          <a:solidFill>
            <a:srgbClr val="708B39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65" name="Conector reto 64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2" name="Picture 4" descr="Resultado de imagem para people icon 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21438" y="1988840"/>
            <a:ext cx="2322000" cy="2322000"/>
          </a:xfrm>
          <a:prstGeom prst="rect">
            <a:avLst/>
          </a:prstGeom>
          <a:noFill/>
        </p:spPr>
      </p:pic>
      <p:sp>
        <p:nvSpPr>
          <p:cNvPr id="69" name="Retângulo 68"/>
          <p:cNvSpPr/>
          <p:nvPr/>
        </p:nvSpPr>
        <p:spPr>
          <a:xfrm>
            <a:off x="2355982" y="3429000"/>
            <a:ext cx="143020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pt-BR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15,4</a:t>
            </a:r>
          </a:p>
        </p:txBody>
      </p:sp>
      <p:sp>
        <p:nvSpPr>
          <p:cNvPr id="78" name="Retângulo 77"/>
          <p:cNvSpPr/>
          <p:nvPr/>
        </p:nvSpPr>
        <p:spPr>
          <a:xfrm>
            <a:off x="3571868" y="3571876"/>
            <a:ext cx="10715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pt-BR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Milhões habitantes</a:t>
            </a:r>
          </a:p>
        </p:txBody>
      </p:sp>
      <p:sp>
        <p:nvSpPr>
          <p:cNvPr id="82" name="Retângulo 81"/>
          <p:cNvSpPr/>
          <p:nvPr/>
        </p:nvSpPr>
        <p:spPr>
          <a:xfrm>
            <a:off x="2267744" y="4479503"/>
            <a:ext cx="228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000"/>
              </a:spcAft>
              <a:defRPr/>
            </a:pPr>
            <a:r>
              <a:rPr lang="pt-BR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4º estado do Brasil em população em 2017</a:t>
            </a:r>
          </a:p>
        </p:txBody>
      </p:sp>
      <p:pic>
        <p:nvPicPr>
          <p:cNvPr id="37896" name="Picture 8" descr="Resultado de imagem para brazil icon 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23356" y="2673746"/>
            <a:ext cx="2146201" cy="2123406"/>
          </a:xfrm>
          <a:prstGeom prst="rect">
            <a:avLst/>
          </a:prstGeom>
          <a:noFill/>
        </p:spPr>
      </p:pic>
      <p:sp>
        <p:nvSpPr>
          <p:cNvPr id="83" name="Retângulo 82"/>
          <p:cNvSpPr/>
          <p:nvPr/>
        </p:nvSpPr>
        <p:spPr>
          <a:xfrm>
            <a:off x="4429124" y="4542219"/>
            <a:ext cx="17283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pt-BR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567,4</a:t>
            </a:r>
          </a:p>
        </p:txBody>
      </p:sp>
      <p:sp>
        <p:nvSpPr>
          <p:cNvPr id="84" name="Retângulo 83"/>
          <p:cNvSpPr/>
          <p:nvPr/>
        </p:nvSpPr>
        <p:spPr>
          <a:xfrm>
            <a:off x="5929322" y="5035649"/>
            <a:ext cx="107157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pt-BR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 km² </a:t>
            </a:r>
          </a:p>
        </p:txBody>
      </p:sp>
      <p:sp>
        <p:nvSpPr>
          <p:cNvPr id="85" name="Retângulo 84"/>
          <p:cNvSpPr/>
          <p:nvPr/>
        </p:nvSpPr>
        <p:spPr>
          <a:xfrm>
            <a:off x="4500562" y="5373216"/>
            <a:ext cx="2168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000"/>
              </a:spcAft>
              <a:defRPr/>
            </a:pPr>
            <a:r>
              <a:rPr lang="pt-BR" sz="1200" b="1" dirty="0">
                <a:solidFill>
                  <a:schemeClr val="bg1"/>
                </a:solidFill>
                <a:latin typeface="+mj-lt"/>
              </a:rPr>
              <a:t>Ocupando  6,7% da área total do Brasil e 36,3% da área da Região Nordeste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35496" y="98072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Caracterização geral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6572264" y="5046275"/>
            <a:ext cx="10422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pt-BR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1,8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7429520" y="5268212"/>
            <a:ext cx="15716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pt-BR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milhão de famílias no PBF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6643702" y="5857892"/>
            <a:ext cx="2143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b="1" dirty="0">
                <a:solidFill>
                  <a:schemeClr val="bg1"/>
                </a:solidFill>
                <a:latin typeface="+mj-lt"/>
              </a:rPr>
              <a:t>Maior recebedor de repasses do FPE e PBF</a:t>
            </a:r>
          </a:p>
        </p:txBody>
      </p:sp>
    </p:spTree>
    <p:extLst>
      <p:ext uri="{BB962C8B-B14F-4D97-AF65-F5344CB8AC3E}">
        <p14:creationId xmlns:p14="http://schemas.microsoft.com/office/powerpoint/2010/main" val="42606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9FDDAB8A-3E50-462E-8303-CE87BEF98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28" y="1734394"/>
            <a:ext cx="3871296" cy="3206774"/>
          </a:xfrm>
          <a:prstGeom prst="rect">
            <a:avLst/>
          </a:prstGeom>
        </p:spPr>
      </p:pic>
      <p:graphicFrame>
        <p:nvGraphicFramePr>
          <p:cNvPr id="35" name="Gráfico 34">
            <a:extLst>
              <a:ext uri="{FF2B5EF4-FFF2-40B4-BE49-F238E27FC236}">
                <a16:creationId xmlns="" xmlns:a16="http://schemas.microsoft.com/office/drawing/2014/main" id="{2ED70F50-5398-4CE2-8556-2AF6E4869F2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177606" y="1548175"/>
          <a:ext cx="4661769" cy="3333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418FD436-DCDC-41CF-B21B-D4D39CCCB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428" y="1611665"/>
            <a:ext cx="4663844" cy="3334801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4261283" y="3284984"/>
            <a:ext cx="28803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4549315" y="3280741"/>
            <a:ext cx="0" cy="18874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4689948" y="3284984"/>
            <a:ext cx="28803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4689948" y="3280741"/>
            <a:ext cx="0" cy="18874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79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5" name="Conector reto 64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2123728" y="2708920"/>
            <a:ext cx="155360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3,4%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1" y="5133831"/>
            <a:ext cx="9144080" cy="1195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5724128" y="2726050"/>
            <a:ext cx="155360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46,1%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2165164" y="3235042"/>
            <a:ext cx="139387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a participação das exportações da Bahia no Brasil em 2018*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5768842" y="3214717"/>
            <a:ext cx="1352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a participação das exportações da Bahia no Nordeste em 2018*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35496" y="1115452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Economia Baiana no cenário nacional e internacional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2736304" y="5313982"/>
            <a:ext cx="3635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Reduzida inserção internacional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35496" y="4725144"/>
            <a:ext cx="4012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>
                <a:solidFill>
                  <a:schemeClr val="tx2"/>
                </a:solidFill>
              </a:rPr>
              <a:t>*Dados disponíveis de Janeiro a Setembro de 2018.</a:t>
            </a:r>
          </a:p>
          <a:p>
            <a:r>
              <a:rPr lang="pt-BR" sz="800" b="1" dirty="0">
                <a:solidFill>
                  <a:schemeClr val="tx2"/>
                </a:solidFill>
              </a:rPr>
              <a:t>Fonte: SEI e MDIC/SECEX, dados coletados em 03/10/2018.</a:t>
            </a:r>
          </a:p>
          <a:p>
            <a:r>
              <a:rPr lang="pt-BR" sz="800" b="1" dirty="0" err="1">
                <a:solidFill>
                  <a:schemeClr val="tx2"/>
                </a:solidFill>
              </a:rPr>
              <a:t>Obs</a:t>
            </a:r>
            <a:r>
              <a:rPr lang="pt-BR" sz="800" b="1" dirty="0">
                <a:solidFill>
                  <a:schemeClr val="tx2"/>
                </a:solidFill>
              </a:rPr>
              <a:t>: Atualizado em 03/10/2018 pela SDE/SDP/DIMIN/CDE</a:t>
            </a:r>
          </a:p>
          <a:p>
            <a:endParaRPr lang="pt-BR" sz="800" b="1" dirty="0">
              <a:solidFill>
                <a:schemeClr val="tx2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sultado de imagem para world png icon"/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36" y="5201734"/>
            <a:ext cx="993936" cy="99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287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Conector reto 54"/>
          <p:cNvCxnSpPr/>
          <p:nvPr/>
        </p:nvCxnSpPr>
        <p:spPr>
          <a:xfrm>
            <a:off x="2366204" y="1681063"/>
            <a:ext cx="3976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1331640" y="3851035"/>
            <a:ext cx="1512168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2366204" y="1681063"/>
            <a:ext cx="0" cy="41044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>
            <a:off x="2366204" y="2446341"/>
            <a:ext cx="3976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>
            <a:off x="2366204" y="3127137"/>
            <a:ext cx="3976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/>
          <p:nvPr/>
        </p:nvCxnSpPr>
        <p:spPr>
          <a:xfrm>
            <a:off x="2372842" y="4482154"/>
            <a:ext cx="3976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to 82"/>
          <p:cNvCxnSpPr/>
          <p:nvPr/>
        </p:nvCxnSpPr>
        <p:spPr>
          <a:xfrm>
            <a:off x="2366204" y="5203200"/>
            <a:ext cx="3976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to 98"/>
          <p:cNvCxnSpPr/>
          <p:nvPr/>
        </p:nvCxnSpPr>
        <p:spPr>
          <a:xfrm>
            <a:off x="2366204" y="5805264"/>
            <a:ext cx="396920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to 100"/>
          <p:cNvCxnSpPr/>
          <p:nvPr/>
        </p:nvCxnSpPr>
        <p:spPr>
          <a:xfrm>
            <a:off x="5697264" y="2446341"/>
            <a:ext cx="0" cy="335892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to 102"/>
          <p:cNvCxnSpPr/>
          <p:nvPr/>
        </p:nvCxnSpPr>
        <p:spPr>
          <a:xfrm>
            <a:off x="5697264" y="2453256"/>
            <a:ext cx="3976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to 103"/>
          <p:cNvCxnSpPr/>
          <p:nvPr/>
        </p:nvCxnSpPr>
        <p:spPr>
          <a:xfrm>
            <a:off x="5697676" y="3140967"/>
            <a:ext cx="3976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/>
          <p:cNvCxnSpPr/>
          <p:nvPr/>
        </p:nvCxnSpPr>
        <p:spPr>
          <a:xfrm>
            <a:off x="5698088" y="3792927"/>
            <a:ext cx="3976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to 105"/>
          <p:cNvCxnSpPr/>
          <p:nvPr/>
        </p:nvCxnSpPr>
        <p:spPr>
          <a:xfrm>
            <a:off x="5698500" y="4444887"/>
            <a:ext cx="3976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to 106"/>
          <p:cNvCxnSpPr/>
          <p:nvPr/>
        </p:nvCxnSpPr>
        <p:spPr>
          <a:xfrm>
            <a:off x="5698912" y="5096847"/>
            <a:ext cx="3976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Elipse 88"/>
          <p:cNvSpPr/>
          <p:nvPr/>
        </p:nvSpPr>
        <p:spPr>
          <a:xfrm>
            <a:off x="5977887" y="3440807"/>
            <a:ext cx="640800" cy="640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79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5" name="Conector reto 64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3447" y="5970766"/>
            <a:ext cx="6944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sz="800" b="1" dirty="0">
                <a:solidFill>
                  <a:schemeClr val="tx2"/>
                </a:solidFill>
                <a:latin typeface="Arial"/>
              </a:rPr>
              <a:t>Fonte: SEI e MDIC/SECEX. Dados coletados em 03/10/2018.</a:t>
            </a:r>
          </a:p>
          <a:p>
            <a:pPr fontAlgn="ctr"/>
            <a:r>
              <a:rPr lang="pt-BR" sz="800" b="1" dirty="0" err="1">
                <a:solidFill>
                  <a:schemeClr val="tx2"/>
                </a:solidFill>
                <a:latin typeface="Arial"/>
              </a:rPr>
              <a:t>obs</a:t>
            </a:r>
            <a:r>
              <a:rPr lang="pt-BR" sz="800" b="1" dirty="0">
                <a:solidFill>
                  <a:schemeClr val="tx2"/>
                </a:solidFill>
                <a:latin typeface="Arial"/>
              </a:rPr>
              <a:t>: Atualizado em 05/11/2018 pela SDE/SDP/DIMIN/CDE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-36512" y="836712"/>
            <a:ext cx="838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Exportações por principais segmentos Jan a Set de 2018</a:t>
            </a:r>
          </a:p>
        </p:txBody>
      </p:sp>
      <p:sp>
        <p:nvSpPr>
          <p:cNvPr id="26" name="Elipse 25"/>
          <p:cNvSpPr/>
          <p:nvPr/>
        </p:nvSpPr>
        <p:spPr>
          <a:xfrm>
            <a:off x="2654083" y="2810952"/>
            <a:ext cx="640650" cy="64057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7" name="Picture 2" descr="Resultado de imagem para petrochemistry icon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28" y="27273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tângulo 27"/>
          <p:cNvSpPr/>
          <p:nvPr/>
        </p:nvSpPr>
        <p:spPr>
          <a:xfrm>
            <a:off x="3258620" y="2803550"/>
            <a:ext cx="2698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Químicos e petroquímicos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3304176" y="2988796"/>
            <a:ext cx="26985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US$ 1,098 bilhão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/ 17,9%</a:t>
            </a:r>
          </a:p>
        </p:txBody>
      </p:sp>
      <p:pic>
        <p:nvPicPr>
          <p:cNvPr id="1032" name="Picture 8" descr="Resultado de imagem para box icon icon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292070"/>
            <a:ext cx="1420135" cy="142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lipse 31"/>
          <p:cNvSpPr/>
          <p:nvPr/>
        </p:nvSpPr>
        <p:spPr>
          <a:xfrm>
            <a:off x="395536" y="1419862"/>
            <a:ext cx="1080000" cy="10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3" name="Elipse 32"/>
          <p:cNvSpPr/>
          <p:nvPr/>
        </p:nvSpPr>
        <p:spPr>
          <a:xfrm>
            <a:off x="2628173" y="2167297"/>
            <a:ext cx="640800" cy="6408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4" name="Picture 11" descr="Resultado de imagem para paper png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573" y="2140128"/>
            <a:ext cx="640800" cy="6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tângulo 36"/>
          <p:cNvSpPr/>
          <p:nvPr/>
        </p:nvSpPr>
        <p:spPr>
          <a:xfrm>
            <a:off x="3203365" y="2207877"/>
            <a:ext cx="2698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Papel e celulose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3214635" y="2393123"/>
            <a:ext cx="26985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US$ 1,129 bilhão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/ 18,37%</a:t>
            </a:r>
          </a:p>
        </p:txBody>
      </p:sp>
      <p:sp>
        <p:nvSpPr>
          <p:cNvPr id="39" name="Elipse 38"/>
          <p:cNvSpPr/>
          <p:nvPr/>
        </p:nvSpPr>
        <p:spPr>
          <a:xfrm>
            <a:off x="2674801" y="3497668"/>
            <a:ext cx="640800" cy="64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034" name="Picture 10" descr="Resultado de imagem para metalurgic icon 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197" y="3614402"/>
            <a:ext cx="364008" cy="35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tângulo 40"/>
          <p:cNvSpPr/>
          <p:nvPr/>
        </p:nvSpPr>
        <p:spPr>
          <a:xfrm>
            <a:off x="3279597" y="3515451"/>
            <a:ext cx="2698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Metalurgia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3290867" y="3720442"/>
            <a:ext cx="26985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US$ 502,8 milhões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/ 8,2% </a:t>
            </a:r>
          </a:p>
        </p:txBody>
      </p:sp>
      <p:sp>
        <p:nvSpPr>
          <p:cNvPr id="43" name="Elipse 42"/>
          <p:cNvSpPr/>
          <p:nvPr/>
        </p:nvSpPr>
        <p:spPr>
          <a:xfrm>
            <a:off x="2627784" y="1420048"/>
            <a:ext cx="640800" cy="640800"/>
          </a:xfrm>
          <a:prstGeom prst="ellipse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44" name="Picture 2" descr="Resultado de imagem para soja icon 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09625" y="1498432"/>
            <a:ext cx="484031" cy="484031"/>
          </a:xfrm>
          <a:prstGeom prst="rect">
            <a:avLst/>
          </a:prstGeom>
          <a:noFill/>
        </p:spPr>
      </p:pic>
      <p:sp>
        <p:nvSpPr>
          <p:cNvPr id="45" name="Retângulo 44"/>
          <p:cNvSpPr/>
          <p:nvPr/>
        </p:nvSpPr>
        <p:spPr>
          <a:xfrm>
            <a:off x="3230300" y="1484784"/>
            <a:ext cx="2698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Soja e derivados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3241570" y="1689775"/>
            <a:ext cx="26985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US$ 1,307 bilhão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/ 21,3%</a:t>
            </a:r>
          </a:p>
        </p:txBody>
      </p:sp>
      <p:sp>
        <p:nvSpPr>
          <p:cNvPr id="47" name="Elipse 46"/>
          <p:cNvSpPr/>
          <p:nvPr/>
        </p:nvSpPr>
        <p:spPr>
          <a:xfrm>
            <a:off x="2630553" y="4167220"/>
            <a:ext cx="640800" cy="640800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036" name="Picture 12" descr="Resultado de imagem para car icon 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086" y="4282111"/>
            <a:ext cx="411018" cy="41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tângulo 49"/>
          <p:cNvSpPr/>
          <p:nvPr/>
        </p:nvSpPr>
        <p:spPr>
          <a:xfrm>
            <a:off x="3248208" y="4248892"/>
            <a:ext cx="2698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Automotivos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3248208" y="4392908"/>
            <a:ext cx="26985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US$ 461,5 milhões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/ 7,5%</a:t>
            </a:r>
          </a:p>
        </p:txBody>
      </p:sp>
      <p:sp>
        <p:nvSpPr>
          <p:cNvPr id="53" name="Elipse 52"/>
          <p:cNvSpPr/>
          <p:nvPr/>
        </p:nvSpPr>
        <p:spPr>
          <a:xfrm>
            <a:off x="5985296" y="2179542"/>
            <a:ext cx="640800" cy="6408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7" name="AutoShape 16" descr="Imagem relacionada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8" name="Picture 18" descr="Resultado de imagem para diamond icon png"/>
          <p:cNvPicPr>
            <a:picLocks noChangeAspect="1" noChangeArrowheads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72" y="2266625"/>
            <a:ext cx="466633" cy="46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tângulo 58"/>
          <p:cNvSpPr/>
          <p:nvPr/>
        </p:nvSpPr>
        <p:spPr>
          <a:xfrm>
            <a:off x="6588224" y="2215897"/>
            <a:ext cx="2698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Metais preciosos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6625946" y="2412502"/>
            <a:ext cx="26985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US$ 299,2 milhões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/ 4,9%</a:t>
            </a:r>
          </a:p>
        </p:txBody>
      </p:sp>
      <p:sp>
        <p:nvSpPr>
          <p:cNvPr id="62" name="Elipse 61"/>
          <p:cNvSpPr/>
          <p:nvPr/>
        </p:nvSpPr>
        <p:spPr>
          <a:xfrm>
            <a:off x="2628415" y="4855397"/>
            <a:ext cx="640800" cy="6408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044" name="Picture 20" descr="Imagem relacionada"/>
          <p:cNvPicPr>
            <a:picLocks noChangeAspect="1" noChangeArrowheads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271" y="4887517"/>
            <a:ext cx="539602" cy="53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tângulo 63"/>
          <p:cNvSpPr/>
          <p:nvPr/>
        </p:nvSpPr>
        <p:spPr>
          <a:xfrm>
            <a:off x="3229143" y="4987802"/>
            <a:ext cx="2698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Petróleo e derivados</a:t>
            </a:r>
          </a:p>
        </p:txBody>
      </p:sp>
      <p:sp>
        <p:nvSpPr>
          <p:cNvPr id="66" name="Retângulo 65"/>
          <p:cNvSpPr/>
          <p:nvPr/>
        </p:nvSpPr>
        <p:spPr>
          <a:xfrm>
            <a:off x="3225836" y="5156921"/>
            <a:ext cx="26985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US$ 429,3 milhões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/ 7,0%</a:t>
            </a:r>
          </a:p>
        </p:txBody>
      </p:sp>
      <p:sp>
        <p:nvSpPr>
          <p:cNvPr id="67" name="Elipse 66"/>
          <p:cNvSpPr/>
          <p:nvPr/>
        </p:nvSpPr>
        <p:spPr>
          <a:xfrm>
            <a:off x="5948506" y="2827036"/>
            <a:ext cx="640800" cy="6408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68" name="Picture 8" descr="Resultado de imagem para cacao icon 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19944" y="2898474"/>
            <a:ext cx="500066" cy="500066"/>
          </a:xfrm>
          <a:prstGeom prst="rect">
            <a:avLst/>
          </a:prstGeom>
          <a:noFill/>
        </p:spPr>
      </p:pic>
      <p:sp>
        <p:nvSpPr>
          <p:cNvPr id="69" name="Retângulo 68"/>
          <p:cNvSpPr/>
          <p:nvPr/>
        </p:nvSpPr>
        <p:spPr>
          <a:xfrm>
            <a:off x="6561360" y="2863969"/>
            <a:ext cx="2698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Cacau e derivados</a:t>
            </a:r>
          </a:p>
        </p:txBody>
      </p:sp>
      <p:sp>
        <p:nvSpPr>
          <p:cNvPr id="70" name="Retângulo 69"/>
          <p:cNvSpPr/>
          <p:nvPr/>
        </p:nvSpPr>
        <p:spPr>
          <a:xfrm>
            <a:off x="6599082" y="3068960"/>
            <a:ext cx="26985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US$ 155,5 milhões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/ 2,5%</a:t>
            </a:r>
          </a:p>
        </p:txBody>
      </p:sp>
      <p:sp>
        <p:nvSpPr>
          <p:cNvPr id="84" name="Elipse 83"/>
          <p:cNvSpPr/>
          <p:nvPr/>
        </p:nvSpPr>
        <p:spPr>
          <a:xfrm>
            <a:off x="5956746" y="4125689"/>
            <a:ext cx="640800" cy="640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85" name="Picture 6" descr="Imagem relacionada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57082" y="4212662"/>
            <a:ext cx="464009" cy="464009"/>
          </a:xfrm>
          <a:prstGeom prst="rect">
            <a:avLst/>
          </a:prstGeom>
          <a:noFill/>
        </p:spPr>
      </p:pic>
      <p:sp>
        <p:nvSpPr>
          <p:cNvPr id="86" name="Retângulo 85"/>
          <p:cNvSpPr/>
          <p:nvPr/>
        </p:nvSpPr>
        <p:spPr>
          <a:xfrm>
            <a:off x="6564445" y="4142346"/>
            <a:ext cx="2698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Algodão e subprodutos</a:t>
            </a:r>
          </a:p>
        </p:txBody>
      </p:sp>
      <p:sp>
        <p:nvSpPr>
          <p:cNvPr id="87" name="Retângulo 86"/>
          <p:cNvSpPr/>
          <p:nvPr/>
        </p:nvSpPr>
        <p:spPr>
          <a:xfrm>
            <a:off x="6602167" y="4347337"/>
            <a:ext cx="26985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US$ 105,9 milhões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/ 1,7%</a:t>
            </a:r>
          </a:p>
        </p:txBody>
      </p:sp>
      <p:pic>
        <p:nvPicPr>
          <p:cNvPr id="88" name="Picture 9" descr="Imagem relacionad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228" y="3515779"/>
            <a:ext cx="517706" cy="51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Retângulo 89"/>
          <p:cNvSpPr/>
          <p:nvPr/>
        </p:nvSpPr>
        <p:spPr>
          <a:xfrm>
            <a:off x="6573163" y="3525331"/>
            <a:ext cx="2698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Borrachas e suas obras</a:t>
            </a:r>
          </a:p>
        </p:txBody>
      </p:sp>
      <p:sp>
        <p:nvSpPr>
          <p:cNvPr id="91" name="Retângulo 90"/>
          <p:cNvSpPr/>
          <p:nvPr/>
        </p:nvSpPr>
        <p:spPr>
          <a:xfrm>
            <a:off x="6610885" y="3710577"/>
            <a:ext cx="26985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US$ 115,1 milhões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/ 1,87%</a:t>
            </a:r>
          </a:p>
        </p:txBody>
      </p:sp>
      <p:sp>
        <p:nvSpPr>
          <p:cNvPr id="92" name="Elipse 91"/>
          <p:cNvSpPr/>
          <p:nvPr/>
        </p:nvSpPr>
        <p:spPr>
          <a:xfrm>
            <a:off x="5958800" y="4789880"/>
            <a:ext cx="640800" cy="640800"/>
          </a:xfrm>
          <a:prstGeom prst="ellipse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4" name="Retângulo 93"/>
          <p:cNvSpPr/>
          <p:nvPr/>
        </p:nvSpPr>
        <p:spPr>
          <a:xfrm>
            <a:off x="6561360" y="4808185"/>
            <a:ext cx="2698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Minerais</a:t>
            </a:r>
          </a:p>
        </p:txBody>
      </p:sp>
      <p:sp>
        <p:nvSpPr>
          <p:cNvPr id="95" name="Retângulo 94"/>
          <p:cNvSpPr/>
          <p:nvPr/>
        </p:nvSpPr>
        <p:spPr>
          <a:xfrm>
            <a:off x="6599082" y="5013176"/>
            <a:ext cx="26985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US$ 101,4 milhões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/ 1,65%</a:t>
            </a:r>
          </a:p>
        </p:txBody>
      </p:sp>
      <p:sp>
        <p:nvSpPr>
          <p:cNvPr id="96" name="Elipse 95"/>
          <p:cNvSpPr/>
          <p:nvPr/>
        </p:nvSpPr>
        <p:spPr>
          <a:xfrm>
            <a:off x="5956746" y="5465119"/>
            <a:ext cx="640800" cy="6408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7" name="Retângulo 96"/>
          <p:cNvSpPr/>
          <p:nvPr/>
        </p:nvSpPr>
        <p:spPr>
          <a:xfrm>
            <a:off x="6527074" y="5508520"/>
            <a:ext cx="2698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Demais segmentos</a:t>
            </a:r>
          </a:p>
        </p:txBody>
      </p:sp>
      <p:sp>
        <p:nvSpPr>
          <p:cNvPr id="98" name="Retângulo 97"/>
          <p:cNvSpPr/>
          <p:nvPr/>
        </p:nvSpPr>
        <p:spPr>
          <a:xfrm>
            <a:off x="6599082" y="5713511"/>
            <a:ext cx="26985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US$ 440,9 milhões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/ 7,2%</a:t>
            </a:r>
          </a:p>
        </p:txBody>
      </p:sp>
      <p:sp>
        <p:nvSpPr>
          <p:cNvPr id="109" name="Retângulo 108"/>
          <p:cNvSpPr/>
          <p:nvPr/>
        </p:nvSpPr>
        <p:spPr>
          <a:xfrm>
            <a:off x="467544" y="1419862"/>
            <a:ext cx="963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6,1</a:t>
            </a:r>
          </a:p>
        </p:txBody>
      </p:sp>
      <p:sp>
        <p:nvSpPr>
          <p:cNvPr id="75" name="Retângulo 74"/>
          <p:cNvSpPr/>
          <p:nvPr/>
        </p:nvSpPr>
        <p:spPr>
          <a:xfrm>
            <a:off x="366312" y="2027864"/>
            <a:ext cx="1181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bilhões (US$) em 2018*</a:t>
            </a:r>
          </a:p>
        </p:txBody>
      </p:sp>
      <p:sp>
        <p:nvSpPr>
          <p:cNvPr id="111" name="Elipse 110"/>
          <p:cNvSpPr/>
          <p:nvPr/>
        </p:nvSpPr>
        <p:spPr>
          <a:xfrm>
            <a:off x="468447" y="2548639"/>
            <a:ext cx="978683" cy="979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2" name="Retângulo 111"/>
          <p:cNvSpPr/>
          <p:nvPr/>
        </p:nvSpPr>
        <p:spPr>
          <a:xfrm>
            <a:off x="467544" y="2589120"/>
            <a:ext cx="96372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6,0</a:t>
            </a:r>
          </a:p>
        </p:txBody>
      </p:sp>
      <p:sp>
        <p:nvSpPr>
          <p:cNvPr id="113" name="Retângulo 112"/>
          <p:cNvSpPr/>
          <p:nvPr/>
        </p:nvSpPr>
        <p:spPr>
          <a:xfrm>
            <a:off x="366312" y="3107984"/>
            <a:ext cx="1181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bilhões (US$) em 2017</a:t>
            </a:r>
          </a:p>
        </p:txBody>
      </p:sp>
      <p:sp>
        <p:nvSpPr>
          <p:cNvPr id="100" name="AutoShape 22" descr="Imagem relacionada"/>
          <p:cNvSpPr>
            <a:spLocks noChangeAspect="1" noChangeArrowheads="1"/>
          </p:cNvSpPr>
          <p:nvPr/>
        </p:nvSpPr>
        <p:spPr bwMode="auto">
          <a:xfrm>
            <a:off x="63500" y="-136525"/>
            <a:ext cx="5800725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9" name="Retângulo 118"/>
          <p:cNvSpPr/>
          <p:nvPr/>
        </p:nvSpPr>
        <p:spPr>
          <a:xfrm>
            <a:off x="-80453" y="5241900"/>
            <a:ext cx="1643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-9,4%</a:t>
            </a:r>
          </a:p>
        </p:txBody>
      </p:sp>
      <p:sp>
        <p:nvSpPr>
          <p:cNvPr id="121" name="Retângulo 120"/>
          <p:cNvSpPr/>
          <p:nvPr/>
        </p:nvSpPr>
        <p:spPr>
          <a:xfrm>
            <a:off x="151891" y="4496420"/>
            <a:ext cx="13237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2,3%</a:t>
            </a:r>
          </a:p>
        </p:txBody>
      </p:sp>
      <p:sp>
        <p:nvSpPr>
          <p:cNvPr id="122" name="Retângulo 121"/>
          <p:cNvSpPr/>
          <p:nvPr/>
        </p:nvSpPr>
        <p:spPr>
          <a:xfrm>
            <a:off x="-55053" y="5755829"/>
            <a:ext cx="21110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Redução no volume entre 2017 e 2018*</a:t>
            </a:r>
          </a:p>
        </p:txBody>
      </p:sp>
      <p:sp>
        <p:nvSpPr>
          <p:cNvPr id="123" name="Retângulo 122"/>
          <p:cNvSpPr/>
          <p:nvPr/>
        </p:nvSpPr>
        <p:spPr>
          <a:xfrm>
            <a:off x="-75035" y="5050998"/>
            <a:ext cx="253340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no valor exportado entre 2017 e 2018*</a:t>
            </a:r>
          </a:p>
        </p:txBody>
      </p:sp>
      <p:sp>
        <p:nvSpPr>
          <p:cNvPr id="124" name="Retângulo 123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Retângulo 101"/>
          <p:cNvSpPr/>
          <p:nvPr/>
        </p:nvSpPr>
        <p:spPr>
          <a:xfrm>
            <a:off x="-36512" y="1135777"/>
            <a:ext cx="27805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Bahia – 2018* </a:t>
            </a:r>
          </a:p>
        </p:txBody>
      </p:sp>
      <p:sp>
        <p:nvSpPr>
          <p:cNvPr id="117" name="Retângulo 116"/>
          <p:cNvSpPr/>
          <p:nvPr/>
        </p:nvSpPr>
        <p:spPr>
          <a:xfrm>
            <a:off x="6731030" y="6093876"/>
            <a:ext cx="240831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*De Janeiro a Setembro.</a:t>
            </a:r>
          </a:p>
        </p:txBody>
      </p:sp>
      <p:sp>
        <p:nvSpPr>
          <p:cNvPr id="4" name="AutoShape 4" descr="Imagem relacionada"/>
          <p:cNvSpPr>
            <a:spLocks noChangeAspect="1" noChangeArrowheads="1"/>
          </p:cNvSpPr>
          <p:nvPr/>
        </p:nvSpPr>
        <p:spPr bwMode="auto">
          <a:xfrm>
            <a:off x="307975" y="-2185988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2" name="Picture 6" descr="Resultado de imagem para minerals icon 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29" y="4838848"/>
            <a:ext cx="598042" cy="59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eta: para Cima 29">
            <a:extLst>
              <a:ext uri="{FF2B5EF4-FFF2-40B4-BE49-F238E27FC236}">
                <a16:creationId xmlns="" xmlns:a16="http://schemas.microsoft.com/office/drawing/2014/main" id="{263A681B-91B5-46BF-9A96-93C18B3DB194}"/>
              </a:ext>
            </a:extLst>
          </p:cNvPr>
          <p:cNvSpPr/>
          <p:nvPr/>
        </p:nvSpPr>
        <p:spPr>
          <a:xfrm>
            <a:off x="1475535" y="4604029"/>
            <a:ext cx="373173" cy="406485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8" name="Seta: para Cima 107">
            <a:extLst>
              <a:ext uri="{FF2B5EF4-FFF2-40B4-BE49-F238E27FC236}">
                <a16:creationId xmlns="" xmlns:a16="http://schemas.microsoft.com/office/drawing/2014/main" id="{B4634F5D-7B1F-4E14-B3A3-59D24CD7ECB7}"/>
              </a:ext>
            </a:extLst>
          </p:cNvPr>
          <p:cNvSpPr/>
          <p:nvPr/>
        </p:nvSpPr>
        <p:spPr>
          <a:xfrm rot="10800000">
            <a:off x="1474464" y="5360524"/>
            <a:ext cx="373173" cy="406485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0760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636912"/>
            <a:ext cx="9286940" cy="165618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Comércio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vias internas</a:t>
            </a:r>
            <a:endParaRPr lang="pt-BR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8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Conector reto 19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Resultado de imagem para world png icon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3143248"/>
            <a:ext cx="699849" cy="69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077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8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Conector reto 19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13" y="1500174"/>
            <a:ext cx="8867775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2077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8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Conector reto 19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28670"/>
            <a:ext cx="4534273" cy="52470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357430"/>
            <a:ext cx="4357686" cy="1533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2077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8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Conector reto 19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1714488"/>
            <a:ext cx="914403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Seta para baixo 23"/>
          <p:cNvSpPr/>
          <p:nvPr/>
        </p:nvSpPr>
        <p:spPr>
          <a:xfrm>
            <a:off x="3786182" y="1256334"/>
            <a:ext cx="285752" cy="31527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5" name="Seta para baixo 24"/>
          <p:cNvSpPr/>
          <p:nvPr/>
        </p:nvSpPr>
        <p:spPr>
          <a:xfrm>
            <a:off x="4572000" y="1285860"/>
            <a:ext cx="285752" cy="31527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4429124" y="514351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37,6%</a:t>
            </a:r>
            <a:endParaRPr lang="pt-B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500430" y="514351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26,2%</a:t>
            </a:r>
            <a:endParaRPr lang="pt-B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928662" y="5500702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Produtos das indústrias químicas e produtos minerais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572077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6568" y="3284984"/>
            <a:ext cx="7077840" cy="165618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Agropecuária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8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Conector reto 19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/>
          <p:cNvSpPr/>
          <p:nvPr/>
        </p:nvSpPr>
        <p:spPr>
          <a:xfrm>
            <a:off x="2488433" y="3796533"/>
            <a:ext cx="640650" cy="64057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2" name="Picture 6" descr="Resultado de imagem para corn icon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27" y="3879760"/>
            <a:ext cx="473346" cy="47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tângulo 22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801863" y="2636912"/>
            <a:ext cx="707784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Produção setorial na Bahia</a:t>
            </a:r>
          </a:p>
        </p:txBody>
      </p:sp>
    </p:spTree>
    <p:extLst>
      <p:ext uri="{BB962C8B-B14F-4D97-AF65-F5344CB8AC3E}">
        <p14:creationId xmlns:p14="http://schemas.microsoft.com/office/powerpoint/2010/main" val="746084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Elipse 375">
            <a:extLst>
              <a:ext uri="{FF2B5EF4-FFF2-40B4-BE49-F238E27FC236}">
                <a16:creationId xmlns="" xmlns:a16="http://schemas.microsoft.com/office/drawing/2014/main" id="{8D2B1501-D47E-42D9-A061-5EF10EF4E596}"/>
              </a:ext>
            </a:extLst>
          </p:cNvPr>
          <p:cNvSpPr/>
          <p:nvPr/>
        </p:nvSpPr>
        <p:spPr>
          <a:xfrm>
            <a:off x="7143236" y="5449579"/>
            <a:ext cx="230998" cy="237619"/>
          </a:xfrm>
          <a:prstGeom prst="ellipse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66" name="Elipse 365">
            <a:extLst>
              <a:ext uri="{FF2B5EF4-FFF2-40B4-BE49-F238E27FC236}">
                <a16:creationId xmlns="" xmlns:a16="http://schemas.microsoft.com/office/drawing/2014/main" id="{269123F3-CA95-4ED8-9C34-5254773826CA}"/>
              </a:ext>
            </a:extLst>
          </p:cNvPr>
          <p:cNvSpPr/>
          <p:nvPr/>
        </p:nvSpPr>
        <p:spPr>
          <a:xfrm>
            <a:off x="8086736" y="2396765"/>
            <a:ext cx="216000" cy="216000"/>
          </a:xfrm>
          <a:prstGeom prst="ellipse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29" name="Elipse 228"/>
          <p:cNvSpPr/>
          <p:nvPr/>
        </p:nvSpPr>
        <p:spPr>
          <a:xfrm>
            <a:off x="8842307" y="2720134"/>
            <a:ext cx="216000" cy="2160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771" y="1412776"/>
            <a:ext cx="4654461" cy="489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5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Elipse 147"/>
          <p:cNvSpPr/>
          <p:nvPr/>
        </p:nvSpPr>
        <p:spPr>
          <a:xfrm>
            <a:off x="2636094" y="3429000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9" name="Elipse 148"/>
          <p:cNvSpPr/>
          <p:nvPr/>
        </p:nvSpPr>
        <p:spPr>
          <a:xfrm>
            <a:off x="2456094" y="2564904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6" name="Elipse 175"/>
          <p:cNvSpPr/>
          <p:nvPr/>
        </p:nvSpPr>
        <p:spPr>
          <a:xfrm>
            <a:off x="4482040" y="357847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2" name="Elipse 181"/>
          <p:cNvSpPr/>
          <p:nvPr/>
        </p:nvSpPr>
        <p:spPr>
          <a:xfrm>
            <a:off x="5436096" y="3861023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230" name="Conector reto 229"/>
          <p:cNvCxnSpPr/>
          <p:nvPr/>
        </p:nvCxnSpPr>
        <p:spPr>
          <a:xfrm>
            <a:off x="1418483" y="3142065"/>
            <a:ext cx="1307611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Retângulo 230"/>
          <p:cNvSpPr/>
          <p:nvPr/>
        </p:nvSpPr>
        <p:spPr>
          <a:xfrm>
            <a:off x="611560" y="2636912"/>
            <a:ext cx="7831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Barreiras</a:t>
            </a:r>
          </a:p>
        </p:txBody>
      </p:sp>
      <p:cxnSp>
        <p:nvCxnSpPr>
          <p:cNvPr id="232" name="Conector reto 231"/>
          <p:cNvCxnSpPr/>
          <p:nvPr/>
        </p:nvCxnSpPr>
        <p:spPr>
          <a:xfrm>
            <a:off x="691187" y="2825433"/>
            <a:ext cx="727296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ector reto 258"/>
          <p:cNvCxnSpPr/>
          <p:nvPr/>
        </p:nvCxnSpPr>
        <p:spPr>
          <a:xfrm>
            <a:off x="1691679" y="3265395"/>
            <a:ext cx="674415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Elipse 260"/>
          <p:cNvSpPr/>
          <p:nvPr/>
        </p:nvSpPr>
        <p:spPr>
          <a:xfrm>
            <a:off x="2608494" y="3068960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62" name="Elipse 261"/>
          <p:cNvSpPr/>
          <p:nvPr/>
        </p:nvSpPr>
        <p:spPr>
          <a:xfrm>
            <a:off x="2276094" y="3167055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64" name="Retângulo 263"/>
          <p:cNvSpPr/>
          <p:nvPr/>
        </p:nvSpPr>
        <p:spPr>
          <a:xfrm>
            <a:off x="251520" y="3140968"/>
            <a:ext cx="15752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Luís Eduardo Magalhães</a:t>
            </a:r>
          </a:p>
        </p:txBody>
      </p:sp>
      <p:cxnSp>
        <p:nvCxnSpPr>
          <p:cNvPr id="265" name="Conector reto 264"/>
          <p:cNvCxnSpPr/>
          <p:nvPr/>
        </p:nvCxnSpPr>
        <p:spPr>
          <a:xfrm>
            <a:off x="335471" y="3329489"/>
            <a:ext cx="1333841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Conector reto 266"/>
          <p:cNvCxnSpPr/>
          <p:nvPr/>
        </p:nvCxnSpPr>
        <p:spPr>
          <a:xfrm>
            <a:off x="2039964" y="2662749"/>
            <a:ext cx="420971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ector reto 267"/>
          <p:cNvCxnSpPr/>
          <p:nvPr/>
        </p:nvCxnSpPr>
        <p:spPr>
          <a:xfrm>
            <a:off x="2051720" y="1948190"/>
            <a:ext cx="0" cy="706714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Retângulo 268"/>
          <p:cNvSpPr/>
          <p:nvPr/>
        </p:nvSpPr>
        <p:spPr>
          <a:xfrm>
            <a:off x="1952578" y="1773740"/>
            <a:ext cx="18273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Formosa do Rio Preto</a:t>
            </a:r>
          </a:p>
        </p:txBody>
      </p:sp>
      <p:cxnSp>
        <p:nvCxnSpPr>
          <p:cNvPr id="270" name="Conector reto 269"/>
          <p:cNvCxnSpPr/>
          <p:nvPr/>
        </p:nvCxnSpPr>
        <p:spPr>
          <a:xfrm>
            <a:off x="2032205" y="1962261"/>
            <a:ext cx="1243651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onector reto 274"/>
          <p:cNvCxnSpPr/>
          <p:nvPr/>
        </p:nvCxnSpPr>
        <p:spPr>
          <a:xfrm>
            <a:off x="1669312" y="2937693"/>
            <a:ext cx="1109587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Elipse 276"/>
          <p:cNvSpPr/>
          <p:nvPr/>
        </p:nvSpPr>
        <p:spPr>
          <a:xfrm>
            <a:off x="2740482" y="2806120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281" name="Conector reto 280"/>
          <p:cNvCxnSpPr/>
          <p:nvPr/>
        </p:nvCxnSpPr>
        <p:spPr>
          <a:xfrm>
            <a:off x="1669312" y="2211547"/>
            <a:ext cx="0" cy="706714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Retângulo 284"/>
          <p:cNvSpPr/>
          <p:nvPr/>
        </p:nvSpPr>
        <p:spPr>
          <a:xfrm>
            <a:off x="335471" y="2018473"/>
            <a:ext cx="18273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Riachão das Neves</a:t>
            </a:r>
          </a:p>
        </p:txBody>
      </p:sp>
      <p:cxnSp>
        <p:nvCxnSpPr>
          <p:cNvPr id="289" name="Conector reto 288"/>
          <p:cNvCxnSpPr/>
          <p:nvPr/>
        </p:nvCxnSpPr>
        <p:spPr>
          <a:xfrm>
            <a:off x="415098" y="2206994"/>
            <a:ext cx="1243651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Conector reto 292"/>
          <p:cNvCxnSpPr/>
          <p:nvPr/>
        </p:nvCxnSpPr>
        <p:spPr>
          <a:xfrm>
            <a:off x="2002544" y="3519000"/>
            <a:ext cx="674415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Conector reto 294"/>
          <p:cNvCxnSpPr/>
          <p:nvPr/>
        </p:nvCxnSpPr>
        <p:spPr>
          <a:xfrm>
            <a:off x="2002544" y="3534704"/>
            <a:ext cx="0" cy="498046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Retângulo 296"/>
          <p:cNvSpPr/>
          <p:nvPr/>
        </p:nvSpPr>
        <p:spPr>
          <a:xfrm>
            <a:off x="378179" y="3844486"/>
            <a:ext cx="10884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Desidério</a:t>
            </a:r>
          </a:p>
        </p:txBody>
      </p:sp>
      <p:cxnSp>
        <p:nvCxnSpPr>
          <p:cNvPr id="298" name="Conector reto 297"/>
          <p:cNvCxnSpPr/>
          <p:nvPr/>
        </p:nvCxnSpPr>
        <p:spPr>
          <a:xfrm>
            <a:off x="499827" y="4033007"/>
            <a:ext cx="750852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ector reto 299"/>
          <p:cNvCxnSpPr/>
          <p:nvPr/>
        </p:nvCxnSpPr>
        <p:spPr>
          <a:xfrm>
            <a:off x="2162805" y="3851400"/>
            <a:ext cx="551574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Elipse 300"/>
          <p:cNvSpPr/>
          <p:nvPr/>
        </p:nvSpPr>
        <p:spPr>
          <a:xfrm>
            <a:off x="2636094" y="3761400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302" name="Conector reto 301"/>
          <p:cNvCxnSpPr/>
          <p:nvPr/>
        </p:nvCxnSpPr>
        <p:spPr>
          <a:xfrm>
            <a:off x="2162805" y="3842625"/>
            <a:ext cx="0" cy="665931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Retângulo 303"/>
          <p:cNvSpPr/>
          <p:nvPr/>
        </p:nvSpPr>
        <p:spPr>
          <a:xfrm>
            <a:off x="1326025" y="4333156"/>
            <a:ext cx="10884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Correntina</a:t>
            </a:r>
          </a:p>
        </p:txBody>
      </p:sp>
      <p:cxnSp>
        <p:nvCxnSpPr>
          <p:cNvPr id="305" name="Conector reto 304"/>
          <p:cNvCxnSpPr/>
          <p:nvPr/>
        </p:nvCxnSpPr>
        <p:spPr>
          <a:xfrm>
            <a:off x="1423725" y="4508556"/>
            <a:ext cx="750852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Conector reto 306"/>
          <p:cNvCxnSpPr/>
          <p:nvPr/>
        </p:nvCxnSpPr>
        <p:spPr>
          <a:xfrm>
            <a:off x="2714379" y="4166104"/>
            <a:ext cx="0" cy="795768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Elipse 307"/>
          <p:cNvSpPr/>
          <p:nvPr/>
        </p:nvSpPr>
        <p:spPr>
          <a:xfrm>
            <a:off x="2608494" y="4003800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09" name="Retângulo 308"/>
          <p:cNvSpPr/>
          <p:nvPr/>
        </p:nvSpPr>
        <p:spPr>
          <a:xfrm>
            <a:off x="2043415" y="4786027"/>
            <a:ext cx="10884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Jaborandi</a:t>
            </a:r>
          </a:p>
        </p:txBody>
      </p:sp>
      <p:cxnSp>
        <p:nvCxnSpPr>
          <p:cNvPr id="310" name="Conector reto 309"/>
          <p:cNvCxnSpPr/>
          <p:nvPr/>
        </p:nvCxnSpPr>
        <p:spPr>
          <a:xfrm>
            <a:off x="2123728" y="4962683"/>
            <a:ext cx="591450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ector reto 311"/>
          <p:cNvCxnSpPr/>
          <p:nvPr/>
        </p:nvCxnSpPr>
        <p:spPr>
          <a:xfrm>
            <a:off x="4765410" y="1047845"/>
            <a:ext cx="0" cy="692643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Elipse 312"/>
          <p:cNvSpPr/>
          <p:nvPr/>
        </p:nvSpPr>
        <p:spPr>
          <a:xfrm>
            <a:off x="4662040" y="1637397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14" name="Retângulo 313"/>
          <p:cNvSpPr/>
          <p:nvPr/>
        </p:nvSpPr>
        <p:spPr>
          <a:xfrm>
            <a:off x="4708885" y="859324"/>
            <a:ext cx="18273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 nova</a:t>
            </a:r>
          </a:p>
        </p:txBody>
      </p:sp>
      <p:cxnSp>
        <p:nvCxnSpPr>
          <p:cNvPr id="315" name="Conector reto 314"/>
          <p:cNvCxnSpPr/>
          <p:nvPr/>
        </p:nvCxnSpPr>
        <p:spPr>
          <a:xfrm>
            <a:off x="4765410" y="1047845"/>
            <a:ext cx="670686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Conector reto 317"/>
          <p:cNvCxnSpPr/>
          <p:nvPr/>
        </p:nvCxnSpPr>
        <p:spPr>
          <a:xfrm>
            <a:off x="5166056" y="1375660"/>
            <a:ext cx="0" cy="559774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Elipse 318"/>
          <p:cNvSpPr/>
          <p:nvPr/>
        </p:nvSpPr>
        <p:spPr>
          <a:xfrm>
            <a:off x="5076056" y="184482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320" name="Conector reto 319"/>
          <p:cNvCxnSpPr/>
          <p:nvPr/>
        </p:nvCxnSpPr>
        <p:spPr>
          <a:xfrm>
            <a:off x="5166056" y="1371409"/>
            <a:ext cx="1018753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Retângulo 320"/>
          <p:cNvSpPr/>
          <p:nvPr/>
        </p:nvSpPr>
        <p:spPr>
          <a:xfrm>
            <a:off x="6141701" y="1196752"/>
            <a:ext cx="18273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Juazeiro</a:t>
            </a:r>
          </a:p>
        </p:txBody>
      </p:sp>
      <p:cxnSp>
        <p:nvCxnSpPr>
          <p:cNvPr id="322" name="Conector reto 321"/>
          <p:cNvCxnSpPr/>
          <p:nvPr/>
        </p:nvCxnSpPr>
        <p:spPr>
          <a:xfrm>
            <a:off x="6156743" y="1371409"/>
            <a:ext cx="700077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Elipse 323"/>
          <p:cNvSpPr/>
          <p:nvPr/>
        </p:nvSpPr>
        <p:spPr>
          <a:xfrm>
            <a:off x="5758509" y="2285256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325" name="Conector reto 324"/>
          <p:cNvCxnSpPr/>
          <p:nvPr/>
        </p:nvCxnSpPr>
        <p:spPr>
          <a:xfrm>
            <a:off x="5938509" y="2375065"/>
            <a:ext cx="1018753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Conector reto 325"/>
          <p:cNvCxnSpPr/>
          <p:nvPr/>
        </p:nvCxnSpPr>
        <p:spPr>
          <a:xfrm>
            <a:off x="6957262" y="1807947"/>
            <a:ext cx="0" cy="559774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Retângulo 326"/>
          <p:cNvSpPr/>
          <p:nvPr/>
        </p:nvSpPr>
        <p:spPr>
          <a:xfrm>
            <a:off x="6876256" y="1628800"/>
            <a:ext cx="18273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Euclides da Cunha</a:t>
            </a:r>
          </a:p>
        </p:txBody>
      </p:sp>
      <p:cxnSp>
        <p:nvCxnSpPr>
          <p:cNvPr id="328" name="Conector reto 327"/>
          <p:cNvCxnSpPr/>
          <p:nvPr/>
        </p:nvCxnSpPr>
        <p:spPr>
          <a:xfrm>
            <a:off x="6975662" y="1817321"/>
            <a:ext cx="1072800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Conector reto 329"/>
          <p:cNvCxnSpPr/>
          <p:nvPr/>
        </p:nvCxnSpPr>
        <p:spPr>
          <a:xfrm>
            <a:off x="6217865" y="2682694"/>
            <a:ext cx="1018753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Elipse 330"/>
          <p:cNvSpPr/>
          <p:nvPr/>
        </p:nvSpPr>
        <p:spPr>
          <a:xfrm>
            <a:off x="6094809" y="265490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332" name="Conector reto 331"/>
          <p:cNvCxnSpPr>
            <a:cxnSpLocks/>
          </p:cNvCxnSpPr>
          <p:nvPr/>
        </p:nvCxnSpPr>
        <p:spPr>
          <a:xfrm>
            <a:off x="7236296" y="2169420"/>
            <a:ext cx="1443" cy="504978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Retângulo 332"/>
          <p:cNvSpPr/>
          <p:nvPr/>
        </p:nvSpPr>
        <p:spPr>
          <a:xfrm>
            <a:off x="7131827" y="2057293"/>
            <a:ext cx="18273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Itapicuru</a:t>
            </a:r>
          </a:p>
        </p:txBody>
      </p:sp>
      <p:cxnSp>
        <p:nvCxnSpPr>
          <p:cNvPr id="334" name="Conector reto 333"/>
          <p:cNvCxnSpPr/>
          <p:nvPr/>
        </p:nvCxnSpPr>
        <p:spPr>
          <a:xfrm>
            <a:off x="7231233" y="2245814"/>
            <a:ext cx="472767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Conector reto 335"/>
          <p:cNvCxnSpPr/>
          <p:nvPr/>
        </p:nvCxnSpPr>
        <p:spPr>
          <a:xfrm>
            <a:off x="3687527" y="3803086"/>
            <a:ext cx="0" cy="157013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Retângulo 336"/>
          <p:cNvSpPr/>
          <p:nvPr/>
        </p:nvSpPr>
        <p:spPr>
          <a:xfrm>
            <a:off x="2483768" y="5185792"/>
            <a:ext cx="12973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 Jesus da Lapa</a:t>
            </a:r>
          </a:p>
        </p:txBody>
      </p:sp>
      <p:cxnSp>
        <p:nvCxnSpPr>
          <p:cNvPr id="338" name="Conector reto 337"/>
          <p:cNvCxnSpPr/>
          <p:nvPr/>
        </p:nvCxnSpPr>
        <p:spPr>
          <a:xfrm>
            <a:off x="2555776" y="5373216"/>
            <a:ext cx="1112947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Elipse 339"/>
          <p:cNvSpPr/>
          <p:nvPr/>
        </p:nvSpPr>
        <p:spPr>
          <a:xfrm>
            <a:off x="3578723" y="366262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341" name="Conector reto 340"/>
          <p:cNvCxnSpPr/>
          <p:nvPr/>
        </p:nvCxnSpPr>
        <p:spPr>
          <a:xfrm>
            <a:off x="4333001" y="4032750"/>
            <a:ext cx="0" cy="1731864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Conector reto 341"/>
          <p:cNvCxnSpPr/>
          <p:nvPr/>
        </p:nvCxnSpPr>
        <p:spPr>
          <a:xfrm>
            <a:off x="4572040" y="3758475"/>
            <a:ext cx="0" cy="2294171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Elipse 342"/>
          <p:cNvSpPr/>
          <p:nvPr/>
        </p:nvSpPr>
        <p:spPr>
          <a:xfrm>
            <a:off x="4243001" y="394275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47" name="Retângulo 346"/>
          <p:cNvSpPr/>
          <p:nvPr/>
        </p:nvSpPr>
        <p:spPr>
          <a:xfrm>
            <a:off x="2554570" y="5577190"/>
            <a:ext cx="19454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Livramento de Nossa Senhora</a:t>
            </a:r>
          </a:p>
        </p:txBody>
      </p:sp>
      <p:cxnSp>
        <p:nvCxnSpPr>
          <p:cNvPr id="348" name="Conector reto 347"/>
          <p:cNvCxnSpPr/>
          <p:nvPr/>
        </p:nvCxnSpPr>
        <p:spPr>
          <a:xfrm>
            <a:off x="2636094" y="5764614"/>
            <a:ext cx="1680701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Retângulo 349"/>
          <p:cNvSpPr/>
          <p:nvPr/>
        </p:nvSpPr>
        <p:spPr>
          <a:xfrm>
            <a:off x="3995936" y="5865222"/>
            <a:ext cx="882660" cy="23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Mucugê</a:t>
            </a:r>
          </a:p>
        </p:txBody>
      </p:sp>
      <p:cxnSp>
        <p:nvCxnSpPr>
          <p:cNvPr id="351" name="Conector reto 350"/>
          <p:cNvCxnSpPr/>
          <p:nvPr/>
        </p:nvCxnSpPr>
        <p:spPr>
          <a:xfrm>
            <a:off x="4086200" y="6052646"/>
            <a:ext cx="480892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ector reto 352"/>
          <p:cNvCxnSpPr/>
          <p:nvPr/>
        </p:nvCxnSpPr>
        <p:spPr>
          <a:xfrm>
            <a:off x="5009522" y="4651300"/>
            <a:ext cx="0" cy="397009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Conector reto 353"/>
          <p:cNvCxnSpPr/>
          <p:nvPr/>
        </p:nvCxnSpPr>
        <p:spPr>
          <a:xfrm>
            <a:off x="5016719" y="4984576"/>
            <a:ext cx="1018753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Retângulo 354"/>
          <p:cNvSpPr/>
          <p:nvPr/>
        </p:nvSpPr>
        <p:spPr>
          <a:xfrm>
            <a:off x="6004809" y="4797152"/>
            <a:ext cx="12011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Barra do Choça</a:t>
            </a:r>
          </a:p>
        </p:txBody>
      </p:sp>
      <p:cxnSp>
        <p:nvCxnSpPr>
          <p:cNvPr id="356" name="Conector reto 355"/>
          <p:cNvCxnSpPr/>
          <p:nvPr/>
        </p:nvCxnSpPr>
        <p:spPr>
          <a:xfrm>
            <a:off x="6095073" y="4984576"/>
            <a:ext cx="880589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Elipse 357"/>
          <p:cNvSpPr/>
          <p:nvPr/>
        </p:nvSpPr>
        <p:spPr>
          <a:xfrm>
            <a:off x="5137416" y="5735080"/>
            <a:ext cx="180000" cy="180000"/>
          </a:xfrm>
          <a:prstGeom prst="ellipse">
            <a:avLst/>
          </a:prstGeom>
          <a:solidFill>
            <a:srgbClr val="00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59" name="Elipse 358"/>
          <p:cNvSpPr/>
          <p:nvPr/>
        </p:nvSpPr>
        <p:spPr>
          <a:xfrm>
            <a:off x="5324442" y="5830525"/>
            <a:ext cx="180000" cy="180000"/>
          </a:xfrm>
          <a:prstGeom prst="ellipse">
            <a:avLst/>
          </a:prstGeom>
          <a:solidFill>
            <a:srgbClr val="00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60" name="Elipse 359"/>
          <p:cNvSpPr/>
          <p:nvPr/>
        </p:nvSpPr>
        <p:spPr>
          <a:xfrm>
            <a:off x="4920396" y="4521262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361" name="Conector reto 360"/>
          <p:cNvCxnSpPr/>
          <p:nvPr/>
        </p:nvCxnSpPr>
        <p:spPr>
          <a:xfrm>
            <a:off x="5790815" y="4540829"/>
            <a:ext cx="350886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Elipse 361"/>
          <p:cNvSpPr/>
          <p:nvPr/>
        </p:nvSpPr>
        <p:spPr>
          <a:xfrm>
            <a:off x="5661042" y="4437112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63" name="Retângulo 362"/>
          <p:cNvSpPr/>
          <p:nvPr/>
        </p:nvSpPr>
        <p:spPr>
          <a:xfrm>
            <a:off x="6004809" y="4357772"/>
            <a:ext cx="12011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Ilhéus</a:t>
            </a:r>
          </a:p>
        </p:txBody>
      </p:sp>
      <p:cxnSp>
        <p:nvCxnSpPr>
          <p:cNvPr id="364" name="Conector reto 363"/>
          <p:cNvCxnSpPr/>
          <p:nvPr/>
        </p:nvCxnSpPr>
        <p:spPr>
          <a:xfrm>
            <a:off x="6095073" y="4545196"/>
            <a:ext cx="360000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Retângulo 366"/>
          <p:cNvSpPr/>
          <p:nvPr/>
        </p:nvSpPr>
        <p:spPr>
          <a:xfrm>
            <a:off x="5886342" y="3789040"/>
            <a:ext cx="14939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Wenceslau Guimarães</a:t>
            </a:r>
          </a:p>
        </p:txBody>
      </p:sp>
      <p:cxnSp>
        <p:nvCxnSpPr>
          <p:cNvPr id="368" name="Conector reto 367"/>
          <p:cNvCxnSpPr/>
          <p:nvPr/>
        </p:nvCxnSpPr>
        <p:spPr>
          <a:xfrm>
            <a:off x="5976606" y="3976464"/>
            <a:ext cx="1254627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Conector reto 369"/>
          <p:cNvCxnSpPr/>
          <p:nvPr/>
        </p:nvCxnSpPr>
        <p:spPr>
          <a:xfrm>
            <a:off x="5622552" y="3976464"/>
            <a:ext cx="350886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Conector reto 370"/>
          <p:cNvCxnSpPr>
            <a:cxnSpLocks/>
          </p:cNvCxnSpPr>
          <p:nvPr/>
        </p:nvCxnSpPr>
        <p:spPr>
          <a:xfrm>
            <a:off x="6433422" y="2950785"/>
            <a:ext cx="1653314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2" name="Elipse 371"/>
          <p:cNvSpPr/>
          <p:nvPr/>
        </p:nvSpPr>
        <p:spPr>
          <a:xfrm>
            <a:off x="6300192" y="288896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373" name="Conector reto 372"/>
          <p:cNvCxnSpPr>
            <a:cxnSpLocks/>
          </p:cNvCxnSpPr>
          <p:nvPr/>
        </p:nvCxnSpPr>
        <p:spPr>
          <a:xfrm>
            <a:off x="7572700" y="2535757"/>
            <a:ext cx="0" cy="222021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4" name="Retângulo 373"/>
          <p:cNvSpPr/>
          <p:nvPr/>
        </p:nvSpPr>
        <p:spPr>
          <a:xfrm>
            <a:off x="8034910" y="2772204"/>
            <a:ext cx="106682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Real</a:t>
            </a:r>
          </a:p>
        </p:txBody>
      </p:sp>
      <p:cxnSp>
        <p:nvCxnSpPr>
          <p:cNvPr id="375" name="Conector reto 374"/>
          <p:cNvCxnSpPr/>
          <p:nvPr/>
        </p:nvCxnSpPr>
        <p:spPr>
          <a:xfrm>
            <a:off x="8122246" y="2958852"/>
            <a:ext cx="472767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Conector reto 376"/>
          <p:cNvCxnSpPr/>
          <p:nvPr/>
        </p:nvCxnSpPr>
        <p:spPr>
          <a:xfrm>
            <a:off x="6094809" y="3067168"/>
            <a:ext cx="0" cy="245492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Elipse 377"/>
          <p:cNvSpPr/>
          <p:nvPr/>
        </p:nvSpPr>
        <p:spPr>
          <a:xfrm>
            <a:off x="6004809" y="294194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379" name="Conector reto 378"/>
          <p:cNvCxnSpPr/>
          <p:nvPr/>
        </p:nvCxnSpPr>
        <p:spPr>
          <a:xfrm>
            <a:off x="6082515" y="3312660"/>
            <a:ext cx="1018753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" name="Retângulo 379"/>
          <p:cNvSpPr/>
          <p:nvPr/>
        </p:nvSpPr>
        <p:spPr>
          <a:xfrm>
            <a:off x="7020272" y="3133952"/>
            <a:ext cx="18273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Inhambupe</a:t>
            </a:r>
          </a:p>
        </p:txBody>
      </p:sp>
      <p:cxnSp>
        <p:nvCxnSpPr>
          <p:cNvPr id="381" name="Conector reto 380"/>
          <p:cNvCxnSpPr/>
          <p:nvPr/>
        </p:nvCxnSpPr>
        <p:spPr>
          <a:xfrm>
            <a:off x="7119678" y="3322473"/>
            <a:ext cx="596423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Conector reto 382"/>
          <p:cNvCxnSpPr>
            <a:cxnSpLocks/>
          </p:cNvCxnSpPr>
          <p:nvPr/>
        </p:nvCxnSpPr>
        <p:spPr>
          <a:xfrm flipV="1">
            <a:off x="5482127" y="5937562"/>
            <a:ext cx="2090573" cy="7616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Retângulo 383"/>
          <p:cNvSpPr/>
          <p:nvPr/>
        </p:nvSpPr>
        <p:spPr>
          <a:xfrm>
            <a:off x="7524328" y="5978467"/>
            <a:ext cx="12011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 err="1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Ibirapuã</a:t>
            </a:r>
            <a:endParaRPr lang="pt-BR" sz="900" b="1" dirty="0">
              <a:solidFill>
                <a:srgbClr val="6F6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5" name="Conector reto 384"/>
          <p:cNvCxnSpPr/>
          <p:nvPr/>
        </p:nvCxnSpPr>
        <p:spPr>
          <a:xfrm>
            <a:off x="7596336" y="6165891"/>
            <a:ext cx="392210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Conector reto 386"/>
          <p:cNvCxnSpPr/>
          <p:nvPr/>
        </p:nvCxnSpPr>
        <p:spPr>
          <a:xfrm>
            <a:off x="5622552" y="5650846"/>
            <a:ext cx="983928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" name="Retângulo 388"/>
          <p:cNvSpPr/>
          <p:nvPr/>
        </p:nvSpPr>
        <p:spPr>
          <a:xfrm>
            <a:off x="6478082" y="5475353"/>
            <a:ext cx="12011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Prado</a:t>
            </a:r>
          </a:p>
        </p:txBody>
      </p:sp>
      <p:cxnSp>
        <p:nvCxnSpPr>
          <p:cNvPr id="390" name="Conector reto 389"/>
          <p:cNvCxnSpPr/>
          <p:nvPr/>
        </p:nvCxnSpPr>
        <p:spPr>
          <a:xfrm>
            <a:off x="6587467" y="5650846"/>
            <a:ext cx="388195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Conector reto 391"/>
          <p:cNvCxnSpPr>
            <a:cxnSpLocks/>
          </p:cNvCxnSpPr>
          <p:nvPr/>
        </p:nvCxnSpPr>
        <p:spPr>
          <a:xfrm>
            <a:off x="5315836" y="5796551"/>
            <a:ext cx="2491720" cy="9429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Retângulo 392"/>
          <p:cNvSpPr/>
          <p:nvPr/>
        </p:nvSpPr>
        <p:spPr>
          <a:xfrm>
            <a:off x="7740352" y="5684248"/>
            <a:ext cx="12011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Medeiros Neto</a:t>
            </a:r>
          </a:p>
        </p:txBody>
      </p:sp>
      <p:cxnSp>
        <p:nvCxnSpPr>
          <p:cNvPr id="394" name="Conector reto 393"/>
          <p:cNvCxnSpPr/>
          <p:nvPr/>
        </p:nvCxnSpPr>
        <p:spPr>
          <a:xfrm>
            <a:off x="7839900" y="5865222"/>
            <a:ext cx="836938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7" name="Elipse 396"/>
          <p:cNvSpPr/>
          <p:nvPr/>
        </p:nvSpPr>
        <p:spPr>
          <a:xfrm>
            <a:off x="5526609" y="5584614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398" name="Conector reto 397"/>
          <p:cNvCxnSpPr/>
          <p:nvPr/>
        </p:nvCxnSpPr>
        <p:spPr>
          <a:xfrm>
            <a:off x="5469816" y="5557882"/>
            <a:ext cx="1036966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" name="Elipse 398"/>
          <p:cNvSpPr/>
          <p:nvPr/>
        </p:nvSpPr>
        <p:spPr>
          <a:xfrm>
            <a:off x="5376675" y="5509004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00" name="Retângulo 399"/>
          <p:cNvSpPr/>
          <p:nvPr/>
        </p:nvSpPr>
        <p:spPr>
          <a:xfrm>
            <a:off x="6420039" y="5108814"/>
            <a:ext cx="12011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Itamaraju</a:t>
            </a:r>
          </a:p>
        </p:txBody>
      </p:sp>
      <p:cxnSp>
        <p:nvCxnSpPr>
          <p:cNvPr id="401" name="Conector reto 400"/>
          <p:cNvCxnSpPr/>
          <p:nvPr/>
        </p:nvCxnSpPr>
        <p:spPr>
          <a:xfrm>
            <a:off x="6510303" y="5296238"/>
            <a:ext cx="590965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Conector reto 402"/>
          <p:cNvCxnSpPr/>
          <p:nvPr/>
        </p:nvCxnSpPr>
        <p:spPr>
          <a:xfrm>
            <a:off x="6510303" y="5288633"/>
            <a:ext cx="0" cy="27816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tângulo 149"/>
          <p:cNvSpPr/>
          <p:nvPr/>
        </p:nvSpPr>
        <p:spPr>
          <a:xfrm>
            <a:off x="-36512" y="908720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Produção agrícola</a:t>
            </a:r>
          </a:p>
        </p:txBody>
      </p:sp>
      <p:sp>
        <p:nvSpPr>
          <p:cNvPr id="147" name="Retângulo 146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CaixaDeTexto 150"/>
          <p:cNvSpPr txBox="1"/>
          <p:nvPr/>
        </p:nvSpPr>
        <p:spPr>
          <a:xfrm>
            <a:off x="-36512" y="5970766"/>
            <a:ext cx="3009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sz="800" b="1" dirty="0">
                <a:solidFill>
                  <a:schemeClr val="tx2"/>
                </a:solidFill>
                <a:latin typeface="Arial"/>
              </a:rPr>
              <a:t>Fonte: PAM-IBGE  (2018)</a:t>
            </a:r>
          </a:p>
          <a:p>
            <a:pPr fontAlgn="ctr"/>
            <a:r>
              <a:rPr lang="pt-BR" sz="800" b="1" dirty="0" err="1">
                <a:solidFill>
                  <a:schemeClr val="tx2"/>
                </a:solidFill>
                <a:latin typeface="Arial"/>
              </a:rPr>
              <a:t>Obs</a:t>
            </a:r>
            <a:r>
              <a:rPr lang="pt-BR" sz="800" b="1" dirty="0">
                <a:solidFill>
                  <a:schemeClr val="tx2"/>
                </a:solidFill>
                <a:latin typeface="Arial"/>
              </a:rPr>
              <a:t>: Atualizado em 14/11/2018 pela SDE/SDP/DIMIN/CDE</a:t>
            </a:r>
          </a:p>
        </p:txBody>
      </p:sp>
      <p:sp>
        <p:nvSpPr>
          <p:cNvPr id="152" name="Retângulo 151"/>
          <p:cNvSpPr/>
          <p:nvPr/>
        </p:nvSpPr>
        <p:spPr>
          <a:xfrm>
            <a:off x="-34838" y="5291827"/>
            <a:ext cx="19797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</a:rPr>
              <a:t>Legenda:</a:t>
            </a:r>
          </a:p>
        </p:txBody>
      </p:sp>
      <p:sp>
        <p:nvSpPr>
          <p:cNvPr id="153" name="Retângulo 152"/>
          <p:cNvSpPr/>
          <p:nvPr/>
        </p:nvSpPr>
        <p:spPr>
          <a:xfrm>
            <a:off x="65471" y="5723875"/>
            <a:ext cx="540000" cy="111624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4" name="Retângulo 153"/>
          <p:cNvSpPr/>
          <p:nvPr/>
        </p:nvSpPr>
        <p:spPr>
          <a:xfrm>
            <a:off x="107504" y="5522743"/>
            <a:ext cx="5760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chemeClr val="tx2"/>
                </a:solidFill>
              </a:rPr>
              <a:t>Grãos</a:t>
            </a:r>
          </a:p>
        </p:txBody>
      </p:sp>
      <p:cxnSp>
        <p:nvCxnSpPr>
          <p:cNvPr id="155" name="Conector reto 154"/>
          <p:cNvCxnSpPr/>
          <p:nvPr/>
        </p:nvCxnSpPr>
        <p:spPr>
          <a:xfrm flipV="1">
            <a:off x="65471" y="5669899"/>
            <a:ext cx="0" cy="165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tângulo 155"/>
          <p:cNvSpPr/>
          <p:nvPr/>
        </p:nvSpPr>
        <p:spPr>
          <a:xfrm>
            <a:off x="1229506" y="5513667"/>
            <a:ext cx="53418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chemeClr val="tx2"/>
                </a:solidFill>
              </a:rPr>
              <a:t>Café</a:t>
            </a:r>
          </a:p>
        </p:txBody>
      </p:sp>
      <p:sp>
        <p:nvSpPr>
          <p:cNvPr id="157" name="Retângulo 156"/>
          <p:cNvSpPr/>
          <p:nvPr/>
        </p:nvSpPr>
        <p:spPr>
          <a:xfrm>
            <a:off x="606388" y="5722833"/>
            <a:ext cx="540000" cy="111624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158" name="Conector reto 157"/>
          <p:cNvCxnSpPr/>
          <p:nvPr/>
        </p:nvCxnSpPr>
        <p:spPr>
          <a:xfrm flipV="1">
            <a:off x="606388" y="5668039"/>
            <a:ext cx="0" cy="165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tângulo 158"/>
          <p:cNvSpPr/>
          <p:nvPr/>
        </p:nvSpPr>
        <p:spPr>
          <a:xfrm>
            <a:off x="649935" y="5513667"/>
            <a:ext cx="6817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chemeClr val="tx2"/>
                </a:solidFill>
              </a:rPr>
              <a:t>Frutas</a:t>
            </a:r>
          </a:p>
        </p:txBody>
      </p:sp>
      <p:sp>
        <p:nvSpPr>
          <p:cNvPr id="160" name="Retângulo 159"/>
          <p:cNvSpPr/>
          <p:nvPr/>
        </p:nvSpPr>
        <p:spPr>
          <a:xfrm>
            <a:off x="1152465" y="5724497"/>
            <a:ext cx="540000" cy="11162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161" name="Conector reto 160"/>
          <p:cNvCxnSpPr/>
          <p:nvPr/>
        </p:nvCxnSpPr>
        <p:spPr>
          <a:xfrm flipV="1">
            <a:off x="1149632" y="5670521"/>
            <a:ext cx="0" cy="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tângulo 162"/>
          <p:cNvSpPr/>
          <p:nvPr/>
        </p:nvSpPr>
        <p:spPr>
          <a:xfrm>
            <a:off x="1691679" y="5722015"/>
            <a:ext cx="540000" cy="111624"/>
          </a:xfrm>
          <a:prstGeom prst="rect">
            <a:avLst/>
          </a:prstGeom>
          <a:solidFill>
            <a:srgbClr val="00FF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164" name="Conector reto 163"/>
          <p:cNvCxnSpPr/>
          <p:nvPr/>
        </p:nvCxnSpPr>
        <p:spPr>
          <a:xfrm flipV="1">
            <a:off x="2229332" y="5669899"/>
            <a:ext cx="0" cy="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ector reto 164"/>
          <p:cNvCxnSpPr/>
          <p:nvPr/>
        </p:nvCxnSpPr>
        <p:spPr>
          <a:xfrm flipV="1">
            <a:off x="1694508" y="5667021"/>
            <a:ext cx="0" cy="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tângulo 165"/>
          <p:cNvSpPr/>
          <p:nvPr/>
        </p:nvSpPr>
        <p:spPr>
          <a:xfrm>
            <a:off x="1691208" y="5404073"/>
            <a:ext cx="6179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chemeClr val="tx2"/>
                </a:solidFill>
              </a:rPr>
              <a:t>Cana-de-açúcar</a:t>
            </a:r>
          </a:p>
        </p:txBody>
      </p:sp>
      <p:sp>
        <p:nvSpPr>
          <p:cNvPr id="167" name="Elipse 166"/>
          <p:cNvSpPr/>
          <p:nvPr/>
        </p:nvSpPr>
        <p:spPr>
          <a:xfrm>
            <a:off x="2329137" y="5208282"/>
            <a:ext cx="216000" cy="216000"/>
          </a:xfrm>
          <a:prstGeom prst="ellipse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68" name="Picture 4" descr="Resultado de imagem para banana icon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39751" y="5224230"/>
            <a:ext cx="184104" cy="184104"/>
          </a:xfrm>
          <a:prstGeom prst="rect">
            <a:avLst/>
          </a:prstGeom>
          <a:noFill/>
        </p:spPr>
      </p:pic>
      <p:sp>
        <p:nvSpPr>
          <p:cNvPr id="169" name="Elipse 168"/>
          <p:cNvSpPr/>
          <p:nvPr/>
        </p:nvSpPr>
        <p:spPr>
          <a:xfrm>
            <a:off x="2441764" y="5633821"/>
            <a:ext cx="216000" cy="216000"/>
          </a:xfrm>
          <a:prstGeom prst="ellipse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70" name="Picture 2" descr="Resultado de imagem para icon png passion fruit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92" y="5623900"/>
            <a:ext cx="219172" cy="21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" name="Elipse 170"/>
          <p:cNvSpPr/>
          <p:nvPr/>
        </p:nvSpPr>
        <p:spPr>
          <a:xfrm>
            <a:off x="2447098" y="5855724"/>
            <a:ext cx="216000" cy="216000"/>
          </a:xfrm>
          <a:prstGeom prst="ellipse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72" name="Picture 4" descr="Resultado de imagem para banana icon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57712" y="5871672"/>
            <a:ext cx="184104" cy="184104"/>
          </a:xfrm>
          <a:prstGeom prst="rect">
            <a:avLst/>
          </a:prstGeom>
          <a:noFill/>
        </p:spPr>
      </p:pic>
      <p:sp>
        <p:nvSpPr>
          <p:cNvPr id="173" name="Elipse 172"/>
          <p:cNvSpPr/>
          <p:nvPr/>
        </p:nvSpPr>
        <p:spPr>
          <a:xfrm>
            <a:off x="3853947" y="5882527"/>
            <a:ext cx="216000" cy="216000"/>
          </a:xfrm>
          <a:prstGeom prst="ellipse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74" name="Picture 2" descr="Resultado de imagem para icon png passion fruit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775" y="5872606"/>
            <a:ext cx="219172" cy="21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" name="Elipse 174"/>
          <p:cNvSpPr/>
          <p:nvPr/>
        </p:nvSpPr>
        <p:spPr>
          <a:xfrm>
            <a:off x="3632717" y="5878737"/>
            <a:ext cx="216000" cy="216000"/>
          </a:xfrm>
          <a:prstGeom prst="ellipse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77" name="Picture 4" descr="Resultado de imagem para banana icon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43331" y="5894685"/>
            <a:ext cx="184104" cy="184104"/>
          </a:xfrm>
          <a:prstGeom prst="rect">
            <a:avLst/>
          </a:prstGeom>
          <a:noFill/>
        </p:spPr>
      </p:pic>
      <p:sp>
        <p:nvSpPr>
          <p:cNvPr id="178" name="Elipse 177"/>
          <p:cNvSpPr/>
          <p:nvPr/>
        </p:nvSpPr>
        <p:spPr>
          <a:xfrm>
            <a:off x="198856" y="2051801"/>
            <a:ext cx="216000" cy="216000"/>
          </a:xfrm>
          <a:prstGeom prst="ellipse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79" name="Picture 2" descr="Resultado de imagem para soja icon 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5064" y="2094784"/>
            <a:ext cx="130033" cy="130033"/>
          </a:xfrm>
          <a:prstGeom prst="rect">
            <a:avLst/>
          </a:prstGeom>
          <a:noFill/>
        </p:spPr>
      </p:pic>
      <p:sp>
        <p:nvSpPr>
          <p:cNvPr id="180" name="Elipse 179"/>
          <p:cNvSpPr/>
          <p:nvPr/>
        </p:nvSpPr>
        <p:spPr>
          <a:xfrm>
            <a:off x="202223" y="2267065"/>
            <a:ext cx="216000" cy="216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81" name="Picture 6" descr="Imagem relacionada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23047" y="2298032"/>
            <a:ext cx="154066" cy="154066"/>
          </a:xfrm>
          <a:prstGeom prst="rect">
            <a:avLst/>
          </a:prstGeom>
          <a:noFill/>
        </p:spPr>
      </p:pic>
      <p:sp>
        <p:nvSpPr>
          <p:cNvPr id="183" name="Elipse 182"/>
          <p:cNvSpPr/>
          <p:nvPr/>
        </p:nvSpPr>
        <p:spPr>
          <a:xfrm>
            <a:off x="1607960" y="1807523"/>
            <a:ext cx="216000" cy="216000"/>
          </a:xfrm>
          <a:prstGeom prst="ellipse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84" name="Picture 2" descr="Resultado de imagem para soja icon 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44168" y="1850506"/>
            <a:ext cx="130033" cy="130033"/>
          </a:xfrm>
          <a:prstGeom prst="rect">
            <a:avLst/>
          </a:prstGeom>
          <a:noFill/>
        </p:spPr>
      </p:pic>
      <p:sp>
        <p:nvSpPr>
          <p:cNvPr id="185" name="Elipse 184"/>
          <p:cNvSpPr/>
          <p:nvPr/>
        </p:nvSpPr>
        <p:spPr>
          <a:xfrm>
            <a:off x="1832630" y="1809512"/>
            <a:ext cx="216000" cy="216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86" name="Picture 6" descr="Imagem relacionada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53454" y="1840479"/>
            <a:ext cx="154066" cy="154066"/>
          </a:xfrm>
          <a:prstGeom prst="rect">
            <a:avLst/>
          </a:prstGeom>
          <a:noFill/>
        </p:spPr>
      </p:pic>
      <p:sp>
        <p:nvSpPr>
          <p:cNvPr id="187" name="Elipse 186"/>
          <p:cNvSpPr/>
          <p:nvPr/>
        </p:nvSpPr>
        <p:spPr>
          <a:xfrm>
            <a:off x="481289" y="2660533"/>
            <a:ext cx="216000" cy="216000"/>
          </a:xfrm>
          <a:prstGeom prst="ellipse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88" name="Picture 2" descr="Resultado de imagem para soja icon 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7497" y="2703516"/>
            <a:ext cx="130033" cy="130033"/>
          </a:xfrm>
          <a:prstGeom prst="rect">
            <a:avLst/>
          </a:prstGeom>
          <a:noFill/>
        </p:spPr>
      </p:pic>
      <p:sp>
        <p:nvSpPr>
          <p:cNvPr id="189" name="Elipse 188"/>
          <p:cNvSpPr/>
          <p:nvPr/>
        </p:nvSpPr>
        <p:spPr>
          <a:xfrm>
            <a:off x="252738" y="2657295"/>
            <a:ext cx="216000" cy="216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90" name="Picture 6" descr="Imagem relacionada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73562" y="2688262"/>
            <a:ext cx="154066" cy="154066"/>
          </a:xfrm>
          <a:prstGeom prst="rect">
            <a:avLst/>
          </a:prstGeom>
          <a:noFill/>
        </p:spPr>
      </p:pic>
      <p:sp>
        <p:nvSpPr>
          <p:cNvPr id="191" name="Elipse 190"/>
          <p:cNvSpPr/>
          <p:nvPr/>
        </p:nvSpPr>
        <p:spPr>
          <a:xfrm>
            <a:off x="107321" y="3173015"/>
            <a:ext cx="216000" cy="216000"/>
          </a:xfrm>
          <a:prstGeom prst="ellipse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92" name="Picture 2" descr="Resultado de imagem para soja icon 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3529" y="3215998"/>
            <a:ext cx="130033" cy="130033"/>
          </a:xfrm>
          <a:prstGeom prst="rect">
            <a:avLst/>
          </a:prstGeom>
          <a:noFill/>
        </p:spPr>
      </p:pic>
      <p:sp>
        <p:nvSpPr>
          <p:cNvPr id="193" name="Elipse 192"/>
          <p:cNvSpPr/>
          <p:nvPr/>
        </p:nvSpPr>
        <p:spPr>
          <a:xfrm>
            <a:off x="110436" y="3389015"/>
            <a:ext cx="216000" cy="2160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94" name="Picture 2" descr="Resultado de imagem para icon bean 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50" y="3402536"/>
            <a:ext cx="188957" cy="18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Elipse 194"/>
          <p:cNvSpPr/>
          <p:nvPr/>
        </p:nvSpPr>
        <p:spPr>
          <a:xfrm>
            <a:off x="122129" y="3608870"/>
            <a:ext cx="216000" cy="216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96" name="Picture 6" descr="Imagem relacionada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42953" y="3639837"/>
            <a:ext cx="154066" cy="154066"/>
          </a:xfrm>
          <a:prstGeom prst="rect">
            <a:avLst/>
          </a:prstGeom>
          <a:noFill/>
        </p:spPr>
      </p:pic>
      <p:sp>
        <p:nvSpPr>
          <p:cNvPr id="197" name="Elipse 196"/>
          <p:cNvSpPr/>
          <p:nvPr/>
        </p:nvSpPr>
        <p:spPr>
          <a:xfrm>
            <a:off x="251520" y="3893046"/>
            <a:ext cx="216000" cy="216000"/>
          </a:xfrm>
          <a:prstGeom prst="ellipse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98" name="Picture 2" descr="Resultado de imagem para soja icon 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7728" y="3936029"/>
            <a:ext cx="130033" cy="130033"/>
          </a:xfrm>
          <a:prstGeom prst="rect">
            <a:avLst/>
          </a:prstGeom>
          <a:noFill/>
        </p:spPr>
      </p:pic>
      <p:sp>
        <p:nvSpPr>
          <p:cNvPr id="199" name="Elipse 198"/>
          <p:cNvSpPr/>
          <p:nvPr/>
        </p:nvSpPr>
        <p:spPr>
          <a:xfrm>
            <a:off x="265202" y="4113061"/>
            <a:ext cx="216000" cy="2160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00" name="Picture 2" descr="Resultado de imagem para icon bean 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16" y="4126582"/>
            <a:ext cx="188957" cy="18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" name="Elipse 200"/>
          <p:cNvSpPr/>
          <p:nvPr/>
        </p:nvSpPr>
        <p:spPr>
          <a:xfrm>
            <a:off x="280385" y="4329112"/>
            <a:ext cx="216000" cy="216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02" name="Picture 6" descr="Imagem relacionada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01209" y="4360079"/>
            <a:ext cx="154066" cy="154066"/>
          </a:xfrm>
          <a:prstGeom prst="rect">
            <a:avLst/>
          </a:prstGeom>
          <a:noFill/>
        </p:spPr>
      </p:pic>
      <p:sp>
        <p:nvSpPr>
          <p:cNvPr id="203" name="Elipse 202"/>
          <p:cNvSpPr/>
          <p:nvPr/>
        </p:nvSpPr>
        <p:spPr>
          <a:xfrm>
            <a:off x="1202483" y="4354096"/>
            <a:ext cx="216000" cy="216000"/>
          </a:xfrm>
          <a:prstGeom prst="ellipse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04" name="Picture 2" descr="Resultado de imagem para soja icon 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38691" y="4397079"/>
            <a:ext cx="130033" cy="130033"/>
          </a:xfrm>
          <a:prstGeom prst="rect">
            <a:avLst/>
          </a:prstGeom>
          <a:noFill/>
        </p:spPr>
      </p:pic>
      <p:sp>
        <p:nvSpPr>
          <p:cNvPr id="205" name="Elipse 204"/>
          <p:cNvSpPr/>
          <p:nvPr/>
        </p:nvSpPr>
        <p:spPr>
          <a:xfrm>
            <a:off x="1195505" y="4569425"/>
            <a:ext cx="216000" cy="216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06" name="Picture 6" descr="Imagem relacionada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216329" y="4600392"/>
            <a:ext cx="154066" cy="154066"/>
          </a:xfrm>
          <a:prstGeom prst="rect">
            <a:avLst/>
          </a:prstGeom>
          <a:noFill/>
        </p:spPr>
      </p:pic>
      <p:sp>
        <p:nvSpPr>
          <p:cNvPr id="207" name="Elipse 206"/>
          <p:cNvSpPr/>
          <p:nvPr/>
        </p:nvSpPr>
        <p:spPr>
          <a:xfrm>
            <a:off x="1696666" y="4820801"/>
            <a:ext cx="216000" cy="216000"/>
          </a:xfrm>
          <a:prstGeom prst="ellipse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08" name="Picture 2" descr="Resultado de imagem para soja icon 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32874" y="4863784"/>
            <a:ext cx="130033" cy="130033"/>
          </a:xfrm>
          <a:prstGeom prst="rect">
            <a:avLst/>
          </a:prstGeom>
          <a:noFill/>
        </p:spPr>
      </p:pic>
      <p:sp>
        <p:nvSpPr>
          <p:cNvPr id="209" name="Elipse 208"/>
          <p:cNvSpPr/>
          <p:nvPr/>
        </p:nvSpPr>
        <p:spPr>
          <a:xfrm>
            <a:off x="1912345" y="4820801"/>
            <a:ext cx="216000" cy="216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10" name="Picture 6" descr="Imagem relacionada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933169" y="4851768"/>
            <a:ext cx="154066" cy="154066"/>
          </a:xfrm>
          <a:prstGeom prst="rect">
            <a:avLst/>
          </a:prstGeom>
          <a:noFill/>
        </p:spPr>
      </p:pic>
      <p:sp>
        <p:nvSpPr>
          <p:cNvPr id="211" name="Elipse 210"/>
          <p:cNvSpPr/>
          <p:nvPr/>
        </p:nvSpPr>
        <p:spPr>
          <a:xfrm>
            <a:off x="5450713" y="891511"/>
            <a:ext cx="216000" cy="216000"/>
          </a:xfrm>
          <a:prstGeom prst="ellipse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12" name="Picture 4" descr="Resultado de imagem para icon MANGO 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357" y="926221"/>
            <a:ext cx="128861" cy="12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" name="Elipse 212"/>
          <p:cNvSpPr/>
          <p:nvPr/>
        </p:nvSpPr>
        <p:spPr>
          <a:xfrm>
            <a:off x="5665839" y="891523"/>
            <a:ext cx="216000" cy="216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4102" name="Picture 6" descr="Resultado de imagem para icon grape 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68" y="926221"/>
            <a:ext cx="149341" cy="14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Elipse 213"/>
          <p:cNvSpPr/>
          <p:nvPr/>
        </p:nvSpPr>
        <p:spPr>
          <a:xfrm>
            <a:off x="6727242" y="1204168"/>
            <a:ext cx="216000" cy="216000"/>
          </a:xfrm>
          <a:prstGeom prst="ellipse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15" name="Picture 4" descr="Resultado de imagem para banana icon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37856" y="1220116"/>
            <a:ext cx="184104" cy="184104"/>
          </a:xfrm>
          <a:prstGeom prst="rect">
            <a:avLst/>
          </a:prstGeom>
          <a:noFill/>
        </p:spPr>
      </p:pic>
      <p:sp>
        <p:nvSpPr>
          <p:cNvPr id="216" name="Elipse 215"/>
          <p:cNvSpPr/>
          <p:nvPr/>
        </p:nvSpPr>
        <p:spPr>
          <a:xfrm>
            <a:off x="6951829" y="1213074"/>
            <a:ext cx="216000" cy="216000"/>
          </a:xfrm>
          <a:prstGeom prst="ellipse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17" name="Picture 4" descr="Resultado de imagem para icon MANGO 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473" y="1247784"/>
            <a:ext cx="128861" cy="12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" name="Elipse 217"/>
          <p:cNvSpPr/>
          <p:nvPr/>
        </p:nvSpPr>
        <p:spPr>
          <a:xfrm>
            <a:off x="7166955" y="1213086"/>
            <a:ext cx="216000" cy="216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19" name="Picture 6" descr="Resultado de imagem para icon grape 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84" y="1247784"/>
            <a:ext cx="149341" cy="14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" name="Elipse 219"/>
          <p:cNvSpPr/>
          <p:nvPr/>
        </p:nvSpPr>
        <p:spPr>
          <a:xfrm>
            <a:off x="6976443" y="1815995"/>
            <a:ext cx="216000" cy="2160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21" name="Picture 2" descr="Resultado de imagem para icon bean 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1829516"/>
            <a:ext cx="188957" cy="18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Resultado de imagem para icon orange png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2" descr="Resultado de imagem para icon orange png"/>
          <p:cNvSpPr>
            <a:spLocks noChangeAspect="1" noChangeArrowheads="1"/>
          </p:cNvSpPr>
          <p:nvPr/>
        </p:nvSpPr>
        <p:spPr bwMode="auto">
          <a:xfrm>
            <a:off x="307975" y="-10128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4" name="Elipse 223"/>
          <p:cNvSpPr/>
          <p:nvPr/>
        </p:nvSpPr>
        <p:spPr>
          <a:xfrm>
            <a:off x="7699556" y="2092170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25" name="Picture 29" descr="Resultado de imagem para tangerine icon 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00" y="2102110"/>
            <a:ext cx="195922" cy="19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" name="Elipse 225"/>
          <p:cNvSpPr/>
          <p:nvPr/>
        </p:nvSpPr>
        <p:spPr>
          <a:xfrm>
            <a:off x="8612698" y="2721506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27" name="Picture 29" descr="Resultado de imagem para tangerine icon 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737" y="2721506"/>
            <a:ext cx="195922" cy="19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Resultado de imagem para icon coconut pn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176" y="2723028"/>
            <a:ext cx="210409" cy="21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" name="Elipse 232"/>
          <p:cNvSpPr/>
          <p:nvPr/>
        </p:nvSpPr>
        <p:spPr>
          <a:xfrm>
            <a:off x="7715190" y="3179987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35" name="Picture 29" descr="Resultado de imagem para tangerine icon 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34" y="3189927"/>
            <a:ext cx="195922" cy="19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" name="Elipse 235"/>
          <p:cNvSpPr/>
          <p:nvPr/>
        </p:nvSpPr>
        <p:spPr>
          <a:xfrm>
            <a:off x="7240666" y="3851902"/>
            <a:ext cx="216000" cy="216000"/>
          </a:xfrm>
          <a:prstGeom prst="ellipse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37" name="Picture 4" descr="Resultado de imagem para banana icon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50445" y="3860940"/>
            <a:ext cx="184104" cy="184104"/>
          </a:xfrm>
          <a:prstGeom prst="rect">
            <a:avLst/>
          </a:prstGeom>
          <a:noFill/>
        </p:spPr>
      </p:pic>
      <p:sp>
        <p:nvSpPr>
          <p:cNvPr id="238" name="Elipse 237"/>
          <p:cNvSpPr/>
          <p:nvPr/>
        </p:nvSpPr>
        <p:spPr>
          <a:xfrm>
            <a:off x="7468923" y="3856503"/>
            <a:ext cx="216000" cy="2160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39" name="Picture 8" descr="Resultado de imagem para cacao icon png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479718" y="3858056"/>
            <a:ext cx="194409" cy="194409"/>
          </a:xfrm>
          <a:prstGeom prst="rect">
            <a:avLst/>
          </a:prstGeom>
          <a:noFill/>
        </p:spPr>
      </p:pic>
      <p:sp>
        <p:nvSpPr>
          <p:cNvPr id="240" name="Elipse 239"/>
          <p:cNvSpPr/>
          <p:nvPr/>
        </p:nvSpPr>
        <p:spPr>
          <a:xfrm>
            <a:off x="6428219" y="4344867"/>
            <a:ext cx="216000" cy="2160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41" name="Picture 8" descr="Resultado de imagem para cacao icon png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39014" y="4346420"/>
            <a:ext cx="194409" cy="194409"/>
          </a:xfrm>
          <a:prstGeom prst="rect">
            <a:avLst/>
          </a:prstGeom>
          <a:noFill/>
        </p:spPr>
      </p:pic>
      <p:sp>
        <p:nvSpPr>
          <p:cNvPr id="242" name="Elipse 241"/>
          <p:cNvSpPr/>
          <p:nvPr/>
        </p:nvSpPr>
        <p:spPr>
          <a:xfrm>
            <a:off x="6953815" y="4805190"/>
            <a:ext cx="216000" cy="2160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43" name="Picture 12" descr="Resultado de imagem para coffee icon 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934773" y="4815724"/>
            <a:ext cx="258259" cy="156521"/>
          </a:xfrm>
          <a:prstGeom prst="rect">
            <a:avLst/>
          </a:prstGeom>
          <a:noFill/>
        </p:spPr>
      </p:pic>
      <p:sp>
        <p:nvSpPr>
          <p:cNvPr id="244" name="Elipse 243"/>
          <p:cNvSpPr/>
          <p:nvPr/>
        </p:nvSpPr>
        <p:spPr>
          <a:xfrm>
            <a:off x="7176943" y="4809258"/>
            <a:ext cx="216000" cy="216000"/>
          </a:xfrm>
          <a:prstGeom prst="ellipse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45" name="Picture 4" descr="Resultado de imagem para banana icon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87557" y="4825206"/>
            <a:ext cx="184104" cy="184104"/>
          </a:xfrm>
          <a:prstGeom prst="rect">
            <a:avLst/>
          </a:prstGeom>
          <a:noFill/>
        </p:spPr>
      </p:pic>
      <p:sp>
        <p:nvSpPr>
          <p:cNvPr id="246" name="Elipse 245"/>
          <p:cNvSpPr/>
          <p:nvPr/>
        </p:nvSpPr>
        <p:spPr>
          <a:xfrm>
            <a:off x="7021739" y="5121578"/>
            <a:ext cx="216000" cy="2160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47" name="Picture 12" descr="Resultado de imagem para coffee icon 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02697" y="5132112"/>
            <a:ext cx="258259" cy="156521"/>
          </a:xfrm>
          <a:prstGeom prst="rect">
            <a:avLst/>
          </a:prstGeom>
          <a:noFill/>
        </p:spPr>
      </p:pic>
      <p:sp>
        <p:nvSpPr>
          <p:cNvPr id="248" name="Elipse 247"/>
          <p:cNvSpPr/>
          <p:nvPr/>
        </p:nvSpPr>
        <p:spPr>
          <a:xfrm>
            <a:off x="6897096" y="5464819"/>
            <a:ext cx="216000" cy="2160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49" name="Picture 12" descr="Resultado de imagem para coffee icon 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878054" y="5475353"/>
            <a:ext cx="258259" cy="156521"/>
          </a:xfrm>
          <a:prstGeom prst="rect">
            <a:avLst/>
          </a:prstGeom>
          <a:noFill/>
        </p:spPr>
      </p:pic>
      <p:sp>
        <p:nvSpPr>
          <p:cNvPr id="222" name="Elipse 221"/>
          <p:cNvSpPr/>
          <p:nvPr/>
        </p:nvSpPr>
        <p:spPr>
          <a:xfrm>
            <a:off x="34308" y="2660877"/>
            <a:ext cx="216000" cy="2160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23" name="Picture 2" descr="Resultado de imagem para icon bean 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" y="2674398"/>
            <a:ext cx="188957" cy="18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" name="Retângulo 227"/>
          <p:cNvSpPr/>
          <p:nvPr/>
        </p:nvSpPr>
        <p:spPr>
          <a:xfrm>
            <a:off x="-36512" y="1177588"/>
            <a:ext cx="3512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Principais culturas agrícolas em 2017</a:t>
            </a:r>
          </a:p>
          <a:p>
            <a:r>
              <a:rPr 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PIB municipal 2015</a:t>
            </a:r>
          </a:p>
        </p:txBody>
      </p:sp>
      <p:sp>
        <p:nvSpPr>
          <p:cNvPr id="234" name="Elipse 233"/>
          <p:cNvSpPr/>
          <p:nvPr/>
        </p:nvSpPr>
        <p:spPr>
          <a:xfrm>
            <a:off x="8665688" y="5680737"/>
            <a:ext cx="216000" cy="216000"/>
          </a:xfrm>
          <a:prstGeom prst="ellipse">
            <a:avLst/>
          </a:prstGeom>
          <a:solidFill>
            <a:srgbClr val="00FF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026" name="Picture 2" descr="Resultado de imagem para icon png cana de açúcar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382" y="5706185"/>
            <a:ext cx="143397" cy="20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" name="Elipse 252"/>
          <p:cNvSpPr/>
          <p:nvPr/>
        </p:nvSpPr>
        <p:spPr>
          <a:xfrm>
            <a:off x="8092722" y="5995362"/>
            <a:ext cx="216000" cy="216000"/>
          </a:xfrm>
          <a:prstGeom prst="ellipse">
            <a:avLst/>
          </a:prstGeom>
          <a:solidFill>
            <a:srgbClr val="00FF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54" name="Picture 2" descr="Resultado de imagem para icon png cana de açúcar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739" y="6021288"/>
            <a:ext cx="143397" cy="20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6" name="Conector reto 255"/>
          <p:cNvCxnSpPr/>
          <p:nvPr/>
        </p:nvCxnSpPr>
        <p:spPr>
          <a:xfrm>
            <a:off x="4423001" y="974740"/>
            <a:ext cx="0" cy="1770164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Retângulo 256"/>
          <p:cNvSpPr/>
          <p:nvPr/>
        </p:nvSpPr>
        <p:spPr>
          <a:xfrm>
            <a:off x="4040810" y="836712"/>
            <a:ext cx="18273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Irecê</a:t>
            </a:r>
          </a:p>
        </p:txBody>
      </p:sp>
      <p:cxnSp>
        <p:nvCxnSpPr>
          <p:cNvPr id="258" name="Conector reto 257"/>
          <p:cNvCxnSpPr/>
          <p:nvPr/>
        </p:nvCxnSpPr>
        <p:spPr>
          <a:xfrm>
            <a:off x="4128349" y="1025233"/>
            <a:ext cx="279632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Elipse 259"/>
          <p:cNvSpPr/>
          <p:nvPr/>
        </p:nvSpPr>
        <p:spPr>
          <a:xfrm>
            <a:off x="3894987" y="859562"/>
            <a:ext cx="216000" cy="2160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66" name="Picture 2" descr="Resultado de imagem para icon bean 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201" y="873083"/>
            <a:ext cx="188957" cy="18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" name="Elipse 270"/>
          <p:cNvSpPr/>
          <p:nvPr/>
        </p:nvSpPr>
        <p:spPr>
          <a:xfrm>
            <a:off x="4333001" y="2716238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74" name="Elipse 273"/>
          <p:cNvSpPr/>
          <p:nvPr/>
        </p:nvSpPr>
        <p:spPr>
          <a:xfrm>
            <a:off x="7393760" y="1210148"/>
            <a:ext cx="216000" cy="216000"/>
          </a:xfrm>
          <a:prstGeom prst="ellipse">
            <a:avLst/>
          </a:prstGeom>
          <a:solidFill>
            <a:srgbClr val="00FF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76" name="Picture 2" descr="Resultado de imagem para icon png cana de açúcar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303" y="1235596"/>
            <a:ext cx="143397" cy="20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8" name="Retângulo 277"/>
          <p:cNvSpPr/>
          <p:nvPr/>
        </p:nvSpPr>
        <p:spPr>
          <a:xfrm>
            <a:off x="419589" y="4000616"/>
            <a:ext cx="115212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9,9%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agropecuária</a:t>
            </a:r>
          </a:p>
        </p:txBody>
      </p:sp>
      <p:sp>
        <p:nvSpPr>
          <p:cNvPr id="279" name="Retângulo 278"/>
          <p:cNvSpPr/>
          <p:nvPr/>
        </p:nvSpPr>
        <p:spPr>
          <a:xfrm>
            <a:off x="395536" y="2179578"/>
            <a:ext cx="12989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2,5,%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agropecuária</a:t>
            </a:r>
          </a:p>
        </p:txBody>
      </p:sp>
      <p:sp>
        <p:nvSpPr>
          <p:cNvPr id="280" name="Retângulo 279"/>
          <p:cNvSpPr/>
          <p:nvPr/>
        </p:nvSpPr>
        <p:spPr>
          <a:xfrm>
            <a:off x="611560" y="2789203"/>
            <a:ext cx="12989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4,1%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agropecuária</a:t>
            </a:r>
          </a:p>
        </p:txBody>
      </p:sp>
      <p:cxnSp>
        <p:nvCxnSpPr>
          <p:cNvPr id="282" name="Conector reto 281"/>
          <p:cNvCxnSpPr/>
          <p:nvPr/>
        </p:nvCxnSpPr>
        <p:spPr>
          <a:xfrm>
            <a:off x="1430445" y="2834904"/>
            <a:ext cx="0" cy="321117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Retângulo 282"/>
          <p:cNvSpPr/>
          <p:nvPr/>
        </p:nvSpPr>
        <p:spPr>
          <a:xfrm>
            <a:off x="1331640" y="4471395"/>
            <a:ext cx="12989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agropecuária</a:t>
            </a:r>
          </a:p>
        </p:txBody>
      </p:sp>
      <p:cxnSp>
        <p:nvCxnSpPr>
          <p:cNvPr id="284" name="Conector reto 283"/>
          <p:cNvCxnSpPr/>
          <p:nvPr/>
        </p:nvCxnSpPr>
        <p:spPr>
          <a:xfrm>
            <a:off x="1213141" y="4033007"/>
            <a:ext cx="787040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Retângulo 285"/>
          <p:cNvSpPr/>
          <p:nvPr/>
        </p:nvSpPr>
        <p:spPr>
          <a:xfrm>
            <a:off x="251520" y="3316672"/>
            <a:ext cx="115212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agropecuária</a:t>
            </a:r>
          </a:p>
        </p:txBody>
      </p:sp>
      <p:sp>
        <p:nvSpPr>
          <p:cNvPr id="287" name="Retângulo 286"/>
          <p:cNvSpPr/>
          <p:nvPr/>
        </p:nvSpPr>
        <p:spPr>
          <a:xfrm>
            <a:off x="8024324" y="2933275"/>
            <a:ext cx="9144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2,1%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agropecuária</a:t>
            </a:r>
          </a:p>
        </p:txBody>
      </p:sp>
      <p:sp>
        <p:nvSpPr>
          <p:cNvPr id="288" name="Retângulo 287"/>
          <p:cNvSpPr/>
          <p:nvPr/>
        </p:nvSpPr>
        <p:spPr>
          <a:xfrm>
            <a:off x="2048630" y="4926394"/>
            <a:ext cx="115212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agropecuária</a:t>
            </a:r>
          </a:p>
        </p:txBody>
      </p:sp>
      <p:sp>
        <p:nvSpPr>
          <p:cNvPr id="290" name="Retângulo 289"/>
          <p:cNvSpPr/>
          <p:nvPr/>
        </p:nvSpPr>
        <p:spPr>
          <a:xfrm>
            <a:off x="2051720" y="1948190"/>
            <a:ext cx="12989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5,7%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agropecuária</a:t>
            </a:r>
          </a:p>
        </p:txBody>
      </p:sp>
      <p:sp>
        <p:nvSpPr>
          <p:cNvPr id="291" name="Retângulo 290"/>
          <p:cNvSpPr/>
          <p:nvPr/>
        </p:nvSpPr>
        <p:spPr>
          <a:xfrm>
            <a:off x="3995936" y="6021288"/>
            <a:ext cx="115212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agropecuária</a:t>
            </a:r>
          </a:p>
        </p:txBody>
      </p:sp>
      <p:sp>
        <p:nvSpPr>
          <p:cNvPr id="292" name="Retângulo 291"/>
          <p:cNvSpPr/>
          <p:nvPr/>
        </p:nvSpPr>
        <p:spPr>
          <a:xfrm>
            <a:off x="6450681" y="5269580"/>
            <a:ext cx="16205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agropecuária</a:t>
            </a:r>
          </a:p>
        </p:txBody>
      </p:sp>
      <p:sp>
        <p:nvSpPr>
          <p:cNvPr id="294" name="Retângulo 293"/>
          <p:cNvSpPr/>
          <p:nvPr/>
        </p:nvSpPr>
        <p:spPr>
          <a:xfrm>
            <a:off x="6156176" y="1340768"/>
            <a:ext cx="12989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agropecuária</a:t>
            </a:r>
          </a:p>
        </p:txBody>
      </p:sp>
      <p:sp>
        <p:nvSpPr>
          <p:cNvPr id="296" name="Retângulo 295"/>
          <p:cNvSpPr/>
          <p:nvPr/>
        </p:nvSpPr>
        <p:spPr>
          <a:xfrm>
            <a:off x="6466186" y="5615081"/>
            <a:ext cx="16205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agropecuária</a:t>
            </a:r>
          </a:p>
        </p:txBody>
      </p:sp>
      <p:sp>
        <p:nvSpPr>
          <p:cNvPr id="299" name="Retângulo 298"/>
          <p:cNvSpPr/>
          <p:nvPr/>
        </p:nvSpPr>
        <p:spPr>
          <a:xfrm>
            <a:off x="7199922" y="2233863"/>
            <a:ext cx="16205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0,8%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agropecuária</a:t>
            </a:r>
          </a:p>
        </p:txBody>
      </p:sp>
      <p:sp>
        <p:nvSpPr>
          <p:cNvPr id="303" name="Retângulo 302"/>
          <p:cNvSpPr/>
          <p:nvPr/>
        </p:nvSpPr>
        <p:spPr>
          <a:xfrm>
            <a:off x="5986897" y="4537110"/>
            <a:ext cx="16205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agropecuária</a:t>
            </a:r>
          </a:p>
        </p:txBody>
      </p:sp>
      <p:sp>
        <p:nvSpPr>
          <p:cNvPr id="306" name="Retângulo 305"/>
          <p:cNvSpPr/>
          <p:nvPr/>
        </p:nvSpPr>
        <p:spPr>
          <a:xfrm>
            <a:off x="4727189" y="999586"/>
            <a:ext cx="12989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agropecuária</a:t>
            </a:r>
          </a:p>
        </p:txBody>
      </p:sp>
      <p:sp>
        <p:nvSpPr>
          <p:cNvPr id="311" name="Retângulo 310"/>
          <p:cNvSpPr/>
          <p:nvPr/>
        </p:nvSpPr>
        <p:spPr>
          <a:xfrm>
            <a:off x="6012160" y="4941168"/>
            <a:ext cx="16205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agropecuária</a:t>
            </a:r>
          </a:p>
        </p:txBody>
      </p:sp>
      <p:sp>
        <p:nvSpPr>
          <p:cNvPr id="316" name="Retângulo 315"/>
          <p:cNvSpPr/>
          <p:nvPr/>
        </p:nvSpPr>
        <p:spPr>
          <a:xfrm>
            <a:off x="7020272" y="3300324"/>
            <a:ext cx="115212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agropecuária</a:t>
            </a:r>
          </a:p>
        </p:txBody>
      </p:sp>
      <p:sp>
        <p:nvSpPr>
          <p:cNvPr id="317" name="Retângulo 316"/>
          <p:cNvSpPr/>
          <p:nvPr/>
        </p:nvSpPr>
        <p:spPr>
          <a:xfrm>
            <a:off x="5940152" y="3933056"/>
            <a:ext cx="115212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0,6%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agropecuária</a:t>
            </a:r>
          </a:p>
        </p:txBody>
      </p:sp>
      <p:sp>
        <p:nvSpPr>
          <p:cNvPr id="323" name="Retângulo 322"/>
          <p:cNvSpPr/>
          <p:nvPr/>
        </p:nvSpPr>
        <p:spPr>
          <a:xfrm>
            <a:off x="2555776" y="5733256"/>
            <a:ext cx="115212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agropecuária</a:t>
            </a:r>
          </a:p>
        </p:txBody>
      </p:sp>
      <p:sp>
        <p:nvSpPr>
          <p:cNvPr id="329" name="Retângulo 328"/>
          <p:cNvSpPr/>
          <p:nvPr/>
        </p:nvSpPr>
        <p:spPr>
          <a:xfrm>
            <a:off x="2483768" y="5373796"/>
            <a:ext cx="16205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agropecuária</a:t>
            </a:r>
          </a:p>
        </p:txBody>
      </p:sp>
      <p:sp>
        <p:nvSpPr>
          <p:cNvPr id="335" name="Retângulo 334"/>
          <p:cNvSpPr/>
          <p:nvPr/>
        </p:nvSpPr>
        <p:spPr>
          <a:xfrm>
            <a:off x="7137766" y="1817397"/>
            <a:ext cx="16205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agropecuária</a:t>
            </a:r>
          </a:p>
        </p:txBody>
      </p:sp>
      <p:sp>
        <p:nvSpPr>
          <p:cNvPr id="339" name="Retângulo 338"/>
          <p:cNvSpPr/>
          <p:nvPr/>
        </p:nvSpPr>
        <p:spPr>
          <a:xfrm>
            <a:off x="7755613" y="5829840"/>
            <a:ext cx="16205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agropecuária</a:t>
            </a:r>
          </a:p>
        </p:txBody>
      </p:sp>
      <p:sp>
        <p:nvSpPr>
          <p:cNvPr id="344" name="Retângulo 343"/>
          <p:cNvSpPr/>
          <p:nvPr/>
        </p:nvSpPr>
        <p:spPr>
          <a:xfrm>
            <a:off x="7524328" y="6127553"/>
            <a:ext cx="16205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agropecuária</a:t>
            </a:r>
          </a:p>
        </p:txBody>
      </p:sp>
      <p:sp>
        <p:nvSpPr>
          <p:cNvPr id="273" name="Retângulo 272"/>
          <p:cNvSpPr/>
          <p:nvPr/>
        </p:nvSpPr>
        <p:spPr>
          <a:xfrm>
            <a:off x="3633068" y="1025233"/>
            <a:ext cx="12989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agropecuária</a:t>
            </a:r>
          </a:p>
        </p:txBody>
      </p:sp>
      <p:cxnSp>
        <p:nvCxnSpPr>
          <p:cNvPr id="272" name="Conector reto 271">
            <a:extLst>
              <a:ext uri="{FF2B5EF4-FFF2-40B4-BE49-F238E27FC236}">
                <a16:creationId xmlns="" xmlns:a16="http://schemas.microsoft.com/office/drawing/2014/main" id="{B57AF08B-A239-45CF-B27D-9CAC7137A989}"/>
              </a:ext>
            </a:extLst>
          </p:cNvPr>
          <p:cNvCxnSpPr>
            <a:cxnSpLocks/>
          </p:cNvCxnSpPr>
          <p:nvPr/>
        </p:nvCxnSpPr>
        <p:spPr>
          <a:xfrm>
            <a:off x="7572700" y="5963724"/>
            <a:ext cx="0" cy="194686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Elipse 344">
            <a:extLst>
              <a:ext uri="{FF2B5EF4-FFF2-40B4-BE49-F238E27FC236}">
                <a16:creationId xmlns="" xmlns:a16="http://schemas.microsoft.com/office/drawing/2014/main" id="{32413330-8CAB-4A1B-B4EE-89886FDF4B8A}"/>
              </a:ext>
            </a:extLst>
          </p:cNvPr>
          <p:cNvSpPr/>
          <p:nvPr/>
        </p:nvSpPr>
        <p:spPr>
          <a:xfrm>
            <a:off x="6273102" y="272013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346" name="Conector reto 345">
            <a:extLst>
              <a:ext uri="{FF2B5EF4-FFF2-40B4-BE49-F238E27FC236}">
                <a16:creationId xmlns="" xmlns:a16="http://schemas.microsoft.com/office/drawing/2014/main" id="{BED45E35-F3D9-465A-A517-40017D30DAD0}"/>
              </a:ext>
            </a:extLst>
          </p:cNvPr>
          <p:cNvCxnSpPr>
            <a:cxnSpLocks/>
          </p:cNvCxnSpPr>
          <p:nvPr/>
        </p:nvCxnSpPr>
        <p:spPr>
          <a:xfrm>
            <a:off x="6447885" y="2776224"/>
            <a:ext cx="1124815" cy="12979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Retângulo 348">
            <a:extLst>
              <a:ext uri="{FF2B5EF4-FFF2-40B4-BE49-F238E27FC236}">
                <a16:creationId xmlns="" xmlns:a16="http://schemas.microsoft.com/office/drawing/2014/main" id="{FF73C80B-B6BF-42DF-9C19-016A683D4261}"/>
              </a:ext>
            </a:extLst>
          </p:cNvPr>
          <p:cNvSpPr/>
          <p:nvPr/>
        </p:nvSpPr>
        <p:spPr>
          <a:xfrm>
            <a:off x="7524328" y="2384140"/>
            <a:ext cx="106682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Conde</a:t>
            </a:r>
          </a:p>
        </p:txBody>
      </p:sp>
      <p:sp>
        <p:nvSpPr>
          <p:cNvPr id="352" name="Retângulo 351">
            <a:extLst>
              <a:ext uri="{FF2B5EF4-FFF2-40B4-BE49-F238E27FC236}">
                <a16:creationId xmlns="" xmlns:a16="http://schemas.microsoft.com/office/drawing/2014/main" id="{5CCA23C3-EE58-41DA-9A34-3313B1B71929}"/>
              </a:ext>
            </a:extLst>
          </p:cNvPr>
          <p:cNvSpPr/>
          <p:nvPr/>
        </p:nvSpPr>
        <p:spPr>
          <a:xfrm>
            <a:off x="7537785" y="2533604"/>
            <a:ext cx="9144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da agropecuária</a:t>
            </a:r>
          </a:p>
        </p:txBody>
      </p:sp>
      <p:cxnSp>
        <p:nvCxnSpPr>
          <p:cNvPr id="357" name="Conector reto 356">
            <a:extLst>
              <a:ext uri="{FF2B5EF4-FFF2-40B4-BE49-F238E27FC236}">
                <a16:creationId xmlns="" xmlns:a16="http://schemas.microsoft.com/office/drawing/2014/main" id="{9E90095D-EA9E-4B0A-862D-A029AC05D572}"/>
              </a:ext>
            </a:extLst>
          </p:cNvPr>
          <p:cNvCxnSpPr>
            <a:cxnSpLocks/>
          </p:cNvCxnSpPr>
          <p:nvPr/>
        </p:nvCxnSpPr>
        <p:spPr>
          <a:xfrm>
            <a:off x="7621199" y="2577604"/>
            <a:ext cx="472767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5" name="Picture 4" descr="Resultado de imagem para banana icon png">
            <a:extLst>
              <a:ext uri="{FF2B5EF4-FFF2-40B4-BE49-F238E27FC236}">
                <a16:creationId xmlns="" xmlns:a16="http://schemas.microsoft.com/office/drawing/2014/main" id="{0F938EAE-C574-4203-92B0-22C369924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94441" y="2405543"/>
            <a:ext cx="184104" cy="184104"/>
          </a:xfrm>
          <a:prstGeom prst="rect">
            <a:avLst/>
          </a:prstGeom>
          <a:noFill/>
        </p:spPr>
      </p:pic>
      <p:pic>
        <p:nvPicPr>
          <p:cNvPr id="369" name="Picture 14" descr="Resultado de imagem para papaya icon png">
            <a:extLst>
              <a:ext uri="{FF2B5EF4-FFF2-40B4-BE49-F238E27FC236}">
                <a16:creationId xmlns="" xmlns:a16="http://schemas.microsoft.com/office/drawing/2014/main" id="{E53B16F9-69CE-40C0-851E-8739AF282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123425" y="5467635"/>
            <a:ext cx="272744" cy="196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0444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003" y="1340768"/>
            <a:ext cx="4654461" cy="489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5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Elipse 147"/>
          <p:cNvSpPr/>
          <p:nvPr/>
        </p:nvSpPr>
        <p:spPr>
          <a:xfrm>
            <a:off x="4724326" y="3356992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9" name="Elipse 148"/>
          <p:cNvSpPr/>
          <p:nvPr/>
        </p:nvSpPr>
        <p:spPr>
          <a:xfrm>
            <a:off x="4544326" y="2492896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6" name="Elipse 175"/>
          <p:cNvSpPr/>
          <p:nvPr/>
        </p:nvSpPr>
        <p:spPr>
          <a:xfrm>
            <a:off x="6570272" y="3506467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2" name="Elipse 181"/>
          <p:cNvSpPr/>
          <p:nvPr/>
        </p:nvSpPr>
        <p:spPr>
          <a:xfrm>
            <a:off x="7524328" y="378901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61" name="Elipse 260"/>
          <p:cNvSpPr/>
          <p:nvPr/>
        </p:nvSpPr>
        <p:spPr>
          <a:xfrm>
            <a:off x="4696726" y="2996952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62" name="Elipse 261"/>
          <p:cNvSpPr/>
          <p:nvPr/>
        </p:nvSpPr>
        <p:spPr>
          <a:xfrm>
            <a:off x="4364326" y="3095047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77" name="Elipse 276"/>
          <p:cNvSpPr/>
          <p:nvPr/>
        </p:nvSpPr>
        <p:spPr>
          <a:xfrm>
            <a:off x="4828714" y="2734112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01" name="Elipse 300"/>
          <p:cNvSpPr/>
          <p:nvPr/>
        </p:nvSpPr>
        <p:spPr>
          <a:xfrm>
            <a:off x="4724326" y="3689392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08" name="Elipse 307"/>
          <p:cNvSpPr/>
          <p:nvPr/>
        </p:nvSpPr>
        <p:spPr>
          <a:xfrm>
            <a:off x="4696726" y="3931792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13" name="Elipse 312"/>
          <p:cNvSpPr/>
          <p:nvPr/>
        </p:nvSpPr>
        <p:spPr>
          <a:xfrm>
            <a:off x="6750272" y="156538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19" name="Elipse 318"/>
          <p:cNvSpPr/>
          <p:nvPr/>
        </p:nvSpPr>
        <p:spPr>
          <a:xfrm>
            <a:off x="7164288" y="177281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24" name="Elipse 323"/>
          <p:cNvSpPr/>
          <p:nvPr/>
        </p:nvSpPr>
        <p:spPr>
          <a:xfrm>
            <a:off x="7846741" y="2213248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31" name="Elipse 330"/>
          <p:cNvSpPr/>
          <p:nvPr/>
        </p:nvSpPr>
        <p:spPr>
          <a:xfrm>
            <a:off x="8183041" y="258289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40" name="Elipse 339"/>
          <p:cNvSpPr/>
          <p:nvPr/>
        </p:nvSpPr>
        <p:spPr>
          <a:xfrm>
            <a:off x="5666955" y="3590617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43" name="Elipse 342"/>
          <p:cNvSpPr/>
          <p:nvPr/>
        </p:nvSpPr>
        <p:spPr>
          <a:xfrm>
            <a:off x="6331233" y="3870742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58" name="Elipse 357"/>
          <p:cNvSpPr/>
          <p:nvPr/>
        </p:nvSpPr>
        <p:spPr>
          <a:xfrm>
            <a:off x="7225648" y="5663072"/>
            <a:ext cx="180000" cy="180000"/>
          </a:xfrm>
          <a:prstGeom prst="ellipse">
            <a:avLst/>
          </a:prstGeom>
          <a:solidFill>
            <a:srgbClr val="00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59" name="Elipse 358"/>
          <p:cNvSpPr/>
          <p:nvPr/>
        </p:nvSpPr>
        <p:spPr>
          <a:xfrm>
            <a:off x="7468048" y="6027154"/>
            <a:ext cx="180000" cy="180000"/>
          </a:xfrm>
          <a:prstGeom prst="ellipse">
            <a:avLst/>
          </a:prstGeom>
          <a:solidFill>
            <a:srgbClr val="00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60" name="Elipse 359"/>
          <p:cNvSpPr/>
          <p:nvPr/>
        </p:nvSpPr>
        <p:spPr>
          <a:xfrm>
            <a:off x="7008628" y="4449254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62" name="Elipse 361"/>
          <p:cNvSpPr/>
          <p:nvPr/>
        </p:nvSpPr>
        <p:spPr>
          <a:xfrm>
            <a:off x="7749274" y="436510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72" name="Elipse 371"/>
          <p:cNvSpPr/>
          <p:nvPr/>
        </p:nvSpPr>
        <p:spPr>
          <a:xfrm>
            <a:off x="8388424" y="2816952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78" name="Elipse 377"/>
          <p:cNvSpPr/>
          <p:nvPr/>
        </p:nvSpPr>
        <p:spPr>
          <a:xfrm>
            <a:off x="8093041" y="286993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383" name="Conector reto 382"/>
          <p:cNvCxnSpPr/>
          <p:nvPr/>
        </p:nvCxnSpPr>
        <p:spPr>
          <a:xfrm>
            <a:off x="2130142" y="3493104"/>
            <a:ext cx="2153826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7" name="Elipse 396"/>
          <p:cNvSpPr/>
          <p:nvPr/>
        </p:nvSpPr>
        <p:spPr>
          <a:xfrm>
            <a:off x="7614841" y="5512606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99" name="Elipse 398"/>
          <p:cNvSpPr/>
          <p:nvPr/>
        </p:nvSpPr>
        <p:spPr>
          <a:xfrm>
            <a:off x="7464907" y="5436996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0" name="Retângulo 149"/>
          <p:cNvSpPr/>
          <p:nvPr/>
        </p:nvSpPr>
        <p:spPr>
          <a:xfrm>
            <a:off x="-36512" y="908720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Produção agrícola</a:t>
            </a:r>
          </a:p>
        </p:txBody>
      </p:sp>
      <p:sp>
        <p:nvSpPr>
          <p:cNvPr id="147" name="Retângulo 146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Retângulo 151"/>
          <p:cNvSpPr/>
          <p:nvPr/>
        </p:nvSpPr>
        <p:spPr>
          <a:xfrm>
            <a:off x="-34838" y="5310877"/>
            <a:ext cx="19797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</a:rPr>
              <a:t>Legenda:</a:t>
            </a:r>
          </a:p>
        </p:txBody>
      </p:sp>
      <p:sp>
        <p:nvSpPr>
          <p:cNvPr id="153" name="Retângulo 152"/>
          <p:cNvSpPr/>
          <p:nvPr/>
        </p:nvSpPr>
        <p:spPr>
          <a:xfrm>
            <a:off x="65471" y="5742925"/>
            <a:ext cx="540000" cy="111624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4" name="Retângulo 153"/>
          <p:cNvSpPr/>
          <p:nvPr/>
        </p:nvSpPr>
        <p:spPr>
          <a:xfrm>
            <a:off x="107504" y="5541793"/>
            <a:ext cx="5760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chemeClr val="tx2"/>
                </a:solidFill>
              </a:rPr>
              <a:t>Grãos</a:t>
            </a:r>
          </a:p>
        </p:txBody>
      </p:sp>
      <p:cxnSp>
        <p:nvCxnSpPr>
          <p:cNvPr id="155" name="Conector reto 154"/>
          <p:cNvCxnSpPr/>
          <p:nvPr/>
        </p:nvCxnSpPr>
        <p:spPr>
          <a:xfrm flipV="1">
            <a:off x="65471" y="5688949"/>
            <a:ext cx="0" cy="165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tângulo 155"/>
          <p:cNvSpPr/>
          <p:nvPr/>
        </p:nvSpPr>
        <p:spPr>
          <a:xfrm>
            <a:off x="1229506" y="5532717"/>
            <a:ext cx="53418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chemeClr val="tx2"/>
                </a:solidFill>
              </a:rPr>
              <a:t>Café</a:t>
            </a:r>
          </a:p>
        </p:txBody>
      </p:sp>
      <p:sp>
        <p:nvSpPr>
          <p:cNvPr id="157" name="Retângulo 156"/>
          <p:cNvSpPr/>
          <p:nvPr/>
        </p:nvSpPr>
        <p:spPr>
          <a:xfrm>
            <a:off x="606388" y="5741883"/>
            <a:ext cx="540000" cy="111624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158" name="Conector reto 157"/>
          <p:cNvCxnSpPr/>
          <p:nvPr/>
        </p:nvCxnSpPr>
        <p:spPr>
          <a:xfrm flipV="1">
            <a:off x="606388" y="5687089"/>
            <a:ext cx="0" cy="165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tângulo 158"/>
          <p:cNvSpPr/>
          <p:nvPr/>
        </p:nvSpPr>
        <p:spPr>
          <a:xfrm>
            <a:off x="649935" y="5532717"/>
            <a:ext cx="6817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chemeClr val="tx2"/>
                </a:solidFill>
              </a:rPr>
              <a:t>Frutas</a:t>
            </a:r>
          </a:p>
        </p:txBody>
      </p:sp>
      <p:sp>
        <p:nvSpPr>
          <p:cNvPr id="160" name="Retângulo 159"/>
          <p:cNvSpPr/>
          <p:nvPr/>
        </p:nvSpPr>
        <p:spPr>
          <a:xfrm>
            <a:off x="1152465" y="5743547"/>
            <a:ext cx="540000" cy="11162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161" name="Conector reto 160"/>
          <p:cNvCxnSpPr/>
          <p:nvPr/>
        </p:nvCxnSpPr>
        <p:spPr>
          <a:xfrm flipV="1">
            <a:off x="1149632" y="5689571"/>
            <a:ext cx="0" cy="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tângulo 162"/>
          <p:cNvSpPr/>
          <p:nvPr/>
        </p:nvSpPr>
        <p:spPr>
          <a:xfrm>
            <a:off x="1691679" y="5741065"/>
            <a:ext cx="540000" cy="111624"/>
          </a:xfrm>
          <a:prstGeom prst="rect">
            <a:avLst/>
          </a:prstGeom>
          <a:solidFill>
            <a:srgbClr val="00FF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165" name="Conector reto 164"/>
          <p:cNvCxnSpPr/>
          <p:nvPr/>
        </p:nvCxnSpPr>
        <p:spPr>
          <a:xfrm flipV="1">
            <a:off x="1694508" y="5686071"/>
            <a:ext cx="0" cy="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tângulo 165"/>
          <p:cNvSpPr/>
          <p:nvPr/>
        </p:nvSpPr>
        <p:spPr>
          <a:xfrm>
            <a:off x="1691208" y="5423123"/>
            <a:ext cx="6179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>
                <a:solidFill>
                  <a:schemeClr val="tx2"/>
                </a:solidFill>
              </a:rPr>
              <a:t>Cana-de-açúcar</a:t>
            </a:r>
          </a:p>
        </p:txBody>
      </p:sp>
      <p:sp>
        <p:nvSpPr>
          <p:cNvPr id="6" name="AutoShape 10" descr="Resultado de imagem para icon orange png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2" descr="Resultado de imagem para icon orange png"/>
          <p:cNvSpPr>
            <a:spLocks noChangeAspect="1" noChangeArrowheads="1"/>
          </p:cNvSpPr>
          <p:nvPr/>
        </p:nvSpPr>
        <p:spPr bwMode="auto">
          <a:xfrm>
            <a:off x="307975" y="-10128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8" name="Retângulo 227"/>
          <p:cNvSpPr/>
          <p:nvPr/>
        </p:nvSpPr>
        <p:spPr>
          <a:xfrm>
            <a:off x="-36512" y="1177588"/>
            <a:ext cx="35129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Principais culturas agrícolas em 2017</a:t>
            </a:r>
          </a:p>
        </p:txBody>
      </p:sp>
      <p:sp>
        <p:nvSpPr>
          <p:cNvPr id="271" name="Elipse 270"/>
          <p:cNvSpPr/>
          <p:nvPr/>
        </p:nvSpPr>
        <p:spPr>
          <a:xfrm>
            <a:off x="6421233" y="2644230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460" y="2130321"/>
            <a:ext cx="4088904" cy="245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2" name="Retângulo 271"/>
          <p:cNvSpPr/>
          <p:nvPr/>
        </p:nvSpPr>
        <p:spPr>
          <a:xfrm>
            <a:off x="827584" y="3060191"/>
            <a:ext cx="17188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44,5%</a:t>
            </a:r>
          </a:p>
        </p:txBody>
      </p:sp>
      <p:sp>
        <p:nvSpPr>
          <p:cNvPr id="345" name="Retângulo 344"/>
          <p:cNvSpPr/>
          <p:nvPr/>
        </p:nvSpPr>
        <p:spPr>
          <a:xfrm>
            <a:off x="65471" y="4470211"/>
            <a:ext cx="2924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 PIB da agropecuária em 2015, concentrado nos  </a:t>
            </a:r>
            <a:r>
              <a:rPr lang="pt-BR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 municípios </a:t>
            </a:r>
            <a:r>
              <a:rPr lang="pt-BR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selecionados.</a:t>
            </a:r>
          </a:p>
        </p:txBody>
      </p:sp>
      <p:cxnSp>
        <p:nvCxnSpPr>
          <p:cNvPr id="263" name="Conector reto 262"/>
          <p:cNvCxnSpPr/>
          <p:nvPr/>
        </p:nvCxnSpPr>
        <p:spPr>
          <a:xfrm flipV="1">
            <a:off x="2231679" y="5689571"/>
            <a:ext cx="0" cy="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Elipse 66">
            <a:extLst>
              <a:ext uri="{FF2B5EF4-FFF2-40B4-BE49-F238E27FC236}">
                <a16:creationId xmlns="" xmlns:a16="http://schemas.microsoft.com/office/drawing/2014/main" id="{3205D48F-E27C-4E2F-96F0-DC572CA062ED}"/>
              </a:ext>
            </a:extLst>
          </p:cNvPr>
          <p:cNvSpPr/>
          <p:nvPr/>
        </p:nvSpPr>
        <p:spPr>
          <a:xfrm>
            <a:off x="8349969" y="266581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="" xmlns:a16="http://schemas.microsoft.com/office/drawing/2014/main" id="{44D4564E-E62F-4942-A6F4-B91DE3307600}"/>
              </a:ext>
            </a:extLst>
          </p:cNvPr>
          <p:cNvSpPr txBox="1"/>
          <p:nvPr/>
        </p:nvSpPr>
        <p:spPr>
          <a:xfrm>
            <a:off x="-36512" y="5877272"/>
            <a:ext cx="3168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sz="800" b="1" dirty="0">
                <a:solidFill>
                  <a:schemeClr val="tx2"/>
                </a:solidFill>
                <a:latin typeface="Arial"/>
              </a:rPr>
              <a:t>Fonte: PAM-IBGE  (2018)</a:t>
            </a:r>
          </a:p>
          <a:p>
            <a:pPr fontAlgn="ctr"/>
            <a:r>
              <a:rPr lang="pt-BR" sz="800" b="1" dirty="0" err="1">
                <a:solidFill>
                  <a:schemeClr val="tx2"/>
                </a:solidFill>
                <a:latin typeface="Arial"/>
              </a:rPr>
              <a:t>Obs</a:t>
            </a:r>
            <a:r>
              <a:rPr lang="pt-BR" sz="800" b="1" dirty="0">
                <a:solidFill>
                  <a:schemeClr val="tx2"/>
                </a:solidFill>
                <a:latin typeface="Arial"/>
              </a:rPr>
              <a:t>: Atualizado em 14/11/2018 pela SDE/SDP/DIMIN/CDE</a:t>
            </a:r>
          </a:p>
        </p:txBody>
      </p:sp>
    </p:spTree>
    <p:extLst>
      <p:ext uri="{BB962C8B-B14F-4D97-AF65-F5344CB8AC3E}">
        <p14:creationId xmlns:p14="http://schemas.microsoft.com/office/powerpoint/2010/main" val="2514640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Conector reto 87">
            <a:extLst>
              <a:ext uri="{FF2B5EF4-FFF2-40B4-BE49-F238E27FC236}">
                <a16:creationId xmlns="" xmlns:a16="http://schemas.microsoft.com/office/drawing/2014/main" id="{FCD7AF1A-365D-42E9-9466-691F05545DDD}"/>
              </a:ext>
            </a:extLst>
          </p:cNvPr>
          <p:cNvCxnSpPr>
            <a:cxnSpLocks/>
          </p:cNvCxnSpPr>
          <p:nvPr/>
        </p:nvCxnSpPr>
        <p:spPr>
          <a:xfrm>
            <a:off x="6448198" y="5517066"/>
            <a:ext cx="500066" cy="16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86">
            <a:extLst>
              <a:ext uri="{FF2B5EF4-FFF2-40B4-BE49-F238E27FC236}">
                <a16:creationId xmlns="" xmlns:a16="http://schemas.microsoft.com/office/drawing/2014/main" id="{0870C1D2-78B3-45DB-AE01-B4EF1CB9F446}"/>
              </a:ext>
            </a:extLst>
          </p:cNvPr>
          <p:cNvCxnSpPr>
            <a:cxnSpLocks/>
          </p:cNvCxnSpPr>
          <p:nvPr/>
        </p:nvCxnSpPr>
        <p:spPr>
          <a:xfrm>
            <a:off x="6444208" y="4581128"/>
            <a:ext cx="500066" cy="16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>
            <a:extLst>
              <a:ext uri="{FF2B5EF4-FFF2-40B4-BE49-F238E27FC236}">
                <a16:creationId xmlns="" xmlns:a16="http://schemas.microsoft.com/office/drawing/2014/main" id="{F131D91A-14B3-4758-A8D9-F688278190F6}"/>
              </a:ext>
            </a:extLst>
          </p:cNvPr>
          <p:cNvCxnSpPr>
            <a:cxnSpLocks/>
          </p:cNvCxnSpPr>
          <p:nvPr/>
        </p:nvCxnSpPr>
        <p:spPr>
          <a:xfrm>
            <a:off x="6429388" y="3681951"/>
            <a:ext cx="500066" cy="16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to 90">
            <a:extLst>
              <a:ext uri="{FF2B5EF4-FFF2-40B4-BE49-F238E27FC236}">
                <a16:creationId xmlns="" xmlns:a16="http://schemas.microsoft.com/office/drawing/2014/main" id="{21B26240-0DD9-4BFD-8A4F-4E33A2AADC52}"/>
              </a:ext>
            </a:extLst>
          </p:cNvPr>
          <p:cNvCxnSpPr>
            <a:cxnSpLocks/>
          </p:cNvCxnSpPr>
          <p:nvPr/>
        </p:nvCxnSpPr>
        <p:spPr>
          <a:xfrm>
            <a:off x="356899" y="5504187"/>
            <a:ext cx="500066" cy="16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89">
            <a:extLst>
              <a:ext uri="{FF2B5EF4-FFF2-40B4-BE49-F238E27FC236}">
                <a16:creationId xmlns="" xmlns:a16="http://schemas.microsoft.com/office/drawing/2014/main" id="{08F90AB2-E7B0-4353-B165-680C012227B2}"/>
              </a:ext>
            </a:extLst>
          </p:cNvPr>
          <p:cNvCxnSpPr>
            <a:cxnSpLocks/>
          </p:cNvCxnSpPr>
          <p:nvPr/>
        </p:nvCxnSpPr>
        <p:spPr>
          <a:xfrm>
            <a:off x="362165" y="4606886"/>
            <a:ext cx="500066" cy="16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>
            <a:extLst>
              <a:ext uri="{FF2B5EF4-FFF2-40B4-BE49-F238E27FC236}">
                <a16:creationId xmlns="" xmlns:a16="http://schemas.microsoft.com/office/drawing/2014/main" id="{769A1F63-2CAF-4DF7-9234-10D435E965F7}"/>
              </a:ext>
            </a:extLst>
          </p:cNvPr>
          <p:cNvCxnSpPr>
            <a:cxnSpLocks/>
          </p:cNvCxnSpPr>
          <p:nvPr/>
        </p:nvCxnSpPr>
        <p:spPr>
          <a:xfrm>
            <a:off x="362159" y="3794868"/>
            <a:ext cx="500066" cy="16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/>
          <p:cNvSpPr/>
          <p:nvPr/>
        </p:nvSpPr>
        <p:spPr>
          <a:xfrm>
            <a:off x="874675" y="1403947"/>
            <a:ext cx="1809029" cy="18090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132" name="Conector reto 131"/>
          <p:cNvCxnSpPr/>
          <p:nvPr/>
        </p:nvCxnSpPr>
        <p:spPr>
          <a:xfrm rot="5400000">
            <a:off x="4679554" y="2821380"/>
            <a:ext cx="928694" cy="79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Elipse 173"/>
          <p:cNvSpPr/>
          <p:nvPr/>
        </p:nvSpPr>
        <p:spPr>
          <a:xfrm>
            <a:off x="6929454" y="4193751"/>
            <a:ext cx="714380" cy="714380"/>
          </a:xfrm>
          <a:prstGeom prst="ellipse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1" name="Retângulo 120"/>
          <p:cNvSpPr/>
          <p:nvPr/>
        </p:nvSpPr>
        <p:spPr>
          <a:xfrm>
            <a:off x="3700100" y="944944"/>
            <a:ext cx="2700000" cy="1980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35496" y="5877272"/>
            <a:ext cx="401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>
                <a:solidFill>
                  <a:schemeClr val="tx2"/>
                </a:solidFill>
              </a:rPr>
              <a:t>Fonte: PAM / IBGE (2018).</a:t>
            </a:r>
          </a:p>
          <a:p>
            <a:r>
              <a:rPr lang="pt-BR" sz="800" b="1" dirty="0" err="1">
                <a:solidFill>
                  <a:schemeClr val="tx2"/>
                </a:solidFill>
              </a:rPr>
              <a:t>Obs</a:t>
            </a:r>
            <a:r>
              <a:rPr lang="pt-BR" sz="800" b="1" dirty="0">
                <a:solidFill>
                  <a:schemeClr val="tx2"/>
                </a:solidFill>
              </a:rPr>
              <a:t>: Atualizado em 14/11/2018 pela SDE/SDP/DIMIN/CDE</a:t>
            </a:r>
          </a:p>
        </p:txBody>
      </p:sp>
      <p:sp>
        <p:nvSpPr>
          <p:cNvPr id="116" name="Retângulo 115"/>
          <p:cNvSpPr/>
          <p:nvPr/>
        </p:nvSpPr>
        <p:spPr>
          <a:xfrm>
            <a:off x="899682" y="2401743"/>
            <a:ext cx="18149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produtor do Brasil em </a:t>
            </a:r>
            <a:r>
              <a:rPr lang="pt-BR" sz="1400" b="1" i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</a:t>
            </a:r>
            <a:r>
              <a:rPr lang="pt-BR" sz="1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produção</a:t>
            </a:r>
          </a:p>
        </p:txBody>
      </p:sp>
      <p:sp>
        <p:nvSpPr>
          <p:cNvPr id="117" name="Retângulo 116"/>
          <p:cNvSpPr/>
          <p:nvPr/>
        </p:nvSpPr>
        <p:spPr>
          <a:xfrm>
            <a:off x="1043515" y="1311887"/>
            <a:ext cx="155360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7º</a:t>
            </a:r>
          </a:p>
        </p:txBody>
      </p:sp>
      <p:sp>
        <p:nvSpPr>
          <p:cNvPr id="119" name="Retângulo 118"/>
          <p:cNvSpPr/>
          <p:nvPr/>
        </p:nvSpPr>
        <p:spPr>
          <a:xfrm>
            <a:off x="3643306" y="1052736"/>
            <a:ext cx="257176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15,4</a:t>
            </a:r>
          </a:p>
        </p:txBody>
      </p:sp>
      <p:sp>
        <p:nvSpPr>
          <p:cNvPr id="120" name="Retângulo 119"/>
          <p:cNvSpPr/>
          <p:nvPr/>
        </p:nvSpPr>
        <p:spPr>
          <a:xfrm>
            <a:off x="4160447" y="2348880"/>
            <a:ext cx="1697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bilhões de reais em 2017</a:t>
            </a:r>
          </a:p>
        </p:txBody>
      </p:sp>
      <p:sp>
        <p:nvSpPr>
          <p:cNvPr id="122" name="Retângulo 121"/>
          <p:cNvSpPr/>
          <p:nvPr/>
        </p:nvSpPr>
        <p:spPr>
          <a:xfrm>
            <a:off x="6072198" y="1092513"/>
            <a:ext cx="257176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3,8</a:t>
            </a:r>
          </a:p>
        </p:txBody>
      </p:sp>
      <p:sp>
        <p:nvSpPr>
          <p:cNvPr id="123" name="Retângulo 122"/>
          <p:cNvSpPr/>
          <p:nvPr/>
        </p:nvSpPr>
        <p:spPr>
          <a:xfrm>
            <a:off x="6589339" y="2357430"/>
            <a:ext cx="1697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milhões de hectares colhidos</a:t>
            </a:r>
          </a:p>
        </p:txBody>
      </p:sp>
      <p:cxnSp>
        <p:nvCxnSpPr>
          <p:cNvPr id="134" name="Conector reto 133"/>
          <p:cNvCxnSpPr/>
          <p:nvPr/>
        </p:nvCxnSpPr>
        <p:spPr>
          <a:xfrm>
            <a:off x="357158" y="3286124"/>
            <a:ext cx="6072230" cy="201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ector reto 136"/>
          <p:cNvCxnSpPr/>
          <p:nvPr/>
        </p:nvCxnSpPr>
        <p:spPr>
          <a:xfrm rot="5400000">
            <a:off x="-749731" y="4393015"/>
            <a:ext cx="2214577" cy="79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Elipse 140"/>
          <p:cNvSpPr/>
          <p:nvPr/>
        </p:nvSpPr>
        <p:spPr>
          <a:xfrm>
            <a:off x="827584" y="3429000"/>
            <a:ext cx="714380" cy="714380"/>
          </a:xfrm>
          <a:prstGeom prst="ellipse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42" name="Picture 2" descr="Resultado de imagem para soja icon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99022" y="3500438"/>
            <a:ext cx="500066" cy="500066"/>
          </a:xfrm>
          <a:prstGeom prst="rect">
            <a:avLst/>
          </a:prstGeom>
          <a:noFill/>
        </p:spPr>
      </p:pic>
      <p:sp>
        <p:nvSpPr>
          <p:cNvPr id="143" name="Retângulo 142"/>
          <p:cNvSpPr/>
          <p:nvPr/>
        </p:nvSpPr>
        <p:spPr>
          <a:xfrm>
            <a:off x="1470526" y="3395963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Soja</a:t>
            </a:r>
          </a:p>
        </p:txBody>
      </p:sp>
      <p:sp>
        <p:nvSpPr>
          <p:cNvPr id="144" name="Retângulo 143"/>
          <p:cNvSpPr/>
          <p:nvPr/>
        </p:nvSpPr>
        <p:spPr>
          <a:xfrm>
            <a:off x="1485916" y="3681715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34,5% do valor de produção do estado.</a:t>
            </a:r>
          </a:p>
        </p:txBody>
      </p:sp>
      <p:sp>
        <p:nvSpPr>
          <p:cNvPr id="145" name="Elipse 144"/>
          <p:cNvSpPr/>
          <p:nvPr/>
        </p:nvSpPr>
        <p:spPr>
          <a:xfrm>
            <a:off x="6916358" y="3246510"/>
            <a:ext cx="714380" cy="714380"/>
          </a:xfrm>
          <a:prstGeom prst="ellipse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6" name="Elipse 145"/>
          <p:cNvSpPr/>
          <p:nvPr/>
        </p:nvSpPr>
        <p:spPr>
          <a:xfrm>
            <a:off x="827584" y="4214846"/>
            <a:ext cx="714380" cy="71438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48" name="Picture 4" descr="Resultado de imagem para banana icon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81605" y="3294877"/>
            <a:ext cx="571504" cy="571504"/>
          </a:xfrm>
          <a:prstGeom prst="rect">
            <a:avLst/>
          </a:prstGeom>
          <a:noFill/>
        </p:spPr>
      </p:pic>
      <p:sp>
        <p:nvSpPr>
          <p:cNvPr id="149" name="Retângulo 148"/>
          <p:cNvSpPr/>
          <p:nvPr/>
        </p:nvSpPr>
        <p:spPr>
          <a:xfrm>
            <a:off x="7595238" y="3085710"/>
            <a:ext cx="1438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Banana</a:t>
            </a:r>
          </a:p>
        </p:txBody>
      </p:sp>
      <p:sp>
        <p:nvSpPr>
          <p:cNvPr id="150" name="Retângulo 149"/>
          <p:cNvSpPr/>
          <p:nvPr/>
        </p:nvSpPr>
        <p:spPr>
          <a:xfrm>
            <a:off x="1532795" y="4538971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12,6% do valor de produção do estado.</a:t>
            </a:r>
          </a:p>
        </p:txBody>
      </p:sp>
      <p:pic>
        <p:nvPicPr>
          <p:cNvPr id="8198" name="Picture 6" descr="Imagem relacionada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940321" y="4357528"/>
            <a:ext cx="428628" cy="428628"/>
          </a:xfrm>
          <a:prstGeom prst="rect">
            <a:avLst/>
          </a:prstGeom>
          <a:noFill/>
        </p:spPr>
      </p:pic>
      <p:sp>
        <p:nvSpPr>
          <p:cNvPr id="155" name="Retângulo 154"/>
          <p:cNvSpPr/>
          <p:nvPr/>
        </p:nvSpPr>
        <p:spPr>
          <a:xfrm>
            <a:off x="1506277" y="4241850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Algodão herbáceo</a:t>
            </a:r>
          </a:p>
        </p:txBody>
      </p:sp>
      <p:sp>
        <p:nvSpPr>
          <p:cNvPr id="156" name="Retângulo 155"/>
          <p:cNvSpPr/>
          <p:nvPr/>
        </p:nvSpPr>
        <p:spPr>
          <a:xfrm>
            <a:off x="1484776" y="5364083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6,7% do valor de produção do estado.</a:t>
            </a:r>
          </a:p>
        </p:txBody>
      </p:sp>
      <p:cxnSp>
        <p:nvCxnSpPr>
          <p:cNvPr id="158" name="Conector reto 157"/>
          <p:cNvCxnSpPr>
            <a:cxnSpLocks/>
          </p:cNvCxnSpPr>
          <p:nvPr/>
        </p:nvCxnSpPr>
        <p:spPr>
          <a:xfrm>
            <a:off x="2042030" y="3643314"/>
            <a:ext cx="2194468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tângulo 163"/>
          <p:cNvSpPr/>
          <p:nvPr/>
        </p:nvSpPr>
        <p:spPr>
          <a:xfrm>
            <a:off x="4152652" y="3429000"/>
            <a:ext cx="2143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Bacia do Rio Grande</a:t>
            </a:r>
          </a:p>
          <a:p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Bacia do Rio Corrente</a:t>
            </a:r>
          </a:p>
        </p:txBody>
      </p:sp>
      <p:sp>
        <p:nvSpPr>
          <p:cNvPr id="165" name="Retângulo 164"/>
          <p:cNvSpPr/>
          <p:nvPr/>
        </p:nvSpPr>
        <p:spPr>
          <a:xfrm>
            <a:off x="7605260" y="3388933"/>
            <a:ext cx="1534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Sertão do São Francisco</a:t>
            </a:r>
          </a:p>
          <a:p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Velho Chico</a:t>
            </a:r>
          </a:p>
        </p:txBody>
      </p:sp>
      <p:sp>
        <p:nvSpPr>
          <p:cNvPr id="166" name="Retângulo 165"/>
          <p:cNvSpPr/>
          <p:nvPr/>
        </p:nvSpPr>
        <p:spPr>
          <a:xfrm>
            <a:off x="4177610" y="4321975"/>
            <a:ext cx="23574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Bacia do Rio Corrente</a:t>
            </a:r>
          </a:p>
        </p:txBody>
      </p:sp>
      <p:cxnSp>
        <p:nvCxnSpPr>
          <p:cNvPr id="168" name="Conector reto 167"/>
          <p:cNvCxnSpPr>
            <a:cxnSpLocks/>
          </p:cNvCxnSpPr>
          <p:nvPr/>
        </p:nvCxnSpPr>
        <p:spPr>
          <a:xfrm>
            <a:off x="6430186" y="3286124"/>
            <a:ext cx="3405" cy="224551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Elipse 169"/>
          <p:cNvSpPr/>
          <p:nvPr/>
        </p:nvSpPr>
        <p:spPr>
          <a:xfrm>
            <a:off x="6929454" y="5109846"/>
            <a:ext cx="714380" cy="71438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71" name="Picture 8" descr="Resultado de imagem para cacao icon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88934" y="5170629"/>
            <a:ext cx="500066" cy="500066"/>
          </a:xfrm>
          <a:prstGeom prst="rect">
            <a:avLst/>
          </a:prstGeom>
          <a:noFill/>
        </p:spPr>
      </p:pic>
      <p:sp>
        <p:nvSpPr>
          <p:cNvPr id="172" name="Retângulo 171"/>
          <p:cNvSpPr/>
          <p:nvPr/>
        </p:nvSpPr>
        <p:spPr>
          <a:xfrm>
            <a:off x="7576330" y="5085184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Cacau</a:t>
            </a:r>
          </a:p>
        </p:txBody>
      </p:sp>
      <p:sp>
        <p:nvSpPr>
          <p:cNvPr id="173" name="Retângulo 172"/>
          <p:cNvSpPr/>
          <p:nvPr/>
        </p:nvSpPr>
        <p:spPr>
          <a:xfrm>
            <a:off x="7582103" y="5393143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Litoral Sul</a:t>
            </a:r>
          </a:p>
        </p:txBody>
      </p:sp>
      <p:pic>
        <p:nvPicPr>
          <p:cNvPr id="8202" name="Picture 10" descr="Resultado de imagem para corn icon 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00892" y="4265189"/>
            <a:ext cx="499047" cy="500066"/>
          </a:xfrm>
          <a:prstGeom prst="rect">
            <a:avLst/>
          </a:prstGeom>
          <a:noFill/>
        </p:spPr>
      </p:pic>
      <p:sp>
        <p:nvSpPr>
          <p:cNvPr id="175" name="Retângulo 174"/>
          <p:cNvSpPr/>
          <p:nvPr/>
        </p:nvSpPr>
        <p:spPr>
          <a:xfrm>
            <a:off x="7572396" y="4117183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Milho</a:t>
            </a:r>
          </a:p>
        </p:txBody>
      </p:sp>
      <p:sp>
        <p:nvSpPr>
          <p:cNvPr id="176" name="Retângulo 175"/>
          <p:cNvSpPr/>
          <p:nvPr/>
        </p:nvSpPr>
        <p:spPr>
          <a:xfrm>
            <a:off x="7572396" y="4479503"/>
            <a:ext cx="1571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Bacia do Rio Grande</a:t>
            </a:r>
          </a:p>
        </p:txBody>
      </p:sp>
      <p:sp>
        <p:nvSpPr>
          <p:cNvPr id="178" name="Elipse 177"/>
          <p:cNvSpPr/>
          <p:nvPr/>
        </p:nvSpPr>
        <p:spPr>
          <a:xfrm>
            <a:off x="809445" y="5085184"/>
            <a:ext cx="714380" cy="71438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79" name="Picture 12" descr="Resultado de imagem para coffee icon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080" y="5152632"/>
            <a:ext cx="825109" cy="500066"/>
          </a:xfrm>
          <a:prstGeom prst="rect">
            <a:avLst/>
          </a:prstGeom>
          <a:noFill/>
        </p:spPr>
      </p:pic>
      <p:sp>
        <p:nvSpPr>
          <p:cNvPr id="182" name="Retângulo 181"/>
          <p:cNvSpPr/>
          <p:nvPr/>
        </p:nvSpPr>
        <p:spPr>
          <a:xfrm>
            <a:off x="1474777" y="5097355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Café</a:t>
            </a:r>
          </a:p>
        </p:txBody>
      </p:sp>
      <p:sp>
        <p:nvSpPr>
          <p:cNvPr id="183" name="Retângulo 182"/>
          <p:cNvSpPr/>
          <p:nvPr/>
        </p:nvSpPr>
        <p:spPr>
          <a:xfrm>
            <a:off x="4184030" y="5134168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Extremo Sul</a:t>
            </a:r>
          </a:p>
          <a:p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Sudoeste Baiano</a:t>
            </a:r>
          </a:p>
        </p:txBody>
      </p:sp>
      <p:pic>
        <p:nvPicPr>
          <p:cNvPr id="189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Conector reto 75"/>
          <p:cNvCxnSpPr/>
          <p:nvPr/>
        </p:nvCxnSpPr>
        <p:spPr>
          <a:xfrm>
            <a:off x="3634478" y="4447789"/>
            <a:ext cx="60202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 74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tângulo 76"/>
          <p:cNvSpPr/>
          <p:nvPr/>
        </p:nvSpPr>
        <p:spPr>
          <a:xfrm>
            <a:off x="-36512" y="83671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Produção agrícola</a:t>
            </a:r>
          </a:p>
        </p:txBody>
      </p:sp>
      <p:sp>
        <p:nvSpPr>
          <p:cNvPr id="73" name="Retângulo 72"/>
          <p:cNvSpPr/>
          <p:nvPr/>
        </p:nvSpPr>
        <p:spPr>
          <a:xfrm>
            <a:off x="-36512" y="1119830"/>
            <a:ext cx="3608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Principais culturas agrícolas no ranking Bahia em 2017</a:t>
            </a:r>
          </a:p>
        </p:txBody>
      </p:sp>
      <p:cxnSp>
        <p:nvCxnSpPr>
          <p:cNvPr id="78" name="Conector reto 77">
            <a:extLst>
              <a:ext uri="{FF2B5EF4-FFF2-40B4-BE49-F238E27FC236}">
                <a16:creationId xmlns="" xmlns:a16="http://schemas.microsoft.com/office/drawing/2014/main" id="{1DA7DDA1-DE03-44D8-B1FC-0518F4852804}"/>
              </a:ext>
            </a:extLst>
          </p:cNvPr>
          <p:cNvCxnSpPr/>
          <p:nvPr/>
        </p:nvCxnSpPr>
        <p:spPr>
          <a:xfrm>
            <a:off x="2137535" y="5284145"/>
            <a:ext cx="2071702" cy="158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13FEE320-2964-415E-8A66-23305A36C913}"/>
              </a:ext>
            </a:extLst>
          </p:cNvPr>
          <p:cNvSpPr txBox="1"/>
          <p:nvPr/>
        </p:nvSpPr>
        <p:spPr>
          <a:xfrm>
            <a:off x="514490" y="3573016"/>
            <a:ext cx="48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1º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="" xmlns:a16="http://schemas.microsoft.com/office/drawing/2014/main" id="{CBCFB0AC-4673-470F-AD81-89855E0603B2}"/>
              </a:ext>
            </a:extLst>
          </p:cNvPr>
          <p:cNvSpPr txBox="1"/>
          <p:nvPr/>
        </p:nvSpPr>
        <p:spPr>
          <a:xfrm>
            <a:off x="514490" y="4386590"/>
            <a:ext cx="48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2º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="" xmlns:a16="http://schemas.microsoft.com/office/drawing/2014/main" id="{2E66094A-0BEE-44E1-8375-5A1A9901256F}"/>
              </a:ext>
            </a:extLst>
          </p:cNvPr>
          <p:cNvSpPr txBox="1"/>
          <p:nvPr/>
        </p:nvSpPr>
        <p:spPr>
          <a:xfrm>
            <a:off x="506181" y="5269354"/>
            <a:ext cx="48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3º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="" xmlns:a16="http://schemas.microsoft.com/office/drawing/2014/main" id="{C1C9D96B-6BB2-4AFD-9BBC-372C8D7A7A0E}"/>
              </a:ext>
            </a:extLst>
          </p:cNvPr>
          <p:cNvSpPr txBox="1"/>
          <p:nvPr/>
        </p:nvSpPr>
        <p:spPr>
          <a:xfrm>
            <a:off x="6610172" y="3417726"/>
            <a:ext cx="48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4º</a:t>
            </a:r>
          </a:p>
        </p:txBody>
      </p:sp>
      <p:sp>
        <p:nvSpPr>
          <p:cNvPr id="84" name="CaixaDeTexto 83">
            <a:extLst>
              <a:ext uri="{FF2B5EF4-FFF2-40B4-BE49-F238E27FC236}">
                <a16:creationId xmlns="" xmlns:a16="http://schemas.microsoft.com/office/drawing/2014/main" id="{20115FE5-115B-4146-BD86-62358F1DB27D}"/>
              </a:ext>
            </a:extLst>
          </p:cNvPr>
          <p:cNvSpPr txBox="1"/>
          <p:nvPr/>
        </p:nvSpPr>
        <p:spPr>
          <a:xfrm>
            <a:off x="6591005" y="4350969"/>
            <a:ext cx="48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5º</a:t>
            </a:r>
          </a:p>
        </p:txBody>
      </p:sp>
      <p:sp>
        <p:nvSpPr>
          <p:cNvPr id="85" name="CaixaDeTexto 84">
            <a:extLst>
              <a:ext uri="{FF2B5EF4-FFF2-40B4-BE49-F238E27FC236}">
                <a16:creationId xmlns="" xmlns:a16="http://schemas.microsoft.com/office/drawing/2014/main" id="{E71DC331-B348-4A17-BB94-A0175957AD83}"/>
              </a:ext>
            </a:extLst>
          </p:cNvPr>
          <p:cNvSpPr txBox="1"/>
          <p:nvPr/>
        </p:nvSpPr>
        <p:spPr>
          <a:xfrm>
            <a:off x="6580894" y="5296271"/>
            <a:ext cx="48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6º</a:t>
            </a:r>
          </a:p>
        </p:txBody>
      </p:sp>
    </p:spTree>
    <p:extLst>
      <p:ext uri="{BB962C8B-B14F-4D97-AF65-F5344CB8AC3E}">
        <p14:creationId xmlns:p14="http://schemas.microsoft.com/office/powerpoint/2010/main" val="4127155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79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5" name="Conector reto 64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/>
          <p:cNvSpPr/>
          <p:nvPr/>
        </p:nvSpPr>
        <p:spPr>
          <a:xfrm>
            <a:off x="-36512" y="908720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Caracterização geral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-36512" y="1196752"/>
            <a:ext cx="34923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Composição demográfica – 2017/2030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573237"/>
            <a:ext cx="838835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CaixaDeTexto 33"/>
          <p:cNvSpPr txBox="1"/>
          <p:nvPr/>
        </p:nvSpPr>
        <p:spPr>
          <a:xfrm>
            <a:off x="-36512" y="6093296"/>
            <a:ext cx="40129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>
                <a:solidFill>
                  <a:schemeClr val="tx2"/>
                </a:solidFill>
              </a:rPr>
              <a:t>Fonte: IBGE (2017).</a:t>
            </a:r>
          </a:p>
        </p:txBody>
      </p:sp>
    </p:spTree>
    <p:extLst>
      <p:ext uri="{BB962C8B-B14F-4D97-AF65-F5344CB8AC3E}">
        <p14:creationId xmlns:p14="http://schemas.microsoft.com/office/powerpoint/2010/main" val="17240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Conector reto 42"/>
          <p:cNvCxnSpPr/>
          <p:nvPr/>
        </p:nvCxnSpPr>
        <p:spPr>
          <a:xfrm>
            <a:off x="2076811" y="2852936"/>
            <a:ext cx="105502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Elipse 97"/>
          <p:cNvSpPr/>
          <p:nvPr/>
        </p:nvSpPr>
        <p:spPr>
          <a:xfrm>
            <a:off x="1259632" y="1362857"/>
            <a:ext cx="1634095" cy="163409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6" name="Retângulo 85"/>
          <p:cNvSpPr/>
          <p:nvPr/>
        </p:nvSpPr>
        <p:spPr>
          <a:xfrm>
            <a:off x="5477349" y="2996951"/>
            <a:ext cx="3510079" cy="30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0" name="Elipse 129"/>
          <p:cNvSpPr/>
          <p:nvPr/>
        </p:nvSpPr>
        <p:spPr>
          <a:xfrm>
            <a:off x="7246500" y="4764669"/>
            <a:ext cx="576064" cy="57606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1" name="Elipse 130"/>
          <p:cNvSpPr/>
          <p:nvPr/>
        </p:nvSpPr>
        <p:spPr>
          <a:xfrm>
            <a:off x="7268947" y="5373216"/>
            <a:ext cx="576064" cy="576064"/>
          </a:xfrm>
          <a:prstGeom prst="ellipse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3" name="Elipse 132"/>
          <p:cNvSpPr/>
          <p:nvPr/>
        </p:nvSpPr>
        <p:spPr>
          <a:xfrm>
            <a:off x="5612813" y="4127720"/>
            <a:ext cx="576064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4" name="Elipse 133"/>
          <p:cNvSpPr/>
          <p:nvPr/>
        </p:nvSpPr>
        <p:spPr>
          <a:xfrm>
            <a:off x="5613565" y="4725144"/>
            <a:ext cx="576064" cy="57606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5" name="Elipse 134"/>
          <p:cNvSpPr/>
          <p:nvPr/>
        </p:nvSpPr>
        <p:spPr>
          <a:xfrm>
            <a:off x="5631170" y="5373216"/>
            <a:ext cx="576064" cy="576064"/>
          </a:xfrm>
          <a:prstGeom prst="ellipse">
            <a:avLst/>
          </a:prstGeom>
          <a:solidFill>
            <a:srgbClr val="FF9966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6" name="Elipse 135"/>
          <p:cNvSpPr/>
          <p:nvPr/>
        </p:nvSpPr>
        <p:spPr>
          <a:xfrm>
            <a:off x="7231527" y="4149080"/>
            <a:ext cx="576064" cy="576064"/>
          </a:xfrm>
          <a:prstGeom prst="ellipse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124" name="Conector reto 123"/>
          <p:cNvCxnSpPr/>
          <p:nvPr/>
        </p:nvCxnSpPr>
        <p:spPr>
          <a:xfrm>
            <a:off x="3131840" y="4221088"/>
            <a:ext cx="29750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to 122"/>
          <p:cNvCxnSpPr/>
          <p:nvPr/>
        </p:nvCxnSpPr>
        <p:spPr>
          <a:xfrm>
            <a:off x="3131840" y="4941168"/>
            <a:ext cx="29750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reto 121"/>
          <p:cNvCxnSpPr/>
          <p:nvPr/>
        </p:nvCxnSpPr>
        <p:spPr>
          <a:xfrm>
            <a:off x="3131840" y="5718436"/>
            <a:ext cx="29750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tângulo 114"/>
          <p:cNvSpPr/>
          <p:nvPr/>
        </p:nvSpPr>
        <p:spPr>
          <a:xfrm>
            <a:off x="143700" y="3000632"/>
            <a:ext cx="2788327" cy="30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179512" y="4368891"/>
            <a:ext cx="29750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reto 112"/>
          <p:cNvCxnSpPr/>
          <p:nvPr/>
        </p:nvCxnSpPr>
        <p:spPr>
          <a:xfrm>
            <a:off x="170213" y="5006280"/>
            <a:ext cx="29750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to 113"/>
          <p:cNvCxnSpPr/>
          <p:nvPr/>
        </p:nvCxnSpPr>
        <p:spPr>
          <a:xfrm>
            <a:off x="170035" y="5646013"/>
            <a:ext cx="29750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5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1214414" y="2357430"/>
            <a:ext cx="17145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produtor de frutas do Brasil em valor 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1285852" y="1357298"/>
            <a:ext cx="15536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4º</a:t>
            </a:r>
            <a:endParaRPr lang="pt-BR" sz="9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3635896" y="4273351"/>
            <a:ext cx="16974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Manga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4067944" y="3913311"/>
            <a:ext cx="169743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43,1%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3666651" y="4993431"/>
            <a:ext cx="16974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Mamão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3779912" y="4653136"/>
            <a:ext cx="169743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34,6%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3666651" y="5713511"/>
            <a:ext cx="16974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rgbClr val="9A9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Maracujá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4098699" y="5355719"/>
            <a:ext cx="169743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i="1" dirty="0">
                <a:solidFill>
                  <a:srgbClr val="9A9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19,7%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49288"/>
            <a:ext cx="3366120" cy="201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tângulo 38"/>
          <p:cNvSpPr/>
          <p:nvPr/>
        </p:nvSpPr>
        <p:spPr>
          <a:xfrm>
            <a:off x="4306181" y="1680220"/>
            <a:ext cx="10174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7,6%</a:t>
            </a:r>
          </a:p>
          <a:p>
            <a:pPr algn="ctr"/>
            <a:r>
              <a:rPr lang="pt-BR" sz="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valor de produção do Brasil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6143637" y="2285992"/>
            <a:ext cx="25717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Bilhões de reais</a:t>
            </a:r>
          </a:p>
          <a:p>
            <a:pPr algn="ctr"/>
            <a:r>
              <a:rPr lang="pt-BR" sz="1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2017 </a:t>
            </a:r>
          </a:p>
          <a:p>
            <a:pPr algn="ctr"/>
            <a:r>
              <a:rPr lang="pt-BR" sz="1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(19% do total Agro Bahia)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6444208" y="1121296"/>
            <a:ext cx="180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</a:t>
            </a:r>
          </a:p>
        </p:txBody>
      </p:sp>
      <p:sp>
        <p:nvSpPr>
          <p:cNvPr id="71" name="Retângulo 70"/>
          <p:cNvSpPr/>
          <p:nvPr/>
        </p:nvSpPr>
        <p:spPr>
          <a:xfrm>
            <a:off x="35496" y="3020179"/>
            <a:ext cx="30963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Municípios baianos em destaque na produção nacional de frutas</a:t>
            </a:r>
          </a:p>
          <a:p>
            <a:pPr algn="ctr"/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(valor de produção)</a:t>
            </a:r>
          </a:p>
        </p:txBody>
      </p:sp>
      <p:sp>
        <p:nvSpPr>
          <p:cNvPr id="73" name="Retângulo 72"/>
          <p:cNvSpPr/>
          <p:nvPr/>
        </p:nvSpPr>
        <p:spPr>
          <a:xfrm>
            <a:off x="875082" y="4091892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Juazeiro</a:t>
            </a:r>
          </a:p>
        </p:txBody>
      </p:sp>
      <p:sp>
        <p:nvSpPr>
          <p:cNvPr id="6" name="Elipse 5"/>
          <p:cNvSpPr/>
          <p:nvPr/>
        </p:nvSpPr>
        <p:spPr>
          <a:xfrm>
            <a:off x="318968" y="4091892"/>
            <a:ext cx="576064" cy="576064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76" name="Retângulo 75"/>
          <p:cNvSpPr/>
          <p:nvPr/>
        </p:nvSpPr>
        <p:spPr>
          <a:xfrm>
            <a:off x="899592" y="4777407"/>
            <a:ext cx="2952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 Jesus da Lapa</a:t>
            </a:r>
          </a:p>
        </p:txBody>
      </p:sp>
      <p:sp>
        <p:nvSpPr>
          <p:cNvPr id="77" name="Elipse 76"/>
          <p:cNvSpPr/>
          <p:nvPr/>
        </p:nvSpPr>
        <p:spPr>
          <a:xfrm>
            <a:off x="318968" y="4742244"/>
            <a:ext cx="576064" cy="576064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78" name="Retângulo 77"/>
          <p:cNvSpPr/>
          <p:nvPr/>
        </p:nvSpPr>
        <p:spPr>
          <a:xfrm>
            <a:off x="890472" y="5396412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 Nova</a:t>
            </a:r>
          </a:p>
        </p:txBody>
      </p:sp>
      <p:sp>
        <p:nvSpPr>
          <p:cNvPr id="79" name="Elipse 78"/>
          <p:cNvSpPr/>
          <p:nvPr/>
        </p:nvSpPr>
        <p:spPr>
          <a:xfrm>
            <a:off x="318968" y="5373216"/>
            <a:ext cx="576064" cy="576064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0" name="Retângulo 79"/>
          <p:cNvSpPr/>
          <p:nvPr/>
        </p:nvSpPr>
        <p:spPr>
          <a:xfrm>
            <a:off x="-235461" y="4091892"/>
            <a:ext cx="16974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9º</a:t>
            </a:r>
          </a:p>
          <a:p>
            <a:pPr algn="ctr"/>
            <a:r>
              <a:rPr lang="pt-BR" sz="1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</a:p>
        </p:txBody>
      </p:sp>
      <p:sp>
        <p:nvSpPr>
          <p:cNvPr id="81" name="Retângulo 80"/>
          <p:cNvSpPr/>
          <p:nvPr/>
        </p:nvSpPr>
        <p:spPr>
          <a:xfrm>
            <a:off x="-252536" y="4729281"/>
            <a:ext cx="16974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10º</a:t>
            </a:r>
          </a:p>
          <a:p>
            <a:pPr algn="ctr"/>
            <a:r>
              <a:rPr lang="pt-BR" sz="1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</a:p>
        </p:txBody>
      </p:sp>
      <p:sp>
        <p:nvSpPr>
          <p:cNvPr id="82" name="Retângulo 81"/>
          <p:cNvSpPr/>
          <p:nvPr/>
        </p:nvSpPr>
        <p:spPr>
          <a:xfrm>
            <a:off x="-252536" y="5395282"/>
            <a:ext cx="16974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11º</a:t>
            </a:r>
          </a:p>
          <a:p>
            <a:pPr algn="ctr"/>
            <a:r>
              <a:rPr lang="pt-BR" sz="1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</a:p>
        </p:txBody>
      </p:sp>
      <p:sp>
        <p:nvSpPr>
          <p:cNvPr id="83" name="Retângulo 82"/>
          <p:cNvSpPr/>
          <p:nvPr/>
        </p:nvSpPr>
        <p:spPr>
          <a:xfrm>
            <a:off x="890472" y="4306206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R$ 355,4 milhões</a:t>
            </a:r>
          </a:p>
        </p:txBody>
      </p:sp>
      <p:sp>
        <p:nvSpPr>
          <p:cNvPr id="84" name="Retângulo 83"/>
          <p:cNvSpPr/>
          <p:nvPr/>
        </p:nvSpPr>
        <p:spPr>
          <a:xfrm>
            <a:off x="890472" y="4949148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R$ 280,5 milhões</a:t>
            </a:r>
          </a:p>
        </p:txBody>
      </p:sp>
      <p:sp>
        <p:nvSpPr>
          <p:cNvPr id="85" name="Retângulo 84"/>
          <p:cNvSpPr/>
          <p:nvPr/>
        </p:nvSpPr>
        <p:spPr>
          <a:xfrm>
            <a:off x="899592" y="5596466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R$ 273,2 milhões</a:t>
            </a:r>
          </a:p>
        </p:txBody>
      </p:sp>
      <p:sp>
        <p:nvSpPr>
          <p:cNvPr id="87" name="Retângulo 86"/>
          <p:cNvSpPr/>
          <p:nvPr/>
        </p:nvSpPr>
        <p:spPr>
          <a:xfrm>
            <a:off x="5712556" y="3183359"/>
            <a:ext cx="32519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produção de frutas da Bahia no ranking nacional</a:t>
            </a:r>
          </a:p>
          <a:p>
            <a:pPr algn="ctr"/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(valor de produção)</a:t>
            </a:r>
          </a:p>
        </p:txBody>
      </p:sp>
      <p:sp>
        <p:nvSpPr>
          <p:cNvPr id="88" name="Retângulo 87"/>
          <p:cNvSpPr/>
          <p:nvPr/>
        </p:nvSpPr>
        <p:spPr>
          <a:xfrm>
            <a:off x="7245355" y="4764669"/>
            <a:ext cx="6282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4º</a:t>
            </a:r>
          </a:p>
          <a:p>
            <a:pPr algn="ctr"/>
            <a:r>
              <a:rPr lang="pt-BR" sz="1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</a:t>
            </a:r>
          </a:p>
        </p:txBody>
      </p:sp>
      <p:sp>
        <p:nvSpPr>
          <p:cNvPr id="89" name="Retângulo 88"/>
          <p:cNvSpPr/>
          <p:nvPr/>
        </p:nvSpPr>
        <p:spPr>
          <a:xfrm>
            <a:off x="7838443" y="4771816"/>
            <a:ext cx="1558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708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Laranja</a:t>
            </a:r>
          </a:p>
          <a:p>
            <a:r>
              <a:rPr lang="pt-BR" sz="1000" b="1" i="1" dirty="0">
                <a:solidFill>
                  <a:srgbClr val="708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R$ 271,9 milhões</a:t>
            </a:r>
          </a:p>
        </p:txBody>
      </p:sp>
      <p:sp>
        <p:nvSpPr>
          <p:cNvPr id="90" name="Retângulo 89"/>
          <p:cNvSpPr/>
          <p:nvPr/>
        </p:nvSpPr>
        <p:spPr>
          <a:xfrm>
            <a:off x="7272390" y="5362799"/>
            <a:ext cx="6282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2º</a:t>
            </a:r>
          </a:p>
          <a:p>
            <a:pPr algn="ctr"/>
            <a:r>
              <a:rPr lang="pt-BR" sz="1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</a:t>
            </a:r>
          </a:p>
        </p:txBody>
      </p:sp>
      <p:sp>
        <p:nvSpPr>
          <p:cNvPr id="91" name="Retângulo 90"/>
          <p:cNvSpPr/>
          <p:nvPr/>
        </p:nvSpPr>
        <p:spPr>
          <a:xfrm>
            <a:off x="7812360" y="5362799"/>
            <a:ext cx="1558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Banana</a:t>
            </a:r>
          </a:p>
          <a:p>
            <a:r>
              <a:rPr lang="pt-BR" sz="1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R$ 931,8 milhões</a:t>
            </a:r>
          </a:p>
        </p:txBody>
      </p:sp>
      <p:sp>
        <p:nvSpPr>
          <p:cNvPr id="96" name="Retângulo 95"/>
          <p:cNvSpPr/>
          <p:nvPr/>
        </p:nvSpPr>
        <p:spPr>
          <a:xfrm>
            <a:off x="5589363" y="4137929"/>
            <a:ext cx="6282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1º</a:t>
            </a:r>
          </a:p>
          <a:p>
            <a:pPr algn="ctr"/>
            <a:r>
              <a:rPr lang="pt-BR" sz="1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</a:t>
            </a:r>
          </a:p>
        </p:txBody>
      </p:sp>
      <p:sp>
        <p:nvSpPr>
          <p:cNvPr id="97" name="Retângulo 96"/>
          <p:cNvSpPr/>
          <p:nvPr/>
        </p:nvSpPr>
        <p:spPr>
          <a:xfrm>
            <a:off x="6105376" y="4154016"/>
            <a:ext cx="1558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Mamão</a:t>
            </a:r>
          </a:p>
          <a:p>
            <a:r>
              <a:rPr lang="pt-BR" sz="1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R$ 320,6 milhões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6105376" y="4747210"/>
            <a:ext cx="1558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Coco</a:t>
            </a:r>
          </a:p>
          <a:p>
            <a:r>
              <a:rPr lang="pt-BR" sz="10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R$ 254,5 milhões</a:t>
            </a:r>
          </a:p>
        </p:txBody>
      </p:sp>
      <p:sp>
        <p:nvSpPr>
          <p:cNvPr id="65" name="Retângulo 64"/>
          <p:cNvSpPr/>
          <p:nvPr/>
        </p:nvSpPr>
        <p:spPr>
          <a:xfrm>
            <a:off x="5596738" y="4747210"/>
            <a:ext cx="6282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1º</a:t>
            </a:r>
          </a:p>
          <a:p>
            <a:pPr algn="ctr"/>
            <a:r>
              <a:rPr lang="pt-BR" sz="1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</a:t>
            </a:r>
          </a:p>
        </p:txBody>
      </p:sp>
      <p:sp>
        <p:nvSpPr>
          <p:cNvPr id="74" name="Retângulo 73"/>
          <p:cNvSpPr/>
          <p:nvPr/>
        </p:nvSpPr>
        <p:spPr>
          <a:xfrm>
            <a:off x="5633406" y="5362799"/>
            <a:ext cx="6282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rgbClr val="9D4B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1º</a:t>
            </a:r>
          </a:p>
          <a:p>
            <a:pPr algn="ctr"/>
            <a:r>
              <a:rPr lang="pt-BR" sz="1000" b="1" i="1" dirty="0">
                <a:solidFill>
                  <a:srgbClr val="9D4B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</a:t>
            </a:r>
          </a:p>
        </p:txBody>
      </p:sp>
      <p:sp>
        <p:nvSpPr>
          <p:cNvPr id="75" name="Retângulo 74"/>
          <p:cNvSpPr/>
          <p:nvPr/>
        </p:nvSpPr>
        <p:spPr>
          <a:xfrm>
            <a:off x="6132516" y="5371861"/>
            <a:ext cx="1558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Manga</a:t>
            </a:r>
          </a:p>
          <a:p>
            <a:r>
              <a:rPr lang="pt-BR" sz="1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R$ 424,3 milhões</a:t>
            </a:r>
          </a:p>
        </p:txBody>
      </p:sp>
      <p:sp>
        <p:nvSpPr>
          <p:cNvPr id="99" name="Retângulo 98"/>
          <p:cNvSpPr/>
          <p:nvPr/>
        </p:nvSpPr>
        <p:spPr>
          <a:xfrm>
            <a:off x="7227786" y="4164053"/>
            <a:ext cx="6282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1º</a:t>
            </a:r>
          </a:p>
          <a:p>
            <a:pPr algn="ctr"/>
            <a:r>
              <a:rPr lang="pt-BR" sz="1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</a:t>
            </a:r>
          </a:p>
        </p:txBody>
      </p:sp>
      <p:sp>
        <p:nvSpPr>
          <p:cNvPr id="100" name="Retângulo 99"/>
          <p:cNvSpPr/>
          <p:nvPr/>
        </p:nvSpPr>
        <p:spPr>
          <a:xfrm>
            <a:off x="7766435" y="4168989"/>
            <a:ext cx="1558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Maracujá</a:t>
            </a:r>
          </a:p>
          <a:p>
            <a:r>
              <a:rPr lang="pt-BR" sz="1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R$ 171,6 milhões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79512" y="3440613"/>
            <a:ext cx="0" cy="222348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3131840" y="3465256"/>
            <a:ext cx="0" cy="226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Elipse 118"/>
          <p:cNvSpPr/>
          <p:nvPr/>
        </p:nvSpPr>
        <p:spPr>
          <a:xfrm>
            <a:off x="3419872" y="4586828"/>
            <a:ext cx="714380" cy="71438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20" name="Picture 14" descr="Resultado de imagem para papaya icon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658266"/>
            <a:ext cx="795171" cy="571504"/>
          </a:xfrm>
          <a:prstGeom prst="rect">
            <a:avLst/>
          </a:prstGeom>
          <a:noFill/>
        </p:spPr>
      </p:pic>
      <p:sp>
        <p:nvSpPr>
          <p:cNvPr id="121" name="Elipse 120"/>
          <p:cNvSpPr/>
          <p:nvPr/>
        </p:nvSpPr>
        <p:spPr>
          <a:xfrm>
            <a:off x="3425572" y="5306908"/>
            <a:ext cx="714380" cy="714380"/>
          </a:xfrm>
          <a:prstGeom prst="ellipse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6146" name="Picture 2" descr="Resultado de imagem para icon png passion fruit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921" y="5259257"/>
            <a:ext cx="762031" cy="76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5" name="Conector reto 124"/>
          <p:cNvCxnSpPr/>
          <p:nvPr/>
        </p:nvCxnSpPr>
        <p:spPr>
          <a:xfrm>
            <a:off x="179512" y="3429000"/>
            <a:ext cx="27517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tângulo 125"/>
          <p:cNvSpPr/>
          <p:nvPr/>
        </p:nvSpPr>
        <p:spPr>
          <a:xfrm>
            <a:off x="3059832" y="2996952"/>
            <a:ext cx="25918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culturas baianas com maior participação na produção nacional</a:t>
            </a:r>
          </a:p>
          <a:p>
            <a:pPr algn="ctr"/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(valor de produção)</a:t>
            </a:r>
          </a:p>
        </p:txBody>
      </p:sp>
      <p:cxnSp>
        <p:nvCxnSpPr>
          <p:cNvPr id="127" name="Conector reto 126"/>
          <p:cNvCxnSpPr/>
          <p:nvPr/>
        </p:nvCxnSpPr>
        <p:spPr>
          <a:xfrm>
            <a:off x="3131840" y="3356992"/>
            <a:ext cx="32403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to 127"/>
          <p:cNvCxnSpPr/>
          <p:nvPr/>
        </p:nvCxnSpPr>
        <p:spPr>
          <a:xfrm>
            <a:off x="3131840" y="2852936"/>
            <a:ext cx="0" cy="5040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reto 128"/>
          <p:cNvCxnSpPr/>
          <p:nvPr/>
        </p:nvCxnSpPr>
        <p:spPr>
          <a:xfrm>
            <a:off x="3131840" y="3429000"/>
            <a:ext cx="28803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tângulo 94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Conector reto 100"/>
          <p:cNvCxnSpPr/>
          <p:nvPr/>
        </p:nvCxnSpPr>
        <p:spPr>
          <a:xfrm>
            <a:off x="2076811" y="2636912"/>
            <a:ext cx="0" cy="1535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tângulo 104"/>
          <p:cNvSpPr/>
          <p:nvPr/>
        </p:nvSpPr>
        <p:spPr>
          <a:xfrm>
            <a:off x="-36512" y="83671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Produção agrícola</a:t>
            </a:r>
          </a:p>
        </p:txBody>
      </p:sp>
      <p:sp>
        <p:nvSpPr>
          <p:cNvPr id="104" name="Retângulo 103"/>
          <p:cNvSpPr/>
          <p:nvPr/>
        </p:nvSpPr>
        <p:spPr>
          <a:xfrm>
            <a:off x="-14003" y="1052736"/>
            <a:ext cx="38659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</a:rPr>
              <a:t>Fruticultura destaque no Brasil em 2017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2A20DC14-6C90-4815-AF4B-EC9D82F77C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419" y="3848262"/>
            <a:ext cx="754078" cy="655351"/>
          </a:xfrm>
          <a:prstGeom prst="rect">
            <a:avLst/>
          </a:prstGeom>
        </p:spPr>
      </p:pic>
      <p:sp>
        <p:nvSpPr>
          <p:cNvPr id="93" name="CaixaDeTexto 92">
            <a:extLst>
              <a:ext uri="{FF2B5EF4-FFF2-40B4-BE49-F238E27FC236}">
                <a16:creationId xmlns="" xmlns:a16="http://schemas.microsoft.com/office/drawing/2014/main" id="{4252B988-6531-4A78-AC56-06D6DEA3E411}"/>
              </a:ext>
            </a:extLst>
          </p:cNvPr>
          <p:cNvSpPr txBox="1"/>
          <p:nvPr/>
        </p:nvSpPr>
        <p:spPr>
          <a:xfrm>
            <a:off x="35496" y="5970766"/>
            <a:ext cx="401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>
                <a:solidFill>
                  <a:schemeClr val="tx2"/>
                </a:solidFill>
              </a:rPr>
              <a:t>Fonte: PAM / IBGE (2018).</a:t>
            </a:r>
          </a:p>
          <a:p>
            <a:r>
              <a:rPr lang="pt-BR" sz="800" b="1" dirty="0" err="1">
                <a:solidFill>
                  <a:schemeClr val="tx2"/>
                </a:solidFill>
              </a:rPr>
              <a:t>Obs</a:t>
            </a:r>
            <a:r>
              <a:rPr lang="pt-BR" sz="800" b="1" dirty="0">
                <a:solidFill>
                  <a:schemeClr val="tx2"/>
                </a:solidFill>
              </a:rPr>
              <a:t>: Atualizado em 14/11/2018 pela SDE/SDP/DIMIN/CDE</a:t>
            </a:r>
          </a:p>
        </p:txBody>
      </p:sp>
    </p:spTree>
    <p:extLst>
      <p:ext uri="{BB962C8B-B14F-4D97-AF65-F5344CB8AC3E}">
        <p14:creationId xmlns:p14="http://schemas.microsoft.com/office/powerpoint/2010/main" val="1173856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6568" y="3284984"/>
            <a:ext cx="7077840" cy="165618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Comércio e Serviços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8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Conector reto 19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801863" y="2636912"/>
            <a:ext cx="707784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Produção setorial na Bahia</a:t>
            </a:r>
          </a:p>
        </p:txBody>
      </p:sp>
      <p:sp>
        <p:nvSpPr>
          <p:cNvPr id="22" name="Elipse 21"/>
          <p:cNvSpPr/>
          <p:nvPr/>
        </p:nvSpPr>
        <p:spPr>
          <a:xfrm>
            <a:off x="1691680" y="3796312"/>
            <a:ext cx="640800" cy="640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7" name="Picture 8" descr="Resultado de imagem para service icon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902" y="3912541"/>
            <a:ext cx="408341" cy="40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142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Elipse 291">
            <a:extLst>
              <a:ext uri="{FF2B5EF4-FFF2-40B4-BE49-F238E27FC236}">
                <a16:creationId xmlns="" xmlns:a16="http://schemas.microsoft.com/office/drawing/2014/main" id="{3D576811-C994-47FA-9D29-43938D8D44C7}"/>
              </a:ext>
            </a:extLst>
          </p:cNvPr>
          <p:cNvSpPr/>
          <p:nvPr/>
        </p:nvSpPr>
        <p:spPr>
          <a:xfrm>
            <a:off x="8894528" y="1942059"/>
            <a:ext cx="216000" cy="216000"/>
          </a:xfrm>
          <a:prstGeom prst="ellipse">
            <a:avLst/>
          </a:prstGeom>
          <a:solidFill>
            <a:srgbClr val="FF7979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87" name="Elipse 286">
            <a:extLst>
              <a:ext uri="{FF2B5EF4-FFF2-40B4-BE49-F238E27FC236}">
                <a16:creationId xmlns="" xmlns:a16="http://schemas.microsoft.com/office/drawing/2014/main" id="{9DB57128-4AFF-410B-B552-D6EDA30E9D4D}"/>
              </a:ext>
            </a:extLst>
          </p:cNvPr>
          <p:cNvSpPr/>
          <p:nvPr/>
        </p:nvSpPr>
        <p:spPr>
          <a:xfrm>
            <a:off x="8649297" y="1952164"/>
            <a:ext cx="216000" cy="216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45" name="Retângulo 244"/>
          <p:cNvSpPr/>
          <p:nvPr/>
        </p:nvSpPr>
        <p:spPr>
          <a:xfrm>
            <a:off x="-36512" y="1177588"/>
            <a:ext cx="8388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Destaques do setor terciário </a:t>
            </a:r>
          </a:p>
          <a:p>
            <a:r>
              <a:rPr 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 2015</a:t>
            </a:r>
          </a:p>
        </p:txBody>
      </p:sp>
      <p:pic>
        <p:nvPicPr>
          <p:cNvPr id="15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241" y="1412776"/>
            <a:ext cx="4654461" cy="489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4" name="Conector reto 123"/>
          <p:cNvCxnSpPr/>
          <p:nvPr/>
        </p:nvCxnSpPr>
        <p:spPr>
          <a:xfrm>
            <a:off x="6119882" y="3500358"/>
            <a:ext cx="1790999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5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Elipse 50"/>
          <p:cNvSpPr/>
          <p:nvPr/>
        </p:nvSpPr>
        <p:spPr>
          <a:xfrm>
            <a:off x="6021907" y="3349560"/>
            <a:ext cx="180000" cy="18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rot="5400000" flipH="1" flipV="1">
            <a:off x="4752467" y="1377119"/>
            <a:ext cx="625172" cy="14026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3929058" y="1071546"/>
            <a:ext cx="1127476" cy="1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cxnSpLocks/>
          </p:cNvCxnSpPr>
          <p:nvPr/>
        </p:nvCxnSpPr>
        <p:spPr>
          <a:xfrm flipV="1">
            <a:off x="5882649" y="2114865"/>
            <a:ext cx="1178500" cy="17589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to 114"/>
          <p:cNvCxnSpPr/>
          <p:nvPr/>
        </p:nvCxnSpPr>
        <p:spPr>
          <a:xfrm>
            <a:off x="6177449" y="3081934"/>
            <a:ext cx="692017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reto 121"/>
          <p:cNvCxnSpPr/>
          <p:nvPr/>
        </p:nvCxnSpPr>
        <p:spPr>
          <a:xfrm>
            <a:off x="6274824" y="3335869"/>
            <a:ext cx="1939626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to 122"/>
          <p:cNvCxnSpPr/>
          <p:nvPr/>
        </p:nvCxnSpPr>
        <p:spPr>
          <a:xfrm>
            <a:off x="6021906" y="3429000"/>
            <a:ext cx="2078486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to 124"/>
          <p:cNvCxnSpPr/>
          <p:nvPr/>
        </p:nvCxnSpPr>
        <p:spPr>
          <a:xfrm>
            <a:off x="6073826" y="3598640"/>
            <a:ext cx="45741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reto 125"/>
          <p:cNvCxnSpPr/>
          <p:nvPr/>
        </p:nvCxnSpPr>
        <p:spPr>
          <a:xfrm>
            <a:off x="5558234" y="4221088"/>
            <a:ext cx="1709978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to 126"/>
          <p:cNvCxnSpPr/>
          <p:nvPr/>
        </p:nvCxnSpPr>
        <p:spPr>
          <a:xfrm>
            <a:off x="7273916" y="4221088"/>
            <a:ext cx="0" cy="283916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to 131"/>
          <p:cNvCxnSpPr/>
          <p:nvPr/>
        </p:nvCxnSpPr>
        <p:spPr>
          <a:xfrm>
            <a:off x="5743393" y="4293477"/>
            <a:ext cx="278513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reto 132"/>
          <p:cNvCxnSpPr/>
          <p:nvPr/>
        </p:nvCxnSpPr>
        <p:spPr>
          <a:xfrm>
            <a:off x="6012160" y="4311217"/>
            <a:ext cx="0" cy="226651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ector reto 136"/>
          <p:cNvCxnSpPr>
            <a:endCxn id="156" idx="6"/>
          </p:cNvCxnSpPr>
          <p:nvPr/>
        </p:nvCxnSpPr>
        <p:spPr>
          <a:xfrm>
            <a:off x="1238691" y="3203551"/>
            <a:ext cx="1155855" cy="158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 reto 138"/>
          <p:cNvCxnSpPr/>
          <p:nvPr/>
        </p:nvCxnSpPr>
        <p:spPr>
          <a:xfrm>
            <a:off x="4644008" y="3992284"/>
            <a:ext cx="622592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ctor reto 139"/>
          <p:cNvCxnSpPr/>
          <p:nvPr/>
        </p:nvCxnSpPr>
        <p:spPr>
          <a:xfrm>
            <a:off x="4790437" y="4699049"/>
            <a:ext cx="0" cy="42752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ector reto 140"/>
          <p:cNvCxnSpPr/>
          <p:nvPr/>
        </p:nvCxnSpPr>
        <p:spPr>
          <a:xfrm>
            <a:off x="3912552" y="5126576"/>
            <a:ext cx="891471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reto 141"/>
          <p:cNvCxnSpPr/>
          <p:nvPr/>
        </p:nvCxnSpPr>
        <p:spPr>
          <a:xfrm>
            <a:off x="5541457" y="5043803"/>
            <a:ext cx="891471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ector reto 142"/>
          <p:cNvCxnSpPr/>
          <p:nvPr/>
        </p:nvCxnSpPr>
        <p:spPr>
          <a:xfrm>
            <a:off x="6432928" y="5045479"/>
            <a:ext cx="0" cy="42752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ector reto 143"/>
          <p:cNvCxnSpPr/>
          <p:nvPr/>
        </p:nvCxnSpPr>
        <p:spPr>
          <a:xfrm>
            <a:off x="5744592" y="5196203"/>
            <a:ext cx="483592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ector reto 145"/>
          <p:cNvCxnSpPr/>
          <p:nvPr/>
        </p:nvCxnSpPr>
        <p:spPr>
          <a:xfrm>
            <a:off x="6231737" y="5187687"/>
            <a:ext cx="0" cy="654716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to 146"/>
          <p:cNvCxnSpPr/>
          <p:nvPr/>
        </p:nvCxnSpPr>
        <p:spPr>
          <a:xfrm>
            <a:off x="4139952" y="5752403"/>
            <a:ext cx="1147663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reto 150"/>
          <p:cNvCxnSpPr>
            <a:cxnSpLocks/>
          </p:cNvCxnSpPr>
          <p:nvPr/>
        </p:nvCxnSpPr>
        <p:spPr>
          <a:xfrm>
            <a:off x="5868144" y="2142918"/>
            <a:ext cx="0" cy="1214074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ector reto 152"/>
          <p:cNvCxnSpPr>
            <a:cxnSpLocks/>
          </p:cNvCxnSpPr>
          <p:nvPr/>
        </p:nvCxnSpPr>
        <p:spPr>
          <a:xfrm>
            <a:off x="5672553" y="2034907"/>
            <a:ext cx="783651" cy="8979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reto 154"/>
          <p:cNvCxnSpPr>
            <a:cxnSpLocks/>
          </p:cNvCxnSpPr>
          <p:nvPr/>
        </p:nvCxnSpPr>
        <p:spPr>
          <a:xfrm>
            <a:off x="5663444" y="2043886"/>
            <a:ext cx="9109" cy="1003094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ipse 155"/>
          <p:cNvSpPr/>
          <p:nvPr/>
        </p:nvSpPr>
        <p:spPr>
          <a:xfrm>
            <a:off x="2214546" y="3113551"/>
            <a:ext cx="180000" cy="18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7" name="Elipse 156"/>
          <p:cNvSpPr/>
          <p:nvPr/>
        </p:nvSpPr>
        <p:spPr>
          <a:xfrm>
            <a:off x="4932040" y="1696716"/>
            <a:ext cx="252000" cy="252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8" name="Elipse 157"/>
          <p:cNvSpPr/>
          <p:nvPr/>
        </p:nvSpPr>
        <p:spPr>
          <a:xfrm>
            <a:off x="4696023" y="4505004"/>
            <a:ext cx="216000" cy="216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9" name="Elipse 158"/>
          <p:cNvSpPr/>
          <p:nvPr/>
        </p:nvSpPr>
        <p:spPr>
          <a:xfrm>
            <a:off x="6108789" y="3213000"/>
            <a:ext cx="216000" cy="216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0" name="Elipse 159"/>
          <p:cNvSpPr/>
          <p:nvPr/>
        </p:nvSpPr>
        <p:spPr>
          <a:xfrm>
            <a:off x="5550901" y="3048655"/>
            <a:ext cx="252000" cy="252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1" name="Elipse 160"/>
          <p:cNvSpPr/>
          <p:nvPr/>
        </p:nvSpPr>
        <p:spPr>
          <a:xfrm>
            <a:off x="5615062" y="4199004"/>
            <a:ext cx="180000" cy="18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2" name="Elipse 161"/>
          <p:cNvSpPr/>
          <p:nvPr/>
        </p:nvSpPr>
        <p:spPr>
          <a:xfrm>
            <a:off x="5450234" y="4185477"/>
            <a:ext cx="216000" cy="216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3" name="Elipse 162"/>
          <p:cNvSpPr/>
          <p:nvPr/>
        </p:nvSpPr>
        <p:spPr>
          <a:xfrm>
            <a:off x="5180234" y="3902284"/>
            <a:ext cx="180000" cy="18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4" name="Elipse 163"/>
          <p:cNvSpPr/>
          <p:nvPr/>
        </p:nvSpPr>
        <p:spPr>
          <a:xfrm>
            <a:off x="5270234" y="5662403"/>
            <a:ext cx="180000" cy="18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5" name="Elipse 164"/>
          <p:cNvSpPr/>
          <p:nvPr/>
        </p:nvSpPr>
        <p:spPr>
          <a:xfrm>
            <a:off x="5997449" y="2991934"/>
            <a:ext cx="180000" cy="18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6" name="Elipse 165"/>
          <p:cNvSpPr/>
          <p:nvPr/>
        </p:nvSpPr>
        <p:spPr>
          <a:xfrm>
            <a:off x="5589231" y="5097687"/>
            <a:ext cx="180000" cy="18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7" name="Elipse 166"/>
          <p:cNvSpPr/>
          <p:nvPr/>
        </p:nvSpPr>
        <p:spPr>
          <a:xfrm>
            <a:off x="5892198" y="3301646"/>
            <a:ext cx="180000" cy="18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9" name="Elipse 168"/>
          <p:cNvSpPr/>
          <p:nvPr/>
        </p:nvSpPr>
        <p:spPr>
          <a:xfrm>
            <a:off x="5407148" y="5036576"/>
            <a:ext cx="180000" cy="18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0" name="Elipse 169"/>
          <p:cNvSpPr/>
          <p:nvPr/>
        </p:nvSpPr>
        <p:spPr>
          <a:xfrm>
            <a:off x="5741756" y="3365025"/>
            <a:ext cx="180000" cy="18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1" name="Elipse 170"/>
          <p:cNvSpPr/>
          <p:nvPr/>
        </p:nvSpPr>
        <p:spPr>
          <a:xfrm>
            <a:off x="5821585" y="3436718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2" name="Retângulo 171"/>
          <p:cNvSpPr/>
          <p:nvPr/>
        </p:nvSpPr>
        <p:spPr>
          <a:xfrm>
            <a:off x="383757" y="2864980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Luís Eduardo Magalhães</a:t>
            </a:r>
          </a:p>
        </p:txBody>
      </p:sp>
      <p:cxnSp>
        <p:nvCxnSpPr>
          <p:cNvPr id="1038" name="Conector reto 1037"/>
          <p:cNvCxnSpPr/>
          <p:nvPr/>
        </p:nvCxnSpPr>
        <p:spPr>
          <a:xfrm>
            <a:off x="469227" y="3205139"/>
            <a:ext cx="7920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tângulo 192"/>
          <p:cNvSpPr/>
          <p:nvPr/>
        </p:nvSpPr>
        <p:spPr>
          <a:xfrm>
            <a:off x="6811100" y="2334072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Alagoinhas</a:t>
            </a:r>
          </a:p>
        </p:txBody>
      </p:sp>
      <p:cxnSp>
        <p:nvCxnSpPr>
          <p:cNvPr id="194" name="Conector reto 193"/>
          <p:cNvCxnSpPr/>
          <p:nvPr/>
        </p:nvCxnSpPr>
        <p:spPr>
          <a:xfrm>
            <a:off x="6884640" y="2530072"/>
            <a:ext cx="626826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tângulo 194"/>
          <p:cNvSpPr/>
          <p:nvPr/>
        </p:nvSpPr>
        <p:spPr>
          <a:xfrm>
            <a:off x="8142442" y="2708920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Camaçari</a:t>
            </a:r>
          </a:p>
        </p:txBody>
      </p:sp>
      <p:cxnSp>
        <p:nvCxnSpPr>
          <p:cNvPr id="196" name="Conector reto 195"/>
          <p:cNvCxnSpPr/>
          <p:nvPr/>
        </p:nvCxnSpPr>
        <p:spPr>
          <a:xfrm>
            <a:off x="8206111" y="2893338"/>
            <a:ext cx="62382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tângulo 196"/>
          <p:cNvSpPr/>
          <p:nvPr/>
        </p:nvSpPr>
        <p:spPr>
          <a:xfrm>
            <a:off x="2627784" y="4930063"/>
            <a:ext cx="151259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Vitória da Conquista</a:t>
            </a:r>
          </a:p>
        </p:txBody>
      </p:sp>
      <p:cxnSp>
        <p:nvCxnSpPr>
          <p:cNvPr id="198" name="Conector reto 197"/>
          <p:cNvCxnSpPr/>
          <p:nvPr/>
        </p:nvCxnSpPr>
        <p:spPr>
          <a:xfrm>
            <a:off x="2726094" y="5115567"/>
            <a:ext cx="1172009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Retângulo 200"/>
          <p:cNvSpPr/>
          <p:nvPr/>
        </p:nvSpPr>
        <p:spPr>
          <a:xfrm>
            <a:off x="3059410" y="5575766"/>
            <a:ext cx="151259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Teixeira de Freitas</a:t>
            </a:r>
          </a:p>
        </p:txBody>
      </p:sp>
      <p:cxnSp>
        <p:nvCxnSpPr>
          <p:cNvPr id="202" name="Conector reto 201"/>
          <p:cNvCxnSpPr/>
          <p:nvPr/>
        </p:nvCxnSpPr>
        <p:spPr>
          <a:xfrm>
            <a:off x="3131840" y="5761270"/>
            <a:ext cx="1016877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etângulo 204"/>
          <p:cNvSpPr/>
          <p:nvPr/>
        </p:nvSpPr>
        <p:spPr>
          <a:xfrm>
            <a:off x="865227" y="4575570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Jequié</a:t>
            </a:r>
          </a:p>
        </p:txBody>
      </p:sp>
      <p:cxnSp>
        <p:nvCxnSpPr>
          <p:cNvPr id="206" name="Conector reto 205"/>
          <p:cNvCxnSpPr/>
          <p:nvPr/>
        </p:nvCxnSpPr>
        <p:spPr>
          <a:xfrm>
            <a:off x="928216" y="4761128"/>
            <a:ext cx="398677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etângulo 207"/>
          <p:cNvSpPr/>
          <p:nvPr/>
        </p:nvSpPr>
        <p:spPr>
          <a:xfrm>
            <a:off x="7236296" y="4350296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Itabuna</a:t>
            </a:r>
          </a:p>
        </p:txBody>
      </p:sp>
      <p:cxnSp>
        <p:nvCxnSpPr>
          <p:cNvPr id="209" name="Conector reto 208"/>
          <p:cNvCxnSpPr/>
          <p:nvPr/>
        </p:nvCxnSpPr>
        <p:spPr>
          <a:xfrm>
            <a:off x="7268212" y="4523060"/>
            <a:ext cx="47440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etângulo 212"/>
          <p:cNvSpPr/>
          <p:nvPr/>
        </p:nvSpPr>
        <p:spPr>
          <a:xfrm>
            <a:off x="5940152" y="4365104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Ilhéus</a:t>
            </a:r>
          </a:p>
        </p:txBody>
      </p:sp>
      <p:cxnSp>
        <p:nvCxnSpPr>
          <p:cNvPr id="214" name="Conector reto 213"/>
          <p:cNvCxnSpPr/>
          <p:nvPr/>
        </p:nvCxnSpPr>
        <p:spPr>
          <a:xfrm>
            <a:off x="6012160" y="4537868"/>
            <a:ext cx="40677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tângulo 214"/>
          <p:cNvSpPr/>
          <p:nvPr/>
        </p:nvSpPr>
        <p:spPr>
          <a:xfrm>
            <a:off x="8085774" y="5304236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Eunápolis</a:t>
            </a:r>
          </a:p>
        </p:txBody>
      </p:sp>
      <p:cxnSp>
        <p:nvCxnSpPr>
          <p:cNvPr id="216" name="Conector reto 215"/>
          <p:cNvCxnSpPr/>
          <p:nvPr/>
        </p:nvCxnSpPr>
        <p:spPr>
          <a:xfrm>
            <a:off x="8117690" y="5477000"/>
            <a:ext cx="618421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Retângulo 220"/>
          <p:cNvSpPr/>
          <p:nvPr/>
        </p:nvSpPr>
        <p:spPr>
          <a:xfrm>
            <a:off x="6201294" y="5669266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 Seguro</a:t>
            </a:r>
          </a:p>
        </p:txBody>
      </p:sp>
      <p:cxnSp>
        <p:nvCxnSpPr>
          <p:cNvPr id="222" name="Conector reto 221"/>
          <p:cNvCxnSpPr/>
          <p:nvPr/>
        </p:nvCxnSpPr>
        <p:spPr>
          <a:xfrm>
            <a:off x="6233210" y="5842030"/>
            <a:ext cx="85907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ector reto 224"/>
          <p:cNvCxnSpPr/>
          <p:nvPr/>
        </p:nvCxnSpPr>
        <p:spPr>
          <a:xfrm>
            <a:off x="6516216" y="3598640"/>
            <a:ext cx="0" cy="25898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Retângulo 226"/>
          <p:cNvSpPr/>
          <p:nvPr/>
        </p:nvSpPr>
        <p:spPr>
          <a:xfrm>
            <a:off x="6444208" y="3671452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Salvador</a:t>
            </a:r>
          </a:p>
        </p:txBody>
      </p:sp>
      <p:cxnSp>
        <p:nvCxnSpPr>
          <p:cNvPr id="228" name="Conector reto 227"/>
          <p:cNvCxnSpPr/>
          <p:nvPr/>
        </p:nvCxnSpPr>
        <p:spPr>
          <a:xfrm>
            <a:off x="6516216" y="3856956"/>
            <a:ext cx="504056" cy="672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ector reto 232"/>
          <p:cNvCxnSpPr/>
          <p:nvPr/>
        </p:nvCxnSpPr>
        <p:spPr>
          <a:xfrm>
            <a:off x="4644008" y="4017251"/>
            <a:ext cx="0" cy="722701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ector reto 234"/>
          <p:cNvCxnSpPr/>
          <p:nvPr/>
        </p:nvCxnSpPr>
        <p:spPr>
          <a:xfrm>
            <a:off x="7956376" y="3500358"/>
            <a:ext cx="0" cy="1022702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Retângulo 235"/>
          <p:cNvSpPr/>
          <p:nvPr/>
        </p:nvSpPr>
        <p:spPr>
          <a:xfrm>
            <a:off x="7908616" y="4350296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Lauro de Freitas</a:t>
            </a:r>
          </a:p>
        </p:txBody>
      </p:sp>
      <p:cxnSp>
        <p:nvCxnSpPr>
          <p:cNvPr id="237" name="Conector reto 236"/>
          <p:cNvCxnSpPr/>
          <p:nvPr/>
        </p:nvCxnSpPr>
        <p:spPr>
          <a:xfrm>
            <a:off x="7956376" y="4535800"/>
            <a:ext cx="1019748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Retângulo 240"/>
          <p:cNvSpPr/>
          <p:nvPr/>
        </p:nvSpPr>
        <p:spPr>
          <a:xfrm>
            <a:off x="8028384" y="3707740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Simões Filho</a:t>
            </a:r>
          </a:p>
        </p:txBody>
      </p:sp>
      <p:cxnSp>
        <p:nvCxnSpPr>
          <p:cNvPr id="242" name="Conector reto 241"/>
          <p:cNvCxnSpPr/>
          <p:nvPr/>
        </p:nvCxnSpPr>
        <p:spPr>
          <a:xfrm>
            <a:off x="8128644" y="3893244"/>
            <a:ext cx="812736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ector reto 245"/>
          <p:cNvCxnSpPr/>
          <p:nvPr/>
        </p:nvCxnSpPr>
        <p:spPr>
          <a:xfrm>
            <a:off x="8100392" y="3439560"/>
            <a:ext cx="0" cy="453684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tângulo 186"/>
          <p:cNvSpPr/>
          <p:nvPr/>
        </p:nvSpPr>
        <p:spPr>
          <a:xfrm>
            <a:off x="3301244" y="881408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Juazeiro</a:t>
            </a:r>
          </a:p>
        </p:txBody>
      </p:sp>
      <p:cxnSp>
        <p:nvCxnSpPr>
          <p:cNvPr id="257" name="Conector reto 256"/>
          <p:cNvCxnSpPr/>
          <p:nvPr/>
        </p:nvCxnSpPr>
        <p:spPr>
          <a:xfrm>
            <a:off x="6884640" y="2519576"/>
            <a:ext cx="0" cy="56235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ector reto 277"/>
          <p:cNvCxnSpPr/>
          <p:nvPr/>
        </p:nvCxnSpPr>
        <p:spPr>
          <a:xfrm>
            <a:off x="8214450" y="2914126"/>
            <a:ext cx="0" cy="453684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Conector reto 279"/>
          <p:cNvCxnSpPr/>
          <p:nvPr/>
        </p:nvCxnSpPr>
        <p:spPr>
          <a:xfrm>
            <a:off x="6416833" y="5473006"/>
            <a:ext cx="1711811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Conector reto 287"/>
          <p:cNvCxnSpPr/>
          <p:nvPr/>
        </p:nvCxnSpPr>
        <p:spPr>
          <a:xfrm>
            <a:off x="1322728" y="4761128"/>
            <a:ext cx="332128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286"/>
          <p:cNvGrpSpPr/>
          <p:nvPr/>
        </p:nvGrpSpPr>
        <p:grpSpPr>
          <a:xfrm>
            <a:off x="6224284" y="1237336"/>
            <a:ext cx="1269091" cy="230832"/>
            <a:chOff x="110309" y="1525902"/>
            <a:chExt cx="1269091" cy="230832"/>
          </a:xfrm>
        </p:grpSpPr>
        <p:sp>
          <p:nvSpPr>
            <p:cNvPr id="180" name="Retângulo 179"/>
            <p:cNvSpPr/>
            <p:nvPr/>
          </p:nvSpPr>
          <p:spPr>
            <a:xfrm>
              <a:off x="110309" y="1525902"/>
              <a:ext cx="126909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pt-BR" sz="9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Feira de Santana</a:t>
              </a:r>
            </a:p>
          </p:txBody>
        </p:sp>
        <p:cxnSp>
          <p:nvCxnSpPr>
            <p:cNvPr id="181" name="Conector reto 180"/>
            <p:cNvCxnSpPr>
              <a:cxnSpLocks/>
            </p:cNvCxnSpPr>
            <p:nvPr/>
          </p:nvCxnSpPr>
          <p:spPr>
            <a:xfrm>
              <a:off x="359471" y="1711406"/>
              <a:ext cx="923673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Retângulo 183"/>
          <p:cNvSpPr/>
          <p:nvPr/>
        </p:nvSpPr>
        <p:spPr>
          <a:xfrm>
            <a:off x="6968598" y="1919491"/>
            <a:ext cx="15424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Francisco do conde</a:t>
            </a:r>
          </a:p>
        </p:txBody>
      </p:sp>
      <p:cxnSp>
        <p:nvCxnSpPr>
          <p:cNvPr id="185" name="Conector reto 184"/>
          <p:cNvCxnSpPr/>
          <p:nvPr/>
        </p:nvCxnSpPr>
        <p:spPr>
          <a:xfrm>
            <a:off x="7049165" y="2112041"/>
            <a:ext cx="945861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Conector reto 315"/>
          <p:cNvCxnSpPr/>
          <p:nvPr/>
        </p:nvCxnSpPr>
        <p:spPr>
          <a:xfrm>
            <a:off x="6448346" y="1375660"/>
            <a:ext cx="0" cy="63608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ector reto 173"/>
          <p:cNvCxnSpPr/>
          <p:nvPr/>
        </p:nvCxnSpPr>
        <p:spPr>
          <a:xfrm rot="5400000">
            <a:off x="2171947" y="2828657"/>
            <a:ext cx="799579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ector reto 174"/>
          <p:cNvCxnSpPr/>
          <p:nvPr/>
        </p:nvCxnSpPr>
        <p:spPr>
          <a:xfrm>
            <a:off x="1475656" y="2428868"/>
            <a:ext cx="109608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Elipse 176"/>
          <p:cNvSpPr/>
          <p:nvPr/>
        </p:nvSpPr>
        <p:spPr>
          <a:xfrm>
            <a:off x="2500298" y="3071810"/>
            <a:ext cx="180000" cy="18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8" name="Retângulo 177"/>
          <p:cNvSpPr/>
          <p:nvPr/>
        </p:nvSpPr>
        <p:spPr>
          <a:xfrm>
            <a:off x="848953" y="2242788"/>
            <a:ext cx="13573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Barreiras</a:t>
            </a:r>
          </a:p>
        </p:txBody>
      </p:sp>
      <p:cxnSp>
        <p:nvCxnSpPr>
          <p:cNvPr id="182" name="Conector reto 181"/>
          <p:cNvCxnSpPr/>
          <p:nvPr/>
        </p:nvCxnSpPr>
        <p:spPr>
          <a:xfrm>
            <a:off x="930248" y="2428868"/>
            <a:ext cx="553176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tângulo 127"/>
          <p:cNvSpPr/>
          <p:nvPr/>
        </p:nvSpPr>
        <p:spPr>
          <a:xfrm>
            <a:off x="-36512" y="908720"/>
            <a:ext cx="2536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Comércio e serviços</a:t>
            </a:r>
          </a:p>
        </p:txBody>
      </p:sp>
      <p:sp>
        <p:nvSpPr>
          <p:cNvPr id="136" name="Elipse 135"/>
          <p:cNvSpPr/>
          <p:nvPr/>
        </p:nvSpPr>
        <p:spPr>
          <a:xfrm>
            <a:off x="3822226" y="4146607"/>
            <a:ext cx="180000" cy="18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8" name="Retângulo 137"/>
          <p:cNvSpPr/>
          <p:nvPr/>
        </p:nvSpPr>
        <p:spPr>
          <a:xfrm>
            <a:off x="982430" y="4039881"/>
            <a:ext cx="13573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Guanambi</a:t>
            </a:r>
          </a:p>
        </p:txBody>
      </p:sp>
      <p:cxnSp>
        <p:nvCxnSpPr>
          <p:cNvPr id="145" name="Conector reto 144"/>
          <p:cNvCxnSpPr/>
          <p:nvPr/>
        </p:nvCxnSpPr>
        <p:spPr>
          <a:xfrm>
            <a:off x="1062418" y="4226624"/>
            <a:ext cx="57606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ector reto 148"/>
          <p:cNvCxnSpPr/>
          <p:nvPr/>
        </p:nvCxnSpPr>
        <p:spPr>
          <a:xfrm>
            <a:off x="1619672" y="4226624"/>
            <a:ext cx="2196033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Elipse 151"/>
          <p:cNvSpPr/>
          <p:nvPr/>
        </p:nvSpPr>
        <p:spPr>
          <a:xfrm>
            <a:off x="4312796" y="2706006"/>
            <a:ext cx="180000" cy="18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154" name="Conector reto 153"/>
          <p:cNvCxnSpPr/>
          <p:nvPr/>
        </p:nvCxnSpPr>
        <p:spPr>
          <a:xfrm>
            <a:off x="4401208" y="1704989"/>
            <a:ext cx="0" cy="1051821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tângulo 167"/>
          <p:cNvSpPr/>
          <p:nvPr/>
        </p:nvSpPr>
        <p:spPr>
          <a:xfrm>
            <a:off x="2926646" y="1502388"/>
            <a:ext cx="13573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Irecê</a:t>
            </a:r>
          </a:p>
        </p:txBody>
      </p:sp>
      <p:cxnSp>
        <p:nvCxnSpPr>
          <p:cNvPr id="176" name="Conector reto 175"/>
          <p:cNvCxnSpPr/>
          <p:nvPr/>
        </p:nvCxnSpPr>
        <p:spPr>
          <a:xfrm>
            <a:off x="2983368" y="1704989"/>
            <a:ext cx="464186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ector reto 182"/>
          <p:cNvCxnSpPr/>
          <p:nvPr/>
        </p:nvCxnSpPr>
        <p:spPr>
          <a:xfrm>
            <a:off x="3430128" y="1700808"/>
            <a:ext cx="988856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Elipse 185"/>
          <p:cNvSpPr/>
          <p:nvPr/>
        </p:nvSpPr>
        <p:spPr>
          <a:xfrm>
            <a:off x="6101595" y="1797505"/>
            <a:ext cx="180000" cy="18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189" name="Conector reto 188"/>
          <p:cNvCxnSpPr/>
          <p:nvPr/>
        </p:nvCxnSpPr>
        <p:spPr>
          <a:xfrm>
            <a:off x="6177449" y="912859"/>
            <a:ext cx="0" cy="901002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etângulo 198"/>
          <p:cNvSpPr/>
          <p:nvPr/>
        </p:nvSpPr>
        <p:spPr>
          <a:xfrm>
            <a:off x="6108416" y="836632"/>
            <a:ext cx="17039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Paulo Afonso</a:t>
            </a:r>
          </a:p>
        </p:txBody>
      </p:sp>
      <p:cxnSp>
        <p:nvCxnSpPr>
          <p:cNvPr id="200" name="Conector reto 199"/>
          <p:cNvCxnSpPr/>
          <p:nvPr/>
        </p:nvCxnSpPr>
        <p:spPr>
          <a:xfrm>
            <a:off x="6216367" y="1022136"/>
            <a:ext cx="77229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Retângulo 203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CaixaDeTexto 217"/>
          <p:cNvSpPr txBox="1"/>
          <p:nvPr/>
        </p:nvSpPr>
        <p:spPr>
          <a:xfrm>
            <a:off x="-36512" y="5898758"/>
            <a:ext cx="2934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sz="800" b="1" dirty="0">
                <a:solidFill>
                  <a:schemeClr val="tx2"/>
                </a:solidFill>
                <a:latin typeface="Arial"/>
              </a:rPr>
              <a:t>Fonte: SEI  (2018)</a:t>
            </a:r>
          </a:p>
          <a:p>
            <a:pPr fontAlgn="ctr"/>
            <a:r>
              <a:rPr lang="pt-BR" sz="800" b="1" dirty="0" err="1">
                <a:solidFill>
                  <a:schemeClr val="tx2"/>
                </a:solidFill>
                <a:latin typeface="Arial"/>
              </a:rPr>
              <a:t>Obs</a:t>
            </a:r>
            <a:r>
              <a:rPr lang="pt-BR" sz="800" b="1" dirty="0">
                <a:solidFill>
                  <a:schemeClr val="tx2"/>
                </a:solidFill>
                <a:latin typeface="Arial"/>
              </a:rPr>
              <a:t>: Atualizado em 09/11/2018 pela SDE/SDP/DMIN/CDE</a:t>
            </a:r>
          </a:p>
        </p:txBody>
      </p:sp>
      <p:sp>
        <p:nvSpPr>
          <p:cNvPr id="219" name="Elipse 218"/>
          <p:cNvSpPr/>
          <p:nvPr/>
        </p:nvSpPr>
        <p:spPr>
          <a:xfrm>
            <a:off x="7021726" y="5700935"/>
            <a:ext cx="216000" cy="216000"/>
          </a:xfrm>
          <a:prstGeom prst="ellipse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20" name="Elipse 219"/>
          <p:cNvSpPr/>
          <p:nvPr/>
        </p:nvSpPr>
        <p:spPr>
          <a:xfrm>
            <a:off x="7240250" y="5699263"/>
            <a:ext cx="216000" cy="216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23" name="Picture 2" descr="Resultado de imagem para buy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564" y="5727470"/>
            <a:ext cx="183612" cy="18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" name="Picture 2" descr="Resultado de imagem para tourism icon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652" y="5734926"/>
            <a:ext cx="214598" cy="14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" name="Elipse 225"/>
          <p:cNvSpPr/>
          <p:nvPr/>
        </p:nvSpPr>
        <p:spPr>
          <a:xfrm>
            <a:off x="257662" y="3327254"/>
            <a:ext cx="216000" cy="216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29" name="Picture 4" descr="Resultado de imagem para money icon 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1" y="3343258"/>
            <a:ext cx="174769" cy="17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" name="Elipse 229"/>
          <p:cNvSpPr/>
          <p:nvPr/>
        </p:nvSpPr>
        <p:spPr>
          <a:xfrm>
            <a:off x="710529" y="2250204"/>
            <a:ext cx="216000" cy="216000"/>
          </a:xfrm>
          <a:prstGeom prst="ellipse">
            <a:avLst/>
          </a:prstGeom>
          <a:solidFill>
            <a:srgbClr val="FF7979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31" name="Picture 2" descr="Resultado de imagem para food [icon 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84" y="2264958"/>
            <a:ext cx="163910" cy="16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" name="Elipse 231"/>
          <p:cNvSpPr/>
          <p:nvPr/>
        </p:nvSpPr>
        <p:spPr>
          <a:xfrm>
            <a:off x="2899494" y="5115567"/>
            <a:ext cx="216000" cy="216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34" name="Picture 5" descr="Resultado de imagem para education icon png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646" y="5163770"/>
            <a:ext cx="181350" cy="12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" name="Elipse 237"/>
          <p:cNvSpPr/>
          <p:nvPr/>
        </p:nvSpPr>
        <p:spPr>
          <a:xfrm>
            <a:off x="2680298" y="5123452"/>
            <a:ext cx="216000" cy="216000"/>
          </a:xfrm>
          <a:prstGeom prst="ellipse">
            <a:avLst/>
          </a:prstGeom>
          <a:solidFill>
            <a:srgbClr val="FF7979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39" name="Picture 7" descr="Resultado de imagem para health icon 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586" y="5163770"/>
            <a:ext cx="145423" cy="14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" name="Elipse 242"/>
          <p:cNvSpPr/>
          <p:nvPr/>
        </p:nvSpPr>
        <p:spPr>
          <a:xfrm>
            <a:off x="2799707" y="1533439"/>
            <a:ext cx="216000" cy="216000"/>
          </a:xfrm>
          <a:prstGeom prst="ellipse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44" name="Picture 2" descr="Resultado de imagem para buy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45" y="1565827"/>
            <a:ext cx="183612" cy="18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7" name="Elipse 246"/>
          <p:cNvSpPr/>
          <p:nvPr/>
        </p:nvSpPr>
        <p:spPr>
          <a:xfrm>
            <a:off x="6942387" y="832215"/>
            <a:ext cx="216000" cy="216000"/>
          </a:xfrm>
          <a:prstGeom prst="ellipse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48" name="Picture 2" descr="Resultado de imagem para buy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225" y="858750"/>
            <a:ext cx="183612" cy="18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" name="Elipse 252"/>
          <p:cNvSpPr/>
          <p:nvPr/>
        </p:nvSpPr>
        <p:spPr>
          <a:xfrm>
            <a:off x="7943441" y="1258680"/>
            <a:ext cx="216000" cy="216000"/>
          </a:xfrm>
          <a:prstGeom prst="ellipse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54" name="Picture 2" descr="Resultado de imagem para buy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279" y="1285215"/>
            <a:ext cx="183612" cy="18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" name="Elipse 255"/>
          <p:cNvSpPr/>
          <p:nvPr/>
        </p:nvSpPr>
        <p:spPr>
          <a:xfrm>
            <a:off x="6348204" y="4357672"/>
            <a:ext cx="216000" cy="216000"/>
          </a:xfrm>
          <a:prstGeom prst="ellipse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58" name="Elipse 257"/>
          <p:cNvSpPr/>
          <p:nvPr/>
        </p:nvSpPr>
        <p:spPr>
          <a:xfrm>
            <a:off x="6566728" y="4356000"/>
            <a:ext cx="216000" cy="216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59" name="Picture 2" descr="Resultado de imagem para buy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042" y="4384207"/>
            <a:ext cx="183612" cy="18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" name="Picture 2" descr="Resultado de imagem para tourism icon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130" y="4391663"/>
            <a:ext cx="214598" cy="14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" name="Elipse 261"/>
          <p:cNvSpPr/>
          <p:nvPr/>
        </p:nvSpPr>
        <p:spPr>
          <a:xfrm>
            <a:off x="29026" y="2250204"/>
            <a:ext cx="216000" cy="216000"/>
          </a:xfrm>
          <a:prstGeom prst="ellipse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63" name="Elipse 262"/>
          <p:cNvSpPr/>
          <p:nvPr/>
        </p:nvSpPr>
        <p:spPr>
          <a:xfrm>
            <a:off x="247550" y="2248531"/>
            <a:ext cx="216000" cy="216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64" name="Picture 2" descr="Resultado de imagem para buy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4" y="2276739"/>
            <a:ext cx="183612" cy="18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" name="Picture 2" descr="Resultado de imagem para tourism icon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52" y="2284195"/>
            <a:ext cx="214598" cy="14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" name="Elipse 265"/>
          <p:cNvSpPr/>
          <p:nvPr/>
        </p:nvSpPr>
        <p:spPr>
          <a:xfrm>
            <a:off x="479129" y="2245859"/>
            <a:ext cx="216000" cy="216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67" name="Picture 2" descr="Resultado de imagem para frete icon png"/>
          <p:cNvPicPr>
            <a:picLocks noChangeAspect="1" noChangeArrowheads="1"/>
          </p:cNvPicPr>
          <p:nvPr/>
        </p:nvPicPr>
        <p:blipFill>
          <a:blip r:embed="rId1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75" y="2260226"/>
            <a:ext cx="195956" cy="19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" name="Elipse 269"/>
          <p:cNvSpPr/>
          <p:nvPr/>
        </p:nvSpPr>
        <p:spPr>
          <a:xfrm>
            <a:off x="255277" y="2901911"/>
            <a:ext cx="216000" cy="216000"/>
          </a:xfrm>
          <a:prstGeom prst="ellipse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74" name="Picture 2" descr="Resultado de imagem para buy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15" y="2928446"/>
            <a:ext cx="183612" cy="18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" name="Elipse 276"/>
          <p:cNvSpPr/>
          <p:nvPr/>
        </p:nvSpPr>
        <p:spPr>
          <a:xfrm>
            <a:off x="248031" y="3117921"/>
            <a:ext cx="216000" cy="216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81" name="Picture 2" descr="Resultado de imagem para frete icon png"/>
          <p:cNvPicPr>
            <a:picLocks noChangeAspect="1" noChangeArrowheads="1"/>
          </p:cNvPicPr>
          <p:nvPr/>
        </p:nvPicPr>
        <p:blipFill>
          <a:blip r:embed="rId1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7" y="3132288"/>
            <a:ext cx="195956" cy="19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" name="Elipse 292"/>
          <p:cNvSpPr/>
          <p:nvPr/>
        </p:nvSpPr>
        <p:spPr>
          <a:xfrm>
            <a:off x="712216" y="4582758"/>
            <a:ext cx="216000" cy="216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95" name="Picture 4" descr="Resultado de imagem para money icon 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65" y="4598762"/>
            <a:ext cx="174769" cy="17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" name="Elipse 295"/>
          <p:cNvSpPr/>
          <p:nvPr/>
        </p:nvSpPr>
        <p:spPr>
          <a:xfrm>
            <a:off x="264410" y="4585256"/>
            <a:ext cx="216000" cy="216000"/>
          </a:xfrm>
          <a:prstGeom prst="ellipse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97" name="Picture 2" descr="Resultado de imagem para buy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48" y="4611791"/>
            <a:ext cx="183612" cy="18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8" name="Elipse 297"/>
          <p:cNvSpPr/>
          <p:nvPr/>
        </p:nvSpPr>
        <p:spPr>
          <a:xfrm>
            <a:off x="493207" y="4582497"/>
            <a:ext cx="216000" cy="216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00" name="Picture 5" descr="Resultado de imagem para education icon png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74" y="4621307"/>
            <a:ext cx="181350" cy="12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1" name="Elipse 300"/>
          <p:cNvSpPr/>
          <p:nvPr/>
        </p:nvSpPr>
        <p:spPr>
          <a:xfrm>
            <a:off x="1064424" y="4244178"/>
            <a:ext cx="216000" cy="216000"/>
          </a:xfrm>
          <a:prstGeom prst="ellipse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02" name="Picture 2" descr="Resultado de imagem para buy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62" y="4270713"/>
            <a:ext cx="183612" cy="18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3" name="Elipse 302"/>
          <p:cNvSpPr/>
          <p:nvPr/>
        </p:nvSpPr>
        <p:spPr>
          <a:xfrm>
            <a:off x="3183686" y="917540"/>
            <a:ext cx="216000" cy="216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04" name="Picture 4" descr="Resultado de imagem para money icon 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35" y="933544"/>
            <a:ext cx="174769" cy="17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" name="Elipse 304"/>
          <p:cNvSpPr/>
          <p:nvPr/>
        </p:nvSpPr>
        <p:spPr>
          <a:xfrm>
            <a:off x="2735880" y="920038"/>
            <a:ext cx="216000" cy="216000"/>
          </a:xfrm>
          <a:prstGeom prst="ellipse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06" name="Picture 2" descr="Resultado de imagem para buy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718" y="946573"/>
            <a:ext cx="183612" cy="18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" name="Elipse 306"/>
          <p:cNvSpPr/>
          <p:nvPr/>
        </p:nvSpPr>
        <p:spPr>
          <a:xfrm>
            <a:off x="2964677" y="917279"/>
            <a:ext cx="216000" cy="216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08" name="Picture 2" descr="Resultado de imagem para frete icon png"/>
          <p:cNvPicPr>
            <a:picLocks noChangeAspect="1" noChangeArrowheads="1"/>
          </p:cNvPicPr>
          <p:nvPr/>
        </p:nvPicPr>
        <p:blipFill>
          <a:blip r:embed="rId1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23" y="931646"/>
            <a:ext cx="195956" cy="19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" name="Elipse 311"/>
          <p:cNvSpPr/>
          <p:nvPr/>
        </p:nvSpPr>
        <p:spPr>
          <a:xfrm>
            <a:off x="7062130" y="4386372"/>
            <a:ext cx="216000" cy="216000"/>
          </a:xfrm>
          <a:prstGeom prst="ellipse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13" name="Picture 2" descr="Resultado de imagem para buy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968" y="4412907"/>
            <a:ext cx="183612" cy="18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4" name="Elipse 313"/>
          <p:cNvSpPr/>
          <p:nvPr/>
        </p:nvSpPr>
        <p:spPr>
          <a:xfrm>
            <a:off x="7063763" y="4599957"/>
            <a:ext cx="216000" cy="216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15" name="Picture 5" descr="Resultado de imagem para education icon png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230" y="4638767"/>
            <a:ext cx="181350" cy="12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" name="Elipse 316"/>
          <p:cNvSpPr/>
          <p:nvPr/>
        </p:nvSpPr>
        <p:spPr>
          <a:xfrm>
            <a:off x="7065685" y="4814070"/>
            <a:ext cx="216000" cy="216000"/>
          </a:xfrm>
          <a:prstGeom prst="ellipse">
            <a:avLst/>
          </a:prstGeom>
          <a:solidFill>
            <a:srgbClr val="FF7979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18" name="Picture 2" descr="Resultado de imagem para food [icon 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40" y="4828824"/>
            <a:ext cx="163910" cy="16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9" name="Elipse 318"/>
          <p:cNvSpPr/>
          <p:nvPr/>
        </p:nvSpPr>
        <p:spPr>
          <a:xfrm>
            <a:off x="8185475" y="4544066"/>
            <a:ext cx="216000" cy="216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20" name="Picture 5" descr="Resultado de imagem para education icon png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27" y="4592269"/>
            <a:ext cx="181350" cy="12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" name="Elipse 320"/>
          <p:cNvSpPr/>
          <p:nvPr/>
        </p:nvSpPr>
        <p:spPr>
          <a:xfrm>
            <a:off x="7966279" y="4551951"/>
            <a:ext cx="216000" cy="216000"/>
          </a:xfrm>
          <a:prstGeom prst="ellipse">
            <a:avLst/>
          </a:prstGeom>
          <a:solidFill>
            <a:srgbClr val="FF7979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22" name="Picture 7" descr="Resultado de imagem para health icon 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567" y="4592269"/>
            <a:ext cx="145423" cy="14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" name="Elipse 322"/>
          <p:cNvSpPr/>
          <p:nvPr/>
        </p:nvSpPr>
        <p:spPr>
          <a:xfrm>
            <a:off x="8712771" y="5312033"/>
            <a:ext cx="216000" cy="216000"/>
          </a:xfrm>
          <a:prstGeom prst="ellipse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24" name="Picture 2" descr="Resultado de imagem para buy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609" y="5338568"/>
            <a:ext cx="183612" cy="18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" name="Elipse 324"/>
          <p:cNvSpPr/>
          <p:nvPr/>
        </p:nvSpPr>
        <p:spPr>
          <a:xfrm>
            <a:off x="8929163" y="5311938"/>
            <a:ext cx="216000" cy="216000"/>
          </a:xfrm>
          <a:prstGeom prst="ellipse">
            <a:avLst/>
          </a:prstGeom>
          <a:solidFill>
            <a:srgbClr val="FF7979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26" name="Picture 2" descr="Resultado de imagem para food [icon 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618" y="5326692"/>
            <a:ext cx="163910" cy="16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" name="Elipse 326"/>
          <p:cNvSpPr/>
          <p:nvPr/>
        </p:nvSpPr>
        <p:spPr>
          <a:xfrm>
            <a:off x="8410023" y="1949083"/>
            <a:ext cx="216000" cy="216000"/>
          </a:xfrm>
          <a:prstGeom prst="ellipse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28" name="Picture 2" descr="Resultado de imagem para buy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47" y="1973591"/>
            <a:ext cx="183612" cy="18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9" name="Elipse 328"/>
          <p:cNvSpPr/>
          <p:nvPr/>
        </p:nvSpPr>
        <p:spPr>
          <a:xfrm>
            <a:off x="7800236" y="1477901"/>
            <a:ext cx="216000" cy="216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30" name="Picture 4" descr="Resultado de imagem para money icon 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344" y="1519075"/>
            <a:ext cx="174769" cy="17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1" name="Elipse 330"/>
          <p:cNvSpPr/>
          <p:nvPr/>
        </p:nvSpPr>
        <p:spPr>
          <a:xfrm>
            <a:off x="7572088" y="1482348"/>
            <a:ext cx="216000" cy="216000"/>
          </a:xfrm>
          <a:prstGeom prst="ellipse">
            <a:avLst/>
          </a:prstGeom>
          <a:solidFill>
            <a:srgbClr val="FF7979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32" name="Picture 2" descr="Resultado de imagem para food [icon 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915" y="1478508"/>
            <a:ext cx="163910" cy="16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3" name="Elipse 332"/>
          <p:cNvSpPr/>
          <p:nvPr/>
        </p:nvSpPr>
        <p:spPr>
          <a:xfrm>
            <a:off x="7441021" y="1259066"/>
            <a:ext cx="216000" cy="216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34" name="Picture 5" descr="Resultado de imagem para education icon png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330" y="1307271"/>
            <a:ext cx="181350" cy="12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5" name="Elipse 334"/>
          <p:cNvSpPr/>
          <p:nvPr/>
        </p:nvSpPr>
        <p:spPr>
          <a:xfrm>
            <a:off x="7670237" y="1254822"/>
            <a:ext cx="216000" cy="216000"/>
          </a:xfrm>
          <a:prstGeom prst="ellipse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36" name="Picture 4" descr="Resultado de imagem para computer icon 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994" y="1292628"/>
            <a:ext cx="144454" cy="14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7" name="Conector reto 336"/>
          <p:cNvCxnSpPr/>
          <p:nvPr/>
        </p:nvCxnSpPr>
        <p:spPr>
          <a:xfrm>
            <a:off x="6514976" y="3858318"/>
            <a:ext cx="945861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Elipse 337"/>
          <p:cNvSpPr/>
          <p:nvPr/>
        </p:nvSpPr>
        <p:spPr>
          <a:xfrm>
            <a:off x="6499571" y="3874301"/>
            <a:ext cx="216000" cy="216000"/>
          </a:xfrm>
          <a:prstGeom prst="ellipse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39" name="Picture 2" descr="Resultado de imagem para buy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409" y="3900836"/>
            <a:ext cx="183612" cy="18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0" name="Elipse 339"/>
          <p:cNvSpPr/>
          <p:nvPr/>
        </p:nvSpPr>
        <p:spPr>
          <a:xfrm>
            <a:off x="6727115" y="3878912"/>
            <a:ext cx="216000" cy="216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41" name="Picture 4" descr="Resultado de imagem para money icon 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364" y="3894916"/>
            <a:ext cx="174769" cy="17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2" name="Elipse 341"/>
          <p:cNvSpPr/>
          <p:nvPr/>
        </p:nvSpPr>
        <p:spPr>
          <a:xfrm>
            <a:off x="6957621" y="3879019"/>
            <a:ext cx="216000" cy="216000"/>
          </a:xfrm>
          <a:prstGeom prst="ellipse">
            <a:avLst/>
          </a:prstGeom>
          <a:solidFill>
            <a:srgbClr val="FF7979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43" name="Picture 2" descr="Resultado de imagem para food [icon 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076" y="3893773"/>
            <a:ext cx="163910" cy="16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4" name="Elipse 343"/>
          <p:cNvSpPr/>
          <p:nvPr/>
        </p:nvSpPr>
        <p:spPr>
          <a:xfrm>
            <a:off x="7192617" y="3868826"/>
            <a:ext cx="216000" cy="216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45" name="Picture 5" descr="Resultado de imagem para education icon png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084" y="3907636"/>
            <a:ext cx="181350" cy="12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6" name="Elipse 345"/>
          <p:cNvSpPr/>
          <p:nvPr/>
        </p:nvSpPr>
        <p:spPr>
          <a:xfrm>
            <a:off x="7422220" y="3882914"/>
            <a:ext cx="216000" cy="216000"/>
          </a:xfrm>
          <a:prstGeom prst="ellipse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47" name="Picture 4" descr="Resultado de imagem para computer icon 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69" y="3921421"/>
            <a:ext cx="144454" cy="14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" name="Elipse 347"/>
          <p:cNvSpPr/>
          <p:nvPr/>
        </p:nvSpPr>
        <p:spPr>
          <a:xfrm>
            <a:off x="7633916" y="3889296"/>
            <a:ext cx="216000" cy="216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49" name="Picture 2" descr="Resultado de imagem para tourism icon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318" y="3924959"/>
            <a:ext cx="214598" cy="14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0" name="Elipse 349"/>
          <p:cNvSpPr/>
          <p:nvPr/>
        </p:nvSpPr>
        <p:spPr>
          <a:xfrm>
            <a:off x="7712950" y="4091566"/>
            <a:ext cx="216000" cy="216000"/>
          </a:xfrm>
          <a:prstGeom prst="ellipse">
            <a:avLst/>
          </a:prstGeom>
          <a:solidFill>
            <a:srgbClr val="FF7979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51" name="Picture 2" descr="Resultado de imagem para food [icon 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405" y="4106320"/>
            <a:ext cx="163910" cy="16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2" name="Elipse 351"/>
          <p:cNvSpPr/>
          <p:nvPr/>
        </p:nvSpPr>
        <p:spPr>
          <a:xfrm>
            <a:off x="7536167" y="2337841"/>
            <a:ext cx="216000" cy="216000"/>
          </a:xfrm>
          <a:prstGeom prst="ellipse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53" name="Picture 2" descr="Resultado de imagem para buy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05" y="2364376"/>
            <a:ext cx="183612" cy="18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4" name="Elipse 353"/>
          <p:cNvSpPr/>
          <p:nvPr/>
        </p:nvSpPr>
        <p:spPr>
          <a:xfrm>
            <a:off x="7758110" y="2335000"/>
            <a:ext cx="216000" cy="216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55" name="Picture 5" descr="Resultado de imagem para education icon png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262" y="2383203"/>
            <a:ext cx="181350" cy="12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6" name="Elipse 355"/>
          <p:cNvSpPr/>
          <p:nvPr/>
        </p:nvSpPr>
        <p:spPr>
          <a:xfrm>
            <a:off x="7965463" y="2323067"/>
            <a:ext cx="216000" cy="216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57" name="Picture 4" descr="Resultado de imagem para money icon 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12" y="2339071"/>
            <a:ext cx="174769" cy="17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" name="Elipse 357"/>
          <p:cNvSpPr/>
          <p:nvPr/>
        </p:nvSpPr>
        <p:spPr>
          <a:xfrm>
            <a:off x="8406234" y="4544066"/>
            <a:ext cx="216000" cy="216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7" name="AutoShape 4" descr="Resultado de imagem para man office  icon png"/>
          <p:cNvSpPr>
            <a:spLocks noChangeAspect="1" noChangeArrowheads="1"/>
          </p:cNvSpPr>
          <p:nvPr/>
        </p:nvSpPr>
        <p:spPr bwMode="auto">
          <a:xfrm>
            <a:off x="307975" y="-2185988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4" name="Picture 6" descr="Resultado de imagem para man office  icon 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702" y="4562802"/>
            <a:ext cx="190643" cy="19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9" name="Elipse 358"/>
          <p:cNvSpPr/>
          <p:nvPr/>
        </p:nvSpPr>
        <p:spPr>
          <a:xfrm>
            <a:off x="8236754" y="2903228"/>
            <a:ext cx="216000" cy="216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60" name="Picture 2" descr="Resultado de imagem para frete icon png"/>
          <p:cNvPicPr>
            <a:picLocks noChangeAspect="1" noChangeArrowheads="1"/>
          </p:cNvPicPr>
          <p:nvPr/>
        </p:nvPicPr>
        <p:blipFill>
          <a:blip r:embed="rId1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000" y="2917595"/>
            <a:ext cx="195956" cy="19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1" name="Elipse 360"/>
          <p:cNvSpPr/>
          <p:nvPr/>
        </p:nvSpPr>
        <p:spPr>
          <a:xfrm>
            <a:off x="8466558" y="2897232"/>
            <a:ext cx="216000" cy="216000"/>
          </a:xfrm>
          <a:prstGeom prst="ellipse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62" name="Picture 2" descr="Resultado de imagem para buy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396" y="2923767"/>
            <a:ext cx="183612" cy="18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3" name="Elipse 362"/>
          <p:cNvSpPr/>
          <p:nvPr/>
        </p:nvSpPr>
        <p:spPr>
          <a:xfrm>
            <a:off x="8694898" y="2909518"/>
            <a:ext cx="216000" cy="216000"/>
          </a:xfrm>
          <a:prstGeom prst="ellipse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64" name="Picture 4" descr="Resultado de imagem para computer icon 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547" y="2948025"/>
            <a:ext cx="144454" cy="14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5" name="Elipse 364"/>
          <p:cNvSpPr/>
          <p:nvPr/>
        </p:nvSpPr>
        <p:spPr>
          <a:xfrm>
            <a:off x="8910195" y="2914519"/>
            <a:ext cx="216000" cy="216000"/>
          </a:xfrm>
          <a:prstGeom prst="ellipse">
            <a:avLst/>
          </a:prstGeom>
          <a:solidFill>
            <a:srgbClr val="FF7979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66" name="Picture 2" descr="Resultado de imagem para food [icon 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221" y="1957890"/>
            <a:ext cx="163910" cy="16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7" name="Elipse 366"/>
          <p:cNvSpPr/>
          <p:nvPr/>
        </p:nvSpPr>
        <p:spPr>
          <a:xfrm>
            <a:off x="8110444" y="3900017"/>
            <a:ext cx="216000" cy="216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68" name="Picture 2" descr="Resultado de imagem para frete icon png"/>
          <p:cNvPicPr>
            <a:picLocks noChangeAspect="1" noChangeArrowheads="1"/>
          </p:cNvPicPr>
          <p:nvPr/>
        </p:nvPicPr>
        <p:blipFill>
          <a:blip r:embed="rId1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690" y="3914384"/>
            <a:ext cx="195956" cy="19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" name="Elipse 248"/>
          <p:cNvSpPr/>
          <p:nvPr/>
        </p:nvSpPr>
        <p:spPr>
          <a:xfrm>
            <a:off x="3116343" y="5780063"/>
            <a:ext cx="216000" cy="216000"/>
          </a:xfrm>
          <a:prstGeom prst="ellipse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50" name="Picture 2" descr="Resultado de imagem para buy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181" y="5806598"/>
            <a:ext cx="183612" cy="18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" name="Retângulo 239"/>
          <p:cNvSpPr/>
          <p:nvPr/>
        </p:nvSpPr>
        <p:spPr>
          <a:xfrm>
            <a:off x="827584" y="2385755"/>
            <a:ext cx="96815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dos serviços</a:t>
            </a:r>
          </a:p>
        </p:txBody>
      </p:sp>
      <p:cxnSp>
        <p:nvCxnSpPr>
          <p:cNvPr id="251" name="Conector reto 250"/>
          <p:cNvCxnSpPr/>
          <p:nvPr/>
        </p:nvCxnSpPr>
        <p:spPr>
          <a:xfrm>
            <a:off x="3375704" y="1062814"/>
            <a:ext cx="588208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Retângulo 251"/>
          <p:cNvSpPr/>
          <p:nvPr/>
        </p:nvSpPr>
        <p:spPr>
          <a:xfrm>
            <a:off x="6421410" y="4038885"/>
            <a:ext cx="13532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28,1%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dos serviços</a:t>
            </a:r>
          </a:p>
        </p:txBody>
      </p:sp>
      <p:sp>
        <p:nvSpPr>
          <p:cNvPr id="255" name="Retângulo 254"/>
          <p:cNvSpPr/>
          <p:nvPr/>
        </p:nvSpPr>
        <p:spPr>
          <a:xfrm>
            <a:off x="6960428" y="2082221"/>
            <a:ext cx="13532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2,1%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dos serviços</a:t>
            </a:r>
          </a:p>
        </p:txBody>
      </p:sp>
      <p:sp>
        <p:nvSpPr>
          <p:cNvPr id="260" name="Retângulo 259"/>
          <p:cNvSpPr/>
          <p:nvPr/>
        </p:nvSpPr>
        <p:spPr>
          <a:xfrm>
            <a:off x="8172400" y="3095829"/>
            <a:ext cx="95379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dos serviços</a:t>
            </a:r>
          </a:p>
        </p:txBody>
      </p:sp>
      <p:sp>
        <p:nvSpPr>
          <p:cNvPr id="268" name="Retângulo 267"/>
          <p:cNvSpPr/>
          <p:nvPr/>
        </p:nvSpPr>
        <p:spPr>
          <a:xfrm>
            <a:off x="7236297" y="4509120"/>
            <a:ext cx="6477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1,8%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dos serviços</a:t>
            </a:r>
          </a:p>
        </p:txBody>
      </p:sp>
      <p:sp>
        <p:nvSpPr>
          <p:cNvPr id="269" name="Retângulo 268"/>
          <p:cNvSpPr/>
          <p:nvPr/>
        </p:nvSpPr>
        <p:spPr>
          <a:xfrm>
            <a:off x="3059832" y="5115567"/>
            <a:ext cx="95379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2,8%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dos serviços</a:t>
            </a:r>
          </a:p>
        </p:txBody>
      </p:sp>
      <p:sp>
        <p:nvSpPr>
          <p:cNvPr id="271" name="Retângulo 270"/>
          <p:cNvSpPr/>
          <p:nvPr/>
        </p:nvSpPr>
        <p:spPr>
          <a:xfrm>
            <a:off x="7884368" y="4739952"/>
            <a:ext cx="95379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dos serviços</a:t>
            </a:r>
          </a:p>
        </p:txBody>
      </p:sp>
      <p:sp>
        <p:nvSpPr>
          <p:cNvPr id="272" name="Retângulo 271"/>
          <p:cNvSpPr/>
          <p:nvPr/>
        </p:nvSpPr>
        <p:spPr>
          <a:xfrm>
            <a:off x="395536" y="3177843"/>
            <a:ext cx="96815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dos serviços</a:t>
            </a:r>
          </a:p>
        </p:txBody>
      </p:sp>
      <p:sp>
        <p:nvSpPr>
          <p:cNvPr id="273" name="Retângulo 272"/>
          <p:cNvSpPr/>
          <p:nvPr/>
        </p:nvSpPr>
        <p:spPr>
          <a:xfrm>
            <a:off x="8272525" y="3882914"/>
            <a:ext cx="95379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dos serviços</a:t>
            </a:r>
          </a:p>
        </p:txBody>
      </p:sp>
      <p:sp>
        <p:nvSpPr>
          <p:cNvPr id="275" name="Retângulo 274"/>
          <p:cNvSpPr/>
          <p:nvPr/>
        </p:nvSpPr>
        <p:spPr>
          <a:xfrm>
            <a:off x="3301244" y="1052736"/>
            <a:ext cx="13532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dos serviços</a:t>
            </a:r>
          </a:p>
        </p:txBody>
      </p:sp>
      <p:sp>
        <p:nvSpPr>
          <p:cNvPr id="276" name="Retângulo 275"/>
          <p:cNvSpPr/>
          <p:nvPr/>
        </p:nvSpPr>
        <p:spPr>
          <a:xfrm>
            <a:off x="5940152" y="4502607"/>
            <a:ext cx="80421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dos serviços</a:t>
            </a:r>
          </a:p>
        </p:txBody>
      </p:sp>
      <p:sp>
        <p:nvSpPr>
          <p:cNvPr id="279" name="Retângulo 278"/>
          <p:cNvSpPr/>
          <p:nvPr/>
        </p:nvSpPr>
        <p:spPr>
          <a:xfrm>
            <a:off x="6210493" y="5842139"/>
            <a:ext cx="95379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dos serviços</a:t>
            </a:r>
          </a:p>
        </p:txBody>
      </p:sp>
      <p:sp>
        <p:nvSpPr>
          <p:cNvPr id="282" name="Retângulo 281"/>
          <p:cNvSpPr/>
          <p:nvPr/>
        </p:nvSpPr>
        <p:spPr>
          <a:xfrm>
            <a:off x="6804248" y="2519576"/>
            <a:ext cx="13532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dos serviços</a:t>
            </a:r>
          </a:p>
        </p:txBody>
      </p:sp>
      <p:sp>
        <p:nvSpPr>
          <p:cNvPr id="283" name="Retângulo 282"/>
          <p:cNvSpPr/>
          <p:nvPr/>
        </p:nvSpPr>
        <p:spPr>
          <a:xfrm>
            <a:off x="8100392" y="5461517"/>
            <a:ext cx="95379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dos serviços</a:t>
            </a:r>
          </a:p>
        </p:txBody>
      </p:sp>
      <p:sp>
        <p:nvSpPr>
          <p:cNvPr id="284" name="Retângulo 283"/>
          <p:cNvSpPr/>
          <p:nvPr/>
        </p:nvSpPr>
        <p:spPr>
          <a:xfrm>
            <a:off x="3260810" y="5766886"/>
            <a:ext cx="95379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dos serviços</a:t>
            </a:r>
          </a:p>
        </p:txBody>
      </p:sp>
      <p:sp>
        <p:nvSpPr>
          <p:cNvPr id="286" name="Retângulo 285"/>
          <p:cNvSpPr/>
          <p:nvPr/>
        </p:nvSpPr>
        <p:spPr>
          <a:xfrm>
            <a:off x="6372201" y="1413631"/>
            <a:ext cx="1331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5,3%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dos serviços</a:t>
            </a:r>
          </a:p>
        </p:txBody>
      </p:sp>
      <p:sp>
        <p:nvSpPr>
          <p:cNvPr id="290" name="Retângulo 289"/>
          <p:cNvSpPr/>
          <p:nvPr/>
        </p:nvSpPr>
        <p:spPr>
          <a:xfrm>
            <a:off x="827584" y="4725144"/>
            <a:ext cx="7920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dos serviços</a:t>
            </a:r>
          </a:p>
        </p:txBody>
      </p:sp>
      <p:sp>
        <p:nvSpPr>
          <p:cNvPr id="291" name="Retângulo 290"/>
          <p:cNvSpPr/>
          <p:nvPr/>
        </p:nvSpPr>
        <p:spPr>
          <a:xfrm>
            <a:off x="6156176" y="980728"/>
            <a:ext cx="16937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dos serviços</a:t>
            </a:r>
          </a:p>
        </p:txBody>
      </p:sp>
      <p:sp>
        <p:nvSpPr>
          <p:cNvPr id="294" name="Retângulo 293"/>
          <p:cNvSpPr/>
          <p:nvPr/>
        </p:nvSpPr>
        <p:spPr>
          <a:xfrm>
            <a:off x="2896299" y="1670796"/>
            <a:ext cx="5595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dos serviços</a:t>
            </a:r>
          </a:p>
        </p:txBody>
      </p:sp>
      <p:sp>
        <p:nvSpPr>
          <p:cNvPr id="299" name="Retângulo 298"/>
          <p:cNvSpPr/>
          <p:nvPr/>
        </p:nvSpPr>
        <p:spPr>
          <a:xfrm>
            <a:off x="1187624" y="4220790"/>
            <a:ext cx="7920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0,5% </a:t>
            </a:r>
            <a:r>
              <a:rPr lang="pt-BR" sz="700" b="1" dirty="0">
                <a:latin typeface="Arial" panose="020B0604020202020204" pitchFamily="34" charset="0"/>
                <a:cs typeface="Arial" panose="020B0604020202020204" pitchFamily="34" charset="0"/>
              </a:rPr>
              <a:t>do PIB dos serviços</a:t>
            </a:r>
          </a:p>
        </p:txBody>
      </p:sp>
      <p:pic>
        <p:nvPicPr>
          <p:cNvPr id="285" name="Picture 4" descr="Resultado de imagem para money icon png">
            <a:extLst>
              <a:ext uri="{FF2B5EF4-FFF2-40B4-BE49-F238E27FC236}">
                <a16:creationId xmlns="" xmlns:a16="http://schemas.microsoft.com/office/drawing/2014/main" id="{88976608-425D-4393-A3CA-E2B80AA89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817" y="1975161"/>
            <a:ext cx="174769" cy="17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" name="Picture 2" descr="Resultado de imagem para food [icon png">
            <a:extLst>
              <a:ext uri="{FF2B5EF4-FFF2-40B4-BE49-F238E27FC236}">
                <a16:creationId xmlns="" xmlns:a16="http://schemas.microsoft.com/office/drawing/2014/main" id="{61DF1E80-A77E-4876-8AE1-F8CABA1DA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950" y="2940564"/>
            <a:ext cx="163910" cy="16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6835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tângulo 244"/>
          <p:cNvSpPr/>
          <p:nvPr/>
        </p:nvSpPr>
        <p:spPr>
          <a:xfrm>
            <a:off x="-36512" y="1177588"/>
            <a:ext cx="8388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Destaques do setor terciário em 2015</a:t>
            </a:r>
          </a:p>
        </p:txBody>
      </p:sp>
      <p:pic>
        <p:nvPicPr>
          <p:cNvPr id="15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995" y="1340818"/>
            <a:ext cx="4654461" cy="489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5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Elipse 50"/>
          <p:cNvSpPr/>
          <p:nvPr/>
        </p:nvSpPr>
        <p:spPr>
          <a:xfrm>
            <a:off x="8054661" y="3277602"/>
            <a:ext cx="180000" cy="18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ipse 155"/>
          <p:cNvSpPr/>
          <p:nvPr/>
        </p:nvSpPr>
        <p:spPr>
          <a:xfrm>
            <a:off x="4247300" y="3041593"/>
            <a:ext cx="180000" cy="18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7" name="Elipse 156"/>
          <p:cNvSpPr/>
          <p:nvPr/>
        </p:nvSpPr>
        <p:spPr>
          <a:xfrm>
            <a:off x="6964794" y="1624758"/>
            <a:ext cx="252000" cy="252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8" name="Elipse 157"/>
          <p:cNvSpPr/>
          <p:nvPr/>
        </p:nvSpPr>
        <p:spPr>
          <a:xfrm>
            <a:off x="6728777" y="4433046"/>
            <a:ext cx="216000" cy="216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9" name="Elipse 158"/>
          <p:cNvSpPr/>
          <p:nvPr/>
        </p:nvSpPr>
        <p:spPr>
          <a:xfrm>
            <a:off x="8141543" y="3141042"/>
            <a:ext cx="216000" cy="216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0" name="Elipse 159"/>
          <p:cNvSpPr/>
          <p:nvPr/>
        </p:nvSpPr>
        <p:spPr>
          <a:xfrm>
            <a:off x="7606039" y="2977688"/>
            <a:ext cx="252000" cy="252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1" name="Elipse 160"/>
          <p:cNvSpPr/>
          <p:nvPr/>
        </p:nvSpPr>
        <p:spPr>
          <a:xfrm>
            <a:off x="7647816" y="4127046"/>
            <a:ext cx="180000" cy="18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2" name="Elipse 161"/>
          <p:cNvSpPr/>
          <p:nvPr/>
        </p:nvSpPr>
        <p:spPr>
          <a:xfrm>
            <a:off x="7482988" y="4113519"/>
            <a:ext cx="216000" cy="216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3" name="Elipse 162"/>
          <p:cNvSpPr/>
          <p:nvPr/>
        </p:nvSpPr>
        <p:spPr>
          <a:xfrm>
            <a:off x="7212988" y="3830326"/>
            <a:ext cx="180000" cy="18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4" name="Elipse 163"/>
          <p:cNvSpPr/>
          <p:nvPr/>
        </p:nvSpPr>
        <p:spPr>
          <a:xfrm>
            <a:off x="7302988" y="5590445"/>
            <a:ext cx="180000" cy="18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5" name="Elipse 164"/>
          <p:cNvSpPr/>
          <p:nvPr/>
        </p:nvSpPr>
        <p:spPr>
          <a:xfrm>
            <a:off x="8030203" y="2919976"/>
            <a:ext cx="180000" cy="18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6" name="Elipse 165"/>
          <p:cNvSpPr/>
          <p:nvPr/>
        </p:nvSpPr>
        <p:spPr>
          <a:xfrm>
            <a:off x="7621985" y="5025729"/>
            <a:ext cx="180000" cy="18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7" name="Elipse 166"/>
          <p:cNvSpPr/>
          <p:nvPr/>
        </p:nvSpPr>
        <p:spPr>
          <a:xfrm>
            <a:off x="7924952" y="3229688"/>
            <a:ext cx="180000" cy="18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9" name="Elipse 168"/>
          <p:cNvSpPr/>
          <p:nvPr/>
        </p:nvSpPr>
        <p:spPr>
          <a:xfrm>
            <a:off x="7439902" y="4964618"/>
            <a:ext cx="180000" cy="18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0" name="Elipse 169"/>
          <p:cNvSpPr/>
          <p:nvPr/>
        </p:nvSpPr>
        <p:spPr>
          <a:xfrm>
            <a:off x="7783788" y="3268717"/>
            <a:ext cx="180000" cy="18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1" name="Elipse 170"/>
          <p:cNvSpPr/>
          <p:nvPr/>
        </p:nvSpPr>
        <p:spPr>
          <a:xfrm>
            <a:off x="7854339" y="3364760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7" name="Elipse 176"/>
          <p:cNvSpPr/>
          <p:nvPr/>
        </p:nvSpPr>
        <p:spPr>
          <a:xfrm>
            <a:off x="4533052" y="2999852"/>
            <a:ext cx="180000" cy="18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8" name="Retângulo 127"/>
          <p:cNvSpPr/>
          <p:nvPr/>
        </p:nvSpPr>
        <p:spPr>
          <a:xfrm>
            <a:off x="-36512" y="908720"/>
            <a:ext cx="2536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Comércio e serviços</a:t>
            </a:r>
          </a:p>
        </p:txBody>
      </p:sp>
      <p:sp>
        <p:nvSpPr>
          <p:cNvPr id="136" name="Elipse 135"/>
          <p:cNvSpPr/>
          <p:nvPr/>
        </p:nvSpPr>
        <p:spPr>
          <a:xfrm>
            <a:off x="5854980" y="4074649"/>
            <a:ext cx="180000" cy="18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2" name="Elipse 151"/>
          <p:cNvSpPr/>
          <p:nvPr/>
        </p:nvSpPr>
        <p:spPr>
          <a:xfrm>
            <a:off x="6345550" y="2634048"/>
            <a:ext cx="180000" cy="18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6" name="Elipse 185"/>
          <p:cNvSpPr/>
          <p:nvPr/>
        </p:nvSpPr>
        <p:spPr>
          <a:xfrm>
            <a:off x="8134349" y="1725547"/>
            <a:ext cx="180000" cy="18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04" name="Retângulo 203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2" descr="Resultado de imagem para man office  icon png"/>
          <p:cNvSpPr>
            <a:spLocks noChangeAspect="1" noChangeArrowheads="1"/>
          </p:cNvSpPr>
          <p:nvPr/>
        </p:nvSpPr>
        <p:spPr bwMode="auto">
          <a:xfrm>
            <a:off x="155575" y="-2338388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AutoShape 4" descr="Resultado de imagem para man office  icon png"/>
          <p:cNvSpPr>
            <a:spLocks noChangeAspect="1" noChangeArrowheads="1"/>
          </p:cNvSpPr>
          <p:nvPr/>
        </p:nvSpPr>
        <p:spPr bwMode="auto">
          <a:xfrm>
            <a:off x="307975" y="-2185988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160" y="2083312"/>
            <a:ext cx="4089600" cy="245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7" name="Conector reto 286"/>
          <p:cNvCxnSpPr/>
          <p:nvPr/>
        </p:nvCxnSpPr>
        <p:spPr>
          <a:xfrm>
            <a:off x="2483768" y="3409688"/>
            <a:ext cx="18002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Retângulo 288"/>
          <p:cNvSpPr/>
          <p:nvPr/>
        </p:nvSpPr>
        <p:spPr>
          <a:xfrm>
            <a:off x="870250" y="3055332"/>
            <a:ext cx="17188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61,6%</a:t>
            </a:r>
          </a:p>
        </p:txBody>
      </p:sp>
      <p:sp>
        <p:nvSpPr>
          <p:cNvPr id="292" name="Retângulo 291"/>
          <p:cNvSpPr/>
          <p:nvPr/>
        </p:nvSpPr>
        <p:spPr>
          <a:xfrm>
            <a:off x="-6536" y="4440014"/>
            <a:ext cx="3210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 PIB do setor de comércio e serviços em 2015, concentrado nos </a:t>
            </a:r>
            <a:r>
              <a:rPr lang="pt-BR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 municípios </a:t>
            </a:r>
            <a:r>
              <a:rPr lang="pt-BR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selecionados.</a:t>
            </a:r>
            <a:endParaRPr lang="pt-BR" sz="1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="" xmlns:a16="http://schemas.microsoft.com/office/drawing/2014/main" id="{3F088A35-51B3-4E1F-B7B9-5F294B995B95}"/>
              </a:ext>
            </a:extLst>
          </p:cNvPr>
          <p:cNvSpPr txBox="1"/>
          <p:nvPr/>
        </p:nvSpPr>
        <p:spPr>
          <a:xfrm>
            <a:off x="-36512" y="5898758"/>
            <a:ext cx="2934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sz="800" b="1" dirty="0">
                <a:solidFill>
                  <a:schemeClr val="tx2"/>
                </a:solidFill>
                <a:latin typeface="Arial"/>
              </a:rPr>
              <a:t>Fonte: SEI  (2018)</a:t>
            </a:r>
          </a:p>
          <a:p>
            <a:pPr fontAlgn="ctr"/>
            <a:r>
              <a:rPr lang="pt-BR" sz="800" b="1" dirty="0" err="1">
                <a:solidFill>
                  <a:schemeClr val="tx2"/>
                </a:solidFill>
                <a:latin typeface="Arial"/>
              </a:rPr>
              <a:t>Obs</a:t>
            </a:r>
            <a:r>
              <a:rPr lang="pt-BR" sz="800" b="1" dirty="0">
                <a:solidFill>
                  <a:schemeClr val="tx2"/>
                </a:solidFill>
                <a:latin typeface="Arial"/>
              </a:rPr>
              <a:t>: Atualizado em 09/11/2018 pela SDE/SDP/DMIN/CDE</a:t>
            </a:r>
          </a:p>
        </p:txBody>
      </p:sp>
    </p:spTree>
    <p:extLst>
      <p:ext uri="{BB962C8B-B14F-4D97-AF65-F5344CB8AC3E}">
        <p14:creationId xmlns:p14="http://schemas.microsoft.com/office/powerpoint/2010/main" val="2881738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Elipse 171"/>
          <p:cNvSpPr/>
          <p:nvPr/>
        </p:nvSpPr>
        <p:spPr>
          <a:xfrm>
            <a:off x="741456" y="5129560"/>
            <a:ext cx="458574" cy="4585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207615" y="2937413"/>
            <a:ext cx="8584505" cy="1025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207614" y="3967626"/>
            <a:ext cx="8584505" cy="10251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07616" y="1912225"/>
            <a:ext cx="8584505" cy="10251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79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5" name="Conector reto 64"/>
          <p:cNvCxnSpPr/>
          <p:nvPr/>
        </p:nvCxnSpPr>
        <p:spPr>
          <a:xfrm>
            <a:off x="36432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/>
          <p:cNvSpPr/>
          <p:nvPr/>
        </p:nvSpPr>
        <p:spPr>
          <a:xfrm>
            <a:off x="647954" y="2128249"/>
            <a:ext cx="458574" cy="458574"/>
          </a:xfrm>
          <a:prstGeom prst="ellipse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437711" y="2537068"/>
            <a:ext cx="9368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Comércio</a:t>
            </a:r>
          </a:p>
        </p:txBody>
      </p:sp>
      <p:pic>
        <p:nvPicPr>
          <p:cNvPr id="23" name="Picture 2" descr="Resultado de imagem para buy icon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07" y="2188502"/>
            <a:ext cx="338067" cy="33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Elipse 23"/>
          <p:cNvSpPr/>
          <p:nvPr/>
        </p:nvSpPr>
        <p:spPr>
          <a:xfrm>
            <a:off x="648695" y="3064353"/>
            <a:ext cx="458574" cy="45857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23169" y="3473172"/>
            <a:ext cx="1334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Administração Pública</a:t>
            </a:r>
          </a:p>
        </p:txBody>
      </p:sp>
      <p:sp>
        <p:nvSpPr>
          <p:cNvPr id="27" name="Elipse 26"/>
          <p:cNvSpPr/>
          <p:nvPr/>
        </p:nvSpPr>
        <p:spPr>
          <a:xfrm>
            <a:off x="648695" y="4127632"/>
            <a:ext cx="458574" cy="45857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295177" y="4536451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Atividades Imobiliárias</a:t>
            </a:r>
          </a:p>
        </p:txBody>
      </p: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07" y="3158249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esultado de imagem para house sale icon png"/>
          <p:cNvSpPr>
            <a:spLocks noChangeAspect="1" noChangeArrowheads="1"/>
          </p:cNvSpPr>
          <p:nvPr/>
        </p:nvSpPr>
        <p:spPr bwMode="auto">
          <a:xfrm>
            <a:off x="155575" y="-2232025"/>
            <a:ext cx="699135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Resultado de imagem para house sale icon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8" name="Picture 10" descr="Resultado de imagem para house sale icon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67" y="4181216"/>
            <a:ext cx="282647" cy="28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tângulo 39"/>
          <p:cNvSpPr/>
          <p:nvPr/>
        </p:nvSpPr>
        <p:spPr>
          <a:xfrm rot="20049026">
            <a:off x="1802960" y="1239176"/>
            <a:ext cx="1115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1975</a:t>
            </a:r>
          </a:p>
        </p:txBody>
      </p:sp>
      <p:sp>
        <p:nvSpPr>
          <p:cNvPr id="41" name="Retângulo 40"/>
          <p:cNvSpPr/>
          <p:nvPr/>
        </p:nvSpPr>
        <p:spPr>
          <a:xfrm rot="20049026">
            <a:off x="3289912" y="1211817"/>
            <a:ext cx="1115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1985</a:t>
            </a:r>
          </a:p>
        </p:txBody>
      </p:sp>
      <p:sp>
        <p:nvSpPr>
          <p:cNvPr id="42" name="Retângulo 41"/>
          <p:cNvSpPr/>
          <p:nvPr/>
        </p:nvSpPr>
        <p:spPr>
          <a:xfrm rot="20049026">
            <a:off x="4712611" y="1218734"/>
            <a:ext cx="1115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1995</a:t>
            </a:r>
          </a:p>
        </p:txBody>
      </p:sp>
      <p:sp>
        <p:nvSpPr>
          <p:cNvPr id="43" name="Retângulo 42"/>
          <p:cNvSpPr/>
          <p:nvPr/>
        </p:nvSpPr>
        <p:spPr>
          <a:xfrm rot="20049026">
            <a:off x="6169138" y="1201162"/>
            <a:ext cx="1115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2005</a:t>
            </a:r>
          </a:p>
        </p:txBody>
      </p:sp>
      <p:sp>
        <p:nvSpPr>
          <p:cNvPr id="44" name="Retângulo 43"/>
          <p:cNvSpPr/>
          <p:nvPr/>
        </p:nvSpPr>
        <p:spPr>
          <a:xfrm rot="19808477">
            <a:off x="7525347" y="1179087"/>
            <a:ext cx="120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2017*</a:t>
            </a:r>
          </a:p>
        </p:txBody>
      </p:sp>
      <p:cxnSp>
        <p:nvCxnSpPr>
          <p:cNvPr id="8" name="Conector reto 7"/>
          <p:cNvCxnSpPr/>
          <p:nvPr/>
        </p:nvCxnSpPr>
        <p:spPr>
          <a:xfrm flipH="1">
            <a:off x="1713257" y="1699473"/>
            <a:ext cx="223872" cy="1429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1810159" y="1808014"/>
            <a:ext cx="22028" cy="2692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H="1">
            <a:off x="3190652" y="1685082"/>
            <a:ext cx="255560" cy="1229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3319242" y="1771710"/>
            <a:ext cx="22204" cy="2692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H="1">
            <a:off x="4625305" y="1670691"/>
            <a:ext cx="225762" cy="13732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>
            <a:off x="4724097" y="1771710"/>
            <a:ext cx="22917" cy="2692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H="1">
            <a:off x="6037111" y="1656300"/>
            <a:ext cx="218811" cy="1167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6128952" y="1771710"/>
            <a:ext cx="32217" cy="2692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H="1">
            <a:off x="7446127" y="1641909"/>
            <a:ext cx="214650" cy="1311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7533807" y="1743206"/>
            <a:ext cx="22441" cy="2692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 flipH="1">
            <a:off x="2585201" y="1267425"/>
            <a:ext cx="144016" cy="768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>
            <a:off x="2762359" y="1267425"/>
            <a:ext cx="116673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H="1">
            <a:off x="4049851" y="1257486"/>
            <a:ext cx="144016" cy="768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>
            <a:off x="4193867" y="1257486"/>
            <a:ext cx="110629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 flipH="1">
            <a:off x="5486751" y="1257486"/>
            <a:ext cx="144016" cy="768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/>
          <p:cNvCxnSpPr/>
          <p:nvPr/>
        </p:nvCxnSpPr>
        <p:spPr>
          <a:xfrm>
            <a:off x="5630767" y="1257486"/>
            <a:ext cx="110629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 flipH="1">
            <a:off x="6963614" y="1216952"/>
            <a:ext cx="144016" cy="768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>
            <a:off x="7107630" y="1216952"/>
            <a:ext cx="110629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>
            <a:off x="1839754" y="2431462"/>
            <a:ext cx="973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>
            <a:off x="1865121" y="3408638"/>
            <a:ext cx="973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/>
          <p:nvPr/>
        </p:nvCxnSpPr>
        <p:spPr>
          <a:xfrm>
            <a:off x="1865121" y="4488758"/>
            <a:ext cx="973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89" y="4015718"/>
            <a:ext cx="1576800" cy="94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Retângulo 84"/>
          <p:cNvSpPr/>
          <p:nvPr/>
        </p:nvSpPr>
        <p:spPr>
          <a:xfrm>
            <a:off x="1685774" y="4354142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5,5%</a:t>
            </a:r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89" y="2976590"/>
            <a:ext cx="1576800" cy="94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Retângulo 86"/>
          <p:cNvSpPr/>
          <p:nvPr/>
        </p:nvSpPr>
        <p:spPr>
          <a:xfrm>
            <a:off x="1645409" y="3284920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12,9%</a:t>
            </a:r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89" y="1968478"/>
            <a:ext cx="1576800" cy="94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Retângulo 89"/>
          <p:cNvSpPr/>
          <p:nvPr/>
        </p:nvSpPr>
        <p:spPr>
          <a:xfrm>
            <a:off x="1649097" y="2256510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8,3%</a:t>
            </a:r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332" y="1940892"/>
            <a:ext cx="1576800" cy="94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1" name="Conector reto 90"/>
          <p:cNvCxnSpPr/>
          <p:nvPr/>
        </p:nvCxnSpPr>
        <p:spPr>
          <a:xfrm>
            <a:off x="3335965" y="2410398"/>
            <a:ext cx="11024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tângulo 92"/>
          <p:cNvSpPr/>
          <p:nvPr/>
        </p:nvSpPr>
        <p:spPr>
          <a:xfrm>
            <a:off x="3211929" y="2256510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9,3%</a:t>
            </a:r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57" y="2965408"/>
            <a:ext cx="1578000" cy="94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5" name="Conector reto 94"/>
          <p:cNvCxnSpPr/>
          <p:nvPr/>
        </p:nvCxnSpPr>
        <p:spPr>
          <a:xfrm>
            <a:off x="3355945" y="3408638"/>
            <a:ext cx="11024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tângulo 95"/>
          <p:cNvSpPr/>
          <p:nvPr/>
        </p:nvSpPr>
        <p:spPr>
          <a:xfrm>
            <a:off x="3190652" y="3284920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8,4%</a:t>
            </a:r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950" y="4006820"/>
            <a:ext cx="1578000" cy="94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8" name="Conector reto 97"/>
          <p:cNvCxnSpPr/>
          <p:nvPr/>
        </p:nvCxnSpPr>
        <p:spPr>
          <a:xfrm>
            <a:off x="3355945" y="4488758"/>
            <a:ext cx="11024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tângulo 99"/>
          <p:cNvSpPr/>
          <p:nvPr/>
        </p:nvSpPr>
        <p:spPr>
          <a:xfrm>
            <a:off x="3190652" y="4322539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6,3%</a:t>
            </a:r>
          </a:p>
        </p:txBody>
      </p:sp>
      <p:cxnSp>
        <p:nvCxnSpPr>
          <p:cNvPr id="102" name="Conector reto 101"/>
          <p:cNvCxnSpPr/>
          <p:nvPr/>
        </p:nvCxnSpPr>
        <p:spPr>
          <a:xfrm>
            <a:off x="4757866" y="2400526"/>
            <a:ext cx="11024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2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49" y="1936998"/>
            <a:ext cx="1578000" cy="94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Retângulo 103"/>
          <p:cNvSpPr/>
          <p:nvPr/>
        </p:nvSpPr>
        <p:spPr>
          <a:xfrm>
            <a:off x="4580081" y="2256510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10,3%</a:t>
            </a:r>
          </a:p>
        </p:txBody>
      </p:sp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57" y="2976590"/>
            <a:ext cx="1578000" cy="94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6" name="Conector reto 105"/>
          <p:cNvCxnSpPr/>
          <p:nvPr/>
        </p:nvCxnSpPr>
        <p:spPr>
          <a:xfrm>
            <a:off x="4796105" y="3408638"/>
            <a:ext cx="11024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tângulo 106"/>
          <p:cNvSpPr/>
          <p:nvPr/>
        </p:nvSpPr>
        <p:spPr>
          <a:xfrm>
            <a:off x="4652089" y="3264622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14,0%</a:t>
            </a:r>
          </a:p>
        </p:txBody>
      </p:sp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69" y="4003027"/>
            <a:ext cx="1578000" cy="94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1" name="Conector reto 110"/>
          <p:cNvCxnSpPr/>
          <p:nvPr/>
        </p:nvCxnSpPr>
        <p:spPr>
          <a:xfrm>
            <a:off x="4796105" y="4488758"/>
            <a:ext cx="11024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tângulo 111"/>
          <p:cNvSpPr/>
          <p:nvPr/>
        </p:nvSpPr>
        <p:spPr>
          <a:xfrm>
            <a:off x="4652089" y="4287221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9,7%</a:t>
            </a:r>
          </a:p>
        </p:txBody>
      </p:sp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953" y="1931101"/>
            <a:ext cx="1578000" cy="94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4" name="Conector reto 113"/>
          <p:cNvCxnSpPr/>
          <p:nvPr/>
        </p:nvCxnSpPr>
        <p:spPr>
          <a:xfrm>
            <a:off x="6164257" y="2400526"/>
            <a:ext cx="11024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tângulo 114"/>
          <p:cNvSpPr/>
          <p:nvPr/>
        </p:nvSpPr>
        <p:spPr>
          <a:xfrm>
            <a:off x="6016981" y="2218792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10,9%</a:t>
            </a:r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006" y="2935238"/>
            <a:ext cx="1578000" cy="94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7" name="Conector reto 116"/>
          <p:cNvCxnSpPr/>
          <p:nvPr/>
        </p:nvCxnSpPr>
        <p:spPr>
          <a:xfrm>
            <a:off x="6164257" y="3408638"/>
            <a:ext cx="11024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tângulo 117"/>
          <p:cNvSpPr/>
          <p:nvPr/>
        </p:nvSpPr>
        <p:spPr>
          <a:xfrm>
            <a:off x="6020241" y="3244877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18,7%</a:t>
            </a:r>
          </a:p>
        </p:txBody>
      </p:sp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294" y="3980316"/>
            <a:ext cx="1578000" cy="94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2" name="Conector reto 121"/>
          <p:cNvCxnSpPr/>
          <p:nvPr/>
        </p:nvCxnSpPr>
        <p:spPr>
          <a:xfrm>
            <a:off x="6198026" y="4488758"/>
            <a:ext cx="11024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tângulo 122"/>
          <p:cNvSpPr/>
          <p:nvPr/>
        </p:nvSpPr>
        <p:spPr>
          <a:xfrm>
            <a:off x="6072597" y="4278429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9,2%</a:t>
            </a:r>
          </a:p>
        </p:txBody>
      </p:sp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385" y="1896470"/>
            <a:ext cx="1578000" cy="94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5" name="Conector reto 124"/>
          <p:cNvCxnSpPr/>
          <p:nvPr/>
        </p:nvCxnSpPr>
        <p:spPr>
          <a:xfrm>
            <a:off x="7532409" y="2400526"/>
            <a:ext cx="11024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tângulo 125"/>
          <p:cNvSpPr/>
          <p:nvPr/>
        </p:nvSpPr>
        <p:spPr>
          <a:xfrm>
            <a:off x="7388393" y="2236765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12,5%</a:t>
            </a:r>
          </a:p>
        </p:txBody>
      </p:sp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385" y="2965894"/>
            <a:ext cx="1578000" cy="94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8" name="Conector reto 127"/>
          <p:cNvCxnSpPr/>
          <p:nvPr/>
        </p:nvCxnSpPr>
        <p:spPr>
          <a:xfrm>
            <a:off x="7532409" y="3408638"/>
            <a:ext cx="11024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tângulo 128"/>
          <p:cNvSpPr/>
          <p:nvPr/>
        </p:nvSpPr>
        <p:spPr>
          <a:xfrm>
            <a:off x="7388393" y="3264622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18,8%</a:t>
            </a:r>
          </a:p>
        </p:txBody>
      </p:sp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37" y="3997375"/>
            <a:ext cx="1578000" cy="94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1" name="Conector reto 130"/>
          <p:cNvCxnSpPr/>
          <p:nvPr/>
        </p:nvCxnSpPr>
        <p:spPr>
          <a:xfrm>
            <a:off x="7604417" y="4488758"/>
            <a:ext cx="11024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tângulo 132"/>
          <p:cNvSpPr/>
          <p:nvPr/>
        </p:nvSpPr>
        <p:spPr>
          <a:xfrm>
            <a:off x="7460401" y="4324997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11,3%</a:t>
            </a:r>
          </a:p>
        </p:txBody>
      </p:sp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06" y="4940062"/>
            <a:ext cx="1578000" cy="94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665" y="4949827"/>
            <a:ext cx="1578000" cy="94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111" y="4970983"/>
            <a:ext cx="1578000" cy="94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2" name="Conector reto 141"/>
          <p:cNvCxnSpPr/>
          <p:nvPr/>
        </p:nvCxnSpPr>
        <p:spPr>
          <a:xfrm>
            <a:off x="1691229" y="1842460"/>
            <a:ext cx="11014" cy="358076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ector reto 145"/>
          <p:cNvCxnSpPr/>
          <p:nvPr/>
        </p:nvCxnSpPr>
        <p:spPr>
          <a:xfrm>
            <a:off x="1702243" y="5413462"/>
            <a:ext cx="21156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ector reto 148"/>
          <p:cNvCxnSpPr/>
          <p:nvPr/>
        </p:nvCxnSpPr>
        <p:spPr>
          <a:xfrm>
            <a:off x="3206422" y="1808014"/>
            <a:ext cx="11014" cy="358076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reto 149"/>
          <p:cNvCxnSpPr/>
          <p:nvPr/>
        </p:nvCxnSpPr>
        <p:spPr>
          <a:xfrm>
            <a:off x="3217436" y="5379016"/>
            <a:ext cx="21156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reto 151"/>
          <p:cNvCxnSpPr/>
          <p:nvPr/>
        </p:nvCxnSpPr>
        <p:spPr>
          <a:xfrm>
            <a:off x="4619798" y="1782015"/>
            <a:ext cx="11014" cy="358076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ector reto 152"/>
          <p:cNvCxnSpPr/>
          <p:nvPr/>
        </p:nvCxnSpPr>
        <p:spPr>
          <a:xfrm>
            <a:off x="4630812" y="5353017"/>
            <a:ext cx="41689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6" name="Picture 3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812" y="4961898"/>
            <a:ext cx="1578000" cy="94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8" name="Conector reto 157"/>
          <p:cNvCxnSpPr/>
          <p:nvPr/>
        </p:nvCxnSpPr>
        <p:spPr>
          <a:xfrm>
            <a:off x="6047347" y="1797548"/>
            <a:ext cx="11014" cy="358076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ector reto 158"/>
          <p:cNvCxnSpPr/>
          <p:nvPr/>
        </p:nvCxnSpPr>
        <p:spPr>
          <a:xfrm>
            <a:off x="6058361" y="5368550"/>
            <a:ext cx="3574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ector reto 161"/>
          <p:cNvCxnSpPr/>
          <p:nvPr/>
        </p:nvCxnSpPr>
        <p:spPr>
          <a:xfrm>
            <a:off x="7446127" y="1797548"/>
            <a:ext cx="11014" cy="358076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ector reto 162"/>
          <p:cNvCxnSpPr/>
          <p:nvPr/>
        </p:nvCxnSpPr>
        <p:spPr>
          <a:xfrm>
            <a:off x="7457141" y="5368550"/>
            <a:ext cx="3574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Picture 34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324" y="4953620"/>
            <a:ext cx="1578000" cy="94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" name="Retângulo 165"/>
          <p:cNvSpPr/>
          <p:nvPr/>
        </p:nvSpPr>
        <p:spPr>
          <a:xfrm>
            <a:off x="1600766" y="5280826"/>
            <a:ext cx="144016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41,8%</a:t>
            </a:r>
          </a:p>
        </p:txBody>
      </p:sp>
      <p:sp>
        <p:nvSpPr>
          <p:cNvPr id="167" name="Retângulo 166"/>
          <p:cNvSpPr/>
          <p:nvPr/>
        </p:nvSpPr>
        <p:spPr>
          <a:xfrm>
            <a:off x="3185145" y="5242587"/>
            <a:ext cx="144016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39,0%</a:t>
            </a:r>
          </a:p>
        </p:txBody>
      </p:sp>
      <p:sp>
        <p:nvSpPr>
          <p:cNvPr id="168" name="Retângulo 167"/>
          <p:cNvSpPr/>
          <p:nvPr/>
        </p:nvSpPr>
        <p:spPr>
          <a:xfrm>
            <a:off x="4704478" y="5267268"/>
            <a:ext cx="144016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51,3%</a:t>
            </a:r>
          </a:p>
        </p:txBody>
      </p:sp>
      <p:sp>
        <p:nvSpPr>
          <p:cNvPr id="169" name="Retângulo 168"/>
          <p:cNvSpPr/>
          <p:nvPr/>
        </p:nvSpPr>
        <p:spPr>
          <a:xfrm>
            <a:off x="6128952" y="5267268"/>
            <a:ext cx="144016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63,0%</a:t>
            </a:r>
          </a:p>
        </p:txBody>
      </p:sp>
      <p:sp>
        <p:nvSpPr>
          <p:cNvPr id="170" name="Retângulo 169"/>
          <p:cNvSpPr/>
          <p:nvPr/>
        </p:nvSpPr>
        <p:spPr>
          <a:xfrm>
            <a:off x="7495977" y="5267268"/>
            <a:ext cx="144016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71,2%</a:t>
            </a:r>
          </a:p>
        </p:txBody>
      </p:sp>
      <p:pic>
        <p:nvPicPr>
          <p:cNvPr id="2084" name="Picture 36" descr="Resultado de imagem para service icon png"/>
          <p:cNvPicPr>
            <a:picLocks noChangeAspect="1" noChangeArrowheads="1"/>
          </p:cNvPicPr>
          <p:nvPr/>
        </p:nvPicPr>
        <p:blipFill>
          <a:blip r:embed="rId2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5" y="5143682"/>
            <a:ext cx="368724" cy="36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Retângulo 172"/>
          <p:cNvSpPr/>
          <p:nvPr/>
        </p:nvSpPr>
        <p:spPr>
          <a:xfrm>
            <a:off x="223169" y="5527159"/>
            <a:ext cx="151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Setor de Serviços</a:t>
            </a:r>
          </a:p>
        </p:txBody>
      </p:sp>
      <p:sp>
        <p:nvSpPr>
          <p:cNvPr id="127" name="Retângulo 126"/>
          <p:cNvSpPr/>
          <p:nvPr/>
        </p:nvSpPr>
        <p:spPr>
          <a:xfrm>
            <a:off x="-36512" y="1032044"/>
            <a:ext cx="56236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Composição do setor terciário ao longo dos anos</a:t>
            </a:r>
          </a:p>
        </p:txBody>
      </p:sp>
      <p:sp>
        <p:nvSpPr>
          <p:cNvPr id="124" name="Retângulo 123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Retângulo 131"/>
          <p:cNvSpPr/>
          <p:nvPr/>
        </p:nvSpPr>
        <p:spPr>
          <a:xfrm>
            <a:off x="-36512" y="803259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Comércio e serviços</a:t>
            </a:r>
          </a:p>
        </p:txBody>
      </p:sp>
      <p:sp>
        <p:nvSpPr>
          <p:cNvPr id="135" name="CaixaDeTexto 134">
            <a:extLst>
              <a:ext uri="{FF2B5EF4-FFF2-40B4-BE49-F238E27FC236}">
                <a16:creationId xmlns="" xmlns:a16="http://schemas.microsoft.com/office/drawing/2014/main" id="{5F17B491-CF94-4E66-B445-89550C6E1282}"/>
              </a:ext>
            </a:extLst>
          </p:cNvPr>
          <p:cNvSpPr txBox="1"/>
          <p:nvPr/>
        </p:nvSpPr>
        <p:spPr>
          <a:xfrm>
            <a:off x="-36512" y="5898758"/>
            <a:ext cx="2934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sz="800" b="1" dirty="0">
                <a:solidFill>
                  <a:schemeClr val="tx2"/>
                </a:solidFill>
                <a:latin typeface="Arial"/>
              </a:rPr>
              <a:t>Fonte: SEI  (2018)</a:t>
            </a:r>
          </a:p>
          <a:p>
            <a:pPr fontAlgn="ctr"/>
            <a:r>
              <a:rPr lang="pt-BR" sz="800" b="1" dirty="0" err="1">
                <a:solidFill>
                  <a:schemeClr val="tx2"/>
                </a:solidFill>
                <a:latin typeface="Arial"/>
              </a:rPr>
              <a:t>Obs</a:t>
            </a:r>
            <a:r>
              <a:rPr lang="pt-BR" sz="800" b="1" dirty="0">
                <a:solidFill>
                  <a:schemeClr val="tx2"/>
                </a:solidFill>
                <a:latin typeface="Arial"/>
              </a:rPr>
              <a:t>: Atualizado em 09/11/2018 pela SDE/SDP/DMIN/CDE</a:t>
            </a:r>
          </a:p>
        </p:txBody>
      </p:sp>
    </p:spTree>
    <p:extLst>
      <p:ext uri="{BB962C8B-B14F-4D97-AF65-F5344CB8AC3E}">
        <p14:creationId xmlns:p14="http://schemas.microsoft.com/office/powerpoint/2010/main" val="9574736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4682" y="2636912"/>
            <a:ext cx="8329318" cy="165618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Municípios em destaque na Bahia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8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Conector reto 19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198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Elipse 191"/>
          <p:cNvSpPr/>
          <p:nvPr/>
        </p:nvSpPr>
        <p:spPr>
          <a:xfrm>
            <a:off x="1249489" y="3221524"/>
            <a:ext cx="216000" cy="21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028" name="Picture 4" descr="Resultado de imagem para mapa da bahia 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771" y="1395469"/>
            <a:ext cx="4571527" cy="484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5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Elipse 50"/>
          <p:cNvSpPr/>
          <p:nvPr/>
        </p:nvSpPr>
        <p:spPr>
          <a:xfrm>
            <a:off x="6021907" y="3349560"/>
            <a:ext cx="180000" cy="180000"/>
          </a:xfrm>
          <a:prstGeom prst="ellipse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tângulo 86"/>
          <p:cNvSpPr/>
          <p:nvPr/>
        </p:nvSpPr>
        <p:spPr>
          <a:xfrm>
            <a:off x="-34838" y="5691182"/>
            <a:ext cx="19797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/>
              <a:t>Legenda:</a:t>
            </a:r>
          </a:p>
        </p:txBody>
      </p:sp>
      <p:sp>
        <p:nvSpPr>
          <p:cNvPr id="90" name="Retângulo 89"/>
          <p:cNvSpPr/>
          <p:nvPr/>
        </p:nvSpPr>
        <p:spPr>
          <a:xfrm>
            <a:off x="65471" y="6123230"/>
            <a:ext cx="540000" cy="111624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5" name="Retângulo 94"/>
          <p:cNvSpPr/>
          <p:nvPr/>
        </p:nvSpPr>
        <p:spPr>
          <a:xfrm>
            <a:off x="-36512" y="5875019"/>
            <a:ext cx="5760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/>
              <a:t>100 mil</a:t>
            </a:r>
          </a:p>
        </p:txBody>
      </p:sp>
      <p:cxnSp>
        <p:nvCxnSpPr>
          <p:cNvPr id="96" name="Conector reto 95"/>
          <p:cNvCxnSpPr/>
          <p:nvPr/>
        </p:nvCxnSpPr>
        <p:spPr>
          <a:xfrm flipV="1">
            <a:off x="65471" y="6069254"/>
            <a:ext cx="0" cy="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tângulo 96"/>
          <p:cNvSpPr/>
          <p:nvPr/>
        </p:nvSpPr>
        <p:spPr>
          <a:xfrm>
            <a:off x="971600" y="5872964"/>
            <a:ext cx="53418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/>
              <a:t>300 mil</a:t>
            </a:r>
          </a:p>
        </p:txBody>
      </p:sp>
      <p:sp>
        <p:nvSpPr>
          <p:cNvPr id="99" name="Retângulo 98"/>
          <p:cNvSpPr/>
          <p:nvPr/>
        </p:nvSpPr>
        <p:spPr>
          <a:xfrm>
            <a:off x="606388" y="6122188"/>
            <a:ext cx="540000" cy="111624"/>
          </a:xfrm>
          <a:prstGeom prst="rect">
            <a:avLst/>
          </a:prstGeom>
          <a:solidFill>
            <a:srgbClr val="DAD5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100" name="Conector reto 99"/>
          <p:cNvCxnSpPr/>
          <p:nvPr/>
        </p:nvCxnSpPr>
        <p:spPr>
          <a:xfrm flipV="1">
            <a:off x="606388" y="6067394"/>
            <a:ext cx="0" cy="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tângulo 100"/>
          <p:cNvSpPr/>
          <p:nvPr/>
        </p:nvSpPr>
        <p:spPr>
          <a:xfrm>
            <a:off x="454683" y="5875019"/>
            <a:ext cx="6817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/>
              <a:t>200 mil</a:t>
            </a:r>
          </a:p>
        </p:txBody>
      </p:sp>
      <p:sp>
        <p:nvSpPr>
          <p:cNvPr id="102" name="Retângulo 101"/>
          <p:cNvSpPr/>
          <p:nvPr/>
        </p:nvSpPr>
        <p:spPr>
          <a:xfrm>
            <a:off x="1152465" y="6123852"/>
            <a:ext cx="540000" cy="111624"/>
          </a:xfrm>
          <a:prstGeom prst="rect">
            <a:avLst/>
          </a:prstGeom>
          <a:solidFill>
            <a:srgbClr val="BCB8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103" name="Conector reto 102"/>
          <p:cNvCxnSpPr/>
          <p:nvPr/>
        </p:nvCxnSpPr>
        <p:spPr>
          <a:xfrm flipV="1">
            <a:off x="1149632" y="6069876"/>
            <a:ext cx="0" cy="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tângulo 103"/>
          <p:cNvSpPr/>
          <p:nvPr/>
        </p:nvSpPr>
        <p:spPr>
          <a:xfrm>
            <a:off x="2039964" y="5872933"/>
            <a:ext cx="77613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dirty="0"/>
              <a:t>3 milhões</a:t>
            </a:r>
          </a:p>
        </p:txBody>
      </p:sp>
      <p:sp>
        <p:nvSpPr>
          <p:cNvPr id="105" name="Retângulo 104"/>
          <p:cNvSpPr/>
          <p:nvPr/>
        </p:nvSpPr>
        <p:spPr>
          <a:xfrm>
            <a:off x="1691679" y="6121370"/>
            <a:ext cx="540000" cy="111624"/>
          </a:xfrm>
          <a:prstGeom prst="rect">
            <a:avLst/>
          </a:prstGeom>
          <a:solidFill>
            <a:srgbClr val="6F6C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106" name="Conector reto 105"/>
          <p:cNvCxnSpPr/>
          <p:nvPr/>
        </p:nvCxnSpPr>
        <p:spPr>
          <a:xfrm flipV="1">
            <a:off x="2229332" y="6069254"/>
            <a:ext cx="0" cy="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to 106"/>
          <p:cNvCxnSpPr/>
          <p:nvPr/>
        </p:nvCxnSpPr>
        <p:spPr>
          <a:xfrm flipV="1">
            <a:off x="1694508" y="6066376"/>
            <a:ext cx="0" cy="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tângulo 108"/>
          <p:cNvSpPr/>
          <p:nvPr/>
        </p:nvSpPr>
        <p:spPr>
          <a:xfrm>
            <a:off x="1505782" y="5875966"/>
            <a:ext cx="6179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/>
              <a:t>1 milhão</a:t>
            </a:r>
          </a:p>
        </p:txBody>
      </p:sp>
      <p:cxnSp>
        <p:nvCxnSpPr>
          <p:cNvPr id="8" name="Conector reto 7"/>
          <p:cNvCxnSpPr/>
          <p:nvPr/>
        </p:nvCxnSpPr>
        <p:spPr>
          <a:xfrm flipV="1">
            <a:off x="5058040" y="1412776"/>
            <a:ext cx="0" cy="283941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flipV="1">
            <a:off x="2843808" y="1412776"/>
            <a:ext cx="2212726" cy="9261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6042558" y="1016632"/>
            <a:ext cx="0" cy="716489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5631457" y="1002794"/>
            <a:ext cx="446783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5769231" y="2114865"/>
            <a:ext cx="2306913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to 114"/>
          <p:cNvCxnSpPr/>
          <p:nvPr/>
        </p:nvCxnSpPr>
        <p:spPr>
          <a:xfrm>
            <a:off x="6177449" y="3081934"/>
            <a:ext cx="692017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reto 121"/>
          <p:cNvCxnSpPr/>
          <p:nvPr/>
        </p:nvCxnSpPr>
        <p:spPr>
          <a:xfrm>
            <a:off x="6274824" y="3335869"/>
            <a:ext cx="1939626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to 122"/>
          <p:cNvCxnSpPr/>
          <p:nvPr/>
        </p:nvCxnSpPr>
        <p:spPr>
          <a:xfrm>
            <a:off x="6021906" y="3429000"/>
            <a:ext cx="2078486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reto 123"/>
          <p:cNvCxnSpPr/>
          <p:nvPr/>
        </p:nvCxnSpPr>
        <p:spPr>
          <a:xfrm>
            <a:off x="6119882" y="3500358"/>
            <a:ext cx="1790999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to 124"/>
          <p:cNvCxnSpPr/>
          <p:nvPr/>
        </p:nvCxnSpPr>
        <p:spPr>
          <a:xfrm>
            <a:off x="6073826" y="3598640"/>
            <a:ext cx="457415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reto 125"/>
          <p:cNvCxnSpPr/>
          <p:nvPr/>
        </p:nvCxnSpPr>
        <p:spPr>
          <a:xfrm>
            <a:off x="5558234" y="4221088"/>
            <a:ext cx="1709978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to 126"/>
          <p:cNvCxnSpPr/>
          <p:nvPr/>
        </p:nvCxnSpPr>
        <p:spPr>
          <a:xfrm>
            <a:off x="7273916" y="4221088"/>
            <a:ext cx="0" cy="283916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to 131"/>
          <p:cNvCxnSpPr/>
          <p:nvPr/>
        </p:nvCxnSpPr>
        <p:spPr>
          <a:xfrm>
            <a:off x="5743393" y="4293477"/>
            <a:ext cx="531431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reto 132"/>
          <p:cNvCxnSpPr/>
          <p:nvPr/>
        </p:nvCxnSpPr>
        <p:spPr>
          <a:xfrm>
            <a:off x="6228184" y="4311217"/>
            <a:ext cx="0" cy="226651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ector reto 136"/>
          <p:cNvCxnSpPr/>
          <p:nvPr/>
        </p:nvCxnSpPr>
        <p:spPr>
          <a:xfrm>
            <a:off x="1136388" y="3203551"/>
            <a:ext cx="1589706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 reto 138"/>
          <p:cNvCxnSpPr/>
          <p:nvPr/>
        </p:nvCxnSpPr>
        <p:spPr>
          <a:xfrm>
            <a:off x="3695780" y="3992284"/>
            <a:ext cx="1570820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ctor reto 139"/>
          <p:cNvCxnSpPr/>
          <p:nvPr/>
        </p:nvCxnSpPr>
        <p:spPr>
          <a:xfrm>
            <a:off x="4790437" y="4699049"/>
            <a:ext cx="0" cy="427527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ector reto 140"/>
          <p:cNvCxnSpPr/>
          <p:nvPr/>
        </p:nvCxnSpPr>
        <p:spPr>
          <a:xfrm>
            <a:off x="3912552" y="5126576"/>
            <a:ext cx="891471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reto 141"/>
          <p:cNvCxnSpPr/>
          <p:nvPr/>
        </p:nvCxnSpPr>
        <p:spPr>
          <a:xfrm>
            <a:off x="5541457" y="5043803"/>
            <a:ext cx="891471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ector reto 142"/>
          <p:cNvCxnSpPr/>
          <p:nvPr/>
        </p:nvCxnSpPr>
        <p:spPr>
          <a:xfrm>
            <a:off x="6432928" y="5045479"/>
            <a:ext cx="0" cy="427527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ector reto 143"/>
          <p:cNvCxnSpPr/>
          <p:nvPr/>
        </p:nvCxnSpPr>
        <p:spPr>
          <a:xfrm>
            <a:off x="5744592" y="5196203"/>
            <a:ext cx="483592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ector reto 145"/>
          <p:cNvCxnSpPr/>
          <p:nvPr/>
        </p:nvCxnSpPr>
        <p:spPr>
          <a:xfrm>
            <a:off x="6231737" y="5187687"/>
            <a:ext cx="0" cy="654716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to 146"/>
          <p:cNvCxnSpPr/>
          <p:nvPr/>
        </p:nvCxnSpPr>
        <p:spPr>
          <a:xfrm>
            <a:off x="4139952" y="5752403"/>
            <a:ext cx="1147663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reto 150"/>
          <p:cNvCxnSpPr/>
          <p:nvPr/>
        </p:nvCxnSpPr>
        <p:spPr>
          <a:xfrm>
            <a:off x="5744592" y="2123564"/>
            <a:ext cx="0" cy="989987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ector reto 152"/>
          <p:cNvCxnSpPr/>
          <p:nvPr/>
        </p:nvCxnSpPr>
        <p:spPr>
          <a:xfrm>
            <a:off x="5572441" y="1949751"/>
            <a:ext cx="1038375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reto 154"/>
          <p:cNvCxnSpPr/>
          <p:nvPr/>
        </p:nvCxnSpPr>
        <p:spPr>
          <a:xfrm>
            <a:off x="5541792" y="1948716"/>
            <a:ext cx="0" cy="1470835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ipse 155"/>
          <p:cNvSpPr/>
          <p:nvPr/>
        </p:nvSpPr>
        <p:spPr>
          <a:xfrm>
            <a:off x="2726094" y="3113551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7" name="Elipse 156"/>
          <p:cNvSpPr/>
          <p:nvPr/>
        </p:nvSpPr>
        <p:spPr>
          <a:xfrm>
            <a:off x="4932040" y="1696716"/>
            <a:ext cx="252000" cy="252000"/>
          </a:xfrm>
          <a:prstGeom prst="ellipse">
            <a:avLst/>
          </a:prstGeom>
          <a:solidFill>
            <a:srgbClr val="DAD5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8" name="Elipse 157"/>
          <p:cNvSpPr/>
          <p:nvPr/>
        </p:nvSpPr>
        <p:spPr>
          <a:xfrm>
            <a:off x="4696023" y="4505004"/>
            <a:ext cx="216000" cy="216000"/>
          </a:xfrm>
          <a:prstGeom prst="ellipse">
            <a:avLst/>
          </a:prstGeom>
          <a:solidFill>
            <a:srgbClr val="BCB8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9" name="Elipse 158"/>
          <p:cNvSpPr/>
          <p:nvPr/>
        </p:nvSpPr>
        <p:spPr>
          <a:xfrm>
            <a:off x="6108789" y="3203551"/>
            <a:ext cx="216000" cy="216000"/>
          </a:xfrm>
          <a:prstGeom prst="ellipse">
            <a:avLst/>
          </a:prstGeom>
          <a:solidFill>
            <a:srgbClr val="DAD5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0" name="Elipse 159"/>
          <p:cNvSpPr/>
          <p:nvPr/>
        </p:nvSpPr>
        <p:spPr>
          <a:xfrm>
            <a:off x="5617393" y="3049646"/>
            <a:ext cx="252000" cy="252000"/>
          </a:xfrm>
          <a:prstGeom prst="ellipse">
            <a:avLst/>
          </a:prstGeom>
          <a:solidFill>
            <a:srgbClr val="BCB8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1" name="Elipse 160"/>
          <p:cNvSpPr/>
          <p:nvPr/>
        </p:nvSpPr>
        <p:spPr>
          <a:xfrm>
            <a:off x="5615062" y="4199004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2" name="Elipse 161"/>
          <p:cNvSpPr/>
          <p:nvPr/>
        </p:nvSpPr>
        <p:spPr>
          <a:xfrm>
            <a:off x="5450234" y="4185477"/>
            <a:ext cx="216000" cy="216000"/>
          </a:xfrm>
          <a:prstGeom prst="ellipse">
            <a:avLst/>
          </a:prstGeom>
          <a:solidFill>
            <a:srgbClr val="DAD5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3" name="Elipse 162"/>
          <p:cNvSpPr/>
          <p:nvPr/>
        </p:nvSpPr>
        <p:spPr>
          <a:xfrm>
            <a:off x="5180234" y="3902284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4" name="Elipse 163"/>
          <p:cNvSpPr/>
          <p:nvPr/>
        </p:nvSpPr>
        <p:spPr>
          <a:xfrm>
            <a:off x="5270234" y="5662403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5" name="Elipse 164"/>
          <p:cNvSpPr/>
          <p:nvPr/>
        </p:nvSpPr>
        <p:spPr>
          <a:xfrm>
            <a:off x="5997449" y="2991934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6" name="Elipse 165"/>
          <p:cNvSpPr/>
          <p:nvPr/>
        </p:nvSpPr>
        <p:spPr>
          <a:xfrm>
            <a:off x="5589231" y="5097687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7" name="Elipse 166"/>
          <p:cNvSpPr/>
          <p:nvPr/>
        </p:nvSpPr>
        <p:spPr>
          <a:xfrm>
            <a:off x="5907449" y="3301646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8" name="Elipse 167"/>
          <p:cNvSpPr/>
          <p:nvPr/>
        </p:nvSpPr>
        <p:spPr>
          <a:xfrm>
            <a:off x="5934222" y="1696716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9" name="Elipse 168"/>
          <p:cNvSpPr/>
          <p:nvPr/>
        </p:nvSpPr>
        <p:spPr>
          <a:xfrm>
            <a:off x="5407148" y="5036576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0" name="Elipse 169"/>
          <p:cNvSpPr/>
          <p:nvPr/>
        </p:nvSpPr>
        <p:spPr>
          <a:xfrm>
            <a:off x="5451457" y="3332016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1" name="Elipse 170"/>
          <p:cNvSpPr/>
          <p:nvPr/>
        </p:nvSpPr>
        <p:spPr>
          <a:xfrm>
            <a:off x="5821585" y="3436718"/>
            <a:ext cx="288032" cy="288032"/>
          </a:xfrm>
          <a:prstGeom prst="ellipse">
            <a:avLst/>
          </a:prstGeom>
          <a:solidFill>
            <a:srgbClr val="6F6C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2" name="Retângulo 171"/>
          <p:cNvSpPr/>
          <p:nvPr/>
        </p:nvSpPr>
        <p:spPr>
          <a:xfrm>
            <a:off x="539552" y="3018160"/>
            <a:ext cx="7831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Barreiras</a:t>
            </a:r>
          </a:p>
        </p:txBody>
      </p:sp>
      <p:cxnSp>
        <p:nvCxnSpPr>
          <p:cNvPr id="1038" name="Conector reto 1037"/>
          <p:cNvCxnSpPr/>
          <p:nvPr/>
        </p:nvCxnSpPr>
        <p:spPr>
          <a:xfrm>
            <a:off x="603555" y="3203551"/>
            <a:ext cx="546077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tângulo 192"/>
          <p:cNvSpPr/>
          <p:nvPr/>
        </p:nvSpPr>
        <p:spPr>
          <a:xfrm>
            <a:off x="6811100" y="2334072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Alagoinhas</a:t>
            </a:r>
          </a:p>
        </p:txBody>
      </p:sp>
      <p:cxnSp>
        <p:nvCxnSpPr>
          <p:cNvPr id="194" name="Conector reto 193"/>
          <p:cNvCxnSpPr/>
          <p:nvPr/>
        </p:nvCxnSpPr>
        <p:spPr>
          <a:xfrm>
            <a:off x="6883108" y="2519576"/>
            <a:ext cx="678840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tângulo 194"/>
          <p:cNvSpPr/>
          <p:nvPr/>
        </p:nvSpPr>
        <p:spPr>
          <a:xfrm>
            <a:off x="8142442" y="2708920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Camaçari</a:t>
            </a:r>
          </a:p>
        </p:txBody>
      </p:sp>
      <p:cxnSp>
        <p:nvCxnSpPr>
          <p:cNvPr id="196" name="Conector reto 195"/>
          <p:cNvCxnSpPr/>
          <p:nvPr/>
        </p:nvCxnSpPr>
        <p:spPr>
          <a:xfrm>
            <a:off x="8214450" y="2894424"/>
            <a:ext cx="623824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tângulo 196"/>
          <p:cNvSpPr/>
          <p:nvPr/>
        </p:nvSpPr>
        <p:spPr>
          <a:xfrm>
            <a:off x="2627784" y="4930063"/>
            <a:ext cx="151259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Vitória da Conquista</a:t>
            </a:r>
          </a:p>
        </p:txBody>
      </p:sp>
      <p:cxnSp>
        <p:nvCxnSpPr>
          <p:cNvPr id="198" name="Conector reto 197"/>
          <p:cNvCxnSpPr/>
          <p:nvPr/>
        </p:nvCxnSpPr>
        <p:spPr>
          <a:xfrm>
            <a:off x="2726094" y="5115567"/>
            <a:ext cx="1172009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Retângulo 200"/>
          <p:cNvSpPr/>
          <p:nvPr/>
        </p:nvSpPr>
        <p:spPr>
          <a:xfrm>
            <a:off x="3059410" y="5575766"/>
            <a:ext cx="151259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Teixeira de Freitas</a:t>
            </a:r>
          </a:p>
        </p:txBody>
      </p:sp>
      <p:cxnSp>
        <p:nvCxnSpPr>
          <p:cNvPr id="202" name="Conector reto 201"/>
          <p:cNvCxnSpPr/>
          <p:nvPr/>
        </p:nvCxnSpPr>
        <p:spPr>
          <a:xfrm>
            <a:off x="3131840" y="5761270"/>
            <a:ext cx="1016877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etângulo 204"/>
          <p:cNvSpPr/>
          <p:nvPr/>
        </p:nvSpPr>
        <p:spPr>
          <a:xfrm>
            <a:off x="865227" y="4575570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Jequié</a:t>
            </a:r>
          </a:p>
        </p:txBody>
      </p:sp>
      <p:cxnSp>
        <p:nvCxnSpPr>
          <p:cNvPr id="206" name="Conector reto 205"/>
          <p:cNvCxnSpPr/>
          <p:nvPr/>
        </p:nvCxnSpPr>
        <p:spPr>
          <a:xfrm>
            <a:off x="937235" y="4761074"/>
            <a:ext cx="398677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etângulo 207"/>
          <p:cNvSpPr/>
          <p:nvPr/>
        </p:nvSpPr>
        <p:spPr>
          <a:xfrm>
            <a:off x="7236296" y="4350296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Itabuna</a:t>
            </a:r>
          </a:p>
        </p:txBody>
      </p:sp>
      <p:cxnSp>
        <p:nvCxnSpPr>
          <p:cNvPr id="209" name="Conector reto 208"/>
          <p:cNvCxnSpPr/>
          <p:nvPr/>
        </p:nvCxnSpPr>
        <p:spPr>
          <a:xfrm>
            <a:off x="7268212" y="4523060"/>
            <a:ext cx="474405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etângulo 212"/>
          <p:cNvSpPr/>
          <p:nvPr/>
        </p:nvSpPr>
        <p:spPr>
          <a:xfrm>
            <a:off x="6180424" y="4365104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Ilhéus</a:t>
            </a:r>
          </a:p>
        </p:txBody>
      </p:sp>
      <p:cxnSp>
        <p:nvCxnSpPr>
          <p:cNvPr id="214" name="Conector reto 213"/>
          <p:cNvCxnSpPr/>
          <p:nvPr/>
        </p:nvCxnSpPr>
        <p:spPr>
          <a:xfrm>
            <a:off x="6212340" y="4537868"/>
            <a:ext cx="474405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tângulo 214"/>
          <p:cNvSpPr/>
          <p:nvPr/>
        </p:nvSpPr>
        <p:spPr>
          <a:xfrm>
            <a:off x="8085774" y="5304236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Eunápolis</a:t>
            </a:r>
          </a:p>
        </p:txBody>
      </p:sp>
      <p:cxnSp>
        <p:nvCxnSpPr>
          <p:cNvPr id="216" name="Conector reto 215"/>
          <p:cNvCxnSpPr/>
          <p:nvPr/>
        </p:nvCxnSpPr>
        <p:spPr>
          <a:xfrm>
            <a:off x="8117690" y="5477000"/>
            <a:ext cx="618421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Retângulo 220"/>
          <p:cNvSpPr/>
          <p:nvPr/>
        </p:nvSpPr>
        <p:spPr>
          <a:xfrm>
            <a:off x="6201294" y="5669266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 Seguro</a:t>
            </a:r>
          </a:p>
        </p:txBody>
      </p:sp>
      <p:cxnSp>
        <p:nvCxnSpPr>
          <p:cNvPr id="222" name="Conector reto 221"/>
          <p:cNvCxnSpPr/>
          <p:nvPr/>
        </p:nvCxnSpPr>
        <p:spPr>
          <a:xfrm>
            <a:off x="6233210" y="5842030"/>
            <a:ext cx="859070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ector reto 224"/>
          <p:cNvCxnSpPr/>
          <p:nvPr/>
        </p:nvCxnSpPr>
        <p:spPr>
          <a:xfrm>
            <a:off x="6516216" y="3598640"/>
            <a:ext cx="0" cy="21775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Retângulo 226"/>
          <p:cNvSpPr/>
          <p:nvPr/>
        </p:nvSpPr>
        <p:spPr>
          <a:xfrm>
            <a:off x="6444208" y="3671452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Salvador</a:t>
            </a:r>
          </a:p>
        </p:txBody>
      </p:sp>
      <p:cxnSp>
        <p:nvCxnSpPr>
          <p:cNvPr id="228" name="Conector reto 227"/>
          <p:cNvCxnSpPr/>
          <p:nvPr/>
        </p:nvCxnSpPr>
        <p:spPr>
          <a:xfrm>
            <a:off x="6516216" y="3856956"/>
            <a:ext cx="623824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ector reto 232"/>
          <p:cNvCxnSpPr/>
          <p:nvPr/>
        </p:nvCxnSpPr>
        <p:spPr>
          <a:xfrm>
            <a:off x="3714192" y="4017251"/>
            <a:ext cx="0" cy="722701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ector reto 234"/>
          <p:cNvCxnSpPr/>
          <p:nvPr/>
        </p:nvCxnSpPr>
        <p:spPr>
          <a:xfrm>
            <a:off x="7956376" y="3500358"/>
            <a:ext cx="0" cy="1022702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Retângulo 235"/>
          <p:cNvSpPr/>
          <p:nvPr/>
        </p:nvSpPr>
        <p:spPr>
          <a:xfrm>
            <a:off x="7903154" y="4350296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Lauro de Freitas</a:t>
            </a:r>
          </a:p>
        </p:txBody>
      </p:sp>
      <p:cxnSp>
        <p:nvCxnSpPr>
          <p:cNvPr id="237" name="Conector reto 236"/>
          <p:cNvCxnSpPr/>
          <p:nvPr/>
        </p:nvCxnSpPr>
        <p:spPr>
          <a:xfrm>
            <a:off x="7952881" y="4529591"/>
            <a:ext cx="965136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Retângulo 240"/>
          <p:cNvSpPr/>
          <p:nvPr/>
        </p:nvSpPr>
        <p:spPr>
          <a:xfrm>
            <a:off x="8028384" y="3707740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Simões Filho</a:t>
            </a:r>
          </a:p>
        </p:txBody>
      </p:sp>
      <p:cxnSp>
        <p:nvCxnSpPr>
          <p:cNvPr id="242" name="Conector reto 241"/>
          <p:cNvCxnSpPr/>
          <p:nvPr/>
        </p:nvCxnSpPr>
        <p:spPr>
          <a:xfrm>
            <a:off x="8128644" y="3893244"/>
            <a:ext cx="812736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ector reto 245"/>
          <p:cNvCxnSpPr/>
          <p:nvPr/>
        </p:nvCxnSpPr>
        <p:spPr>
          <a:xfrm>
            <a:off x="8100392" y="3439560"/>
            <a:ext cx="0" cy="453684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tângulo 186"/>
          <p:cNvSpPr/>
          <p:nvPr/>
        </p:nvSpPr>
        <p:spPr>
          <a:xfrm>
            <a:off x="2208766" y="1700808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Juazeiro</a:t>
            </a:r>
          </a:p>
        </p:txBody>
      </p:sp>
      <p:cxnSp>
        <p:nvCxnSpPr>
          <p:cNvPr id="188" name="Conector reto 187"/>
          <p:cNvCxnSpPr/>
          <p:nvPr/>
        </p:nvCxnSpPr>
        <p:spPr>
          <a:xfrm>
            <a:off x="2268630" y="1886312"/>
            <a:ext cx="588208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tângulo 189"/>
          <p:cNvSpPr/>
          <p:nvPr/>
        </p:nvSpPr>
        <p:spPr>
          <a:xfrm>
            <a:off x="4718719" y="815430"/>
            <a:ext cx="136544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Paulo Afonso</a:t>
            </a:r>
          </a:p>
        </p:txBody>
      </p:sp>
      <p:cxnSp>
        <p:nvCxnSpPr>
          <p:cNvPr id="191" name="Conector reto 190"/>
          <p:cNvCxnSpPr/>
          <p:nvPr/>
        </p:nvCxnSpPr>
        <p:spPr>
          <a:xfrm>
            <a:off x="4805894" y="1000934"/>
            <a:ext cx="811326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ector reto 256"/>
          <p:cNvCxnSpPr/>
          <p:nvPr/>
        </p:nvCxnSpPr>
        <p:spPr>
          <a:xfrm>
            <a:off x="6884640" y="2519576"/>
            <a:ext cx="0" cy="562358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ector reto 277"/>
          <p:cNvCxnSpPr/>
          <p:nvPr/>
        </p:nvCxnSpPr>
        <p:spPr>
          <a:xfrm>
            <a:off x="8214450" y="2914126"/>
            <a:ext cx="0" cy="453684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Conector reto 279"/>
          <p:cNvCxnSpPr/>
          <p:nvPr/>
        </p:nvCxnSpPr>
        <p:spPr>
          <a:xfrm>
            <a:off x="6416833" y="5473006"/>
            <a:ext cx="1711811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Conector reto 287"/>
          <p:cNvCxnSpPr/>
          <p:nvPr/>
        </p:nvCxnSpPr>
        <p:spPr>
          <a:xfrm>
            <a:off x="1322728" y="4761128"/>
            <a:ext cx="2397330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tângulo 179"/>
          <p:cNvSpPr/>
          <p:nvPr/>
        </p:nvSpPr>
        <p:spPr>
          <a:xfrm>
            <a:off x="6324440" y="1237336"/>
            <a:ext cx="17039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Santo Antônio de Jesus</a:t>
            </a:r>
          </a:p>
        </p:txBody>
      </p:sp>
      <p:cxnSp>
        <p:nvCxnSpPr>
          <p:cNvPr id="181" name="Conector reto 180"/>
          <p:cNvCxnSpPr/>
          <p:nvPr/>
        </p:nvCxnSpPr>
        <p:spPr>
          <a:xfrm>
            <a:off x="6648415" y="1422840"/>
            <a:ext cx="1341966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tângulo 183"/>
          <p:cNvSpPr/>
          <p:nvPr/>
        </p:nvSpPr>
        <p:spPr>
          <a:xfrm>
            <a:off x="8021658" y="1919491"/>
            <a:ext cx="1127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Feira de Santana</a:t>
            </a:r>
          </a:p>
        </p:txBody>
      </p:sp>
      <p:cxnSp>
        <p:nvCxnSpPr>
          <p:cNvPr id="185" name="Conector reto 184"/>
          <p:cNvCxnSpPr/>
          <p:nvPr/>
        </p:nvCxnSpPr>
        <p:spPr>
          <a:xfrm>
            <a:off x="8093666" y="2104995"/>
            <a:ext cx="945861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Conector reto 302"/>
          <p:cNvCxnSpPr/>
          <p:nvPr/>
        </p:nvCxnSpPr>
        <p:spPr>
          <a:xfrm flipV="1">
            <a:off x="2856084" y="1412776"/>
            <a:ext cx="0" cy="498338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Conector reto 315"/>
          <p:cNvCxnSpPr/>
          <p:nvPr/>
        </p:nvCxnSpPr>
        <p:spPr>
          <a:xfrm>
            <a:off x="6614101" y="1352752"/>
            <a:ext cx="0" cy="585265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tângulo 144"/>
          <p:cNvSpPr/>
          <p:nvPr/>
        </p:nvSpPr>
        <p:spPr>
          <a:xfrm>
            <a:off x="-36512" y="908720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Maiores municípios em população</a:t>
            </a:r>
          </a:p>
        </p:txBody>
      </p:sp>
      <p:sp>
        <p:nvSpPr>
          <p:cNvPr id="149" name="Retângulo 148"/>
          <p:cNvSpPr/>
          <p:nvPr/>
        </p:nvSpPr>
        <p:spPr>
          <a:xfrm>
            <a:off x="-36512" y="200253"/>
            <a:ext cx="86405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Retângulo 147"/>
          <p:cNvSpPr/>
          <p:nvPr/>
        </p:nvSpPr>
        <p:spPr>
          <a:xfrm>
            <a:off x="-36512" y="1177007"/>
            <a:ext cx="2780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Participação no PIB da Bahia e setores em destaque – 2015</a:t>
            </a:r>
          </a:p>
        </p:txBody>
      </p:sp>
      <p:sp>
        <p:nvSpPr>
          <p:cNvPr id="150" name="Elipse 149"/>
          <p:cNvSpPr/>
          <p:nvPr/>
        </p:nvSpPr>
        <p:spPr>
          <a:xfrm>
            <a:off x="5497961" y="1015660"/>
            <a:ext cx="216000" cy="21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52" name="Picture 8" descr="Resultado de imagem para service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745" y="1040380"/>
            <a:ext cx="165474" cy="1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Retângulo 153"/>
          <p:cNvSpPr/>
          <p:nvPr/>
        </p:nvSpPr>
        <p:spPr>
          <a:xfrm>
            <a:off x="4718719" y="971436"/>
            <a:ext cx="82810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0,9%</a:t>
            </a:r>
            <a:r>
              <a:rPr lang="pt-BR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da Bahia</a:t>
            </a:r>
          </a:p>
        </p:txBody>
      </p:sp>
      <p:sp>
        <p:nvSpPr>
          <p:cNvPr id="173" name="Elipse 172"/>
          <p:cNvSpPr/>
          <p:nvPr/>
        </p:nvSpPr>
        <p:spPr>
          <a:xfrm>
            <a:off x="5724152" y="1025018"/>
            <a:ext cx="216000" cy="216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74" name="Picture 4" descr="Resultado de imagem para icon industry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999" y="1049507"/>
            <a:ext cx="148306" cy="14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" name="Elipse 174"/>
          <p:cNvSpPr/>
          <p:nvPr/>
        </p:nvSpPr>
        <p:spPr>
          <a:xfrm>
            <a:off x="2915840" y="1911114"/>
            <a:ext cx="216000" cy="21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76" name="Picture 8" descr="Resultado de imagem para service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24" y="1935834"/>
            <a:ext cx="165474" cy="1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" name="Retângulo 176"/>
          <p:cNvSpPr/>
          <p:nvPr/>
        </p:nvSpPr>
        <p:spPr>
          <a:xfrm>
            <a:off x="2195736" y="1866890"/>
            <a:ext cx="82810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1,3% </a:t>
            </a:r>
            <a:r>
              <a:rPr lang="pt-BR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da Bahia</a:t>
            </a:r>
          </a:p>
        </p:txBody>
      </p:sp>
      <p:pic>
        <p:nvPicPr>
          <p:cNvPr id="182" name="Picture 8" descr="Resultado de imagem para service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73" y="3246787"/>
            <a:ext cx="165474" cy="1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Retângulo 182"/>
          <p:cNvSpPr/>
          <p:nvPr/>
        </p:nvSpPr>
        <p:spPr>
          <a:xfrm>
            <a:off x="529385" y="3177843"/>
            <a:ext cx="82810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1,5% </a:t>
            </a:r>
            <a:r>
              <a:rPr lang="pt-BR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da Bahia</a:t>
            </a:r>
          </a:p>
        </p:txBody>
      </p:sp>
      <p:sp>
        <p:nvSpPr>
          <p:cNvPr id="199" name="Elipse 198"/>
          <p:cNvSpPr/>
          <p:nvPr/>
        </p:nvSpPr>
        <p:spPr>
          <a:xfrm>
            <a:off x="1475373" y="3219298"/>
            <a:ext cx="216000" cy="216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00" name="Picture 6" descr="Resultado de imagem para corn icon 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82" y="3249521"/>
            <a:ext cx="141892" cy="1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" name="Elipse 202"/>
          <p:cNvSpPr/>
          <p:nvPr/>
        </p:nvSpPr>
        <p:spPr>
          <a:xfrm>
            <a:off x="1547688" y="4768825"/>
            <a:ext cx="216000" cy="21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04" name="Picture 8" descr="Resultado de imagem para service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72" y="4794088"/>
            <a:ext cx="165474" cy="1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" name="Retângulo 206"/>
          <p:cNvSpPr/>
          <p:nvPr/>
        </p:nvSpPr>
        <p:spPr>
          <a:xfrm>
            <a:off x="827584" y="4725144"/>
            <a:ext cx="82810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0,9% </a:t>
            </a:r>
            <a:r>
              <a:rPr lang="pt-BR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da Bahia</a:t>
            </a:r>
          </a:p>
        </p:txBody>
      </p:sp>
      <p:sp>
        <p:nvSpPr>
          <p:cNvPr id="212" name="Elipse 211"/>
          <p:cNvSpPr/>
          <p:nvPr/>
        </p:nvSpPr>
        <p:spPr>
          <a:xfrm>
            <a:off x="3347888" y="5128865"/>
            <a:ext cx="216000" cy="21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17" name="Picture 8" descr="Resultado de imagem para service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672" y="5154128"/>
            <a:ext cx="165474" cy="1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" name="Retângulo 217"/>
          <p:cNvSpPr/>
          <p:nvPr/>
        </p:nvSpPr>
        <p:spPr>
          <a:xfrm>
            <a:off x="2627784" y="5085184"/>
            <a:ext cx="82810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2,4% </a:t>
            </a:r>
            <a:r>
              <a:rPr lang="pt-BR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da Bahia</a:t>
            </a:r>
          </a:p>
        </p:txBody>
      </p:sp>
      <p:sp>
        <p:nvSpPr>
          <p:cNvPr id="219" name="Elipse 218"/>
          <p:cNvSpPr/>
          <p:nvPr/>
        </p:nvSpPr>
        <p:spPr>
          <a:xfrm>
            <a:off x="3779936" y="5776937"/>
            <a:ext cx="216000" cy="21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20" name="Picture 8" descr="Resultado de imagem para service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20" y="5802200"/>
            <a:ext cx="165474" cy="1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Retângulo 222"/>
          <p:cNvSpPr/>
          <p:nvPr/>
        </p:nvSpPr>
        <p:spPr>
          <a:xfrm>
            <a:off x="3059832" y="5733256"/>
            <a:ext cx="82810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0,9% </a:t>
            </a:r>
            <a:r>
              <a:rPr lang="pt-BR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da Bahia</a:t>
            </a:r>
          </a:p>
        </p:txBody>
      </p:sp>
      <p:sp>
        <p:nvSpPr>
          <p:cNvPr id="224" name="Elipse 223"/>
          <p:cNvSpPr/>
          <p:nvPr/>
        </p:nvSpPr>
        <p:spPr>
          <a:xfrm>
            <a:off x="6876280" y="5848945"/>
            <a:ext cx="216000" cy="21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26" name="Picture 8" descr="Resultado de imagem para service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064" y="5874208"/>
            <a:ext cx="165474" cy="1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" name="Retângulo 228"/>
          <p:cNvSpPr/>
          <p:nvPr/>
        </p:nvSpPr>
        <p:spPr>
          <a:xfrm>
            <a:off x="6156176" y="5805264"/>
            <a:ext cx="82810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0,9% </a:t>
            </a:r>
            <a:r>
              <a:rPr lang="pt-BR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da Bahia</a:t>
            </a:r>
          </a:p>
        </p:txBody>
      </p:sp>
      <p:sp>
        <p:nvSpPr>
          <p:cNvPr id="232" name="Elipse 231"/>
          <p:cNvSpPr/>
          <p:nvPr/>
        </p:nvSpPr>
        <p:spPr>
          <a:xfrm>
            <a:off x="8820496" y="5488905"/>
            <a:ext cx="216000" cy="21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34" name="Picture 8" descr="Resultado de imagem para service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280" y="5514168"/>
            <a:ext cx="165474" cy="1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" name="Retângulo 237"/>
          <p:cNvSpPr/>
          <p:nvPr/>
        </p:nvSpPr>
        <p:spPr>
          <a:xfrm>
            <a:off x="8100392" y="5445224"/>
            <a:ext cx="82810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0,9% </a:t>
            </a:r>
            <a:r>
              <a:rPr lang="pt-BR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da Bahia</a:t>
            </a:r>
          </a:p>
        </p:txBody>
      </p:sp>
      <p:sp>
        <p:nvSpPr>
          <p:cNvPr id="239" name="Elipse 238"/>
          <p:cNvSpPr/>
          <p:nvPr/>
        </p:nvSpPr>
        <p:spPr>
          <a:xfrm>
            <a:off x="8820496" y="5733280"/>
            <a:ext cx="216000" cy="216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40" name="Picture 4" descr="Resultado de imagem para icon industry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343" y="5757769"/>
            <a:ext cx="148306" cy="14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" name="Elipse 242"/>
          <p:cNvSpPr/>
          <p:nvPr/>
        </p:nvSpPr>
        <p:spPr>
          <a:xfrm>
            <a:off x="7164312" y="3869596"/>
            <a:ext cx="216000" cy="21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44" name="Picture 8" descr="Resultado de imagem para service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096" y="3894859"/>
            <a:ext cx="165474" cy="1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" name="Retângulo 244"/>
          <p:cNvSpPr/>
          <p:nvPr/>
        </p:nvSpPr>
        <p:spPr>
          <a:xfrm>
            <a:off x="6444208" y="3825915"/>
            <a:ext cx="82810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23,6% </a:t>
            </a:r>
            <a:r>
              <a:rPr lang="pt-BR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da Bahia</a:t>
            </a:r>
          </a:p>
        </p:txBody>
      </p:sp>
      <p:sp>
        <p:nvSpPr>
          <p:cNvPr id="247" name="Elipse 246"/>
          <p:cNvSpPr/>
          <p:nvPr/>
        </p:nvSpPr>
        <p:spPr>
          <a:xfrm>
            <a:off x="7308328" y="1493332"/>
            <a:ext cx="216000" cy="21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48" name="Picture 8" descr="Resultado de imagem para service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12" y="1518595"/>
            <a:ext cx="165474" cy="1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" name="Retângulo 252"/>
          <p:cNvSpPr/>
          <p:nvPr/>
        </p:nvSpPr>
        <p:spPr>
          <a:xfrm>
            <a:off x="6588224" y="1412776"/>
            <a:ext cx="82810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0,8% </a:t>
            </a:r>
            <a:r>
              <a:rPr lang="pt-BR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da Bahia</a:t>
            </a:r>
          </a:p>
        </p:txBody>
      </p:sp>
      <p:sp>
        <p:nvSpPr>
          <p:cNvPr id="254" name="Elipse 253"/>
          <p:cNvSpPr/>
          <p:nvPr/>
        </p:nvSpPr>
        <p:spPr>
          <a:xfrm>
            <a:off x="8748488" y="2141404"/>
            <a:ext cx="216000" cy="21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56" name="Picture 8" descr="Resultado de imagem para service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272" y="2166667"/>
            <a:ext cx="165474" cy="1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" name="Retângulo 257"/>
          <p:cNvSpPr/>
          <p:nvPr/>
        </p:nvSpPr>
        <p:spPr>
          <a:xfrm>
            <a:off x="8028384" y="2097723"/>
            <a:ext cx="82810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4,2% </a:t>
            </a:r>
            <a:r>
              <a:rPr lang="pt-BR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da Bahia</a:t>
            </a:r>
          </a:p>
        </p:txBody>
      </p:sp>
      <p:sp>
        <p:nvSpPr>
          <p:cNvPr id="259" name="Elipse 258"/>
          <p:cNvSpPr/>
          <p:nvPr/>
        </p:nvSpPr>
        <p:spPr>
          <a:xfrm>
            <a:off x="7550689" y="2529620"/>
            <a:ext cx="216000" cy="21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61" name="Picture 8" descr="Resultado de imagem para service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473" y="2554883"/>
            <a:ext cx="165474" cy="1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" name="Retângulo 261"/>
          <p:cNvSpPr/>
          <p:nvPr/>
        </p:nvSpPr>
        <p:spPr>
          <a:xfrm>
            <a:off x="6830585" y="2485939"/>
            <a:ext cx="82810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1,1% </a:t>
            </a:r>
            <a:r>
              <a:rPr lang="pt-BR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da Bahia</a:t>
            </a:r>
          </a:p>
        </p:txBody>
      </p:sp>
      <p:sp>
        <p:nvSpPr>
          <p:cNvPr id="263" name="Elipse 262"/>
          <p:cNvSpPr/>
          <p:nvPr/>
        </p:nvSpPr>
        <p:spPr>
          <a:xfrm>
            <a:off x="7766389" y="2530394"/>
            <a:ext cx="216000" cy="216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64" name="Picture 4" descr="Resultado de imagem para icon industry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236" y="2554883"/>
            <a:ext cx="148306" cy="14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5" name="Elipse 264"/>
          <p:cNvSpPr/>
          <p:nvPr/>
        </p:nvSpPr>
        <p:spPr>
          <a:xfrm>
            <a:off x="8892504" y="3140992"/>
            <a:ext cx="216000" cy="21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66" name="Picture 8" descr="Resultado de imagem para service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288" y="3166255"/>
            <a:ext cx="165474" cy="1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" name="Retângulo 266"/>
          <p:cNvSpPr/>
          <p:nvPr/>
        </p:nvSpPr>
        <p:spPr>
          <a:xfrm>
            <a:off x="8172400" y="2852936"/>
            <a:ext cx="82810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8,3% </a:t>
            </a:r>
            <a:r>
              <a:rPr lang="pt-BR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da Bahia</a:t>
            </a:r>
          </a:p>
        </p:txBody>
      </p:sp>
      <p:sp>
        <p:nvSpPr>
          <p:cNvPr id="268" name="Elipse 267"/>
          <p:cNvSpPr/>
          <p:nvPr/>
        </p:nvSpPr>
        <p:spPr>
          <a:xfrm>
            <a:off x="8894899" y="2900455"/>
            <a:ext cx="216000" cy="216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69" name="Picture 4" descr="Resultado de imagem para icon industry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746" y="2924944"/>
            <a:ext cx="148306" cy="14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" name="Elipse 269"/>
          <p:cNvSpPr/>
          <p:nvPr/>
        </p:nvSpPr>
        <p:spPr>
          <a:xfrm>
            <a:off x="6866113" y="4518211"/>
            <a:ext cx="216000" cy="21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73" name="Picture 8" descr="Resultado de imagem para service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897" y="4542931"/>
            <a:ext cx="165474" cy="1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" name="Retângulo 274"/>
          <p:cNvSpPr/>
          <p:nvPr/>
        </p:nvSpPr>
        <p:spPr>
          <a:xfrm>
            <a:off x="6146009" y="4493246"/>
            <a:ext cx="82810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1,5% </a:t>
            </a:r>
            <a:r>
              <a:rPr lang="pt-BR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da Bahia</a:t>
            </a:r>
          </a:p>
        </p:txBody>
      </p:sp>
      <p:sp>
        <p:nvSpPr>
          <p:cNvPr id="277" name="Elipse 276"/>
          <p:cNvSpPr/>
          <p:nvPr/>
        </p:nvSpPr>
        <p:spPr>
          <a:xfrm>
            <a:off x="6876256" y="4725144"/>
            <a:ext cx="216000" cy="216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81" name="Picture 4" descr="Resultado de imagem para icon industry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103" y="4749633"/>
            <a:ext cx="148306" cy="14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" name="Elipse 288"/>
          <p:cNvSpPr/>
          <p:nvPr/>
        </p:nvSpPr>
        <p:spPr>
          <a:xfrm>
            <a:off x="7668344" y="4662251"/>
            <a:ext cx="216000" cy="21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92" name="Picture 8" descr="Resultado de imagem para service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128" y="4686971"/>
            <a:ext cx="165474" cy="1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" name="Retângulo 292"/>
          <p:cNvSpPr/>
          <p:nvPr/>
        </p:nvSpPr>
        <p:spPr>
          <a:xfrm>
            <a:off x="7154145" y="4474011"/>
            <a:ext cx="82810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1,6% </a:t>
            </a:r>
            <a:r>
              <a:rPr lang="pt-BR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da Bahia</a:t>
            </a:r>
          </a:p>
        </p:txBody>
      </p:sp>
      <p:sp>
        <p:nvSpPr>
          <p:cNvPr id="298" name="Elipse 297"/>
          <p:cNvSpPr/>
          <p:nvPr/>
        </p:nvSpPr>
        <p:spPr>
          <a:xfrm>
            <a:off x="8666337" y="4553344"/>
            <a:ext cx="216000" cy="21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99" name="Picture 8" descr="Resultado de imagem para service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121" y="4578064"/>
            <a:ext cx="165474" cy="1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" name="Retângulo 299"/>
          <p:cNvSpPr/>
          <p:nvPr/>
        </p:nvSpPr>
        <p:spPr>
          <a:xfrm>
            <a:off x="7946233" y="4509120"/>
            <a:ext cx="82810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2,3% </a:t>
            </a:r>
            <a:r>
              <a:rPr lang="pt-BR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da Bahia</a:t>
            </a:r>
          </a:p>
        </p:txBody>
      </p:sp>
      <p:sp>
        <p:nvSpPr>
          <p:cNvPr id="301" name="Elipse 300"/>
          <p:cNvSpPr/>
          <p:nvPr/>
        </p:nvSpPr>
        <p:spPr>
          <a:xfrm>
            <a:off x="8676480" y="4760277"/>
            <a:ext cx="216000" cy="216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02" name="Picture 4" descr="Resultado de imagem para icon industry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327" y="4784766"/>
            <a:ext cx="148306" cy="14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" name="Elipse 303"/>
          <p:cNvSpPr/>
          <p:nvPr/>
        </p:nvSpPr>
        <p:spPr>
          <a:xfrm>
            <a:off x="8748488" y="3905272"/>
            <a:ext cx="216000" cy="21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05" name="Picture 8" descr="Resultado de imagem para service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272" y="3929992"/>
            <a:ext cx="165474" cy="1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" name="Retângulo 305"/>
          <p:cNvSpPr/>
          <p:nvPr/>
        </p:nvSpPr>
        <p:spPr>
          <a:xfrm>
            <a:off x="8028384" y="3861048"/>
            <a:ext cx="82810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1,9% </a:t>
            </a:r>
            <a:r>
              <a:rPr lang="pt-BR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da Bahia</a:t>
            </a:r>
          </a:p>
        </p:txBody>
      </p:sp>
      <p:sp>
        <p:nvSpPr>
          <p:cNvPr id="307" name="Elipse 306"/>
          <p:cNvSpPr/>
          <p:nvPr/>
        </p:nvSpPr>
        <p:spPr>
          <a:xfrm>
            <a:off x="8758631" y="4112205"/>
            <a:ext cx="216000" cy="216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08" name="Picture 4" descr="Resultado de imagem para icon industry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478" y="4136694"/>
            <a:ext cx="148306" cy="14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" name="CaixaDeTexto 209"/>
          <p:cNvSpPr txBox="1"/>
          <p:nvPr/>
        </p:nvSpPr>
        <p:spPr>
          <a:xfrm>
            <a:off x="7492279" y="6093876"/>
            <a:ext cx="19042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sz="800" b="1" dirty="0">
                <a:solidFill>
                  <a:schemeClr val="tx2"/>
                </a:solidFill>
                <a:latin typeface="Arial"/>
              </a:rPr>
              <a:t>Fonte: IBGE  (2017); SEI (2017)</a:t>
            </a:r>
          </a:p>
        </p:txBody>
      </p:sp>
    </p:spTree>
    <p:extLst>
      <p:ext uri="{BB962C8B-B14F-4D97-AF65-F5344CB8AC3E}">
        <p14:creationId xmlns:p14="http://schemas.microsoft.com/office/powerpoint/2010/main" val="3212575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Conector reto 107"/>
          <p:cNvCxnSpPr/>
          <p:nvPr/>
        </p:nvCxnSpPr>
        <p:spPr>
          <a:xfrm flipV="1">
            <a:off x="3275856" y="1554470"/>
            <a:ext cx="0" cy="6503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V="1">
            <a:off x="6156176" y="1554470"/>
            <a:ext cx="0" cy="6503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68" y="1916832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784080" y="119447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424080" y="119583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9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tângulo 24"/>
          <p:cNvSpPr/>
          <p:nvPr/>
        </p:nvSpPr>
        <p:spPr>
          <a:xfrm>
            <a:off x="2357334" y="2852936"/>
            <a:ext cx="1475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52,3%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2501350" y="3284984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do estado em 2002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4375435" y="4941168"/>
            <a:ext cx="4012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</a:rPr>
              <a:t>Fonte: IBGE (2017); SEI (2017).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4865449" y="2844225"/>
            <a:ext cx="1475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51,7%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4986808" y="3316922"/>
            <a:ext cx="1205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do estado em 2015</a:t>
            </a:r>
          </a:p>
        </p:txBody>
      </p:sp>
      <p:cxnSp>
        <p:nvCxnSpPr>
          <p:cNvPr id="29" name="Conector reto 28"/>
          <p:cNvCxnSpPr/>
          <p:nvPr/>
        </p:nvCxnSpPr>
        <p:spPr>
          <a:xfrm>
            <a:off x="6156176" y="1556792"/>
            <a:ext cx="72008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1" name="Conector reto 5120"/>
          <p:cNvCxnSpPr/>
          <p:nvPr/>
        </p:nvCxnSpPr>
        <p:spPr>
          <a:xfrm>
            <a:off x="6876256" y="1554470"/>
            <a:ext cx="0" cy="342510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/>
          <p:cNvSpPr/>
          <p:nvPr/>
        </p:nvSpPr>
        <p:spPr>
          <a:xfrm>
            <a:off x="0" y="5134392"/>
            <a:ext cx="9144000" cy="11952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305271" y="5241974"/>
            <a:ext cx="3978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Distribuição </a:t>
            </a:r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atividade econômica entre os municípios baianos de 2002 a 2015 </a:t>
            </a:r>
          </a:p>
        </p:txBody>
      </p:sp>
      <p:sp>
        <p:nvSpPr>
          <p:cNvPr id="5130" name="Elipse 5129"/>
          <p:cNvSpPr/>
          <p:nvPr/>
        </p:nvSpPr>
        <p:spPr>
          <a:xfrm>
            <a:off x="6875240" y="1452130"/>
            <a:ext cx="288000" cy="288032"/>
          </a:xfrm>
          <a:prstGeom prst="ellipse">
            <a:avLst/>
          </a:prstGeom>
          <a:solidFill>
            <a:srgbClr val="3F81B7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6299010" y="1426869"/>
            <a:ext cx="1475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1º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7092280" y="1412776"/>
            <a:ext cx="194421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Salvador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7104445" y="1578937"/>
            <a:ext cx="19442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Metropolitano de Salvador</a:t>
            </a:r>
          </a:p>
        </p:txBody>
      </p:sp>
      <p:sp>
        <p:nvSpPr>
          <p:cNvPr id="58" name="Elipse 57"/>
          <p:cNvSpPr/>
          <p:nvPr/>
        </p:nvSpPr>
        <p:spPr>
          <a:xfrm>
            <a:off x="6876422" y="1829959"/>
            <a:ext cx="288000" cy="288032"/>
          </a:xfrm>
          <a:prstGeom prst="ellipse">
            <a:avLst/>
          </a:prstGeom>
          <a:solidFill>
            <a:srgbClr val="3F81B7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6300192" y="1804698"/>
            <a:ext cx="1475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2º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7093462" y="1790605"/>
            <a:ext cx="194421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Camaçari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7105627" y="1956766"/>
            <a:ext cx="19442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Metropolitano de Salvador</a:t>
            </a:r>
          </a:p>
        </p:txBody>
      </p:sp>
      <p:sp>
        <p:nvSpPr>
          <p:cNvPr id="63" name="Elipse 62"/>
          <p:cNvSpPr/>
          <p:nvPr/>
        </p:nvSpPr>
        <p:spPr>
          <a:xfrm>
            <a:off x="6877604" y="2207788"/>
            <a:ext cx="288000" cy="288032"/>
          </a:xfrm>
          <a:prstGeom prst="ellipse">
            <a:avLst/>
          </a:prstGeom>
          <a:solidFill>
            <a:srgbClr val="3F81B7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64" name="Retângulo 63"/>
          <p:cNvSpPr/>
          <p:nvPr/>
        </p:nvSpPr>
        <p:spPr>
          <a:xfrm>
            <a:off x="6301374" y="2182527"/>
            <a:ext cx="1475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3º</a:t>
            </a:r>
          </a:p>
        </p:txBody>
      </p:sp>
      <p:sp>
        <p:nvSpPr>
          <p:cNvPr id="65" name="Retângulo 64"/>
          <p:cNvSpPr/>
          <p:nvPr/>
        </p:nvSpPr>
        <p:spPr>
          <a:xfrm>
            <a:off x="7094644" y="2168434"/>
            <a:ext cx="194421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Feira de Santana</a:t>
            </a:r>
          </a:p>
        </p:txBody>
      </p:sp>
      <p:sp>
        <p:nvSpPr>
          <p:cNvPr id="66" name="Retângulo 65"/>
          <p:cNvSpPr/>
          <p:nvPr/>
        </p:nvSpPr>
        <p:spPr>
          <a:xfrm>
            <a:off x="7106809" y="2334595"/>
            <a:ext cx="19442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Portal do Sertão</a:t>
            </a:r>
          </a:p>
        </p:txBody>
      </p:sp>
      <p:sp>
        <p:nvSpPr>
          <p:cNvPr id="68" name="Elipse 67"/>
          <p:cNvSpPr/>
          <p:nvPr/>
        </p:nvSpPr>
        <p:spPr>
          <a:xfrm>
            <a:off x="6878786" y="2585617"/>
            <a:ext cx="288000" cy="288032"/>
          </a:xfrm>
          <a:prstGeom prst="ellipse">
            <a:avLst/>
          </a:prstGeom>
          <a:solidFill>
            <a:srgbClr val="3F81B7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69" name="Retângulo 68"/>
          <p:cNvSpPr/>
          <p:nvPr/>
        </p:nvSpPr>
        <p:spPr>
          <a:xfrm>
            <a:off x="6302556" y="2560356"/>
            <a:ext cx="1475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4º</a:t>
            </a:r>
          </a:p>
        </p:txBody>
      </p:sp>
      <p:sp>
        <p:nvSpPr>
          <p:cNvPr id="70" name="Retângulo 69"/>
          <p:cNvSpPr/>
          <p:nvPr/>
        </p:nvSpPr>
        <p:spPr>
          <a:xfrm>
            <a:off x="7095826" y="2546263"/>
            <a:ext cx="215669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Francisco do Conde</a:t>
            </a:r>
          </a:p>
        </p:txBody>
      </p:sp>
      <p:sp>
        <p:nvSpPr>
          <p:cNvPr id="71" name="Retângulo 70"/>
          <p:cNvSpPr/>
          <p:nvPr/>
        </p:nvSpPr>
        <p:spPr>
          <a:xfrm>
            <a:off x="7107991" y="2712424"/>
            <a:ext cx="19442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Metropolitano de Salvador</a:t>
            </a:r>
          </a:p>
        </p:txBody>
      </p:sp>
      <p:sp>
        <p:nvSpPr>
          <p:cNvPr id="73" name="Elipse 72"/>
          <p:cNvSpPr/>
          <p:nvPr/>
        </p:nvSpPr>
        <p:spPr>
          <a:xfrm>
            <a:off x="6879968" y="2963446"/>
            <a:ext cx="288000" cy="288032"/>
          </a:xfrm>
          <a:prstGeom prst="ellipse">
            <a:avLst/>
          </a:prstGeom>
          <a:solidFill>
            <a:srgbClr val="3F81B7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74" name="Retângulo 73"/>
          <p:cNvSpPr/>
          <p:nvPr/>
        </p:nvSpPr>
        <p:spPr>
          <a:xfrm>
            <a:off x="6303738" y="2938185"/>
            <a:ext cx="1475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5º</a:t>
            </a:r>
          </a:p>
        </p:txBody>
      </p:sp>
      <p:sp>
        <p:nvSpPr>
          <p:cNvPr id="75" name="Retângulo 74"/>
          <p:cNvSpPr/>
          <p:nvPr/>
        </p:nvSpPr>
        <p:spPr>
          <a:xfrm>
            <a:off x="7097008" y="2924092"/>
            <a:ext cx="194421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Vitória da Conquista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7109173" y="3090253"/>
            <a:ext cx="19442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Sudoeste Baiano</a:t>
            </a:r>
          </a:p>
        </p:txBody>
      </p:sp>
      <p:sp>
        <p:nvSpPr>
          <p:cNvPr id="78" name="Elipse 77"/>
          <p:cNvSpPr/>
          <p:nvPr/>
        </p:nvSpPr>
        <p:spPr>
          <a:xfrm>
            <a:off x="6881150" y="3341275"/>
            <a:ext cx="288000" cy="288032"/>
          </a:xfrm>
          <a:prstGeom prst="ellipse">
            <a:avLst/>
          </a:prstGeom>
          <a:solidFill>
            <a:srgbClr val="3F81B7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79" name="Retângulo 78"/>
          <p:cNvSpPr/>
          <p:nvPr/>
        </p:nvSpPr>
        <p:spPr>
          <a:xfrm>
            <a:off x="6304920" y="3316014"/>
            <a:ext cx="1475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6º</a:t>
            </a:r>
          </a:p>
        </p:txBody>
      </p:sp>
      <p:sp>
        <p:nvSpPr>
          <p:cNvPr id="80" name="Retângulo 79"/>
          <p:cNvSpPr/>
          <p:nvPr/>
        </p:nvSpPr>
        <p:spPr>
          <a:xfrm>
            <a:off x="7098190" y="3301921"/>
            <a:ext cx="194421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Lauro de Freitas</a:t>
            </a:r>
          </a:p>
        </p:txBody>
      </p:sp>
      <p:sp>
        <p:nvSpPr>
          <p:cNvPr id="81" name="Retângulo 80"/>
          <p:cNvSpPr/>
          <p:nvPr/>
        </p:nvSpPr>
        <p:spPr>
          <a:xfrm>
            <a:off x="7110355" y="3468082"/>
            <a:ext cx="19442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Metropolitano de Salvador</a:t>
            </a:r>
          </a:p>
        </p:txBody>
      </p:sp>
      <p:sp>
        <p:nvSpPr>
          <p:cNvPr id="83" name="Elipse 82"/>
          <p:cNvSpPr/>
          <p:nvPr/>
        </p:nvSpPr>
        <p:spPr>
          <a:xfrm>
            <a:off x="6882332" y="3719104"/>
            <a:ext cx="288000" cy="288032"/>
          </a:xfrm>
          <a:prstGeom prst="ellipse">
            <a:avLst/>
          </a:prstGeom>
          <a:solidFill>
            <a:srgbClr val="3F81B7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4" name="Retângulo 83"/>
          <p:cNvSpPr/>
          <p:nvPr/>
        </p:nvSpPr>
        <p:spPr>
          <a:xfrm>
            <a:off x="6306102" y="3693843"/>
            <a:ext cx="1475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7º</a:t>
            </a:r>
          </a:p>
        </p:txBody>
      </p:sp>
      <p:sp>
        <p:nvSpPr>
          <p:cNvPr id="85" name="Retângulo 84"/>
          <p:cNvSpPr/>
          <p:nvPr/>
        </p:nvSpPr>
        <p:spPr>
          <a:xfrm>
            <a:off x="7099372" y="3679750"/>
            <a:ext cx="229716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Simões Filho</a:t>
            </a:r>
          </a:p>
        </p:txBody>
      </p:sp>
      <p:sp>
        <p:nvSpPr>
          <p:cNvPr id="86" name="Retângulo 85"/>
          <p:cNvSpPr/>
          <p:nvPr/>
        </p:nvSpPr>
        <p:spPr>
          <a:xfrm>
            <a:off x="7111537" y="3845911"/>
            <a:ext cx="19442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Metropolitano de Salvador</a:t>
            </a:r>
          </a:p>
        </p:txBody>
      </p:sp>
      <p:sp>
        <p:nvSpPr>
          <p:cNvPr id="88" name="Elipse 87"/>
          <p:cNvSpPr/>
          <p:nvPr/>
        </p:nvSpPr>
        <p:spPr>
          <a:xfrm>
            <a:off x="6883514" y="4096933"/>
            <a:ext cx="288000" cy="288032"/>
          </a:xfrm>
          <a:prstGeom prst="ellipse">
            <a:avLst/>
          </a:prstGeom>
          <a:solidFill>
            <a:srgbClr val="3F81B7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9" name="Retângulo 88"/>
          <p:cNvSpPr/>
          <p:nvPr/>
        </p:nvSpPr>
        <p:spPr>
          <a:xfrm>
            <a:off x="6307284" y="4071672"/>
            <a:ext cx="1475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8º</a:t>
            </a:r>
          </a:p>
        </p:txBody>
      </p:sp>
      <p:sp>
        <p:nvSpPr>
          <p:cNvPr id="90" name="Retângulo 89"/>
          <p:cNvSpPr/>
          <p:nvPr/>
        </p:nvSpPr>
        <p:spPr>
          <a:xfrm>
            <a:off x="7100554" y="4057579"/>
            <a:ext cx="215196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Luís Eduardo Magalhães</a:t>
            </a:r>
          </a:p>
        </p:txBody>
      </p:sp>
      <p:sp>
        <p:nvSpPr>
          <p:cNvPr id="91" name="Retângulo 90"/>
          <p:cNvSpPr/>
          <p:nvPr/>
        </p:nvSpPr>
        <p:spPr>
          <a:xfrm>
            <a:off x="7112719" y="4223740"/>
            <a:ext cx="19442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Bacia do Rio Grande</a:t>
            </a:r>
          </a:p>
        </p:txBody>
      </p:sp>
      <p:sp>
        <p:nvSpPr>
          <p:cNvPr id="93" name="Elipse 92"/>
          <p:cNvSpPr/>
          <p:nvPr/>
        </p:nvSpPr>
        <p:spPr>
          <a:xfrm>
            <a:off x="6884696" y="4474762"/>
            <a:ext cx="288000" cy="288032"/>
          </a:xfrm>
          <a:prstGeom prst="ellipse">
            <a:avLst/>
          </a:prstGeom>
          <a:solidFill>
            <a:srgbClr val="3F81B7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4" name="Retângulo 93"/>
          <p:cNvSpPr/>
          <p:nvPr/>
        </p:nvSpPr>
        <p:spPr>
          <a:xfrm>
            <a:off x="6308466" y="4449501"/>
            <a:ext cx="1475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9º</a:t>
            </a:r>
          </a:p>
        </p:txBody>
      </p:sp>
      <p:sp>
        <p:nvSpPr>
          <p:cNvPr id="95" name="Retângulo 94"/>
          <p:cNvSpPr/>
          <p:nvPr/>
        </p:nvSpPr>
        <p:spPr>
          <a:xfrm>
            <a:off x="7101736" y="4435408"/>
            <a:ext cx="194421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Itabuna</a:t>
            </a:r>
          </a:p>
        </p:txBody>
      </p:sp>
      <p:sp>
        <p:nvSpPr>
          <p:cNvPr id="96" name="Retângulo 95"/>
          <p:cNvSpPr/>
          <p:nvPr/>
        </p:nvSpPr>
        <p:spPr>
          <a:xfrm>
            <a:off x="7113901" y="4601569"/>
            <a:ext cx="19442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Litoral Sul</a:t>
            </a:r>
          </a:p>
        </p:txBody>
      </p:sp>
      <p:sp>
        <p:nvSpPr>
          <p:cNvPr id="98" name="Elipse 97"/>
          <p:cNvSpPr/>
          <p:nvPr/>
        </p:nvSpPr>
        <p:spPr>
          <a:xfrm>
            <a:off x="6876422" y="4814941"/>
            <a:ext cx="288000" cy="288032"/>
          </a:xfrm>
          <a:prstGeom prst="ellipse">
            <a:avLst/>
          </a:prstGeom>
          <a:solidFill>
            <a:srgbClr val="3F81B7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9" name="Retângulo 98"/>
          <p:cNvSpPr/>
          <p:nvPr/>
        </p:nvSpPr>
        <p:spPr>
          <a:xfrm>
            <a:off x="6300192" y="4789680"/>
            <a:ext cx="1475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10º</a:t>
            </a:r>
          </a:p>
        </p:txBody>
      </p:sp>
      <p:sp>
        <p:nvSpPr>
          <p:cNvPr id="100" name="Retângulo 99"/>
          <p:cNvSpPr/>
          <p:nvPr/>
        </p:nvSpPr>
        <p:spPr>
          <a:xfrm>
            <a:off x="7105627" y="4941748"/>
            <a:ext cx="19442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Bacia do Rio Grande</a:t>
            </a:r>
          </a:p>
        </p:txBody>
      </p:sp>
      <p:sp>
        <p:nvSpPr>
          <p:cNvPr id="101" name="Retângulo 100"/>
          <p:cNvSpPr/>
          <p:nvPr/>
        </p:nvSpPr>
        <p:spPr>
          <a:xfrm>
            <a:off x="7094644" y="4784334"/>
            <a:ext cx="194421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Barreiras</a:t>
            </a:r>
          </a:p>
        </p:txBody>
      </p:sp>
      <p:sp>
        <p:nvSpPr>
          <p:cNvPr id="104" name="Retângulo 103"/>
          <p:cNvSpPr/>
          <p:nvPr/>
        </p:nvSpPr>
        <p:spPr>
          <a:xfrm>
            <a:off x="4572000" y="5134392"/>
            <a:ext cx="4572080" cy="1195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5134" name="Picture 10" descr="Resultado de imagem para icon city 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66" y="5630737"/>
            <a:ext cx="261030" cy="26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Retângulo 101"/>
          <p:cNvSpPr/>
          <p:nvPr/>
        </p:nvSpPr>
        <p:spPr>
          <a:xfrm>
            <a:off x="5976304" y="5611306"/>
            <a:ext cx="2268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Paulo Afonso</a:t>
            </a:r>
          </a:p>
        </p:txBody>
      </p:sp>
      <p:pic>
        <p:nvPicPr>
          <p:cNvPr id="103" name="Picture 10" descr="Resultado de imagem para icon city 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204" y="5971346"/>
            <a:ext cx="261031" cy="26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Retângulo 105"/>
          <p:cNvSpPr/>
          <p:nvPr/>
        </p:nvSpPr>
        <p:spPr>
          <a:xfrm>
            <a:off x="5976304" y="5960313"/>
            <a:ext cx="2268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Ilhéus</a:t>
            </a:r>
          </a:p>
        </p:txBody>
      </p:sp>
      <p:sp>
        <p:nvSpPr>
          <p:cNvPr id="107" name="Retângulo 106"/>
          <p:cNvSpPr/>
          <p:nvPr/>
        </p:nvSpPr>
        <p:spPr>
          <a:xfrm>
            <a:off x="4571999" y="5229200"/>
            <a:ext cx="4567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Municípios que perderam destaque de 2002 a 2015</a:t>
            </a:r>
          </a:p>
        </p:txBody>
      </p:sp>
      <p:sp>
        <p:nvSpPr>
          <p:cNvPr id="113" name="Retângulo 112"/>
          <p:cNvSpPr/>
          <p:nvPr/>
        </p:nvSpPr>
        <p:spPr>
          <a:xfrm>
            <a:off x="-36512" y="908720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 dez maiores economias</a:t>
            </a:r>
          </a:p>
        </p:txBody>
      </p:sp>
      <p:cxnSp>
        <p:nvCxnSpPr>
          <p:cNvPr id="115" name="Conector reto 114"/>
          <p:cNvCxnSpPr/>
          <p:nvPr/>
        </p:nvCxnSpPr>
        <p:spPr>
          <a:xfrm flipV="1">
            <a:off x="1835696" y="1556792"/>
            <a:ext cx="1440160" cy="21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to 115"/>
          <p:cNvCxnSpPr/>
          <p:nvPr/>
        </p:nvCxnSpPr>
        <p:spPr>
          <a:xfrm>
            <a:off x="1835696" y="1554470"/>
            <a:ext cx="0" cy="342510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Elipse 117"/>
          <p:cNvSpPr/>
          <p:nvPr/>
        </p:nvSpPr>
        <p:spPr>
          <a:xfrm>
            <a:off x="1547664" y="1452130"/>
            <a:ext cx="288000" cy="288032"/>
          </a:xfrm>
          <a:prstGeom prst="ellipse">
            <a:avLst/>
          </a:prstGeom>
          <a:solidFill>
            <a:srgbClr val="3F81B7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9" name="Retângulo 118"/>
          <p:cNvSpPr/>
          <p:nvPr/>
        </p:nvSpPr>
        <p:spPr>
          <a:xfrm>
            <a:off x="-324544" y="1412776"/>
            <a:ext cx="194421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Salvador</a:t>
            </a:r>
          </a:p>
        </p:txBody>
      </p:sp>
      <p:sp>
        <p:nvSpPr>
          <p:cNvPr id="120" name="Retângulo 119"/>
          <p:cNvSpPr/>
          <p:nvPr/>
        </p:nvSpPr>
        <p:spPr>
          <a:xfrm>
            <a:off x="-289134" y="1596146"/>
            <a:ext cx="19442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Metropolitano de Salvador</a:t>
            </a:r>
          </a:p>
        </p:txBody>
      </p:sp>
      <p:cxnSp>
        <p:nvCxnSpPr>
          <p:cNvPr id="121" name="Conector reto 120"/>
          <p:cNvCxnSpPr/>
          <p:nvPr/>
        </p:nvCxnSpPr>
        <p:spPr>
          <a:xfrm>
            <a:off x="1410265" y="1994590"/>
            <a:ext cx="39553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Elipse 121"/>
          <p:cNvSpPr/>
          <p:nvPr/>
        </p:nvSpPr>
        <p:spPr>
          <a:xfrm>
            <a:off x="1547664" y="1829959"/>
            <a:ext cx="288000" cy="288032"/>
          </a:xfrm>
          <a:prstGeom prst="ellipse">
            <a:avLst/>
          </a:prstGeom>
          <a:solidFill>
            <a:srgbClr val="3F81B7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3" name="Retângulo 122"/>
          <p:cNvSpPr/>
          <p:nvPr/>
        </p:nvSpPr>
        <p:spPr>
          <a:xfrm>
            <a:off x="-324544" y="1790605"/>
            <a:ext cx="194421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Camaçari</a:t>
            </a:r>
          </a:p>
        </p:txBody>
      </p:sp>
      <p:sp>
        <p:nvSpPr>
          <p:cNvPr id="124" name="Retângulo 123"/>
          <p:cNvSpPr/>
          <p:nvPr/>
        </p:nvSpPr>
        <p:spPr>
          <a:xfrm>
            <a:off x="35496" y="1956766"/>
            <a:ext cx="19442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Metropolitano de Salvador</a:t>
            </a:r>
          </a:p>
        </p:txBody>
      </p:sp>
      <p:cxnSp>
        <p:nvCxnSpPr>
          <p:cNvPr id="125" name="Conector reto 124"/>
          <p:cNvCxnSpPr/>
          <p:nvPr/>
        </p:nvCxnSpPr>
        <p:spPr>
          <a:xfrm>
            <a:off x="1411447" y="2372419"/>
            <a:ext cx="39553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Elipse 125"/>
          <p:cNvSpPr/>
          <p:nvPr/>
        </p:nvSpPr>
        <p:spPr>
          <a:xfrm>
            <a:off x="1547664" y="2207788"/>
            <a:ext cx="288000" cy="288032"/>
          </a:xfrm>
          <a:prstGeom prst="ellipse">
            <a:avLst/>
          </a:prstGeom>
          <a:solidFill>
            <a:srgbClr val="3F81B7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7" name="Retângulo 126"/>
          <p:cNvSpPr/>
          <p:nvPr/>
        </p:nvSpPr>
        <p:spPr>
          <a:xfrm>
            <a:off x="-324544" y="2168434"/>
            <a:ext cx="194421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Feira de Santana</a:t>
            </a:r>
          </a:p>
        </p:txBody>
      </p:sp>
      <p:sp>
        <p:nvSpPr>
          <p:cNvPr id="128" name="Retângulo 127"/>
          <p:cNvSpPr/>
          <p:nvPr/>
        </p:nvSpPr>
        <p:spPr>
          <a:xfrm>
            <a:off x="-324544" y="2334595"/>
            <a:ext cx="19442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Portal do Sertão</a:t>
            </a:r>
          </a:p>
        </p:txBody>
      </p:sp>
      <p:cxnSp>
        <p:nvCxnSpPr>
          <p:cNvPr id="129" name="Conector reto 128"/>
          <p:cNvCxnSpPr/>
          <p:nvPr/>
        </p:nvCxnSpPr>
        <p:spPr>
          <a:xfrm>
            <a:off x="1412629" y="2750248"/>
            <a:ext cx="39553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Elipse 129"/>
          <p:cNvSpPr/>
          <p:nvPr/>
        </p:nvSpPr>
        <p:spPr>
          <a:xfrm>
            <a:off x="1547664" y="2585617"/>
            <a:ext cx="288000" cy="288032"/>
          </a:xfrm>
          <a:prstGeom prst="ellipse">
            <a:avLst/>
          </a:prstGeom>
          <a:solidFill>
            <a:srgbClr val="3F81B7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1" name="Retângulo 130"/>
          <p:cNvSpPr/>
          <p:nvPr/>
        </p:nvSpPr>
        <p:spPr>
          <a:xfrm>
            <a:off x="-684584" y="2546263"/>
            <a:ext cx="232167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F. do Conde</a:t>
            </a:r>
          </a:p>
        </p:txBody>
      </p:sp>
      <p:sp>
        <p:nvSpPr>
          <p:cNvPr id="132" name="Retângulo 131"/>
          <p:cNvSpPr/>
          <p:nvPr/>
        </p:nvSpPr>
        <p:spPr>
          <a:xfrm>
            <a:off x="-289134" y="2712424"/>
            <a:ext cx="19442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Metropolitano de Salvador</a:t>
            </a:r>
          </a:p>
        </p:txBody>
      </p:sp>
      <p:cxnSp>
        <p:nvCxnSpPr>
          <p:cNvPr id="133" name="Conector reto 132"/>
          <p:cNvCxnSpPr/>
          <p:nvPr/>
        </p:nvCxnSpPr>
        <p:spPr>
          <a:xfrm>
            <a:off x="1413811" y="3128077"/>
            <a:ext cx="39553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Elipse 133"/>
          <p:cNvSpPr/>
          <p:nvPr/>
        </p:nvSpPr>
        <p:spPr>
          <a:xfrm>
            <a:off x="1547664" y="2963446"/>
            <a:ext cx="288000" cy="288032"/>
          </a:xfrm>
          <a:prstGeom prst="ellipse">
            <a:avLst/>
          </a:prstGeom>
          <a:solidFill>
            <a:srgbClr val="3F81B7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5" name="Retângulo 134"/>
          <p:cNvSpPr/>
          <p:nvPr/>
        </p:nvSpPr>
        <p:spPr>
          <a:xfrm>
            <a:off x="-336709" y="2924092"/>
            <a:ext cx="194421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Paulo Afonso</a:t>
            </a:r>
          </a:p>
        </p:txBody>
      </p:sp>
      <p:sp>
        <p:nvSpPr>
          <p:cNvPr id="136" name="Retângulo 135"/>
          <p:cNvSpPr/>
          <p:nvPr/>
        </p:nvSpPr>
        <p:spPr>
          <a:xfrm>
            <a:off x="-324544" y="3090253"/>
            <a:ext cx="19442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Itaparica</a:t>
            </a:r>
          </a:p>
        </p:txBody>
      </p:sp>
      <p:sp>
        <p:nvSpPr>
          <p:cNvPr id="138" name="Elipse 137"/>
          <p:cNvSpPr/>
          <p:nvPr/>
        </p:nvSpPr>
        <p:spPr>
          <a:xfrm>
            <a:off x="1547664" y="3341275"/>
            <a:ext cx="288000" cy="288032"/>
          </a:xfrm>
          <a:prstGeom prst="ellipse">
            <a:avLst/>
          </a:prstGeom>
          <a:solidFill>
            <a:srgbClr val="3F81B7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9" name="Retângulo 138"/>
          <p:cNvSpPr/>
          <p:nvPr/>
        </p:nvSpPr>
        <p:spPr>
          <a:xfrm>
            <a:off x="-336709" y="3301921"/>
            <a:ext cx="194421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Ilhéus</a:t>
            </a:r>
          </a:p>
        </p:txBody>
      </p:sp>
      <p:sp>
        <p:nvSpPr>
          <p:cNvPr id="140" name="Retângulo 139"/>
          <p:cNvSpPr/>
          <p:nvPr/>
        </p:nvSpPr>
        <p:spPr>
          <a:xfrm>
            <a:off x="-324544" y="3468082"/>
            <a:ext cx="19442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Litoral Sul</a:t>
            </a:r>
          </a:p>
        </p:txBody>
      </p:sp>
      <p:sp>
        <p:nvSpPr>
          <p:cNvPr id="142" name="Elipse 141"/>
          <p:cNvSpPr/>
          <p:nvPr/>
        </p:nvSpPr>
        <p:spPr>
          <a:xfrm>
            <a:off x="1547664" y="3719104"/>
            <a:ext cx="288000" cy="288032"/>
          </a:xfrm>
          <a:prstGeom prst="ellipse">
            <a:avLst/>
          </a:prstGeom>
          <a:solidFill>
            <a:srgbClr val="3F81B7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3" name="Retângulo 142"/>
          <p:cNvSpPr/>
          <p:nvPr/>
        </p:nvSpPr>
        <p:spPr>
          <a:xfrm>
            <a:off x="-684584" y="3679750"/>
            <a:ext cx="229716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Simões Filho</a:t>
            </a:r>
          </a:p>
        </p:txBody>
      </p:sp>
      <p:sp>
        <p:nvSpPr>
          <p:cNvPr id="144" name="Retângulo 143"/>
          <p:cNvSpPr/>
          <p:nvPr/>
        </p:nvSpPr>
        <p:spPr>
          <a:xfrm>
            <a:off x="-307123" y="3841245"/>
            <a:ext cx="19442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Metropolitano de Salvador</a:t>
            </a:r>
          </a:p>
        </p:txBody>
      </p:sp>
      <p:sp>
        <p:nvSpPr>
          <p:cNvPr id="146" name="Elipse 145"/>
          <p:cNvSpPr/>
          <p:nvPr/>
        </p:nvSpPr>
        <p:spPr>
          <a:xfrm>
            <a:off x="1547664" y="4096933"/>
            <a:ext cx="288000" cy="288032"/>
          </a:xfrm>
          <a:prstGeom prst="ellipse">
            <a:avLst/>
          </a:prstGeom>
          <a:solidFill>
            <a:srgbClr val="3F81B7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7" name="Retângulo 146"/>
          <p:cNvSpPr/>
          <p:nvPr/>
        </p:nvSpPr>
        <p:spPr>
          <a:xfrm>
            <a:off x="-252536" y="4057579"/>
            <a:ext cx="194421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Vitória da Conquista</a:t>
            </a:r>
          </a:p>
        </p:txBody>
      </p:sp>
      <p:sp>
        <p:nvSpPr>
          <p:cNvPr id="148" name="Retângulo 147"/>
          <p:cNvSpPr/>
          <p:nvPr/>
        </p:nvSpPr>
        <p:spPr>
          <a:xfrm>
            <a:off x="-324544" y="4223740"/>
            <a:ext cx="19442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Sudoeste Baiano</a:t>
            </a:r>
          </a:p>
        </p:txBody>
      </p:sp>
      <p:sp>
        <p:nvSpPr>
          <p:cNvPr id="150" name="Elipse 149"/>
          <p:cNvSpPr/>
          <p:nvPr/>
        </p:nvSpPr>
        <p:spPr>
          <a:xfrm>
            <a:off x="1547664" y="4474762"/>
            <a:ext cx="288000" cy="288032"/>
          </a:xfrm>
          <a:prstGeom prst="ellipse">
            <a:avLst/>
          </a:prstGeom>
          <a:solidFill>
            <a:srgbClr val="3F81B7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1" name="Retângulo 150"/>
          <p:cNvSpPr/>
          <p:nvPr/>
        </p:nvSpPr>
        <p:spPr>
          <a:xfrm>
            <a:off x="-324544" y="4435408"/>
            <a:ext cx="194421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Itabuna</a:t>
            </a:r>
          </a:p>
        </p:txBody>
      </p:sp>
      <p:sp>
        <p:nvSpPr>
          <p:cNvPr id="152" name="Retângulo 151"/>
          <p:cNvSpPr/>
          <p:nvPr/>
        </p:nvSpPr>
        <p:spPr>
          <a:xfrm>
            <a:off x="-312379" y="4601569"/>
            <a:ext cx="19442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Litoral Sul</a:t>
            </a:r>
          </a:p>
        </p:txBody>
      </p:sp>
      <p:sp>
        <p:nvSpPr>
          <p:cNvPr id="154" name="Elipse 153"/>
          <p:cNvSpPr/>
          <p:nvPr/>
        </p:nvSpPr>
        <p:spPr>
          <a:xfrm>
            <a:off x="1547664" y="4814941"/>
            <a:ext cx="288000" cy="288032"/>
          </a:xfrm>
          <a:prstGeom prst="ellipse">
            <a:avLst/>
          </a:prstGeom>
          <a:solidFill>
            <a:srgbClr val="3F81B7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5" name="Retângulo 154"/>
          <p:cNvSpPr/>
          <p:nvPr/>
        </p:nvSpPr>
        <p:spPr>
          <a:xfrm>
            <a:off x="-305287" y="4941748"/>
            <a:ext cx="19442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Metropolitano de Salvador</a:t>
            </a:r>
          </a:p>
        </p:txBody>
      </p:sp>
      <p:sp>
        <p:nvSpPr>
          <p:cNvPr id="156" name="Retângulo 155"/>
          <p:cNvSpPr/>
          <p:nvPr/>
        </p:nvSpPr>
        <p:spPr>
          <a:xfrm>
            <a:off x="-324544" y="4784334"/>
            <a:ext cx="194421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Lauro de Freitas</a:t>
            </a:r>
          </a:p>
        </p:txBody>
      </p:sp>
      <p:cxnSp>
        <p:nvCxnSpPr>
          <p:cNvPr id="157" name="Conector reto 156"/>
          <p:cNvCxnSpPr/>
          <p:nvPr/>
        </p:nvCxnSpPr>
        <p:spPr>
          <a:xfrm>
            <a:off x="4355976" y="1197021"/>
            <a:ext cx="0" cy="39244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tângulo 157"/>
          <p:cNvSpPr/>
          <p:nvPr/>
        </p:nvSpPr>
        <p:spPr>
          <a:xfrm>
            <a:off x="936128" y="1412776"/>
            <a:ext cx="1475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1º</a:t>
            </a:r>
          </a:p>
        </p:txBody>
      </p:sp>
      <p:sp>
        <p:nvSpPr>
          <p:cNvPr id="159" name="Retângulo 158"/>
          <p:cNvSpPr/>
          <p:nvPr/>
        </p:nvSpPr>
        <p:spPr>
          <a:xfrm>
            <a:off x="936128" y="1794302"/>
            <a:ext cx="1475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2º</a:t>
            </a:r>
          </a:p>
        </p:txBody>
      </p:sp>
      <p:sp>
        <p:nvSpPr>
          <p:cNvPr id="160" name="Retângulo 159"/>
          <p:cNvSpPr/>
          <p:nvPr/>
        </p:nvSpPr>
        <p:spPr>
          <a:xfrm>
            <a:off x="936128" y="2204864"/>
            <a:ext cx="1475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3º</a:t>
            </a:r>
          </a:p>
        </p:txBody>
      </p:sp>
      <p:sp>
        <p:nvSpPr>
          <p:cNvPr id="161" name="Retângulo 160"/>
          <p:cNvSpPr/>
          <p:nvPr/>
        </p:nvSpPr>
        <p:spPr>
          <a:xfrm>
            <a:off x="936128" y="2564904"/>
            <a:ext cx="1475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4º</a:t>
            </a:r>
          </a:p>
        </p:txBody>
      </p:sp>
      <p:sp>
        <p:nvSpPr>
          <p:cNvPr id="162" name="Retângulo 161"/>
          <p:cNvSpPr/>
          <p:nvPr/>
        </p:nvSpPr>
        <p:spPr>
          <a:xfrm>
            <a:off x="936128" y="2924944"/>
            <a:ext cx="1475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5º</a:t>
            </a:r>
          </a:p>
        </p:txBody>
      </p:sp>
      <p:sp>
        <p:nvSpPr>
          <p:cNvPr id="163" name="Retângulo 162"/>
          <p:cNvSpPr/>
          <p:nvPr/>
        </p:nvSpPr>
        <p:spPr>
          <a:xfrm>
            <a:off x="936128" y="3306470"/>
            <a:ext cx="1475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6º</a:t>
            </a:r>
          </a:p>
        </p:txBody>
      </p:sp>
      <p:sp>
        <p:nvSpPr>
          <p:cNvPr id="164" name="Retângulo 163"/>
          <p:cNvSpPr/>
          <p:nvPr/>
        </p:nvSpPr>
        <p:spPr>
          <a:xfrm>
            <a:off x="936128" y="3693843"/>
            <a:ext cx="1475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7º</a:t>
            </a:r>
          </a:p>
        </p:txBody>
      </p:sp>
      <p:sp>
        <p:nvSpPr>
          <p:cNvPr id="165" name="Retângulo 164"/>
          <p:cNvSpPr/>
          <p:nvPr/>
        </p:nvSpPr>
        <p:spPr>
          <a:xfrm>
            <a:off x="971600" y="4077072"/>
            <a:ext cx="1475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8º</a:t>
            </a:r>
          </a:p>
        </p:txBody>
      </p:sp>
      <p:sp>
        <p:nvSpPr>
          <p:cNvPr id="166" name="Retângulo 165"/>
          <p:cNvSpPr/>
          <p:nvPr/>
        </p:nvSpPr>
        <p:spPr>
          <a:xfrm>
            <a:off x="936128" y="4437112"/>
            <a:ext cx="1475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9º</a:t>
            </a:r>
          </a:p>
        </p:txBody>
      </p:sp>
      <p:sp>
        <p:nvSpPr>
          <p:cNvPr id="167" name="Retângulo 166"/>
          <p:cNvSpPr/>
          <p:nvPr/>
        </p:nvSpPr>
        <p:spPr>
          <a:xfrm>
            <a:off x="936128" y="4797152"/>
            <a:ext cx="1475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10º</a:t>
            </a:r>
          </a:p>
        </p:txBody>
      </p:sp>
      <p:sp>
        <p:nvSpPr>
          <p:cNvPr id="137" name="Retângulo 136"/>
          <p:cNvSpPr/>
          <p:nvPr/>
        </p:nvSpPr>
        <p:spPr>
          <a:xfrm>
            <a:off x="-36512" y="200253"/>
            <a:ext cx="86405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3842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07124"/>
            <a:ext cx="4560887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reto 2"/>
          <p:cNvCxnSpPr/>
          <p:nvPr/>
        </p:nvCxnSpPr>
        <p:spPr>
          <a:xfrm flipV="1">
            <a:off x="3093258" y="2348880"/>
            <a:ext cx="0" cy="2880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3093258" y="2348880"/>
            <a:ext cx="3494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to 113"/>
          <p:cNvCxnSpPr/>
          <p:nvPr/>
        </p:nvCxnSpPr>
        <p:spPr>
          <a:xfrm flipV="1">
            <a:off x="2510014" y="1927865"/>
            <a:ext cx="0" cy="4861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to 114"/>
          <p:cNvCxnSpPr/>
          <p:nvPr/>
        </p:nvCxnSpPr>
        <p:spPr>
          <a:xfrm>
            <a:off x="2514639" y="1927865"/>
            <a:ext cx="3494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to 115"/>
          <p:cNvCxnSpPr/>
          <p:nvPr/>
        </p:nvCxnSpPr>
        <p:spPr>
          <a:xfrm>
            <a:off x="3315253" y="3501008"/>
            <a:ext cx="3494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9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Conector reto 20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35496" y="908720"/>
            <a:ext cx="6061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 dez maiores economias</a:t>
            </a:r>
          </a:p>
          <a:p>
            <a:pPr algn="just"/>
            <a:r>
              <a:rPr 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SALVADOR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-36512" y="4941168"/>
            <a:ext cx="4012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</a:rPr>
              <a:t>Fonte: IBGE (2017); SEI (2017).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0" y="5134392"/>
            <a:ext cx="9144000" cy="1195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251520" y="5313982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Diminuição da participação do setor de Comércio e Serviços e aumento da Indústria</a:t>
            </a:r>
          </a:p>
        </p:txBody>
      </p:sp>
      <p:sp>
        <p:nvSpPr>
          <p:cNvPr id="104" name="Retângulo 103"/>
          <p:cNvSpPr/>
          <p:nvPr/>
        </p:nvSpPr>
        <p:spPr>
          <a:xfrm>
            <a:off x="4104080" y="5134392"/>
            <a:ext cx="2520000" cy="1195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5" name="Retângulo 104"/>
          <p:cNvSpPr/>
          <p:nvPr/>
        </p:nvSpPr>
        <p:spPr>
          <a:xfrm>
            <a:off x="6624080" y="5133831"/>
            <a:ext cx="2520000" cy="1195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9" name="Retângulo 108"/>
          <p:cNvSpPr/>
          <p:nvPr/>
        </p:nvSpPr>
        <p:spPr>
          <a:xfrm>
            <a:off x="6878744" y="5960313"/>
            <a:ext cx="2013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da Bahia</a:t>
            </a:r>
          </a:p>
        </p:txBody>
      </p:sp>
      <p:sp>
        <p:nvSpPr>
          <p:cNvPr id="110" name="Retângulo 109"/>
          <p:cNvSpPr/>
          <p:nvPr/>
        </p:nvSpPr>
        <p:spPr>
          <a:xfrm>
            <a:off x="6516216" y="5157192"/>
            <a:ext cx="27718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23,6%</a:t>
            </a:r>
          </a:p>
        </p:txBody>
      </p:sp>
      <p:sp>
        <p:nvSpPr>
          <p:cNvPr id="113" name="Retângulo 112"/>
          <p:cNvSpPr/>
          <p:nvPr/>
        </p:nvSpPr>
        <p:spPr>
          <a:xfrm>
            <a:off x="1628354" y="3641576"/>
            <a:ext cx="14756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</a:p>
        </p:txBody>
      </p:sp>
      <p:sp>
        <p:nvSpPr>
          <p:cNvPr id="117" name="Retângulo 116"/>
          <p:cNvSpPr/>
          <p:nvPr/>
        </p:nvSpPr>
        <p:spPr>
          <a:xfrm>
            <a:off x="2748919" y="1742619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Agropecuária</a:t>
            </a:r>
          </a:p>
        </p:txBody>
      </p:sp>
      <p:sp>
        <p:nvSpPr>
          <p:cNvPr id="118" name="Retângulo 117"/>
          <p:cNvSpPr/>
          <p:nvPr/>
        </p:nvSpPr>
        <p:spPr>
          <a:xfrm>
            <a:off x="3324983" y="2174667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</a:p>
        </p:txBody>
      </p:sp>
      <p:sp>
        <p:nvSpPr>
          <p:cNvPr id="119" name="Retângulo 118"/>
          <p:cNvSpPr/>
          <p:nvPr/>
        </p:nvSpPr>
        <p:spPr>
          <a:xfrm>
            <a:off x="3598442" y="2708920"/>
            <a:ext cx="1166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 e Serviços</a:t>
            </a:r>
          </a:p>
        </p:txBody>
      </p:sp>
      <p:cxnSp>
        <p:nvCxnSpPr>
          <p:cNvPr id="120" name="Conector reto 119"/>
          <p:cNvCxnSpPr/>
          <p:nvPr/>
        </p:nvCxnSpPr>
        <p:spPr>
          <a:xfrm flipV="1">
            <a:off x="3664713" y="2780928"/>
            <a:ext cx="0" cy="7200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tângulo 120"/>
          <p:cNvSpPr/>
          <p:nvPr/>
        </p:nvSpPr>
        <p:spPr>
          <a:xfrm>
            <a:off x="2748919" y="1871246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0,1%</a:t>
            </a:r>
          </a:p>
        </p:txBody>
      </p:sp>
      <p:sp>
        <p:nvSpPr>
          <p:cNvPr id="122" name="Retângulo 121"/>
          <p:cNvSpPr/>
          <p:nvPr/>
        </p:nvSpPr>
        <p:spPr>
          <a:xfrm>
            <a:off x="3324983" y="2303294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14,7%</a:t>
            </a:r>
          </a:p>
        </p:txBody>
      </p:sp>
      <p:sp>
        <p:nvSpPr>
          <p:cNvPr id="123" name="Retângulo 122"/>
          <p:cNvSpPr/>
          <p:nvPr/>
        </p:nvSpPr>
        <p:spPr>
          <a:xfrm>
            <a:off x="3613015" y="3023374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85,3%</a:t>
            </a:r>
          </a:p>
        </p:txBody>
      </p:sp>
      <p:sp>
        <p:nvSpPr>
          <p:cNvPr id="125" name="Retângulo 124"/>
          <p:cNvSpPr/>
          <p:nvPr/>
        </p:nvSpPr>
        <p:spPr>
          <a:xfrm>
            <a:off x="5053175" y="3654931"/>
            <a:ext cx="14756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cxnSp>
        <p:nvCxnSpPr>
          <p:cNvPr id="126" name="Conector reto 125"/>
          <p:cNvCxnSpPr/>
          <p:nvPr/>
        </p:nvCxnSpPr>
        <p:spPr>
          <a:xfrm flipV="1">
            <a:off x="6500515" y="2379077"/>
            <a:ext cx="0" cy="2880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to 126"/>
          <p:cNvCxnSpPr/>
          <p:nvPr/>
        </p:nvCxnSpPr>
        <p:spPr>
          <a:xfrm>
            <a:off x="6500515" y="2379077"/>
            <a:ext cx="3494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to 127"/>
          <p:cNvCxnSpPr/>
          <p:nvPr/>
        </p:nvCxnSpPr>
        <p:spPr>
          <a:xfrm flipV="1">
            <a:off x="5917271" y="1958062"/>
            <a:ext cx="0" cy="4861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reto 128"/>
          <p:cNvCxnSpPr/>
          <p:nvPr/>
        </p:nvCxnSpPr>
        <p:spPr>
          <a:xfrm>
            <a:off x="5921896" y="1958062"/>
            <a:ext cx="3494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tângulo 130"/>
          <p:cNvSpPr/>
          <p:nvPr/>
        </p:nvSpPr>
        <p:spPr>
          <a:xfrm>
            <a:off x="6156176" y="1772816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Agropecuária</a:t>
            </a:r>
          </a:p>
        </p:txBody>
      </p:sp>
      <p:sp>
        <p:nvSpPr>
          <p:cNvPr id="132" name="Retângulo 131"/>
          <p:cNvSpPr/>
          <p:nvPr/>
        </p:nvSpPr>
        <p:spPr>
          <a:xfrm>
            <a:off x="6732240" y="2204864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</a:p>
        </p:txBody>
      </p:sp>
      <p:sp>
        <p:nvSpPr>
          <p:cNvPr id="133" name="Retângulo 132"/>
          <p:cNvSpPr/>
          <p:nvPr/>
        </p:nvSpPr>
        <p:spPr>
          <a:xfrm>
            <a:off x="6156176" y="1901443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0,1%</a:t>
            </a:r>
          </a:p>
        </p:txBody>
      </p:sp>
      <p:sp>
        <p:nvSpPr>
          <p:cNvPr id="134" name="Retângulo 133"/>
          <p:cNvSpPr/>
          <p:nvPr/>
        </p:nvSpPr>
        <p:spPr>
          <a:xfrm>
            <a:off x="6732240" y="2333491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16,4%</a:t>
            </a:r>
          </a:p>
        </p:txBody>
      </p:sp>
      <p:cxnSp>
        <p:nvCxnSpPr>
          <p:cNvPr id="135" name="Conector reto 134"/>
          <p:cNvCxnSpPr/>
          <p:nvPr/>
        </p:nvCxnSpPr>
        <p:spPr>
          <a:xfrm>
            <a:off x="6781367" y="3645024"/>
            <a:ext cx="3494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tângulo 135"/>
          <p:cNvSpPr/>
          <p:nvPr/>
        </p:nvSpPr>
        <p:spPr>
          <a:xfrm>
            <a:off x="7064556" y="2852936"/>
            <a:ext cx="1166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 e Serviços</a:t>
            </a:r>
          </a:p>
        </p:txBody>
      </p:sp>
      <p:cxnSp>
        <p:nvCxnSpPr>
          <p:cNvPr id="137" name="Conector reto 136"/>
          <p:cNvCxnSpPr/>
          <p:nvPr/>
        </p:nvCxnSpPr>
        <p:spPr>
          <a:xfrm flipV="1">
            <a:off x="7130827" y="2924944"/>
            <a:ext cx="0" cy="7200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tângulo 137"/>
          <p:cNvSpPr/>
          <p:nvPr/>
        </p:nvSpPr>
        <p:spPr>
          <a:xfrm>
            <a:off x="7092280" y="3176915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83,5%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39" y="2269976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" name="Retângulo 139"/>
          <p:cNvSpPr/>
          <p:nvPr/>
        </p:nvSpPr>
        <p:spPr>
          <a:xfrm>
            <a:off x="4067944" y="5805264"/>
            <a:ext cx="2556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do setor terciário do TI Metropolitano de Salvador</a:t>
            </a:r>
          </a:p>
        </p:txBody>
      </p:sp>
      <p:sp>
        <p:nvSpPr>
          <p:cNvPr id="141" name="Retângulo 140"/>
          <p:cNvSpPr/>
          <p:nvPr/>
        </p:nvSpPr>
        <p:spPr>
          <a:xfrm>
            <a:off x="4067944" y="5085184"/>
            <a:ext cx="27718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66,9%</a:t>
            </a:r>
          </a:p>
        </p:txBody>
      </p:sp>
      <p:cxnSp>
        <p:nvCxnSpPr>
          <p:cNvPr id="27" name="Conector reto 26"/>
          <p:cNvCxnSpPr/>
          <p:nvPr/>
        </p:nvCxnSpPr>
        <p:spPr>
          <a:xfrm flipV="1">
            <a:off x="2123728" y="5187389"/>
            <a:ext cx="0" cy="25783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2123728" y="5187389"/>
            <a:ext cx="317653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V="1">
            <a:off x="5300261" y="5202703"/>
            <a:ext cx="0" cy="25783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 flipV="1">
            <a:off x="5283698" y="6138011"/>
            <a:ext cx="0" cy="12891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>
            <a:off x="5283698" y="6262151"/>
            <a:ext cx="2572707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 flipV="1">
            <a:off x="7856405" y="6133232"/>
            <a:ext cx="0" cy="12891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88421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416" y="2451085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reto 2"/>
          <p:cNvCxnSpPr/>
          <p:nvPr/>
        </p:nvCxnSpPr>
        <p:spPr>
          <a:xfrm flipV="1">
            <a:off x="2648503" y="2348880"/>
            <a:ext cx="0" cy="2880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2648503" y="2348880"/>
            <a:ext cx="3494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to 113"/>
          <p:cNvCxnSpPr/>
          <p:nvPr/>
        </p:nvCxnSpPr>
        <p:spPr>
          <a:xfrm flipV="1">
            <a:off x="2065259" y="1927866"/>
            <a:ext cx="0" cy="8530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to 114"/>
          <p:cNvCxnSpPr/>
          <p:nvPr/>
        </p:nvCxnSpPr>
        <p:spPr>
          <a:xfrm>
            <a:off x="2069884" y="1927865"/>
            <a:ext cx="3494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to 115"/>
          <p:cNvCxnSpPr/>
          <p:nvPr/>
        </p:nvCxnSpPr>
        <p:spPr>
          <a:xfrm>
            <a:off x="2648503" y="4581128"/>
            <a:ext cx="88080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9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Conector reto 20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35495" y="908720"/>
            <a:ext cx="55217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 dez maiores economias</a:t>
            </a:r>
          </a:p>
          <a:p>
            <a:pPr algn="just"/>
            <a:r>
              <a:rPr 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CAMAÇARI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-36512" y="4941168"/>
            <a:ext cx="4012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</a:rPr>
              <a:t>Fonte: IBGE (2017); SEI (2017).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0" y="5134392"/>
            <a:ext cx="9144000" cy="119520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508411" y="5241974"/>
            <a:ext cx="27654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de participação do setor de comércio e serviços</a:t>
            </a:r>
          </a:p>
        </p:txBody>
      </p:sp>
      <p:sp>
        <p:nvSpPr>
          <p:cNvPr id="104" name="Retângulo 103"/>
          <p:cNvSpPr/>
          <p:nvPr/>
        </p:nvSpPr>
        <p:spPr>
          <a:xfrm>
            <a:off x="3635896" y="5134392"/>
            <a:ext cx="2988184" cy="119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5" name="Retângulo 104"/>
          <p:cNvSpPr/>
          <p:nvPr/>
        </p:nvSpPr>
        <p:spPr>
          <a:xfrm>
            <a:off x="6624080" y="5133831"/>
            <a:ext cx="2520000" cy="1195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3" name="Retângulo 112"/>
          <p:cNvSpPr/>
          <p:nvPr/>
        </p:nvSpPr>
        <p:spPr>
          <a:xfrm>
            <a:off x="1183599" y="3641576"/>
            <a:ext cx="14756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</a:p>
        </p:txBody>
      </p:sp>
      <p:sp>
        <p:nvSpPr>
          <p:cNvPr id="117" name="Retângulo 116"/>
          <p:cNvSpPr/>
          <p:nvPr/>
        </p:nvSpPr>
        <p:spPr>
          <a:xfrm>
            <a:off x="2304164" y="1742619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Agropecuária</a:t>
            </a:r>
          </a:p>
        </p:txBody>
      </p:sp>
      <p:sp>
        <p:nvSpPr>
          <p:cNvPr id="118" name="Retângulo 117"/>
          <p:cNvSpPr/>
          <p:nvPr/>
        </p:nvSpPr>
        <p:spPr>
          <a:xfrm>
            <a:off x="2880228" y="2174667"/>
            <a:ext cx="11263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 e serviços</a:t>
            </a:r>
          </a:p>
        </p:txBody>
      </p:sp>
      <p:sp>
        <p:nvSpPr>
          <p:cNvPr id="119" name="Retângulo 118"/>
          <p:cNvSpPr/>
          <p:nvPr/>
        </p:nvSpPr>
        <p:spPr>
          <a:xfrm>
            <a:off x="3423252" y="2636609"/>
            <a:ext cx="11667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</a:p>
        </p:txBody>
      </p:sp>
      <p:cxnSp>
        <p:nvCxnSpPr>
          <p:cNvPr id="120" name="Conector reto 119"/>
          <p:cNvCxnSpPr/>
          <p:nvPr/>
        </p:nvCxnSpPr>
        <p:spPr>
          <a:xfrm flipV="1">
            <a:off x="3529310" y="2740547"/>
            <a:ext cx="0" cy="18405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tângulo 120"/>
          <p:cNvSpPr/>
          <p:nvPr/>
        </p:nvSpPr>
        <p:spPr>
          <a:xfrm>
            <a:off x="2304164" y="1871246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0,0%</a:t>
            </a:r>
          </a:p>
        </p:txBody>
      </p:sp>
      <p:sp>
        <p:nvSpPr>
          <p:cNvPr id="122" name="Retângulo 121"/>
          <p:cNvSpPr/>
          <p:nvPr/>
        </p:nvSpPr>
        <p:spPr>
          <a:xfrm>
            <a:off x="2880228" y="2447310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24,0%</a:t>
            </a:r>
          </a:p>
        </p:txBody>
      </p:sp>
      <p:sp>
        <p:nvSpPr>
          <p:cNvPr id="123" name="Retângulo 122"/>
          <p:cNvSpPr/>
          <p:nvPr/>
        </p:nvSpPr>
        <p:spPr>
          <a:xfrm>
            <a:off x="3479173" y="2780928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76,0%</a:t>
            </a:r>
          </a:p>
        </p:txBody>
      </p:sp>
      <p:sp>
        <p:nvSpPr>
          <p:cNvPr id="125" name="Retângulo 124"/>
          <p:cNvSpPr/>
          <p:nvPr/>
        </p:nvSpPr>
        <p:spPr>
          <a:xfrm>
            <a:off x="5053175" y="3654931"/>
            <a:ext cx="14756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cxnSp>
        <p:nvCxnSpPr>
          <p:cNvPr id="126" name="Conector reto 125"/>
          <p:cNvCxnSpPr/>
          <p:nvPr/>
        </p:nvCxnSpPr>
        <p:spPr>
          <a:xfrm flipV="1">
            <a:off x="6500515" y="2379077"/>
            <a:ext cx="0" cy="50375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to 126"/>
          <p:cNvCxnSpPr/>
          <p:nvPr/>
        </p:nvCxnSpPr>
        <p:spPr>
          <a:xfrm>
            <a:off x="6500515" y="2379077"/>
            <a:ext cx="3494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to 127"/>
          <p:cNvCxnSpPr/>
          <p:nvPr/>
        </p:nvCxnSpPr>
        <p:spPr>
          <a:xfrm flipV="1">
            <a:off x="6030416" y="1958062"/>
            <a:ext cx="0" cy="61297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reto 128"/>
          <p:cNvCxnSpPr/>
          <p:nvPr/>
        </p:nvCxnSpPr>
        <p:spPr>
          <a:xfrm>
            <a:off x="6030416" y="1958062"/>
            <a:ext cx="24094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tângulo 130"/>
          <p:cNvSpPr/>
          <p:nvPr/>
        </p:nvSpPr>
        <p:spPr>
          <a:xfrm>
            <a:off x="6156176" y="1772816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Agropecuária</a:t>
            </a:r>
          </a:p>
        </p:txBody>
      </p:sp>
      <p:sp>
        <p:nvSpPr>
          <p:cNvPr id="132" name="Retângulo 131"/>
          <p:cNvSpPr/>
          <p:nvPr/>
        </p:nvSpPr>
        <p:spPr>
          <a:xfrm>
            <a:off x="6732240" y="2204864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</a:p>
        </p:txBody>
      </p:sp>
      <p:sp>
        <p:nvSpPr>
          <p:cNvPr id="133" name="Retângulo 132"/>
          <p:cNvSpPr/>
          <p:nvPr/>
        </p:nvSpPr>
        <p:spPr>
          <a:xfrm>
            <a:off x="6156176" y="1901443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0,1%</a:t>
            </a:r>
          </a:p>
        </p:txBody>
      </p:sp>
      <p:sp>
        <p:nvSpPr>
          <p:cNvPr id="134" name="Retângulo 133"/>
          <p:cNvSpPr/>
          <p:nvPr/>
        </p:nvSpPr>
        <p:spPr>
          <a:xfrm>
            <a:off x="6732240" y="2333491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55,0%</a:t>
            </a:r>
          </a:p>
        </p:txBody>
      </p:sp>
      <p:cxnSp>
        <p:nvCxnSpPr>
          <p:cNvPr id="135" name="Conector reto 134"/>
          <p:cNvCxnSpPr/>
          <p:nvPr/>
        </p:nvCxnSpPr>
        <p:spPr>
          <a:xfrm>
            <a:off x="5423389" y="4869160"/>
            <a:ext cx="188491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tângulo 135"/>
          <p:cNvSpPr/>
          <p:nvPr/>
        </p:nvSpPr>
        <p:spPr>
          <a:xfrm>
            <a:off x="7280580" y="2852936"/>
            <a:ext cx="1166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 e Serviços</a:t>
            </a:r>
          </a:p>
        </p:txBody>
      </p:sp>
      <p:cxnSp>
        <p:nvCxnSpPr>
          <p:cNvPr id="137" name="Conector reto 136"/>
          <p:cNvCxnSpPr/>
          <p:nvPr/>
        </p:nvCxnSpPr>
        <p:spPr>
          <a:xfrm flipV="1">
            <a:off x="7346851" y="2924945"/>
            <a:ext cx="0" cy="19442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tângulo 137"/>
          <p:cNvSpPr/>
          <p:nvPr/>
        </p:nvSpPr>
        <p:spPr>
          <a:xfrm>
            <a:off x="7308304" y="3176915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44,8%</a:t>
            </a:r>
          </a:p>
        </p:txBody>
      </p:sp>
      <p:sp>
        <p:nvSpPr>
          <p:cNvPr id="140" name="Retângulo 139"/>
          <p:cNvSpPr/>
          <p:nvPr/>
        </p:nvSpPr>
        <p:spPr>
          <a:xfrm>
            <a:off x="4067944" y="5854188"/>
            <a:ext cx="2556136" cy="507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VA da indústria do TI Metropolitano de Salvador</a:t>
            </a:r>
          </a:p>
        </p:txBody>
      </p:sp>
      <p:sp>
        <p:nvSpPr>
          <p:cNvPr id="141" name="Retângulo 140"/>
          <p:cNvSpPr/>
          <p:nvPr/>
        </p:nvSpPr>
        <p:spPr>
          <a:xfrm>
            <a:off x="4067944" y="5114104"/>
            <a:ext cx="27718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30,9%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269976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1" name="Conector reto 70"/>
          <p:cNvCxnSpPr/>
          <p:nvPr/>
        </p:nvCxnSpPr>
        <p:spPr>
          <a:xfrm flipV="1">
            <a:off x="5416110" y="4626096"/>
            <a:ext cx="0" cy="24306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utoShape 6" descr="Resultado de imagem para icon png service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68" name="AutoShape 8" descr="Resultado de imagem para icon png service"/>
          <p:cNvSpPr>
            <a:spLocks noChangeAspect="1" noChangeArrowheads="1"/>
          </p:cNvSpPr>
          <p:nvPr/>
        </p:nvSpPr>
        <p:spPr bwMode="auto">
          <a:xfrm>
            <a:off x="307975" y="-10128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69" name="AutoShape 11" descr="Resultado de imagem para icon png service"/>
          <p:cNvSpPr>
            <a:spLocks noChangeAspect="1" noChangeArrowheads="1"/>
          </p:cNvSpPr>
          <p:nvPr/>
        </p:nvSpPr>
        <p:spPr bwMode="auto">
          <a:xfrm>
            <a:off x="460375" y="-8604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33" name="Picture 13" descr="Imagem relacionada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3" y="5299173"/>
            <a:ext cx="779314" cy="77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tângulo 60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4" descr="Resultado de imagem para car icon png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621" y="5510302"/>
            <a:ext cx="529607" cy="52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sultado de imagem para plastic icon png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933" y="5419763"/>
            <a:ext cx="589409" cy="58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tângulo 65"/>
          <p:cNvSpPr/>
          <p:nvPr/>
        </p:nvSpPr>
        <p:spPr>
          <a:xfrm>
            <a:off x="6605932" y="5146763"/>
            <a:ext cx="2556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 de Transformação</a:t>
            </a:r>
          </a:p>
        </p:txBody>
      </p:sp>
      <p:sp>
        <p:nvSpPr>
          <p:cNvPr id="67" name="Retângulo 66"/>
          <p:cNvSpPr/>
          <p:nvPr/>
        </p:nvSpPr>
        <p:spPr>
          <a:xfrm>
            <a:off x="6444208" y="5991091"/>
            <a:ext cx="10595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Veículos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8316416" y="5991091"/>
            <a:ext cx="10595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Plásticos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7863930" y="5423762"/>
            <a:ext cx="0" cy="3513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stCxn id="2" idx="3"/>
          </p:cNvCxnSpPr>
          <p:nvPr/>
        </p:nvCxnSpPr>
        <p:spPr>
          <a:xfrm>
            <a:off x="7236228" y="5775106"/>
            <a:ext cx="144022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4" descr="Imagem relacionada"/>
          <p:cNvSpPr>
            <a:spLocks noChangeAspect="1" noChangeArrowheads="1"/>
          </p:cNvSpPr>
          <p:nvPr/>
        </p:nvSpPr>
        <p:spPr bwMode="auto">
          <a:xfrm>
            <a:off x="612775" y="-7080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AutoShape 6" descr="Imagem relacionada"/>
          <p:cNvSpPr>
            <a:spLocks noChangeAspect="1" noChangeArrowheads="1"/>
          </p:cNvSpPr>
          <p:nvPr/>
        </p:nvSpPr>
        <p:spPr bwMode="auto">
          <a:xfrm>
            <a:off x="765175" y="-5556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AutoShape 12" descr="Imagem relacionada"/>
          <p:cNvSpPr>
            <a:spLocks noChangeAspect="1" noChangeArrowheads="1"/>
          </p:cNvSpPr>
          <p:nvPr/>
        </p:nvSpPr>
        <p:spPr bwMode="auto">
          <a:xfrm>
            <a:off x="155575" y="-2109788"/>
            <a:ext cx="440055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AutoShape 15" descr="Imagem relacionada"/>
          <p:cNvSpPr>
            <a:spLocks noChangeAspect="1" noChangeArrowheads="1"/>
          </p:cNvSpPr>
          <p:nvPr/>
        </p:nvSpPr>
        <p:spPr bwMode="auto">
          <a:xfrm>
            <a:off x="307975" y="-1957388"/>
            <a:ext cx="440055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7" name="Retângulo 76"/>
          <p:cNvSpPr/>
          <p:nvPr/>
        </p:nvSpPr>
        <p:spPr>
          <a:xfrm>
            <a:off x="7364579" y="5991091"/>
            <a:ext cx="10595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Petroquímica</a:t>
            </a:r>
          </a:p>
        </p:txBody>
      </p:sp>
      <p:sp>
        <p:nvSpPr>
          <p:cNvPr id="30" name="AutoShape 17" descr="Resultado de imagem para petrochemical icon png"/>
          <p:cNvSpPr>
            <a:spLocks noChangeAspect="1" noChangeArrowheads="1"/>
          </p:cNvSpPr>
          <p:nvPr/>
        </p:nvSpPr>
        <p:spPr bwMode="auto">
          <a:xfrm>
            <a:off x="155575" y="-16002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0" name="Picture 4" descr="Resultado de imagem para chemistry png icon"/>
          <p:cNvPicPr>
            <a:picLocks noChangeAspect="1" noChangeArrowheads="1"/>
          </p:cNvPicPr>
          <p:nvPr/>
        </p:nvPicPr>
        <p:blipFill>
          <a:blip r:embed="rId1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652" y="5332482"/>
            <a:ext cx="712695" cy="71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44036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ângulo 35"/>
          <p:cNvSpPr/>
          <p:nvPr/>
        </p:nvSpPr>
        <p:spPr>
          <a:xfrm>
            <a:off x="3512464" y="1556740"/>
            <a:ext cx="5575454" cy="475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2031">
            <a:off x="-648072" y="1700808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79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5" name="Conector reto 64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/>
          <p:cNvSpPr/>
          <p:nvPr/>
        </p:nvSpPr>
        <p:spPr>
          <a:xfrm>
            <a:off x="917848" y="2564904"/>
            <a:ext cx="14401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4,1%</a:t>
            </a:r>
          </a:p>
          <a:p>
            <a:pPr algn="ctr"/>
            <a:r>
              <a:rPr lang="pt-BR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</a:t>
            </a:r>
            <a:r>
              <a:rPr lang="pt-BR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economia nacional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4139952" y="2024844"/>
            <a:ext cx="145752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Paulo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3811860" y="1556792"/>
            <a:ext cx="5224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dos 10 maiores estados no PIB Brasil 2016</a:t>
            </a:r>
          </a:p>
        </p:txBody>
      </p:sp>
      <p:sp>
        <p:nvSpPr>
          <p:cNvPr id="84" name="Elipse 83"/>
          <p:cNvSpPr/>
          <p:nvPr/>
        </p:nvSpPr>
        <p:spPr>
          <a:xfrm>
            <a:off x="3815916" y="1988840"/>
            <a:ext cx="396044" cy="396044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5" name="Retângulo 84"/>
          <p:cNvSpPr/>
          <p:nvPr/>
        </p:nvSpPr>
        <p:spPr>
          <a:xfrm>
            <a:off x="3162595" y="1988840"/>
            <a:ext cx="16974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1º</a:t>
            </a:r>
          </a:p>
        </p:txBody>
      </p:sp>
      <p:sp>
        <p:nvSpPr>
          <p:cNvPr id="108" name="Retângulo 107"/>
          <p:cNvSpPr/>
          <p:nvPr/>
        </p:nvSpPr>
        <p:spPr>
          <a:xfrm>
            <a:off x="4139952" y="2456892"/>
            <a:ext cx="187220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de Janeiro</a:t>
            </a:r>
          </a:p>
        </p:txBody>
      </p:sp>
      <p:sp>
        <p:nvSpPr>
          <p:cNvPr id="109" name="Elipse 108"/>
          <p:cNvSpPr/>
          <p:nvPr/>
        </p:nvSpPr>
        <p:spPr>
          <a:xfrm>
            <a:off x="3815916" y="2420888"/>
            <a:ext cx="396044" cy="396044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0" name="Retângulo 109"/>
          <p:cNvSpPr/>
          <p:nvPr/>
        </p:nvSpPr>
        <p:spPr>
          <a:xfrm>
            <a:off x="3162595" y="2420888"/>
            <a:ext cx="16974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2º</a:t>
            </a:r>
          </a:p>
        </p:txBody>
      </p:sp>
      <p:sp>
        <p:nvSpPr>
          <p:cNvPr id="111" name="Retângulo 110"/>
          <p:cNvSpPr/>
          <p:nvPr/>
        </p:nvSpPr>
        <p:spPr>
          <a:xfrm>
            <a:off x="4174638" y="2896199"/>
            <a:ext cx="145752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Minas Gerais</a:t>
            </a:r>
          </a:p>
        </p:txBody>
      </p:sp>
      <p:sp>
        <p:nvSpPr>
          <p:cNvPr id="112" name="Elipse 111"/>
          <p:cNvSpPr/>
          <p:nvPr/>
        </p:nvSpPr>
        <p:spPr>
          <a:xfrm>
            <a:off x="3815916" y="2860195"/>
            <a:ext cx="396044" cy="396044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3" name="Retângulo 112"/>
          <p:cNvSpPr/>
          <p:nvPr/>
        </p:nvSpPr>
        <p:spPr>
          <a:xfrm>
            <a:off x="3162595" y="2860195"/>
            <a:ext cx="16974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3º</a:t>
            </a:r>
          </a:p>
        </p:txBody>
      </p:sp>
      <p:sp>
        <p:nvSpPr>
          <p:cNvPr id="117" name="Retângulo 116"/>
          <p:cNvSpPr/>
          <p:nvPr/>
        </p:nvSpPr>
        <p:spPr>
          <a:xfrm>
            <a:off x="4139951" y="3320988"/>
            <a:ext cx="221166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Grande do Sul</a:t>
            </a:r>
          </a:p>
        </p:txBody>
      </p:sp>
      <p:sp>
        <p:nvSpPr>
          <p:cNvPr id="118" name="Elipse 117"/>
          <p:cNvSpPr/>
          <p:nvPr/>
        </p:nvSpPr>
        <p:spPr>
          <a:xfrm>
            <a:off x="3815916" y="3284984"/>
            <a:ext cx="396044" cy="396044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9" name="Retângulo 118"/>
          <p:cNvSpPr/>
          <p:nvPr/>
        </p:nvSpPr>
        <p:spPr>
          <a:xfrm>
            <a:off x="3162595" y="3284984"/>
            <a:ext cx="16974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4º</a:t>
            </a:r>
          </a:p>
        </p:txBody>
      </p:sp>
      <p:sp>
        <p:nvSpPr>
          <p:cNvPr id="120" name="Retângulo 119"/>
          <p:cNvSpPr/>
          <p:nvPr/>
        </p:nvSpPr>
        <p:spPr>
          <a:xfrm>
            <a:off x="4147742" y="3745777"/>
            <a:ext cx="145752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Paraná</a:t>
            </a:r>
          </a:p>
        </p:txBody>
      </p:sp>
      <p:sp>
        <p:nvSpPr>
          <p:cNvPr id="121" name="Elipse 120"/>
          <p:cNvSpPr/>
          <p:nvPr/>
        </p:nvSpPr>
        <p:spPr>
          <a:xfrm>
            <a:off x="3823706" y="3709773"/>
            <a:ext cx="396044" cy="396044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2" name="Retângulo 121"/>
          <p:cNvSpPr/>
          <p:nvPr/>
        </p:nvSpPr>
        <p:spPr>
          <a:xfrm>
            <a:off x="3170385" y="3709773"/>
            <a:ext cx="16974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5º</a:t>
            </a:r>
          </a:p>
        </p:txBody>
      </p:sp>
      <p:sp>
        <p:nvSpPr>
          <p:cNvPr id="123" name="Retângulo 122"/>
          <p:cNvSpPr/>
          <p:nvPr/>
        </p:nvSpPr>
        <p:spPr>
          <a:xfrm>
            <a:off x="4161787" y="4627978"/>
            <a:ext cx="187626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Santa Catarina</a:t>
            </a:r>
          </a:p>
        </p:txBody>
      </p:sp>
      <p:sp>
        <p:nvSpPr>
          <p:cNvPr id="126" name="Retângulo 125"/>
          <p:cNvSpPr/>
          <p:nvPr/>
        </p:nvSpPr>
        <p:spPr>
          <a:xfrm>
            <a:off x="4147742" y="4170362"/>
            <a:ext cx="145752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Bahia</a:t>
            </a:r>
          </a:p>
        </p:txBody>
      </p:sp>
      <p:sp>
        <p:nvSpPr>
          <p:cNvPr id="129" name="Retângulo 128"/>
          <p:cNvSpPr/>
          <p:nvPr/>
        </p:nvSpPr>
        <p:spPr>
          <a:xfrm>
            <a:off x="4147742" y="5028532"/>
            <a:ext cx="186441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Distrito Federal</a:t>
            </a:r>
          </a:p>
        </p:txBody>
      </p:sp>
      <p:sp>
        <p:nvSpPr>
          <p:cNvPr id="130" name="Elipse 129"/>
          <p:cNvSpPr/>
          <p:nvPr/>
        </p:nvSpPr>
        <p:spPr>
          <a:xfrm>
            <a:off x="3823706" y="4992528"/>
            <a:ext cx="396044" cy="396044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1" name="Retângulo 130"/>
          <p:cNvSpPr/>
          <p:nvPr/>
        </p:nvSpPr>
        <p:spPr>
          <a:xfrm>
            <a:off x="3170385" y="4992528"/>
            <a:ext cx="16974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8º</a:t>
            </a:r>
          </a:p>
        </p:txBody>
      </p:sp>
      <p:sp>
        <p:nvSpPr>
          <p:cNvPr id="132" name="Retângulo 131"/>
          <p:cNvSpPr/>
          <p:nvPr/>
        </p:nvSpPr>
        <p:spPr>
          <a:xfrm>
            <a:off x="4181205" y="5444933"/>
            <a:ext cx="145752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Goiás</a:t>
            </a:r>
          </a:p>
        </p:txBody>
      </p:sp>
      <p:sp>
        <p:nvSpPr>
          <p:cNvPr id="133" name="Elipse 132"/>
          <p:cNvSpPr/>
          <p:nvPr/>
        </p:nvSpPr>
        <p:spPr>
          <a:xfrm>
            <a:off x="3857169" y="5408929"/>
            <a:ext cx="396044" cy="396044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4" name="Retângulo 133"/>
          <p:cNvSpPr/>
          <p:nvPr/>
        </p:nvSpPr>
        <p:spPr>
          <a:xfrm>
            <a:off x="3203848" y="5408929"/>
            <a:ext cx="16974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9º</a:t>
            </a:r>
          </a:p>
        </p:txBody>
      </p:sp>
      <p:sp>
        <p:nvSpPr>
          <p:cNvPr id="135" name="Retângulo 134"/>
          <p:cNvSpPr/>
          <p:nvPr/>
        </p:nvSpPr>
        <p:spPr>
          <a:xfrm>
            <a:off x="4181205" y="5869722"/>
            <a:ext cx="145752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Pernambuco</a:t>
            </a:r>
          </a:p>
        </p:txBody>
      </p:sp>
      <p:sp>
        <p:nvSpPr>
          <p:cNvPr id="136" name="Elipse 135"/>
          <p:cNvSpPr/>
          <p:nvPr/>
        </p:nvSpPr>
        <p:spPr>
          <a:xfrm>
            <a:off x="3857169" y="5833718"/>
            <a:ext cx="396044" cy="396044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7" name="Retângulo 136"/>
          <p:cNvSpPr/>
          <p:nvPr/>
        </p:nvSpPr>
        <p:spPr>
          <a:xfrm>
            <a:off x="3203848" y="5833718"/>
            <a:ext cx="16974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10º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2843808" y="3072408"/>
            <a:ext cx="379128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>
            <a:cxnSpLocks/>
          </p:cNvCxnSpPr>
          <p:nvPr/>
        </p:nvCxnSpPr>
        <p:spPr>
          <a:xfrm>
            <a:off x="3222936" y="3072408"/>
            <a:ext cx="0" cy="125727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3222936" y="4298612"/>
            <a:ext cx="70099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Elipse 137"/>
          <p:cNvSpPr/>
          <p:nvPr/>
        </p:nvSpPr>
        <p:spPr>
          <a:xfrm>
            <a:off x="3824563" y="4559351"/>
            <a:ext cx="396044" cy="396044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9" name="Retângulo 138"/>
          <p:cNvSpPr/>
          <p:nvPr/>
        </p:nvSpPr>
        <p:spPr>
          <a:xfrm>
            <a:off x="3171242" y="4559351"/>
            <a:ext cx="16974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7º</a:t>
            </a:r>
          </a:p>
        </p:txBody>
      </p:sp>
      <p:sp>
        <p:nvSpPr>
          <p:cNvPr id="140" name="Retângulo 139"/>
          <p:cNvSpPr/>
          <p:nvPr/>
        </p:nvSpPr>
        <p:spPr>
          <a:xfrm>
            <a:off x="-108520" y="4725144"/>
            <a:ext cx="37084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258,6 bi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-36512" y="5445224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reais em 2016</a:t>
            </a:r>
          </a:p>
        </p:txBody>
      </p:sp>
      <p:sp>
        <p:nvSpPr>
          <p:cNvPr id="143" name="Retângulo 142"/>
          <p:cNvSpPr/>
          <p:nvPr/>
        </p:nvSpPr>
        <p:spPr>
          <a:xfrm>
            <a:off x="5770117" y="2063751"/>
            <a:ext cx="1933883" cy="246221"/>
          </a:xfrm>
          <a:prstGeom prst="rect">
            <a:avLst/>
          </a:prstGeom>
          <a:gradFill flip="none" rotWithShape="1">
            <a:gsLst>
              <a:gs pos="73000">
                <a:srgbClr val="6FB11F">
                  <a:alpha val="0"/>
                </a:srgbClr>
              </a:gs>
              <a:gs pos="2000">
                <a:schemeClr val="tx2"/>
              </a:gs>
            </a:gsLst>
            <a:lin ang="0" scaled="1"/>
            <a:tileRect/>
          </a:gra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4" name="Retângulo 143"/>
          <p:cNvSpPr/>
          <p:nvPr/>
        </p:nvSpPr>
        <p:spPr>
          <a:xfrm>
            <a:off x="6588224" y="2040233"/>
            <a:ext cx="2016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32,5% </a:t>
            </a:r>
            <a:r>
              <a:rPr lang="pt-BR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Brasil</a:t>
            </a:r>
            <a:endParaRPr lang="pt-BR" sz="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Retângulo 153"/>
          <p:cNvSpPr/>
          <p:nvPr/>
        </p:nvSpPr>
        <p:spPr>
          <a:xfrm>
            <a:off x="5762263" y="2479975"/>
            <a:ext cx="825962" cy="246221"/>
          </a:xfrm>
          <a:prstGeom prst="rect">
            <a:avLst/>
          </a:prstGeom>
          <a:gradFill flip="none" rotWithShape="1">
            <a:gsLst>
              <a:gs pos="73000">
                <a:srgbClr val="6FB11F">
                  <a:alpha val="0"/>
                </a:srgbClr>
              </a:gs>
              <a:gs pos="2000">
                <a:schemeClr val="tx2"/>
              </a:gs>
            </a:gsLst>
            <a:lin ang="0" scaled="1"/>
            <a:tileRect/>
          </a:gra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5" name="Retângulo 154"/>
          <p:cNvSpPr/>
          <p:nvPr/>
        </p:nvSpPr>
        <p:spPr>
          <a:xfrm>
            <a:off x="5770117" y="2919282"/>
            <a:ext cx="746099" cy="246221"/>
          </a:xfrm>
          <a:prstGeom prst="rect">
            <a:avLst/>
          </a:prstGeom>
          <a:gradFill flip="none" rotWithShape="1">
            <a:gsLst>
              <a:gs pos="73000">
                <a:srgbClr val="6FB11F">
                  <a:alpha val="0"/>
                </a:srgbClr>
              </a:gs>
              <a:gs pos="2000">
                <a:schemeClr val="tx2"/>
              </a:gs>
            </a:gsLst>
            <a:lin ang="0" scaled="1"/>
            <a:tileRect/>
          </a:gra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6" name="Retângulo 155"/>
          <p:cNvSpPr/>
          <p:nvPr/>
        </p:nvSpPr>
        <p:spPr>
          <a:xfrm>
            <a:off x="5770117" y="3331150"/>
            <a:ext cx="654061" cy="246221"/>
          </a:xfrm>
          <a:prstGeom prst="rect">
            <a:avLst/>
          </a:prstGeom>
          <a:gradFill flip="none" rotWithShape="1">
            <a:gsLst>
              <a:gs pos="73000">
                <a:srgbClr val="6FB11F">
                  <a:alpha val="0"/>
                </a:srgbClr>
              </a:gs>
              <a:gs pos="2000">
                <a:schemeClr val="tx2"/>
              </a:gs>
            </a:gsLst>
            <a:lin ang="0" scaled="1"/>
            <a:tileRect/>
          </a:gra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7" name="Retângulo 156"/>
          <p:cNvSpPr/>
          <p:nvPr/>
        </p:nvSpPr>
        <p:spPr>
          <a:xfrm>
            <a:off x="5762262" y="3768860"/>
            <a:ext cx="661915" cy="246221"/>
          </a:xfrm>
          <a:prstGeom prst="rect">
            <a:avLst/>
          </a:prstGeom>
          <a:gradFill flip="none" rotWithShape="1">
            <a:gsLst>
              <a:gs pos="73000">
                <a:srgbClr val="6FB11F">
                  <a:alpha val="0"/>
                </a:srgbClr>
              </a:gs>
              <a:gs pos="2000">
                <a:schemeClr val="tx2"/>
              </a:gs>
            </a:gsLst>
            <a:lin ang="0" scaled="1"/>
            <a:tileRect/>
          </a:gra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8" name="Retângulo 157"/>
          <p:cNvSpPr/>
          <p:nvPr/>
        </p:nvSpPr>
        <p:spPr>
          <a:xfrm>
            <a:off x="5754408" y="4206570"/>
            <a:ext cx="545784" cy="246221"/>
          </a:xfrm>
          <a:prstGeom prst="rect">
            <a:avLst/>
          </a:prstGeom>
          <a:gradFill flip="none" rotWithShape="1">
            <a:gsLst>
              <a:gs pos="73000">
                <a:srgbClr val="6FB11F">
                  <a:alpha val="0"/>
                </a:srgbClr>
              </a:gs>
              <a:gs pos="2000">
                <a:schemeClr val="tx2"/>
              </a:gs>
            </a:gsLst>
            <a:lin ang="0" scaled="1"/>
            <a:tileRect/>
          </a:gra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9" name="Retângulo 158"/>
          <p:cNvSpPr/>
          <p:nvPr/>
        </p:nvSpPr>
        <p:spPr>
          <a:xfrm>
            <a:off x="5746552" y="4644280"/>
            <a:ext cx="553639" cy="246221"/>
          </a:xfrm>
          <a:prstGeom prst="rect">
            <a:avLst/>
          </a:prstGeom>
          <a:gradFill flip="none" rotWithShape="1">
            <a:gsLst>
              <a:gs pos="73000">
                <a:srgbClr val="6FB11F">
                  <a:alpha val="0"/>
                </a:srgbClr>
              </a:gs>
              <a:gs pos="2000">
                <a:schemeClr val="tx2"/>
              </a:gs>
            </a:gsLst>
            <a:lin ang="0" scaled="1"/>
            <a:tileRect/>
          </a:gra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0" name="Retângulo 159"/>
          <p:cNvSpPr/>
          <p:nvPr/>
        </p:nvSpPr>
        <p:spPr>
          <a:xfrm>
            <a:off x="5738697" y="5081990"/>
            <a:ext cx="561494" cy="246221"/>
          </a:xfrm>
          <a:prstGeom prst="rect">
            <a:avLst/>
          </a:prstGeom>
          <a:gradFill flip="none" rotWithShape="1">
            <a:gsLst>
              <a:gs pos="73000">
                <a:srgbClr val="6FB11F">
                  <a:alpha val="0"/>
                </a:srgbClr>
              </a:gs>
              <a:gs pos="2000">
                <a:schemeClr val="tx2"/>
              </a:gs>
            </a:gsLst>
            <a:lin ang="0" scaled="1"/>
            <a:tileRect/>
          </a:gra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1" name="Retângulo 160"/>
          <p:cNvSpPr/>
          <p:nvPr/>
        </p:nvSpPr>
        <p:spPr>
          <a:xfrm>
            <a:off x="5730843" y="5519700"/>
            <a:ext cx="569348" cy="246221"/>
          </a:xfrm>
          <a:prstGeom prst="rect">
            <a:avLst/>
          </a:prstGeom>
          <a:gradFill flip="none" rotWithShape="1">
            <a:gsLst>
              <a:gs pos="73000">
                <a:srgbClr val="6FB11F">
                  <a:alpha val="0"/>
                </a:srgbClr>
              </a:gs>
              <a:gs pos="2000">
                <a:schemeClr val="tx2"/>
              </a:gs>
            </a:gsLst>
            <a:lin ang="0" scaled="1"/>
            <a:tileRect/>
          </a:gra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2" name="Retângulo 161"/>
          <p:cNvSpPr/>
          <p:nvPr/>
        </p:nvSpPr>
        <p:spPr>
          <a:xfrm>
            <a:off x="5722987" y="5957410"/>
            <a:ext cx="577204" cy="246221"/>
          </a:xfrm>
          <a:prstGeom prst="rect">
            <a:avLst/>
          </a:prstGeom>
          <a:gradFill flip="none" rotWithShape="1">
            <a:gsLst>
              <a:gs pos="73000">
                <a:srgbClr val="6FB11F">
                  <a:alpha val="0"/>
                </a:srgbClr>
              </a:gs>
              <a:gs pos="2000">
                <a:schemeClr val="tx2"/>
              </a:gs>
            </a:gsLst>
            <a:lin ang="0" scaled="1"/>
            <a:tileRect/>
          </a:gra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3" name="Retângulo 162"/>
          <p:cNvSpPr/>
          <p:nvPr/>
        </p:nvSpPr>
        <p:spPr>
          <a:xfrm>
            <a:off x="5868144" y="2431921"/>
            <a:ext cx="2016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10,2% </a:t>
            </a:r>
            <a:r>
              <a:rPr lang="pt-BR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Brasil</a:t>
            </a:r>
            <a:endParaRPr lang="pt-BR" sz="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Retângulo 163"/>
          <p:cNvSpPr/>
          <p:nvPr/>
        </p:nvSpPr>
        <p:spPr>
          <a:xfrm>
            <a:off x="5788807" y="2888504"/>
            <a:ext cx="2016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8,7% </a:t>
            </a:r>
            <a:r>
              <a:rPr lang="pt-BR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Brasil</a:t>
            </a:r>
            <a:endParaRPr lang="pt-BR" sz="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Retângulo 164"/>
          <p:cNvSpPr/>
          <p:nvPr/>
        </p:nvSpPr>
        <p:spPr>
          <a:xfrm>
            <a:off x="5724128" y="3296017"/>
            <a:ext cx="2016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6,5% </a:t>
            </a:r>
            <a:r>
              <a:rPr lang="pt-BR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Brasil</a:t>
            </a:r>
            <a:endParaRPr lang="pt-BR" sz="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Retângulo 165"/>
          <p:cNvSpPr/>
          <p:nvPr/>
        </p:nvSpPr>
        <p:spPr>
          <a:xfrm>
            <a:off x="5724128" y="3728065"/>
            <a:ext cx="2016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6,4% </a:t>
            </a:r>
            <a:r>
              <a:rPr lang="pt-BR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Brasil</a:t>
            </a:r>
            <a:endParaRPr lang="pt-BR" sz="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etângulo 167"/>
          <p:cNvSpPr/>
          <p:nvPr/>
        </p:nvSpPr>
        <p:spPr>
          <a:xfrm>
            <a:off x="5580112" y="4628890"/>
            <a:ext cx="2016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4,1% </a:t>
            </a:r>
            <a:r>
              <a:rPr lang="pt-BR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Brasil</a:t>
            </a:r>
            <a:endParaRPr lang="pt-BR" sz="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Retângulo 168"/>
          <p:cNvSpPr/>
          <p:nvPr/>
        </p:nvSpPr>
        <p:spPr>
          <a:xfrm>
            <a:off x="5580112" y="5066600"/>
            <a:ext cx="2016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3,8% </a:t>
            </a:r>
            <a:r>
              <a:rPr lang="pt-BR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Brasil</a:t>
            </a:r>
            <a:endParaRPr lang="pt-BR" sz="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tângulo 169"/>
          <p:cNvSpPr/>
          <p:nvPr/>
        </p:nvSpPr>
        <p:spPr>
          <a:xfrm>
            <a:off x="5580112" y="5517232"/>
            <a:ext cx="2016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2,9% </a:t>
            </a:r>
            <a:r>
              <a:rPr lang="pt-BR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Brasil</a:t>
            </a:r>
            <a:endParaRPr lang="pt-BR" sz="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Retângulo 170"/>
          <p:cNvSpPr/>
          <p:nvPr/>
        </p:nvSpPr>
        <p:spPr>
          <a:xfrm>
            <a:off x="5580112" y="5949280"/>
            <a:ext cx="2016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2,7% </a:t>
            </a:r>
            <a:r>
              <a:rPr lang="pt-BR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Brasil</a:t>
            </a:r>
            <a:endParaRPr lang="pt-BR" sz="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tângulo 82"/>
          <p:cNvSpPr/>
          <p:nvPr/>
        </p:nvSpPr>
        <p:spPr>
          <a:xfrm>
            <a:off x="-36512" y="1177007"/>
            <a:ext cx="4320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economia baiana no PIB Brasil</a:t>
            </a:r>
          </a:p>
        </p:txBody>
      </p:sp>
      <p:sp>
        <p:nvSpPr>
          <p:cNvPr id="78" name="Retângulo 77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CaixaDeTexto 80"/>
          <p:cNvSpPr txBox="1"/>
          <p:nvPr/>
        </p:nvSpPr>
        <p:spPr>
          <a:xfrm>
            <a:off x="-36512" y="6093296"/>
            <a:ext cx="40129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>
                <a:solidFill>
                  <a:schemeClr val="tx2"/>
                </a:solidFill>
              </a:rPr>
              <a:t>Fonte: IBGE (2018);.</a:t>
            </a:r>
          </a:p>
        </p:txBody>
      </p:sp>
      <p:sp>
        <p:nvSpPr>
          <p:cNvPr id="82" name="Retângulo 81"/>
          <p:cNvSpPr/>
          <p:nvPr/>
        </p:nvSpPr>
        <p:spPr>
          <a:xfrm>
            <a:off x="-36512" y="908720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Caracterização geral</a:t>
            </a:r>
          </a:p>
        </p:txBody>
      </p:sp>
      <p:sp>
        <p:nvSpPr>
          <p:cNvPr id="124" name="Elipse 123"/>
          <p:cNvSpPr/>
          <p:nvPr/>
        </p:nvSpPr>
        <p:spPr>
          <a:xfrm>
            <a:off x="3811860" y="4117507"/>
            <a:ext cx="396044" cy="396044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7" name="Retângulo 166"/>
          <p:cNvSpPr/>
          <p:nvPr/>
        </p:nvSpPr>
        <p:spPr>
          <a:xfrm>
            <a:off x="5569563" y="4159862"/>
            <a:ext cx="2016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4,1% </a:t>
            </a:r>
            <a:r>
              <a:rPr lang="pt-BR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Brasil</a:t>
            </a:r>
            <a:endParaRPr lang="pt-BR" sz="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etângulo 124"/>
          <p:cNvSpPr/>
          <p:nvPr/>
        </p:nvSpPr>
        <p:spPr>
          <a:xfrm>
            <a:off x="3179066" y="4146252"/>
            <a:ext cx="16974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6º</a:t>
            </a:r>
          </a:p>
        </p:txBody>
      </p:sp>
    </p:spTree>
    <p:extLst>
      <p:ext uri="{BB962C8B-B14F-4D97-AF65-F5344CB8AC3E}">
        <p14:creationId xmlns:p14="http://schemas.microsoft.com/office/powerpoint/2010/main" val="29446783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Conector reto 125"/>
          <p:cNvCxnSpPr/>
          <p:nvPr/>
        </p:nvCxnSpPr>
        <p:spPr>
          <a:xfrm flipV="1">
            <a:off x="6500515" y="2379077"/>
            <a:ext cx="0" cy="50375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07" y="2276872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reto 2"/>
          <p:cNvCxnSpPr/>
          <p:nvPr/>
        </p:nvCxnSpPr>
        <p:spPr>
          <a:xfrm flipV="1">
            <a:off x="2648503" y="2348880"/>
            <a:ext cx="0" cy="2880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2648503" y="2348880"/>
            <a:ext cx="3494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to 113"/>
          <p:cNvCxnSpPr/>
          <p:nvPr/>
        </p:nvCxnSpPr>
        <p:spPr>
          <a:xfrm flipV="1">
            <a:off x="2123728" y="1927866"/>
            <a:ext cx="0" cy="8530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to 114"/>
          <p:cNvCxnSpPr/>
          <p:nvPr/>
        </p:nvCxnSpPr>
        <p:spPr>
          <a:xfrm>
            <a:off x="2123728" y="1927865"/>
            <a:ext cx="2956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to 115"/>
          <p:cNvCxnSpPr/>
          <p:nvPr/>
        </p:nvCxnSpPr>
        <p:spPr>
          <a:xfrm>
            <a:off x="2648503" y="4581128"/>
            <a:ext cx="88080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9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tângulo 22"/>
          <p:cNvSpPr/>
          <p:nvPr/>
        </p:nvSpPr>
        <p:spPr>
          <a:xfrm>
            <a:off x="35495" y="908720"/>
            <a:ext cx="6465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 dez maiores economias</a:t>
            </a:r>
          </a:p>
          <a:p>
            <a:pPr algn="just"/>
            <a:r>
              <a:rPr 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FEIRA DE SANTANA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-36512" y="4941168"/>
            <a:ext cx="4012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</a:rPr>
              <a:t>Fonte: IBGE (2017); SEI (2017).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0" y="5134392"/>
            <a:ext cx="9144000" cy="1195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35496" y="5138608"/>
            <a:ext cx="3493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Destaque do setor de comércio e serviços. 2º maior PIB do setor terciário na Bahia em 2014</a:t>
            </a:r>
          </a:p>
        </p:txBody>
      </p:sp>
      <p:sp>
        <p:nvSpPr>
          <p:cNvPr id="104" name="Retângulo 103"/>
          <p:cNvSpPr/>
          <p:nvPr/>
        </p:nvSpPr>
        <p:spPr>
          <a:xfrm>
            <a:off x="3635896" y="5134392"/>
            <a:ext cx="2988184" cy="1195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5" name="Retângulo 104"/>
          <p:cNvSpPr/>
          <p:nvPr/>
        </p:nvSpPr>
        <p:spPr>
          <a:xfrm>
            <a:off x="6624080" y="5133831"/>
            <a:ext cx="2520000" cy="119520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9" name="Retângulo 108"/>
          <p:cNvSpPr/>
          <p:nvPr/>
        </p:nvSpPr>
        <p:spPr>
          <a:xfrm>
            <a:off x="6624080" y="5847655"/>
            <a:ext cx="25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setor industrial destaque na produção de pneus e borrachas</a:t>
            </a:r>
          </a:p>
        </p:txBody>
      </p:sp>
      <p:sp>
        <p:nvSpPr>
          <p:cNvPr id="113" name="Retângulo 112"/>
          <p:cNvSpPr/>
          <p:nvPr/>
        </p:nvSpPr>
        <p:spPr>
          <a:xfrm>
            <a:off x="1183599" y="3641576"/>
            <a:ext cx="14756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</a:p>
        </p:txBody>
      </p:sp>
      <p:sp>
        <p:nvSpPr>
          <p:cNvPr id="117" name="Retângulo 116"/>
          <p:cNvSpPr/>
          <p:nvPr/>
        </p:nvSpPr>
        <p:spPr>
          <a:xfrm>
            <a:off x="2304164" y="1742619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Agropecuária</a:t>
            </a:r>
          </a:p>
        </p:txBody>
      </p:sp>
      <p:sp>
        <p:nvSpPr>
          <p:cNvPr id="118" name="Retângulo 117"/>
          <p:cNvSpPr/>
          <p:nvPr/>
        </p:nvSpPr>
        <p:spPr>
          <a:xfrm>
            <a:off x="2880228" y="2174667"/>
            <a:ext cx="11263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</a:p>
        </p:txBody>
      </p:sp>
      <p:sp>
        <p:nvSpPr>
          <p:cNvPr id="119" name="Retângulo 118"/>
          <p:cNvSpPr/>
          <p:nvPr/>
        </p:nvSpPr>
        <p:spPr>
          <a:xfrm>
            <a:off x="3423252" y="2596842"/>
            <a:ext cx="1166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 e Serviços</a:t>
            </a:r>
          </a:p>
        </p:txBody>
      </p:sp>
      <p:cxnSp>
        <p:nvCxnSpPr>
          <p:cNvPr id="120" name="Conector reto 119"/>
          <p:cNvCxnSpPr/>
          <p:nvPr/>
        </p:nvCxnSpPr>
        <p:spPr>
          <a:xfrm flipV="1">
            <a:off x="3529310" y="2740547"/>
            <a:ext cx="0" cy="18405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tângulo 120"/>
          <p:cNvSpPr/>
          <p:nvPr/>
        </p:nvSpPr>
        <p:spPr>
          <a:xfrm>
            <a:off x="2304164" y="1871246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3,0%</a:t>
            </a:r>
          </a:p>
        </p:txBody>
      </p:sp>
      <p:sp>
        <p:nvSpPr>
          <p:cNvPr id="122" name="Retângulo 121"/>
          <p:cNvSpPr/>
          <p:nvPr/>
        </p:nvSpPr>
        <p:spPr>
          <a:xfrm>
            <a:off x="2880228" y="2303294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20,0%</a:t>
            </a:r>
          </a:p>
        </p:txBody>
      </p:sp>
      <p:sp>
        <p:nvSpPr>
          <p:cNvPr id="123" name="Retângulo 122"/>
          <p:cNvSpPr/>
          <p:nvPr/>
        </p:nvSpPr>
        <p:spPr>
          <a:xfrm>
            <a:off x="3479173" y="2879358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77,0%</a:t>
            </a:r>
          </a:p>
        </p:txBody>
      </p:sp>
      <p:sp>
        <p:nvSpPr>
          <p:cNvPr id="125" name="Retângulo 124"/>
          <p:cNvSpPr/>
          <p:nvPr/>
        </p:nvSpPr>
        <p:spPr>
          <a:xfrm>
            <a:off x="5053175" y="3654931"/>
            <a:ext cx="14756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cxnSp>
        <p:nvCxnSpPr>
          <p:cNvPr id="127" name="Conector reto 126"/>
          <p:cNvCxnSpPr/>
          <p:nvPr/>
        </p:nvCxnSpPr>
        <p:spPr>
          <a:xfrm>
            <a:off x="6500515" y="2379077"/>
            <a:ext cx="3494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to 127"/>
          <p:cNvCxnSpPr/>
          <p:nvPr/>
        </p:nvCxnSpPr>
        <p:spPr>
          <a:xfrm flipV="1">
            <a:off x="5964485" y="1947972"/>
            <a:ext cx="0" cy="4861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reto 128"/>
          <p:cNvCxnSpPr/>
          <p:nvPr/>
        </p:nvCxnSpPr>
        <p:spPr>
          <a:xfrm>
            <a:off x="5964485" y="1947972"/>
            <a:ext cx="306871" cy="1009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tângulo 130"/>
          <p:cNvSpPr/>
          <p:nvPr/>
        </p:nvSpPr>
        <p:spPr>
          <a:xfrm>
            <a:off x="6156176" y="1772816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Agropecuária</a:t>
            </a:r>
          </a:p>
        </p:txBody>
      </p:sp>
      <p:sp>
        <p:nvSpPr>
          <p:cNvPr id="132" name="Retângulo 131"/>
          <p:cNvSpPr/>
          <p:nvPr/>
        </p:nvSpPr>
        <p:spPr>
          <a:xfrm>
            <a:off x="6732240" y="2204864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</a:p>
        </p:txBody>
      </p:sp>
      <p:sp>
        <p:nvSpPr>
          <p:cNvPr id="133" name="Retângulo 132"/>
          <p:cNvSpPr/>
          <p:nvPr/>
        </p:nvSpPr>
        <p:spPr>
          <a:xfrm>
            <a:off x="6156176" y="1901443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0,6%</a:t>
            </a:r>
          </a:p>
        </p:txBody>
      </p:sp>
      <p:sp>
        <p:nvSpPr>
          <p:cNvPr id="134" name="Retângulo 133"/>
          <p:cNvSpPr/>
          <p:nvPr/>
        </p:nvSpPr>
        <p:spPr>
          <a:xfrm>
            <a:off x="6732240" y="2333491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21,7%</a:t>
            </a:r>
          </a:p>
        </p:txBody>
      </p:sp>
      <p:cxnSp>
        <p:nvCxnSpPr>
          <p:cNvPr id="135" name="Conector reto 134"/>
          <p:cNvCxnSpPr/>
          <p:nvPr/>
        </p:nvCxnSpPr>
        <p:spPr>
          <a:xfrm>
            <a:off x="5423389" y="4869160"/>
            <a:ext cx="188491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tângulo 135"/>
          <p:cNvSpPr/>
          <p:nvPr/>
        </p:nvSpPr>
        <p:spPr>
          <a:xfrm>
            <a:off x="7280580" y="2852936"/>
            <a:ext cx="1166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 e Serviços</a:t>
            </a:r>
          </a:p>
        </p:txBody>
      </p:sp>
      <p:cxnSp>
        <p:nvCxnSpPr>
          <p:cNvPr id="137" name="Conector reto 136"/>
          <p:cNvCxnSpPr/>
          <p:nvPr/>
        </p:nvCxnSpPr>
        <p:spPr>
          <a:xfrm flipV="1">
            <a:off x="7346851" y="2924945"/>
            <a:ext cx="0" cy="19442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tângulo 137"/>
          <p:cNvSpPr/>
          <p:nvPr/>
        </p:nvSpPr>
        <p:spPr>
          <a:xfrm>
            <a:off x="7308304" y="3176915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77,7%</a:t>
            </a:r>
          </a:p>
        </p:txBody>
      </p:sp>
      <p:sp>
        <p:nvSpPr>
          <p:cNvPr id="140" name="Retângulo 139"/>
          <p:cNvSpPr/>
          <p:nvPr/>
        </p:nvSpPr>
        <p:spPr>
          <a:xfrm>
            <a:off x="3779912" y="5877272"/>
            <a:ext cx="2807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setor de Comércio e Serviços do TI Portal do Sertão em 2015</a:t>
            </a:r>
          </a:p>
        </p:txBody>
      </p:sp>
      <p:sp>
        <p:nvSpPr>
          <p:cNvPr id="141" name="Retângulo 140"/>
          <p:cNvSpPr/>
          <p:nvPr/>
        </p:nvSpPr>
        <p:spPr>
          <a:xfrm>
            <a:off x="3744048" y="5119784"/>
            <a:ext cx="27718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76,3%</a:t>
            </a:r>
          </a:p>
        </p:txBody>
      </p:sp>
      <p:cxnSp>
        <p:nvCxnSpPr>
          <p:cNvPr id="71" name="Conector reto 70"/>
          <p:cNvCxnSpPr/>
          <p:nvPr/>
        </p:nvCxnSpPr>
        <p:spPr>
          <a:xfrm flipV="1">
            <a:off x="5416110" y="4626096"/>
            <a:ext cx="0" cy="24306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utoShape 6" descr="Resultado de imagem para icon png service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68" name="AutoShape 8" descr="Resultado de imagem para icon png service"/>
          <p:cNvSpPr>
            <a:spLocks noChangeAspect="1" noChangeArrowheads="1"/>
          </p:cNvSpPr>
          <p:nvPr/>
        </p:nvSpPr>
        <p:spPr bwMode="auto">
          <a:xfrm>
            <a:off x="307975" y="-10128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69" name="AutoShape 11" descr="Resultado de imagem para icon png service"/>
          <p:cNvSpPr>
            <a:spLocks noChangeAspect="1" noChangeArrowheads="1"/>
          </p:cNvSpPr>
          <p:nvPr/>
        </p:nvSpPr>
        <p:spPr bwMode="auto">
          <a:xfrm>
            <a:off x="460375" y="-8604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276872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Resultado de imagem para chicken icon"/>
          <p:cNvSpPr>
            <a:spLocks noChangeAspect="1" noChangeArrowheads="1"/>
          </p:cNvSpPr>
          <p:nvPr/>
        </p:nvSpPr>
        <p:spPr bwMode="auto">
          <a:xfrm>
            <a:off x="612775" y="-7080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AutoShape 4" descr="Resultado de imagem para chicken icon"/>
          <p:cNvSpPr>
            <a:spLocks noChangeAspect="1" noChangeArrowheads="1"/>
          </p:cNvSpPr>
          <p:nvPr/>
        </p:nvSpPr>
        <p:spPr bwMode="auto">
          <a:xfrm>
            <a:off x="765175" y="-5556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9" name="Picture 9" descr="Imagem relacionada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577" y="5195065"/>
            <a:ext cx="694705" cy="69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tângulo 61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4103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 flipH="1" flipV="1">
            <a:off x="2648503" y="2348880"/>
            <a:ext cx="10728" cy="5040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2648503" y="2348880"/>
            <a:ext cx="3494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to 113"/>
          <p:cNvCxnSpPr/>
          <p:nvPr/>
        </p:nvCxnSpPr>
        <p:spPr>
          <a:xfrm flipV="1">
            <a:off x="2123728" y="1927866"/>
            <a:ext cx="0" cy="8530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to 114"/>
          <p:cNvCxnSpPr/>
          <p:nvPr/>
        </p:nvCxnSpPr>
        <p:spPr>
          <a:xfrm>
            <a:off x="2123728" y="1927865"/>
            <a:ext cx="2956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to 115"/>
          <p:cNvCxnSpPr/>
          <p:nvPr/>
        </p:nvCxnSpPr>
        <p:spPr>
          <a:xfrm>
            <a:off x="1679575" y="4859238"/>
            <a:ext cx="186046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9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tângulo 22"/>
          <p:cNvSpPr/>
          <p:nvPr/>
        </p:nvSpPr>
        <p:spPr>
          <a:xfrm>
            <a:off x="35495" y="908720"/>
            <a:ext cx="8411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 dez maiores economias</a:t>
            </a:r>
          </a:p>
          <a:p>
            <a:pPr algn="just"/>
            <a:r>
              <a:rPr 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SÃO FRANCISCO DO CONDE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-36512" y="4941168"/>
            <a:ext cx="4012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</a:rPr>
              <a:t>Fonte: IBGE (2017); SEI (2017).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0" y="5134392"/>
            <a:ext cx="9144000" cy="119520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-38447" y="5408265"/>
            <a:ext cx="3635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da participação do setor industrial</a:t>
            </a:r>
          </a:p>
        </p:txBody>
      </p:sp>
      <p:sp>
        <p:nvSpPr>
          <p:cNvPr id="104" name="Retângulo 103"/>
          <p:cNvSpPr/>
          <p:nvPr/>
        </p:nvSpPr>
        <p:spPr>
          <a:xfrm>
            <a:off x="3635896" y="5134392"/>
            <a:ext cx="2988184" cy="119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5" name="Retângulo 104"/>
          <p:cNvSpPr/>
          <p:nvPr/>
        </p:nvSpPr>
        <p:spPr>
          <a:xfrm>
            <a:off x="6624080" y="5133831"/>
            <a:ext cx="2520000" cy="119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9" name="Retângulo 108"/>
          <p:cNvSpPr/>
          <p:nvPr/>
        </p:nvSpPr>
        <p:spPr>
          <a:xfrm>
            <a:off x="7492686" y="5421259"/>
            <a:ext cx="16119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Destaque no refino de petróleo</a:t>
            </a:r>
          </a:p>
        </p:txBody>
      </p:sp>
      <p:sp>
        <p:nvSpPr>
          <p:cNvPr id="113" name="Retângulo 112"/>
          <p:cNvSpPr/>
          <p:nvPr/>
        </p:nvSpPr>
        <p:spPr>
          <a:xfrm>
            <a:off x="1183599" y="3641576"/>
            <a:ext cx="14756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</a:p>
        </p:txBody>
      </p:sp>
      <p:sp>
        <p:nvSpPr>
          <p:cNvPr id="117" name="Retângulo 116"/>
          <p:cNvSpPr/>
          <p:nvPr/>
        </p:nvSpPr>
        <p:spPr>
          <a:xfrm>
            <a:off x="2304164" y="1742619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Agropecuária</a:t>
            </a:r>
          </a:p>
        </p:txBody>
      </p:sp>
      <p:sp>
        <p:nvSpPr>
          <p:cNvPr id="118" name="Retângulo 117"/>
          <p:cNvSpPr/>
          <p:nvPr/>
        </p:nvSpPr>
        <p:spPr>
          <a:xfrm>
            <a:off x="2880228" y="2174667"/>
            <a:ext cx="11263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</a:p>
        </p:txBody>
      </p:sp>
      <p:sp>
        <p:nvSpPr>
          <p:cNvPr id="119" name="Retângulo 118"/>
          <p:cNvSpPr/>
          <p:nvPr/>
        </p:nvSpPr>
        <p:spPr>
          <a:xfrm>
            <a:off x="3423252" y="2596842"/>
            <a:ext cx="1166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 e Serviços</a:t>
            </a:r>
          </a:p>
        </p:txBody>
      </p:sp>
      <p:cxnSp>
        <p:nvCxnSpPr>
          <p:cNvPr id="120" name="Conector reto 119"/>
          <p:cNvCxnSpPr/>
          <p:nvPr/>
        </p:nvCxnSpPr>
        <p:spPr>
          <a:xfrm flipV="1">
            <a:off x="3529310" y="2740548"/>
            <a:ext cx="0" cy="21286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tângulo 120"/>
          <p:cNvSpPr/>
          <p:nvPr/>
        </p:nvSpPr>
        <p:spPr>
          <a:xfrm>
            <a:off x="2304164" y="1871246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0,4%</a:t>
            </a:r>
          </a:p>
        </p:txBody>
      </p:sp>
      <p:sp>
        <p:nvSpPr>
          <p:cNvPr id="122" name="Retângulo 121"/>
          <p:cNvSpPr/>
          <p:nvPr/>
        </p:nvSpPr>
        <p:spPr>
          <a:xfrm>
            <a:off x="2880228" y="2303294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36,5%</a:t>
            </a:r>
          </a:p>
        </p:txBody>
      </p:sp>
      <p:sp>
        <p:nvSpPr>
          <p:cNvPr id="123" name="Retângulo 122"/>
          <p:cNvSpPr/>
          <p:nvPr/>
        </p:nvSpPr>
        <p:spPr>
          <a:xfrm>
            <a:off x="3479173" y="2879358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63,1%</a:t>
            </a:r>
          </a:p>
        </p:txBody>
      </p:sp>
      <p:sp>
        <p:nvSpPr>
          <p:cNvPr id="125" name="Retângulo 124"/>
          <p:cNvSpPr/>
          <p:nvPr/>
        </p:nvSpPr>
        <p:spPr>
          <a:xfrm>
            <a:off x="5053175" y="3654931"/>
            <a:ext cx="14756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cxnSp>
        <p:nvCxnSpPr>
          <p:cNvPr id="126" name="Conector reto 125"/>
          <p:cNvCxnSpPr/>
          <p:nvPr/>
        </p:nvCxnSpPr>
        <p:spPr>
          <a:xfrm flipV="1">
            <a:off x="6588224" y="2379078"/>
            <a:ext cx="0" cy="6178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to 126"/>
          <p:cNvCxnSpPr/>
          <p:nvPr/>
        </p:nvCxnSpPr>
        <p:spPr>
          <a:xfrm>
            <a:off x="6588224" y="2379077"/>
            <a:ext cx="26175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to 127"/>
          <p:cNvCxnSpPr/>
          <p:nvPr/>
        </p:nvCxnSpPr>
        <p:spPr>
          <a:xfrm flipV="1">
            <a:off x="6105053" y="1964959"/>
            <a:ext cx="0" cy="6359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reto 128"/>
          <p:cNvCxnSpPr/>
          <p:nvPr/>
        </p:nvCxnSpPr>
        <p:spPr>
          <a:xfrm>
            <a:off x="6084168" y="1951907"/>
            <a:ext cx="187188" cy="61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tângulo 130"/>
          <p:cNvSpPr/>
          <p:nvPr/>
        </p:nvSpPr>
        <p:spPr>
          <a:xfrm>
            <a:off x="6156176" y="1772816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Agropecuária</a:t>
            </a:r>
          </a:p>
        </p:txBody>
      </p:sp>
      <p:sp>
        <p:nvSpPr>
          <p:cNvPr id="132" name="Retângulo 131"/>
          <p:cNvSpPr/>
          <p:nvPr/>
        </p:nvSpPr>
        <p:spPr>
          <a:xfrm>
            <a:off x="6732240" y="2204864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</a:p>
        </p:txBody>
      </p:sp>
      <p:sp>
        <p:nvSpPr>
          <p:cNvPr id="133" name="Retângulo 132"/>
          <p:cNvSpPr/>
          <p:nvPr/>
        </p:nvSpPr>
        <p:spPr>
          <a:xfrm>
            <a:off x="6156176" y="1901443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0,2%</a:t>
            </a:r>
          </a:p>
        </p:txBody>
      </p:sp>
      <p:sp>
        <p:nvSpPr>
          <p:cNvPr id="134" name="Retângulo 133"/>
          <p:cNvSpPr/>
          <p:nvPr/>
        </p:nvSpPr>
        <p:spPr>
          <a:xfrm>
            <a:off x="6732240" y="2333491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56,1%</a:t>
            </a:r>
          </a:p>
        </p:txBody>
      </p:sp>
      <p:cxnSp>
        <p:nvCxnSpPr>
          <p:cNvPr id="135" name="Conector reto 134"/>
          <p:cNvCxnSpPr/>
          <p:nvPr/>
        </p:nvCxnSpPr>
        <p:spPr>
          <a:xfrm>
            <a:off x="5423389" y="4869160"/>
            <a:ext cx="188491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tângulo 135"/>
          <p:cNvSpPr/>
          <p:nvPr/>
        </p:nvSpPr>
        <p:spPr>
          <a:xfrm>
            <a:off x="7280580" y="2852936"/>
            <a:ext cx="1166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 e Serviços</a:t>
            </a:r>
          </a:p>
        </p:txBody>
      </p:sp>
      <p:cxnSp>
        <p:nvCxnSpPr>
          <p:cNvPr id="137" name="Conector reto 136"/>
          <p:cNvCxnSpPr/>
          <p:nvPr/>
        </p:nvCxnSpPr>
        <p:spPr>
          <a:xfrm flipV="1">
            <a:off x="7346851" y="2924945"/>
            <a:ext cx="0" cy="19442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tângulo 137"/>
          <p:cNvSpPr/>
          <p:nvPr/>
        </p:nvSpPr>
        <p:spPr>
          <a:xfrm>
            <a:off x="7308304" y="3176915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43,7%</a:t>
            </a:r>
          </a:p>
        </p:txBody>
      </p:sp>
      <p:cxnSp>
        <p:nvCxnSpPr>
          <p:cNvPr id="71" name="Conector reto 70"/>
          <p:cNvCxnSpPr/>
          <p:nvPr/>
        </p:nvCxnSpPr>
        <p:spPr>
          <a:xfrm flipV="1">
            <a:off x="5416110" y="4626096"/>
            <a:ext cx="0" cy="24306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utoShape 6" descr="Resultado de imagem para icon png service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68" name="AutoShape 8" descr="Resultado de imagem para icon png service"/>
          <p:cNvSpPr>
            <a:spLocks noChangeAspect="1" noChangeArrowheads="1"/>
          </p:cNvSpPr>
          <p:nvPr/>
        </p:nvSpPr>
        <p:spPr bwMode="auto">
          <a:xfrm>
            <a:off x="307975" y="-10128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69" name="AutoShape 11" descr="Resultado de imagem para icon png service"/>
          <p:cNvSpPr>
            <a:spLocks noChangeAspect="1" noChangeArrowheads="1"/>
          </p:cNvSpPr>
          <p:nvPr/>
        </p:nvSpPr>
        <p:spPr bwMode="auto">
          <a:xfrm>
            <a:off x="460375" y="-8604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2" descr="Resultado de imagem para chicken icon"/>
          <p:cNvSpPr>
            <a:spLocks noChangeAspect="1" noChangeArrowheads="1"/>
          </p:cNvSpPr>
          <p:nvPr/>
        </p:nvSpPr>
        <p:spPr bwMode="auto">
          <a:xfrm>
            <a:off x="612775" y="-7080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AutoShape 4" descr="Resultado de imagem para chicken icon"/>
          <p:cNvSpPr>
            <a:spLocks noChangeAspect="1" noChangeArrowheads="1"/>
          </p:cNvSpPr>
          <p:nvPr/>
        </p:nvSpPr>
        <p:spPr bwMode="auto">
          <a:xfrm>
            <a:off x="765175" y="-5556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4" name="Retângulo 63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Conector reto 69"/>
          <p:cNvCxnSpPr/>
          <p:nvPr/>
        </p:nvCxnSpPr>
        <p:spPr>
          <a:xfrm flipV="1">
            <a:off x="1679575" y="4747628"/>
            <a:ext cx="0" cy="986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tângulo 78"/>
          <p:cNvSpPr/>
          <p:nvPr/>
        </p:nvSpPr>
        <p:spPr>
          <a:xfrm>
            <a:off x="3707904" y="5847655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toda produção industrial TI Metropolitano de Salvador em 2015</a:t>
            </a:r>
          </a:p>
        </p:txBody>
      </p:sp>
      <p:sp>
        <p:nvSpPr>
          <p:cNvPr id="80" name="Retângulo 79"/>
          <p:cNvSpPr/>
          <p:nvPr/>
        </p:nvSpPr>
        <p:spPr>
          <a:xfrm>
            <a:off x="3851920" y="5114104"/>
            <a:ext cx="27718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14,7%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168" y="2451085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4" descr="Resultado de imagem para icon petro oil"/>
          <p:cNvSpPr>
            <a:spLocks noChangeAspect="1" noChangeArrowheads="1"/>
          </p:cNvSpPr>
          <p:nvPr/>
        </p:nvSpPr>
        <p:spPr bwMode="auto">
          <a:xfrm>
            <a:off x="155575" y="-1919288"/>
            <a:ext cx="4010025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AutoShape 6" descr="Resultado de imagem para icon petro oil"/>
          <p:cNvSpPr>
            <a:spLocks noChangeAspect="1" noChangeArrowheads="1"/>
          </p:cNvSpPr>
          <p:nvPr/>
        </p:nvSpPr>
        <p:spPr bwMode="auto">
          <a:xfrm>
            <a:off x="307975" y="-1766888"/>
            <a:ext cx="4010025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8" name="Picture 8" descr="Imagem relacionada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166" y="5218101"/>
            <a:ext cx="1027782" cy="102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272" y="2363738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23259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 flipV="1">
            <a:off x="2648503" y="2348880"/>
            <a:ext cx="0" cy="2880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2648503" y="2348880"/>
            <a:ext cx="3494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to 113"/>
          <p:cNvCxnSpPr/>
          <p:nvPr/>
        </p:nvCxnSpPr>
        <p:spPr>
          <a:xfrm flipV="1">
            <a:off x="2123728" y="1927866"/>
            <a:ext cx="0" cy="8530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to 114"/>
          <p:cNvCxnSpPr/>
          <p:nvPr/>
        </p:nvCxnSpPr>
        <p:spPr>
          <a:xfrm>
            <a:off x="2123728" y="1927865"/>
            <a:ext cx="2956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to 115"/>
          <p:cNvCxnSpPr/>
          <p:nvPr/>
        </p:nvCxnSpPr>
        <p:spPr>
          <a:xfrm>
            <a:off x="2648503" y="4581128"/>
            <a:ext cx="88080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9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tângulo 22"/>
          <p:cNvSpPr/>
          <p:nvPr/>
        </p:nvSpPr>
        <p:spPr>
          <a:xfrm>
            <a:off x="35495" y="908720"/>
            <a:ext cx="62358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 dez maiores economias</a:t>
            </a:r>
          </a:p>
          <a:p>
            <a:pPr algn="just"/>
            <a:r>
              <a:rPr 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VITÓRIA DA CONQUISTA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-36512" y="4941168"/>
            <a:ext cx="4012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</a:rPr>
              <a:t>Fonte: IBGE (2017); SEI (2017).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0" y="5134392"/>
            <a:ext cx="9144000" cy="119520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-38447" y="5408265"/>
            <a:ext cx="3635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da participação do setor de Comércio e Serviços</a:t>
            </a:r>
          </a:p>
        </p:txBody>
      </p:sp>
      <p:sp>
        <p:nvSpPr>
          <p:cNvPr id="104" name="Retângulo 103"/>
          <p:cNvSpPr/>
          <p:nvPr/>
        </p:nvSpPr>
        <p:spPr>
          <a:xfrm>
            <a:off x="3635896" y="5134392"/>
            <a:ext cx="2988184" cy="1195200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5" name="Retângulo 104"/>
          <p:cNvSpPr/>
          <p:nvPr/>
        </p:nvSpPr>
        <p:spPr>
          <a:xfrm>
            <a:off x="6624080" y="5133831"/>
            <a:ext cx="2520000" cy="1195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9" name="Retângulo 108"/>
          <p:cNvSpPr/>
          <p:nvPr/>
        </p:nvSpPr>
        <p:spPr>
          <a:xfrm>
            <a:off x="6878744" y="5847655"/>
            <a:ext cx="2013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 da Bahia em número de habitantes</a:t>
            </a:r>
          </a:p>
        </p:txBody>
      </p:sp>
      <p:sp>
        <p:nvSpPr>
          <p:cNvPr id="113" name="Retângulo 112"/>
          <p:cNvSpPr/>
          <p:nvPr/>
        </p:nvSpPr>
        <p:spPr>
          <a:xfrm>
            <a:off x="1183599" y="3641576"/>
            <a:ext cx="14756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</a:p>
        </p:txBody>
      </p:sp>
      <p:sp>
        <p:nvSpPr>
          <p:cNvPr id="117" name="Retângulo 116"/>
          <p:cNvSpPr/>
          <p:nvPr/>
        </p:nvSpPr>
        <p:spPr>
          <a:xfrm>
            <a:off x="2304164" y="1742619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Agropecuária</a:t>
            </a:r>
          </a:p>
        </p:txBody>
      </p:sp>
      <p:sp>
        <p:nvSpPr>
          <p:cNvPr id="118" name="Retângulo 117"/>
          <p:cNvSpPr/>
          <p:nvPr/>
        </p:nvSpPr>
        <p:spPr>
          <a:xfrm>
            <a:off x="2880228" y="2174667"/>
            <a:ext cx="11263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</a:p>
        </p:txBody>
      </p:sp>
      <p:sp>
        <p:nvSpPr>
          <p:cNvPr id="119" name="Retângulo 118"/>
          <p:cNvSpPr/>
          <p:nvPr/>
        </p:nvSpPr>
        <p:spPr>
          <a:xfrm>
            <a:off x="3423252" y="2596842"/>
            <a:ext cx="1166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 e Serviços</a:t>
            </a:r>
          </a:p>
        </p:txBody>
      </p:sp>
      <p:cxnSp>
        <p:nvCxnSpPr>
          <p:cNvPr id="120" name="Conector reto 119"/>
          <p:cNvCxnSpPr/>
          <p:nvPr/>
        </p:nvCxnSpPr>
        <p:spPr>
          <a:xfrm flipV="1">
            <a:off x="3529310" y="2740547"/>
            <a:ext cx="0" cy="18405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tângulo 120"/>
          <p:cNvSpPr/>
          <p:nvPr/>
        </p:nvSpPr>
        <p:spPr>
          <a:xfrm>
            <a:off x="2304164" y="1871246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7,0%</a:t>
            </a:r>
          </a:p>
        </p:txBody>
      </p:sp>
      <p:sp>
        <p:nvSpPr>
          <p:cNvPr id="122" name="Retângulo 121"/>
          <p:cNvSpPr/>
          <p:nvPr/>
        </p:nvSpPr>
        <p:spPr>
          <a:xfrm>
            <a:off x="2880228" y="2303294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13,0%</a:t>
            </a:r>
          </a:p>
        </p:txBody>
      </p:sp>
      <p:sp>
        <p:nvSpPr>
          <p:cNvPr id="123" name="Retângulo 122"/>
          <p:cNvSpPr/>
          <p:nvPr/>
        </p:nvSpPr>
        <p:spPr>
          <a:xfrm>
            <a:off x="3479173" y="2879358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80,0%</a:t>
            </a:r>
          </a:p>
        </p:txBody>
      </p:sp>
      <p:sp>
        <p:nvSpPr>
          <p:cNvPr id="125" name="Retângulo 124"/>
          <p:cNvSpPr/>
          <p:nvPr/>
        </p:nvSpPr>
        <p:spPr>
          <a:xfrm>
            <a:off x="5053175" y="3654931"/>
            <a:ext cx="14756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cxnSp>
        <p:nvCxnSpPr>
          <p:cNvPr id="126" name="Conector reto 125"/>
          <p:cNvCxnSpPr/>
          <p:nvPr/>
        </p:nvCxnSpPr>
        <p:spPr>
          <a:xfrm flipV="1">
            <a:off x="6500515" y="2379077"/>
            <a:ext cx="0" cy="50375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to 126"/>
          <p:cNvCxnSpPr/>
          <p:nvPr/>
        </p:nvCxnSpPr>
        <p:spPr>
          <a:xfrm>
            <a:off x="6500515" y="2379077"/>
            <a:ext cx="3494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to 127"/>
          <p:cNvCxnSpPr/>
          <p:nvPr/>
        </p:nvCxnSpPr>
        <p:spPr>
          <a:xfrm flipV="1">
            <a:off x="5964485" y="1947972"/>
            <a:ext cx="0" cy="4861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reto 128"/>
          <p:cNvCxnSpPr/>
          <p:nvPr/>
        </p:nvCxnSpPr>
        <p:spPr>
          <a:xfrm>
            <a:off x="5964485" y="1947972"/>
            <a:ext cx="306871" cy="1009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tângulo 130"/>
          <p:cNvSpPr/>
          <p:nvPr/>
        </p:nvSpPr>
        <p:spPr>
          <a:xfrm>
            <a:off x="6156176" y="1772816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Agropecuária</a:t>
            </a:r>
          </a:p>
        </p:txBody>
      </p:sp>
      <p:sp>
        <p:nvSpPr>
          <p:cNvPr id="132" name="Retângulo 131"/>
          <p:cNvSpPr/>
          <p:nvPr/>
        </p:nvSpPr>
        <p:spPr>
          <a:xfrm>
            <a:off x="6732240" y="2204864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</a:p>
        </p:txBody>
      </p:sp>
      <p:sp>
        <p:nvSpPr>
          <p:cNvPr id="133" name="Retângulo 132"/>
          <p:cNvSpPr/>
          <p:nvPr/>
        </p:nvSpPr>
        <p:spPr>
          <a:xfrm>
            <a:off x="6156176" y="1901443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2,2%</a:t>
            </a:r>
          </a:p>
        </p:txBody>
      </p:sp>
      <p:sp>
        <p:nvSpPr>
          <p:cNvPr id="134" name="Retângulo 133"/>
          <p:cNvSpPr/>
          <p:nvPr/>
        </p:nvSpPr>
        <p:spPr>
          <a:xfrm>
            <a:off x="6732240" y="2333491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15,5%</a:t>
            </a:r>
          </a:p>
        </p:txBody>
      </p:sp>
      <p:cxnSp>
        <p:nvCxnSpPr>
          <p:cNvPr id="135" name="Conector reto 134"/>
          <p:cNvCxnSpPr/>
          <p:nvPr/>
        </p:nvCxnSpPr>
        <p:spPr>
          <a:xfrm>
            <a:off x="5423389" y="4869160"/>
            <a:ext cx="188491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tângulo 135"/>
          <p:cNvSpPr/>
          <p:nvPr/>
        </p:nvSpPr>
        <p:spPr>
          <a:xfrm>
            <a:off x="7280580" y="2852936"/>
            <a:ext cx="1166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 e Serviços</a:t>
            </a:r>
          </a:p>
        </p:txBody>
      </p:sp>
      <p:cxnSp>
        <p:nvCxnSpPr>
          <p:cNvPr id="137" name="Conector reto 136"/>
          <p:cNvCxnSpPr/>
          <p:nvPr/>
        </p:nvCxnSpPr>
        <p:spPr>
          <a:xfrm flipV="1">
            <a:off x="7346851" y="2924945"/>
            <a:ext cx="0" cy="19442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tângulo 137"/>
          <p:cNvSpPr/>
          <p:nvPr/>
        </p:nvSpPr>
        <p:spPr>
          <a:xfrm>
            <a:off x="7308304" y="3176915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82,3%</a:t>
            </a:r>
          </a:p>
        </p:txBody>
      </p:sp>
      <p:sp>
        <p:nvSpPr>
          <p:cNvPr id="140" name="Retângulo 139"/>
          <p:cNvSpPr/>
          <p:nvPr/>
        </p:nvSpPr>
        <p:spPr>
          <a:xfrm>
            <a:off x="3366772" y="5168225"/>
            <a:ext cx="350948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 de serviços do sudoeste baiano</a:t>
            </a:r>
          </a:p>
        </p:txBody>
      </p:sp>
      <p:cxnSp>
        <p:nvCxnSpPr>
          <p:cNvPr id="71" name="Conector reto 70"/>
          <p:cNvCxnSpPr/>
          <p:nvPr/>
        </p:nvCxnSpPr>
        <p:spPr>
          <a:xfrm flipV="1">
            <a:off x="5416110" y="4626096"/>
            <a:ext cx="0" cy="24306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utoShape 6" descr="Resultado de imagem para icon png service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68" name="AutoShape 8" descr="Resultado de imagem para icon png service"/>
          <p:cNvSpPr>
            <a:spLocks noChangeAspect="1" noChangeArrowheads="1"/>
          </p:cNvSpPr>
          <p:nvPr/>
        </p:nvSpPr>
        <p:spPr bwMode="auto">
          <a:xfrm>
            <a:off x="307975" y="-10128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69" name="AutoShape 11" descr="Resultado de imagem para icon png service"/>
          <p:cNvSpPr>
            <a:spLocks noChangeAspect="1" noChangeArrowheads="1"/>
          </p:cNvSpPr>
          <p:nvPr/>
        </p:nvSpPr>
        <p:spPr bwMode="auto">
          <a:xfrm>
            <a:off x="460375" y="-8604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2" descr="Resultado de imagem para chicken icon"/>
          <p:cNvSpPr>
            <a:spLocks noChangeAspect="1" noChangeArrowheads="1"/>
          </p:cNvSpPr>
          <p:nvPr/>
        </p:nvSpPr>
        <p:spPr bwMode="auto">
          <a:xfrm>
            <a:off x="612775" y="-7080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AutoShape 4" descr="Resultado de imagem para chicken icon"/>
          <p:cNvSpPr>
            <a:spLocks noChangeAspect="1" noChangeArrowheads="1"/>
          </p:cNvSpPr>
          <p:nvPr/>
        </p:nvSpPr>
        <p:spPr bwMode="auto">
          <a:xfrm>
            <a:off x="765175" y="-5556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7" name="Retângulo 66"/>
          <p:cNvSpPr/>
          <p:nvPr/>
        </p:nvSpPr>
        <p:spPr>
          <a:xfrm>
            <a:off x="6480640" y="5114104"/>
            <a:ext cx="27718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3º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024" y="2276872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Resultado de imagem para educatio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992888"/>
            <a:ext cx="432327" cy="30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Resultado de imagem para health icon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966" y="5517432"/>
            <a:ext cx="427998" cy="42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tângulo 67"/>
          <p:cNvSpPr/>
          <p:nvPr/>
        </p:nvSpPr>
        <p:spPr>
          <a:xfrm>
            <a:off x="5094964" y="5537132"/>
            <a:ext cx="350948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4932832" y="5960313"/>
            <a:ext cx="350948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65809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46817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 flipV="1">
            <a:off x="2648503" y="2348880"/>
            <a:ext cx="0" cy="2880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2648503" y="2348880"/>
            <a:ext cx="3494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to 113"/>
          <p:cNvCxnSpPr/>
          <p:nvPr/>
        </p:nvCxnSpPr>
        <p:spPr>
          <a:xfrm flipV="1">
            <a:off x="2123728" y="1927866"/>
            <a:ext cx="0" cy="8530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to 114"/>
          <p:cNvCxnSpPr/>
          <p:nvPr/>
        </p:nvCxnSpPr>
        <p:spPr>
          <a:xfrm>
            <a:off x="2123728" y="1927865"/>
            <a:ext cx="2956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to 115"/>
          <p:cNvCxnSpPr/>
          <p:nvPr/>
        </p:nvCxnSpPr>
        <p:spPr>
          <a:xfrm>
            <a:off x="2648503" y="4581128"/>
            <a:ext cx="88080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9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tângulo 22"/>
          <p:cNvSpPr/>
          <p:nvPr/>
        </p:nvSpPr>
        <p:spPr>
          <a:xfrm>
            <a:off x="35495" y="908720"/>
            <a:ext cx="6493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 dez maiores economias</a:t>
            </a:r>
          </a:p>
          <a:p>
            <a:pPr algn="just"/>
            <a:r>
              <a:rPr 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LAURO DE FREITAS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-36512" y="4941168"/>
            <a:ext cx="4012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</a:rPr>
              <a:t>Fonte: IBGE (2017); SEI (2017).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0" y="5134392"/>
            <a:ext cx="9144000" cy="11952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-36512" y="5313982"/>
            <a:ext cx="3635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Destaque no ranking estadual entre as economias que mais cresceram</a:t>
            </a:r>
          </a:p>
        </p:txBody>
      </p:sp>
      <p:sp>
        <p:nvSpPr>
          <p:cNvPr id="104" name="Retângulo 103"/>
          <p:cNvSpPr/>
          <p:nvPr/>
        </p:nvSpPr>
        <p:spPr>
          <a:xfrm>
            <a:off x="3635896" y="5134392"/>
            <a:ext cx="2988184" cy="1195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5" name="Retângulo 104"/>
          <p:cNvSpPr/>
          <p:nvPr/>
        </p:nvSpPr>
        <p:spPr>
          <a:xfrm>
            <a:off x="6624080" y="5133831"/>
            <a:ext cx="2520000" cy="1195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9" name="Retângulo 108"/>
          <p:cNvSpPr/>
          <p:nvPr/>
        </p:nvSpPr>
        <p:spPr>
          <a:xfrm>
            <a:off x="7238784" y="5301208"/>
            <a:ext cx="2013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Ampliação da participação do setor industrial</a:t>
            </a:r>
          </a:p>
        </p:txBody>
      </p:sp>
      <p:sp>
        <p:nvSpPr>
          <p:cNvPr id="113" name="Retângulo 112"/>
          <p:cNvSpPr/>
          <p:nvPr/>
        </p:nvSpPr>
        <p:spPr>
          <a:xfrm>
            <a:off x="1183599" y="3641576"/>
            <a:ext cx="14756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</a:p>
        </p:txBody>
      </p:sp>
      <p:sp>
        <p:nvSpPr>
          <p:cNvPr id="117" name="Retângulo 116"/>
          <p:cNvSpPr/>
          <p:nvPr/>
        </p:nvSpPr>
        <p:spPr>
          <a:xfrm>
            <a:off x="2304164" y="1742619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Agropecuária</a:t>
            </a:r>
          </a:p>
        </p:txBody>
      </p:sp>
      <p:sp>
        <p:nvSpPr>
          <p:cNvPr id="118" name="Retângulo 117"/>
          <p:cNvSpPr/>
          <p:nvPr/>
        </p:nvSpPr>
        <p:spPr>
          <a:xfrm>
            <a:off x="2880228" y="2174667"/>
            <a:ext cx="11263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</a:p>
        </p:txBody>
      </p:sp>
      <p:sp>
        <p:nvSpPr>
          <p:cNvPr id="119" name="Retângulo 118"/>
          <p:cNvSpPr/>
          <p:nvPr/>
        </p:nvSpPr>
        <p:spPr>
          <a:xfrm>
            <a:off x="3423252" y="2596842"/>
            <a:ext cx="1166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 e Serviços</a:t>
            </a:r>
          </a:p>
        </p:txBody>
      </p:sp>
      <p:cxnSp>
        <p:nvCxnSpPr>
          <p:cNvPr id="120" name="Conector reto 119"/>
          <p:cNvCxnSpPr/>
          <p:nvPr/>
        </p:nvCxnSpPr>
        <p:spPr>
          <a:xfrm flipV="1">
            <a:off x="3529310" y="2740547"/>
            <a:ext cx="0" cy="18405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tângulo 120"/>
          <p:cNvSpPr/>
          <p:nvPr/>
        </p:nvSpPr>
        <p:spPr>
          <a:xfrm>
            <a:off x="2304164" y="1871246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1,0%</a:t>
            </a:r>
          </a:p>
        </p:txBody>
      </p:sp>
      <p:sp>
        <p:nvSpPr>
          <p:cNvPr id="122" name="Retângulo 121"/>
          <p:cNvSpPr/>
          <p:nvPr/>
        </p:nvSpPr>
        <p:spPr>
          <a:xfrm>
            <a:off x="2880228" y="2303294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21,0%</a:t>
            </a:r>
          </a:p>
        </p:txBody>
      </p:sp>
      <p:sp>
        <p:nvSpPr>
          <p:cNvPr id="123" name="Retângulo 122"/>
          <p:cNvSpPr/>
          <p:nvPr/>
        </p:nvSpPr>
        <p:spPr>
          <a:xfrm>
            <a:off x="3479173" y="2879358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78,0%</a:t>
            </a:r>
          </a:p>
        </p:txBody>
      </p:sp>
      <p:sp>
        <p:nvSpPr>
          <p:cNvPr id="125" name="Retângulo 124"/>
          <p:cNvSpPr/>
          <p:nvPr/>
        </p:nvSpPr>
        <p:spPr>
          <a:xfrm>
            <a:off x="5053175" y="3654931"/>
            <a:ext cx="14756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cxnSp>
        <p:nvCxnSpPr>
          <p:cNvPr id="126" name="Conector reto 125"/>
          <p:cNvCxnSpPr/>
          <p:nvPr/>
        </p:nvCxnSpPr>
        <p:spPr>
          <a:xfrm flipV="1">
            <a:off x="6500515" y="2379077"/>
            <a:ext cx="0" cy="50375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to 126"/>
          <p:cNvCxnSpPr/>
          <p:nvPr/>
        </p:nvCxnSpPr>
        <p:spPr>
          <a:xfrm>
            <a:off x="6500515" y="2379077"/>
            <a:ext cx="3494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to 127"/>
          <p:cNvCxnSpPr/>
          <p:nvPr/>
        </p:nvCxnSpPr>
        <p:spPr>
          <a:xfrm flipV="1">
            <a:off x="5964485" y="1947972"/>
            <a:ext cx="0" cy="4861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reto 128"/>
          <p:cNvCxnSpPr/>
          <p:nvPr/>
        </p:nvCxnSpPr>
        <p:spPr>
          <a:xfrm>
            <a:off x="5964485" y="1947972"/>
            <a:ext cx="306871" cy="1009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tângulo 130"/>
          <p:cNvSpPr/>
          <p:nvPr/>
        </p:nvSpPr>
        <p:spPr>
          <a:xfrm>
            <a:off x="6156176" y="1772816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Agropecuária</a:t>
            </a:r>
          </a:p>
        </p:txBody>
      </p:sp>
      <p:sp>
        <p:nvSpPr>
          <p:cNvPr id="132" name="Retângulo 131"/>
          <p:cNvSpPr/>
          <p:nvPr/>
        </p:nvSpPr>
        <p:spPr>
          <a:xfrm>
            <a:off x="6732240" y="2204864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</a:p>
        </p:txBody>
      </p:sp>
      <p:sp>
        <p:nvSpPr>
          <p:cNvPr id="133" name="Retângulo 132"/>
          <p:cNvSpPr/>
          <p:nvPr/>
        </p:nvSpPr>
        <p:spPr>
          <a:xfrm>
            <a:off x="6156176" y="1901443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0,0%</a:t>
            </a:r>
          </a:p>
        </p:txBody>
      </p:sp>
      <p:sp>
        <p:nvSpPr>
          <p:cNvPr id="134" name="Retângulo 133"/>
          <p:cNvSpPr/>
          <p:nvPr/>
        </p:nvSpPr>
        <p:spPr>
          <a:xfrm>
            <a:off x="6732240" y="2333491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23,0%</a:t>
            </a:r>
          </a:p>
        </p:txBody>
      </p:sp>
      <p:cxnSp>
        <p:nvCxnSpPr>
          <p:cNvPr id="135" name="Conector reto 134"/>
          <p:cNvCxnSpPr/>
          <p:nvPr/>
        </p:nvCxnSpPr>
        <p:spPr>
          <a:xfrm>
            <a:off x="5423389" y="4869160"/>
            <a:ext cx="188491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tângulo 135"/>
          <p:cNvSpPr/>
          <p:nvPr/>
        </p:nvSpPr>
        <p:spPr>
          <a:xfrm>
            <a:off x="7280580" y="2852936"/>
            <a:ext cx="1166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 e Serviços</a:t>
            </a:r>
          </a:p>
        </p:txBody>
      </p:sp>
      <p:cxnSp>
        <p:nvCxnSpPr>
          <p:cNvPr id="137" name="Conector reto 136"/>
          <p:cNvCxnSpPr/>
          <p:nvPr/>
        </p:nvCxnSpPr>
        <p:spPr>
          <a:xfrm flipV="1">
            <a:off x="7346851" y="2924945"/>
            <a:ext cx="0" cy="19442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tângulo 137"/>
          <p:cNvSpPr/>
          <p:nvPr/>
        </p:nvSpPr>
        <p:spPr>
          <a:xfrm>
            <a:off x="7308304" y="3176915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77,0%</a:t>
            </a:r>
          </a:p>
        </p:txBody>
      </p:sp>
      <p:sp>
        <p:nvSpPr>
          <p:cNvPr id="140" name="Retângulo 139"/>
          <p:cNvSpPr/>
          <p:nvPr/>
        </p:nvSpPr>
        <p:spPr>
          <a:xfrm>
            <a:off x="3565461" y="5877272"/>
            <a:ext cx="3094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Destaque do setor industrial devido a construção civil</a:t>
            </a:r>
          </a:p>
        </p:txBody>
      </p:sp>
      <p:cxnSp>
        <p:nvCxnSpPr>
          <p:cNvPr id="71" name="Conector reto 70"/>
          <p:cNvCxnSpPr/>
          <p:nvPr/>
        </p:nvCxnSpPr>
        <p:spPr>
          <a:xfrm flipV="1">
            <a:off x="5416110" y="4626096"/>
            <a:ext cx="0" cy="24306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utoShape 6" descr="Resultado de imagem para icon png service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68" name="AutoShape 8" descr="Resultado de imagem para icon png service"/>
          <p:cNvSpPr>
            <a:spLocks noChangeAspect="1" noChangeArrowheads="1"/>
          </p:cNvSpPr>
          <p:nvPr/>
        </p:nvSpPr>
        <p:spPr bwMode="auto">
          <a:xfrm>
            <a:off x="307975" y="-10128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69" name="AutoShape 11" descr="Resultado de imagem para icon png service"/>
          <p:cNvSpPr>
            <a:spLocks noChangeAspect="1" noChangeArrowheads="1"/>
          </p:cNvSpPr>
          <p:nvPr/>
        </p:nvSpPr>
        <p:spPr bwMode="auto">
          <a:xfrm>
            <a:off x="460375" y="-8604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2" descr="Resultado de imagem para chicken icon"/>
          <p:cNvSpPr>
            <a:spLocks noChangeAspect="1" noChangeArrowheads="1"/>
          </p:cNvSpPr>
          <p:nvPr/>
        </p:nvSpPr>
        <p:spPr bwMode="auto">
          <a:xfrm>
            <a:off x="612775" y="-7080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AutoShape 4" descr="Resultado de imagem para chicken icon"/>
          <p:cNvSpPr>
            <a:spLocks noChangeAspect="1" noChangeArrowheads="1"/>
          </p:cNvSpPr>
          <p:nvPr/>
        </p:nvSpPr>
        <p:spPr bwMode="auto">
          <a:xfrm>
            <a:off x="765175" y="-5556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272" y="2333491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Retângulo 60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13" descr="Imagem relacionada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014" y="5342335"/>
            <a:ext cx="779314" cy="77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m para construction icon 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387" y="5072654"/>
            <a:ext cx="960725" cy="96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485" y="2320657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10955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Conector reto 70"/>
          <p:cNvCxnSpPr/>
          <p:nvPr/>
        </p:nvCxnSpPr>
        <p:spPr>
          <a:xfrm flipV="1">
            <a:off x="5416110" y="4626096"/>
            <a:ext cx="0" cy="24306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reto 125"/>
          <p:cNvCxnSpPr/>
          <p:nvPr/>
        </p:nvCxnSpPr>
        <p:spPr>
          <a:xfrm flipV="1">
            <a:off x="6500515" y="2379077"/>
            <a:ext cx="0" cy="50375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499" y="2333491"/>
            <a:ext cx="458260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reto 2"/>
          <p:cNvCxnSpPr/>
          <p:nvPr/>
        </p:nvCxnSpPr>
        <p:spPr>
          <a:xfrm flipV="1">
            <a:off x="2648503" y="2348880"/>
            <a:ext cx="0" cy="70411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2648503" y="2348880"/>
            <a:ext cx="3494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to 113"/>
          <p:cNvCxnSpPr/>
          <p:nvPr/>
        </p:nvCxnSpPr>
        <p:spPr>
          <a:xfrm flipV="1">
            <a:off x="1784805" y="1927866"/>
            <a:ext cx="0" cy="8530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to 114"/>
          <p:cNvCxnSpPr/>
          <p:nvPr/>
        </p:nvCxnSpPr>
        <p:spPr>
          <a:xfrm>
            <a:off x="1835696" y="1927865"/>
            <a:ext cx="2956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to 115"/>
          <p:cNvCxnSpPr/>
          <p:nvPr/>
        </p:nvCxnSpPr>
        <p:spPr>
          <a:xfrm>
            <a:off x="801863" y="4869160"/>
            <a:ext cx="272744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9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tângulo 22"/>
          <p:cNvSpPr/>
          <p:nvPr/>
        </p:nvSpPr>
        <p:spPr>
          <a:xfrm>
            <a:off x="35495" y="908720"/>
            <a:ext cx="62358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 dez maiores economias</a:t>
            </a:r>
          </a:p>
          <a:p>
            <a:pPr algn="just"/>
            <a:r>
              <a:rPr 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SIMÕES FILHO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-36512" y="4941168"/>
            <a:ext cx="4012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</a:rPr>
              <a:t>Fonte: IBGE (2017); SEI (2017).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0" y="5134392"/>
            <a:ext cx="9144000" cy="11952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395536" y="5301208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Redução da participação do setor industrial e aumento do setor de comércio e serviços</a:t>
            </a:r>
          </a:p>
        </p:txBody>
      </p:sp>
      <p:sp>
        <p:nvSpPr>
          <p:cNvPr id="104" name="Retângulo 103"/>
          <p:cNvSpPr/>
          <p:nvPr/>
        </p:nvSpPr>
        <p:spPr>
          <a:xfrm>
            <a:off x="4932040" y="5134392"/>
            <a:ext cx="4212320" cy="1195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3" name="Retângulo 112"/>
          <p:cNvSpPr/>
          <p:nvPr/>
        </p:nvSpPr>
        <p:spPr>
          <a:xfrm>
            <a:off x="1183599" y="3641576"/>
            <a:ext cx="14756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</a:p>
        </p:txBody>
      </p:sp>
      <p:sp>
        <p:nvSpPr>
          <p:cNvPr id="117" name="Retângulo 116"/>
          <p:cNvSpPr/>
          <p:nvPr/>
        </p:nvSpPr>
        <p:spPr>
          <a:xfrm>
            <a:off x="2016132" y="1742619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Agropecuária</a:t>
            </a:r>
          </a:p>
        </p:txBody>
      </p:sp>
      <p:sp>
        <p:nvSpPr>
          <p:cNvPr id="118" name="Retângulo 117"/>
          <p:cNvSpPr/>
          <p:nvPr/>
        </p:nvSpPr>
        <p:spPr>
          <a:xfrm>
            <a:off x="2880228" y="2174667"/>
            <a:ext cx="11263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</a:p>
        </p:txBody>
      </p:sp>
      <p:sp>
        <p:nvSpPr>
          <p:cNvPr id="119" name="Retângulo 118"/>
          <p:cNvSpPr/>
          <p:nvPr/>
        </p:nvSpPr>
        <p:spPr>
          <a:xfrm>
            <a:off x="3423252" y="2596842"/>
            <a:ext cx="1166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 e Serviços</a:t>
            </a:r>
          </a:p>
        </p:txBody>
      </p:sp>
      <p:cxnSp>
        <p:nvCxnSpPr>
          <p:cNvPr id="120" name="Conector reto 119"/>
          <p:cNvCxnSpPr/>
          <p:nvPr/>
        </p:nvCxnSpPr>
        <p:spPr>
          <a:xfrm flipV="1">
            <a:off x="3529310" y="2740548"/>
            <a:ext cx="0" cy="21286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tângulo 120"/>
          <p:cNvSpPr/>
          <p:nvPr/>
        </p:nvSpPr>
        <p:spPr>
          <a:xfrm>
            <a:off x="2016132" y="1871246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0,3%</a:t>
            </a:r>
          </a:p>
        </p:txBody>
      </p:sp>
      <p:sp>
        <p:nvSpPr>
          <p:cNvPr id="122" name="Retângulo 121"/>
          <p:cNvSpPr/>
          <p:nvPr/>
        </p:nvSpPr>
        <p:spPr>
          <a:xfrm>
            <a:off x="2880228" y="2303294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62,8%</a:t>
            </a:r>
          </a:p>
        </p:txBody>
      </p:sp>
      <p:sp>
        <p:nvSpPr>
          <p:cNvPr id="123" name="Retângulo 122"/>
          <p:cNvSpPr/>
          <p:nvPr/>
        </p:nvSpPr>
        <p:spPr>
          <a:xfrm>
            <a:off x="3479173" y="2879358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36,9%</a:t>
            </a:r>
          </a:p>
        </p:txBody>
      </p:sp>
      <p:sp>
        <p:nvSpPr>
          <p:cNvPr id="125" name="Retângulo 124"/>
          <p:cNvSpPr/>
          <p:nvPr/>
        </p:nvSpPr>
        <p:spPr>
          <a:xfrm>
            <a:off x="5053175" y="3654931"/>
            <a:ext cx="14756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cxnSp>
        <p:nvCxnSpPr>
          <p:cNvPr id="127" name="Conector reto 126"/>
          <p:cNvCxnSpPr/>
          <p:nvPr/>
        </p:nvCxnSpPr>
        <p:spPr>
          <a:xfrm>
            <a:off x="6500515" y="2379077"/>
            <a:ext cx="3494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to 127"/>
          <p:cNvCxnSpPr/>
          <p:nvPr/>
        </p:nvCxnSpPr>
        <p:spPr>
          <a:xfrm flipV="1">
            <a:off x="5964485" y="1947973"/>
            <a:ext cx="0" cy="7529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reto 128"/>
          <p:cNvCxnSpPr/>
          <p:nvPr/>
        </p:nvCxnSpPr>
        <p:spPr>
          <a:xfrm>
            <a:off x="5964485" y="1947972"/>
            <a:ext cx="306871" cy="1009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tângulo 130"/>
          <p:cNvSpPr/>
          <p:nvPr/>
        </p:nvSpPr>
        <p:spPr>
          <a:xfrm>
            <a:off x="6156176" y="1772816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Agropecuária</a:t>
            </a:r>
          </a:p>
        </p:txBody>
      </p:sp>
      <p:sp>
        <p:nvSpPr>
          <p:cNvPr id="132" name="Retângulo 131"/>
          <p:cNvSpPr/>
          <p:nvPr/>
        </p:nvSpPr>
        <p:spPr>
          <a:xfrm>
            <a:off x="6732240" y="2204864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</a:p>
        </p:txBody>
      </p:sp>
      <p:sp>
        <p:nvSpPr>
          <p:cNvPr id="133" name="Retângulo 132"/>
          <p:cNvSpPr/>
          <p:nvPr/>
        </p:nvSpPr>
        <p:spPr>
          <a:xfrm>
            <a:off x="6156176" y="1901443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0,2%</a:t>
            </a:r>
          </a:p>
        </p:txBody>
      </p:sp>
      <p:sp>
        <p:nvSpPr>
          <p:cNvPr id="134" name="Retângulo 133"/>
          <p:cNvSpPr/>
          <p:nvPr/>
        </p:nvSpPr>
        <p:spPr>
          <a:xfrm>
            <a:off x="6732240" y="2333491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38,4%</a:t>
            </a:r>
          </a:p>
        </p:txBody>
      </p:sp>
      <p:cxnSp>
        <p:nvCxnSpPr>
          <p:cNvPr id="135" name="Conector reto 134"/>
          <p:cNvCxnSpPr/>
          <p:nvPr/>
        </p:nvCxnSpPr>
        <p:spPr>
          <a:xfrm>
            <a:off x="5423389" y="4869160"/>
            <a:ext cx="188491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tângulo 135"/>
          <p:cNvSpPr/>
          <p:nvPr/>
        </p:nvSpPr>
        <p:spPr>
          <a:xfrm>
            <a:off x="7280580" y="2852936"/>
            <a:ext cx="1166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 e Serviços</a:t>
            </a:r>
          </a:p>
        </p:txBody>
      </p:sp>
      <p:cxnSp>
        <p:nvCxnSpPr>
          <p:cNvPr id="137" name="Conector reto 136"/>
          <p:cNvCxnSpPr/>
          <p:nvPr/>
        </p:nvCxnSpPr>
        <p:spPr>
          <a:xfrm flipV="1">
            <a:off x="7346851" y="2924945"/>
            <a:ext cx="0" cy="19442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tângulo 137"/>
          <p:cNvSpPr/>
          <p:nvPr/>
        </p:nvSpPr>
        <p:spPr>
          <a:xfrm>
            <a:off x="7308304" y="3176915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61,3%</a:t>
            </a:r>
          </a:p>
        </p:txBody>
      </p:sp>
      <p:sp>
        <p:nvSpPr>
          <p:cNvPr id="140" name="Retângulo 139"/>
          <p:cNvSpPr/>
          <p:nvPr/>
        </p:nvSpPr>
        <p:spPr>
          <a:xfrm>
            <a:off x="5310988" y="5816877"/>
            <a:ext cx="35094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 de fabricação de produtos químicos</a:t>
            </a:r>
          </a:p>
        </p:txBody>
      </p:sp>
      <p:sp>
        <p:nvSpPr>
          <p:cNvPr id="31" name="AutoShape 6" descr="Resultado de imagem para icon png service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68" name="AutoShape 8" descr="Resultado de imagem para icon png service"/>
          <p:cNvSpPr>
            <a:spLocks noChangeAspect="1" noChangeArrowheads="1"/>
          </p:cNvSpPr>
          <p:nvPr/>
        </p:nvSpPr>
        <p:spPr bwMode="auto">
          <a:xfrm>
            <a:off x="307975" y="-10128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69" name="AutoShape 11" descr="Resultado de imagem para icon png service"/>
          <p:cNvSpPr>
            <a:spLocks noChangeAspect="1" noChangeArrowheads="1"/>
          </p:cNvSpPr>
          <p:nvPr/>
        </p:nvSpPr>
        <p:spPr bwMode="auto">
          <a:xfrm>
            <a:off x="460375" y="-8604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2" descr="Resultado de imagem para chicken icon"/>
          <p:cNvSpPr>
            <a:spLocks noChangeAspect="1" noChangeArrowheads="1"/>
          </p:cNvSpPr>
          <p:nvPr/>
        </p:nvSpPr>
        <p:spPr bwMode="auto">
          <a:xfrm>
            <a:off x="612775" y="-7080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AutoShape 4" descr="Resultado de imagem para chicken icon"/>
          <p:cNvSpPr>
            <a:spLocks noChangeAspect="1" noChangeArrowheads="1"/>
          </p:cNvSpPr>
          <p:nvPr/>
        </p:nvSpPr>
        <p:spPr bwMode="auto">
          <a:xfrm>
            <a:off x="765175" y="-5556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4" name="Retângulo 63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Conector reto 69"/>
          <p:cNvCxnSpPr/>
          <p:nvPr/>
        </p:nvCxnSpPr>
        <p:spPr>
          <a:xfrm flipV="1">
            <a:off x="765175" y="4165101"/>
            <a:ext cx="0" cy="70411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Picture 5" descr="Resultado de imagem para chemistry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669" y="5102587"/>
            <a:ext cx="769651" cy="76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00" y="2413992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07438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61252">
            <a:off x="-374002" y="2279343"/>
            <a:ext cx="458260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reto 2"/>
          <p:cNvCxnSpPr/>
          <p:nvPr/>
        </p:nvCxnSpPr>
        <p:spPr>
          <a:xfrm flipV="1">
            <a:off x="2950891" y="2256790"/>
            <a:ext cx="0" cy="11817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2926812" y="3425205"/>
            <a:ext cx="3494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to 113"/>
          <p:cNvCxnSpPr/>
          <p:nvPr/>
        </p:nvCxnSpPr>
        <p:spPr>
          <a:xfrm flipV="1">
            <a:off x="2123728" y="1927866"/>
            <a:ext cx="0" cy="8530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to 114"/>
          <p:cNvCxnSpPr/>
          <p:nvPr/>
        </p:nvCxnSpPr>
        <p:spPr>
          <a:xfrm>
            <a:off x="2123728" y="1927865"/>
            <a:ext cx="2956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to 115"/>
          <p:cNvCxnSpPr/>
          <p:nvPr/>
        </p:nvCxnSpPr>
        <p:spPr>
          <a:xfrm>
            <a:off x="1679575" y="4869160"/>
            <a:ext cx="184973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9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tângulo 22"/>
          <p:cNvSpPr/>
          <p:nvPr/>
        </p:nvSpPr>
        <p:spPr>
          <a:xfrm>
            <a:off x="35495" y="908720"/>
            <a:ext cx="8411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 dez maiores economias</a:t>
            </a:r>
          </a:p>
          <a:p>
            <a:pPr algn="just"/>
            <a:r>
              <a:rPr 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LUÍS EDUARDO MAGALHÃES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-36512" y="4941168"/>
            <a:ext cx="4012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</a:rPr>
              <a:t>Fonte: IBGE (2017); SEI (2017).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0" y="5134392"/>
            <a:ext cx="9144000" cy="1195200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-38447" y="5301208"/>
            <a:ext cx="3635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da participação do setor de comércio e serviços e redução da agropecuária</a:t>
            </a:r>
          </a:p>
        </p:txBody>
      </p:sp>
      <p:sp>
        <p:nvSpPr>
          <p:cNvPr id="104" name="Retângulo 103"/>
          <p:cNvSpPr/>
          <p:nvPr/>
        </p:nvSpPr>
        <p:spPr>
          <a:xfrm>
            <a:off x="3635896" y="5134392"/>
            <a:ext cx="2988184" cy="1195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5" name="Retângulo 104"/>
          <p:cNvSpPr/>
          <p:nvPr/>
        </p:nvSpPr>
        <p:spPr>
          <a:xfrm>
            <a:off x="6624080" y="5133831"/>
            <a:ext cx="2520000" cy="1195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9" name="Retângulo 108"/>
          <p:cNvSpPr/>
          <p:nvPr/>
        </p:nvSpPr>
        <p:spPr>
          <a:xfrm>
            <a:off x="6749800" y="5835737"/>
            <a:ext cx="226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VA do setor terciário do TI Bacia do Rio Grande</a:t>
            </a:r>
          </a:p>
        </p:txBody>
      </p:sp>
      <p:sp>
        <p:nvSpPr>
          <p:cNvPr id="113" name="Retângulo 112"/>
          <p:cNvSpPr/>
          <p:nvPr/>
        </p:nvSpPr>
        <p:spPr>
          <a:xfrm>
            <a:off x="1183599" y="3641576"/>
            <a:ext cx="14756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</a:p>
        </p:txBody>
      </p:sp>
      <p:sp>
        <p:nvSpPr>
          <p:cNvPr id="117" name="Retângulo 116"/>
          <p:cNvSpPr/>
          <p:nvPr/>
        </p:nvSpPr>
        <p:spPr>
          <a:xfrm>
            <a:off x="2304164" y="1742619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Agropecuária</a:t>
            </a:r>
          </a:p>
        </p:txBody>
      </p:sp>
      <p:sp>
        <p:nvSpPr>
          <p:cNvPr id="118" name="Retângulo 117"/>
          <p:cNvSpPr/>
          <p:nvPr/>
        </p:nvSpPr>
        <p:spPr>
          <a:xfrm>
            <a:off x="2880228" y="2174667"/>
            <a:ext cx="11263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</a:p>
        </p:txBody>
      </p:sp>
      <p:sp>
        <p:nvSpPr>
          <p:cNvPr id="119" name="Retângulo 118"/>
          <p:cNvSpPr/>
          <p:nvPr/>
        </p:nvSpPr>
        <p:spPr>
          <a:xfrm>
            <a:off x="3423252" y="2596842"/>
            <a:ext cx="1166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 e Serviços</a:t>
            </a:r>
          </a:p>
        </p:txBody>
      </p:sp>
      <p:cxnSp>
        <p:nvCxnSpPr>
          <p:cNvPr id="120" name="Conector reto 119"/>
          <p:cNvCxnSpPr/>
          <p:nvPr/>
        </p:nvCxnSpPr>
        <p:spPr>
          <a:xfrm flipV="1">
            <a:off x="3529310" y="2740548"/>
            <a:ext cx="0" cy="21286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tângulo 120"/>
          <p:cNvSpPr/>
          <p:nvPr/>
        </p:nvSpPr>
        <p:spPr>
          <a:xfrm>
            <a:off x="2304164" y="1871246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46,0%</a:t>
            </a:r>
          </a:p>
        </p:txBody>
      </p:sp>
      <p:sp>
        <p:nvSpPr>
          <p:cNvPr id="122" name="Retângulo 121"/>
          <p:cNvSpPr/>
          <p:nvPr/>
        </p:nvSpPr>
        <p:spPr>
          <a:xfrm>
            <a:off x="2880228" y="2303294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24,7%</a:t>
            </a:r>
          </a:p>
        </p:txBody>
      </p:sp>
      <p:sp>
        <p:nvSpPr>
          <p:cNvPr id="123" name="Retângulo 122"/>
          <p:cNvSpPr/>
          <p:nvPr/>
        </p:nvSpPr>
        <p:spPr>
          <a:xfrm>
            <a:off x="3479173" y="2879358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29,2%</a:t>
            </a:r>
          </a:p>
        </p:txBody>
      </p:sp>
      <p:sp>
        <p:nvSpPr>
          <p:cNvPr id="125" name="Retângulo 124"/>
          <p:cNvSpPr/>
          <p:nvPr/>
        </p:nvSpPr>
        <p:spPr>
          <a:xfrm>
            <a:off x="5053175" y="3654931"/>
            <a:ext cx="14756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cxnSp>
        <p:nvCxnSpPr>
          <p:cNvPr id="126" name="Conector reto 125"/>
          <p:cNvCxnSpPr/>
          <p:nvPr/>
        </p:nvCxnSpPr>
        <p:spPr>
          <a:xfrm flipV="1">
            <a:off x="6816071" y="2333492"/>
            <a:ext cx="0" cy="59145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to 127"/>
          <p:cNvCxnSpPr/>
          <p:nvPr/>
        </p:nvCxnSpPr>
        <p:spPr>
          <a:xfrm flipV="1">
            <a:off x="6228184" y="1871247"/>
            <a:ext cx="0" cy="66577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tângulo 130"/>
          <p:cNvSpPr/>
          <p:nvPr/>
        </p:nvSpPr>
        <p:spPr>
          <a:xfrm>
            <a:off x="6156176" y="1772816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Agropecuária</a:t>
            </a:r>
          </a:p>
        </p:txBody>
      </p:sp>
      <p:sp>
        <p:nvSpPr>
          <p:cNvPr id="132" name="Retângulo 131"/>
          <p:cNvSpPr/>
          <p:nvPr/>
        </p:nvSpPr>
        <p:spPr>
          <a:xfrm>
            <a:off x="6732240" y="2204864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</a:p>
        </p:txBody>
      </p:sp>
      <p:sp>
        <p:nvSpPr>
          <p:cNvPr id="133" name="Retângulo 132"/>
          <p:cNvSpPr/>
          <p:nvPr/>
        </p:nvSpPr>
        <p:spPr>
          <a:xfrm>
            <a:off x="6156176" y="1901443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16,4%</a:t>
            </a:r>
          </a:p>
        </p:txBody>
      </p:sp>
      <p:sp>
        <p:nvSpPr>
          <p:cNvPr id="134" name="Retângulo 133"/>
          <p:cNvSpPr/>
          <p:nvPr/>
        </p:nvSpPr>
        <p:spPr>
          <a:xfrm>
            <a:off x="6732240" y="2333491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21,9%</a:t>
            </a:r>
          </a:p>
        </p:txBody>
      </p:sp>
      <p:cxnSp>
        <p:nvCxnSpPr>
          <p:cNvPr id="135" name="Conector reto 134"/>
          <p:cNvCxnSpPr/>
          <p:nvPr/>
        </p:nvCxnSpPr>
        <p:spPr>
          <a:xfrm>
            <a:off x="5423389" y="4869160"/>
            <a:ext cx="188491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tângulo 135"/>
          <p:cNvSpPr/>
          <p:nvPr/>
        </p:nvSpPr>
        <p:spPr>
          <a:xfrm>
            <a:off x="7280580" y="2852936"/>
            <a:ext cx="1166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 e Serviços</a:t>
            </a:r>
          </a:p>
        </p:txBody>
      </p:sp>
      <p:cxnSp>
        <p:nvCxnSpPr>
          <p:cNvPr id="137" name="Conector reto 136"/>
          <p:cNvCxnSpPr/>
          <p:nvPr/>
        </p:nvCxnSpPr>
        <p:spPr>
          <a:xfrm flipV="1">
            <a:off x="7346851" y="2924945"/>
            <a:ext cx="0" cy="19442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tângulo 137"/>
          <p:cNvSpPr/>
          <p:nvPr/>
        </p:nvSpPr>
        <p:spPr>
          <a:xfrm>
            <a:off x="7308304" y="3176915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61,7%</a:t>
            </a:r>
          </a:p>
        </p:txBody>
      </p:sp>
      <p:sp>
        <p:nvSpPr>
          <p:cNvPr id="140" name="Retângulo 139"/>
          <p:cNvSpPr/>
          <p:nvPr/>
        </p:nvSpPr>
        <p:spPr>
          <a:xfrm>
            <a:off x="4499992" y="5373216"/>
            <a:ext cx="22863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Economia baiana em 2015, saindo da 17ª posição em 2002</a:t>
            </a:r>
          </a:p>
        </p:txBody>
      </p:sp>
      <p:cxnSp>
        <p:nvCxnSpPr>
          <p:cNvPr id="71" name="Conector reto 70"/>
          <p:cNvCxnSpPr/>
          <p:nvPr/>
        </p:nvCxnSpPr>
        <p:spPr>
          <a:xfrm flipV="1">
            <a:off x="5416110" y="4626096"/>
            <a:ext cx="0" cy="24306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utoShape 6" descr="Resultado de imagem para icon png service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68" name="AutoShape 8" descr="Resultado de imagem para icon png service"/>
          <p:cNvSpPr>
            <a:spLocks noChangeAspect="1" noChangeArrowheads="1"/>
          </p:cNvSpPr>
          <p:nvPr/>
        </p:nvSpPr>
        <p:spPr bwMode="auto">
          <a:xfrm>
            <a:off x="307975" y="-10128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69" name="AutoShape 11" descr="Resultado de imagem para icon png service"/>
          <p:cNvSpPr>
            <a:spLocks noChangeAspect="1" noChangeArrowheads="1"/>
          </p:cNvSpPr>
          <p:nvPr/>
        </p:nvSpPr>
        <p:spPr bwMode="auto">
          <a:xfrm>
            <a:off x="460375" y="-8604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2" descr="Resultado de imagem para chicken icon"/>
          <p:cNvSpPr>
            <a:spLocks noChangeAspect="1" noChangeArrowheads="1"/>
          </p:cNvSpPr>
          <p:nvPr/>
        </p:nvSpPr>
        <p:spPr bwMode="auto">
          <a:xfrm>
            <a:off x="612775" y="-7080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AutoShape 4" descr="Resultado de imagem para chicken icon"/>
          <p:cNvSpPr>
            <a:spLocks noChangeAspect="1" noChangeArrowheads="1"/>
          </p:cNvSpPr>
          <p:nvPr/>
        </p:nvSpPr>
        <p:spPr bwMode="auto">
          <a:xfrm>
            <a:off x="765175" y="-5556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7" name="Retângulo 66"/>
          <p:cNvSpPr/>
          <p:nvPr/>
        </p:nvSpPr>
        <p:spPr>
          <a:xfrm>
            <a:off x="6480640" y="5114104"/>
            <a:ext cx="27718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35,1%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Conector reto 69"/>
          <p:cNvCxnSpPr/>
          <p:nvPr/>
        </p:nvCxnSpPr>
        <p:spPr>
          <a:xfrm flipV="1">
            <a:off x="1679575" y="4747628"/>
            <a:ext cx="0" cy="12153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 flipV="1">
            <a:off x="3239816" y="3425206"/>
            <a:ext cx="0" cy="7958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>
            <a:off x="3051175" y="4221088"/>
            <a:ext cx="1970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tângulo 84"/>
          <p:cNvSpPr/>
          <p:nvPr/>
        </p:nvSpPr>
        <p:spPr>
          <a:xfrm>
            <a:off x="3743492" y="5221649"/>
            <a:ext cx="11885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8º</a:t>
            </a:r>
          </a:p>
        </p:txBody>
      </p:sp>
      <p:pic>
        <p:nvPicPr>
          <p:cNvPr id="86" name="Picture 10" descr="Resultado de imagem para icon city 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89" y="5215321"/>
            <a:ext cx="261030" cy="26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084" y="234888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97489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272" y="2303294"/>
            <a:ext cx="458260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reto 2"/>
          <p:cNvCxnSpPr/>
          <p:nvPr/>
        </p:nvCxnSpPr>
        <p:spPr>
          <a:xfrm flipV="1">
            <a:off x="2648503" y="2348880"/>
            <a:ext cx="0" cy="2880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2648503" y="2348880"/>
            <a:ext cx="3494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to 113"/>
          <p:cNvCxnSpPr/>
          <p:nvPr/>
        </p:nvCxnSpPr>
        <p:spPr>
          <a:xfrm flipV="1">
            <a:off x="2123728" y="1927866"/>
            <a:ext cx="0" cy="8530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to 114"/>
          <p:cNvCxnSpPr/>
          <p:nvPr/>
        </p:nvCxnSpPr>
        <p:spPr>
          <a:xfrm>
            <a:off x="2123728" y="1927865"/>
            <a:ext cx="2956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to 115"/>
          <p:cNvCxnSpPr/>
          <p:nvPr/>
        </p:nvCxnSpPr>
        <p:spPr>
          <a:xfrm>
            <a:off x="2571750" y="4581128"/>
            <a:ext cx="9575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9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tângulo 22"/>
          <p:cNvSpPr/>
          <p:nvPr/>
        </p:nvSpPr>
        <p:spPr>
          <a:xfrm>
            <a:off x="35495" y="908720"/>
            <a:ext cx="8411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 dez maiores economias</a:t>
            </a:r>
          </a:p>
          <a:p>
            <a:pPr algn="just"/>
            <a:r>
              <a:rPr 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ITABUNA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-36512" y="4941168"/>
            <a:ext cx="4012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</a:rPr>
              <a:t>Fonte: IBGE (2017); SEI (2017).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0" y="5134392"/>
            <a:ext cx="9144000" cy="11952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179512" y="5301208"/>
            <a:ext cx="31427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Pouca alteração na estrutura produtiva de 2002 a 2015</a:t>
            </a:r>
          </a:p>
        </p:txBody>
      </p:sp>
      <p:sp>
        <p:nvSpPr>
          <p:cNvPr id="104" name="Retângulo 103"/>
          <p:cNvSpPr/>
          <p:nvPr/>
        </p:nvSpPr>
        <p:spPr>
          <a:xfrm>
            <a:off x="3635896" y="5134392"/>
            <a:ext cx="2988184" cy="1195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5" name="Retângulo 104"/>
          <p:cNvSpPr/>
          <p:nvPr/>
        </p:nvSpPr>
        <p:spPr>
          <a:xfrm>
            <a:off x="6624080" y="5133831"/>
            <a:ext cx="2520000" cy="1195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9" name="Retângulo 108"/>
          <p:cNvSpPr/>
          <p:nvPr/>
        </p:nvSpPr>
        <p:spPr>
          <a:xfrm>
            <a:off x="6878744" y="5847655"/>
            <a:ext cx="2013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VA do setor terciário do TI Litoral Sul</a:t>
            </a:r>
          </a:p>
        </p:txBody>
      </p:sp>
      <p:sp>
        <p:nvSpPr>
          <p:cNvPr id="113" name="Retângulo 112"/>
          <p:cNvSpPr/>
          <p:nvPr/>
        </p:nvSpPr>
        <p:spPr>
          <a:xfrm>
            <a:off x="1183599" y="3641576"/>
            <a:ext cx="14756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</a:p>
        </p:txBody>
      </p:sp>
      <p:sp>
        <p:nvSpPr>
          <p:cNvPr id="117" name="Retângulo 116"/>
          <p:cNvSpPr/>
          <p:nvPr/>
        </p:nvSpPr>
        <p:spPr>
          <a:xfrm>
            <a:off x="2304164" y="1742619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Agropecuária</a:t>
            </a:r>
          </a:p>
        </p:txBody>
      </p:sp>
      <p:sp>
        <p:nvSpPr>
          <p:cNvPr id="118" name="Retângulo 117"/>
          <p:cNvSpPr/>
          <p:nvPr/>
        </p:nvSpPr>
        <p:spPr>
          <a:xfrm>
            <a:off x="2880228" y="2174667"/>
            <a:ext cx="11263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</a:p>
        </p:txBody>
      </p:sp>
      <p:sp>
        <p:nvSpPr>
          <p:cNvPr id="119" name="Retângulo 118"/>
          <p:cNvSpPr/>
          <p:nvPr/>
        </p:nvSpPr>
        <p:spPr>
          <a:xfrm>
            <a:off x="3423252" y="2596842"/>
            <a:ext cx="1166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 e Serviços</a:t>
            </a:r>
          </a:p>
        </p:txBody>
      </p:sp>
      <p:cxnSp>
        <p:nvCxnSpPr>
          <p:cNvPr id="120" name="Conector reto 119"/>
          <p:cNvCxnSpPr/>
          <p:nvPr/>
        </p:nvCxnSpPr>
        <p:spPr>
          <a:xfrm flipV="1">
            <a:off x="3529310" y="2740547"/>
            <a:ext cx="0" cy="18405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tângulo 120"/>
          <p:cNvSpPr/>
          <p:nvPr/>
        </p:nvSpPr>
        <p:spPr>
          <a:xfrm>
            <a:off x="2304164" y="1871246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1,4%</a:t>
            </a:r>
          </a:p>
        </p:txBody>
      </p:sp>
      <p:sp>
        <p:nvSpPr>
          <p:cNvPr id="122" name="Retângulo 121"/>
          <p:cNvSpPr/>
          <p:nvPr/>
        </p:nvSpPr>
        <p:spPr>
          <a:xfrm>
            <a:off x="2880228" y="2303294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25,8%</a:t>
            </a:r>
          </a:p>
        </p:txBody>
      </p:sp>
      <p:sp>
        <p:nvSpPr>
          <p:cNvPr id="123" name="Retângulo 122"/>
          <p:cNvSpPr/>
          <p:nvPr/>
        </p:nvSpPr>
        <p:spPr>
          <a:xfrm>
            <a:off x="3479173" y="2879358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72,8%</a:t>
            </a:r>
          </a:p>
        </p:txBody>
      </p:sp>
      <p:sp>
        <p:nvSpPr>
          <p:cNvPr id="125" name="Retângulo 124"/>
          <p:cNvSpPr/>
          <p:nvPr/>
        </p:nvSpPr>
        <p:spPr>
          <a:xfrm>
            <a:off x="5024883" y="3603501"/>
            <a:ext cx="14756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cxnSp>
        <p:nvCxnSpPr>
          <p:cNvPr id="126" name="Conector reto 125"/>
          <p:cNvCxnSpPr/>
          <p:nvPr/>
        </p:nvCxnSpPr>
        <p:spPr>
          <a:xfrm flipV="1">
            <a:off x="6500515" y="2379078"/>
            <a:ext cx="0" cy="18582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to 126"/>
          <p:cNvCxnSpPr/>
          <p:nvPr/>
        </p:nvCxnSpPr>
        <p:spPr>
          <a:xfrm>
            <a:off x="6500515" y="2379077"/>
            <a:ext cx="3494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to 127"/>
          <p:cNvCxnSpPr/>
          <p:nvPr/>
        </p:nvCxnSpPr>
        <p:spPr>
          <a:xfrm flipV="1">
            <a:off x="5964485" y="1947972"/>
            <a:ext cx="0" cy="4861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reto 128"/>
          <p:cNvCxnSpPr/>
          <p:nvPr/>
        </p:nvCxnSpPr>
        <p:spPr>
          <a:xfrm>
            <a:off x="5964485" y="1947972"/>
            <a:ext cx="306871" cy="1009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tângulo 130"/>
          <p:cNvSpPr/>
          <p:nvPr/>
        </p:nvSpPr>
        <p:spPr>
          <a:xfrm>
            <a:off x="6156176" y="1772816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Agropecuária</a:t>
            </a:r>
          </a:p>
        </p:txBody>
      </p:sp>
      <p:sp>
        <p:nvSpPr>
          <p:cNvPr id="132" name="Retângulo 131"/>
          <p:cNvSpPr/>
          <p:nvPr/>
        </p:nvSpPr>
        <p:spPr>
          <a:xfrm>
            <a:off x="6732240" y="2204864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</a:p>
        </p:txBody>
      </p:sp>
      <p:sp>
        <p:nvSpPr>
          <p:cNvPr id="133" name="Retângulo 132"/>
          <p:cNvSpPr/>
          <p:nvPr/>
        </p:nvSpPr>
        <p:spPr>
          <a:xfrm>
            <a:off x="6156176" y="1901443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0,9%</a:t>
            </a:r>
          </a:p>
        </p:txBody>
      </p:sp>
      <p:sp>
        <p:nvSpPr>
          <p:cNvPr id="134" name="Retângulo 133"/>
          <p:cNvSpPr/>
          <p:nvPr/>
        </p:nvSpPr>
        <p:spPr>
          <a:xfrm>
            <a:off x="6732240" y="2333491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18,8%</a:t>
            </a:r>
          </a:p>
        </p:txBody>
      </p:sp>
      <p:cxnSp>
        <p:nvCxnSpPr>
          <p:cNvPr id="135" name="Conector reto 134"/>
          <p:cNvCxnSpPr/>
          <p:nvPr/>
        </p:nvCxnSpPr>
        <p:spPr>
          <a:xfrm>
            <a:off x="5423389" y="4869160"/>
            <a:ext cx="188491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tângulo 135"/>
          <p:cNvSpPr/>
          <p:nvPr/>
        </p:nvSpPr>
        <p:spPr>
          <a:xfrm>
            <a:off x="7280580" y="2852936"/>
            <a:ext cx="1166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 e Serviços</a:t>
            </a:r>
          </a:p>
        </p:txBody>
      </p:sp>
      <p:cxnSp>
        <p:nvCxnSpPr>
          <p:cNvPr id="137" name="Conector reto 136"/>
          <p:cNvCxnSpPr/>
          <p:nvPr/>
        </p:nvCxnSpPr>
        <p:spPr>
          <a:xfrm flipV="1">
            <a:off x="7346851" y="2924945"/>
            <a:ext cx="0" cy="19442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tângulo 137"/>
          <p:cNvSpPr/>
          <p:nvPr/>
        </p:nvSpPr>
        <p:spPr>
          <a:xfrm>
            <a:off x="7308304" y="3176915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80,4%</a:t>
            </a:r>
          </a:p>
        </p:txBody>
      </p:sp>
      <p:sp>
        <p:nvSpPr>
          <p:cNvPr id="140" name="Retângulo 139"/>
          <p:cNvSpPr/>
          <p:nvPr/>
        </p:nvSpPr>
        <p:spPr>
          <a:xfrm>
            <a:off x="3366772" y="5168225"/>
            <a:ext cx="350948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Destaque na região Sul em</a:t>
            </a:r>
          </a:p>
        </p:txBody>
      </p:sp>
      <p:cxnSp>
        <p:nvCxnSpPr>
          <p:cNvPr id="71" name="Conector reto 70"/>
          <p:cNvCxnSpPr/>
          <p:nvPr/>
        </p:nvCxnSpPr>
        <p:spPr>
          <a:xfrm flipV="1">
            <a:off x="5416110" y="4626096"/>
            <a:ext cx="0" cy="24306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utoShape 6" descr="Resultado de imagem para icon png service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68" name="AutoShape 8" descr="Resultado de imagem para icon png service"/>
          <p:cNvSpPr>
            <a:spLocks noChangeAspect="1" noChangeArrowheads="1"/>
          </p:cNvSpPr>
          <p:nvPr/>
        </p:nvSpPr>
        <p:spPr bwMode="auto">
          <a:xfrm>
            <a:off x="307975" y="-10128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69" name="AutoShape 11" descr="Resultado de imagem para icon png service"/>
          <p:cNvSpPr>
            <a:spLocks noChangeAspect="1" noChangeArrowheads="1"/>
          </p:cNvSpPr>
          <p:nvPr/>
        </p:nvSpPr>
        <p:spPr bwMode="auto">
          <a:xfrm>
            <a:off x="460375" y="-8604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2" descr="Resultado de imagem para chicken icon"/>
          <p:cNvSpPr>
            <a:spLocks noChangeAspect="1" noChangeArrowheads="1"/>
          </p:cNvSpPr>
          <p:nvPr/>
        </p:nvSpPr>
        <p:spPr bwMode="auto">
          <a:xfrm>
            <a:off x="612775" y="-7080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AutoShape 4" descr="Resultado de imagem para chicken icon"/>
          <p:cNvSpPr>
            <a:spLocks noChangeAspect="1" noChangeArrowheads="1"/>
          </p:cNvSpPr>
          <p:nvPr/>
        </p:nvSpPr>
        <p:spPr bwMode="auto">
          <a:xfrm>
            <a:off x="765175" y="-5556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7" name="Retângulo 66"/>
          <p:cNvSpPr/>
          <p:nvPr/>
        </p:nvSpPr>
        <p:spPr>
          <a:xfrm>
            <a:off x="6480640" y="5114104"/>
            <a:ext cx="27718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38,1%</a:t>
            </a:r>
          </a:p>
        </p:txBody>
      </p:sp>
      <p:pic>
        <p:nvPicPr>
          <p:cNvPr id="5127" name="Picture 7" descr="Resultado de imagem para health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986" y="5517432"/>
            <a:ext cx="374812" cy="3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tângulo 67"/>
          <p:cNvSpPr/>
          <p:nvPr/>
        </p:nvSpPr>
        <p:spPr>
          <a:xfrm>
            <a:off x="4446892" y="5537132"/>
            <a:ext cx="350948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 de Saúde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4413763" y="5960313"/>
            <a:ext cx="174241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 varejista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Elipse 69"/>
          <p:cNvSpPr/>
          <p:nvPr/>
        </p:nvSpPr>
        <p:spPr>
          <a:xfrm>
            <a:off x="4006602" y="5945429"/>
            <a:ext cx="368196" cy="342529"/>
          </a:xfrm>
          <a:prstGeom prst="ellipse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72" name="Picture 2" descr="Resultado de imagem para buy icon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827" y="5991938"/>
            <a:ext cx="261745" cy="26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485" y="2269976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6891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627" y="2420888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0941">
            <a:off x="-344488" y="2266137"/>
            <a:ext cx="45720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reto 2"/>
          <p:cNvCxnSpPr/>
          <p:nvPr/>
        </p:nvCxnSpPr>
        <p:spPr>
          <a:xfrm flipV="1">
            <a:off x="2746928" y="2379077"/>
            <a:ext cx="0" cy="36147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2746928" y="2348880"/>
            <a:ext cx="25103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to 113"/>
          <p:cNvCxnSpPr/>
          <p:nvPr/>
        </p:nvCxnSpPr>
        <p:spPr>
          <a:xfrm flipV="1">
            <a:off x="2123728" y="1927866"/>
            <a:ext cx="0" cy="8530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to 114"/>
          <p:cNvCxnSpPr/>
          <p:nvPr/>
        </p:nvCxnSpPr>
        <p:spPr>
          <a:xfrm>
            <a:off x="2123728" y="1927865"/>
            <a:ext cx="2956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to 115"/>
          <p:cNvCxnSpPr/>
          <p:nvPr/>
        </p:nvCxnSpPr>
        <p:spPr>
          <a:xfrm>
            <a:off x="2648503" y="4581128"/>
            <a:ext cx="88080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9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tângulo 22"/>
          <p:cNvSpPr/>
          <p:nvPr/>
        </p:nvSpPr>
        <p:spPr>
          <a:xfrm>
            <a:off x="35495" y="908720"/>
            <a:ext cx="8411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 dez maiores economias</a:t>
            </a:r>
          </a:p>
          <a:p>
            <a:pPr algn="just"/>
            <a:r>
              <a:rPr 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BARREIRAS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-36512" y="4941168"/>
            <a:ext cx="4012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</a:rPr>
              <a:t>Fonte: IBGE (2017); SEI (2017).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0" y="5134392"/>
            <a:ext cx="9144000" cy="1195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-38447" y="5408265"/>
            <a:ext cx="3635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da participação do setor de Comércio e Serviços</a:t>
            </a:r>
          </a:p>
        </p:txBody>
      </p:sp>
      <p:sp>
        <p:nvSpPr>
          <p:cNvPr id="104" name="Retângulo 103"/>
          <p:cNvSpPr/>
          <p:nvPr/>
        </p:nvSpPr>
        <p:spPr>
          <a:xfrm>
            <a:off x="3635896" y="5134392"/>
            <a:ext cx="5508184" cy="1195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3" name="Retângulo 112"/>
          <p:cNvSpPr/>
          <p:nvPr/>
        </p:nvSpPr>
        <p:spPr>
          <a:xfrm>
            <a:off x="1183599" y="3641576"/>
            <a:ext cx="14756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</a:p>
        </p:txBody>
      </p:sp>
      <p:sp>
        <p:nvSpPr>
          <p:cNvPr id="117" name="Retângulo 116"/>
          <p:cNvSpPr/>
          <p:nvPr/>
        </p:nvSpPr>
        <p:spPr>
          <a:xfrm>
            <a:off x="2304164" y="1742619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Agropecuária</a:t>
            </a:r>
          </a:p>
        </p:txBody>
      </p:sp>
      <p:sp>
        <p:nvSpPr>
          <p:cNvPr id="118" name="Retângulo 117"/>
          <p:cNvSpPr/>
          <p:nvPr/>
        </p:nvSpPr>
        <p:spPr>
          <a:xfrm>
            <a:off x="2880228" y="2174667"/>
            <a:ext cx="11263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</a:p>
        </p:txBody>
      </p:sp>
      <p:sp>
        <p:nvSpPr>
          <p:cNvPr id="119" name="Retângulo 118"/>
          <p:cNvSpPr/>
          <p:nvPr/>
        </p:nvSpPr>
        <p:spPr>
          <a:xfrm>
            <a:off x="3423252" y="2596842"/>
            <a:ext cx="1166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 e Serviços</a:t>
            </a:r>
          </a:p>
        </p:txBody>
      </p:sp>
      <p:cxnSp>
        <p:nvCxnSpPr>
          <p:cNvPr id="120" name="Conector reto 119"/>
          <p:cNvCxnSpPr/>
          <p:nvPr/>
        </p:nvCxnSpPr>
        <p:spPr>
          <a:xfrm flipV="1">
            <a:off x="3529310" y="2740547"/>
            <a:ext cx="0" cy="18405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tângulo 120"/>
          <p:cNvSpPr/>
          <p:nvPr/>
        </p:nvSpPr>
        <p:spPr>
          <a:xfrm>
            <a:off x="2304164" y="1871246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34,7%</a:t>
            </a:r>
          </a:p>
        </p:txBody>
      </p:sp>
      <p:sp>
        <p:nvSpPr>
          <p:cNvPr id="122" name="Retângulo 121"/>
          <p:cNvSpPr/>
          <p:nvPr/>
        </p:nvSpPr>
        <p:spPr>
          <a:xfrm>
            <a:off x="2880228" y="2303294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16,3%</a:t>
            </a:r>
          </a:p>
        </p:txBody>
      </p:sp>
      <p:sp>
        <p:nvSpPr>
          <p:cNvPr id="123" name="Retângulo 122"/>
          <p:cNvSpPr/>
          <p:nvPr/>
        </p:nvSpPr>
        <p:spPr>
          <a:xfrm>
            <a:off x="3479173" y="2879358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49,0%</a:t>
            </a:r>
          </a:p>
        </p:txBody>
      </p:sp>
      <p:sp>
        <p:nvSpPr>
          <p:cNvPr id="125" name="Retângulo 124"/>
          <p:cNvSpPr/>
          <p:nvPr/>
        </p:nvSpPr>
        <p:spPr>
          <a:xfrm>
            <a:off x="5053175" y="3654931"/>
            <a:ext cx="14756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cxnSp>
        <p:nvCxnSpPr>
          <p:cNvPr id="126" name="Conector reto 125"/>
          <p:cNvCxnSpPr/>
          <p:nvPr/>
        </p:nvCxnSpPr>
        <p:spPr>
          <a:xfrm flipV="1">
            <a:off x="7276694" y="2817293"/>
            <a:ext cx="0" cy="8997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to 127"/>
          <p:cNvCxnSpPr/>
          <p:nvPr/>
        </p:nvCxnSpPr>
        <p:spPr>
          <a:xfrm flipV="1">
            <a:off x="6528807" y="2114968"/>
            <a:ext cx="0" cy="6118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tângulo 130"/>
          <p:cNvSpPr/>
          <p:nvPr/>
        </p:nvSpPr>
        <p:spPr>
          <a:xfrm>
            <a:off x="6444208" y="2030651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Agropecuária</a:t>
            </a:r>
          </a:p>
        </p:txBody>
      </p:sp>
      <p:sp>
        <p:nvSpPr>
          <p:cNvPr id="132" name="Retângulo 131"/>
          <p:cNvSpPr/>
          <p:nvPr/>
        </p:nvSpPr>
        <p:spPr>
          <a:xfrm>
            <a:off x="7164288" y="2744981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</a:p>
        </p:txBody>
      </p:sp>
      <p:sp>
        <p:nvSpPr>
          <p:cNvPr id="133" name="Retângulo 132"/>
          <p:cNvSpPr/>
          <p:nvPr/>
        </p:nvSpPr>
        <p:spPr>
          <a:xfrm>
            <a:off x="6444208" y="2159278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21,7%</a:t>
            </a:r>
          </a:p>
        </p:txBody>
      </p:sp>
      <p:sp>
        <p:nvSpPr>
          <p:cNvPr id="134" name="Retângulo 133"/>
          <p:cNvSpPr/>
          <p:nvPr/>
        </p:nvSpPr>
        <p:spPr>
          <a:xfrm>
            <a:off x="7236296" y="2888997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13,0%</a:t>
            </a:r>
          </a:p>
        </p:txBody>
      </p:sp>
      <p:cxnSp>
        <p:nvCxnSpPr>
          <p:cNvPr id="135" name="Conector reto 134"/>
          <p:cNvCxnSpPr/>
          <p:nvPr/>
        </p:nvCxnSpPr>
        <p:spPr>
          <a:xfrm>
            <a:off x="6156176" y="4869160"/>
            <a:ext cx="138103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tângulo 135"/>
          <p:cNvSpPr/>
          <p:nvPr/>
        </p:nvSpPr>
        <p:spPr>
          <a:xfrm>
            <a:off x="7273205" y="4381073"/>
            <a:ext cx="1166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 e Serviços</a:t>
            </a:r>
          </a:p>
        </p:txBody>
      </p:sp>
      <p:sp>
        <p:nvSpPr>
          <p:cNvPr id="138" name="Retângulo 137"/>
          <p:cNvSpPr/>
          <p:nvPr/>
        </p:nvSpPr>
        <p:spPr>
          <a:xfrm>
            <a:off x="7308304" y="4679558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65,3%</a:t>
            </a:r>
          </a:p>
        </p:txBody>
      </p:sp>
      <p:sp>
        <p:nvSpPr>
          <p:cNvPr id="140" name="Retângulo 139"/>
          <p:cNvSpPr/>
          <p:nvPr/>
        </p:nvSpPr>
        <p:spPr>
          <a:xfrm>
            <a:off x="3366772" y="5168225"/>
            <a:ext cx="588574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Destaque na produção de lavouras temporárias</a:t>
            </a:r>
          </a:p>
        </p:txBody>
      </p:sp>
      <p:sp>
        <p:nvSpPr>
          <p:cNvPr id="31" name="AutoShape 6" descr="Resultado de imagem para icon png service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68" name="AutoShape 8" descr="Resultado de imagem para icon png service"/>
          <p:cNvSpPr>
            <a:spLocks noChangeAspect="1" noChangeArrowheads="1"/>
          </p:cNvSpPr>
          <p:nvPr/>
        </p:nvSpPr>
        <p:spPr bwMode="auto">
          <a:xfrm>
            <a:off x="307975" y="-10128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69" name="AutoShape 11" descr="Resultado de imagem para icon png service"/>
          <p:cNvSpPr>
            <a:spLocks noChangeAspect="1" noChangeArrowheads="1"/>
          </p:cNvSpPr>
          <p:nvPr/>
        </p:nvSpPr>
        <p:spPr bwMode="auto">
          <a:xfrm>
            <a:off x="460375" y="-8604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2" descr="Resultado de imagem para chicken icon"/>
          <p:cNvSpPr>
            <a:spLocks noChangeAspect="1" noChangeArrowheads="1"/>
          </p:cNvSpPr>
          <p:nvPr/>
        </p:nvSpPr>
        <p:spPr bwMode="auto">
          <a:xfrm>
            <a:off x="612775" y="-7080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AutoShape 4" descr="Resultado de imagem para chicken icon"/>
          <p:cNvSpPr>
            <a:spLocks noChangeAspect="1" noChangeArrowheads="1"/>
          </p:cNvSpPr>
          <p:nvPr/>
        </p:nvSpPr>
        <p:spPr bwMode="auto">
          <a:xfrm>
            <a:off x="765175" y="-5556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4" name="Retângulo 63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tângulo 71"/>
          <p:cNvSpPr/>
          <p:nvPr/>
        </p:nvSpPr>
        <p:spPr>
          <a:xfrm>
            <a:off x="5011559" y="5550599"/>
            <a:ext cx="1224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4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Algodão</a:t>
            </a:r>
          </a:p>
        </p:txBody>
      </p:sp>
      <p:sp>
        <p:nvSpPr>
          <p:cNvPr id="58" name="Retângulo 57"/>
          <p:cNvSpPr/>
          <p:nvPr/>
        </p:nvSpPr>
        <p:spPr>
          <a:xfrm>
            <a:off x="5011559" y="5949280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4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Arroz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7182544" y="5571174"/>
            <a:ext cx="1205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4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Feijão</a:t>
            </a:r>
          </a:p>
        </p:txBody>
      </p:sp>
      <p:sp>
        <p:nvSpPr>
          <p:cNvPr id="63" name="Retângulo 62"/>
          <p:cNvSpPr/>
          <p:nvPr/>
        </p:nvSpPr>
        <p:spPr>
          <a:xfrm>
            <a:off x="7182544" y="5945466"/>
            <a:ext cx="7093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4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Soja</a:t>
            </a:r>
          </a:p>
        </p:txBody>
      </p:sp>
      <p:sp>
        <p:nvSpPr>
          <p:cNvPr id="67" name="Elipse 66"/>
          <p:cNvSpPr/>
          <p:nvPr/>
        </p:nvSpPr>
        <p:spPr>
          <a:xfrm>
            <a:off x="6893221" y="5502879"/>
            <a:ext cx="386546" cy="394133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71" name="Picture 4" descr="Resultado de imagem para beans icon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369" y="5536701"/>
            <a:ext cx="342250" cy="34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Elipse 73"/>
          <p:cNvSpPr/>
          <p:nvPr/>
        </p:nvSpPr>
        <p:spPr>
          <a:xfrm>
            <a:off x="6889417" y="5915187"/>
            <a:ext cx="386546" cy="394133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75" name="Picture 2" descr="Resultado de imagem para soja icon 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35636" y="5975034"/>
            <a:ext cx="274438" cy="274438"/>
          </a:xfrm>
          <a:prstGeom prst="rect">
            <a:avLst/>
          </a:prstGeom>
          <a:noFill/>
        </p:spPr>
      </p:pic>
      <p:sp>
        <p:nvSpPr>
          <p:cNvPr id="76" name="Elipse 75"/>
          <p:cNvSpPr/>
          <p:nvPr/>
        </p:nvSpPr>
        <p:spPr>
          <a:xfrm>
            <a:off x="4693127" y="5510154"/>
            <a:ext cx="386546" cy="394133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77" name="Picture 5" descr="Resultado de imagem para algodão icon png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50" y="5560108"/>
            <a:ext cx="282699" cy="28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Elipse 77"/>
          <p:cNvSpPr/>
          <p:nvPr/>
        </p:nvSpPr>
        <p:spPr>
          <a:xfrm>
            <a:off x="4689872" y="5915432"/>
            <a:ext cx="386546" cy="394133"/>
          </a:xfrm>
          <a:prstGeom prst="ellipse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79" name="Picture 2" descr="Resultado de imagem para rice icon 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603" y="5932276"/>
            <a:ext cx="341784" cy="34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18254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1863" y="2636912"/>
            <a:ext cx="707784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municípios destaques por setores da economia </a:t>
            </a:r>
            <a:b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2002 e 2015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8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Conector reto 19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6384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Conector reto 152"/>
          <p:cNvCxnSpPr>
            <a:endCxn id="111" idx="1"/>
          </p:cNvCxnSpPr>
          <p:nvPr/>
        </p:nvCxnSpPr>
        <p:spPr>
          <a:xfrm flipH="1">
            <a:off x="7588995" y="2780152"/>
            <a:ext cx="1010830" cy="4447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reto 154"/>
          <p:cNvCxnSpPr/>
          <p:nvPr/>
        </p:nvCxnSpPr>
        <p:spPr>
          <a:xfrm flipH="1">
            <a:off x="7164288" y="3532907"/>
            <a:ext cx="1427239" cy="1205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ector reto 156"/>
          <p:cNvCxnSpPr/>
          <p:nvPr/>
        </p:nvCxnSpPr>
        <p:spPr>
          <a:xfrm flipH="1">
            <a:off x="6722566" y="4184595"/>
            <a:ext cx="1898356" cy="1603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ector reto 159"/>
          <p:cNvCxnSpPr/>
          <p:nvPr/>
        </p:nvCxnSpPr>
        <p:spPr>
          <a:xfrm flipH="1">
            <a:off x="6673910" y="4814671"/>
            <a:ext cx="1898356" cy="1603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ector reto 160"/>
          <p:cNvCxnSpPr/>
          <p:nvPr/>
        </p:nvCxnSpPr>
        <p:spPr>
          <a:xfrm flipH="1">
            <a:off x="6711568" y="5530507"/>
            <a:ext cx="1898356" cy="1603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/>
          <p:cNvCxnSpPr/>
          <p:nvPr/>
        </p:nvCxnSpPr>
        <p:spPr>
          <a:xfrm flipH="1">
            <a:off x="5229505" y="2845415"/>
            <a:ext cx="753009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to 105"/>
          <p:cNvCxnSpPr/>
          <p:nvPr/>
        </p:nvCxnSpPr>
        <p:spPr>
          <a:xfrm flipH="1">
            <a:off x="5239759" y="3501008"/>
            <a:ext cx="753009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to 106"/>
          <p:cNvCxnSpPr/>
          <p:nvPr/>
        </p:nvCxnSpPr>
        <p:spPr>
          <a:xfrm flipH="1">
            <a:off x="5250013" y="4156601"/>
            <a:ext cx="753009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to 107"/>
          <p:cNvCxnSpPr/>
          <p:nvPr/>
        </p:nvCxnSpPr>
        <p:spPr>
          <a:xfrm flipH="1">
            <a:off x="5229505" y="4887162"/>
            <a:ext cx="753009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to 108"/>
          <p:cNvCxnSpPr/>
          <p:nvPr/>
        </p:nvCxnSpPr>
        <p:spPr>
          <a:xfrm flipH="1">
            <a:off x="5220072" y="5523041"/>
            <a:ext cx="753009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/>
          <p:cNvCxnSpPr/>
          <p:nvPr/>
        </p:nvCxnSpPr>
        <p:spPr>
          <a:xfrm flipH="1">
            <a:off x="4031940" y="2836896"/>
            <a:ext cx="753009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/>
          <p:nvPr/>
        </p:nvCxnSpPr>
        <p:spPr>
          <a:xfrm flipH="1">
            <a:off x="3550184" y="3501008"/>
            <a:ext cx="123784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/>
          <p:cNvCxnSpPr/>
          <p:nvPr/>
        </p:nvCxnSpPr>
        <p:spPr>
          <a:xfrm flipH="1">
            <a:off x="3869996" y="4169230"/>
            <a:ext cx="914953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/>
          <p:cNvCxnSpPr/>
          <p:nvPr/>
        </p:nvCxnSpPr>
        <p:spPr>
          <a:xfrm flipH="1">
            <a:off x="3602643" y="4890579"/>
            <a:ext cx="1149378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/>
          <p:nvPr/>
        </p:nvCxnSpPr>
        <p:spPr>
          <a:xfrm flipH="1">
            <a:off x="3898356" y="5517232"/>
            <a:ext cx="88659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0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Conector reto 21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35494" y="980728"/>
            <a:ext cx="7560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PIB municipal – VA agropecuária – 2002 / 2015</a:t>
            </a:r>
          </a:p>
        </p:txBody>
      </p:sp>
      <p:cxnSp>
        <p:nvCxnSpPr>
          <p:cNvPr id="25" name="Conector reto 24"/>
          <p:cNvCxnSpPr/>
          <p:nvPr/>
        </p:nvCxnSpPr>
        <p:spPr>
          <a:xfrm flipH="1">
            <a:off x="251522" y="1862826"/>
            <a:ext cx="273630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251520" y="1844824"/>
            <a:ext cx="0" cy="3732847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H="1">
            <a:off x="251521" y="2870211"/>
            <a:ext cx="485887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H="1">
            <a:off x="251522" y="3547076"/>
            <a:ext cx="485887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H="1">
            <a:off x="251523" y="4223941"/>
            <a:ext cx="485887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H="1">
            <a:off x="251524" y="4900806"/>
            <a:ext cx="485887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H="1">
            <a:off x="251525" y="5577671"/>
            <a:ext cx="485887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/>
          <p:cNvSpPr/>
          <p:nvPr/>
        </p:nvSpPr>
        <p:spPr>
          <a:xfrm>
            <a:off x="971600" y="2614844"/>
            <a:ext cx="2268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Desidério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971600" y="2840741"/>
            <a:ext cx="26505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Bacia do Rio Grande</a:t>
            </a:r>
          </a:p>
        </p:txBody>
      </p:sp>
      <p:sp>
        <p:nvSpPr>
          <p:cNvPr id="36" name="Elipse 35"/>
          <p:cNvSpPr/>
          <p:nvPr/>
        </p:nvSpPr>
        <p:spPr>
          <a:xfrm>
            <a:off x="394816" y="2581031"/>
            <a:ext cx="577503" cy="577567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2843807" y="2588763"/>
            <a:ext cx="1368153" cy="540060"/>
          </a:xfrm>
          <a:prstGeom prst="rect">
            <a:avLst/>
          </a:prstGeom>
          <a:gradFill flip="none" rotWithShape="1">
            <a:gsLst>
              <a:gs pos="32000">
                <a:schemeClr val="accent3">
                  <a:lumMod val="50000"/>
                </a:schemeClr>
              </a:gs>
              <a:gs pos="86000">
                <a:schemeClr val="accent3">
                  <a:lumMod val="60000"/>
                  <a:lumOff val="40000"/>
                </a:schemeClr>
              </a:gs>
              <a:gs pos="95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354957" y="2514723"/>
            <a:ext cx="805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1º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3491880" y="2658738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6,4%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952051" y="3188160"/>
            <a:ext cx="2467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Formosa do Rio Preto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971600" y="3704837"/>
            <a:ext cx="26505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Bacia do Rio Grande</a:t>
            </a:r>
          </a:p>
        </p:txBody>
      </p:sp>
      <p:sp>
        <p:nvSpPr>
          <p:cNvPr id="42" name="Elipse 41"/>
          <p:cNvSpPr/>
          <p:nvPr/>
        </p:nvSpPr>
        <p:spPr>
          <a:xfrm>
            <a:off x="384682" y="3258293"/>
            <a:ext cx="577503" cy="577567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2843808" y="3266025"/>
            <a:ext cx="395896" cy="540060"/>
          </a:xfrm>
          <a:prstGeom prst="rect">
            <a:avLst/>
          </a:prstGeom>
          <a:gradFill flip="none" rotWithShape="1">
            <a:gsLst>
              <a:gs pos="32000">
                <a:schemeClr val="accent3">
                  <a:lumMod val="50000"/>
                </a:schemeClr>
              </a:gs>
              <a:gs pos="86000">
                <a:schemeClr val="accent3">
                  <a:lumMod val="60000"/>
                  <a:lumOff val="40000"/>
                </a:schemeClr>
              </a:gs>
              <a:gs pos="95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344823" y="3191985"/>
            <a:ext cx="805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2º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935744" y="4011998"/>
            <a:ext cx="2268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Barreiras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952051" y="4280901"/>
            <a:ext cx="26505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Bacia do Rio Grande</a:t>
            </a:r>
          </a:p>
        </p:txBody>
      </p:sp>
      <p:sp>
        <p:nvSpPr>
          <p:cNvPr id="47" name="Elipse 46"/>
          <p:cNvSpPr/>
          <p:nvPr/>
        </p:nvSpPr>
        <p:spPr>
          <a:xfrm>
            <a:off x="374548" y="3935555"/>
            <a:ext cx="577503" cy="577567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2843808" y="3943287"/>
            <a:ext cx="900100" cy="540060"/>
          </a:xfrm>
          <a:prstGeom prst="rect">
            <a:avLst/>
          </a:prstGeom>
          <a:gradFill flip="none" rotWithShape="1">
            <a:gsLst>
              <a:gs pos="32000">
                <a:schemeClr val="accent3">
                  <a:lumMod val="50000"/>
                </a:schemeClr>
              </a:gs>
              <a:gs pos="86000">
                <a:schemeClr val="accent3">
                  <a:lumMod val="60000"/>
                  <a:lumOff val="40000"/>
                </a:schemeClr>
              </a:gs>
              <a:gs pos="95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334689" y="3869247"/>
            <a:ext cx="805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3º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899592" y="4661846"/>
            <a:ext cx="3606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Correntina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899592" y="4887162"/>
            <a:ext cx="26505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Bacia do Rio Corrente</a:t>
            </a:r>
          </a:p>
        </p:txBody>
      </p:sp>
      <p:sp>
        <p:nvSpPr>
          <p:cNvPr id="52" name="Elipse 51"/>
          <p:cNvSpPr/>
          <p:nvPr/>
        </p:nvSpPr>
        <p:spPr>
          <a:xfrm>
            <a:off x="364414" y="4612817"/>
            <a:ext cx="577503" cy="577567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2843808" y="4620549"/>
            <a:ext cx="504056" cy="540060"/>
          </a:xfrm>
          <a:prstGeom prst="rect">
            <a:avLst/>
          </a:prstGeom>
          <a:gradFill flip="none" rotWithShape="1">
            <a:gsLst>
              <a:gs pos="32000">
                <a:schemeClr val="accent3">
                  <a:lumMod val="50000"/>
                </a:schemeClr>
              </a:gs>
              <a:gs pos="86000">
                <a:schemeClr val="accent3">
                  <a:lumMod val="60000"/>
                  <a:lumOff val="40000"/>
                </a:schemeClr>
              </a:gs>
              <a:gs pos="95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324555" y="4546509"/>
            <a:ext cx="805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4º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935744" y="5176935"/>
            <a:ext cx="2268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Luís Eduardo Magalhães</a:t>
            </a:r>
          </a:p>
        </p:txBody>
      </p:sp>
      <p:sp>
        <p:nvSpPr>
          <p:cNvPr id="56" name="Retângulo 55"/>
          <p:cNvSpPr/>
          <p:nvPr/>
        </p:nvSpPr>
        <p:spPr>
          <a:xfrm>
            <a:off x="913296" y="5679250"/>
            <a:ext cx="26505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Bacia do Rio Grande</a:t>
            </a:r>
          </a:p>
        </p:txBody>
      </p:sp>
      <p:sp>
        <p:nvSpPr>
          <p:cNvPr id="57" name="Elipse 56"/>
          <p:cNvSpPr/>
          <p:nvPr/>
        </p:nvSpPr>
        <p:spPr>
          <a:xfrm>
            <a:off x="363387" y="5253696"/>
            <a:ext cx="577503" cy="577567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58" name="Retângulo 57"/>
          <p:cNvSpPr/>
          <p:nvPr/>
        </p:nvSpPr>
        <p:spPr>
          <a:xfrm>
            <a:off x="2831089" y="5261428"/>
            <a:ext cx="984825" cy="540060"/>
          </a:xfrm>
          <a:prstGeom prst="rect">
            <a:avLst/>
          </a:prstGeom>
          <a:gradFill flip="none" rotWithShape="1">
            <a:gsLst>
              <a:gs pos="32000">
                <a:schemeClr val="accent3">
                  <a:lumMod val="50000"/>
                </a:schemeClr>
              </a:gs>
              <a:gs pos="86000">
                <a:schemeClr val="accent3">
                  <a:lumMod val="60000"/>
                  <a:lumOff val="40000"/>
                </a:schemeClr>
              </a:gs>
              <a:gs pos="95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323528" y="5187388"/>
            <a:ext cx="805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5º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2938116" y="3347021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1,7%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3275856" y="4023886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3,4%</a:t>
            </a:r>
          </a:p>
        </p:txBody>
      </p:sp>
      <p:sp>
        <p:nvSpPr>
          <p:cNvPr id="62" name="Retângulo 61"/>
          <p:cNvSpPr/>
          <p:nvPr/>
        </p:nvSpPr>
        <p:spPr>
          <a:xfrm>
            <a:off x="2987824" y="4700397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2,2%</a:t>
            </a:r>
          </a:p>
        </p:txBody>
      </p:sp>
      <p:sp>
        <p:nvSpPr>
          <p:cNvPr id="63" name="Retângulo 62"/>
          <p:cNvSpPr/>
          <p:nvPr/>
        </p:nvSpPr>
        <p:spPr>
          <a:xfrm>
            <a:off x="3347864" y="5319210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3,6%</a:t>
            </a:r>
          </a:p>
        </p:txBody>
      </p:sp>
      <p:sp>
        <p:nvSpPr>
          <p:cNvPr id="75" name="Retângulo 74"/>
          <p:cNvSpPr/>
          <p:nvPr/>
        </p:nvSpPr>
        <p:spPr>
          <a:xfrm>
            <a:off x="2735944" y="1484784"/>
            <a:ext cx="2268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5616264" y="1484784"/>
            <a:ext cx="2268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cxnSp>
        <p:nvCxnSpPr>
          <p:cNvPr id="77" name="Conector reto 76"/>
          <p:cNvCxnSpPr/>
          <p:nvPr/>
        </p:nvCxnSpPr>
        <p:spPr>
          <a:xfrm flipH="1">
            <a:off x="3898357" y="1862826"/>
            <a:ext cx="132171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/>
          <p:cNvCxnSpPr/>
          <p:nvPr/>
        </p:nvCxnSpPr>
        <p:spPr>
          <a:xfrm>
            <a:off x="4784948" y="1880707"/>
            <a:ext cx="0" cy="365075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/>
          <p:cNvCxnSpPr/>
          <p:nvPr/>
        </p:nvCxnSpPr>
        <p:spPr>
          <a:xfrm>
            <a:off x="5220072" y="1868514"/>
            <a:ext cx="0" cy="365075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/>
          <p:cNvCxnSpPr/>
          <p:nvPr/>
        </p:nvCxnSpPr>
        <p:spPr>
          <a:xfrm flipH="1">
            <a:off x="5220072" y="1868514"/>
            <a:ext cx="57606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tângulo 90"/>
          <p:cNvSpPr/>
          <p:nvPr/>
        </p:nvSpPr>
        <p:spPr>
          <a:xfrm>
            <a:off x="5304798" y="2592539"/>
            <a:ext cx="2003506" cy="540060"/>
          </a:xfrm>
          <a:prstGeom prst="rect">
            <a:avLst/>
          </a:prstGeom>
          <a:gradFill flip="none" rotWithShape="1">
            <a:gsLst>
              <a:gs pos="32000">
                <a:schemeClr val="accent3">
                  <a:lumMod val="50000"/>
                </a:schemeClr>
              </a:gs>
              <a:gs pos="86000">
                <a:schemeClr val="accent3">
                  <a:lumMod val="60000"/>
                  <a:lumOff val="40000"/>
                </a:schemeClr>
              </a:gs>
              <a:gs pos="95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2" name="Retângulo 91"/>
          <p:cNvSpPr/>
          <p:nvPr/>
        </p:nvSpPr>
        <p:spPr>
          <a:xfrm>
            <a:off x="6516216" y="2662514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9,9%</a:t>
            </a:r>
          </a:p>
        </p:txBody>
      </p:sp>
      <p:sp>
        <p:nvSpPr>
          <p:cNvPr id="93" name="Retângulo 92"/>
          <p:cNvSpPr/>
          <p:nvPr/>
        </p:nvSpPr>
        <p:spPr>
          <a:xfrm>
            <a:off x="5304798" y="3269801"/>
            <a:ext cx="1355433" cy="540060"/>
          </a:xfrm>
          <a:prstGeom prst="rect">
            <a:avLst/>
          </a:prstGeom>
          <a:gradFill flip="none" rotWithShape="1">
            <a:gsLst>
              <a:gs pos="32000">
                <a:schemeClr val="accent3">
                  <a:lumMod val="50000"/>
                </a:schemeClr>
              </a:gs>
              <a:gs pos="86000">
                <a:schemeClr val="accent3">
                  <a:lumMod val="60000"/>
                  <a:lumOff val="40000"/>
                </a:schemeClr>
              </a:gs>
              <a:gs pos="95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4" name="Retângulo 93"/>
          <p:cNvSpPr/>
          <p:nvPr/>
        </p:nvSpPr>
        <p:spPr>
          <a:xfrm>
            <a:off x="5304799" y="3947063"/>
            <a:ext cx="1116124" cy="540060"/>
          </a:xfrm>
          <a:prstGeom prst="rect">
            <a:avLst/>
          </a:prstGeom>
          <a:gradFill flip="none" rotWithShape="1">
            <a:gsLst>
              <a:gs pos="32000">
                <a:schemeClr val="accent3">
                  <a:lumMod val="50000"/>
                </a:schemeClr>
              </a:gs>
              <a:gs pos="86000">
                <a:schemeClr val="accent3">
                  <a:lumMod val="60000"/>
                  <a:lumOff val="40000"/>
                </a:schemeClr>
              </a:gs>
              <a:gs pos="95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5" name="Retângulo 94"/>
          <p:cNvSpPr/>
          <p:nvPr/>
        </p:nvSpPr>
        <p:spPr>
          <a:xfrm>
            <a:off x="5304798" y="4624325"/>
            <a:ext cx="1103405" cy="540060"/>
          </a:xfrm>
          <a:prstGeom prst="rect">
            <a:avLst/>
          </a:prstGeom>
          <a:gradFill flip="none" rotWithShape="1">
            <a:gsLst>
              <a:gs pos="32000">
                <a:schemeClr val="accent3">
                  <a:lumMod val="50000"/>
                </a:schemeClr>
              </a:gs>
              <a:gs pos="86000">
                <a:schemeClr val="accent3">
                  <a:lumMod val="60000"/>
                  <a:lumOff val="40000"/>
                </a:schemeClr>
              </a:gs>
              <a:gs pos="95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6" name="Retângulo 95"/>
          <p:cNvSpPr/>
          <p:nvPr/>
        </p:nvSpPr>
        <p:spPr>
          <a:xfrm>
            <a:off x="5292080" y="5265204"/>
            <a:ext cx="984825" cy="540060"/>
          </a:xfrm>
          <a:prstGeom prst="rect">
            <a:avLst/>
          </a:prstGeom>
          <a:gradFill flip="none" rotWithShape="1">
            <a:gsLst>
              <a:gs pos="32000">
                <a:schemeClr val="accent3">
                  <a:lumMod val="50000"/>
                </a:schemeClr>
              </a:gs>
              <a:gs pos="86000">
                <a:schemeClr val="accent3">
                  <a:lumMod val="60000"/>
                  <a:lumOff val="40000"/>
                </a:schemeClr>
              </a:gs>
              <a:gs pos="95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7" name="Retângulo 96"/>
          <p:cNvSpPr/>
          <p:nvPr/>
        </p:nvSpPr>
        <p:spPr>
          <a:xfrm>
            <a:off x="5940152" y="3350797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5,7%</a:t>
            </a:r>
          </a:p>
        </p:txBody>
      </p:sp>
      <p:sp>
        <p:nvSpPr>
          <p:cNvPr id="98" name="Retângulo 97"/>
          <p:cNvSpPr/>
          <p:nvPr/>
        </p:nvSpPr>
        <p:spPr>
          <a:xfrm>
            <a:off x="5736847" y="4027662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4,1%</a:t>
            </a:r>
          </a:p>
        </p:txBody>
      </p:sp>
      <p:sp>
        <p:nvSpPr>
          <p:cNvPr id="99" name="Retângulo 98"/>
          <p:cNvSpPr/>
          <p:nvPr/>
        </p:nvSpPr>
        <p:spPr>
          <a:xfrm>
            <a:off x="5724128" y="4704173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3,5%</a:t>
            </a:r>
          </a:p>
        </p:txBody>
      </p:sp>
      <p:sp>
        <p:nvSpPr>
          <p:cNvPr id="100" name="Retângulo 99"/>
          <p:cNvSpPr/>
          <p:nvPr/>
        </p:nvSpPr>
        <p:spPr>
          <a:xfrm>
            <a:off x="5808855" y="5322986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3,4%</a:t>
            </a:r>
          </a:p>
        </p:txBody>
      </p:sp>
      <p:sp>
        <p:nvSpPr>
          <p:cNvPr id="110" name="Elipse 109"/>
          <p:cNvSpPr/>
          <p:nvPr/>
        </p:nvSpPr>
        <p:spPr>
          <a:xfrm>
            <a:off x="7492496" y="2564904"/>
            <a:ext cx="458574" cy="458574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11" name="Picture 6" descr="Imagem relacionada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588995" y="2636912"/>
            <a:ext cx="295373" cy="295373"/>
          </a:xfrm>
          <a:prstGeom prst="rect">
            <a:avLst/>
          </a:prstGeom>
          <a:noFill/>
        </p:spPr>
      </p:pic>
      <p:sp>
        <p:nvSpPr>
          <p:cNvPr id="112" name="Elipse 111"/>
          <p:cNvSpPr/>
          <p:nvPr/>
        </p:nvSpPr>
        <p:spPr>
          <a:xfrm>
            <a:off x="8032496" y="2564904"/>
            <a:ext cx="457200" cy="457200"/>
          </a:xfrm>
          <a:prstGeom prst="ellipse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13" name="Picture 2" descr="Resultado de imagem para soja icon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06781" y="2648679"/>
            <a:ext cx="274438" cy="274438"/>
          </a:xfrm>
          <a:prstGeom prst="rect">
            <a:avLst/>
          </a:prstGeom>
          <a:noFill/>
        </p:spPr>
      </p:pic>
      <p:sp>
        <p:nvSpPr>
          <p:cNvPr id="114" name="Elipse 113"/>
          <p:cNvSpPr/>
          <p:nvPr/>
        </p:nvSpPr>
        <p:spPr>
          <a:xfrm>
            <a:off x="7281778" y="3316360"/>
            <a:ext cx="458574" cy="458574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15" name="Picture 6" descr="Imagem relacionada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378277" y="3388368"/>
            <a:ext cx="295373" cy="295373"/>
          </a:xfrm>
          <a:prstGeom prst="rect">
            <a:avLst/>
          </a:prstGeom>
          <a:noFill/>
        </p:spPr>
      </p:pic>
      <p:sp>
        <p:nvSpPr>
          <p:cNvPr id="116" name="Elipse 115"/>
          <p:cNvSpPr/>
          <p:nvPr/>
        </p:nvSpPr>
        <p:spPr>
          <a:xfrm>
            <a:off x="6749479" y="3316360"/>
            <a:ext cx="457200" cy="457200"/>
          </a:xfrm>
          <a:prstGeom prst="ellipse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17" name="Picture 2" descr="Resultado de imagem para soja icon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23764" y="3400135"/>
            <a:ext cx="274438" cy="274438"/>
          </a:xfrm>
          <a:prstGeom prst="rect">
            <a:avLst/>
          </a:prstGeom>
          <a:noFill/>
        </p:spPr>
      </p:pic>
      <p:sp>
        <p:nvSpPr>
          <p:cNvPr id="122" name="Elipse 121"/>
          <p:cNvSpPr/>
          <p:nvPr/>
        </p:nvSpPr>
        <p:spPr>
          <a:xfrm>
            <a:off x="6560410" y="5274684"/>
            <a:ext cx="457200" cy="457200"/>
          </a:xfrm>
          <a:prstGeom prst="ellipse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23" name="Picture 2" descr="Resultado de imagem para soja icon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34695" y="5358459"/>
            <a:ext cx="274438" cy="274438"/>
          </a:xfrm>
          <a:prstGeom prst="rect">
            <a:avLst/>
          </a:prstGeom>
          <a:noFill/>
        </p:spPr>
      </p:pic>
      <p:sp>
        <p:nvSpPr>
          <p:cNvPr id="124" name="Elipse 123"/>
          <p:cNvSpPr/>
          <p:nvPr/>
        </p:nvSpPr>
        <p:spPr>
          <a:xfrm>
            <a:off x="6531237" y="3928223"/>
            <a:ext cx="457200" cy="457200"/>
          </a:xfrm>
          <a:prstGeom prst="ellipse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25" name="Picture 2" descr="Resultado de imagem para soja icon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05522" y="4011998"/>
            <a:ext cx="274438" cy="274438"/>
          </a:xfrm>
          <a:prstGeom prst="rect">
            <a:avLst/>
          </a:prstGeom>
          <a:noFill/>
        </p:spPr>
      </p:pic>
      <p:sp>
        <p:nvSpPr>
          <p:cNvPr id="126" name="Retângulo 125"/>
          <p:cNvSpPr/>
          <p:nvPr/>
        </p:nvSpPr>
        <p:spPr>
          <a:xfrm>
            <a:off x="7379571" y="2945764"/>
            <a:ext cx="9368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Algodão</a:t>
            </a:r>
          </a:p>
        </p:txBody>
      </p:sp>
      <p:sp>
        <p:nvSpPr>
          <p:cNvPr id="127" name="Retângulo 126"/>
          <p:cNvSpPr/>
          <p:nvPr/>
        </p:nvSpPr>
        <p:spPr>
          <a:xfrm>
            <a:off x="7811619" y="2966755"/>
            <a:ext cx="9368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Soja</a:t>
            </a:r>
          </a:p>
        </p:txBody>
      </p:sp>
      <p:sp>
        <p:nvSpPr>
          <p:cNvPr id="128" name="Elipse 127"/>
          <p:cNvSpPr/>
          <p:nvPr/>
        </p:nvSpPr>
        <p:spPr>
          <a:xfrm>
            <a:off x="6478381" y="4589838"/>
            <a:ext cx="458574" cy="458574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29" name="Picture 6" descr="Imagem relacionada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574880" y="4661846"/>
            <a:ext cx="295373" cy="295373"/>
          </a:xfrm>
          <a:prstGeom prst="rect">
            <a:avLst/>
          </a:prstGeom>
          <a:noFill/>
        </p:spPr>
      </p:pic>
      <p:sp>
        <p:nvSpPr>
          <p:cNvPr id="130" name="Elipse 129"/>
          <p:cNvSpPr/>
          <p:nvPr/>
        </p:nvSpPr>
        <p:spPr>
          <a:xfrm>
            <a:off x="7018381" y="4589838"/>
            <a:ext cx="457200" cy="457200"/>
          </a:xfrm>
          <a:prstGeom prst="ellipse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31" name="Picture 2" descr="Resultado de imagem para soja icon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92666" y="4673613"/>
            <a:ext cx="274438" cy="274438"/>
          </a:xfrm>
          <a:prstGeom prst="rect">
            <a:avLst/>
          </a:prstGeom>
          <a:noFill/>
        </p:spPr>
      </p:pic>
      <p:sp>
        <p:nvSpPr>
          <p:cNvPr id="132" name="Retângulo 131"/>
          <p:cNvSpPr/>
          <p:nvPr/>
        </p:nvSpPr>
        <p:spPr>
          <a:xfrm>
            <a:off x="6365456" y="4970698"/>
            <a:ext cx="9368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Algodão</a:t>
            </a:r>
          </a:p>
        </p:txBody>
      </p:sp>
      <p:sp>
        <p:nvSpPr>
          <p:cNvPr id="133" name="Retângulo 132"/>
          <p:cNvSpPr/>
          <p:nvPr/>
        </p:nvSpPr>
        <p:spPr>
          <a:xfrm>
            <a:off x="6797504" y="4991689"/>
            <a:ext cx="9368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Soja</a:t>
            </a:r>
          </a:p>
        </p:txBody>
      </p:sp>
      <p:sp>
        <p:nvSpPr>
          <p:cNvPr id="134" name="Retângulo 133"/>
          <p:cNvSpPr/>
          <p:nvPr/>
        </p:nvSpPr>
        <p:spPr>
          <a:xfrm>
            <a:off x="7235555" y="3703394"/>
            <a:ext cx="9368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Algodão</a:t>
            </a:r>
          </a:p>
        </p:txBody>
      </p:sp>
      <p:sp>
        <p:nvSpPr>
          <p:cNvPr id="135" name="Retângulo 134"/>
          <p:cNvSpPr/>
          <p:nvPr/>
        </p:nvSpPr>
        <p:spPr>
          <a:xfrm>
            <a:off x="6516216" y="3706082"/>
            <a:ext cx="9368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Soja</a:t>
            </a:r>
          </a:p>
        </p:txBody>
      </p:sp>
      <p:sp>
        <p:nvSpPr>
          <p:cNvPr id="136" name="Retângulo 135"/>
          <p:cNvSpPr/>
          <p:nvPr/>
        </p:nvSpPr>
        <p:spPr>
          <a:xfrm>
            <a:off x="6300192" y="4334907"/>
            <a:ext cx="9368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Soja</a:t>
            </a:r>
          </a:p>
        </p:txBody>
      </p:sp>
      <p:sp>
        <p:nvSpPr>
          <p:cNvPr id="137" name="Retângulo 136"/>
          <p:cNvSpPr/>
          <p:nvPr/>
        </p:nvSpPr>
        <p:spPr>
          <a:xfrm>
            <a:off x="6300192" y="5632897"/>
            <a:ext cx="9368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Soja</a:t>
            </a:r>
          </a:p>
        </p:txBody>
      </p:sp>
      <p:cxnSp>
        <p:nvCxnSpPr>
          <p:cNvPr id="138" name="Conector reto 137"/>
          <p:cNvCxnSpPr/>
          <p:nvPr/>
        </p:nvCxnSpPr>
        <p:spPr>
          <a:xfrm flipH="1">
            <a:off x="6816967" y="1887654"/>
            <a:ext cx="1787113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Elipse 140"/>
          <p:cNvSpPr/>
          <p:nvPr/>
        </p:nvSpPr>
        <p:spPr>
          <a:xfrm>
            <a:off x="7092280" y="3947063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42" name="Picture 7" descr="Resultado de imagem para chicken icon 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20" y="4027662"/>
            <a:ext cx="344119" cy="34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tângulo 142"/>
          <p:cNvSpPr/>
          <p:nvPr/>
        </p:nvSpPr>
        <p:spPr>
          <a:xfrm>
            <a:off x="6875515" y="4334907"/>
            <a:ext cx="9368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Aves</a:t>
            </a:r>
          </a:p>
        </p:txBody>
      </p:sp>
      <p:sp>
        <p:nvSpPr>
          <p:cNvPr id="144" name="Elipse 143"/>
          <p:cNvSpPr/>
          <p:nvPr/>
        </p:nvSpPr>
        <p:spPr>
          <a:xfrm>
            <a:off x="7669651" y="3943287"/>
            <a:ext cx="457200" cy="457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8196" name="Picture 4" descr="Resultado de imagem para agroindustry icon 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267" y="3965782"/>
            <a:ext cx="369125" cy="36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Retângulo 145"/>
          <p:cNvSpPr/>
          <p:nvPr/>
        </p:nvSpPr>
        <p:spPr>
          <a:xfrm>
            <a:off x="7380019" y="4334907"/>
            <a:ext cx="11524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Agroindústria</a:t>
            </a:r>
          </a:p>
        </p:txBody>
      </p:sp>
      <p:sp>
        <p:nvSpPr>
          <p:cNvPr id="147" name="Elipse 146"/>
          <p:cNvSpPr/>
          <p:nvPr/>
        </p:nvSpPr>
        <p:spPr>
          <a:xfrm>
            <a:off x="7165888" y="5276056"/>
            <a:ext cx="457200" cy="457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48" name="Picture 4" descr="Resultado de imagem para agroindustry icon 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59" y="5298551"/>
            <a:ext cx="369125" cy="36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Retângulo 148"/>
          <p:cNvSpPr/>
          <p:nvPr/>
        </p:nvSpPr>
        <p:spPr>
          <a:xfrm>
            <a:off x="6876256" y="5631051"/>
            <a:ext cx="11524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Agroindústria</a:t>
            </a:r>
          </a:p>
        </p:txBody>
      </p:sp>
      <p:cxnSp>
        <p:nvCxnSpPr>
          <p:cNvPr id="150" name="Conector reto 149"/>
          <p:cNvCxnSpPr/>
          <p:nvPr/>
        </p:nvCxnSpPr>
        <p:spPr>
          <a:xfrm>
            <a:off x="8604080" y="1887654"/>
            <a:ext cx="0" cy="365075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CaixaDeTexto 138"/>
          <p:cNvSpPr txBox="1"/>
          <p:nvPr/>
        </p:nvSpPr>
        <p:spPr>
          <a:xfrm>
            <a:off x="126963" y="6093296"/>
            <a:ext cx="4012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</a:rPr>
              <a:t>Fonte: IBGE (2017); SEI (2017).</a:t>
            </a:r>
          </a:p>
        </p:txBody>
      </p:sp>
      <p:sp>
        <p:nvSpPr>
          <p:cNvPr id="140" name="Retângulo 139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04105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 37"/>
          <p:cNvSpPr/>
          <p:nvPr/>
        </p:nvSpPr>
        <p:spPr>
          <a:xfrm>
            <a:off x="107504" y="3730607"/>
            <a:ext cx="8928000" cy="10251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107504" y="4755795"/>
            <a:ext cx="8928000" cy="10251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7505" y="2705419"/>
            <a:ext cx="8928991" cy="10251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784080" y="119675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424080" y="1198113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79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5" name="Conector reto 64"/>
          <p:cNvCxnSpPr/>
          <p:nvPr/>
        </p:nvCxnSpPr>
        <p:spPr>
          <a:xfrm>
            <a:off x="0" y="6093296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35496" y="3501008"/>
            <a:ext cx="1527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Nordeste no Brasil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51050" y="4478923"/>
            <a:ext cx="14680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Bahia no Brasil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100613" y="5559043"/>
            <a:ext cx="15346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Bahia no Nordeste</a:t>
            </a:r>
          </a:p>
        </p:txBody>
      </p:sp>
      <p:sp>
        <p:nvSpPr>
          <p:cNvPr id="2" name="AutoShape 4" descr="Resultado de imagem para house sale icon png"/>
          <p:cNvSpPr>
            <a:spLocks noChangeAspect="1" noChangeArrowheads="1"/>
          </p:cNvSpPr>
          <p:nvPr/>
        </p:nvSpPr>
        <p:spPr bwMode="auto">
          <a:xfrm>
            <a:off x="155575" y="-2232025"/>
            <a:ext cx="699135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Resultado de imagem para house sale icon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" name="Retângulo 39"/>
          <p:cNvSpPr/>
          <p:nvPr/>
        </p:nvSpPr>
        <p:spPr>
          <a:xfrm rot="20049026">
            <a:off x="1400294" y="1997355"/>
            <a:ext cx="11155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1985</a:t>
            </a:r>
          </a:p>
        </p:txBody>
      </p:sp>
      <p:sp>
        <p:nvSpPr>
          <p:cNvPr id="41" name="Retângulo 40"/>
          <p:cNvSpPr/>
          <p:nvPr/>
        </p:nvSpPr>
        <p:spPr>
          <a:xfrm rot="20049026">
            <a:off x="2437737" y="1988064"/>
            <a:ext cx="11155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1990</a:t>
            </a:r>
          </a:p>
        </p:txBody>
      </p:sp>
      <p:sp>
        <p:nvSpPr>
          <p:cNvPr id="42" name="Retângulo 41"/>
          <p:cNvSpPr/>
          <p:nvPr/>
        </p:nvSpPr>
        <p:spPr>
          <a:xfrm rot="20049026">
            <a:off x="3547257" y="1988064"/>
            <a:ext cx="11155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1995</a:t>
            </a:r>
          </a:p>
        </p:txBody>
      </p:sp>
      <p:sp>
        <p:nvSpPr>
          <p:cNvPr id="43" name="Retângulo 42"/>
          <p:cNvSpPr/>
          <p:nvPr/>
        </p:nvSpPr>
        <p:spPr>
          <a:xfrm rot="20049026">
            <a:off x="4786702" y="1933896"/>
            <a:ext cx="11155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2000</a:t>
            </a:r>
          </a:p>
        </p:txBody>
      </p:sp>
      <p:sp>
        <p:nvSpPr>
          <p:cNvPr id="44" name="Retângulo 43"/>
          <p:cNvSpPr/>
          <p:nvPr/>
        </p:nvSpPr>
        <p:spPr>
          <a:xfrm rot="20049026">
            <a:off x="5831944" y="1916285"/>
            <a:ext cx="11155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2005</a:t>
            </a:r>
          </a:p>
        </p:txBody>
      </p:sp>
      <p:cxnSp>
        <p:nvCxnSpPr>
          <p:cNvPr id="8" name="Conector reto 7"/>
          <p:cNvCxnSpPr/>
          <p:nvPr/>
        </p:nvCxnSpPr>
        <p:spPr>
          <a:xfrm flipH="1">
            <a:off x="1507404" y="2492667"/>
            <a:ext cx="115956" cy="142987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1496390" y="2601208"/>
            <a:ext cx="22028" cy="26928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H="1">
            <a:off x="2590148" y="2478276"/>
            <a:ext cx="110248" cy="87935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2573425" y="2564904"/>
            <a:ext cx="22204" cy="26928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H="1">
            <a:off x="3688838" y="2463885"/>
            <a:ext cx="85772" cy="10232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>
            <a:off x="3647640" y="2564904"/>
            <a:ext cx="22917" cy="26928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H="1">
            <a:off x="4833083" y="2449494"/>
            <a:ext cx="94754" cy="8690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4800866" y="2564904"/>
            <a:ext cx="32217" cy="26928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H="1">
            <a:off x="5898682" y="2435103"/>
            <a:ext cx="115750" cy="101297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5887462" y="2536400"/>
            <a:ext cx="22441" cy="26928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 flipH="1">
            <a:off x="2271432" y="2060619"/>
            <a:ext cx="144016" cy="7682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2415448" y="2050680"/>
            <a:ext cx="749467" cy="9939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>
            <a:off x="3186192" y="2060848"/>
            <a:ext cx="10406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/>
          <p:cNvCxnSpPr/>
          <p:nvPr/>
        </p:nvCxnSpPr>
        <p:spPr>
          <a:xfrm flipV="1">
            <a:off x="4355976" y="2048556"/>
            <a:ext cx="988495" cy="1206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 flipV="1">
            <a:off x="5670040" y="2048556"/>
            <a:ext cx="719673" cy="212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>
            <a:off x="1525985" y="3224656"/>
            <a:ext cx="973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>
            <a:off x="1551352" y="4201832"/>
            <a:ext cx="973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/>
          <p:nvPr/>
        </p:nvCxnSpPr>
        <p:spPr>
          <a:xfrm>
            <a:off x="1551352" y="5281952"/>
            <a:ext cx="973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to 90"/>
          <p:cNvCxnSpPr/>
          <p:nvPr/>
        </p:nvCxnSpPr>
        <p:spPr>
          <a:xfrm>
            <a:off x="2590148" y="3203592"/>
            <a:ext cx="11024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to 94"/>
          <p:cNvCxnSpPr/>
          <p:nvPr/>
        </p:nvCxnSpPr>
        <p:spPr>
          <a:xfrm>
            <a:off x="2610128" y="4201832"/>
            <a:ext cx="11024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to 97"/>
          <p:cNvCxnSpPr/>
          <p:nvPr/>
        </p:nvCxnSpPr>
        <p:spPr>
          <a:xfrm>
            <a:off x="2610128" y="5281952"/>
            <a:ext cx="11024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to 101"/>
          <p:cNvCxnSpPr/>
          <p:nvPr/>
        </p:nvCxnSpPr>
        <p:spPr>
          <a:xfrm>
            <a:off x="3681409" y="3193720"/>
            <a:ext cx="11024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to 105"/>
          <p:cNvCxnSpPr/>
          <p:nvPr/>
        </p:nvCxnSpPr>
        <p:spPr>
          <a:xfrm>
            <a:off x="3719648" y="4201832"/>
            <a:ext cx="11024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to 110"/>
          <p:cNvCxnSpPr/>
          <p:nvPr/>
        </p:nvCxnSpPr>
        <p:spPr>
          <a:xfrm>
            <a:off x="3719648" y="5281952"/>
            <a:ext cx="11024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to 113"/>
          <p:cNvCxnSpPr/>
          <p:nvPr/>
        </p:nvCxnSpPr>
        <p:spPr>
          <a:xfrm>
            <a:off x="4836171" y="3193720"/>
            <a:ext cx="11024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reto 116"/>
          <p:cNvCxnSpPr/>
          <p:nvPr/>
        </p:nvCxnSpPr>
        <p:spPr>
          <a:xfrm>
            <a:off x="4836171" y="4201832"/>
            <a:ext cx="11024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reto 121"/>
          <p:cNvCxnSpPr/>
          <p:nvPr/>
        </p:nvCxnSpPr>
        <p:spPr>
          <a:xfrm>
            <a:off x="4869940" y="5281952"/>
            <a:ext cx="11024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to 124"/>
          <p:cNvCxnSpPr/>
          <p:nvPr/>
        </p:nvCxnSpPr>
        <p:spPr>
          <a:xfrm>
            <a:off x="5886064" y="3193720"/>
            <a:ext cx="11024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to 127"/>
          <p:cNvCxnSpPr/>
          <p:nvPr/>
        </p:nvCxnSpPr>
        <p:spPr>
          <a:xfrm>
            <a:off x="5886064" y="4201832"/>
            <a:ext cx="11024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ector reto 130"/>
          <p:cNvCxnSpPr/>
          <p:nvPr/>
        </p:nvCxnSpPr>
        <p:spPr>
          <a:xfrm>
            <a:off x="5958072" y="5281952"/>
            <a:ext cx="11024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3" y="2766830"/>
            <a:ext cx="784189" cy="78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Resultado de imagem para mapa png bahia"/>
          <p:cNvSpPr>
            <a:spLocks noChangeAspect="1" noChangeArrowheads="1"/>
          </p:cNvSpPr>
          <p:nvPr/>
        </p:nvSpPr>
        <p:spPr bwMode="auto">
          <a:xfrm>
            <a:off x="155575" y="-1379538"/>
            <a:ext cx="27813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2" name="Picture 8" descr="Resultado de imagem para mapa png bahia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28" y="3762192"/>
            <a:ext cx="716731" cy="71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mapa png bah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28" y="4912170"/>
            <a:ext cx="610759" cy="64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Retângulo 129"/>
          <p:cNvSpPr/>
          <p:nvPr/>
        </p:nvSpPr>
        <p:spPr>
          <a:xfrm rot="20049026">
            <a:off x="6876488" y="1916285"/>
            <a:ext cx="11155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2010</a:t>
            </a:r>
          </a:p>
        </p:txBody>
      </p:sp>
      <p:cxnSp>
        <p:nvCxnSpPr>
          <p:cNvPr id="132" name="Conector reto 131"/>
          <p:cNvCxnSpPr/>
          <p:nvPr/>
        </p:nvCxnSpPr>
        <p:spPr>
          <a:xfrm flipH="1">
            <a:off x="6930608" y="2435103"/>
            <a:ext cx="128368" cy="79945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reto 133"/>
          <p:cNvCxnSpPr/>
          <p:nvPr/>
        </p:nvCxnSpPr>
        <p:spPr>
          <a:xfrm>
            <a:off x="6932006" y="2536400"/>
            <a:ext cx="22441" cy="26928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reto 134"/>
          <p:cNvCxnSpPr/>
          <p:nvPr/>
        </p:nvCxnSpPr>
        <p:spPr>
          <a:xfrm>
            <a:off x="6714584" y="2050680"/>
            <a:ext cx="719673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ector reto 136"/>
          <p:cNvCxnSpPr/>
          <p:nvPr/>
        </p:nvCxnSpPr>
        <p:spPr>
          <a:xfrm>
            <a:off x="6930608" y="3193720"/>
            <a:ext cx="11024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ctor reto 139"/>
          <p:cNvCxnSpPr/>
          <p:nvPr/>
        </p:nvCxnSpPr>
        <p:spPr>
          <a:xfrm>
            <a:off x="6930608" y="4201832"/>
            <a:ext cx="11024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ector reto 143"/>
          <p:cNvCxnSpPr/>
          <p:nvPr/>
        </p:nvCxnSpPr>
        <p:spPr>
          <a:xfrm>
            <a:off x="7002616" y="5281952"/>
            <a:ext cx="11024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tângulo 146"/>
          <p:cNvSpPr/>
          <p:nvPr/>
        </p:nvSpPr>
        <p:spPr>
          <a:xfrm rot="20049026">
            <a:off x="7905944" y="1916285"/>
            <a:ext cx="11155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2016</a:t>
            </a:r>
          </a:p>
        </p:txBody>
      </p:sp>
      <p:cxnSp>
        <p:nvCxnSpPr>
          <p:cNvPr id="148" name="Conector reto 147"/>
          <p:cNvCxnSpPr/>
          <p:nvPr/>
        </p:nvCxnSpPr>
        <p:spPr>
          <a:xfrm flipH="1">
            <a:off x="7960064" y="2435103"/>
            <a:ext cx="128369" cy="13110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reto 150"/>
          <p:cNvCxnSpPr/>
          <p:nvPr/>
        </p:nvCxnSpPr>
        <p:spPr>
          <a:xfrm>
            <a:off x="7961462" y="2536400"/>
            <a:ext cx="22441" cy="26928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ector reto 153"/>
          <p:cNvCxnSpPr/>
          <p:nvPr/>
        </p:nvCxnSpPr>
        <p:spPr>
          <a:xfrm>
            <a:off x="7703030" y="2050680"/>
            <a:ext cx="760683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ector reto 156"/>
          <p:cNvCxnSpPr/>
          <p:nvPr/>
        </p:nvCxnSpPr>
        <p:spPr>
          <a:xfrm>
            <a:off x="7960064" y="3193720"/>
            <a:ext cx="11024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reto 163"/>
          <p:cNvCxnSpPr/>
          <p:nvPr/>
        </p:nvCxnSpPr>
        <p:spPr>
          <a:xfrm>
            <a:off x="7960064" y="4201832"/>
            <a:ext cx="11024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ector reto 174"/>
          <p:cNvCxnSpPr/>
          <p:nvPr/>
        </p:nvCxnSpPr>
        <p:spPr>
          <a:xfrm>
            <a:off x="8032072" y="5281952"/>
            <a:ext cx="11024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1576800" cy="94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" name="Retângulo 178"/>
          <p:cNvSpPr/>
          <p:nvPr/>
        </p:nvSpPr>
        <p:spPr>
          <a:xfrm>
            <a:off x="1335328" y="3049704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14,1%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79064"/>
            <a:ext cx="1576800" cy="94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1" name="Retângulo 180"/>
          <p:cNvSpPr/>
          <p:nvPr/>
        </p:nvSpPr>
        <p:spPr>
          <a:xfrm>
            <a:off x="1331640" y="4078114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5,4%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97152"/>
            <a:ext cx="1576800" cy="94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" name="Retângulo 182"/>
          <p:cNvSpPr/>
          <p:nvPr/>
        </p:nvSpPr>
        <p:spPr>
          <a:xfrm>
            <a:off x="1372005" y="5147336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39,7%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1576800" cy="94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5" name="Retângulo 184"/>
          <p:cNvSpPr/>
          <p:nvPr/>
        </p:nvSpPr>
        <p:spPr>
          <a:xfrm>
            <a:off x="2411760" y="3049704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12,9%</a:t>
            </a: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91" y="3779064"/>
            <a:ext cx="1576800" cy="94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" name="Retângulo 186"/>
          <p:cNvSpPr/>
          <p:nvPr/>
        </p:nvSpPr>
        <p:spPr>
          <a:xfrm>
            <a:off x="2444835" y="4078114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4,5%</a:t>
            </a: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72" y="4797152"/>
            <a:ext cx="1576800" cy="94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" name="Retângulo 188"/>
          <p:cNvSpPr/>
          <p:nvPr/>
        </p:nvSpPr>
        <p:spPr>
          <a:xfrm>
            <a:off x="2444835" y="5115733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34,9%</a:t>
            </a: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344" y="2730552"/>
            <a:ext cx="1576800" cy="94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" name="Retângulo 190"/>
          <p:cNvSpPr/>
          <p:nvPr/>
        </p:nvSpPr>
        <p:spPr>
          <a:xfrm>
            <a:off x="3503624" y="3049704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12,0%</a:t>
            </a: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56" y="3768462"/>
            <a:ext cx="1576800" cy="94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" name="Retângulo 192"/>
          <p:cNvSpPr/>
          <p:nvPr/>
        </p:nvSpPr>
        <p:spPr>
          <a:xfrm>
            <a:off x="3575632" y="4057816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4,2%</a:t>
            </a: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92" y="4797905"/>
            <a:ext cx="1576800" cy="94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" name="Retângulo 194"/>
          <p:cNvSpPr/>
          <p:nvPr/>
        </p:nvSpPr>
        <p:spPr>
          <a:xfrm>
            <a:off x="3564984" y="5129889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31,1%</a:t>
            </a: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120" y="2714518"/>
            <a:ext cx="1576800" cy="94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7" name="Retângulo 196"/>
          <p:cNvSpPr/>
          <p:nvPr/>
        </p:nvSpPr>
        <p:spPr>
          <a:xfrm>
            <a:off x="4688895" y="3011986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12,5%</a:t>
            </a:r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75" y="3759088"/>
            <a:ext cx="1576800" cy="94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" name="Retângulo 198"/>
          <p:cNvSpPr/>
          <p:nvPr/>
        </p:nvSpPr>
        <p:spPr>
          <a:xfrm>
            <a:off x="4692155" y="4063332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4,1%</a:t>
            </a:r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871" y="4808912"/>
            <a:ext cx="1576800" cy="94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" name="Retângulo 200"/>
          <p:cNvSpPr/>
          <p:nvPr/>
        </p:nvSpPr>
        <p:spPr>
          <a:xfrm>
            <a:off x="4688895" y="5125469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31,7%</a:t>
            </a:r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96" y="2715163"/>
            <a:ext cx="1576800" cy="94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" name="Retângulo 202"/>
          <p:cNvSpPr/>
          <p:nvPr/>
        </p:nvSpPr>
        <p:spPr>
          <a:xfrm>
            <a:off x="5742048" y="3029959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13,1%</a:t>
            </a:r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96" y="3743573"/>
            <a:ext cx="1576800" cy="94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" name="Retângulo 204"/>
          <p:cNvSpPr/>
          <p:nvPr/>
        </p:nvSpPr>
        <p:spPr>
          <a:xfrm>
            <a:off x="5742048" y="4057816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4,2%</a:t>
            </a:r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16" y="4803265"/>
            <a:ext cx="1576800" cy="94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" name="Retângulo 206"/>
          <p:cNvSpPr/>
          <p:nvPr/>
        </p:nvSpPr>
        <p:spPr>
          <a:xfrm>
            <a:off x="5724128" y="5118191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32,4%</a:t>
            </a: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97" y="2708920"/>
            <a:ext cx="1576800" cy="94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0" name="Retângulo 209"/>
          <p:cNvSpPr/>
          <p:nvPr/>
        </p:nvSpPr>
        <p:spPr>
          <a:xfrm>
            <a:off x="6786592" y="3029959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97" y="3764742"/>
            <a:ext cx="1576800" cy="94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3" name="Retângulo 212"/>
          <p:cNvSpPr/>
          <p:nvPr/>
        </p:nvSpPr>
        <p:spPr>
          <a:xfrm>
            <a:off x="6786592" y="4057816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3,9%</a:t>
            </a:r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960" y="4808912"/>
            <a:ext cx="1576800" cy="94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" name="Retângulo 214"/>
          <p:cNvSpPr/>
          <p:nvPr/>
        </p:nvSpPr>
        <p:spPr>
          <a:xfrm>
            <a:off x="6804248" y="5118191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30,4%</a:t>
            </a:r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40" y="2720680"/>
            <a:ext cx="1576800" cy="94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7" name="Retângulo 216"/>
          <p:cNvSpPr/>
          <p:nvPr/>
        </p:nvSpPr>
        <p:spPr>
          <a:xfrm>
            <a:off x="7816048" y="3029959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14,3%</a:t>
            </a:r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758732"/>
            <a:ext cx="1576800" cy="94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9" name="Retângulo 218"/>
          <p:cNvSpPr/>
          <p:nvPr/>
        </p:nvSpPr>
        <p:spPr>
          <a:xfrm>
            <a:off x="7816048" y="4057816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4,1%</a:t>
            </a:r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416" y="4797152"/>
            <a:ext cx="1576800" cy="94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1" name="Retângulo 220"/>
          <p:cNvSpPr/>
          <p:nvPr/>
        </p:nvSpPr>
        <p:spPr>
          <a:xfrm>
            <a:off x="7812360" y="5096217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28,8%</a:t>
            </a:r>
          </a:p>
        </p:txBody>
      </p:sp>
      <p:sp>
        <p:nvSpPr>
          <p:cNvPr id="124" name="Retângulo 123"/>
          <p:cNvSpPr/>
          <p:nvPr/>
        </p:nvSpPr>
        <p:spPr>
          <a:xfrm>
            <a:off x="-16895" y="1177007"/>
            <a:ext cx="53089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Participação </a:t>
            </a:r>
            <a:r>
              <a:rPr 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 economia baiana</a:t>
            </a:r>
          </a:p>
        </p:txBody>
      </p:sp>
      <p:sp>
        <p:nvSpPr>
          <p:cNvPr id="123" name="Retângulo 122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aixaDeTexto 125"/>
          <p:cNvSpPr txBox="1"/>
          <p:nvPr/>
        </p:nvSpPr>
        <p:spPr>
          <a:xfrm>
            <a:off x="35496" y="5877272"/>
            <a:ext cx="40129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>
                <a:solidFill>
                  <a:schemeClr val="tx2"/>
                </a:solidFill>
              </a:rPr>
              <a:t>Fonte: IBGE (2018)</a:t>
            </a:r>
          </a:p>
        </p:txBody>
      </p:sp>
      <p:sp>
        <p:nvSpPr>
          <p:cNvPr id="127" name="Retângulo 126"/>
          <p:cNvSpPr/>
          <p:nvPr/>
        </p:nvSpPr>
        <p:spPr>
          <a:xfrm>
            <a:off x="-36512" y="908720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Caracterização geral</a:t>
            </a:r>
          </a:p>
        </p:txBody>
      </p:sp>
    </p:spTree>
    <p:extLst>
      <p:ext uri="{BB962C8B-B14F-4D97-AF65-F5344CB8AC3E}">
        <p14:creationId xmlns:p14="http://schemas.microsoft.com/office/powerpoint/2010/main" val="40441530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1" name="Conector reto 160"/>
          <p:cNvCxnSpPr/>
          <p:nvPr/>
        </p:nvCxnSpPr>
        <p:spPr>
          <a:xfrm flipH="1">
            <a:off x="6711568" y="5530507"/>
            <a:ext cx="1898356" cy="16032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ector reto 152"/>
          <p:cNvCxnSpPr/>
          <p:nvPr/>
        </p:nvCxnSpPr>
        <p:spPr>
          <a:xfrm flipH="1">
            <a:off x="7588995" y="2780152"/>
            <a:ext cx="1010830" cy="444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reto 154"/>
          <p:cNvCxnSpPr/>
          <p:nvPr/>
        </p:nvCxnSpPr>
        <p:spPr>
          <a:xfrm flipH="1">
            <a:off x="7379572" y="3534570"/>
            <a:ext cx="1230352" cy="1039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ector reto 159"/>
          <p:cNvCxnSpPr/>
          <p:nvPr/>
        </p:nvCxnSpPr>
        <p:spPr>
          <a:xfrm flipH="1">
            <a:off x="6673910" y="4814671"/>
            <a:ext cx="1898356" cy="16032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/>
          <p:cNvCxnSpPr/>
          <p:nvPr/>
        </p:nvCxnSpPr>
        <p:spPr>
          <a:xfrm flipH="1">
            <a:off x="5229505" y="2845415"/>
            <a:ext cx="753009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to 105"/>
          <p:cNvCxnSpPr/>
          <p:nvPr/>
        </p:nvCxnSpPr>
        <p:spPr>
          <a:xfrm flipH="1">
            <a:off x="5239759" y="3501008"/>
            <a:ext cx="753009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to 106"/>
          <p:cNvCxnSpPr/>
          <p:nvPr/>
        </p:nvCxnSpPr>
        <p:spPr>
          <a:xfrm flipH="1">
            <a:off x="5250013" y="4156601"/>
            <a:ext cx="753009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to 107"/>
          <p:cNvCxnSpPr/>
          <p:nvPr/>
        </p:nvCxnSpPr>
        <p:spPr>
          <a:xfrm flipH="1">
            <a:off x="5229505" y="4887162"/>
            <a:ext cx="753009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to 108"/>
          <p:cNvCxnSpPr/>
          <p:nvPr/>
        </p:nvCxnSpPr>
        <p:spPr>
          <a:xfrm flipH="1">
            <a:off x="5220072" y="5523041"/>
            <a:ext cx="753009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/>
          <p:cNvCxnSpPr/>
          <p:nvPr/>
        </p:nvCxnSpPr>
        <p:spPr>
          <a:xfrm flipH="1">
            <a:off x="4031940" y="2836896"/>
            <a:ext cx="753009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/>
          <p:nvPr/>
        </p:nvCxnSpPr>
        <p:spPr>
          <a:xfrm flipH="1">
            <a:off x="3550184" y="3501008"/>
            <a:ext cx="1237842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/>
          <p:cNvCxnSpPr/>
          <p:nvPr/>
        </p:nvCxnSpPr>
        <p:spPr>
          <a:xfrm flipH="1">
            <a:off x="3203848" y="4169230"/>
            <a:ext cx="1581102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/>
          <p:cNvCxnSpPr/>
          <p:nvPr/>
        </p:nvCxnSpPr>
        <p:spPr>
          <a:xfrm flipH="1">
            <a:off x="3323501" y="4890579"/>
            <a:ext cx="1428520" cy="13649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/>
          <p:nvPr/>
        </p:nvCxnSpPr>
        <p:spPr>
          <a:xfrm flipH="1">
            <a:off x="3419872" y="5517232"/>
            <a:ext cx="136507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0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Conector reto 21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35494" y="980728"/>
            <a:ext cx="7560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PIB municipal – VA indústria – 2002 / 2015</a:t>
            </a:r>
          </a:p>
        </p:txBody>
      </p:sp>
      <p:cxnSp>
        <p:nvCxnSpPr>
          <p:cNvPr id="25" name="Conector reto 24"/>
          <p:cNvCxnSpPr/>
          <p:nvPr/>
        </p:nvCxnSpPr>
        <p:spPr>
          <a:xfrm flipH="1">
            <a:off x="251522" y="1862826"/>
            <a:ext cx="2736302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251520" y="1844824"/>
            <a:ext cx="0" cy="373284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H="1">
            <a:off x="251521" y="2870211"/>
            <a:ext cx="48588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H="1">
            <a:off x="251522" y="3547076"/>
            <a:ext cx="48588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H="1">
            <a:off x="251523" y="4223941"/>
            <a:ext cx="48588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H="1">
            <a:off x="251524" y="4900806"/>
            <a:ext cx="48588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H="1">
            <a:off x="251525" y="5577671"/>
            <a:ext cx="48588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/>
          <p:cNvSpPr/>
          <p:nvPr/>
        </p:nvSpPr>
        <p:spPr>
          <a:xfrm>
            <a:off x="971600" y="2614844"/>
            <a:ext cx="2268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Camaçari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971600" y="2840741"/>
            <a:ext cx="26505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Metropolitano de Salvador</a:t>
            </a:r>
          </a:p>
        </p:txBody>
      </p:sp>
      <p:sp>
        <p:nvSpPr>
          <p:cNvPr id="36" name="Elipse 35"/>
          <p:cNvSpPr/>
          <p:nvPr/>
        </p:nvSpPr>
        <p:spPr>
          <a:xfrm>
            <a:off x="394816" y="2581031"/>
            <a:ext cx="577503" cy="577567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2843807" y="2588763"/>
            <a:ext cx="1662600" cy="540060"/>
          </a:xfrm>
          <a:prstGeom prst="rect">
            <a:avLst/>
          </a:prstGeom>
          <a:gradFill flip="none" rotWithShape="1">
            <a:gsLst>
              <a:gs pos="32000">
                <a:srgbClr val="C00000"/>
              </a:gs>
              <a:gs pos="86000">
                <a:schemeClr val="accent2">
                  <a:lumMod val="40000"/>
                  <a:lumOff val="60000"/>
                </a:schemeClr>
              </a:gs>
              <a:gs pos="95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354957" y="2514723"/>
            <a:ext cx="805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1º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3635896" y="2658738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18,8%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952051" y="3323891"/>
            <a:ext cx="2467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Salvador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971600" y="3549207"/>
            <a:ext cx="26505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Metropolitano de Salvador</a:t>
            </a:r>
          </a:p>
        </p:txBody>
      </p:sp>
      <p:sp>
        <p:nvSpPr>
          <p:cNvPr id="42" name="Elipse 41"/>
          <p:cNvSpPr/>
          <p:nvPr/>
        </p:nvSpPr>
        <p:spPr>
          <a:xfrm>
            <a:off x="384682" y="3258293"/>
            <a:ext cx="577503" cy="577567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2843807" y="3266025"/>
            <a:ext cx="1662599" cy="540060"/>
          </a:xfrm>
          <a:prstGeom prst="rect">
            <a:avLst/>
          </a:prstGeom>
          <a:gradFill flip="none" rotWithShape="1">
            <a:gsLst>
              <a:gs pos="32000">
                <a:srgbClr val="C00000"/>
              </a:gs>
              <a:gs pos="86000">
                <a:schemeClr val="accent2">
                  <a:lumMod val="40000"/>
                  <a:lumOff val="60000"/>
                </a:schemeClr>
              </a:gs>
              <a:gs pos="95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344823" y="3191985"/>
            <a:ext cx="805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2º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935744" y="4011998"/>
            <a:ext cx="2268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F. do Conde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952051" y="4269287"/>
            <a:ext cx="26505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Metropolitano de Salvador</a:t>
            </a:r>
          </a:p>
        </p:txBody>
      </p:sp>
      <p:sp>
        <p:nvSpPr>
          <p:cNvPr id="47" name="Elipse 46"/>
          <p:cNvSpPr/>
          <p:nvPr/>
        </p:nvSpPr>
        <p:spPr>
          <a:xfrm>
            <a:off x="374548" y="3935555"/>
            <a:ext cx="577503" cy="577567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2843808" y="3943287"/>
            <a:ext cx="479693" cy="540060"/>
          </a:xfrm>
          <a:prstGeom prst="rect">
            <a:avLst/>
          </a:prstGeom>
          <a:gradFill flip="none" rotWithShape="1">
            <a:gsLst>
              <a:gs pos="32000">
                <a:srgbClr val="C00000"/>
              </a:gs>
              <a:gs pos="86000">
                <a:schemeClr val="accent2">
                  <a:lumMod val="40000"/>
                  <a:lumOff val="60000"/>
                </a:schemeClr>
              </a:gs>
              <a:gs pos="95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334689" y="3869247"/>
            <a:ext cx="805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3º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899592" y="4661846"/>
            <a:ext cx="3606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Feira de Santana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899592" y="4887162"/>
            <a:ext cx="2650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Portal do Sertão</a:t>
            </a:r>
          </a:p>
          <a:p>
            <a:endParaRPr lang="pt-BR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Elipse 51"/>
          <p:cNvSpPr/>
          <p:nvPr/>
        </p:nvSpPr>
        <p:spPr>
          <a:xfrm>
            <a:off x="364414" y="4612817"/>
            <a:ext cx="577503" cy="577567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2843808" y="4620549"/>
            <a:ext cx="395896" cy="540060"/>
          </a:xfrm>
          <a:prstGeom prst="rect">
            <a:avLst/>
          </a:prstGeom>
          <a:gradFill flip="none" rotWithShape="1">
            <a:gsLst>
              <a:gs pos="32000">
                <a:srgbClr val="C00000"/>
              </a:gs>
              <a:gs pos="86000">
                <a:schemeClr val="accent2">
                  <a:lumMod val="40000"/>
                  <a:lumOff val="60000"/>
                </a:schemeClr>
              </a:gs>
              <a:gs pos="95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324555" y="4546509"/>
            <a:ext cx="805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4º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899592" y="5340115"/>
            <a:ext cx="2268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Dias D’Ávila</a:t>
            </a:r>
          </a:p>
        </p:txBody>
      </p:sp>
      <p:sp>
        <p:nvSpPr>
          <p:cNvPr id="56" name="Retângulo 55"/>
          <p:cNvSpPr/>
          <p:nvPr/>
        </p:nvSpPr>
        <p:spPr>
          <a:xfrm>
            <a:off x="913296" y="5565431"/>
            <a:ext cx="26505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Metropolitano de Salvador</a:t>
            </a:r>
          </a:p>
        </p:txBody>
      </p:sp>
      <p:sp>
        <p:nvSpPr>
          <p:cNvPr id="57" name="Elipse 56"/>
          <p:cNvSpPr/>
          <p:nvPr/>
        </p:nvSpPr>
        <p:spPr>
          <a:xfrm>
            <a:off x="363387" y="5253696"/>
            <a:ext cx="577503" cy="577567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58" name="Retângulo 57"/>
          <p:cNvSpPr/>
          <p:nvPr/>
        </p:nvSpPr>
        <p:spPr>
          <a:xfrm>
            <a:off x="2831089" y="5261428"/>
            <a:ext cx="336607" cy="540060"/>
          </a:xfrm>
          <a:prstGeom prst="rect">
            <a:avLst/>
          </a:prstGeom>
          <a:gradFill flip="none" rotWithShape="1">
            <a:gsLst>
              <a:gs pos="32000">
                <a:srgbClr val="C00000"/>
              </a:gs>
              <a:gs pos="86000">
                <a:schemeClr val="accent2">
                  <a:lumMod val="40000"/>
                  <a:lumOff val="60000"/>
                </a:schemeClr>
              </a:gs>
              <a:gs pos="95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323528" y="5187388"/>
            <a:ext cx="805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5º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3635896" y="3347021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18,9%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2843808" y="4023886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3,0%</a:t>
            </a:r>
          </a:p>
        </p:txBody>
      </p:sp>
      <p:sp>
        <p:nvSpPr>
          <p:cNvPr id="62" name="Retângulo 61"/>
          <p:cNvSpPr/>
          <p:nvPr/>
        </p:nvSpPr>
        <p:spPr>
          <a:xfrm>
            <a:off x="2843808" y="4700397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2,9%</a:t>
            </a:r>
          </a:p>
        </p:txBody>
      </p:sp>
      <p:sp>
        <p:nvSpPr>
          <p:cNvPr id="63" name="Retângulo 62"/>
          <p:cNvSpPr/>
          <p:nvPr/>
        </p:nvSpPr>
        <p:spPr>
          <a:xfrm>
            <a:off x="2843808" y="5319210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2,3%</a:t>
            </a:r>
          </a:p>
        </p:txBody>
      </p:sp>
      <p:sp>
        <p:nvSpPr>
          <p:cNvPr id="75" name="Retângulo 74"/>
          <p:cNvSpPr/>
          <p:nvPr/>
        </p:nvSpPr>
        <p:spPr>
          <a:xfrm>
            <a:off x="2735944" y="1484784"/>
            <a:ext cx="2268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5616264" y="1484784"/>
            <a:ext cx="2268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cxnSp>
        <p:nvCxnSpPr>
          <p:cNvPr id="77" name="Conector reto 76"/>
          <p:cNvCxnSpPr/>
          <p:nvPr/>
        </p:nvCxnSpPr>
        <p:spPr>
          <a:xfrm flipH="1">
            <a:off x="3898357" y="1862826"/>
            <a:ext cx="1321715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/>
          <p:cNvCxnSpPr/>
          <p:nvPr/>
        </p:nvCxnSpPr>
        <p:spPr>
          <a:xfrm>
            <a:off x="4784948" y="1880707"/>
            <a:ext cx="0" cy="365075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/>
          <p:cNvCxnSpPr/>
          <p:nvPr/>
        </p:nvCxnSpPr>
        <p:spPr>
          <a:xfrm>
            <a:off x="5220072" y="1868514"/>
            <a:ext cx="0" cy="365075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/>
          <p:cNvCxnSpPr/>
          <p:nvPr/>
        </p:nvCxnSpPr>
        <p:spPr>
          <a:xfrm flipH="1">
            <a:off x="5220072" y="1868514"/>
            <a:ext cx="576064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tângulo 90"/>
          <p:cNvSpPr/>
          <p:nvPr/>
        </p:nvSpPr>
        <p:spPr>
          <a:xfrm>
            <a:off x="5304798" y="2592539"/>
            <a:ext cx="1742000" cy="540060"/>
          </a:xfrm>
          <a:prstGeom prst="rect">
            <a:avLst/>
          </a:prstGeom>
          <a:gradFill flip="none" rotWithShape="1">
            <a:gsLst>
              <a:gs pos="32000">
                <a:srgbClr val="C00000"/>
              </a:gs>
              <a:gs pos="86000">
                <a:schemeClr val="accent2">
                  <a:lumMod val="40000"/>
                  <a:lumOff val="60000"/>
                </a:schemeClr>
              </a:gs>
              <a:gs pos="95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2" name="Retângulo 91"/>
          <p:cNvSpPr/>
          <p:nvPr/>
        </p:nvSpPr>
        <p:spPr>
          <a:xfrm>
            <a:off x="6228184" y="2662514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17,5%</a:t>
            </a:r>
          </a:p>
        </p:txBody>
      </p:sp>
      <p:sp>
        <p:nvSpPr>
          <p:cNvPr id="93" name="Retângulo 92"/>
          <p:cNvSpPr/>
          <p:nvPr/>
        </p:nvSpPr>
        <p:spPr>
          <a:xfrm>
            <a:off x="5304798" y="3269801"/>
            <a:ext cx="1683859" cy="540060"/>
          </a:xfrm>
          <a:prstGeom prst="rect">
            <a:avLst/>
          </a:prstGeom>
          <a:gradFill flip="none" rotWithShape="1">
            <a:gsLst>
              <a:gs pos="32000">
                <a:srgbClr val="C00000"/>
              </a:gs>
              <a:gs pos="86000">
                <a:schemeClr val="accent2">
                  <a:lumMod val="40000"/>
                  <a:lumOff val="60000"/>
                </a:schemeClr>
              </a:gs>
              <a:gs pos="95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4" name="Retângulo 93"/>
          <p:cNvSpPr/>
          <p:nvPr/>
        </p:nvSpPr>
        <p:spPr>
          <a:xfrm>
            <a:off x="5304798" y="3947063"/>
            <a:ext cx="1369111" cy="540060"/>
          </a:xfrm>
          <a:prstGeom prst="rect">
            <a:avLst/>
          </a:prstGeom>
          <a:gradFill flip="none" rotWithShape="1">
            <a:gsLst>
              <a:gs pos="32000">
                <a:srgbClr val="C00000"/>
              </a:gs>
              <a:gs pos="86000">
                <a:schemeClr val="accent2">
                  <a:lumMod val="40000"/>
                  <a:lumOff val="60000"/>
                </a:schemeClr>
              </a:gs>
              <a:gs pos="95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5" name="Retângulo 94"/>
          <p:cNvSpPr/>
          <p:nvPr/>
        </p:nvSpPr>
        <p:spPr>
          <a:xfrm>
            <a:off x="5304798" y="4624325"/>
            <a:ext cx="1103405" cy="540060"/>
          </a:xfrm>
          <a:prstGeom prst="rect">
            <a:avLst/>
          </a:prstGeom>
          <a:gradFill flip="none" rotWithShape="1">
            <a:gsLst>
              <a:gs pos="32000">
                <a:srgbClr val="C00000"/>
              </a:gs>
              <a:gs pos="86000">
                <a:schemeClr val="accent2">
                  <a:lumMod val="40000"/>
                  <a:lumOff val="60000"/>
                </a:schemeClr>
              </a:gs>
              <a:gs pos="95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6" name="Retângulo 95"/>
          <p:cNvSpPr/>
          <p:nvPr/>
        </p:nvSpPr>
        <p:spPr>
          <a:xfrm>
            <a:off x="5292080" y="5265204"/>
            <a:ext cx="984825" cy="540060"/>
          </a:xfrm>
          <a:prstGeom prst="rect">
            <a:avLst/>
          </a:prstGeom>
          <a:gradFill flip="none" rotWithShape="1">
            <a:gsLst>
              <a:gs pos="32000">
                <a:srgbClr val="C00000"/>
              </a:gs>
              <a:gs pos="86000">
                <a:schemeClr val="accent2">
                  <a:lumMod val="40000"/>
                  <a:lumOff val="60000"/>
                </a:schemeClr>
              </a:gs>
              <a:gs pos="95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7" name="Retângulo 96"/>
          <p:cNvSpPr/>
          <p:nvPr/>
        </p:nvSpPr>
        <p:spPr>
          <a:xfrm>
            <a:off x="6228184" y="3350797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17,4%</a:t>
            </a:r>
          </a:p>
        </p:txBody>
      </p:sp>
      <p:sp>
        <p:nvSpPr>
          <p:cNvPr id="98" name="Retângulo 97"/>
          <p:cNvSpPr/>
          <p:nvPr/>
        </p:nvSpPr>
        <p:spPr>
          <a:xfrm>
            <a:off x="6084168" y="4027662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8,3%</a:t>
            </a:r>
          </a:p>
        </p:txBody>
      </p:sp>
      <p:sp>
        <p:nvSpPr>
          <p:cNvPr id="99" name="Retângulo 98"/>
          <p:cNvSpPr/>
          <p:nvPr/>
        </p:nvSpPr>
        <p:spPr>
          <a:xfrm>
            <a:off x="5724128" y="4704173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4,6%</a:t>
            </a:r>
          </a:p>
        </p:txBody>
      </p:sp>
      <p:sp>
        <p:nvSpPr>
          <p:cNvPr id="100" name="Retângulo 99"/>
          <p:cNvSpPr/>
          <p:nvPr/>
        </p:nvSpPr>
        <p:spPr>
          <a:xfrm>
            <a:off x="5808855" y="5322986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3,4%</a:t>
            </a:r>
          </a:p>
        </p:txBody>
      </p:sp>
      <p:sp>
        <p:nvSpPr>
          <p:cNvPr id="110" name="Elipse 109"/>
          <p:cNvSpPr/>
          <p:nvPr/>
        </p:nvSpPr>
        <p:spPr>
          <a:xfrm>
            <a:off x="7204464" y="3212976"/>
            <a:ext cx="458574" cy="4585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2" name="Elipse 111"/>
          <p:cNvSpPr/>
          <p:nvPr/>
        </p:nvSpPr>
        <p:spPr>
          <a:xfrm>
            <a:off x="7744464" y="3212976"/>
            <a:ext cx="457200" cy="457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4" name="Elipse 113"/>
          <p:cNvSpPr/>
          <p:nvPr/>
        </p:nvSpPr>
        <p:spPr>
          <a:xfrm>
            <a:off x="7583123" y="2556180"/>
            <a:ext cx="458574" cy="458574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6" name="Elipse 115"/>
          <p:cNvSpPr/>
          <p:nvPr/>
        </p:nvSpPr>
        <p:spPr>
          <a:xfrm>
            <a:off x="7050824" y="2556180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6" name="Retângulo 125"/>
          <p:cNvSpPr/>
          <p:nvPr/>
        </p:nvSpPr>
        <p:spPr>
          <a:xfrm>
            <a:off x="6948264" y="3593836"/>
            <a:ext cx="936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Construção</a:t>
            </a:r>
          </a:p>
          <a:p>
            <a:pPr algn="ctr"/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Civil</a:t>
            </a:r>
          </a:p>
        </p:txBody>
      </p:sp>
      <p:sp>
        <p:nvSpPr>
          <p:cNvPr id="127" name="Retângulo 126"/>
          <p:cNvSpPr/>
          <p:nvPr/>
        </p:nvSpPr>
        <p:spPr>
          <a:xfrm>
            <a:off x="7523587" y="3614827"/>
            <a:ext cx="9368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SIUP</a:t>
            </a:r>
          </a:p>
        </p:txBody>
      </p:sp>
      <p:sp>
        <p:nvSpPr>
          <p:cNvPr id="128" name="Elipse 127"/>
          <p:cNvSpPr/>
          <p:nvPr/>
        </p:nvSpPr>
        <p:spPr>
          <a:xfrm>
            <a:off x="6605087" y="5247816"/>
            <a:ext cx="458574" cy="45857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2" name="Retângulo 131"/>
          <p:cNvSpPr/>
          <p:nvPr/>
        </p:nvSpPr>
        <p:spPr>
          <a:xfrm>
            <a:off x="6382319" y="5628676"/>
            <a:ext cx="9368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Metal. cobre</a:t>
            </a:r>
          </a:p>
        </p:txBody>
      </p:sp>
      <p:sp>
        <p:nvSpPr>
          <p:cNvPr id="134" name="Retângulo 133"/>
          <p:cNvSpPr/>
          <p:nvPr/>
        </p:nvSpPr>
        <p:spPr>
          <a:xfrm>
            <a:off x="7536900" y="2943214"/>
            <a:ext cx="9368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Transf.</a:t>
            </a:r>
          </a:p>
        </p:txBody>
      </p:sp>
      <p:sp>
        <p:nvSpPr>
          <p:cNvPr id="135" name="Retângulo 134"/>
          <p:cNvSpPr/>
          <p:nvPr/>
        </p:nvSpPr>
        <p:spPr>
          <a:xfrm>
            <a:off x="6817561" y="2945902"/>
            <a:ext cx="9368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Automob.</a:t>
            </a:r>
          </a:p>
        </p:txBody>
      </p:sp>
      <p:cxnSp>
        <p:nvCxnSpPr>
          <p:cNvPr id="138" name="Conector reto 137"/>
          <p:cNvCxnSpPr/>
          <p:nvPr/>
        </p:nvCxnSpPr>
        <p:spPr>
          <a:xfrm flipH="1">
            <a:off x="6816967" y="1887654"/>
            <a:ext cx="1787113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reto 149"/>
          <p:cNvCxnSpPr/>
          <p:nvPr/>
        </p:nvCxnSpPr>
        <p:spPr>
          <a:xfrm>
            <a:off x="8604080" y="1887654"/>
            <a:ext cx="0" cy="365075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Resultado de imagem para constructio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938" y="3287608"/>
            <a:ext cx="327219" cy="32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m para industry icon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001" y="3262916"/>
            <a:ext cx="364212" cy="36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Elipse 138"/>
          <p:cNvSpPr/>
          <p:nvPr/>
        </p:nvSpPr>
        <p:spPr>
          <a:xfrm>
            <a:off x="8113705" y="2563711"/>
            <a:ext cx="458574" cy="458574"/>
          </a:xfrm>
          <a:prstGeom prst="ellipse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4100" name="Picture 4" descr="Resultado de imagem para car icon 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49" y="2621535"/>
            <a:ext cx="366784" cy="3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m para petrol icon png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009" y="2621535"/>
            <a:ext cx="321680" cy="32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m para dress ][icon 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05" y="2575500"/>
            <a:ext cx="455288" cy="45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Retângulo 139"/>
          <p:cNvSpPr/>
          <p:nvPr/>
        </p:nvSpPr>
        <p:spPr>
          <a:xfrm>
            <a:off x="7969689" y="2933043"/>
            <a:ext cx="9368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Vestuário</a:t>
            </a:r>
          </a:p>
        </p:txBody>
      </p:sp>
      <p:pic>
        <p:nvPicPr>
          <p:cNvPr id="2" name="Picture 2" descr="Resultado de imagem para cobre icon 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087" y="5248232"/>
            <a:ext cx="471088" cy="47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4" name="Conector reto 153"/>
          <p:cNvCxnSpPr/>
          <p:nvPr/>
        </p:nvCxnSpPr>
        <p:spPr>
          <a:xfrm flipH="1">
            <a:off x="6693682" y="4167015"/>
            <a:ext cx="1898356" cy="16032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ipse 155"/>
          <p:cNvSpPr/>
          <p:nvPr/>
        </p:nvSpPr>
        <p:spPr>
          <a:xfrm>
            <a:off x="6550389" y="4559750"/>
            <a:ext cx="458574" cy="458574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8" name="Elipse 157"/>
          <p:cNvSpPr/>
          <p:nvPr/>
        </p:nvSpPr>
        <p:spPr>
          <a:xfrm>
            <a:off x="7090389" y="4559750"/>
            <a:ext cx="457200" cy="457200"/>
          </a:xfrm>
          <a:prstGeom prst="ellipse">
            <a:avLst/>
          </a:prstGeom>
          <a:solidFill>
            <a:srgbClr val="FF7979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9" name="Retângulo 158"/>
          <p:cNvSpPr/>
          <p:nvPr/>
        </p:nvSpPr>
        <p:spPr>
          <a:xfrm>
            <a:off x="6437464" y="4940610"/>
            <a:ext cx="9368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Borracha</a:t>
            </a:r>
          </a:p>
        </p:txBody>
      </p:sp>
      <p:sp>
        <p:nvSpPr>
          <p:cNvPr id="162" name="Retângulo 161"/>
          <p:cNvSpPr/>
          <p:nvPr/>
        </p:nvSpPr>
        <p:spPr>
          <a:xfrm>
            <a:off x="6869512" y="4961601"/>
            <a:ext cx="9368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Alim.</a:t>
            </a:r>
          </a:p>
        </p:txBody>
      </p:sp>
      <p:pic>
        <p:nvPicPr>
          <p:cNvPr id="163" name="Picture 9" descr="Imagem relacionada"/>
          <p:cNvPicPr>
            <a:picLocks noChangeAspect="1" noChangeArrowheads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848" y="4640889"/>
            <a:ext cx="319452" cy="31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Elipse 163"/>
          <p:cNvSpPr/>
          <p:nvPr/>
        </p:nvSpPr>
        <p:spPr>
          <a:xfrm>
            <a:off x="7635771" y="4563997"/>
            <a:ext cx="458574" cy="4585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5" name="Retângulo 164"/>
          <p:cNvSpPr/>
          <p:nvPr/>
        </p:nvSpPr>
        <p:spPr>
          <a:xfrm>
            <a:off x="7379571" y="4944857"/>
            <a:ext cx="936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Construção</a:t>
            </a:r>
          </a:p>
          <a:p>
            <a:pPr algn="ctr"/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Civil</a:t>
            </a:r>
          </a:p>
        </p:txBody>
      </p:sp>
      <p:pic>
        <p:nvPicPr>
          <p:cNvPr id="166" name="Picture 2" descr="Resultado de imagem para constructio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45" y="4638629"/>
            <a:ext cx="327219" cy="32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2" descr="Resultado de imagem para food [icon 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264" y="4612341"/>
            <a:ext cx="315763" cy="31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CaixaDeTexto 122"/>
          <p:cNvSpPr txBox="1"/>
          <p:nvPr/>
        </p:nvSpPr>
        <p:spPr>
          <a:xfrm>
            <a:off x="-17053" y="6093296"/>
            <a:ext cx="4012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</a:rPr>
              <a:t>Fonte: IBGE (2017); SEI (2017).</a:t>
            </a:r>
          </a:p>
        </p:txBody>
      </p:sp>
      <p:sp>
        <p:nvSpPr>
          <p:cNvPr id="124" name="Retângulo 123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Elipse 124"/>
          <p:cNvSpPr/>
          <p:nvPr/>
        </p:nvSpPr>
        <p:spPr>
          <a:xfrm>
            <a:off x="6810364" y="3861048"/>
            <a:ext cx="458574" cy="458574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29" name="Picture 8" descr="Imagem relacionada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73" y="3950949"/>
            <a:ext cx="276134" cy="27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Retângulo 129"/>
          <p:cNvSpPr/>
          <p:nvPr/>
        </p:nvSpPr>
        <p:spPr>
          <a:xfrm>
            <a:off x="6726193" y="4258219"/>
            <a:ext cx="9368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Refino</a:t>
            </a:r>
          </a:p>
        </p:txBody>
      </p:sp>
    </p:spTree>
    <p:extLst>
      <p:ext uri="{BB962C8B-B14F-4D97-AF65-F5344CB8AC3E}">
        <p14:creationId xmlns:p14="http://schemas.microsoft.com/office/powerpoint/2010/main" val="245236059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1" name="Conector reto 160"/>
          <p:cNvCxnSpPr>
            <a:endCxn id="166" idx="1"/>
          </p:cNvCxnSpPr>
          <p:nvPr/>
        </p:nvCxnSpPr>
        <p:spPr>
          <a:xfrm flipH="1" flipV="1">
            <a:off x="7201352" y="5540135"/>
            <a:ext cx="1835144" cy="6404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ector reto 152"/>
          <p:cNvCxnSpPr/>
          <p:nvPr/>
        </p:nvCxnSpPr>
        <p:spPr>
          <a:xfrm flipH="1">
            <a:off x="7588995" y="2780152"/>
            <a:ext cx="1010830" cy="444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reto 154"/>
          <p:cNvCxnSpPr/>
          <p:nvPr/>
        </p:nvCxnSpPr>
        <p:spPr>
          <a:xfrm flipH="1">
            <a:off x="7379572" y="3542555"/>
            <a:ext cx="1679990" cy="24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ector reto 159"/>
          <p:cNvCxnSpPr/>
          <p:nvPr/>
        </p:nvCxnSpPr>
        <p:spPr>
          <a:xfrm flipH="1">
            <a:off x="7367048" y="4830703"/>
            <a:ext cx="1669448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/>
          <p:cNvCxnSpPr/>
          <p:nvPr/>
        </p:nvCxnSpPr>
        <p:spPr>
          <a:xfrm flipH="1">
            <a:off x="5229505" y="2845415"/>
            <a:ext cx="753009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to 105"/>
          <p:cNvCxnSpPr/>
          <p:nvPr/>
        </p:nvCxnSpPr>
        <p:spPr>
          <a:xfrm flipH="1">
            <a:off x="5239759" y="3501008"/>
            <a:ext cx="753009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to 106"/>
          <p:cNvCxnSpPr/>
          <p:nvPr/>
        </p:nvCxnSpPr>
        <p:spPr>
          <a:xfrm flipH="1">
            <a:off x="5250013" y="4156601"/>
            <a:ext cx="753009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to 107"/>
          <p:cNvCxnSpPr/>
          <p:nvPr/>
        </p:nvCxnSpPr>
        <p:spPr>
          <a:xfrm flipH="1">
            <a:off x="5229505" y="4887162"/>
            <a:ext cx="753009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to 108"/>
          <p:cNvCxnSpPr/>
          <p:nvPr/>
        </p:nvCxnSpPr>
        <p:spPr>
          <a:xfrm flipH="1">
            <a:off x="5220072" y="5523041"/>
            <a:ext cx="753009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/>
          <p:cNvCxnSpPr/>
          <p:nvPr/>
        </p:nvCxnSpPr>
        <p:spPr>
          <a:xfrm flipH="1">
            <a:off x="4031940" y="2836896"/>
            <a:ext cx="753009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/>
          <p:nvPr/>
        </p:nvCxnSpPr>
        <p:spPr>
          <a:xfrm flipH="1">
            <a:off x="3550184" y="3501008"/>
            <a:ext cx="1237842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/>
          <p:cNvCxnSpPr/>
          <p:nvPr/>
        </p:nvCxnSpPr>
        <p:spPr>
          <a:xfrm flipH="1">
            <a:off x="3203848" y="4169230"/>
            <a:ext cx="1581102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/>
          <p:cNvCxnSpPr/>
          <p:nvPr/>
        </p:nvCxnSpPr>
        <p:spPr>
          <a:xfrm flipH="1">
            <a:off x="3323501" y="4890579"/>
            <a:ext cx="1428520" cy="1364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/>
          <p:nvPr/>
        </p:nvCxnSpPr>
        <p:spPr>
          <a:xfrm flipH="1">
            <a:off x="3419872" y="5517232"/>
            <a:ext cx="1365076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0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Conector reto 21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35494" y="980728"/>
            <a:ext cx="7560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PIB municipal – VA comércio e serviços – 2002 / 2015</a:t>
            </a:r>
          </a:p>
        </p:txBody>
      </p:sp>
      <p:cxnSp>
        <p:nvCxnSpPr>
          <p:cNvPr id="25" name="Conector reto 24"/>
          <p:cNvCxnSpPr/>
          <p:nvPr/>
        </p:nvCxnSpPr>
        <p:spPr>
          <a:xfrm flipH="1">
            <a:off x="251522" y="1862826"/>
            <a:ext cx="2736302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251520" y="1844824"/>
            <a:ext cx="0" cy="3732847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H="1">
            <a:off x="251521" y="2870211"/>
            <a:ext cx="485887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H="1">
            <a:off x="251522" y="3547076"/>
            <a:ext cx="485887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H="1">
            <a:off x="251523" y="4223941"/>
            <a:ext cx="485887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H="1">
            <a:off x="251524" y="4900806"/>
            <a:ext cx="485887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H="1">
            <a:off x="251525" y="5577671"/>
            <a:ext cx="485887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/>
          <p:cNvSpPr/>
          <p:nvPr/>
        </p:nvSpPr>
        <p:spPr>
          <a:xfrm>
            <a:off x="971600" y="2614844"/>
            <a:ext cx="2268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Salvador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971600" y="2840741"/>
            <a:ext cx="26505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Metropolitano de Salvador</a:t>
            </a:r>
          </a:p>
        </p:txBody>
      </p:sp>
      <p:sp>
        <p:nvSpPr>
          <p:cNvPr id="36" name="Elipse 35"/>
          <p:cNvSpPr/>
          <p:nvPr/>
        </p:nvSpPr>
        <p:spPr>
          <a:xfrm>
            <a:off x="394816" y="2581031"/>
            <a:ext cx="577503" cy="57756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2843807" y="2588763"/>
            <a:ext cx="1908214" cy="540060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86000">
                <a:schemeClr val="accent5">
                  <a:lumMod val="40000"/>
                  <a:lumOff val="60000"/>
                </a:schemeClr>
              </a:gs>
              <a:gs pos="95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310177" y="2514723"/>
            <a:ext cx="805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1º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3923928" y="2658738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42,3%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906263" y="3323891"/>
            <a:ext cx="2467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Feira de Santana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899592" y="3549207"/>
            <a:ext cx="26505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Portal do Sertão</a:t>
            </a:r>
          </a:p>
        </p:txBody>
      </p:sp>
      <p:sp>
        <p:nvSpPr>
          <p:cNvPr id="42" name="Elipse 41"/>
          <p:cNvSpPr/>
          <p:nvPr/>
        </p:nvSpPr>
        <p:spPr>
          <a:xfrm>
            <a:off x="384682" y="3258293"/>
            <a:ext cx="577503" cy="57756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2843808" y="3266025"/>
            <a:ext cx="612068" cy="540060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86000">
                <a:schemeClr val="accent5">
                  <a:lumMod val="40000"/>
                  <a:lumOff val="60000"/>
                </a:schemeClr>
              </a:gs>
              <a:gs pos="95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344823" y="3191985"/>
            <a:ext cx="805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2º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935744" y="4011998"/>
            <a:ext cx="2268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Camaçari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952051" y="4269287"/>
            <a:ext cx="26505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Metropolitano de Salvador</a:t>
            </a:r>
          </a:p>
        </p:txBody>
      </p:sp>
      <p:sp>
        <p:nvSpPr>
          <p:cNvPr id="47" name="Elipse 46"/>
          <p:cNvSpPr/>
          <p:nvPr/>
        </p:nvSpPr>
        <p:spPr>
          <a:xfrm>
            <a:off x="374548" y="3935555"/>
            <a:ext cx="577503" cy="57756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2843808" y="3943287"/>
            <a:ext cx="612068" cy="540060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86000">
                <a:schemeClr val="accent5">
                  <a:lumMod val="40000"/>
                  <a:lumOff val="60000"/>
                </a:schemeClr>
              </a:gs>
              <a:gs pos="95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334689" y="3869247"/>
            <a:ext cx="805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3º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899593" y="4559060"/>
            <a:ext cx="214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Vitória da Conquista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899592" y="5061375"/>
            <a:ext cx="26505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Sudoeste Baiano</a:t>
            </a:r>
          </a:p>
        </p:txBody>
      </p:sp>
      <p:sp>
        <p:nvSpPr>
          <p:cNvPr id="52" name="Elipse 51"/>
          <p:cNvSpPr/>
          <p:nvPr/>
        </p:nvSpPr>
        <p:spPr>
          <a:xfrm>
            <a:off x="364414" y="4612817"/>
            <a:ext cx="577503" cy="57756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2843808" y="4620549"/>
            <a:ext cx="395896" cy="540060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86000">
                <a:schemeClr val="accent5">
                  <a:lumMod val="40000"/>
                  <a:lumOff val="60000"/>
                </a:schemeClr>
              </a:gs>
              <a:gs pos="95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324555" y="4546509"/>
            <a:ext cx="805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4º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899592" y="5340115"/>
            <a:ext cx="2268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Lauro de Freitas</a:t>
            </a:r>
          </a:p>
        </p:txBody>
      </p:sp>
      <p:sp>
        <p:nvSpPr>
          <p:cNvPr id="56" name="Retângulo 55"/>
          <p:cNvSpPr/>
          <p:nvPr/>
        </p:nvSpPr>
        <p:spPr>
          <a:xfrm>
            <a:off x="913296" y="5565431"/>
            <a:ext cx="26505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Metropolitano de Salvador</a:t>
            </a:r>
          </a:p>
        </p:txBody>
      </p:sp>
      <p:sp>
        <p:nvSpPr>
          <p:cNvPr id="57" name="Elipse 56"/>
          <p:cNvSpPr/>
          <p:nvPr/>
        </p:nvSpPr>
        <p:spPr>
          <a:xfrm>
            <a:off x="363387" y="5253696"/>
            <a:ext cx="577503" cy="57756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58" name="Retângulo 57"/>
          <p:cNvSpPr/>
          <p:nvPr/>
        </p:nvSpPr>
        <p:spPr>
          <a:xfrm>
            <a:off x="2831089" y="5261428"/>
            <a:ext cx="372759" cy="540060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86000">
                <a:schemeClr val="accent5">
                  <a:lumMod val="40000"/>
                  <a:lumOff val="60000"/>
                </a:schemeClr>
              </a:gs>
              <a:gs pos="95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323528" y="5187388"/>
            <a:ext cx="805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5º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3203848" y="3347021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4,8%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3275856" y="4023886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4,1%</a:t>
            </a:r>
          </a:p>
        </p:txBody>
      </p:sp>
      <p:sp>
        <p:nvSpPr>
          <p:cNvPr id="62" name="Retângulo 61"/>
          <p:cNvSpPr/>
          <p:nvPr/>
        </p:nvSpPr>
        <p:spPr>
          <a:xfrm>
            <a:off x="3059832" y="4700397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2,4%</a:t>
            </a:r>
          </a:p>
        </p:txBody>
      </p:sp>
      <p:sp>
        <p:nvSpPr>
          <p:cNvPr id="63" name="Retângulo 62"/>
          <p:cNvSpPr/>
          <p:nvPr/>
        </p:nvSpPr>
        <p:spPr>
          <a:xfrm>
            <a:off x="3059832" y="5319210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2,0%</a:t>
            </a:r>
          </a:p>
        </p:txBody>
      </p:sp>
      <p:sp>
        <p:nvSpPr>
          <p:cNvPr id="75" name="Retângulo 74"/>
          <p:cNvSpPr/>
          <p:nvPr/>
        </p:nvSpPr>
        <p:spPr>
          <a:xfrm>
            <a:off x="2735944" y="1484784"/>
            <a:ext cx="2268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5616264" y="1484784"/>
            <a:ext cx="2268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cxnSp>
        <p:nvCxnSpPr>
          <p:cNvPr id="77" name="Conector reto 76"/>
          <p:cNvCxnSpPr/>
          <p:nvPr/>
        </p:nvCxnSpPr>
        <p:spPr>
          <a:xfrm flipH="1">
            <a:off x="3898357" y="1862826"/>
            <a:ext cx="1321715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/>
          <p:cNvCxnSpPr/>
          <p:nvPr/>
        </p:nvCxnSpPr>
        <p:spPr>
          <a:xfrm>
            <a:off x="4784948" y="1880707"/>
            <a:ext cx="0" cy="3650751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/>
          <p:cNvCxnSpPr/>
          <p:nvPr/>
        </p:nvCxnSpPr>
        <p:spPr>
          <a:xfrm>
            <a:off x="5220072" y="1868514"/>
            <a:ext cx="0" cy="3650751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/>
          <p:cNvCxnSpPr/>
          <p:nvPr/>
        </p:nvCxnSpPr>
        <p:spPr>
          <a:xfrm flipH="1">
            <a:off x="5220072" y="1868514"/>
            <a:ext cx="576064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tângulo 90"/>
          <p:cNvSpPr/>
          <p:nvPr/>
        </p:nvSpPr>
        <p:spPr>
          <a:xfrm>
            <a:off x="5304798" y="2592539"/>
            <a:ext cx="2003506" cy="540060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86000">
                <a:schemeClr val="accent5">
                  <a:lumMod val="40000"/>
                  <a:lumOff val="60000"/>
                </a:schemeClr>
              </a:gs>
              <a:gs pos="95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2" name="Retângulo 91"/>
          <p:cNvSpPr/>
          <p:nvPr/>
        </p:nvSpPr>
        <p:spPr>
          <a:xfrm>
            <a:off x="6372200" y="2662514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28,1%</a:t>
            </a:r>
          </a:p>
        </p:txBody>
      </p:sp>
      <p:sp>
        <p:nvSpPr>
          <p:cNvPr id="93" name="Retângulo 92"/>
          <p:cNvSpPr/>
          <p:nvPr/>
        </p:nvSpPr>
        <p:spPr>
          <a:xfrm>
            <a:off x="5304798" y="3269801"/>
            <a:ext cx="972107" cy="540060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86000">
                <a:schemeClr val="accent5">
                  <a:lumMod val="40000"/>
                  <a:lumOff val="60000"/>
                </a:schemeClr>
              </a:gs>
              <a:gs pos="95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4" name="Retângulo 93"/>
          <p:cNvSpPr/>
          <p:nvPr/>
        </p:nvSpPr>
        <p:spPr>
          <a:xfrm>
            <a:off x="5304799" y="3947063"/>
            <a:ext cx="972106" cy="540060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86000">
                <a:schemeClr val="accent5">
                  <a:lumMod val="40000"/>
                  <a:lumOff val="60000"/>
                </a:schemeClr>
              </a:gs>
              <a:gs pos="95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5" name="Retângulo 94"/>
          <p:cNvSpPr/>
          <p:nvPr/>
        </p:nvSpPr>
        <p:spPr>
          <a:xfrm>
            <a:off x="5304799" y="4624325"/>
            <a:ext cx="851377" cy="540060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86000">
                <a:schemeClr val="accent5">
                  <a:lumMod val="40000"/>
                  <a:lumOff val="60000"/>
                </a:schemeClr>
              </a:gs>
              <a:gs pos="95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6" name="Retângulo 95"/>
          <p:cNvSpPr/>
          <p:nvPr/>
        </p:nvSpPr>
        <p:spPr>
          <a:xfrm>
            <a:off x="5292081" y="5265204"/>
            <a:ext cx="864096" cy="540060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86000">
                <a:schemeClr val="accent5">
                  <a:lumMod val="40000"/>
                  <a:lumOff val="60000"/>
                </a:schemeClr>
              </a:gs>
              <a:gs pos="95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7" name="Retângulo 96"/>
          <p:cNvSpPr/>
          <p:nvPr/>
        </p:nvSpPr>
        <p:spPr>
          <a:xfrm>
            <a:off x="5796136" y="3350797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5,3%</a:t>
            </a:r>
          </a:p>
        </p:txBody>
      </p:sp>
      <p:sp>
        <p:nvSpPr>
          <p:cNvPr id="98" name="Retângulo 97"/>
          <p:cNvSpPr/>
          <p:nvPr/>
        </p:nvSpPr>
        <p:spPr>
          <a:xfrm>
            <a:off x="5736847" y="4027662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4,5%</a:t>
            </a:r>
          </a:p>
        </p:txBody>
      </p:sp>
      <p:sp>
        <p:nvSpPr>
          <p:cNvPr id="99" name="Retângulo 98"/>
          <p:cNvSpPr/>
          <p:nvPr/>
        </p:nvSpPr>
        <p:spPr>
          <a:xfrm>
            <a:off x="5724128" y="4704173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2,8%</a:t>
            </a:r>
          </a:p>
        </p:txBody>
      </p:sp>
      <p:sp>
        <p:nvSpPr>
          <p:cNvPr id="100" name="Retângulo 99"/>
          <p:cNvSpPr/>
          <p:nvPr/>
        </p:nvSpPr>
        <p:spPr>
          <a:xfrm>
            <a:off x="5796136" y="5322986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2,5%</a:t>
            </a:r>
          </a:p>
        </p:txBody>
      </p:sp>
      <p:sp>
        <p:nvSpPr>
          <p:cNvPr id="110" name="Elipse 109"/>
          <p:cNvSpPr/>
          <p:nvPr/>
        </p:nvSpPr>
        <p:spPr>
          <a:xfrm>
            <a:off x="7209770" y="2564904"/>
            <a:ext cx="458574" cy="458574"/>
          </a:xfrm>
          <a:prstGeom prst="ellipse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2" name="Elipse 111"/>
          <p:cNvSpPr/>
          <p:nvPr/>
        </p:nvSpPr>
        <p:spPr>
          <a:xfrm>
            <a:off x="7673668" y="2564904"/>
            <a:ext cx="457200" cy="457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6" name="Retângulo 125"/>
          <p:cNvSpPr/>
          <p:nvPr/>
        </p:nvSpPr>
        <p:spPr>
          <a:xfrm>
            <a:off x="6948264" y="2973723"/>
            <a:ext cx="9368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Comércio</a:t>
            </a:r>
          </a:p>
        </p:txBody>
      </p:sp>
      <p:sp>
        <p:nvSpPr>
          <p:cNvPr id="127" name="Retângulo 126"/>
          <p:cNvSpPr/>
          <p:nvPr/>
        </p:nvSpPr>
        <p:spPr>
          <a:xfrm>
            <a:off x="7452320" y="2966755"/>
            <a:ext cx="9368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Turismo</a:t>
            </a:r>
          </a:p>
        </p:txBody>
      </p:sp>
      <p:cxnSp>
        <p:nvCxnSpPr>
          <p:cNvPr id="138" name="Conector reto 137"/>
          <p:cNvCxnSpPr/>
          <p:nvPr/>
        </p:nvCxnSpPr>
        <p:spPr>
          <a:xfrm flipH="1">
            <a:off x="6816968" y="1887654"/>
            <a:ext cx="2219528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reto 149"/>
          <p:cNvCxnSpPr/>
          <p:nvPr/>
        </p:nvCxnSpPr>
        <p:spPr>
          <a:xfrm>
            <a:off x="9036496" y="1887654"/>
            <a:ext cx="0" cy="3650751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ector reto 153"/>
          <p:cNvCxnSpPr>
            <a:endCxn id="3" idx="1"/>
          </p:cNvCxnSpPr>
          <p:nvPr/>
        </p:nvCxnSpPr>
        <p:spPr>
          <a:xfrm flipH="1">
            <a:off x="7607349" y="4167015"/>
            <a:ext cx="1455295" cy="2531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ipse 155"/>
          <p:cNvSpPr/>
          <p:nvPr/>
        </p:nvSpPr>
        <p:spPr>
          <a:xfrm>
            <a:off x="7590683" y="3942182"/>
            <a:ext cx="458574" cy="458574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9" name="Retângulo 158"/>
          <p:cNvSpPr/>
          <p:nvPr/>
        </p:nvSpPr>
        <p:spPr>
          <a:xfrm>
            <a:off x="7451579" y="4323042"/>
            <a:ext cx="9368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Transportes</a:t>
            </a:r>
          </a:p>
        </p:txBody>
      </p:sp>
      <p:pic>
        <p:nvPicPr>
          <p:cNvPr id="5122" name="Picture 2" descr="Resultado de imagem para buy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220" y="2654830"/>
            <a:ext cx="338067" cy="33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m para tourism icon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40671"/>
            <a:ext cx="452556" cy="30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Elipse 122"/>
          <p:cNvSpPr/>
          <p:nvPr/>
        </p:nvSpPr>
        <p:spPr>
          <a:xfrm>
            <a:off x="8146880" y="2551552"/>
            <a:ext cx="457200" cy="457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076" name="Picture 4" descr="Resultado de imagem para money icon 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595068"/>
            <a:ext cx="379215" cy="3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Retângulo 124"/>
          <p:cNvSpPr/>
          <p:nvPr/>
        </p:nvSpPr>
        <p:spPr>
          <a:xfrm>
            <a:off x="7953800" y="2963851"/>
            <a:ext cx="9368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Finanças</a:t>
            </a:r>
          </a:p>
        </p:txBody>
      </p:sp>
      <p:sp>
        <p:nvSpPr>
          <p:cNvPr id="129" name="Elipse 128"/>
          <p:cNvSpPr/>
          <p:nvPr/>
        </p:nvSpPr>
        <p:spPr>
          <a:xfrm>
            <a:off x="8602362" y="2552442"/>
            <a:ext cx="457200" cy="457200"/>
          </a:xfrm>
          <a:prstGeom prst="ellipse">
            <a:avLst/>
          </a:prstGeom>
          <a:solidFill>
            <a:srgbClr val="FF7979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0" name="Retângulo 129"/>
          <p:cNvSpPr/>
          <p:nvPr/>
        </p:nvSpPr>
        <p:spPr>
          <a:xfrm>
            <a:off x="8381485" y="2973723"/>
            <a:ext cx="9368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Alim.</a:t>
            </a:r>
          </a:p>
        </p:txBody>
      </p:sp>
      <p:pic>
        <p:nvPicPr>
          <p:cNvPr id="131" name="Picture 2" descr="Resultado de imagem para food [icon 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237" y="2605033"/>
            <a:ext cx="315763" cy="31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Elipse 135"/>
          <p:cNvSpPr/>
          <p:nvPr/>
        </p:nvSpPr>
        <p:spPr>
          <a:xfrm>
            <a:off x="7209770" y="3284984"/>
            <a:ext cx="458574" cy="458574"/>
          </a:xfrm>
          <a:prstGeom prst="ellipse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2" name="Retângulo 141"/>
          <p:cNvSpPr/>
          <p:nvPr/>
        </p:nvSpPr>
        <p:spPr>
          <a:xfrm>
            <a:off x="6948264" y="3693803"/>
            <a:ext cx="9368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Comércio</a:t>
            </a:r>
          </a:p>
        </p:txBody>
      </p:sp>
      <p:pic>
        <p:nvPicPr>
          <p:cNvPr id="144" name="Picture 2" descr="Resultado de imagem para buy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220" y="3374910"/>
            <a:ext cx="338067" cy="33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Elipse 145"/>
          <p:cNvSpPr/>
          <p:nvPr/>
        </p:nvSpPr>
        <p:spPr>
          <a:xfrm>
            <a:off x="7789416" y="3271632"/>
            <a:ext cx="457200" cy="457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47" name="Picture 4" descr="Resultado de imagem para money icon 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936" y="3315148"/>
            <a:ext cx="379215" cy="3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Retângulo 147"/>
          <p:cNvSpPr/>
          <p:nvPr/>
        </p:nvSpPr>
        <p:spPr>
          <a:xfrm>
            <a:off x="7596336" y="3683931"/>
            <a:ext cx="9368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Finanças</a:t>
            </a:r>
          </a:p>
        </p:txBody>
      </p:sp>
      <p:sp>
        <p:nvSpPr>
          <p:cNvPr id="149" name="Elipse 148"/>
          <p:cNvSpPr/>
          <p:nvPr/>
        </p:nvSpPr>
        <p:spPr>
          <a:xfrm>
            <a:off x="8392536" y="3272522"/>
            <a:ext cx="457200" cy="4572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1" name="Retângulo 150"/>
          <p:cNvSpPr/>
          <p:nvPr/>
        </p:nvSpPr>
        <p:spPr>
          <a:xfrm>
            <a:off x="8171659" y="3693803"/>
            <a:ext cx="9368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Educação</a:t>
            </a:r>
          </a:p>
        </p:txBody>
      </p:sp>
      <p:pic>
        <p:nvPicPr>
          <p:cNvPr id="157" name="Picture 5" descr="Resultado de imagem para education icon png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865" y="3371440"/>
            <a:ext cx="378541" cy="26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sultado de imagem para frete icon png"/>
          <p:cNvPicPr>
            <a:picLocks noChangeAspect="1" noChangeArrowheads="1"/>
          </p:cNvPicPr>
          <p:nvPr/>
        </p:nvPicPr>
        <p:blipFill>
          <a:blip r:embed="rId1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49" y="3996369"/>
            <a:ext cx="391912" cy="39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Elipse 123"/>
          <p:cNvSpPr/>
          <p:nvPr/>
        </p:nvSpPr>
        <p:spPr>
          <a:xfrm>
            <a:off x="8289149" y="3909247"/>
            <a:ext cx="458574" cy="458574"/>
          </a:xfrm>
          <a:prstGeom prst="ellipse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3" name="Retângulo 132"/>
          <p:cNvSpPr/>
          <p:nvPr/>
        </p:nvSpPr>
        <p:spPr>
          <a:xfrm>
            <a:off x="8027643" y="4318066"/>
            <a:ext cx="9368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Comércio</a:t>
            </a:r>
          </a:p>
        </p:txBody>
      </p:sp>
      <p:pic>
        <p:nvPicPr>
          <p:cNvPr id="134" name="Picture 2" descr="Resultado de imagem para buy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599" y="3999173"/>
            <a:ext cx="338067" cy="33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Elipse 134"/>
          <p:cNvSpPr/>
          <p:nvPr/>
        </p:nvSpPr>
        <p:spPr>
          <a:xfrm>
            <a:off x="7094838" y="4540589"/>
            <a:ext cx="458574" cy="458574"/>
          </a:xfrm>
          <a:prstGeom prst="ellipse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9" name="Retângulo 138"/>
          <p:cNvSpPr/>
          <p:nvPr/>
        </p:nvSpPr>
        <p:spPr>
          <a:xfrm>
            <a:off x="6833332" y="4949408"/>
            <a:ext cx="9368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Comércio</a:t>
            </a:r>
          </a:p>
        </p:txBody>
      </p:sp>
      <p:pic>
        <p:nvPicPr>
          <p:cNvPr id="140" name="Picture 2" descr="Resultado de imagem para buy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30515"/>
            <a:ext cx="338067" cy="33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Elipse 140"/>
          <p:cNvSpPr/>
          <p:nvPr/>
        </p:nvSpPr>
        <p:spPr>
          <a:xfrm>
            <a:off x="8464544" y="4535874"/>
            <a:ext cx="457200" cy="457200"/>
          </a:xfrm>
          <a:prstGeom prst="ellipse">
            <a:avLst/>
          </a:prstGeom>
          <a:solidFill>
            <a:srgbClr val="FF7979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3" name="Retângulo 142"/>
          <p:cNvSpPr/>
          <p:nvPr/>
        </p:nvSpPr>
        <p:spPr>
          <a:xfrm>
            <a:off x="8243667" y="4957155"/>
            <a:ext cx="9368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</a:p>
        </p:txBody>
      </p:sp>
      <p:sp>
        <p:nvSpPr>
          <p:cNvPr id="152" name="Elipse 151"/>
          <p:cNvSpPr/>
          <p:nvPr/>
        </p:nvSpPr>
        <p:spPr>
          <a:xfrm>
            <a:off x="7828746" y="4538681"/>
            <a:ext cx="457200" cy="4572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8" name="Retângulo 157"/>
          <p:cNvSpPr/>
          <p:nvPr/>
        </p:nvSpPr>
        <p:spPr>
          <a:xfrm>
            <a:off x="7607869" y="4959962"/>
            <a:ext cx="9368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Educação</a:t>
            </a:r>
          </a:p>
        </p:txBody>
      </p:sp>
      <p:pic>
        <p:nvPicPr>
          <p:cNvPr id="162" name="Picture 5" descr="Resultado de imagem para education icon png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075" y="4637599"/>
            <a:ext cx="378541" cy="26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7" descr="Resultado de imagem para health icon 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4637599"/>
            <a:ext cx="285952" cy="28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Elipse 163"/>
          <p:cNvSpPr/>
          <p:nvPr/>
        </p:nvSpPr>
        <p:spPr>
          <a:xfrm>
            <a:off x="7131902" y="5281175"/>
            <a:ext cx="458574" cy="458574"/>
          </a:xfrm>
          <a:prstGeom prst="ellipse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5" name="Retângulo 164"/>
          <p:cNvSpPr/>
          <p:nvPr/>
        </p:nvSpPr>
        <p:spPr>
          <a:xfrm>
            <a:off x="6870396" y="5689994"/>
            <a:ext cx="9368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Comércio</a:t>
            </a:r>
          </a:p>
        </p:txBody>
      </p:sp>
      <p:pic>
        <p:nvPicPr>
          <p:cNvPr id="166" name="Picture 2" descr="Resultado de imagem para buy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352" y="5371101"/>
            <a:ext cx="338067" cy="33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" name="Elipse 166"/>
          <p:cNvSpPr/>
          <p:nvPr/>
        </p:nvSpPr>
        <p:spPr>
          <a:xfrm>
            <a:off x="7865810" y="5279267"/>
            <a:ext cx="457200" cy="4572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1" name="Retângulo 170"/>
          <p:cNvSpPr/>
          <p:nvPr/>
        </p:nvSpPr>
        <p:spPr>
          <a:xfrm>
            <a:off x="7644933" y="5700548"/>
            <a:ext cx="9368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Educação</a:t>
            </a:r>
          </a:p>
        </p:txBody>
      </p:sp>
      <p:pic>
        <p:nvPicPr>
          <p:cNvPr id="172" name="Picture 5" descr="Resultado de imagem para education icon png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139" y="5378185"/>
            <a:ext cx="378541" cy="26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Elipse 172"/>
          <p:cNvSpPr/>
          <p:nvPr/>
        </p:nvSpPr>
        <p:spPr>
          <a:xfrm>
            <a:off x="8446816" y="5277399"/>
            <a:ext cx="457200" cy="457200"/>
          </a:xfrm>
          <a:prstGeom prst="ellipse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74" name="Picture 4" descr="Resultado de imagem para computer icon 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563" y="5388132"/>
            <a:ext cx="288909" cy="2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" name="Retângulo 174"/>
          <p:cNvSpPr/>
          <p:nvPr/>
        </p:nvSpPr>
        <p:spPr>
          <a:xfrm>
            <a:off x="8244408" y="5709447"/>
            <a:ext cx="936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Serv. informação</a:t>
            </a:r>
          </a:p>
        </p:txBody>
      </p:sp>
      <p:sp>
        <p:nvSpPr>
          <p:cNvPr id="176" name="CaixaDeTexto 175"/>
          <p:cNvSpPr txBox="1"/>
          <p:nvPr/>
        </p:nvSpPr>
        <p:spPr>
          <a:xfrm>
            <a:off x="-17053" y="6093296"/>
            <a:ext cx="4012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</a:rPr>
              <a:t>Fonte: IBGE (2017); SEI (2017).</a:t>
            </a:r>
          </a:p>
        </p:txBody>
      </p:sp>
      <p:sp>
        <p:nvSpPr>
          <p:cNvPr id="137" name="Retângulo 136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655893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1863" y="2636912"/>
            <a:ext cx="7077840" cy="165618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Mercado de trabalho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8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Conector reto 19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1833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0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Conector reto 21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tângulo 174"/>
          <p:cNvSpPr/>
          <p:nvPr/>
        </p:nvSpPr>
        <p:spPr>
          <a:xfrm>
            <a:off x="8244408" y="5949280"/>
            <a:ext cx="936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Serv. informação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07504" y="5507940"/>
            <a:ext cx="3012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sz="800" b="1" dirty="0">
                <a:solidFill>
                  <a:schemeClr val="tx2"/>
                </a:solidFill>
                <a:latin typeface="Arial"/>
              </a:rPr>
              <a:t>Fonte: SEI e MTE/CAGED</a:t>
            </a:r>
          </a:p>
          <a:p>
            <a:pPr fontAlgn="ctr"/>
            <a:r>
              <a:rPr lang="pt-BR" sz="800" b="1" dirty="0" err="1">
                <a:solidFill>
                  <a:schemeClr val="tx2"/>
                </a:solidFill>
                <a:latin typeface="Arial"/>
              </a:rPr>
              <a:t>Obs</a:t>
            </a:r>
            <a:r>
              <a:rPr lang="pt-BR" sz="800" b="1" dirty="0">
                <a:solidFill>
                  <a:schemeClr val="tx2"/>
                </a:solidFill>
                <a:latin typeface="Arial"/>
              </a:rPr>
              <a:t>: Atualizado em 07/11/2018 pela  SDE/SDP/DIMIN/CDE</a:t>
            </a:r>
          </a:p>
          <a:p>
            <a:pPr fontAlgn="ctr"/>
            <a:r>
              <a:rPr lang="pt-BR" sz="800" b="1" dirty="0">
                <a:solidFill>
                  <a:schemeClr val="tx2"/>
                </a:solidFill>
                <a:latin typeface="Arial"/>
              </a:rPr>
              <a:t>*De janeiro a setembro de 2018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35495" y="908720"/>
            <a:ext cx="8411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Mercado de trabalho - Saldo</a:t>
            </a:r>
            <a:endParaRPr lang="pt-BR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C1DAD957-C053-47A2-830A-FCBA10661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938820"/>
            <a:ext cx="8640960" cy="307435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A0748D3F-D42C-4CA4-A4B1-C8B4BC1BB307}"/>
              </a:ext>
            </a:extLst>
          </p:cNvPr>
          <p:cNvSpPr txBox="1"/>
          <p:nvPr/>
        </p:nvSpPr>
        <p:spPr>
          <a:xfrm>
            <a:off x="35496" y="1179860"/>
            <a:ext cx="781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Saldo de emprego celetista segundo o setor de atividade econômica – Bahia – 2005-2018*</a:t>
            </a:r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258977351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0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" name="CaixaDeTexto 175"/>
          <p:cNvSpPr txBox="1"/>
          <p:nvPr/>
        </p:nvSpPr>
        <p:spPr>
          <a:xfrm>
            <a:off x="35496" y="5157192"/>
            <a:ext cx="7572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</a:rPr>
              <a:t>Fonte: IBGE-PNAD Contínua. Elaboração da SEI a partir do BME.</a:t>
            </a:r>
          </a:p>
          <a:p>
            <a:r>
              <a:rPr lang="pt-BR" sz="1000" b="1" dirty="0">
                <a:solidFill>
                  <a:schemeClr val="tx2"/>
                </a:solidFill>
              </a:rPr>
              <a:t>Nota:</a:t>
            </a:r>
          </a:p>
          <a:p>
            <a:r>
              <a:rPr lang="pt-BR" sz="1000" b="1" dirty="0">
                <a:solidFill>
                  <a:schemeClr val="tx2"/>
                </a:solidFill>
              </a:rPr>
              <a:t>Os rendimentos médios somente foram considerados indivíduos com rendimento maior do que zero. </a:t>
            </a:r>
          </a:p>
          <a:p>
            <a:r>
              <a:rPr lang="pt-BR" sz="1000" b="1" dirty="0">
                <a:solidFill>
                  <a:schemeClr val="tx2"/>
                </a:solidFill>
              </a:rPr>
              <a:t>  ¹Os rendimentos de 2006 foram expressos em reais de 2016.</a:t>
            </a:r>
          </a:p>
        </p:txBody>
      </p:sp>
      <p:sp>
        <p:nvSpPr>
          <p:cNvPr id="2" name="Retângulo 1"/>
          <p:cNvSpPr/>
          <p:nvPr/>
        </p:nvSpPr>
        <p:spPr>
          <a:xfrm>
            <a:off x="35496" y="1177588"/>
            <a:ext cx="8667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Rendimento real médio mensal no trabalho principal¹ e ocupados, por setores de atividade econômica – Bahia – 2006 / 2016</a:t>
            </a:r>
          </a:p>
        </p:txBody>
      </p:sp>
      <p:cxnSp>
        <p:nvCxnSpPr>
          <p:cNvPr id="38" name="Conector reto 37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35495" y="908720"/>
            <a:ext cx="8411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Mercado de trabalho</a:t>
            </a:r>
            <a:endParaRPr lang="pt-BR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1" y="2060848"/>
            <a:ext cx="8863123" cy="298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486930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4600" y="2636912"/>
            <a:ext cx="60697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Investimentos previstos</a:t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– 2020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8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Conector reto 19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550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tângulo 159"/>
          <p:cNvSpPr/>
          <p:nvPr/>
        </p:nvSpPr>
        <p:spPr>
          <a:xfrm>
            <a:off x="4860032" y="4863906"/>
            <a:ext cx="1512168" cy="12935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9" name="Retângulo 158"/>
          <p:cNvSpPr/>
          <p:nvPr/>
        </p:nvSpPr>
        <p:spPr>
          <a:xfrm>
            <a:off x="3275856" y="4866533"/>
            <a:ext cx="1512168" cy="12935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8" name="Retângulo 157"/>
          <p:cNvSpPr/>
          <p:nvPr/>
        </p:nvSpPr>
        <p:spPr>
          <a:xfrm>
            <a:off x="1691680" y="4869160"/>
            <a:ext cx="1512168" cy="12935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105" name="Retângulo 4104"/>
          <p:cNvSpPr/>
          <p:nvPr/>
        </p:nvSpPr>
        <p:spPr>
          <a:xfrm>
            <a:off x="107504" y="4871787"/>
            <a:ext cx="1512168" cy="12935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59" name="Conector reto 58"/>
          <p:cNvCxnSpPr/>
          <p:nvPr/>
        </p:nvCxnSpPr>
        <p:spPr>
          <a:xfrm flipH="1" flipV="1">
            <a:off x="792388" y="2420888"/>
            <a:ext cx="1" cy="47819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0" name="Conector reto 4099"/>
          <p:cNvCxnSpPr/>
          <p:nvPr/>
        </p:nvCxnSpPr>
        <p:spPr>
          <a:xfrm>
            <a:off x="792387" y="2659983"/>
            <a:ext cx="208742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2" name="Conector reto 4101"/>
          <p:cNvCxnSpPr/>
          <p:nvPr/>
        </p:nvCxnSpPr>
        <p:spPr>
          <a:xfrm>
            <a:off x="2879812" y="2659983"/>
            <a:ext cx="0" cy="42243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8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Conector reto 19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-36512" y="836712"/>
            <a:ext cx="8131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Investimentos previstos – 2017-2020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107504" y="1383494"/>
            <a:ext cx="1696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29,9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2339752" y="1628800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429 projetos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2339752" y="2088769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28.411 empregos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001" y="2839546"/>
            <a:ext cx="2396777" cy="143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tângulo 27"/>
          <p:cNvSpPr/>
          <p:nvPr/>
        </p:nvSpPr>
        <p:spPr>
          <a:xfrm>
            <a:off x="411202" y="3396471"/>
            <a:ext cx="792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45,9%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35496" y="4181018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Investimentos na área de Eletricidade e Gás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344" y="2864812"/>
            <a:ext cx="2397600" cy="143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tângulo 29"/>
          <p:cNvSpPr/>
          <p:nvPr/>
        </p:nvSpPr>
        <p:spPr>
          <a:xfrm>
            <a:off x="2483768" y="3436965"/>
            <a:ext cx="792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23,9%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1832694" y="4181018"/>
            <a:ext cx="19685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empregos gerados no setor de Comércio e Serviços</a:t>
            </a:r>
          </a:p>
        </p:txBody>
      </p:sp>
      <p:pic>
        <p:nvPicPr>
          <p:cNvPr id="36" name="Picture 4" descr="Resultado de imagem para mapa da bahia 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67477"/>
            <a:ext cx="4571527" cy="484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Elipse 36"/>
          <p:cNvSpPr/>
          <p:nvPr/>
        </p:nvSpPr>
        <p:spPr>
          <a:xfrm>
            <a:off x="5113284" y="3185559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7657424" y="5775497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0" name="Elipse 39"/>
          <p:cNvSpPr/>
          <p:nvPr/>
        </p:nvSpPr>
        <p:spPr>
          <a:xfrm>
            <a:off x="8384639" y="3063942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7794338" y="5108584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3" name="Elipse 42"/>
          <p:cNvSpPr/>
          <p:nvPr/>
        </p:nvSpPr>
        <p:spPr>
          <a:xfrm>
            <a:off x="8024145" y="3249000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4" name="Elipse 43"/>
          <p:cNvSpPr/>
          <p:nvPr/>
        </p:nvSpPr>
        <p:spPr>
          <a:xfrm>
            <a:off x="5132240" y="3977687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5" name="Elipse 44"/>
          <p:cNvSpPr/>
          <p:nvPr/>
        </p:nvSpPr>
        <p:spPr>
          <a:xfrm>
            <a:off x="6145243" y="2992419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6770652" y="3435797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7" name="Elipse 46"/>
          <p:cNvSpPr/>
          <p:nvPr/>
        </p:nvSpPr>
        <p:spPr>
          <a:xfrm>
            <a:off x="7108974" y="4681057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8" name="Elipse 47"/>
          <p:cNvSpPr/>
          <p:nvPr/>
        </p:nvSpPr>
        <p:spPr>
          <a:xfrm>
            <a:off x="6537233" y="4117657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9" name="Elipse 48"/>
          <p:cNvSpPr/>
          <p:nvPr/>
        </p:nvSpPr>
        <p:spPr>
          <a:xfrm>
            <a:off x="7531850" y="4690417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50" name="Elipse 49"/>
          <p:cNvSpPr/>
          <p:nvPr/>
        </p:nvSpPr>
        <p:spPr>
          <a:xfrm>
            <a:off x="7351850" y="1862848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52" name="Elipse 51"/>
          <p:cNvSpPr/>
          <p:nvPr/>
        </p:nvSpPr>
        <p:spPr>
          <a:xfrm>
            <a:off x="5551490" y="2719205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8709" y="2241739"/>
            <a:ext cx="16369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bilhões de reais</a:t>
            </a:r>
          </a:p>
        </p:txBody>
      </p:sp>
      <p:sp>
        <p:nvSpPr>
          <p:cNvPr id="6" name="AutoShape 5" descr="Resultado de imagem para png project icon"/>
          <p:cNvSpPr>
            <a:spLocks noChangeAspect="1" noChangeArrowheads="1"/>
          </p:cNvSpPr>
          <p:nvPr/>
        </p:nvSpPr>
        <p:spPr bwMode="auto">
          <a:xfrm>
            <a:off x="155575" y="-2789238"/>
            <a:ext cx="581977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8" name="Picture 12" descr="Imagem relacionada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30" y="1666946"/>
            <a:ext cx="194033" cy="24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AutoShape 14" descr="Resultado de imagem para png work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0" name="Picture 4" descr="Resultado de imagem para png work man icon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306" y="2064426"/>
            <a:ext cx="356462" cy="35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Elipse 60"/>
          <p:cNvSpPr/>
          <p:nvPr/>
        </p:nvSpPr>
        <p:spPr>
          <a:xfrm>
            <a:off x="8371016" y="3059408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62" name="Picture 2" descr="Resultado de imagem para mechanic  png icon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363" y="3088186"/>
            <a:ext cx="152551" cy="15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Elipse 62"/>
          <p:cNvSpPr/>
          <p:nvPr/>
        </p:nvSpPr>
        <p:spPr>
          <a:xfrm>
            <a:off x="7837424" y="3089432"/>
            <a:ext cx="216000" cy="216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64" name="Elipse 63"/>
          <p:cNvSpPr/>
          <p:nvPr/>
        </p:nvSpPr>
        <p:spPr>
          <a:xfrm>
            <a:off x="8007155" y="3230993"/>
            <a:ext cx="216000" cy="216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65" name="Picture 11" descr="Resultado de imagem para paper png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93" y="3249000"/>
            <a:ext cx="181689" cy="18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Imagem relacionada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11" y="3125290"/>
            <a:ext cx="141433" cy="14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Elipse 66"/>
          <p:cNvSpPr/>
          <p:nvPr/>
        </p:nvSpPr>
        <p:spPr>
          <a:xfrm>
            <a:off x="7333850" y="1844848"/>
            <a:ext cx="216000" cy="216000"/>
          </a:xfrm>
          <a:prstGeom prst="ellipse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68" name="Elipse 67"/>
          <p:cNvSpPr/>
          <p:nvPr/>
        </p:nvSpPr>
        <p:spPr>
          <a:xfrm>
            <a:off x="7135850" y="1875673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69" name="Picture 6" descr="Resultado de imagem para electric png icon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850" y="1850605"/>
            <a:ext cx="198000" cy="1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9" descr="Resultado de imagem para gas png icon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90" y="1914698"/>
            <a:ext cx="153719" cy="15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Elipse 70"/>
          <p:cNvSpPr/>
          <p:nvPr/>
        </p:nvSpPr>
        <p:spPr>
          <a:xfrm>
            <a:off x="8265337" y="3527005"/>
            <a:ext cx="216000" cy="216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72" name="Picture 4" descr="Resultado de imagem para chemistry png icon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016" y="3528931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Elipse 72"/>
          <p:cNvSpPr/>
          <p:nvPr/>
        </p:nvSpPr>
        <p:spPr>
          <a:xfrm>
            <a:off x="8424080" y="3377269"/>
            <a:ext cx="216000" cy="216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74" name="Picture 2" descr="Resultado de imagem para buy icon png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063" y="3409420"/>
            <a:ext cx="188017" cy="18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Elipse 74"/>
          <p:cNvSpPr/>
          <p:nvPr/>
        </p:nvSpPr>
        <p:spPr>
          <a:xfrm>
            <a:off x="8095488" y="3641287"/>
            <a:ext cx="216000" cy="21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76" name="Picture 8" descr="Resultado de imagem para service icon png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038" y="3672637"/>
            <a:ext cx="153299" cy="15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Elipse 76"/>
          <p:cNvSpPr/>
          <p:nvPr/>
        </p:nvSpPr>
        <p:spPr>
          <a:xfrm>
            <a:off x="7956000" y="4474417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78" name="Elipse 77"/>
          <p:cNvSpPr/>
          <p:nvPr/>
        </p:nvSpPr>
        <p:spPr>
          <a:xfrm>
            <a:off x="7948893" y="4250010"/>
            <a:ext cx="216000" cy="216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79" name="Picture 4" descr="Resultado de imagem para computer png icon"/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687" y="4273525"/>
            <a:ext cx="164884" cy="16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Resultado de imagem para tv png icon"/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404" y="4475070"/>
            <a:ext cx="281191" cy="18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Elipse 81"/>
          <p:cNvSpPr/>
          <p:nvPr/>
        </p:nvSpPr>
        <p:spPr>
          <a:xfrm>
            <a:off x="7366164" y="3981866"/>
            <a:ext cx="216000" cy="216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83" name="Picture 9" descr="Imagem relacionada"/>
          <p:cNvPicPr>
            <a:picLocks noChangeAspect="1" noChangeArrowheads="1"/>
          </p:cNvPicPr>
          <p:nvPr/>
        </p:nvPicPr>
        <p:blipFill>
          <a:blip r:embed="rId2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621" y="4020151"/>
            <a:ext cx="159086" cy="15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Elipse 83"/>
          <p:cNvSpPr/>
          <p:nvPr/>
        </p:nvSpPr>
        <p:spPr>
          <a:xfrm>
            <a:off x="7577974" y="4052862"/>
            <a:ext cx="216000" cy="216000"/>
          </a:xfrm>
          <a:prstGeom prst="ellipse">
            <a:avLst/>
          </a:prstGeom>
          <a:solidFill>
            <a:srgbClr val="FF7979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85" name="Picture 2" descr="Resultado de imagem para food [icon png"/>
          <p:cNvPicPr>
            <a:picLocks noChangeAspect="1" noChangeArrowheads="1"/>
          </p:cNvPicPr>
          <p:nvPr/>
        </p:nvPicPr>
        <p:blipFill>
          <a:blip r:embed="rId2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431" y="4066703"/>
            <a:ext cx="159086" cy="15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Elipse 85"/>
          <p:cNvSpPr/>
          <p:nvPr/>
        </p:nvSpPr>
        <p:spPr>
          <a:xfrm>
            <a:off x="7779455" y="5090577"/>
            <a:ext cx="216000" cy="216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87" name="Picture 11" descr="Resultado de imagem para paper png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493" y="5108584"/>
            <a:ext cx="181689" cy="18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Elipse 87"/>
          <p:cNvSpPr/>
          <p:nvPr/>
        </p:nvSpPr>
        <p:spPr>
          <a:xfrm>
            <a:off x="7657595" y="5755801"/>
            <a:ext cx="216000" cy="216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89" name="Picture 11" descr="Resultado de imagem para paper png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633" y="5773808"/>
            <a:ext cx="181689" cy="18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Elipse 89"/>
          <p:cNvSpPr/>
          <p:nvPr/>
        </p:nvSpPr>
        <p:spPr>
          <a:xfrm>
            <a:off x="7528126" y="4675228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91" name="Picture 2" descr="Resultado de imagem para mechanic  png icon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473" y="4704006"/>
            <a:ext cx="152551" cy="15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ipse 91"/>
          <p:cNvSpPr/>
          <p:nvPr/>
        </p:nvSpPr>
        <p:spPr>
          <a:xfrm>
            <a:off x="7099974" y="4671070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3" name="Elipse 92"/>
          <p:cNvSpPr/>
          <p:nvPr/>
        </p:nvSpPr>
        <p:spPr>
          <a:xfrm>
            <a:off x="7081974" y="4653070"/>
            <a:ext cx="216000" cy="216000"/>
          </a:xfrm>
          <a:prstGeom prst="ellipse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4" name="Elipse 93"/>
          <p:cNvSpPr/>
          <p:nvPr/>
        </p:nvSpPr>
        <p:spPr>
          <a:xfrm>
            <a:off x="6883974" y="4683895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95" name="Picture 6" descr="Resultado de imagem para electric png icon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974" y="4658827"/>
            <a:ext cx="198000" cy="1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9" descr="Resultado de imagem para gas png icon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14" y="4722920"/>
            <a:ext cx="153719" cy="15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Elipse 96"/>
          <p:cNvSpPr/>
          <p:nvPr/>
        </p:nvSpPr>
        <p:spPr>
          <a:xfrm>
            <a:off x="5551490" y="2713448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8" name="Elipse 97"/>
          <p:cNvSpPr/>
          <p:nvPr/>
        </p:nvSpPr>
        <p:spPr>
          <a:xfrm>
            <a:off x="5533490" y="2695448"/>
            <a:ext cx="216000" cy="216000"/>
          </a:xfrm>
          <a:prstGeom prst="ellipse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9" name="Elipse 98"/>
          <p:cNvSpPr/>
          <p:nvPr/>
        </p:nvSpPr>
        <p:spPr>
          <a:xfrm>
            <a:off x="5335490" y="2726273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00" name="Picture 6" descr="Resultado de imagem para electric png icon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90" y="2701205"/>
            <a:ext cx="198000" cy="1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9" descr="Resultado de imagem para gas png icon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630" y="2765298"/>
            <a:ext cx="153719" cy="15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Elipse 101"/>
          <p:cNvSpPr/>
          <p:nvPr/>
        </p:nvSpPr>
        <p:spPr>
          <a:xfrm>
            <a:off x="6145243" y="3011675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3" name="Elipse 102"/>
          <p:cNvSpPr/>
          <p:nvPr/>
        </p:nvSpPr>
        <p:spPr>
          <a:xfrm>
            <a:off x="6127243" y="2993675"/>
            <a:ext cx="216000" cy="216000"/>
          </a:xfrm>
          <a:prstGeom prst="ellipse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4" name="Elipse 103"/>
          <p:cNvSpPr/>
          <p:nvPr/>
        </p:nvSpPr>
        <p:spPr>
          <a:xfrm>
            <a:off x="5929243" y="3024500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05" name="Picture 6" descr="Resultado de imagem para electric png icon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43" y="2999432"/>
            <a:ext cx="198000" cy="1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9" descr="Resultado de imagem para gas png icon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383" y="3063525"/>
            <a:ext cx="153719" cy="15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Elipse 106"/>
          <p:cNvSpPr/>
          <p:nvPr/>
        </p:nvSpPr>
        <p:spPr>
          <a:xfrm>
            <a:off x="6752223" y="3442970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8" name="Elipse 107"/>
          <p:cNvSpPr/>
          <p:nvPr/>
        </p:nvSpPr>
        <p:spPr>
          <a:xfrm>
            <a:off x="6734223" y="3424970"/>
            <a:ext cx="216000" cy="216000"/>
          </a:xfrm>
          <a:prstGeom prst="ellipse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9" name="Elipse 108"/>
          <p:cNvSpPr/>
          <p:nvPr/>
        </p:nvSpPr>
        <p:spPr>
          <a:xfrm>
            <a:off x="6536223" y="3455795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10" name="Picture 6" descr="Resultado de imagem para electric png icon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223" y="3430727"/>
            <a:ext cx="198000" cy="1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9" descr="Resultado de imagem para gas png icon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363" y="3494820"/>
            <a:ext cx="153719" cy="15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Elipse 111"/>
          <p:cNvSpPr/>
          <p:nvPr/>
        </p:nvSpPr>
        <p:spPr>
          <a:xfrm>
            <a:off x="6550641" y="4129900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3" name="Elipse 112"/>
          <p:cNvSpPr/>
          <p:nvPr/>
        </p:nvSpPr>
        <p:spPr>
          <a:xfrm>
            <a:off x="6532641" y="4111900"/>
            <a:ext cx="216000" cy="216000"/>
          </a:xfrm>
          <a:prstGeom prst="ellipse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4" name="Elipse 113"/>
          <p:cNvSpPr/>
          <p:nvPr/>
        </p:nvSpPr>
        <p:spPr>
          <a:xfrm>
            <a:off x="6334641" y="4142725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15" name="Picture 6" descr="Resultado de imagem para electric png icon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641" y="4117657"/>
            <a:ext cx="198000" cy="1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9" descr="Resultado de imagem para gas png icon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781" y="4181750"/>
            <a:ext cx="153719" cy="15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Elipse 116"/>
          <p:cNvSpPr/>
          <p:nvPr/>
        </p:nvSpPr>
        <p:spPr>
          <a:xfrm>
            <a:off x="5137649" y="3979946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8" name="Elipse 117"/>
          <p:cNvSpPr/>
          <p:nvPr/>
        </p:nvSpPr>
        <p:spPr>
          <a:xfrm>
            <a:off x="5119649" y="3961946"/>
            <a:ext cx="216000" cy="216000"/>
          </a:xfrm>
          <a:prstGeom prst="ellipse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9" name="Elipse 118"/>
          <p:cNvSpPr/>
          <p:nvPr/>
        </p:nvSpPr>
        <p:spPr>
          <a:xfrm>
            <a:off x="4921649" y="3992771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20" name="Picture 6" descr="Resultado de imagem para electric png icon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649" y="3967703"/>
            <a:ext cx="198000" cy="1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9" descr="Resultado de imagem para gas png icon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789" y="4031796"/>
            <a:ext cx="153719" cy="15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Elipse 121"/>
          <p:cNvSpPr/>
          <p:nvPr/>
        </p:nvSpPr>
        <p:spPr>
          <a:xfrm>
            <a:off x="5103795" y="3165482"/>
            <a:ext cx="216000" cy="216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23" name="Picture 4" descr="Resultado de imagem para chemistry png icon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474" y="3167408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Elipse 123"/>
          <p:cNvSpPr/>
          <p:nvPr/>
        </p:nvSpPr>
        <p:spPr>
          <a:xfrm>
            <a:off x="4904871" y="3158065"/>
            <a:ext cx="216000" cy="216000"/>
          </a:xfrm>
          <a:prstGeom prst="ellipse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25" name="Picture 2" descr="Resultado de imagem para grain png icon"/>
          <p:cNvPicPr>
            <a:picLocks noChangeAspect="1" noChangeArrowheads="1"/>
          </p:cNvPicPr>
          <p:nvPr/>
        </p:nvPicPr>
        <p:blipFill>
          <a:blip r:embed="rId2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136" y="3188060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Retângulo 125"/>
          <p:cNvSpPr/>
          <p:nvPr/>
        </p:nvSpPr>
        <p:spPr>
          <a:xfrm>
            <a:off x="305137" y="5185739"/>
            <a:ext cx="11175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127" name="Retângulo 126"/>
          <p:cNvSpPr/>
          <p:nvPr/>
        </p:nvSpPr>
        <p:spPr>
          <a:xfrm>
            <a:off x="1853308" y="5192371"/>
            <a:ext cx="10681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128" name="Retângulo 127"/>
          <p:cNvSpPr/>
          <p:nvPr/>
        </p:nvSpPr>
        <p:spPr>
          <a:xfrm>
            <a:off x="3545496" y="5199003"/>
            <a:ext cx="10985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129" name="Retângulo 128"/>
          <p:cNvSpPr/>
          <p:nvPr/>
        </p:nvSpPr>
        <p:spPr>
          <a:xfrm>
            <a:off x="5169009" y="5217619"/>
            <a:ext cx="1242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30" name="Retângulo 129"/>
          <p:cNvSpPr/>
          <p:nvPr/>
        </p:nvSpPr>
        <p:spPr>
          <a:xfrm>
            <a:off x="293380" y="5013176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projetos</a:t>
            </a:r>
          </a:p>
        </p:txBody>
      </p:sp>
      <p:sp>
        <p:nvSpPr>
          <p:cNvPr id="131" name="Retângulo 130"/>
          <p:cNvSpPr/>
          <p:nvPr/>
        </p:nvSpPr>
        <p:spPr>
          <a:xfrm>
            <a:off x="1853308" y="5013176"/>
            <a:ext cx="12785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253 projetos</a:t>
            </a:r>
          </a:p>
        </p:txBody>
      </p:sp>
      <p:sp>
        <p:nvSpPr>
          <p:cNvPr id="132" name="Retângulo 131"/>
          <p:cNvSpPr/>
          <p:nvPr/>
        </p:nvSpPr>
        <p:spPr>
          <a:xfrm>
            <a:off x="3455486" y="5013176"/>
            <a:ext cx="12785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projetos</a:t>
            </a:r>
          </a:p>
        </p:txBody>
      </p:sp>
      <p:sp>
        <p:nvSpPr>
          <p:cNvPr id="133" name="Retângulo 132"/>
          <p:cNvSpPr/>
          <p:nvPr/>
        </p:nvSpPr>
        <p:spPr>
          <a:xfrm>
            <a:off x="5078224" y="5013176"/>
            <a:ext cx="12785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projetos</a:t>
            </a:r>
          </a:p>
        </p:txBody>
      </p:sp>
      <p:sp>
        <p:nvSpPr>
          <p:cNvPr id="136" name="Retângulo 135"/>
          <p:cNvSpPr/>
          <p:nvPr/>
        </p:nvSpPr>
        <p:spPr>
          <a:xfrm>
            <a:off x="1781300" y="5589240"/>
            <a:ext cx="12785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16.381 empregos</a:t>
            </a:r>
          </a:p>
        </p:txBody>
      </p:sp>
      <p:sp>
        <p:nvSpPr>
          <p:cNvPr id="137" name="Retângulo 136"/>
          <p:cNvSpPr/>
          <p:nvPr/>
        </p:nvSpPr>
        <p:spPr>
          <a:xfrm>
            <a:off x="1763688" y="5755322"/>
            <a:ext cx="12785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R$ 15,3 bilhões</a:t>
            </a:r>
          </a:p>
        </p:txBody>
      </p:sp>
      <p:sp>
        <p:nvSpPr>
          <p:cNvPr id="138" name="Retângulo 137"/>
          <p:cNvSpPr/>
          <p:nvPr/>
        </p:nvSpPr>
        <p:spPr>
          <a:xfrm>
            <a:off x="197124" y="5589240"/>
            <a:ext cx="12785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7.080 empregos</a:t>
            </a:r>
          </a:p>
        </p:txBody>
      </p:sp>
      <p:sp>
        <p:nvSpPr>
          <p:cNvPr id="139" name="Retângulo 138"/>
          <p:cNvSpPr/>
          <p:nvPr/>
        </p:nvSpPr>
        <p:spPr>
          <a:xfrm>
            <a:off x="179512" y="5755322"/>
            <a:ext cx="12785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R$ 4,2 bilhões</a:t>
            </a:r>
          </a:p>
        </p:txBody>
      </p:sp>
      <p:sp>
        <p:nvSpPr>
          <p:cNvPr id="140" name="Retângulo 139"/>
          <p:cNvSpPr/>
          <p:nvPr/>
        </p:nvSpPr>
        <p:spPr>
          <a:xfrm>
            <a:off x="3365476" y="5589240"/>
            <a:ext cx="12785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2.332 empregos</a:t>
            </a:r>
          </a:p>
        </p:txBody>
      </p:sp>
      <p:sp>
        <p:nvSpPr>
          <p:cNvPr id="141" name="Retângulo 140"/>
          <p:cNvSpPr/>
          <p:nvPr/>
        </p:nvSpPr>
        <p:spPr>
          <a:xfrm>
            <a:off x="3347864" y="5755322"/>
            <a:ext cx="12785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R$ 8,0 bilhões</a:t>
            </a:r>
          </a:p>
        </p:txBody>
      </p:sp>
      <p:sp>
        <p:nvSpPr>
          <p:cNvPr id="142" name="Retângulo 141"/>
          <p:cNvSpPr/>
          <p:nvPr/>
        </p:nvSpPr>
        <p:spPr>
          <a:xfrm>
            <a:off x="5021660" y="5608985"/>
            <a:ext cx="12785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2.610 empregos</a:t>
            </a:r>
          </a:p>
        </p:txBody>
      </p:sp>
      <p:sp>
        <p:nvSpPr>
          <p:cNvPr id="143" name="Retângulo 142"/>
          <p:cNvSpPr/>
          <p:nvPr/>
        </p:nvSpPr>
        <p:spPr>
          <a:xfrm>
            <a:off x="5004048" y="5775067"/>
            <a:ext cx="12785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R$ 1,7 bilhão</a:t>
            </a:r>
          </a:p>
        </p:txBody>
      </p:sp>
      <p:pic>
        <p:nvPicPr>
          <p:cNvPr id="151" name="Picture 12" descr="Imagem relacionada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045948"/>
            <a:ext cx="194033" cy="24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2" descr="Imagem relacionada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12" y="5038314"/>
            <a:ext cx="194033" cy="24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12" descr="Imagem relacionada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463" y="5037495"/>
            <a:ext cx="194033" cy="24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12" descr="Imagem relacionada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44" y="5045948"/>
            <a:ext cx="194033" cy="24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Retângulo 143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CaixaDeTexto 144"/>
          <p:cNvSpPr txBox="1"/>
          <p:nvPr/>
        </p:nvSpPr>
        <p:spPr>
          <a:xfrm>
            <a:off x="-17053" y="6126408"/>
            <a:ext cx="40129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>
                <a:solidFill>
                  <a:schemeClr val="tx2"/>
                </a:solidFill>
              </a:rPr>
              <a:t>Fonte: Secretaria de Desenvolvimento Econômico (2017)</a:t>
            </a:r>
          </a:p>
        </p:txBody>
      </p:sp>
    </p:spTree>
    <p:extLst>
      <p:ext uri="{BB962C8B-B14F-4D97-AF65-F5344CB8AC3E}">
        <p14:creationId xmlns:p14="http://schemas.microsoft.com/office/powerpoint/2010/main" val="22754310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7" name="Conector reto 296"/>
          <p:cNvCxnSpPr/>
          <p:nvPr/>
        </p:nvCxnSpPr>
        <p:spPr>
          <a:xfrm>
            <a:off x="5969996" y="1683822"/>
            <a:ext cx="36634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Conector reto 297"/>
          <p:cNvCxnSpPr/>
          <p:nvPr/>
        </p:nvCxnSpPr>
        <p:spPr>
          <a:xfrm>
            <a:off x="6984416" y="1694156"/>
            <a:ext cx="48758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/>
          <p:cNvCxnSpPr/>
          <p:nvPr/>
        </p:nvCxnSpPr>
        <p:spPr>
          <a:xfrm>
            <a:off x="3779912" y="4119363"/>
            <a:ext cx="62276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Conector reto 292"/>
          <p:cNvCxnSpPr/>
          <p:nvPr/>
        </p:nvCxnSpPr>
        <p:spPr>
          <a:xfrm>
            <a:off x="3779912" y="1694156"/>
            <a:ext cx="3960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Conector reto 308"/>
          <p:cNvCxnSpPr/>
          <p:nvPr/>
        </p:nvCxnSpPr>
        <p:spPr>
          <a:xfrm>
            <a:off x="3779912" y="2941929"/>
            <a:ext cx="62276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2627784" y="3542819"/>
            <a:ext cx="115212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3779912" y="1694156"/>
            <a:ext cx="0" cy="14775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>
            <a:off x="7002157" y="2916938"/>
            <a:ext cx="48758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>
            <a:off x="5460698" y="2916938"/>
            <a:ext cx="97926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/>
          <p:cNvCxnSpPr/>
          <p:nvPr/>
        </p:nvCxnSpPr>
        <p:spPr>
          <a:xfrm>
            <a:off x="7004979" y="4141074"/>
            <a:ext cx="48758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to 82"/>
          <p:cNvCxnSpPr/>
          <p:nvPr/>
        </p:nvCxnSpPr>
        <p:spPr>
          <a:xfrm flipV="1">
            <a:off x="3779912" y="3171747"/>
            <a:ext cx="0" cy="21466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to 101"/>
          <p:cNvCxnSpPr/>
          <p:nvPr/>
        </p:nvCxnSpPr>
        <p:spPr>
          <a:xfrm>
            <a:off x="3779912" y="5319158"/>
            <a:ext cx="62276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to 103"/>
          <p:cNvCxnSpPr/>
          <p:nvPr/>
        </p:nvCxnSpPr>
        <p:spPr>
          <a:xfrm>
            <a:off x="5838229" y="5319158"/>
            <a:ext cx="6045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to 107"/>
          <p:cNvCxnSpPr/>
          <p:nvPr/>
        </p:nvCxnSpPr>
        <p:spPr>
          <a:xfrm>
            <a:off x="6960913" y="5289583"/>
            <a:ext cx="6045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/>
          <p:nvPr/>
        </p:nvCxnSpPr>
        <p:spPr>
          <a:xfrm>
            <a:off x="6322431" y="4141074"/>
            <a:ext cx="12035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1946"/>
            <a:ext cx="1332000" cy="7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5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tângulo 183"/>
          <p:cNvSpPr/>
          <p:nvPr/>
        </p:nvSpPr>
        <p:spPr>
          <a:xfrm>
            <a:off x="-36512" y="836712"/>
            <a:ext cx="8131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Investimentos previstos – 2017-2020</a:t>
            </a:r>
          </a:p>
        </p:txBody>
      </p:sp>
      <p:sp>
        <p:nvSpPr>
          <p:cNvPr id="257" name="Elipse 256"/>
          <p:cNvSpPr/>
          <p:nvPr/>
        </p:nvSpPr>
        <p:spPr>
          <a:xfrm>
            <a:off x="323528" y="3140968"/>
            <a:ext cx="684076" cy="684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70" name="Picture 4" descr="Resultado de imagem para icon industry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02" y="3268131"/>
            <a:ext cx="435222" cy="43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" name="Retângulo 270"/>
          <p:cNvSpPr/>
          <p:nvPr/>
        </p:nvSpPr>
        <p:spPr>
          <a:xfrm>
            <a:off x="956210" y="3212976"/>
            <a:ext cx="19442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</a:p>
        </p:txBody>
      </p:sp>
      <p:sp>
        <p:nvSpPr>
          <p:cNvPr id="272" name="Retângulo 271"/>
          <p:cNvSpPr/>
          <p:nvPr/>
        </p:nvSpPr>
        <p:spPr>
          <a:xfrm>
            <a:off x="1187624" y="3814241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387 projetos</a:t>
            </a:r>
          </a:p>
        </p:txBody>
      </p:sp>
      <p:sp>
        <p:nvSpPr>
          <p:cNvPr id="274" name="Retângulo 273"/>
          <p:cNvSpPr/>
          <p:nvPr/>
        </p:nvSpPr>
        <p:spPr>
          <a:xfrm>
            <a:off x="1403648" y="4198804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28,9 bilhões</a:t>
            </a:r>
          </a:p>
        </p:txBody>
      </p:sp>
      <p:sp>
        <p:nvSpPr>
          <p:cNvPr id="276" name="Retângulo 275"/>
          <p:cNvSpPr/>
          <p:nvPr/>
        </p:nvSpPr>
        <p:spPr>
          <a:xfrm>
            <a:off x="1403648" y="4626469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21.666 empregos</a:t>
            </a:r>
          </a:p>
        </p:txBody>
      </p:sp>
      <p:sp>
        <p:nvSpPr>
          <p:cNvPr id="279" name="Elipse 278"/>
          <p:cNvSpPr/>
          <p:nvPr/>
        </p:nvSpPr>
        <p:spPr>
          <a:xfrm>
            <a:off x="4072258" y="1490952"/>
            <a:ext cx="360000" cy="360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82" name="Picture 9" descr="Resultado de imagem para gas png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040" y="1535745"/>
            <a:ext cx="270413" cy="2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3" name="Retângulo 282"/>
          <p:cNvSpPr/>
          <p:nvPr/>
        </p:nvSpPr>
        <p:spPr>
          <a:xfrm>
            <a:off x="4360290" y="1508446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Eletricidade e gás</a:t>
            </a:r>
          </a:p>
        </p:txBody>
      </p:sp>
      <p:sp>
        <p:nvSpPr>
          <p:cNvPr id="284" name="Retângulo 283"/>
          <p:cNvSpPr/>
          <p:nvPr/>
        </p:nvSpPr>
        <p:spPr>
          <a:xfrm>
            <a:off x="4360290" y="1972710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R$ 22,6 bilhões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332" y="1382699"/>
            <a:ext cx="1331800" cy="79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5" name="Retângulo 284"/>
          <p:cNvSpPr/>
          <p:nvPr/>
        </p:nvSpPr>
        <p:spPr>
          <a:xfrm>
            <a:off x="6378213" y="1659069"/>
            <a:ext cx="5797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78,6%</a:t>
            </a:r>
          </a:p>
        </p:txBody>
      </p:sp>
      <p:sp>
        <p:nvSpPr>
          <p:cNvPr id="286" name="Retângulo 285"/>
          <p:cNvSpPr/>
          <p:nvPr/>
        </p:nvSpPr>
        <p:spPr>
          <a:xfrm>
            <a:off x="4320120" y="1747675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 projetos</a:t>
            </a:r>
          </a:p>
        </p:txBody>
      </p:sp>
      <p:sp>
        <p:nvSpPr>
          <p:cNvPr id="287" name="Retângulo 286"/>
          <p:cNvSpPr/>
          <p:nvPr/>
        </p:nvSpPr>
        <p:spPr>
          <a:xfrm>
            <a:off x="4360290" y="2116726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3.750 empregos</a:t>
            </a:r>
          </a:p>
        </p:txBody>
      </p:sp>
      <p:sp>
        <p:nvSpPr>
          <p:cNvPr id="288" name="Retângulo 287"/>
          <p:cNvSpPr/>
          <p:nvPr/>
        </p:nvSpPr>
        <p:spPr>
          <a:xfrm>
            <a:off x="6336344" y="2099646"/>
            <a:ext cx="765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valor investido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82579"/>
            <a:ext cx="1332000" cy="7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1" name="Retângulo 290"/>
          <p:cNvSpPr/>
          <p:nvPr/>
        </p:nvSpPr>
        <p:spPr>
          <a:xfrm>
            <a:off x="7498362" y="1648920"/>
            <a:ext cx="5797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17,3%</a:t>
            </a:r>
          </a:p>
        </p:txBody>
      </p:sp>
      <p:sp>
        <p:nvSpPr>
          <p:cNvPr id="292" name="Retângulo 291"/>
          <p:cNvSpPr/>
          <p:nvPr/>
        </p:nvSpPr>
        <p:spPr>
          <a:xfrm>
            <a:off x="7344455" y="2089497"/>
            <a:ext cx="9245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empregos gerados</a:t>
            </a:r>
          </a:p>
        </p:txBody>
      </p:sp>
      <p:sp>
        <p:nvSpPr>
          <p:cNvPr id="295" name="Elipse 294"/>
          <p:cNvSpPr/>
          <p:nvPr/>
        </p:nvSpPr>
        <p:spPr>
          <a:xfrm>
            <a:off x="4061246" y="1874214"/>
            <a:ext cx="360000" cy="360000"/>
          </a:xfrm>
          <a:prstGeom prst="ellipse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96" name="Picture 6" descr="Resultado de imagem para electric png icon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752" y="1913590"/>
            <a:ext cx="306988" cy="30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9" name="Retângulo 298"/>
          <p:cNvSpPr/>
          <p:nvPr/>
        </p:nvSpPr>
        <p:spPr>
          <a:xfrm>
            <a:off x="4352442" y="2268923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municípios</a:t>
            </a:r>
          </a:p>
        </p:txBody>
      </p:sp>
      <p:sp>
        <p:nvSpPr>
          <p:cNvPr id="300" name="Retângulo 299"/>
          <p:cNvSpPr/>
          <p:nvPr/>
        </p:nvSpPr>
        <p:spPr>
          <a:xfrm>
            <a:off x="4352442" y="2404758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territórios de identidade</a:t>
            </a:r>
          </a:p>
        </p:txBody>
      </p:sp>
      <p:sp>
        <p:nvSpPr>
          <p:cNvPr id="301" name="Elipse 300"/>
          <p:cNvSpPr/>
          <p:nvPr/>
        </p:nvSpPr>
        <p:spPr>
          <a:xfrm>
            <a:off x="4067984" y="2736938"/>
            <a:ext cx="360000" cy="360000"/>
          </a:xfrm>
          <a:prstGeom prst="ellipse">
            <a:avLst/>
          </a:prstGeom>
          <a:solidFill>
            <a:srgbClr val="FF7979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02" name="Picture 2" descr="Resultado de imagem para food [icon 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10" y="2787215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3" name="Retângulo 302"/>
          <p:cNvSpPr/>
          <p:nvPr/>
        </p:nvSpPr>
        <p:spPr>
          <a:xfrm>
            <a:off x="4355976" y="2746533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Alimentícios</a:t>
            </a:r>
          </a:p>
        </p:txBody>
      </p:sp>
      <p:sp>
        <p:nvSpPr>
          <p:cNvPr id="304" name="Retângulo 303"/>
          <p:cNvSpPr/>
          <p:nvPr/>
        </p:nvSpPr>
        <p:spPr>
          <a:xfrm>
            <a:off x="4355976" y="3210797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R$ 462,8 milhões</a:t>
            </a:r>
          </a:p>
        </p:txBody>
      </p:sp>
      <p:sp>
        <p:nvSpPr>
          <p:cNvPr id="305" name="Retângulo 304"/>
          <p:cNvSpPr/>
          <p:nvPr/>
        </p:nvSpPr>
        <p:spPr>
          <a:xfrm>
            <a:off x="4315806" y="2985762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projetos</a:t>
            </a:r>
          </a:p>
        </p:txBody>
      </p:sp>
      <p:sp>
        <p:nvSpPr>
          <p:cNvPr id="306" name="Retângulo 305"/>
          <p:cNvSpPr/>
          <p:nvPr/>
        </p:nvSpPr>
        <p:spPr>
          <a:xfrm>
            <a:off x="4355976" y="3354813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3.305 empregos</a:t>
            </a:r>
          </a:p>
        </p:txBody>
      </p:sp>
      <p:sp>
        <p:nvSpPr>
          <p:cNvPr id="307" name="Retângulo 306"/>
          <p:cNvSpPr/>
          <p:nvPr/>
        </p:nvSpPr>
        <p:spPr>
          <a:xfrm>
            <a:off x="4348128" y="3507010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municípios</a:t>
            </a:r>
          </a:p>
        </p:txBody>
      </p:sp>
      <p:sp>
        <p:nvSpPr>
          <p:cNvPr id="308" name="Retângulo 307"/>
          <p:cNvSpPr/>
          <p:nvPr/>
        </p:nvSpPr>
        <p:spPr>
          <a:xfrm>
            <a:off x="4348128" y="3642845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territórios de identidade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841" y="2717428"/>
            <a:ext cx="1332000" cy="7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tângulo 57"/>
          <p:cNvSpPr/>
          <p:nvPr/>
        </p:nvSpPr>
        <p:spPr>
          <a:xfrm>
            <a:off x="6399797" y="3016539"/>
            <a:ext cx="5797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1,6%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6322431" y="3414404"/>
            <a:ext cx="765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valor investido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432" y="2678723"/>
            <a:ext cx="1332000" cy="7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Retângulo 61"/>
          <p:cNvSpPr/>
          <p:nvPr/>
        </p:nvSpPr>
        <p:spPr>
          <a:xfrm>
            <a:off x="7533084" y="2973827"/>
            <a:ext cx="5797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15,3%</a:t>
            </a:r>
          </a:p>
        </p:txBody>
      </p:sp>
      <p:sp>
        <p:nvSpPr>
          <p:cNvPr id="63" name="Retângulo 62"/>
          <p:cNvSpPr/>
          <p:nvPr/>
        </p:nvSpPr>
        <p:spPr>
          <a:xfrm>
            <a:off x="7379177" y="3414404"/>
            <a:ext cx="9245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empregos gerados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4378700" y="3970669"/>
            <a:ext cx="22095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Plásticos e borrachas</a:t>
            </a:r>
          </a:p>
        </p:txBody>
      </p:sp>
      <p:sp>
        <p:nvSpPr>
          <p:cNvPr id="70" name="Retângulo 69"/>
          <p:cNvSpPr/>
          <p:nvPr/>
        </p:nvSpPr>
        <p:spPr>
          <a:xfrm>
            <a:off x="4355936" y="4434933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R$ 253,8 milhões</a:t>
            </a:r>
          </a:p>
        </p:txBody>
      </p:sp>
      <p:sp>
        <p:nvSpPr>
          <p:cNvPr id="71" name="Retângulo 70"/>
          <p:cNvSpPr/>
          <p:nvPr/>
        </p:nvSpPr>
        <p:spPr>
          <a:xfrm>
            <a:off x="4315766" y="4209898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projetos</a:t>
            </a:r>
          </a:p>
        </p:txBody>
      </p:sp>
      <p:sp>
        <p:nvSpPr>
          <p:cNvPr id="72" name="Retângulo 71"/>
          <p:cNvSpPr/>
          <p:nvPr/>
        </p:nvSpPr>
        <p:spPr>
          <a:xfrm>
            <a:off x="4355936" y="4578949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1.328 empregos</a:t>
            </a:r>
          </a:p>
        </p:txBody>
      </p:sp>
      <p:sp>
        <p:nvSpPr>
          <p:cNvPr id="73" name="Retângulo 72"/>
          <p:cNvSpPr/>
          <p:nvPr/>
        </p:nvSpPr>
        <p:spPr>
          <a:xfrm>
            <a:off x="4348088" y="4731146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municípios</a:t>
            </a:r>
          </a:p>
        </p:txBody>
      </p:sp>
      <p:sp>
        <p:nvSpPr>
          <p:cNvPr id="74" name="Retângulo 73"/>
          <p:cNvSpPr/>
          <p:nvPr/>
        </p:nvSpPr>
        <p:spPr>
          <a:xfrm>
            <a:off x="4348088" y="4866981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territórios de identidade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6402619" y="4211796"/>
            <a:ext cx="5797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0,9%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6325253" y="4638540"/>
            <a:ext cx="765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valor investido</a:t>
            </a:r>
          </a:p>
        </p:txBody>
      </p:sp>
      <p:sp>
        <p:nvSpPr>
          <p:cNvPr id="79" name="Retângulo 78"/>
          <p:cNvSpPr/>
          <p:nvPr/>
        </p:nvSpPr>
        <p:spPr>
          <a:xfrm>
            <a:off x="7535906" y="4197963"/>
            <a:ext cx="5797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6,1%</a:t>
            </a:r>
          </a:p>
        </p:txBody>
      </p:sp>
      <p:sp>
        <p:nvSpPr>
          <p:cNvPr id="80" name="Retângulo 79"/>
          <p:cNvSpPr/>
          <p:nvPr/>
        </p:nvSpPr>
        <p:spPr>
          <a:xfrm>
            <a:off x="7381999" y="4638540"/>
            <a:ext cx="9245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empregos gerados</a:t>
            </a:r>
          </a:p>
        </p:txBody>
      </p:sp>
      <p:sp>
        <p:nvSpPr>
          <p:cNvPr id="86" name="Elipse 85"/>
          <p:cNvSpPr/>
          <p:nvPr/>
        </p:nvSpPr>
        <p:spPr>
          <a:xfrm>
            <a:off x="4087936" y="3929363"/>
            <a:ext cx="360000" cy="360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87" name="Picture 9" descr="Imagem relacionada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665" y="3974285"/>
            <a:ext cx="256542" cy="25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27540"/>
            <a:ext cx="1332000" cy="7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Elipse 92"/>
          <p:cNvSpPr/>
          <p:nvPr/>
        </p:nvSpPr>
        <p:spPr>
          <a:xfrm>
            <a:off x="4081606" y="5126995"/>
            <a:ext cx="360000" cy="3600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94" name="Picture 2" descr="Resultado de imagem para mechanic  png icon"/>
          <p:cNvPicPr>
            <a:picLocks noChangeAspect="1" noChangeArrowheads="1"/>
          </p:cNvPicPr>
          <p:nvPr/>
        </p:nvPicPr>
        <p:blipFill>
          <a:blip r:embed="rId1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471" y="5185015"/>
            <a:ext cx="266269" cy="26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tângulo 94"/>
          <p:cNvSpPr/>
          <p:nvPr/>
        </p:nvSpPr>
        <p:spPr>
          <a:xfrm>
            <a:off x="4355976" y="5165270"/>
            <a:ext cx="22095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 / mecânica</a:t>
            </a:r>
          </a:p>
        </p:txBody>
      </p:sp>
      <p:sp>
        <p:nvSpPr>
          <p:cNvPr id="96" name="Retângulo 95"/>
          <p:cNvSpPr/>
          <p:nvPr/>
        </p:nvSpPr>
        <p:spPr>
          <a:xfrm>
            <a:off x="4355976" y="5343019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projetos</a:t>
            </a:r>
          </a:p>
        </p:txBody>
      </p:sp>
      <p:sp>
        <p:nvSpPr>
          <p:cNvPr id="97" name="Retângulo 96"/>
          <p:cNvSpPr/>
          <p:nvPr/>
        </p:nvSpPr>
        <p:spPr>
          <a:xfrm>
            <a:off x="4363824" y="5559043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R$ 183,3 milhões</a:t>
            </a:r>
          </a:p>
        </p:txBody>
      </p:sp>
      <p:sp>
        <p:nvSpPr>
          <p:cNvPr id="98" name="Retângulo 97"/>
          <p:cNvSpPr/>
          <p:nvPr/>
        </p:nvSpPr>
        <p:spPr>
          <a:xfrm>
            <a:off x="4363824" y="5703059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1.302 empregos</a:t>
            </a:r>
          </a:p>
        </p:txBody>
      </p:sp>
      <p:sp>
        <p:nvSpPr>
          <p:cNvPr id="99" name="Retângulo 98"/>
          <p:cNvSpPr/>
          <p:nvPr/>
        </p:nvSpPr>
        <p:spPr>
          <a:xfrm>
            <a:off x="4355976" y="5847075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municípios</a:t>
            </a:r>
          </a:p>
        </p:txBody>
      </p:sp>
      <p:sp>
        <p:nvSpPr>
          <p:cNvPr id="100" name="Retângulo 99"/>
          <p:cNvSpPr/>
          <p:nvPr/>
        </p:nvSpPr>
        <p:spPr>
          <a:xfrm>
            <a:off x="4355976" y="5991091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territórios de identidade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711" y="5120153"/>
            <a:ext cx="1332000" cy="7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Retângulo 105"/>
          <p:cNvSpPr/>
          <p:nvPr/>
        </p:nvSpPr>
        <p:spPr>
          <a:xfrm>
            <a:off x="6418195" y="5373796"/>
            <a:ext cx="5797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0,6%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271" y="5097306"/>
            <a:ext cx="1332000" cy="7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Retângulo 108"/>
          <p:cNvSpPr/>
          <p:nvPr/>
        </p:nvSpPr>
        <p:spPr>
          <a:xfrm>
            <a:off x="6350826" y="5850845"/>
            <a:ext cx="765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valor investido</a:t>
            </a:r>
          </a:p>
        </p:txBody>
      </p:sp>
      <p:sp>
        <p:nvSpPr>
          <p:cNvPr id="111" name="Retângulo 110"/>
          <p:cNvSpPr/>
          <p:nvPr/>
        </p:nvSpPr>
        <p:spPr>
          <a:xfrm>
            <a:off x="7381999" y="5847075"/>
            <a:ext cx="9245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empregos gerados</a:t>
            </a:r>
          </a:p>
        </p:txBody>
      </p:sp>
      <p:sp>
        <p:nvSpPr>
          <p:cNvPr id="112" name="Retângulo 111"/>
          <p:cNvSpPr/>
          <p:nvPr/>
        </p:nvSpPr>
        <p:spPr>
          <a:xfrm>
            <a:off x="7565473" y="5363884"/>
            <a:ext cx="5797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6,0%</a:t>
            </a:r>
          </a:p>
        </p:txBody>
      </p:sp>
      <p:sp>
        <p:nvSpPr>
          <p:cNvPr id="101" name="Retângulo 100"/>
          <p:cNvSpPr/>
          <p:nvPr/>
        </p:nvSpPr>
        <p:spPr>
          <a:xfrm>
            <a:off x="-36512" y="1052736"/>
            <a:ext cx="32898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</a:rPr>
              <a:t>Por setores de atividade econômica</a:t>
            </a:r>
          </a:p>
        </p:txBody>
      </p:sp>
      <p:pic>
        <p:nvPicPr>
          <p:cNvPr id="105" name="Picture 12" descr="Imagem relacionada"/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46" y="3836145"/>
            <a:ext cx="194033" cy="24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Resultado de imagem para png work man icon"/>
          <p:cNvPicPr>
            <a:picLocks noChangeAspect="1" noChangeArrowheads="1"/>
          </p:cNvPicPr>
          <p:nvPr/>
        </p:nvPicPr>
        <p:blipFill>
          <a:blip r:embed="rId2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36" y="4573673"/>
            <a:ext cx="356462" cy="35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sultado de imagem para png money icon"/>
          <p:cNvPicPr>
            <a:picLocks noChangeAspect="1" noChangeArrowheads="1"/>
          </p:cNvPicPr>
          <p:nvPr/>
        </p:nvPicPr>
        <p:blipFill>
          <a:blip r:embed="rId2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79" y="4178676"/>
            <a:ext cx="227176" cy="2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to 6"/>
          <p:cNvCxnSpPr>
            <a:stCxn id="105" idx="2"/>
          </p:cNvCxnSpPr>
          <p:nvPr/>
        </p:nvCxnSpPr>
        <p:spPr>
          <a:xfrm flipH="1">
            <a:off x="1171462" y="4084686"/>
            <a:ext cx="1" cy="6672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1171463" y="4268229"/>
            <a:ext cx="216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to 113"/>
          <p:cNvCxnSpPr/>
          <p:nvPr/>
        </p:nvCxnSpPr>
        <p:spPr>
          <a:xfrm>
            <a:off x="1160479" y="4751904"/>
            <a:ext cx="216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tângulo 109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CaixaDeTexto 112"/>
          <p:cNvSpPr txBox="1"/>
          <p:nvPr/>
        </p:nvSpPr>
        <p:spPr>
          <a:xfrm>
            <a:off x="-48650" y="6141797"/>
            <a:ext cx="401298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tx2"/>
                </a:solidFill>
              </a:rPr>
              <a:t>Fonte: Secretaria de Desenvolvimento Econômico (2017)</a:t>
            </a:r>
          </a:p>
        </p:txBody>
      </p:sp>
    </p:spTree>
    <p:extLst>
      <p:ext uri="{BB962C8B-B14F-4D97-AF65-F5344CB8AC3E}">
        <p14:creationId xmlns:p14="http://schemas.microsoft.com/office/powerpoint/2010/main" val="15641918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Conector reto 84"/>
          <p:cNvCxnSpPr/>
          <p:nvPr/>
        </p:nvCxnSpPr>
        <p:spPr>
          <a:xfrm>
            <a:off x="3779912" y="4221568"/>
            <a:ext cx="114446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Conector reto 292"/>
          <p:cNvCxnSpPr/>
          <p:nvPr/>
        </p:nvCxnSpPr>
        <p:spPr>
          <a:xfrm>
            <a:off x="3779912" y="1796361"/>
            <a:ext cx="100811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Conector reto 308"/>
          <p:cNvCxnSpPr/>
          <p:nvPr/>
        </p:nvCxnSpPr>
        <p:spPr>
          <a:xfrm>
            <a:off x="3779912" y="3044134"/>
            <a:ext cx="113298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3059832" y="3645024"/>
            <a:ext cx="72008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3779912" y="1796361"/>
            <a:ext cx="0" cy="14775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to 82"/>
          <p:cNvCxnSpPr/>
          <p:nvPr/>
        </p:nvCxnSpPr>
        <p:spPr>
          <a:xfrm flipV="1">
            <a:off x="3779912" y="3273953"/>
            <a:ext cx="0" cy="20992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to 101"/>
          <p:cNvCxnSpPr/>
          <p:nvPr/>
        </p:nvCxnSpPr>
        <p:spPr>
          <a:xfrm>
            <a:off x="3783806" y="5373216"/>
            <a:ext cx="66008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5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tângulo 183"/>
          <p:cNvSpPr/>
          <p:nvPr/>
        </p:nvSpPr>
        <p:spPr>
          <a:xfrm>
            <a:off x="-36512" y="836712"/>
            <a:ext cx="8131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Investimentos previstos – 2017-2020</a:t>
            </a:r>
          </a:p>
        </p:txBody>
      </p:sp>
      <p:sp>
        <p:nvSpPr>
          <p:cNvPr id="256" name="Retângulo 255"/>
          <p:cNvSpPr/>
          <p:nvPr/>
        </p:nvSpPr>
        <p:spPr>
          <a:xfrm>
            <a:off x="274029" y="1052736"/>
            <a:ext cx="32898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b="1" dirty="0">
                <a:solidFill>
                  <a:srgbClr val="FF0000"/>
                </a:solidFill>
              </a:rPr>
              <a:t>Por setores de atividade econômica</a:t>
            </a:r>
          </a:p>
        </p:txBody>
      </p:sp>
      <p:sp>
        <p:nvSpPr>
          <p:cNvPr id="271" name="Retângulo 270"/>
          <p:cNvSpPr/>
          <p:nvPr/>
        </p:nvSpPr>
        <p:spPr>
          <a:xfrm>
            <a:off x="956210" y="3349441"/>
            <a:ext cx="23916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 e serviços</a:t>
            </a:r>
          </a:p>
        </p:txBody>
      </p:sp>
      <p:sp>
        <p:nvSpPr>
          <p:cNvPr id="272" name="Retângulo 271"/>
          <p:cNvSpPr/>
          <p:nvPr/>
        </p:nvSpPr>
        <p:spPr>
          <a:xfrm>
            <a:off x="1259632" y="4221088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projetos</a:t>
            </a:r>
          </a:p>
        </p:txBody>
      </p:sp>
      <p:sp>
        <p:nvSpPr>
          <p:cNvPr id="274" name="Retângulo 273"/>
          <p:cNvSpPr/>
          <p:nvPr/>
        </p:nvSpPr>
        <p:spPr>
          <a:xfrm>
            <a:off x="1403648" y="4605708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928,7 milhões</a:t>
            </a:r>
          </a:p>
        </p:txBody>
      </p:sp>
      <p:sp>
        <p:nvSpPr>
          <p:cNvPr id="276" name="Retângulo 275"/>
          <p:cNvSpPr/>
          <p:nvPr/>
        </p:nvSpPr>
        <p:spPr>
          <a:xfrm>
            <a:off x="1455993" y="5090700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6.781empregos</a:t>
            </a:r>
          </a:p>
        </p:txBody>
      </p:sp>
      <p:sp>
        <p:nvSpPr>
          <p:cNvPr id="101" name="Elipse 100"/>
          <p:cNvSpPr/>
          <p:nvPr/>
        </p:nvSpPr>
        <p:spPr>
          <a:xfrm>
            <a:off x="329006" y="3317279"/>
            <a:ext cx="684076" cy="684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03" name="Picture 8" descr="Resultado de imagem para service icon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89" y="3432423"/>
            <a:ext cx="489600" cy="4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755" y="1250689"/>
            <a:ext cx="2116677" cy="127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200" y="1276413"/>
            <a:ext cx="2118000" cy="127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0" name="Conector reto 109"/>
          <p:cNvCxnSpPr/>
          <p:nvPr/>
        </p:nvCxnSpPr>
        <p:spPr>
          <a:xfrm>
            <a:off x="5868144" y="1782972"/>
            <a:ext cx="100811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tângulo 112"/>
          <p:cNvSpPr/>
          <p:nvPr/>
        </p:nvSpPr>
        <p:spPr>
          <a:xfrm>
            <a:off x="5004048" y="1761274"/>
            <a:ext cx="79574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3,2%</a:t>
            </a:r>
          </a:p>
        </p:txBody>
      </p:sp>
      <p:sp>
        <p:nvSpPr>
          <p:cNvPr id="114" name="Retângulo 113"/>
          <p:cNvSpPr/>
          <p:nvPr/>
        </p:nvSpPr>
        <p:spPr>
          <a:xfrm>
            <a:off x="4659919" y="2439491"/>
            <a:ext cx="14840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valor total investido</a:t>
            </a:r>
          </a:p>
        </p:txBody>
      </p:sp>
      <p:sp>
        <p:nvSpPr>
          <p:cNvPr id="116" name="Retângulo 115"/>
          <p:cNvSpPr/>
          <p:nvPr/>
        </p:nvSpPr>
        <p:spPr>
          <a:xfrm>
            <a:off x="6516216" y="2439491"/>
            <a:ext cx="18176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total de empregos gerados</a:t>
            </a:r>
          </a:p>
        </p:txBody>
      </p:sp>
      <p:sp>
        <p:nvSpPr>
          <p:cNvPr id="117" name="Retângulo 116"/>
          <p:cNvSpPr/>
          <p:nvPr/>
        </p:nvSpPr>
        <p:spPr>
          <a:xfrm>
            <a:off x="7048993" y="1724109"/>
            <a:ext cx="79574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23,8%</a:t>
            </a:r>
          </a:p>
        </p:txBody>
      </p:sp>
      <p:sp>
        <p:nvSpPr>
          <p:cNvPr id="118" name="Retângulo 117"/>
          <p:cNvSpPr/>
          <p:nvPr/>
        </p:nvSpPr>
        <p:spPr>
          <a:xfrm>
            <a:off x="4768883" y="2890245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Camaçari</a:t>
            </a:r>
          </a:p>
        </p:txBody>
      </p:sp>
      <p:sp>
        <p:nvSpPr>
          <p:cNvPr id="119" name="Retângulo 118"/>
          <p:cNvSpPr/>
          <p:nvPr/>
        </p:nvSpPr>
        <p:spPr>
          <a:xfrm>
            <a:off x="4840891" y="3087564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projetos</a:t>
            </a:r>
          </a:p>
        </p:txBody>
      </p:sp>
      <p:sp>
        <p:nvSpPr>
          <p:cNvPr id="120" name="Retângulo 119"/>
          <p:cNvSpPr/>
          <p:nvPr/>
        </p:nvSpPr>
        <p:spPr>
          <a:xfrm>
            <a:off x="4833226" y="3327376"/>
            <a:ext cx="1944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R$ 455,1  milhões</a:t>
            </a:r>
          </a:p>
        </p:txBody>
      </p:sp>
      <p:sp>
        <p:nvSpPr>
          <p:cNvPr id="121" name="Retângulo 120"/>
          <p:cNvSpPr/>
          <p:nvPr/>
        </p:nvSpPr>
        <p:spPr>
          <a:xfrm>
            <a:off x="4840891" y="3486200"/>
            <a:ext cx="1944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4.260 empregos</a:t>
            </a:r>
          </a:p>
        </p:txBody>
      </p:sp>
      <p:cxnSp>
        <p:nvCxnSpPr>
          <p:cNvPr id="24" name="Conector reto 23"/>
          <p:cNvCxnSpPr/>
          <p:nvPr/>
        </p:nvCxnSpPr>
        <p:spPr>
          <a:xfrm>
            <a:off x="4912899" y="3101334"/>
            <a:ext cx="0" cy="57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tângulo 121"/>
          <p:cNvSpPr/>
          <p:nvPr/>
        </p:nvSpPr>
        <p:spPr>
          <a:xfrm>
            <a:off x="6125559" y="2884693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Simões Filho</a:t>
            </a:r>
          </a:p>
        </p:txBody>
      </p:sp>
      <p:cxnSp>
        <p:nvCxnSpPr>
          <p:cNvPr id="123" name="Conector reto 122"/>
          <p:cNvCxnSpPr/>
          <p:nvPr/>
        </p:nvCxnSpPr>
        <p:spPr>
          <a:xfrm>
            <a:off x="6281051" y="3069123"/>
            <a:ext cx="0" cy="6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tângulo 123"/>
          <p:cNvSpPr/>
          <p:nvPr/>
        </p:nvSpPr>
        <p:spPr>
          <a:xfrm>
            <a:off x="6216708" y="3087564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projetos</a:t>
            </a:r>
          </a:p>
        </p:txBody>
      </p:sp>
      <p:sp>
        <p:nvSpPr>
          <p:cNvPr id="125" name="Retângulo 124"/>
          <p:cNvSpPr/>
          <p:nvPr/>
        </p:nvSpPr>
        <p:spPr>
          <a:xfrm>
            <a:off x="6209043" y="3327376"/>
            <a:ext cx="1944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R$ 257.5 milhões</a:t>
            </a:r>
          </a:p>
        </p:txBody>
      </p:sp>
      <p:sp>
        <p:nvSpPr>
          <p:cNvPr id="126" name="Retângulo 125"/>
          <p:cNvSpPr/>
          <p:nvPr/>
        </p:nvSpPr>
        <p:spPr>
          <a:xfrm>
            <a:off x="6216708" y="3486200"/>
            <a:ext cx="1944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1.189 empregos</a:t>
            </a:r>
          </a:p>
        </p:txBody>
      </p:sp>
      <p:cxnSp>
        <p:nvCxnSpPr>
          <p:cNvPr id="129" name="Conector reto 128"/>
          <p:cNvCxnSpPr/>
          <p:nvPr/>
        </p:nvCxnSpPr>
        <p:spPr>
          <a:xfrm>
            <a:off x="5652120" y="3038581"/>
            <a:ext cx="70093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tângulo 129"/>
          <p:cNvSpPr/>
          <p:nvPr/>
        </p:nvSpPr>
        <p:spPr>
          <a:xfrm>
            <a:off x="7721211" y="2884693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Candeias</a:t>
            </a:r>
          </a:p>
        </p:txBody>
      </p:sp>
      <p:cxnSp>
        <p:nvCxnSpPr>
          <p:cNvPr id="131" name="Conector reto 130"/>
          <p:cNvCxnSpPr/>
          <p:nvPr/>
        </p:nvCxnSpPr>
        <p:spPr>
          <a:xfrm>
            <a:off x="7876703" y="3069123"/>
            <a:ext cx="0" cy="6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tângulo 131"/>
          <p:cNvSpPr/>
          <p:nvPr/>
        </p:nvSpPr>
        <p:spPr>
          <a:xfrm>
            <a:off x="7812360" y="3087564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projetos</a:t>
            </a:r>
          </a:p>
        </p:txBody>
      </p:sp>
      <p:sp>
        <p:nvSpPr>
          <p:cNvPr id="133" name="Retângulo 132"/>
          <p:cNvSpPr/>
          <p:nvPr/>
        </p:nvSpPr>
        <p:spPr>
          <a:xfrm>
            <a:off x="7804695" y="3327376"/>
            <a:ext cx="1944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R$ 136,5milhões</a:t>
            </a:r>
          </a:p>
        </p:txBody>
      </p:sp>
      <p:sp>
        <p:nvSpPr>
          <p:cNvPr id="134" name="Retângulo 133"/>
          <p:cNvSpPr/>
          <p:nvPr/>
        </p:nvSpPr>
        <p:spPr>
          <a:xfrm>
            <a:off x="7812360" y="3486200"/>
            <a:ext cx="1944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245 empregos</a:t>
            </a:r>
          </a:p>
        </p:txBody>
      </p:sp>
      <p:cxnSp>
        <p:nvCxnSpPr>
          <p:cNvPr id="135" name="Conector reto 134"/>
          <p:cNvCxnSpPr/>
          <p:nvPr/>
        </p:nvCxnSpPr>
        <p:spPr>
          <a:xfrm>
            <a:off x="7342030" y="3044134"/>
            <a:ext cx="51774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tângulo 138"/>
          <p:cNvSpPr/>
          <p:nvPr/>
        </p:nvSpPr>
        <p:spPr>
          <a:xfrm>
            <a:off x="4860032" y="4077072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Metropolitano de Salvador</a:t>
            </a:r>
          </a:p>
        </p:txBody>
      </p:sp>
      <p:sp>
        <p:nvSpPr>
          <p:cNvPr id="140" name="Retângulo 139"/>
          <p:cNvSpPr/>
          <p:nvPr/>
        </p:nvSpPr>
        <p:spPr>
          <a:xfrm>
            <a:off x="4932040" y="4502188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projetos</a:t>
            </a:r>
          </a:p>
        </p:txBody>
      </p:sp>
      <p:sp>
        <p:nvSpPr>
          <p:cNvPr id="141" name="Retângulo 140"/>
          <p:cNvSpPr/>
          <p:nvPr/>
        </p:nvSpPr>
        <p:spPr>
          <a:xfrm>
            <a:off x="4924375" y="4695528"/>
            <a:ext cx="1944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R$ 873,3 milhões</a:t>
            </a:r>
          </a:p>
        </p:txBody>
      </p:sp>
      <p:sp>
        <p:nvSpPr>
          <p:cNvPr id="142" name="Retângulo 141"/>
          <p:cNvSpPr/>
          <p:nvPr/>
        </p:nvSpPr>
        <p:spPr>
          <a:xfrm>
            <a:off x="4932040" y="4854352"/>
            <a:ext cx="1944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5.787 empregos</a:t>
            </a:r>
          </a:p>
        </p:txBody>
      </p:sp>
      <p:cxnSp>
        <p:nvCxnSpPr>
          <p:cNvPr id="143" name="Conector reto 142"/>
          <p:cNvCxnSpPr/>
          <p:nvPr/>
        </p:nvCxnSpPr>
        <p:spPr>
          <a:xfrm>
            <a:off x="4932040" y="4164090"/>
            <a:ext cx="0" cy="879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tângulo 155"/>
          <p:cNvSpPr/>
          <p:nvPr/>
        </p:nvSpPr>
        <p:spPr>
          <a:xfrm>
            <a:off x="7092280" y="4077072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Sertão do São Francisco</a:t>
            </a:r>
          </a:p>
        </p:txBody>
      </p:sp>
      <p:sp>
        <p:nvSpPr>
          <p:cNvPr id="157" name="Retângulo 156"/>
          <p:cNvSpPr/>
          <p:nvPr/>
        </p:nvSpPr>
        <p:spPr>
          <a:xfrm>
            <a:off x="7164288" y="4502188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projetos</a:t>
            </a:r>
          </a:p>
        </p:txBody>
      </p:sp>
      <p:sp>
        <p:nvSpPr>
          <p:cNvPr id="158" name="Retângulo 157"/>
          <p:cNvSpPr/>
          <p:nvPr/>
        </p:nvSpPr>
        <p:spPr>
          <a:xfrm>
            <a:off x="7156623" y="4695528"/>
            <a:ext cx="1944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R$ 26,3 milhões</a:t>
            </a:r>
          </a:p>
        </p:txBody>
      </p:sp>
      <p:sp>
        <p:nvSpPr>
          <p:cNvPr id="159" name="Retângulo 158"/>
          <p:cNvSpPr/>
          <p:nvPr/>
        </p:nvSpPr>
        <p:spPr>
          <a:xfrm>
            <a:off x="7164288" y="4854352"/>
            <a:ext cx="1944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337 empregos</a:t>
            </a:r>
          </a:p>
        </p:txBody>
      </p:sp>
      <p:cxnSp>
        <p:nvCxnSpPr>
          <p:cNvPr id="160" name="Conector reto 159"/>
          <p:cNvCxnSpPr/>
          <p:nvPr/>
        </p:nvCxnSpPr>
        <p:spPr>
          <a:xfrm>
            <a:off x="7164288" y="4164090"/>
            <a:ext cx="0" cy="879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ector reto 160"/>
          <p:cNvCxnSpPr/>
          <p:nvPr/>
        </p:nvCxnSpPr>
        <p:spPr>
          <a:xfrm>
            <a:off x="6608919" y="4194986"/>
            <a:ext cx="55536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tângulo 163"/>
          <p:cNvSpPr/>
          <p:nvPr/>
        </p:nvSpPr>
        <p:spPr>
          <a:xfrm rot="20049026">
            <a:off x="4539825" y="5356886"/>
            <a:ext cx="6120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2017</a:t>
            </a:r>
          </a:p>
        </p:txBody>
      </p:sp>
      <p:sp>
        <p:nvSpPr>
          <p:cNvPr id="165" name="Retângulo 164"/>
          <p:cNvSpPr/>
          <p:nvPr/>
        </p:nvSpPr>
        <p:spPr>
          <a:xfrm rot="20049026">
            <a:off x="5761290" y="5358097"/>
            <a:ext cx="6654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2018</a:t>
            </a:r>
          </a:p>
        </p:txBody>
      </p:sp>
      <p:sp>
        <p:nvSpPr>
          <p:cNvPr id="166" name="Retângulo 165"/>
          <p:cNvSpPr/>
          <p:nvPr/>
        </p:nvSpPr>
        <p:spPr>
          <a:xfrm rot="20049026">
            <a:off x="6913731" y="5346609"/>
            <a:ext cx="65916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2019</a:t>
            </a:r>
          </a:p>
        </p:txBody>
      </p:sp>
      <p:sp>
        <p:nvSpPr>
          <p:cNvPr id="167" name="Retângulo 166"/>
          <p:cNvSpPr/>
          <p:nvPr/>
        </p:nvSpPr>
        <p:spPr>
          <a:xfrm rot="20049026">
            <a:off x="7969675" y="5343749"/>
            <a:ext cx="7087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2020</a:t>
            </a:r>
          </a:p>
        </p:txBody>
      </p:sp>
      <p:cxnSp>
        <p:nvCxnSpPr>
          <p:cNvPr id="168" name="Conector reto 167"/>
          <p:cNvCxnSpPr/>
          <p:nvPr/>
        </p:nvCxnSpPr>
        <p:spPr>
          <a:xfrm>
            <a:off x="5162271" y="5373216"/>
            <a:ext cx="4701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ector reto 236"/>
          <p:cNvCxnSpPr/>
          <p:nvPr/>
        </p:nvCxnSpPr>
        <p:spPr>
          <a:xfrm flipV="1">
            <a:off x="5004048" y="5373216"/>
            <a:ext cx="155149" cy="720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ector reto 240"/>
          <p:cNvCxnSpPr/>
          <p:nvPr/>
        </p:nvCxnSpPr>
        <p:spPr>
          <a:xfrm>
            <a:off x="4443895" y="5373216"/>
            <a:ext cx="0" cy="3600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ector reto 180"/>
          <p:cNvCxnSpPr/>
          <p:nvPr/>
        </p:nvCxnSpPr>
        <p:spPr>
          <a:xfrm flipV="1">
            <a:off x="4443895" y="5625245"/>
            <a:ext cx="200113" cy="928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ector reto 247"/>
          <p:cNvCxnSpPr/>
          <p:nvPr/>
        </p:nvCxnSpPr>
        <p:spPr>
          <a:xfrm>
            <a:off x="4646892" y="5625244"/>
            <a:ext cx="0" cy="612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 reto 190"/>
          <p:cNvCxnSpPr/>
          <p:nvPr/>
        </p:nvCxnSpPr>
        <p:spPr>
          <a:xfrm flipV="1">
            <a:off x="6185281" y="5384322"/>
            <a:ext cx="155149" cy="720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ector reto 191"/>
          <p:cNvCxnSpPr/>
          <p:nvPr/>
        </p:nvCxnSpPr>
        <p:spPr>
          <a:xfrm>
            <a:off x="5625128" y="5384322"/>
            <a:ext cx="0" cy="3600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ector reto 192"/>
          <p:cNvCxnSpPr/>
          <p:nvPr/>
        </p:nvCxnSpPr>
        <p:spPr>
          <a:xfrm flipV="1">
            <a:off x="5625128" y="5636351"/>
            <a:ext cx="200113" cy="928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ector reto 193"/>
          <p:cNvCxnSpPr/>
          <p:nvPr/>
        </p:nvCxnSpPr>
        <p:spPr>
          <a:xfrm>
            <a:off x="6340430" y="5384322"/>
            <a:ext cx="4701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ector reto 194"/>
          <p:cNvCxnSpPr/>
          <p:nvPr/>
        </p:nvCxnSpPr>
        <p:spPr>
          <a:xfrm flipV="1">
            <a:off x="7333157" y="5384322"/>
            <a:ext cx="155149" cy="720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ector reto 195"/>
          <p:cNvCxnSpPr/>
          <p:nvPr/>
        </p:nvCxnSpPr>
        <p:spPr>
          <a:xfrm>
            <a:off x="6773004" y="5384322"/>
            <a:ext cx="0" cy="3600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ector reto 196"/>
          <p:cNvCxnSpPr/>
          <p:nvPr/>
        </p:nvCxnSpPr>
        <p:spPr>
          <a:xfrm flipV="1">
            <a:off x="6773004" y="5636351"/>
            <a:ext cx="200113" cy="928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ector reto 197"/>
          <p:cNvCxnSpPr/>
          <p:nvPr/>
        </p:nvCxnSpPr>
        <p:spPr>
          <a:xfrm>
            <a:off x="7492483" y="5384322"/>
            <a:ext cx="4701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ector reto 199"/>
          <p:cNvCxnSpPr/>
          <p:nvPr/>
        </p:nvCxnSpPr>
        <p:spPr>
          <a:xfrm>
            <a:off x="7927575" y="5384322"/>
            <a:ext cx="0" cy="3600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ector reto 200"/>
          <p:cNvCxnSpPr/>
          <p:nvPr/>
        </p:nvCxnSpPr>
        <p:spPr>
          <a:xfrm flipV="1">
            <a:off x="7927575" y="5636351"/>
            <a:ext cx="200113" cy="928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ector reto 201"/>
          <p:cNvCxnSpPr/>
          <p:nvPr/>
        </p:nvCxnSpPr>
        <p:spPr>
          <a:xfrm>
            <a:off x="5825241" y="5636351"/>
            <a:ext cx="0" cy="612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ector reto 202"/>
          <p:cNvCxnSpPr/>
          <p:nvPr/>
        </p:nvCxnSpPr>
        <p:spPr>
          <a:xfrm>
            <a:off x="6973117" y="5636351"/>
            <a:ext cx="0" cy="612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ector reto 203"/>
          <p:cNvCxnSpPr/>
          <p:nvPr/>
        </p:nvCxnSpPr>
        <p:spPr>
          <a:xfrm>
            <a:off x="8117827" y="5636351"/>
            <a:ext cx="0" cy="612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etângulo 204"/>
          <p:cNvSpPr/>
          <p:nvPr/>
        </p:nvSpPr>
        <p:spPr>
          <a:xfrm>
            <a:off x="4572000" y="5919664"/>
            <a:ext cx="1944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R$ 384,7 milhões</a:t>
            </a:r>
          </a:p>
        </p:txBody>
      </p:sp>
      <p:sp>
        <p:nvSpPr>
          <p:cNvPr id="206" name="Retângulo 205"/>
          <p:cNvSpPr/>
          <p:nvPr/>
        </p:nvSpPr>
        <p:spPr>
          <a:xfrm>
            <a:off x="4579665" y="6078488"/>
            <a:ext cx="1944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3.389 empregos</a:t>
            </a:r>
          </a:p>
        </p:txBody>
      </p:sp>
      <p:sp>
        <p:nvSpPr>
          <p:cNvPr id="207" name="Retângulo 206"/>
          <p:cNvSpPr/>
          <p:nvPr/>
        </p:nvSpPr>
        <p:spPr>
          <a:xfrm>
            <a:off x="4588013" y="5687095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projetos</a:t>
            </a:r>
          </a:p>
        </p:txBody>
      </p:sp>
      <p:sp>
        <p:nvSpPr>
          <p:cNvPr id="208" name="Retângulo 207"/>
          <p:cNvSpPr/>
          <p:nvPr/>
        </p:nvSpPr>
        <p:spPr>
          <a:xfrm>
            <a:off x="5780123" y="5919664"/>
            <a:ext cx="1944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R$ 413,6 milhões</a:t>
            </a:r>
          </a:p>
        </p:txBody>
      </p:sp>
      <p:sp>
        <p:nvSpPr>
          <p:cNvPr id="209" name="Retângulo 208"/>
          <p:cNvSpPr/>
          <p:nvPr/>
        </p:nvSpPr>
        <p:spPr>
          <a:xfrm>
            <a:off x="5787788" y="6078488"/>
            <a:ext cx="1944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2.732 empregos</a:t>
            </a:r>
          </a:p>
        </p:txBody>
      </p:sp>
      <p:sp>
        <p:nvSpPr>
          <p:cNvPr id="210" name="Retângulo 209"/>
          <p:cNvSpPr/>
          <p:nvPr/>
        </p:nvSpPr>
        <p:spPr>
          <a:xfrm>
            <a:off x="5796136" y="5687095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projetos</a:t>
            </a:r>
          </a:p>
        </p:txBody>
      </p:sp>
      <p:sp>
        <p:nvSpPr>
          <p:cNvPr id="211" name="Retângulo 210"/>
          <p:cNvSpPr/>
          <p:nvPr/>
        </p:nvSpPr>
        <p:spPr>
          <a:xfrm>
            <a:off x="6932251" y="5950689"/>
            <a:ext cx="1944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R$ 33,4 milhões</a:t>
            </a:r>
          </a:p>
        </p:txBody>
      </p:sp>
      <p:sp>
        <p:nvSpPr>
          <p:cNvPr id="212" name="Retângulo 211"/>
          <p:cNvSpPr/>
          <p:nvPr/>
        </p:nvSpPr>
        <p:spPr>
          <a:xfrm>
            <a:off x="6939916" y="6109513"/>
            <a:ext cx="1944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410 empregos</a:t>
            </a:r>
          </a:p>
        </p:txBody>
      </p:sp>
      <p:sp>
        <p:nvSpPr>
          <p:cNvPr id="213" name="Retângulo 212"/>
          <p:cNvSpPr/>
          <p:nvPr/>
        </p:nvSpPr>
        <p:spPr>
          <a:xfrm>
            <a:off x="6948264" y="5718120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projetos</a:t>
            </a:r>
          </a:p>
        </p:txBody>
      </p:sp>
      <p:sp>
        <p:nvSpPr>
          <p:cNvPr id="214" name="Retângulo 213"/>
          <p:cNvSpPr/>
          <p:nvPr/>
        </p:nvSpPr>
        <p:spPr>
          <a:xfrm>
            <a:off x="8084379" y="5948374"/>
            <a:ext cx="1944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R$ 97 milhões</a:t>
            </a:r>
          </a:p>
        </p:txBody>
      </p:sp>
      <p:sp>
        <p:nvSpPr>
          <p:cNvPr id="215" name="Retângulo 214"/>
          <p:cNvSpPr/>
          <p:nvPr/>
        </p:nvSpPr>
        <p:spPr>
          <a:xfrm>
            <a:off x="8092044" y="6107198"/>
            <a:ext cx="1944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empregos</a:t>
            </a:r>
          </a:p>
        </p:txBody>
      </p:sp>
      <p:sp>
        <p:nvSpPr>
          <p:cNvPr id="216" name="Retângulo 215"/>
          <p:cNvSpPr/>
          <p:nvPr/>
        </p:nvSpPr>
        <p:spPr>
          <a:xfrm>
            <a:off x="8100392" y="5715805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projetos</a:t>
            </a:r>
          </a:p>
        </p:txBody>
      </p:sp>
      <p:pic>
        <p:nvPicPr>
          <p:cNvPr id="104" name="Picture 12" descr="Imagem relacionada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46" y="4279226"/>
            <a:ext cx="194033" cy="24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Resultado de imagem para png work man icon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36" y="5016754"/>
            <a:ext cx="356462" cy="35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Resultado de imagem para png money icon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79" y="4621757"/>
            <a:ext cx="227176" cy="2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7" name="Conector reto 106"/>
          <p:cNvCxnSpPr>
            <a:stCxn id="104" idx="2"/>
          </p:cNvCxnSpPr>
          <p:nvPr/>
        </p:nvCxnSpPr>
        <p:spPr>
          <a:xfrm flipH="1">
            <a:off x="1171462" y="4527767"/>
            <a:ext cx="1" cy="6672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to 107"/>
          <p:cNvCxnSpPr/>
          <p:nvPr/>
        </p:nvCxnSpPr>
        <p:spPr>
          <a:xfrm>
            <a:off x="1171463" y="4711310"/>
            <a:ext cx="216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to 108"/>
          <p:cNvCxnSpPr/>
          <p:nvPr/>
        </p:nvCxnSpPr>
        <p:spPr>
          <a:xfrm>
            <a:off x="1160479" y="5194985"/>
            <a:ext cx="216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tângulo 110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CaixaDeTexto 111"/>
          <p:cNvSpPr txBox="1"/>
          <p:nvPr/>
        </p:nvSpPr>
        <p:spPr>
          <a:xfrm>
            <a:off x="-48650" y="6141797"/>
            <a:ext cx="401298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tx2"/>
                </a:solidFill>
              </a:rPr>
              <a:t>Fonte: Secretaria de Desenvolvimento Econômico (2017)</a:t>
            </a:r>
          </a:p>
        </p:txBody>
      </p:sp>
    </p:spTree>
    <p:extLst>
      <p:ext uri="{BB962C8B-B14F-4D97-AF65-F5344CB8AC3E}">
        <p14:creationId xmlns:p14="http://schemas.microsoft.com/office/powerpoint/2010/main" val="39397834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mapa da bahia 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771" y="1395469"/>
            <a:ext cx="4571527" cy="484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5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5058040" y="1016632"/>
            <a:ext cx="0" cy="680086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6073826" y="2114865"/>
            <a:ext cx="734729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to 124"/>
          <p:cNvCxnSpPr/>
          <p:nvPr/>
        </p:nvCxnSpPr>
        <p:spPr>
          <a:xfrm>
            <a:off x="6073826" y="3598640"/>
            <a:ext cx="1162470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to 131"/>
          <p:cNvCxnSpPr/>
          <p:nvPr/>
        </p:nvCxnSpPr>
        <p:spPr>
          <a:xfrm>
            <a:off x="5743393" y="4293477"/>
            <a:ext cx="2320607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ector reto 136"/>
          <p:cNvCxnSpPr/>
          <p:nvPr/>
        </p:nvCxnSpPr>
        <p:spPr>
          <a:xfrm>
            <a:off x="1238691" y="3203551"/>
            <a:ext cx="1487403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ctor reto 139"/>
          <p:cNvCxnSpPr/>
          <p:nvPr/>
        </p:nvCxnSpPr>
        <p:spPr>
          <a:xfrm>
            <a:off x="4790437" y="4699049"/>
            <a:ext cx="0" cy="850215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reto 141"/>
          <p:cNvCxnSpPr/>
          <p:nvPr/>
        </p:nvCxnSpPr>
        <p:spPr>
          <a:xfrm flipV="1">
            <a:off x="5541457" y="5036576"/>
            <a:ext cx="1694839" cy="7227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ector reto 142"/>
          <p:cNvCxnSpPr/>
          <p:nvPr/>
        </p:nvCxnSpPr>
        <p:spPr>
          <a:xfrm>
            <a:off x="7236296" y="5045479"/>
            <a:ext cx="0" cy="197512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to 146"/>
          <p:cNvCxnSpPr/>
          <p:nvPr/>
        </p:nvCxnSpPr>
        <p:spPr>
          <a:xfrm>
            <a:off x="5342051" y="5833046"/>
            <a:ext cx="1147663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reto 150"/>
          <p:cNvCxnSpPr/>
          <p:nvPr/>
        </p:nvCxnSpPr>
        <p:spPr>
          <a:xfrm>
            <a:off x="6087449" y="2093072"/>
            <a:ext cx="0" cy="989987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ector reto 152"/>
          <p:cNvCxnSpPr/>
          <p:nvPr/>
        </p:nvCxnSpPr>
        <p:spPr>
          <a:xfrm>
            <a:off x="5800338" y="3263035"/>
            <a:ext cx="1192794" cy="3957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reto 154"/>
          <p:cNvCxnSpPr/>
          <p:nvPr/>
        </p:nvCxnSpPr>
        <p:spPr>
          <a:xfrm>
            <a:off x="6981750" y="2347641"/>
            <a:ext cx="0" cy="919351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ipse 155"/>
          <p:cNvSpPr/>
          <p:nvPr/>
        </p:nvSpPr>
        <p:spPr>
          <a:xfrm>
            <a:off x="2726094" y="3113551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1" name="Elipse 160"/>
          <p:cNvSpPr/>
          <p:nvPr/>
        </p:nvSpPr>
        <p:spPr>
          <a:xfrm>
            <a:off x="5615062" y="4199004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4" name="Elipse 163"/>
          <p:cNvSpPr/>
          <p:nvPr/>
        </p:nvSpPr>
        <p:spPr>
          <a:xfrm>
            <a:off x="5270234" y="5703489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5" name="Elipse 164"/>
          <p:cNvSpPr/>
          <p:nvPr/>
        </p:nvSpPr>
        <p:spPr>
          <a:xfrm>
            <a:off x="5997449" y="2991934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7" name="Elipse 166"/>
          <p:cNvSpPr/>
          <p:nvPr/>
        </p:nvSpPr>
        <p:spPr>
          <a:xfrm>
            <a:off x="5893826" y="3497834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9" name="Elipse 168"/>
          <p:cNvSpPr/>
          <p:nvPr/>
        </p:nvSpPr>
        <p:spPr>
          <a:xfrm>
            <a:off x="5407148" y="5036576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0" name="Elipse 169"/>
          <p:cNvSpPr/>
          <p:nvPr/>
        </p:nvSpPr>
        <p:spPr>
          <a:xfrm>
            <a:off x="5636955" y="3176992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2" name="Retângulo 171"/>
          <p:cNvSpPr/>
          <p:nvPr/>
        </p:nvSpPr>
        <p:spPr>
          <a:xfrm>
            <a:off x="394650" y="3025552"/>
            <a:ext cx="17290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Bacia do Rio Grande</a:t>
            </a:r>
          </a:p>
        </p:txBody>
      </p:sp>
      <p:cxnSp>
        <p:nvCxnSpPr>
          <p:cNvPr id="1038" name="Conector reto 1037"/>
          <p:cNvCxnSpPr/>
          <p:nvPr/>
        </p:nvCxnSpPr>
        <p:spPr>
          <a:xfrm>
            <a:off x="467544" y="3203551"/>
            <a:ext cx="1296144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Retângulo 289"/>
          <p:cNvSpPr/>
          <p:nvPr/>
        </p:nvSpPr>
        <p:spPr>
          <a:xfrm>
            <a:off x="395536" y="3183359"/>
            <a:ext cx="1347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R$ 103 milhões</a:t>
            </a:r>
          </a:p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10 projetos</a:t>
            </a:r>
          </a:p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555 empregos</a:t>
            </a:r>
          </a:p>
        </p:txBody>
      </p:sp>
      <p:sp>
        <p:nvSpPr>
          <p:cNvPr id="6" name="Elipse 5"/>
          <p:cNvSpPr/>
          <p:nvPr/>
        </p:nvSpPr>
        <p:spPr>
          <a:xfrm>
            <a:off x="88548" y="2996952"/>
            <a:ext cx="360000" cy="360000"/>
          </a:xfrm>
          <a:prstGeom prst="ellipse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49" name="Picture 2" descr="Resultado de imagem para grain png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3" y="3026947"/>
            <a:ext cx="303414" cy="30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Elipse 149"/>
          <p:cNvSpPr/>
          <p:nvPr/>
        </p:nvSpPr>
        <p:spPr>
          <a:xfrm>
            <a:off x="100798" y="3356992"/>
            <a:ext cx="360000" cy="36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4100" name="Picture 4" descr="Resultado de imagem para chemistry png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0" y="3335321"/>
            <a:ext cx="332255" cy="33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2" name="Conector reto 151"/>
          <p:cNvCxnSpPr/>
          <p:nvPr/>
        </p:nvCxnSpPr>
        <p:spPr>
          <a:xfrm>
            <a:off x="1257647" y="4355679"/>
            <a:ext cx="885037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Elipse 153"/>
          <p:cNvSpPr/>
          <p:nvPr/>
        </p:nvSpPr>
        <p:spPr>
          <a:xfrm>
            <a:off x="2745050" y="3905679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3" name="Retângulo 172"/>
          <p:cNvSpPr/>
          <p:nvPr/>
        </p:nvSpPr>
        <p:spPr>
          <a:xfrm>
            <a:off x="413606" y="4177680"/>
            <a:ext cx="17290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Bacia do Rio Corrente</a:t>
            </a:r>
          </a:p>
        </p:txBody>
      </p:sp>
      <p:cxnSp>
        <p:nvCxnSpPr>
          <p:cNvPr id="174" name="Conector reto 173"/>
          <p:cNvCxnSpPr/>
          <p:nvPr/>
        </p:nvCxnSpPr>
        <p:spPr>
          <a:xfrm>
            <a:off x="486500" y="4355679"/>
            <a:ext cx="1296144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tângulo 174"/>
          <p:cNvSpPr/>
          <p:nvPr/>
        </p:nvSpPr>
        <p:spPr>
          <a:xfrm>
            <a:off x="414492" y="4335487"/>
            <a:ext cx="1347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R$ 2,8 bilhões</a:t>
            </a:r>
          </a:p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18 projetos</a:t>
            </a:r>
          </a:p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434 empregos</a:t>
            </a:r>
          </a:p>
        </p:txBody>
      </p:sp>
      <p:sp>
        <p:nvSpPr>
          <p:cNvPr id="176" name="Elipse 175"/>
          <p:cNvSpPr/>
          <p:nvPr/>
        </p:nvSpPr>
        <p:spPr>
          <a:xfrm>
            <a:off x="107504" y="4149080"/>
            <a:ext cx="360000" cy="360000"/>
          </a:xfrm>
          <a:prstGeom prst="ellipse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8" name="Elipse 177"/>
          <p:cNvSpPr/>
          <p:nvPr/>
        </p:nvSpPr>
        <p:spPr>
          <a:xfrm>
            <a:off x="119754" y="4509120"/>
            <a:ext cx="360000" cy="360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4102" name="Picture 6" descr="Resultado de imagem para electric png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9" y="4198790"/>
            <a:ext cx="306988" cy="30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Resultado de imagem para gas png icon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6" y="4553913"/>
            <a:ext cx="270413" cy="2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2" name="Conector reto 181"/>
          <p:cNvCxnSpPr/>
          <p:nvPr/>
        </p:nvCxnSpPr>
        <p:spPr>
          <a:xfrm>
            <a:off x="2151571" y="4011709"/>
            <a:ext cx="0" cy="330022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ector reto 182"/>
          <p:cNvCxnSpPr/>
          <p:nvPr/>
        </p:nvCxnSpPr>
        <p:spPr>
          <a:xfrm>
            <a:off x="2151571" y="4020126"/>
            <a:ext cx="574523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ector reto 188"/>
          <p:cNvCxnSpPr/>
          <p:nvPr/>
        </p:nvCxnSpPr>
        <p:spPr>
          <a:xfrm>
            <a:off x="2987824" y="3453789"/>
            <a:ext cx="3288" cy="1690446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ector reto 191"/>
          <p:cNvCxnSpPr/>
          <p:nvPr/>
        </p:nvCxnSpPr>
        <p:spPr>
          <a:xfrm>
            <a:off x="1763688" y="5144235"/>
            <a:ext cx="1227424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etângulo 198"/>
          <p:cNvSpPr/>
          <p:nvPr/>
        </p:nvSpPr>
        <p:spPr>
          <a:xfrm>
            <a:off x="413606" y="4969808"/>
            <a:ext cx="17290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Chapada Diamantina</a:t>
            </a:r>
          </a:p>
        </p:txBody>
      </p:sp>
      <p:cxnSp>
        <p:nvCxnSpPr>
          <p:cNvPr id="200" name="Conector reto 199"/>
          <p:cNvCxnSpPr/>
          <p:nvPr/>
        </p:nvCxnSpPr>
        <p:spPr>
          <a:xfrm>
            <a:off x="486500" y="5147807"/>
            <a:ext cx="1296144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tângulo 202"/>
          <p:cNvSpPr/>
          <p:nvPr/>
        </p:nvSpPr>
        <p:spPr>
          <a:xfrm>
            <a:off x="414492" y="5127615"/>
            <a:ext cx="1347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R$ 3,1 bilhões</a:t>
            </a:r>
          </a:p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28 projetos</a:t>
            </a:r>
          </a:p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1.433 empregos</a:t>
            </a:r>
          </a:p>
        </p:txBody>
      </p:sp>
      <p:sp>
        <p:nvSpPr>
          <p:cNvPr id="204" name="Elipse 203"/>
          <p:cNvSpPr/>
          <p:nvPr/>
        </p:nvSpPr>
        <p:spPr>
          <a:xfrm>
            <a:off x="107504" y="4941208"/>
            <a:ext cx="360000" cy="360000"/>
          </a:xfrm>
          <a:prstGeom prst="ellipse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07" name="Elipse 206"/>
          <p:cNvSpPr/>
          <p:nvPr/>
        </p:nvSpPr>
        <p:spPr>
          <a:xfrm>
            <a:off x="119754" y="5301248"/>
            <a:ext cx="360000" cy="360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10" name="Picture 6" descr="Resultado de imagem para electric png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9" y="4990918"/>
            <a:ext cx="306988" cy="30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9" descr="Resultado de imagem para gas png icon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6" y="5346041"/>
            <a:ext cx="270413" cy="2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" name="Retângulo 216"/>
          <p:cNvSpPr/>
          <p:nvPr/>
        </p:nvSpPr>
        <p:spPr>
          <a:xfrm>
            <a:off x="7164288" y="5085184"/>
            <a:ext cx="17290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Costa do Descobrimento</a:t>
            </a:r>
          </a:p>
        </p:txBody>
      </p:sp>
      <p:cxnSp>
        <p:nvCxnSpPr>
          <p:cNvPr id="218" name="Conector reto 217"/>
          <p:cNvCxnSpPr/>
          <p:nvPr/>
        </p:nvCxnSpPr>
        <p:spPr>
          <a:xfrm>
            <a:off x="7236296" y="5256982"/>
            <a:ext cx="1495213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tângulo 218"/>
          <p:cNvSpPr/>
          <p:nvPr/>
        </p:nvSpPr>
        <p:spPr>
          <a:xfrm>
            <a:off x="7186364" y="5242991"/>
            <a:ext cx="1347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R$ 707 milhões</a:t>
            </a:r>
          </a:p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5 projetos</a:t>
            </a:r>
          </a:p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319 empregos</a:t>
            </a:r>
          </a:p>
        </p:txBody>
      </p:sp>
      <p:sp>
        <p:nvSpPr>
          <p:cNvPr id="220" name="Elipse 219"/>
          <p:cNvSpPr/>
          <p:nvPr/>
        </p:nvSpPr>
        <p:spPr>
          <a:xfrm>
            <a:off x="8759568" y="5157232"/>
            <a:ext cx="360000" cy="360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4107" name="Picture 11" descr="Resultado de imagem para paper png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112" y="5128122"/>
            <a:ext cx="421142" cy="42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" name="Retângulo 230"/>
          <p:cNvSpPr/>
          <p:nvPr/>
        </p:nvSpPr>
        <p:spPr>
          <a:xfrm>
            <a:off x="5724128" y="5661248"/>
            <a:ext cx="17290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Extremo Sul</a:t>
            </a:r>
          </a:p>
        </p:txBody>
      </p:sp>
      <p:cxnSp>
        <p:nvCxnSpPr>
          <p:cNvPr id="232" name="Conector reto 231"/>
          <p:cNvCxnSpPr/>
          <p:nvPr/>
        </p:nvCxnSpPr>
        <p:spPr>
          <a:xfrm>
            <a:off x="5796136" y="5833046"/>
            <a:ext cx="814680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Retângulo 233"/>
          <p:cNvSpPr/>
          <p:nvPr/>
        </p:nvSpPr>
        <p:spPr>
          <a:xfrm>
            <a:off x="5746204" y="5819055"/>
            <a:ext cx="1347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R$ 714,6 milhões</a:t>
            </a:r>
          </a:p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9 projetos</a:t>
            </a:r>
          </a:p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867 empregos</a:t>
            </a:r>
          </a:p>
        </p:txBody>
      </p:sp>
      <p:sp>
        <p:nvSpPr>
          <p:cNvPr id="238" name="Elipse 237"/>
          <p:cNvSpPr/>
          <p:nvPr/>
        </p:nvSpPr>
        <p:spPr>
          <a:xfrm>
            <a:off x="6732280" y="5733296"/>
            <a:ext cx="360000" cy="360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39" name="Picture 11" descr="Resultado de imagem para paper png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745" y="5702725"/>
            <a:ext cx="421142" cy="42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" name="Elipse 243"/>
          <p:cNvSpPr/>
          <p:nvPr/>
        </p:nvSpPr>
        <p:spPr>
          <a:xfrm>
            <a:off x="3758053" y="2920411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245" name="Conector reto 244"/>
          <p:cNvCxnSpPr/>
          <p:nvPr/>
        </p:nvCxnSpPr>
        <p:spPr>
          <a:xfrm flipH="1" flipV="1">
            <a:off x="1979712" y="2267448"/>
            <a:ext cx="2680" cy="759499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Retângulo 247"/>
          <p:cNvSpPr/>
          <p:nvPr/>
        </p:nvSpPr>
        <p:spPr>
          <a:xfrm>
            <a:off x="413606" y="2089448"/>
            <a:ext cx="17290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Irecê</a:t>
            </a:r>
          </a:p>
        </p:txBody>
      </p:sp>
      <p:cxnSp>
        <p:nvCxnSpPr>
          <p:cNvPr id="253" name="Conector reto 252"/>
          <p:cNvCxnSpPr/>
          <p:nvPr/>
        </p:nvCxnSpPr>
        <p:spPr>
          <a:xfrm>
            <a:off x="486500" y="2267447"/>
            <a:ext cx="485100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Retângulo 253"/>
          <p:cNvSpPr/>
          <p:nvPr/>
        </p:nvSpPr>
        <p:spPr>
          <a:xfrm>
            <a:off x="414492" y="2247255"/>
            <a:ext cx="1347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R$ 4,3 bilhões</a:t>
            </a:r>
          </a:p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34 projetos</a:t>
            </a:r>
          </a:p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405 empregos</a:t>
            </a:r>
          </a:p>
        </p:txBody>
      </p:sp>
      <p:cxnSp>
        <p:nvCxnSpPr>
          <p:cNvPr id="263" name="Conector reto 262"/>
          <p:cNvCxnSpPr/>
          <p:nvPr/>
        </p:nvCxnSpPr>
        <p:spPr>
          <a:xfrm>
            <a:off x="951429" y="2267447"/>
            <a:ext cx="1028283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Elipse 265"/>
          <p:cNvSpPr/>
          <p:nvPr/>
        </p:nvSpPr>
        <p:spPr>
          <a:xfrm>
            <a:off x="98047" y="2008887"/>
            <a:ext cx="360000" cy="360000"/>
          </a:xfrm>
          <a:prstGeom prst="ellipse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67" name="Elipse 266"/>
          <p:cNvSpPr/>
          <p:nvPr/>
        </p:nvSpPr>
        <p:spPr>
          <a:xfrm>
            <a:off x="110297" y="2368927"/>
            <a:ext cx="360000" cy="360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68" name="Picture 6" descr="Resultado de imagem para electric png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92" y="2058597"/>
            <a:ext cx="306988" cy="30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" name="Picture 9" descr="Resultado de imagem para gas png icon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79" y="2413720"/>
            <a:ext cx="270413" cy="2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3" name="Retângulo 272"/>
          <p:cNvSpPr/>
          <p:nvPr/>
        </p:nvSpPr>
        <p:spPr>
          <a:xfrm>
            <a:off x="6746274" y="1484784"/>
            <a:ext cx="214709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Litoral Norte e Agreste Baiano</a:t>
            </a:r>
          </a:p>
        </p:txBody>
      </p:sp>
      <p:cxnSp>
        <p:nvCxnSpPr>
          <p:cNvPr id="275" name="Conector reto 274"/>
          <p:cNvCxnSpPr/>
          <p:nvPr/>
        </p:nvCxnSpPr>
        <p:spPr>
          <a:xfrm>
            <a:off x="6865337" y="1657481"/>
            <a:ext cx="1738743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Retângulo 276"/>
          <p:cNvSpPr/>
          <p:nvPr/>
        </p:nvSpPr>
        <p:spPr>
          <a:xfrm>
            <a:off x="6753181" y="1644842"/>
            <a:ext cx="1347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R$ 115 milhões</a:t>
            </a:r>
          </a:p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2 projetos</a:t>
            </a:r>
          </a:p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130 empregos</a:t>
            </a:r>
          </a:p>
        </p:txBody>
      </p:sp>
      <p:sp>
        <p:nvSpPr>
          <p:cNvPr id="281" name="Elipse 280"/>
          <p:cNvSpPr/>
          <p:nvPr/>
        </p:nvSpPr>
        <p:spPr>
          <a:xfrm>
            <a:off x="7679969" y="1695674"/>
            <a:ext cx="360000" cy="3600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026" name="Picture 2" descr="Resultado de imagem para mechanic  png icon"/>
          <p:cNvPicPr>
            <a:picLocks noChangeAspect="1" noChangeArrowheads="1"/>
          </p:cNvPicPr>
          <p:nvPr/>
        </p:nvPicPr>
        <p:blipFill>
          <a:blip r:embed="rId1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34" y="1753694"/>
            <a:ext cx="266269" cy="26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Retângulo 99"/>
          <p:cNvSpPr/>
          <p:nvPr/>
        </p:nvSpPr>
        <p:spPr>
          <a:xfrm>
            <a:off x="7753501" y="4144332"/>
            <a:ext cx="214709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Litoral Sul</a:t>
            </a:r>
          </a:p>
        </p:txBody>
      </p:sp>
      <p:cxnSp>
        <p:nvCxnSpPr>
          <p:cNvPr id="101" name="Conector reto 100"/>
          <p:cNvCxnSpPr/>
          <p:nvPr/>
        </p:nvCxnSpPr>
        <p:spPr>
          <a:xfrm>
            <a:off x="7872564" y="4317029"/>
            <a:ext cx="763915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tângulo 101"/>
          <p:cNvSpPr/>
          <p:nvPr/>
        </p:nvSpPr>
        <p:spPr>
          <a:xfrm>
            <a:off x="7760408" y="4304390"/>
            <a:ext cx="1347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R$ 92,3 milhões</a:t>
            </a:r>
          </a:p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11 projetos</a:t>
            </a:r>
          </a:p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1.144 empregos</a:t>
            </a:r>
          </a:p>
        </p:txBody>
      </p:sp>
      <p:sp>
        <p:nvSpPr>
          <p:cNvPr id="103" name="Elipse 102"/>
          <p:cNvSpPr/>
          <p:nvPr/>
        </p:nvSpPr>
        <p:spPr>
          <a:xfrm>
            <a:off x="8699012" y="4438409"/>
            <a:ext cx="360000" cy="360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6" name="Elipse 105"/>
          <p:cNvSpPr/>
          <p:nvPr/>
        </p:nvSpPr>
        <p:spPr>
          <a:xfrm>
            <a:off x="8699012" y="4078409"/>
            <a:ext cx="360000" cy="36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7" name="Picture 4" descr="Resultado de imagem para computer png icon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568" y="4121844"/>
            <a:ext cx="247391" cy="24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tv png icon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337" y="4466010"/>
            <a:ext cx="441282" cy="29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Retângulo 109"/>
          <p:cNvSpPr/>
          <p:nvPr/>
        </p:nvSpPr>
        <p:spPr>
          <a:xfrm>
            <a:off x="1330754" y="5617880"/>
            <a:ext cx="17290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Sudoeste Baiano</a:t>
            </a:r>
          </a:p>
        </p:txBody>
      </p:sp>
      <p:cxnSp>
        <p:nvCxnSpPr>
          <p:cNvPr id="111" name="Conector reto 110"/>
          <p:cNvCxnSpPr/>
          <p:nvPr/>
        </p:nvCxnSpPr>
        <p:spPr>
          <a:xfrm>
            <a:off x="1403648" y="5795879"/>
            <a:ext cx="1080120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tângulo 111"/>
          <p:cNvSpPr/>
          <p:nvPr/>
        </p:nvSpPr>
        <p:spPr>
          <a:xfrm>
            <a:off x="1331640" y="5775687"/>
            <a:ext cx="1347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R$ 276 milhões</a:t>
            </a:r>
          </a:p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14 projetos</a:t>
            </a:r>
          </a:p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806 empregos</a:t>
            </a:r>
          </a:p>
        </p:txBody>
      </p:sp>
      <p:sp>
        <p:nvSpPr>
          <p:cNvPr id="113" name="Elipse 112"/>
          <p:cNvSpPr/>
          <p:nvPr/>
        </p:nvSpPr>
        <p:spPr>
          <a:xfrm>
            <a:off x="1024652" y="5589280"/>
            <a:ext cx="360000" cy="360000"/>
          </a:xfrm>
          <a:prstGeom prst="ellipse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4" name="Elipse 113"/>
          <p:cNvSpPr/>
          <p:nvPr/>
        </p:nvSpPr>
        <p:spPr>
          <a:xfrm>
            <a:off x="1036902" y="5949320"/>
            <a:ext cx="360000" cy="360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15" name="Picture 6" descr="Resultado de imagem para electric png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97" y="5638990"/>
            <a:ext cx="306988" cy="30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9" descr="Resultado de imagem para gas png icon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84" y="5994113"/>
            <a:ext cx="270413" cy="2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8" name="Conector reto 117"/>
          <p:cNvCxnSpPr/>
          <p:nvPr/>
        </p:nvCxnSpPr>
        <p:spPr>
          <a:xfrm>
            <a:off x="2489893" y="5517232"/>
            <a:ext cx="2321891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 reto 120"/>
          <p:cNvCxnSpPr/>
          <p:nvPr/>
        </p:nvCxnSpPr>
        <p:spPr>
          <a:xfrm>
            <a:off x="2483768" y="5549264"/>
            <a:ext cx="0" cy="264805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reto 123"/>
          <p:cNvCxnSpPr/>
          <p:nvPr/>
        </p:nvCxnSpPr>
        <p:spPr>
          <a:xfrm>
            <a:off x="2991112" y="3453789"/>
            <a:ext cx="1542263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Elipse 126"/>
          <p:cNvSpPr/>
          <p:nvPr/>
        </p:nvSpPr>
        <p:spPr>
          <a:xfrm>
            <a:off x="4383462" y="3363789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1" name="Elipse 130"/>
          <p:cNvSpPr/>
          <p:nvPr/>
        </p:nvSpPr>
        <p:spPr>
          <a:xfrm>
            <a:off x="4721784" y="4609049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4" name="Retângulo 133"/>
          <p:cNvSpPr/>
          <p:nvPr/>
        </p:nvSpPr>
        <p:spPr>
          <a:xfrm>
            <a:off x="3333957" y="4806601"/>
            <a:ext cx="17290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Sertão Produtivo</a:t>
            </a:r>
          </a:p>
        </p:txBody>
      </p:sp>
      <p:cxnSp>
        <p:nvCxnSpPr>
          <p:cNvPr id="135" name="Conector reto 134"/>
          <p:cNvCxnSpPr/>
          <p:nvPr/>
        </p:nvCxnSpPr>
        <p:spPr>
          <a:xfrm>
            <a:off x="3406851" y="4984600"/>
            <a:ext cx="1080120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tângulo 135"/>
          <p:cNvSpPr/>
          <p:nvPr/>
        </p:nvSpPr>
        <p:spPr>
          <a:xfrm>
            <a:off x="3334843" y="4964408"/>
            <a:ext cx="1347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R$ 3,0 bilhões</a:t>
            </a:r>
          </a:p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36 projetos</a:t>
            </a:r>
          </a:p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302 empregos</a:t>
            </a:r>
          </a:p>
        </p:txBody>
      </p:sp>
      <p:sp>
        <p:nvSpPr>
          <p:cNvPr id="138" name="Elipse 137"/>
          <p:cNvSpPr/>
          <p:nvPr/>
        </p:nvSpPr>
        <p:spPr>
          <a:xfrm>
            <a:off x="3027855" y="4778001"/>
            <a:ext cx="360000" cy="360000"/>
          </a:xfrm>
          <a:prstGeom prst="ellipse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9" name="Elipse 138"/>
          <p:cNvSpPr/>
          <p:nvPr/>
        </p:nvSpPr>
        <p:spPr>
          <a:xfrm>
            <a:off x="3040105" y="5138041"/>
            <a:ext cx="360000" cy="360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41" name="Picture 6" descr="Resultado de imagem para electric png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600" y="4827711"/>
            <a:ext cx="306988" cy="30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9" descr="Resultado de imagem para gas png icon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887" y="5182834"/>
            <a:ext cx="270413" cy="2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6" name="Conector reto 145"/>
          <p:cNvCxnSpPr/>
          <p:nvPr/>
        </p:nvCxnSpPr>
        <p:spPr>
          <a:xfrm>
            <a:off x="4486971" y="4149080"/>
            <a:ext cx="0" cy="85371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ector reto 158"/>
          <p:cNvCxnSpPr/>
          <p:nvPr/>
        </p:nvCxnSpPr>
        <p:spPr>
          <a:xfrm>
            <a:off x="4291903" y="4163409"/>
            <a:ext cx="181559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Elipse 159"/>
          <p:cNvSpPr/>
          <p:nvPr/>
        </p:nvSpPr>
        <p:spPr>
          <a:xfrm>
            <a:off x="4150043" y="4045649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6" name="Retângulo 165"/>
          <p:cNvSpPr/>
          <p:nvPr/>
        </p:nvSpPr>
        <p:spPr>
          <a:xfrm>
            <a:off x="3063544" y="5595019"/>
            <a:ext cx="17290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Médio Sudoeste da Bahia</a:t>
            </a:r>
          </a:p>
        </p:txBody>
      </p:sp>
      <p:cxnSp>
        <p:nvCxnSpPr>
          <p:cNvPr id="171" name="Conector reto 170"/>
          <p:cNvCxnSpPr/>
          <p:nvPr/>
        </p:nvCxnSpPr>
        <p:spPr>
          <a:xfrm>
            <a:off x="3136438" y="5773018"/>
            <a:ext cx="1545616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Retângulo 176"/>
          <p:cNvSpPr/>
          <p:nvPr/>
        </p:nvSpPr>
        <p:spPr>
          <a:xfrm>
            <a:off x="3064430" y="5752826"/>
            <a:ext cx="1347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R$ 3,1 bilhões</a:t>
            </a:r>
          </a:p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28 projetos</a:t>
            </a:r>
          </a:p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1.433 empregos</a:t>
            </a:r>
          </a:p>
        </p:txBody>
      </p:sp>
      <p:sp>
        <p:nvSpPr>
          <p:cNvPr id="186" name="Elipse 185"/>
          <p:cNvSpPr/>
          <p:nvPr/>
        </p:nvSpPr>
        <p:spPr>
          <a:xfrm>
            <a:off x="4000570" y="5792267"/>
            <a:ext cx="360000" cy="3600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87" name="Picture 2" descr="Resultado de imagem para mechanic  png icon"/>
          <p:cNvPicPr>
            <a:picLocks noChangeAspect="1" noChangeArrowheads="1"/>
          </p:cNvPicPr>
          <p:nvPr/>
        </p:nvPicPr>
        <p:blipFill>
          <a:blip r:embed="rId1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35" y="5850287"/>
            <a:ext cx="266269" cy="26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8" name="Conector reto 187"/>
          <p:cNvCxnSpPr/>
          <p:nvPr/>
        </p:nvCxnSpPr>
        <p:spPr>
          <a:xfrm>
            <a:off x="5234660" y="4765714"/>
            <a:ext cx="0" cy="78355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Elipse 189"/>
          <p:cNvSpPr/>
          <p:nvPr/>
        </p:nvSpPr>
        <p:spPr>
          <a:xfrm>
            <a:off x="5144660" y="4618409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191" name="Conector reto 190"/>
          <p:cNvCxnSpPr/>
          <p:nvPr/>
        </p:nvCxnSpPr>
        <p:spPr>
          <a:xfrm>
            <a:off x="4901784" y="5549264"/>
            <a:ext cx="368450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ector reto 192"/>
          <p:cNvCxnSpPr/>
          <p:nvPr/>
        </p:nvCxnSpPr>
        <p:spPr>
          <a:xfrm>
            <a:off x="4901784" y="5545035"/>
            <a:ext cx="0" cy="227983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ector reto 193"/>
          <p:cNvCxnSpPr/>
          <p:nvPr/>
        </p:nvCxnSpPr>
        <p:spPr>
          <a:xfrm>
            <a:off x="4537559" y="5776664"/>
            <a:ext cx="368450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tângulo 194"/>
          <p:cNvSpPr/>
          <p:nvPr/>
        </p:nvSpPr>
        <p:spPr>
          <a:xfrm>
            <a:off x="6981750" y="3444840"/>
            <a:ext cx="214709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Metropolitano de Salvador</a:t>
            </a:r>
          </a:p>
        </p:txBody>
      </p:sp>
      <p:cxnSp>
        <p:nvCxnSpPr>
          <p:cNvPr id="196" name="Conector reto 195"/>
          <p:cNvCxnSpPr/>
          <p:nvPr/>
        </p:nvCxnSpPr>
        <p:spPr>
          <a:xfrm>
            <a:off x="7100813" y="3617537"/>
            <a:ext cx="1565524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tângulo 196"/>
          <p:cNvSpPr/>
          <p:nvPr/>
        </p:nvSpPr>
        <p:spPr>
          <a:xfrm>
            <a:off x="6988657" y="3604898"/>
            <a:ext cx="1347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R$ 3,7 bilhões</a:t>
            </a:r>
          </a:p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81 projetos</a:t>
            </a:r>
          </a:p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13.093 empregos</a:t>
            </a:r>
          </a:p>
        </p:txBody>
      </p:sp>
      <p:sp>
        <p:nvSpPr>
          <p:cNvPr id="202" name="Elipse 201"/>
          <p:cNvSpPr/>
          <p:nvPr/>
        </p:nvSpPr>
        <p:spPr>
          <a:xfrm>
            <a:off x="7918769" y="3671739"/>
            <a:ext cx="360000" cy="36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05" name="Picture 4" descr="Resultado de imagem para chemistry png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264" y="3679454"/>
            <a:ext cx="332255" cy="33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" name="Elipse 205"/>
          <p:cNvSpPr/>
          <p:nvPr/>
        </p:nvSpPr>
        <p:spPr>
          <a:xfrm>
            <a:off x="8309143" y="3662729"/>
            <a:ext cx="360000" cy="36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08" name="Picture 2" descr="Resultado de imagem para buy icon png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721" y="3709046"/>
            <a:ext cx="302663" cy="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" name="Elipse 208"/>
          <p:cNvSpPr/>
          <p:nvPr/>
        </p:nvSpPr>
        <p:spPr>
          <a:xfrm>
            <a:off x="8705960" y="3646224"/>
            <a:ext cx="360000" cy="36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13" name="Picture 8" descr="Resultado de imagem para service icon png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509" y="3700937"/>
            <a:ext cx="244800" cy="2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Elipse 213"/>
          <p:cNvSpPr/>
          <p:nvPr/>
        </p:nvSpPr>
        <p:spPr>
          <a:xfrm>
            <a:off x="4964660" y="1656717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215" name="Conector reto 214"/>
          <p:cNvCxnSpPr/>
          <p:nvPr/>
        </p:nvCxnSpPr>
        <p:spPr>
          <a:xfrm flipV="1">
            <a:off x="5270499" y="4040156"/>
            <a:ext cx="0" cy="495066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Retângulo 220"/>
          <p:cNvSpPr/>
          <p:nvPr/>
        </p:nvSpPr>
        <p:spPr>
          <a:xfrm>
            <a:off x="5724128" y="4371269"/>
            <a:ext cx="17290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Médio Rio de Contas</a:t>
            </a:r>
          </a:p>
        </p:txBody>
      </p:sp>
      <p:cxnSp>
        <p:nvCxnSpPr>
          <p:cNvPr id="222" name="Conector reto 221"/>
          <p:cNvCxnSpPr/>
          <p:nvPr/>
        </p:nvCxnSpPr>
        <p:spPr>
          <a:xfrm>
            <a:off x="5796136" y="4543067"/>
            <a:ext cx="1311751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Retângulo 222"/>
          <p:cNvSpPr/>
          <p:nvPr/>
        </p:nvSpPr>
        <p:spPr>
          <a:xfrm>
            <a:off x="5746204" y="4529076"/>
            <a:ext cx="1347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R$ 97,8 milhões</a:t>
            </a:r>
          </a:p>
          <a:p>
            <a:pPr>
              <a:defRPr/>
            </a:pPr>
            <a:r>
              <a:rPr lang="pt-BR" sz="800" b="1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projetos</a:t>
            </a:r>
          </a:p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632 empregos</a:t>
            </a:r>
          </a:p>
        </p:txBody>
      </p:sp>
      <p:sp>
        <p:nvSpPr>
          <p:cNvPr id="235" name="Elipse 234"/>
          <p:cNvSpPr/>
          <p:nvPr/>
        </p:nvSpPr>
        <p:spPr>
          <a:xfrm>
            <a:off x="7041686" y="4574719"/>
            <a:ext cx="360000" cy="360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37" name="Elipse 236"/>
          <p:cNvSpPr/>
          <p:nvPr/>
        </p:nvSpPr>
        <p:spPr>
          <a:xfrm>
            <a:off x="5180234" y="3902284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240" name="Conector reto 239"/>
          <p:cNvCxnSpPr/>
          <p:nvPr/>
        </p:nvCxnSpPr>
        <p:spPr>
          <a:xfrm>
            <a:off x="5245467" y="4543067"/>
            <a:ext cx="1162470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7" name="Picture 9" descr="Imagem relacionada"/>
          <p:cNvPicPr>
            <a:picLocks noChangeAspect="1" noChangeArrowheads="1"/>
          </p:cNvPicPr>
          <p:nvPr/>
        </p:nvPicPr>
        <p:blipFill>
          <a:blip r:embed="rId1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415" y="4619641"/>
            <a:ext cx="256542" cy="25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Elipse 157"/>
          <p:cNvSpPr/>
          <p:nvPr/>
        </p:nvSpPr>
        <p:spPr>
          <a:xfrm>
            <a:off x="6671614" y="4562727"/>
            <a:ext cx="360000" cy="360000"/>
          </a:xfrm>
          <a:prstGeom prst="ellipse">
            <a:avLst/>
          </a:prstGeom>
          <a:solidFill>
            <a:srgbClr val="FF7979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62" name="Picture 2" descr="Resultado de imagem para food [icon png"/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13004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" name="Retângulo 162"/>
          <p:cNvSpPr/>
          <p:nvPr/>
        </p:nvSpPr>
        <p:spPr>
          <a:xfrm>
            <a:off x="5639014" y="856574"/>
            <a:ext cx="214709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Sertão do São Francisco</a:t>
            </a:r>
          </a:p>
        </p:txBody>
      </p:sp>
      <p:cxnSp>
        <p:nvCxnSpPr>
          <p:cNvPr id="179" name="Conector reto 178"/>
          <p:cNvCxnSpPr/>
          <p:nvPr/>
        </p:nvCxnSpPr>
        <p:spPr>
          <a:xfrm>
            <a:off x="5758077" y="1029271"/>
            <a:ext cx="1478219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tângulo 179"/>
          <p:cNvSpPr/>
          <p:nvPr/>
        </p:nvSpPr>
        <p:spPr>
          <a:xfrm>
            <a:off x="5645921" y="1016632"/>
            <a:ext cx="1347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R$ 5,0 bilhões</a:t>
            </a:r>
          </a:p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2 projetos</a:t>
            </a:r>
          </a:p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62 empregos</a:t>
            </a:r>
          </a:p>
        </p:txBody>
      </p:sp>
      <p:sp>
        <p:nvSpPr>
          <p:cNvPr id="185" name="Elipse 184"/>
          <p:cNvSpPr/>
          <p:nvPr/>
        </p:nvSpPr>
        <p:spPr>
          <a:xfrm>
            <a:off x="6473822" y="1056078"/>
            <a:ext cx="360000" cy="360000"/>
          </a:xfrm>
          <a:prstGeom prst="ellipse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98" name="Elipse 197"/>
          <p:cNvSpPr/>
          <p:nvPr/>
        </p:nvSpPr>
        <p:spPr>
          <a:xfrm>
            <a:off x="6869914" y="1048441"/>
            <a:ext cx="360000" cy="360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01" name="Picture 6" descr="Resultado de imagem para electric png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567" y="1105788"/>
            <a:ext cx="306988" cy="30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Picture 9" descr="Resultado de imagem para gas png icon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96" y="1093234"/>
            <a:ext cx="270413" cy="2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6" name="Conector reto 215"/>
          <p:cNvCxnSpPr/>
          <p:nvPr/>
        </p:nvCxnSpPr>
        <p:spPr>
          <a:xfrm>
            <a:off x="5063035" y="1029271"/>
            <a:ext cx="732027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onector reto 223"/>
          <p:cNvCxnSpPr/>
          <p:nvPr/>
        </p:nvCxnSpPr>
        <p:spPr>
          <a:xfrm>
            <a:off x="2005771" y="3010411"/>
            <a:ext cx="1798109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Retângulo 225"/>
          <p:cNvSpPr/>
          <p:nvPr/>
        </p:nvSpPr>
        <p:spPr>
          <a:xfrm>
            <a:off x="413606" y="1322776"/>
            <a:ext cx="17290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Velho Chico</a:t>
            </a:r>
          </a:p>
        </p:txBody>
      </p:sp>
      <p:cxnSp>
        <p:nvCxnSpPr>
          <p:cNvPr id="227" name="Conector reto 226"/>
          <p:cNvCxnSpPr/>
          <p:nvPr/>
        </p:nvCxnSpPr>
        <p:spPr>
          <a:xfrm>
            <a:off x="486500" y="1500775"/>
            <a:ext cx="791645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Retângulo 227"/>
          <p:cNvSpPr/>
          <p:nvPr/>
        </p:nvSpPr>
        <p:spPr>
          <a:xfrm>
            <a:off x="414492" y="1480583"/>
            <a:ext cx="1347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R$ 2,4 bilhões</a:t>
            </a:r>
          </a:p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32 projetos</a:t>
            </a:r>
          </a:p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80 empregos</a:t>
            </a:r>
          </a:p>
        </p:txBody>
      </p:sp>
      <p:sp>
        <p:nvSpPr>
          <p:cNvPr id="229" name="Elipse 228"/>
          <p:cNvSpPr/>
          <p:nvPr/>
        </p:nvSpPr>
        <p:spPr>
          <a:xfrm>
            <a:off x="98047" y="1242215"/>
            <a:ext cx="360000" cy="360000"/>
          </a:xfrm>
          <a:prstGeom prst="ellipse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30" name="Elipse 229"/>
          <p:cNvSpPr/>
          <p:nvPr/>
        </p:nvSpPr>
        <p:spPr>
          <a:xfrm>
            <a:off x="110297" y="1602255"/>
            <a:ext cx="360000" cy="360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33" name="Picture 6" descr="Resultado de imagem para electric png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92" y="1291925"/>
            <a:ext cx="306988" cy="30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" name="Picture 9" descr="Resultado de imagem para gas png icon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79" y="1647048"/>
            <a:ext cx="270413" cy="2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1" name="Conector reto 240"/>
          <p:cNvCxnSpPr/>
          <p:nvPr/>
        </p:nvCxnSpPr>
        <p:spPr>
          <a:xfrm flipH="1" flipV="1">
            <a:off x="3254300" y="1965712"/>
            <a:ext cx="2680" cy="759499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ector reto 241"/>
          <p:cNvCxnSpPr/>
          <p:nvPr/>
        </p:nvCxnSpPr>
        <p:spPr>
          <a:xfrm>
            <a:off x="1257647" y="1975734"/>
            <a:ext cx="2014065" cy="0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ector reto 242"/>
          <p:cNvCxnSpPr/>
          <p:nvPr/>
        </p:nvCxnSpPr>
        <p:spPr>
          <a:xfrm flipV="1">
            <a:off x="1275118" y="1497892"/>
            <a:ext cx="0" cy="477842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ector reto 245"/>
          <p:cNvCxnSpPr/>
          <p:nvPr/>
        </p:nvCxnSpPr>
        <p:spPr>
          <a:xfrm>
            <a:off x="6808555" y="1657481"/>
            <a:ext cx="0" cy="449026"/>
          </a:xfrm>
          <a:prstGeom prst="line">
            <a:avLst/>
          </a:prstGeom>
          <a:ln>
            <a:solidFill>
              <a:srgbClr val="6F6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Retângulo 248"/>
          <p:cNvSpPr/>
          <p:nvPr/>
        </p:nvSpPr>
        <p:spPr>
          <a:xfrm>
            <a:off x="6884563" y="2185403"/>
            <a:ext cx="214709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b="1" dirty="0">
                <a:solidFill>
                  <a:srgbClr val="6F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Portal do Sertão</a:t>
            </a:r>
          </a:p>
        </p:txBody>
      </p:sp>
      <p:cxnSp>
        <p:nvCxnSpPr>
          <p:cNvPr id="250" name="Conector reto 249"/>
          <p:cNvCxnSpPr/>
          <p:nvPr/>
        </p:nvCxnSpPr>
        <p:spPr>
          <a:xfrm>
            <a:off x="7003626" y="2358100"/>
            <a:ext cx="989477" cy="0"/>
          </a:xfrm>
          <a:prstGeom prst="line">
            <a:avLst/>
          </a:prstGeom>
          <a:ln>
            <a:solidFill>
              <a:srgbClr val="6F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Retângulo 250"/>
          <p:cNvSpPr/>
          <p:nvPr/>
        </p:nvSpPr>
        <p:spPr>
          <a:xfrm>
            <a:off x="6931997" y="2347641"/>
            <a:ext cx="1347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R$ 363,4 milhões</a:t>
            </a:r>
          </a:p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55 projetos</a:t>
            </a:r>
          </a:p>
          <a:p>
            <a:pPr>
              <a:defRPr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2.893 empregos</a:t>
            </a:r>
          </a:p>
        </p:txBody>
      </p:sp>
      <p:sp>
        <p:nvSpPr>
          <p:cNvPr id="252" name="Elipse 251"/>
          <p:cNvSpPr/>
          <p:nvPr/>
        </p:nvSpPr>
        <p:spPr>
          <a:xfrm>
            <a:off x="7926082" y="2412302"/>
            <a:ext cx="360000" cy="36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60" name="Elipse 259"/>
          <p:cNvSpPr/>
          <p:nvPr/>
        </p:nvSpPr>
        <p:spPr>
          <a:xfrm>
            <a:off x="3164300" y="2647197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6F6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61" name="Elipse 260"/>
          <p:cNvSpPr/>
          <p:nvPr/>
        </p:nvSpPr>
        <p:spPr>
          <a:xfrm>
            <a:off x="8293348" y="2404683"/>
            <a:ext cx="360000" cy="360000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62" name="Picture 11" descr="Resultado de imagem para paper png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92" y="2375573"/>
            <a:ext cx="421142" cy="42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m relacionada"/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08" y="2455035"/>
            <a:ext cx="259295" cy="25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" name="Retângulo 183"/>
          <p:cNvSpPr/>
          <p:nvPr/>
        </p:nvSpPr>
        <p:spPr>
          <a:xfrm>
            <a:off x="-36512" y="836712"/>
            <a:ext cx="8131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Investimentos previstos – 2017-2020</a:t>
            </a:r>
          </a:p>
        </p:txBody>
      </p:sp>
      <p:sp>
        <p:nvSpPr>
          <p:cNvPr id="256" name="Retângulo 255"/>
          <p:cNvSpPr/>
          <p:nvPr/>
        </p:nvSpPr>
        <p:spPr>
          <a:xfrm>
            <a:off x="1043608" y="1052736"/>
            <a:ext cx="32325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</a:rPr>
              <a:t>Por Territórios de Identidade</a:t>
            </a:r>
          </a:p>
        </p:txBody>
      </p:sp>
      <p:sp>
        <p:nvSpPr>
          <p:cNvPr id="181" name="Retângulo 180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CaixaDeTexto 224"/>
          <p:cNvSpPr txBox="1"/>
          <p:nvPr/>
        </p:nvSpPr>
        <p:spPr>
          <a:xfrm>
            <a:off x="6967723" y="6141797"/>
            <a:ext cx="401298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tx2"/>
                </a:solidFill>
              </a:rPr>
              <a:t>Fonte: Secretaria de Desenvolvimento Econômico (2017)</a:t>
            </a:r>
          </a:p>
        </p:txBody>
      </p:sp>
    </p:spTree>
    <p:extLst>
      <p:ext uri="{BB962C8B-B14F-4D97-AF65-F5344CB8AC3E}">
        <p14:creationId xmlns:p14="http://schemas.microsoft.com/office/powerpoint/2010/main" val="3673663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8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Conector reto 28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0" y="5134392"/>
            <a:ext cx="9144000" cy="11952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395536" y="5262299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públicas de valorização do salário mínimo e transferência de renda direta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4499992" y="5133831"/>
            <a:ext cx="4661284" cy="1195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6588224" y="5354632"/>
            <a:ext cx="23381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do consumo das famílias na Bahia e Nordeste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-36512" y="1177007"/>
            <a:ext cx="6942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Evolução do PIB Brasil e PIB Bahia – Taxa de crescimento – 2002-2015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1" y="1628800"/>
            <a:ext cx="9070363" cy="358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6" descr="Resultado de imagem para icon family"/>
          <p:cNvSpPr>
            <a:spLocks noChangeAspect="1" noChangeArrowheads="1"/>
          </p:cNvSpPr>
          <p:nvPr/>
        </p:nvSpPr>
        <p:spPr bwMode="auto">
          <a:xfrm>
            <a:off x="155575" y="-57943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12" descr="Resultado de imagem para icon family"/>
          <p:cNvSpPr>
            <a:spLocks noChangeAspect="1" noChangeArrowheads="1"/>
          </p:cNvSpPr>
          <p:nvPr/>
        </p:nvSpPr>
        <p:spPr bwMode="auto">
          <a:xfrm>
            <a:off x="155575" y="-2239963"/>
            <a:ext cx="466725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8" name="Picture 14" descr="Imagem relacionada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149163"/>
            <a:ext cx="1098956" cy="109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tângulo 29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-36512" y="908720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Caracterização geral</a:t>
            </a:r>
          </a:p>
        </p:txBody>
      </p:sp>
    </p:spTree>
    <p:extLst>
      <p:ext uri="{BB962C8B-B14F-4D97-AF65-F5344CB8AC3E}">
        <p14:creationId xmlns:p14="http://schemas.microsoft.com/office/powerpoint/2010/main" val="1394592764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ctor reto 20"/>
          <p:cNvCxnSpPr/>
          <p:nvPr/>
        </p:nvCxnSpPr>
        <p:spPr>
          <a:xfrm>
            <a:off x="3420962" y="4006406"/>
            <a:ext cx="72008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Elipse 103"/>
          <p:cNvSpPr/>
          <p:nvPr/>
        </p:nvSpPr>
        <p:spPr>
          <a:xfrm>
            <a:off x="4099620" y="3664406"/>
            <a:ext cx="684076" cy="684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cxnSp>
        <p:nvCxnSpPr>
          <p:cNvPr id="293" name="Conector reto 292"/>
          <p:cNvCxnSpPr/>
          <p:nvPr/>
        </p:nvCxnSpPr>
        <p:spPr>
          <a:xfrm>
            <a:off x="2915816" y="2156401"/>
            <a:ext cx="5040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3419872" y="2156401"/>
            <a:ext cx="0" cy="14775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to 82"/>
          <p:cNvCxnSpPr/>
          <p:nvPr/>
        </p:nvCxnSpPr>
        <p:spPr>
          <a:xfrm flipV="1">
            <a:off x="3419872" y="3633993"/>
            <a:ext cx="0" cy="20992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5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tângulo 183"/>
          <p:cNvSpPr/>
          <p:nvPr/>
        </p:nvSpPr>
        <p:spPr>
          <a:xfrm>
            <a:off x="-36512" y="836712"/>
            <a:ext cx="8131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Investimentos previstos – 2017-2020</a:t>
            </a:r>
          </a:p>
        </p:txBody>
      </p:sp>
      <p:sp>
        <p:nvSpPr>
          <p:cNvPr id="256" name="Retângulo 255"/>
          <p:cNvSpPr/>
          <p:nvPr/>
        </p:nvSpPr>
        <p:spPr>
          <a:xfrm>
            <a:off x="-14003" y="1052736"/>
            <a:ext cx="32898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</a:rPr>
              <a:t>Por geração de emprego</a:t>
            </a:r>
          </a:p>
        </p:txBody>
      </p:sp>
      <p:sp>
        <p:nvSpPr>
          <p:cNvPr id="276" name="Retângulo 275"/>
          <p:cNvSpPr/>
          <p:nvPr/>
        </p:nvSpPr>
        <p:spPr>
          <a:xfrm>
            <a:off x="-108520" y="2029651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1.800 empregos</a:t>
            </a:r>
          </a:p>
        </p:txBody>
      </p:sp>
      <p:pic>
        <p:nvPicPr>
          <p:cNvPr id="2" name="Picture 2" descr="Resultado de imagem para png work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765" y="3758262"/>
            <a:ext cx="542172" cy="54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8" name="Conector reto 147"/>
          <p:cNvCxnSpPr/>
          <p:nvPr/>
        </p:nvCxnSpPr>
        <p:spPr>
          <a:xfrm>
            <a:off x="2915816" y="3284984"/>
            <a:ext cx="5040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ector reto 148"/>
          <p:cNvCxnSpPr/>
          <p:nvPr/>
        </p:nvCxnSpPr>
        <p:spPr>
          <a:xfrm>
            <a:off x="2915816" y="4581128"/>
            <a:ext cx="5040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reto 149"/>
          <p:cNvCxnSpPr/>
          <p:nvPr/>
        </p:nvCxnSpPr>
        <p:spPr>
          <a:xfrm>
            <a:off x="2915816" y="5733256"/>
            <a:ext cx="5040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/>
          <p:cNvGrpSpPr/>
          <p:nvPr/>
        </p:nvGrpSpPr>
        <p:grpSpPr>
          <a:xfrm flipH="1">
            <a:off x="1936460" y="2852936"/>
            <a:ext cx="1123372" cy="863638"/>
            <a:chOff x="827584" y="2853394"/>
            <a:chExt cx="1123372" cy="863638"/>
          </a:xfrm>
        </p:grpSpPr>
        <p:pic>
          <p:nvPicPr>
            <p:cNvPr id="151" name="Picture 4" descr="Resultado de imagem para png work man icon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853394"/>
              <a:ext cx="431819" cy="43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4" descr="Resultado de imagem para png work man icon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102" y="2853394"/>
              <a:ext cx="431819" cy="43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4" descr="Resultado de imagem para png work man icon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4011" y="2853394"/>
              <a:ext cx="446427" cy="43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4" descr="Resultado de imagem para png work man icon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529" y="2853394"/>
              <a:ext cx="446427" cy="43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4" descr="Resultado de imagem para png work man icon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285213"/>
              <a:ext cx="431819" cy="43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4" descr="Resultado de imagem para png work man icon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102" y="3285213"/>
              <a:ext cx="431819" cy="43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4" descr="Resultado de imagem para png work man icon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4011" y="3285213"/>
              <a:ext cx="446427" cy="43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o 7"/>
          <p:cNvGrpSpPr/>
          <p:nvPr/>
        </p:nvGrpSpPr>
        <p:grpSpPr>
          <a:xfrm flipH="1">
            <a:off x="1922198" y="4149309"/>
            <a:ext cx="1123372" cy="863638"/>
            <a:chOff x="827584" y="4149080"/>
            <a:chExt cx="1123372" cy="863638"/>
          </a:xfrm>
        </p:grpSpPr>
        <p:pic>
          <p:nvPicPr>
            <p:cNvPr id="171" name="Picture 4" descr="Resultado de imagem para png work man icon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149080"/>
              <a:ext cx="431819" cy="43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4" descr="Resultado de imagem para png work man icon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102" y="4149080"/>
              <a:ext cx="431819" cy="43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" name="Picture 4" descr="Resultado de imagem para png work man icon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4011" y="4149080"/>
              <a:ext cx="446427" cy="43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4" descr="Resultado de imagem para png work man icon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529" y="4149080"/>
              <a:ext cx="446427" cy="43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5" name="Picture 4" descr="Resultado de imagem para png work man icon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580899"/>
              <a:ext cx="431819" cy="43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" name="Picture 4" descr="Resultado de imagem para png work man icon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102" y="4580899"/>
              <a:ext cx="431819" cy="43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7" name="Picture 4" descr="Resultado de imagem para png work man icon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4011" y="4580899"/>
              <a:ext cx="446427" cy="43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o 8"/>
          <p:cNvGrpSpPr/>
          <p:nvPr/>
        </p:nvGrpSpPr>
        <p:grpSpPr>
          <a:xfrm>
            <a:off x="2397495" y="5301208"/>
            <a:ext cx="662337" cy="863638"/>
            <a:chOff x="827584" y="5301208"/>
            <a:chExt cx="662337" cy="863638"/>
          </a:xfrm>
        </p:grpSpPr>
        <p:pic>
          <p:nvPicPr>
            <p:cNvPr id="178" name="Picture 4" descr="Resultado de imagem para png work man icon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5301208"/>
              <a:ext cx="431819" cy="43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9" name="Picture 4" descr="Resultado de imagem para png work man icon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102" y="5301208"/>
              <a:ext cx="431819" cy="43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4" descr="Resultado de imagem para png work man icon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5733027"/>
              <a:ext cx="431819" cy="43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" name="Picture 4" descr="Resultado de imagem para png work man icon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102" y="5733027"/>
              <a:ext cx="431819" cy="43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o 5"/>
          <p:cNvGrpSpPr/>
          <p:nvPr/>
        </p:nvGrpSpPr>
        <p:grpSpPr>
          <a:xfrm>
            <a:off x="1691680" y="1700808"/>
            <a:ext cx="1346585" cy="863638"/>
            <a:chOff x="861472" y="1700808"/>
            <a:chExt cx="1346585" cy="863638"/>
          </a:xfrm>
        </p:grpSpPr>
        <p:pic>
          <p:nvPicPr>
            <p:cNvPr id="2052" name="Picture 4" descr="Resultado de imagem para png work man icon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472" y="1700808"/>
              <a:ext cx="431819" cy="43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4" descr="Resultado de imagem para png work man icon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990" y="1700808"/>
              <a:ext cx="431819" cy="43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4" descr="Resultado de imagem para png work man icon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899" y="1700808"/>
              <a:ext cx="446427" cy="43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4" descr="Resultado de imagem para png work man icon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417" y="1700808"/>
              <a:ext cx="446427" cy="43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4" descr="Resultado de imagem para png work man icon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472" y="2132627"/>
              <a:ext cx="431819" cy="43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4" descr="Resultado de imagem para png work man icon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990" y="2132627"/>
              <a:ext cx="431819" cy="43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4" descr="Resultado de imagem para png work man icon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899" y="2132627"/>
              <a:ext cx="446427" cy="43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4" descr="Resultado de imagem para png work man icon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417" y="2132627"/>
              <a:ext cx="446427" cy="43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4" descr="Resultado de imagem para png work man icon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1630" y="1700808"/>
              <a:ext cx="446427" cy="43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" name="Picture 4" descr="Resultado de imagem para png work man icon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1630" y="2125597"/>
              <a:ext cx="446427" cy="43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9" name="Elipse 188"/>
          <p:cNvSpPr/>
          <p:nvPr/>
        </p:nvSpPr>
        <p:spPr>
          <a:xfrm>
            <a:off x="1254064" y="2867261"/>
            <a:ext cx="360000" cy="360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90" name="Picture 9" descr="Resultado de imagem para gas png icon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46" y="2912054"/>
            <a:ext cx="270413" cy="2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" name="Elipse 198"/>
          <p:cNvSpPr/>
          <p:nvPr/>
        </p:nvSpPr>
        <p:spPr>
          <a:xfrm>
            <a:off x="1634916" y="2880897"/>
            <a:ext cx="360000" cy="360000"/>
          </a:xfrm>
          <a:prstGeom prst="ellipse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17" name="Picture 6" descr="Resultado de imagem para electric png icon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422" y="2920273"/>
            <a:ext cx="306988" cy="30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" name="Retângulo 217"/>
          <p:cNvSpPr/>
          <p:nvPr/>
        </p:nvSpPr>
        <p:spPr>
          <a:xfrm>
            <a:off x="-108520" y="2359913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Camaçari</a:t>
            </a:r>
          </a:p>
        </p:txBody>
      </p:sp>
      <p:sp>
        <p:nvSpPr>
          <p:cNvPr id="219" name="Elipse 218"/>
          <p:cNvSpPr/>
          <p:nvPr/>
        </p:nvSpPr>
        <p:spPr>
          <a:xfrm>
            <a:off x="1403648" y="1666003"/>
            <a:ext cx="360000" cy="36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20" name="Picture 8" descr="Resultado de imagem para service icon 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97" y="1720716"/>
            <a:ext cx="244800" cy="2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" name="Retângulo 220"/>
          <p:cNvSpPr/>
          <p:nvPr/>
        </p:nvSpPr>
        <p:spPr>
          <a:xfrm>
            <a:off x="179512" y="3212976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1.300 empregos</a:t>
            </a:r>
          </a:p>
        </p:txBody>
      </p:sp>
      <p:sp>
        <p:nvSpPr>
          <p:cNvPr id="222" name="Retângulo 221"/>
          <p:cNvSpPr/>
          <p:nvPr/>
        </p:nvSpPr>
        <p:spPr>
          <a:xfrm>
            <a:off x="179512" y="3512041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Diversos municípios</a:t>
            </a:r>
          </a:p>
        </p:txBody>
      </p:sp>
      <p:sp>
        <p:nvSpPr>
          <p:cNvPr id="223" name="Retângulo 222"/>
          <p:cNvSpPr/>
          <p:nvPr/>
        </p:nvSpPr>
        <p:spPr>
          <a:xfrm>
            <a:off x="-108520" y="2204864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R$ 300,0 milhões</a:t>
            </a:r>
          </a:p>
        </p:txBody>
      </p:sp>
      <p:sp>
        <p:nvSpPr>
          <p:cNvPr id="224" name="Retângulo 223"/>
          <p:cNvSpPr/>
          <p:nvPr/>
        </p:nvSpPr>
        <p:spPr>
          <a:xfrm>
            <a:off x="173944" y="3382920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R$ 1,2 bilhão</a:t>
            </a:r>
          </a:p>
        </p:txBody>
      </p:sp>
      <p:sp>
        <p:nvSpPr>
          <p:cNvPr id="225" name="Retângulo 224"/>
          <p:cNvSpPr/>
          <p:nvPr/>
        </p:nvSpPr>
        <p:spPr>
          <a:xfrm>
            <a:off x="107504" y="4512728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1.200 empregos</a:t>
            </a:r>
          </a:p>
        </p:txBody>
      </p:sp>
      <p:sp>
        <p:nvSpPr>
          <p:cNvPr id="226" name="Retângulo 225"/>
          <p:cNvSpPr/>
          <p:nvPr/>
        </p:nvSpPr>
        <p:spPr>
          <a:xfrm>
            <a:off x="107504" y="4842990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Camaçari</a:t>
            </a:r>
          </a:p>
        </p:txBody>
      </p:sp>
      <p:sp>
        <p:nvSpPr>
          <p:cNvPr id="227" name="Elipse 226"/>
          <p:cNvSpPr/>
          <p:nvPr/>
        </p:nvSpPr>
        <p:spPr>
          <a:xfrm>
            <a:off x="1619712" y="4149080"/>
            <a:ext cx="360000" cy="36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28" name="Picture 8" descr="Resultado de imagem para service icon 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61" y="4203793"/>
            <a:ext cx="244800" cy="2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" name="Retângulo 228"/>
          <p:cNvSpPr/>
          <p:nvPr/>
        </p:nvSpPr>
        <p:spPr>
          <a:xfrm>
            <a:off x="107504" y="4687941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R$ 20,5 milhões</a:t>
            </a:r>
          </a:p>
        </p:txBody>
      </p:sp>
      <p:sp>
        <p:nvSpPr>
          <p:cNvPr id="230" name="Elipse 229"/>
          <p:cNvSpPr/>
          <p:nvPr/>
        </p:nvSpPr>
        <p:spPr>
          <a:xfrm>
            <a:off x="2051760" y="5301208"/>
            <a:ext cx="360000" cy="36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31" name="Picture 4" descr="Resultado de imagem para chemistry png icon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60" y="5315080"/>
            <a:ext cx="332255" cy="33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" name="Retângulo 231"/>
          <p:cNvSpPr/>
          <p:nvPr/>
        </p:nvSpPr>
        <p:spPr>
          <a:xfrm>
            <a:off x="539552" y="5660829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 empregos</a:t>
            </a:r>
          </a:p>
        </p:txBody>
      </p:sp>
      <p:sp>
        <p:nvSpPr>
          <p:cNvPr id="233" name="Retângulo 232"/>
          <p:cNvSpPr/>
          <p:nvPr/>
        </p:nvSpPr>
        <p:spPr>
          <a:xfrm>
            <a:off x="539552" y="5991091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Candeias</a:t>
            </a:r>
          </a:p>
        </p:txBody>
      </p:sp>
      <p:sp>
        <p:nvSpPr>
          <p:cNvPr id="234" name="Retângulo 233"/>
          <p:cNvSpPr/>
          <p:nvPr/>
        </p:nvSpPr>
        <p:spPr>
          <a:xfrm>
            <a:off x="539552" y="5836042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R$ 230,0 milhões</a:t>
            </a:r>
          </a:p>
        </p:txBody>
      </p:sp>
      <p:cxnSp>
        <p:nvCxnSpPr>
          <p:cNvPr id="235" name="Conector reto 234"/>
          <p:cNvCxnSpPr/>
          <p:nvPr/>
        </p:nvCxnSpPr>
        <p:spPr>
          <a:xfrm>
            <a:off x="5508104" y="2191206"/>
            <a:ext cx="5040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ector reto 235"/>
          <p:cNvCxnSpPr/>
          <p:nvPr/>
        </p:nvCxnSpPr>
        <p:spPr>
          <a:xfrm>
            <a:off x="4788024" y="4039869"/>
            <a:ext cx="72008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ector reto 237"/>
          <p:cNvCxnSpPr/>
          <p:nvPr/>
        </p:nvCxnSpPr>
        <p:spPr>
          <a:xfrm flipV="1">
            <a:off x="5508104" y="2191206"/>
            <a:ext cx="0" cy="14775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ector reto 238"/>
          <p:cNvCxnSpPr/>
          <p:nvPr/>
        </p:nvCxnSpPr>
        <p:spPr>
          <a:xfrm flipV="1">
            <a:off x="5508104" y="3668798"/>
            <a:ext cx="0" cy="20992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Retângulo 239"/>
          <p:cNvSpPr/>
          <p:nvPr/>
        </p:nvSpPr>
        <p:spPr>
          <a:xfrm>
            <a:off x="6444208" y="2064456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empregos</a:t>
            </a:r>
          </a:p>
        </p:txBody>
      </p:sp>
      <p:pic>
        <p:nvPicPr>
          <p:cNvPr id="242" name="Picture 4" descr="Resultado de imagem para png work man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2" y="1735613"/>
            <a:ext cx="431819" cy="4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" name="Picture 4" descr="Resultado de imagem para png work man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50" y="1735613"/>
            <a:ext cx="431819" cy="4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" name="Picture 4" descr="Resultado de imagem para png work man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2" y="2167432"/>
            <a:ext cx="431819" cy="4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" name="Picture 4" descr="Resultado de imagem para png work man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50" y="2167432"/>
            <a:ext cx="431819" cy="4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2" name="Conector reto 251"/>
          <p:cNvCxnSpPr/>
          <p:nvPr/>
        </p:nvCxnSpPr>
        <p:spPr>
          <a:xfrm>
            <a:off x="5508104" y="3319789"/>
            <a:ext cx="5040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ector reto 252"/>
          <p:cNvCxnSpPr/>
          <p:nvPr/>
        </p:nvCxnSpPr>
        <p:spPr>
          <a:xfrm>
            <a:off x="5508104" y="4615933"/>
            <a:ext cx="5040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ector reto 253"/>
          <p:cNvCxnSpPr/>
          <p:nvPr/>
        </p:nvCxnSpPr>
        <p:spPr>
          <a:xfrm>
            <a:off x="5508104" y="5768061"/>
            <a:ext cx="5040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7" name="Picture 4" descr="Resultado de imagem para png work man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88199"/>
            <a:ext cx="431819" cy="4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" name="Picture 4" descr="Resultado de imagem para png work man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62" y="2888199"/>
            <a:ext cx="431819" cy="4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" name="Picture 4" descr="Resultado de imagem para png work man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0018"/>
            <a:ext cx="431819" cy="4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" name="Picture 4" descr="Resultado de imagem para png work man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62" y="3320018"/>
            <a:ext cx="431819" cy="4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" name="Picture 4" descr="Resultado de imagem para png work man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83885"/>
            <a:ext cx="431819" cy="4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" name="Picture 4" descr="Resultado de imagem para png work man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62" y="4183885"/>
            <a:ext cx="431819" cy="4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" name="Picture 4" descr="Resultado de imagem para png work man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15704"/>
            <a:ext cx="431819" cy="4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" name="Picture 4" descr="Resultado de imagem para png work man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62" y="4615704"/>
            <a:ext cx="431819" cy="4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" name="Picture 4" descr="Resultado de imagem para png work man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36013"/>
            <a:ext cx="431819" cy="4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" name="Picture 4" descr="Resultado de imagem para png work man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62" y="5336013"/>
            <a:ext cx="431819" cy="4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" name="Picture 4" descr="Resultado de imagem para png work man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767832"/>
            <a:ext cx="431819" cy="4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4" name="Retângulo 283"/>
          <p:cNvSpPr/>
          <p:nvPr/>
        </p:nvSpPr>
        <p:spPr>
          <a:xfrm>
            <a:off x="6444208" y="2394718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Camacan</a:t>
            </a:r>
          </a:p>
        </p:txBody>
      </p:sp>
      <p:sp>
        <p:nvSpPr>
          <p:cNvPr id="287" name="Retângulo 286"/>
          <p:cNvSpPr/>
          <p:nvPr/>
        </p:nvSpPr>
        <p:spPr>
          <a:xfrm>
            <a:off x="6372200" y="3247781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empregos</a:t>
            </a:r>
          </a:p>
        </p:txBody>
      </p:sp>
      <p:sp>
        <p:nvSpPr>
          <p:cNvPr id="288" name="Retângulo 287"/>
          <p:cNvSpPr/>
          <p:nvPr/>
        </p:nvSpPr>
        <p:spPr>
          <a:xfrm>
            <a:off x="6372200" y="3546846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Itamaraju</a:t>
            </a:r>
          </a:p>
        </p:txBody>
      </p:sp>
      <p:sp>
        <p:nvSpPr>
          <p:cNvPr id="289" name="Retângulo 288"/>
          <p:cNvSpPr/>
          <p:nvPr/>
        </p:nvSpPr>
        <p:spPr>
          <a:xfrm>
            <a:off x="6444208" y="2239669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R$ 5,8 milhões</a:t>
            </a:r>
          </a:p>
        </p:txBody>
      </p:sp>
      <p:sp>
        <p:nvSpPr>
          <p:cNvPr id="290" name="Retângulo 289"/>
          <p:cNvSpPr/>
          <p:nvPr/>
        </p:nvSpPr>
        <p:spPr>
          <a:xfrm>
            <a:off x="6366632" y="3417725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R$ 8,0 milhões</a:t>
            </a:r>
          </a:p>
        </p:txBody>
      </p:sp>
      <p:sp>
        <p:nvSpPr>
          <p:cNvPr id="291" name="Retângulo 290"/>
          <p:cNvSpPr/>
          <p:nvPr/>
        </p:nvSpPr>
        <p:spPr>
          <a:xfrm>
            <a:off x="6372200" y="4547533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570 empregos</a:t>
            </a:r>
          </a:p>
        </p:txBody>
      </p:sp>
      <p:sp>
        <p:nvSpPr>
          <p:cNvPr id="292" name="Retângulo 291"/>
          <p:cNvSpPr/>
          <p:nvPr/>
        </p:nvSpPr>
        <p:spPr>
          <a:xfrm>
            <a:off x="6372200" y="4877795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Camaçari</a:t>
            </a:r>
          </a:p>
        </p:txBody>
      </p:sp>
      <p:sp>
        <p:nvSpPr>
          <p:cNvPr id="294" name="Elipse 293"/>
          <p:cNvSpPr/>
          <p:nvPr/>
        </p:nvSpPr>
        <p:spPr>
          <a:xfrm>
            <a:off x="6444208" y="4183885"/>
            <a:ext cx="360000" cy="36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95" name="Picture 8" descr="Resultado de imagem para service icon 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757" y="4238598"/>
            <a:ext cx="244800" cy="2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" name="Retângulo 295"/>
          <p:cNvSpPr/>
          <p:nvPr/>
        </p:nvSpPr>
        <p:spPr>
          <a:xfrm>
            <a:off x="6372200" y="4722746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R$ 16,6 milhões</a:t>
            </a:r>
          </a:p>
        </p:txBody>
      </p:sp>
      <p:sp>
        <p:nvSpPr>
          <p:cNvPr id="297" name="Elipse 296"/>
          <p:cNvSpPr/>
          <p:nvPr/>
        </p:nvSpPr>
        <p:spPr>
          <a:xfrm>
            <a:off x="6442190" y="5336013"/>
            <a:ext cx="360000" cy="360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99" name="Retângulo 298"/>
          <p:cNvSpPr/>
          <p:nvPr/>
        </p:nvSpPr>
        <p:spPr>
          <a:xfrm>
            <a:off x="6372200" y="5695634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empregos</a:t>
            </a:r>
          </a:p>
        </p:txBody>
      </p:sp>
      <p:sp>
        <p:nvSpPr>
          <p:cNvPr id="300" name="Retângulo 299"/>
          <p:cNvSpPr/>
          <p:nvPr/>
        </p:nvSpPr>
        <p:spPr>
          <a:xfrm>
            <a:off x="6372200" y="6025896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Camaçari</a:t>
            </a:r>
          </a:p>
        </p:txBody>
      </p:sp>
      <p:sp>
        <p:nvSpPr>
          <p:cNvPr id="301" name="Retângulo 300"/>
          <p:cNvSpPr/>
          <p:nvPr/>
        </p:nvSpPr>
        <p:spPr>
          <a:xfrm>
            <a:off x="6372200" y="5870847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R$ 80,0 milhões</a:t>
            </a:r>
          </a:p>
        </p:txBody>
      </p:sp>
      <p:sp>
        <p:nvSpPr>
          <p:cNvPr id="302" name="Retângulo 301"/>
          <p:cNvSpPr/>
          <p:nvPr/>
        </p:nvSpPr>
        <p:spPr>
          <a:xfrm>
            <a:off x="-108520" y="1609636"/>
            <a:ext cx="1578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 e serviços</a:t>
            </a:r>
          </a:p>
        </p:txBody>
      </p:sp>
      <p:sp>
        <p:nvSpPr>
          <p:cNvPr id="303" name="Retângulo 302"/>
          <p:cNvSpPr/>
          <p:nvPr/>
        </p:nvSpPr>
        <p:spPr>
          <a:xfrm>
            <a:off x="101936" y="2823319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Eletricidade e Gás</a:t>
            </a:r>
          </a:p>
        </p:txBody>
      </p:sp>
      <p:sp>
        <p:nvSpPr>
          <p:cNvPr id="304" name="Retângulo 303"/>
          <p:cNvSpPr/>
          <p:nvPr/>
        </p:nvSpPr>
        <p:spPr>
          <a:xfrm>
            <a:off x="113071" y="4077072"/>
            <a:ext cx="1578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 e serviços</a:t>
            </a:r>
          </a:p>
        </p:txBody>
      </p:sp>
      <p:sp>
        <p:nvSpPr>
          <p:cNvPr id="305" name="Retângulo 304"/>
          <p:cNvSpPr/>
          <p:nvPr/>
        </p:nvSpPr>
        <p:spPr>
          <a:xfrm>
            <a:off x="545119" y="5271591"/>
            <a:ext cx="1578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Químico e Petroquímico</a:t>
            </a:r>
          </a:p>
        </p:txBody>
      </p:sp>
      <p:sp>
        <p:nvSpPr>
          <p:cNvPr id="306" name="Retângulo 305"/>
          <p:cNvSpPr/>
          <p:nvPr/>
        </p:nvSpPr>
        <p:spPr>
          <a:xfrm>
            <a:off x="6809815" y="1671191"/>
            <a:ext cx="1074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Calçados e couro</a:t>
            </a:r>
          </a:p>
        </p:txBody>
      </p:sp>
      <p:sp>
        <p:nvSpPr>
          <p:cNvPr id="307" name="Elipse 306"/>
          <p:cNvSpPr/>
          <p:nvPr/>
        </p:nvSpPr>
        <p:spPr>
          <a:xfrm>
            <a:off x="6536337" y="1722023"/>
            <a:ext cx="360000" cy="36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2054" name="Picture 6" descr="Resultado de imagem para png shoes  icon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259" y="1761295"/>
            <a:ext cx="264708" cy="26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" name="Elipse 307"/>
          <p:cNvSpPr/>
          <p:nvPr/>
        </p:nvSpPr>
        <p:spPr>
          <a:xfrm>
            <a:off x="6444208" y="2924984"/>
            <a:ext cx="360000" cy="36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10" name="Picture 4" descr="Resultado de imagem para computer png icon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64" y="2968419"/>
            <a:ext cx="247391" cy="24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" name="Retângulo 310"/>
          <p:cNvSpPr/>
          <p:nvPr/>
        </p:nvSpPr>
        <p:spPr>
          <a:xfrm>
            <a:off x="6732240" y="2895327"/>
            <a:ext cx="2051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Informática e eletroeletrônicos</a:t>
            </a:r>
          </a:p>
        </p:txBody>
      </p:sp>
      <p:sp>
        <p:nvSpPr>
          <p:cNvPr id="312" name="Retângulo 311"/>
          <p:cNvSpPr/>
          <p:nvPr/>
        </p:nvSpPr>
        <p:spPr>
          <a:xfrm>
            <a:off x="6737807" y="4149080"/>
            <a:ext cx="1578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 e serviços</a:t>
            </a:r>
          </a:p>
        </p:txBody>
      </p:sp>
      <p:pic>
        <p:nvPicPr>
          <p:cNvPr id="2058" name="Picture 10" descr="Resultado de imagem para png recycle icon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590" y="5384994"/>
            <a:ext cx="273327" cy="26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3" name="Retângulo 312"/>
          <p:cNvSpPr/>
          <p:nvPr/>
        </p:nvSpPr>
        <p:spPr>
          <a:xfrm>
            <a:off x="6732240" y="5384249"/>
            <a:ext cx="15786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Reciclagem</a:t>
            </a:r>
          </a:p>
        </p:txBody>
      </p:sp>
      <p:sp>
        <p:nvSpPr>
          <p:cNvPr id="314" name="Retângulo 313"/>
          <p:cNvSpPr/>
          <p:nvPr/>
        </p:nvSpPr>
        <p:spPr>
          <a:xfrm>
            <a:off x="3635896" y="4293096"/>
            <a:ext cx="1677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Projetos de investimentos por geração de emprego</a:t>
            </a:r>
          </a:p>
        </p:txBody>
      </p:sp>
      <p:sp>
        <p:nvSpPr>
          <p:cNvPr id="134" name="Retângulo 133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CaixaDeTexto 134"/>
          <p:cNvSpPr txBox="1"/>
          <p:nvPr/>
        </p:nvSpPr>
        <p:spPr>
          <a:xfrm>
            <a:off x="5239531" y="6141797"/>
            <a:ext cx="401298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700" b="1" dirty="0">
                <a:solidFill>
                  <a:schemeClr val="tx2"/>
                </a:solidFill>
              </a:rPr>
              <a:t>Fonte: Secretaria de Desenvolvimento Econômico (2017)</a:t>
            </a:r>
          </a:p>
        </p:txBody>
      </p:sp>
    </p:spTree>
    <p:extLst>
      <p:ext uri="{BB962C8B-B14F-4D97-AF65-F5344CB8AC3E}">
        <p14:creationId xmlns:p14="http://schemas.microsoft.com/office/powerpoint/2010/main" val="15209625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 descr="Resultado de imagem para train icon png"/>
          <p:cNvSpPr>
            <a:spLocks noChangeAspect="1" noChangeArrowheads="1"/>
          </p:cNvSpPr>
          <p:nvPr/>
        </p:nvSpPr>
        <p:spPr bwMode="auto">
          <a:xfrm>
            <a:off x="155575" y="-2338388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2" name="Text Box 1239"/>
          <p:cNvSpPr txBox="1">
            <a:spLocks noChangeArrowheads="1"/>
          </p:cNvSpPr>
          <p:nvPr/>
        </p:nvSpPr>
        <p:spPr bwMode="auto">
          <a:xfrm>
            <a:off x="285720" y="2500306"/>
            <a:ext cx="8858280" cy="233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0" tIns="45706" rIns="91410" bIns="45706">
            <a:spAutoFit/>
          </a:bodyPr>
          <a:lstStyle/>
          <a:p>
            <a:pPr algn="ctr" defTabSz="449123" eaLnBrk="0" hangingPunct="0">
              <a:lnSpc>
                <a:spcPct val="80000"/>
              </a:lnSpc>
              <a:defRPr/>
            </a:pPr>
            <a:r>
              <a:rPr lang="pt-BR" sz="3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Secretaria de Desenvolvimento Econômico</a:t>
            </a:r>
          </a:p>
          <a:p>
            <a:pPr algn="ctr" defTabSz="449123" eaLnBrk="0" hangingPunct="0">
              <a:lnSpc>
                <a:spcPct val="80000"/>
              </a:lnSpc>
              <a:defRPr/>
            </a:pPr>
            <a:r>
              <a:rPr lang="pt-BR" sz="3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2"/>
              </a:rPr>
              <a:t>www.sde.ba.gov.br</a:t>
            </a:r>
            <a:endParaRPr lang="pt-BR" sz="3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defTabSz="449123" eaLnBrk="0" hangingPunct="0">
              <a:lnSpc>
                <a:spcPct val="80000"/>
              </a:lnSpc>
              <a:defRPr/>
            </a:pPr>
            <a:endParaRPr lang="pt-BR" sz="3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defTabSz="449123" eaLnBrk="0" hangingPunct="0">
              <a:lnSpc>
                <a:spcPct val="80000"/>
              </a:lnSpc>
              <a:defRPr/>
            </a:pPr>
            <a:endParaRPr lang="pt-BR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defTabSz="449123" eaLnBrk="0" hangingPunct="0">
              <a:lnSpc>
                <a:spcPct val="80000"/>
              </a:lnSpc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Superintendência de Desenvolvimento Produtivo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SDP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defTabSz="449123" eaLnBrk="0" hangingPunct="0">
              <a:lnSpc>
                <a:spcPct val="80000"/>
              </a:lnSpc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jfreitas@sde.ba.gov.br</a:t>
            </a: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defTabSz="449123" eaLnBrk="0" hangingPunct="0">
              <a:lnSpc>
                <a:spcPct val="80000"/>
              </a:lnSpc>
              <a:defRPr/>
            </a:pPr>
            <a:endParaRPr lang="pt-BR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defTabSz="449123" eaLnBrk="0" hangingPunct="0">
              <a:lnSpc>
                <a:spcPct val="80000"/>
              </a:lnSpc>
              <a:defRPr/>
            </a:pP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0" y="6165304"/>
            <a:ext cx="9144000" cy="457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6191593"/>
            <a:ext cx="9107488" cy="45719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6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18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tângulo 33"/>
          <p:cNvSpPr/>
          <p:nvPr/>
        </p:nvSpPr>
        <p:spPr>
          <a:xfrm>
            <a:off x="-36512" y="1177007"/>
            <a:ext cx="6942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PIB per capita Brasil, Nordeste e Bahia – 2002-2015</a:t>
            </a:r>
          </a:p>
        </p:txBody>
      </p:sp>
      <p:sp>
        <p:nvSpPr>
          <p:cNvPr id="2" name="AutoShape 6" descr="Resultado de imagem para icon family"/>
          <p:cNvSpPr>
            <a:spLocks noChangeAspect="1" noChangeArrowheads="1"/>
          </p:cNvSpPr>
          <p:nvPr/>
        </p:nvSpPr>
        <p:spPr bwMode="auto">
          <a:xfrm>
            <a:off x="155575" y="-57943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12" descr="Resultado de imagem para icon family"/>
          <p:cNvSpPr>
            <a:spLocks noChangeAspect="1" noChangeArrowheads="1"/>
          </p:cNvSpPr>
          <p:nvPr/>
        </p:nvSpPr>
        <p:spPr bwMode="auto">
          <a:xfrm>
            <a:off x="155575" y="-2239963"/>
            <a:ext cx="466725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-36512" y="908720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Caracterização geral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0" y="6093296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35496" y="5877272"/>
            <a:ext cx="40129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>
                <a:solidFill>
                  <a:schemeClr val="tx2"/>
                </a:solidFill>
              </a:rPr>
              <a:t>Fonte: IBGE (2017); SEI (2017).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29" y="1454006"/>
            <a:ext cx="6896672" cy="442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14575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3356992"/>
            <a:ext cx="9139343" cy="2952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784080" y="119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424080" y="1197021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5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tângulo 147"/>
          <p:cNvSpPr/>
          <p:nvPr/>
        </p:nvSpPr>
        <p:spPr>
          <a:xfrm>
            <a:off x="2542329" y="4076328"/>
            <a:ext cx="245340" cy="334942"/>
          </a:xfrm>
          <a:prstGeom prst="rect">
            <a:avLst/>
          </a:prstGeom>
          <a:gradFill flip="none" rotWithShape="1">
            <a:gsLst>
              <a:gs pos="68000">
                <a:schemeClr val="tx2"/>
              </a:gs>
              <a:gs pos="96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9" name="Retângulo 148"/>
          <p:cNvSpPr/>
          <p:nvPr/>
        </p:nvSpPr>
        <p:spPr>
          <a:xfrm>
            <a:off x="1106724" y="4076938"/>
            <a:ext cx="2070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Acima de 1 milhão</a:t>
            </a:r>
          </a:p>
        </p:txBody>
      </p:sp>
      <p:sp>
        <p:nvSpPr>
          <p:cNvPr id="150" name="Retângulo 149"/>
          <p:cNvSpPr/>
          <p:nvPr/>
        </p:nvSpPr>
        <p:spPr>
          <a:xfrm>
            <a:off x="1190116" y="3429000"/>
            <a:ext cx="6762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Municípios por faixas de população – 2017</a:t>
            </a:r>
          </a:p>
        </p:txBody>
      </p:sp>
      <p:sp>
        <p:nvSpPr>
          <p:cNvPr id="199" name="Retângulo 198"/>
          <p:cNvSpPr/>
          <p:nvPr/>
        </p:nvSpPr>
        <p:spPr>
          <a:xfrm>
            <a:off x="2688146" y="4005064"/>
            <a:ext cx="70490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7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</a:t>
            </a:r>
          </a:p>
        </p:txBody>
      </p:sp>
      <p:sp>
        <p:nvSpPr>
          <p:cNvPr id="218" name="Retângulo 217"/>
          <p:cNvSpPr/>
          <p:nvPr/>
        </p:nvSpPr>
        <p:spPr>
          <a:xfrm>
            <a:off x="1097757" y="4666203"/>
            <a:ext cx="17789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300 a 1 milhão</a:t>
            </a:r>
          </a:p>
        </p:txBody>
      </p:sp>
      <p:sp>
        <p:nvSpPr>
          <p:cNvPr id="219" name="Retângulo 218"/>
          <p:cNvSpPr/>
          <p:nvPr/>
        </p:nvSpPr>
        <p:spPr>
          <a:xfrm>
            <a:off x="2876715" y="4581128"/>
            <a:ext cx="70490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municípios</a:t>
            </a:r>
          </a:p>
        </p:txBody>
      </p:sp>
      <p:sp>
        <p:nvSpPr>
          <p:cNvPr id="223" name="Retângulo 222"/>
          <p:cNvSpPr/>
          <p:nvPr/>
        </p:nvSpPr>
        <p:spPr>
          <a:xfrm>
            <a:off x="1088792" y="5160967"/>
            <a:ext cx="13338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200 a 300 mil</a:t>
            </a:r>
          </a:p>
        </p:txBody>
      </p:sp>
      <p:sp>
        <p:nvSpPr>
          <p:cNvPr id="224" name="Retângulo 223"/>
          <p:cNvSpPr/>
          <p:nvPr/>
        </p:nvSpPr>
        <p:spPr>
          <a:xfrm>
            <a:off x="2938583" y="5059342"/>
            <a:ext cx="70490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t-BR" sz="7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municípios</a:t>
            </a:r>
          </a:p>
        </p:txBody>
      </p:sp>
      <p:sp>
        <p:nvSpPr>
          <p:cNvPr id="229" name="Retângulo 228"/>
          <p:cNvSpPr/>
          <p:nvPr/>
        </p:nvSpPr>
        <p:spPr>
          <a:xfrm>
            <a:off x="1097758" y="5655731"/>
            <a:ext cx="13338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100 a 200 mil</a:t>
            </a:r>
          </a:p>
        </p:txBody>
      </p:sp>
      <p:sp>
        <p:nvSpPr>
          <p:cNvPr id="230" name="Retângulo 229"/>
          <p:cNvSpPr/>
          <p:nvPr/>
        </p:nvSpPr>
        <p:spPr>
          <a:xfrm>
            <a:off x="3291034" y="5589240"/>
            <a:ext cx="70490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pPr algn="ctr"/>
            <a:r>
              <a:rPr lang="pt-BR" sz="7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municípios</a:t>
            </a:r>
          </a:p>
        </p:txBody>
      </p:sp>
      <p:sp>
        <p:nvSpPr>
          <p:cNvPr id="232" name="Retângulo 231"/>
          <p:cNvSpPr/>
          <p:nvPr/>
        </p:nvSpPr>
        <p:spPr>
          <a:xfrm>
            <a:off x="4583154" y="4071555"/>
            <a:ext cx="13338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50 a 100 mil</a:t>
            </a:r>
          </a:p>
        </p:txBody>
      </p:sp>
      <p:sp>
        <p:nvSpPr>
          <p:cNvPr id="234" name="Retângulo 233"/>
          <p:cNvSpPr/>
          <p:nvPr/>
        </p:nvSpPr>
        <p:spPr>
          <a:xfrm>
            <a:off x="6819426" y="4036050"/>
            <a:ext cx="70490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pt-BR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municípios</a:t>
            </a:r>
          </a:p>
        </p:txBody>
      </p:sp>
      <p:sp>
        <p:nvSpPr>
          <p:cNvPr id="239" name="Retângulo 238"/>
          <p:cNvSpPr/>
          <p:nvPr/>
        </p:nvSpPr>
        <p:spPr>
          <a:xfrm>
            <a:off x="4563775" y="4653770"/>
            <a:ext cx="13338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30 a 50 mil</a:t>
            </a:r>
          </a:p>
        </p:txBody>
      </p:sp>
      <p:sp>
        <p:nvSpPr>
          <p:cNvPr id="244" name="Retângulo 243"/>
          <p:cNvSpPr/>
          <p:nvPr/>
        </p:nvSpPr>
        <p:spPr>
          <a:xfrm>
            <a:off x="4572000" y="5140642"/>
            <a:ext cx="13338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10 a 30 mil</a:t>
            </a:r>
          </a:p>
        </p:txBody>
      </p:sp>
      <p:sp>
        <p:nvSpPr>
          <p:cNvPr id="245" name="Retângulo 244"/>
          <p:cNvSpPr/>
          <p:nvPr/>
        </p:nvSpPr>
        <p:spPr>
          <a:xfrm>
            <a:off x="8365478" y="5091717"/>
            <a:ext cx="70490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</a:t>
            </a:r>
            <a:r>
              <a:rPr lang="pt-BR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municípios</a:t>
            </a:r>
          </a:p>
        </p:txBody>
      </p:sp>
      <p:sp>
        <p:nvSpPr>
          <p:cNvPr id="248" name="Retângulo 247"/>
          <p:cNvSpPr/>
          <p:nvPr/>
        </p:nvSpPr>
        <p:spPr>
          <a:xfrm>
            <a:off x="4572000" y="5655731"/>
            <a:ext cx="13338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Até 10 mil</a:t>
            </a:r>
          </a:p>
        </p:txBody>
      </p:sp>
      <p:sp>
        <p:nvSpPr>
          <p:cNvPr id="253" name="Retângulo 252"/>
          <p:cNvSpPr/>
          <p:nvPr/>
        </p:nvSpPr>
        <p:spPr>
          <a:xfrm>
            <a:off x="7340028" y="5589240"/>
            <a:ext cx="70490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pt-BR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municípios</a:t>
            </a:r>
          </a:p>
        </p:txBody>
      </p:sp>
      <p:sp>
        <p:nvSpPr>
          <p:cNvPr id="254" name="Retângulo 253"/>
          <p:cNvSpPr/>
          <p:nvPr/>
        </p:nvSpPr>
        <p:spPr>
          <a:xfrm>
            <a:off x="282275" y="2320487"/>
            <a:ext cx="16974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Municípios com mais de 100 mil habitantes</a:t>
            </a:r>
          </a:p>
        </p:txBody>
      </p:sp>
      <p:sp>
        <p:nvSpPr>
          <p:cNvPr id="256" name="Retângulo 255"/>
          <p:cNvSpPr/>
          <p:nvPr/>
        </p:nvSpPr>
        <p:spPr>
          <a:xfrm>
            <a:off x="321813" y="1125968"/>
            <a:ext cx="15536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348" y="1058116"/>
            <a:ext cx="3591434" cy="215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9" name="Retângulo 258"/>
          <p:cNvSpPr/>
          <p:nvPr/>
        </p:nvSpPr>
        <p:spPr>
          <a:xfrm>
            <a:off x="4669518" y="1811750"/>
            <a:ext cx="1122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57,8%</a:t>
            </a:r>
          </a:p>
          <a:p>
            <a:pPr algn="ctr"/>
            <a:r>
              <a:rPr lang="pt-BR" sz="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da Bahia em 2015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16287"/>
            <a:ext cx="3659024" cy="219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4" name="Retângulo 263"/>
          <p:cNvSpPr/>
          <p:nvPr/>
        </p:nvSpPr>
        <p:spPr>
          <a:xfrm>
            <a:off x="2527976" y="1791746"/>
            <a:ext cx="1122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41,1%</a:t>
            </a:r>
          </a:p>
          <a:p>
            <a:pPr algn="ctr"/>
            <a:r>
              <a:rPr lang="pt-BR" sz="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população da Bahia em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06" y="1035421"/>
            <a:ext cx="3598298" cy="215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etângulo 50"/>
          <p:cNvSpPr/>
          <p:nvPr/>
        </p:nvSpPr>
        <p:spPr>
          <a:xfrm>
            <a:off x="6734910" y="1791746"/>
            <a:ext cx="1122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66,5%</a:t>
            </a:r>
          </a:p>
          <a:p>
            <a:pPr algn="ctr"/>
            <a:r>
              <a:rPr lang="pt-BR" sz="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emprego formal em 2015</a:t>
            </a:r>
          </a:p>
        </p:txBody>
      </p:sp>
      <p:sp>
        <p:nvSpPr>
          <p:cNvPr id="85" name="Retângulo 84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tângulo 85"/>
          <p:cNvSpPr/>
          <p:nvPr/>
        </p:nvSpPr>
        <p:spPr>
          <a:xfrm>
            <a:off x="2542328" y="4637231"/>
            <a:ext cx="386385" cy="334942"/>
          </a:xfrm>
          <a:prstGeom prst="rect">
            <a:avLst/>
          </a:prstGeom>
          <a:gradFill flip="none" rotWithShape="1">
            <a:gsLst>
              <a:gs pos="68000">
                <a:schemeClr val="tx2"/>
              </a:gs>
              <a:gs pos="96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7" name="Retângulo 86"/>
          <p:cNvSpPr/>
          <p:nvPr/>
        </p:nvSpPr>
        <p:spPr>
          <a:xfrm>
            <a:off x="2542328" y="5137005"/>
            <a:ext cx="490680" cy="334942"/>
          </a:xfrm>
          <a:prstGeom prst="rect">
            <a:avLst/>
          </a:prstGeom>
          <a:gradFill flip="none" rotWithShape="1">
            <a:gsLst>
              <a:gs pos="68000">
                <a:schemeClr val="tx2"/>
              </a:gs>
              <a:gs pos="96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8" name="Retângulo 87"/>
          <p:cNvSpPr/>
          <p:nvPr/>
        </p:nvSpPr>
        <p:spPr>
          <a:xfrm>
            <a:off x="2542328" y="5631564"/>
            <a:ext cx="850720" cy="334942"/>
          </a:xfrm>
          <a:prstGeom prst="rect">
            <a:avLst/>
          </a:prstGeom>
          <a:gradFill flip="none" rotWithShape="1">
            <a:gsLst>
              <a:gs pos="68000">
                <a:schemeClr val="tx2"/>
              </a:gs>
              <a:gs pos="96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89" name="Retângulo 88"/>
          <p:cNvSpPr/>
          <p:nvPr/>
        </p:nvSpPr>
        <p:spPr>
          <a:xfrm>
            <a:off x="5791854" y="4063896"/>
            <a:ext cx="1084401" cy="334942"/>
          </a:xfrm>
          <a:prstGeom prst="rect">
            <a:avLst/>
          </a:prstGeom>
          <a:gradFill flip="none" rotWithShape="1">
            <a:gsLst>
              <a:gs pos="68000">
                <a:schemeClr val="tx2"/>
              </a:gs>
              <a:gs pos="96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0" name="Retângulo 89"/>
          <p:cNvSpPr/>
          <p:nvPr/>
        </p:nvSpPr>
        <p:spPr>
          <a:xfrm>
            <a:off x="5791854" y="4624799"/>
            <a:ext cx="1380023" cy="334942"/>
          </a:xfrm>
          <a:prstGeom prst="rect">
            <a:avLst/>
          </a:prstGeom>
          <a:gradFill flip="none" rotWithShape="1">
            <a:gsLst>
              <a:gs pos="68000">
                <a:schemeClr val="tx2"/>
              </a:gs>
              <a:gs pos="96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1" name="Retângulo 90"/>
          <p:cNvSpPr/>
          <p:nvPr/>
        </p:nvSpPr>
        <p:spPr>
          <a:xfrm>
            <a:off x="5791853" y="5124573"/>
            <a:ext cx="2676167" cy="334942"/>
          </a:xfrm>
          <a:prstGeom prst="rect">
            <a:avLst/>
          </a:prstGeom>
          <a:gradFill flip="none" rotWithShape="1">
            <a:gsLst>
              <a:gs pos="68000">
                <a:schemeClr val="tx2"/>
              </a:gs>
              <a:gs pos="96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2" name="Retângulo 91"/>
          <p:cNvSpPr/>
          <p:nvPr/>
        </p:nvSpPr>
        <p:spPr>
          <a:xfrm>
            <a:off x="5791854" y="5619132"/>
            <a:ext cx="1660466" cy="334942"/>
          </a:xfrm>
          <a:prstGeom prst="rect">
            <a:avLst/>
          </a:prstGeom>
          <a:gradFill flip="none" rotWithShape="1">
            <a:gsLst>
              <a:gs pos="68000">
                <a:schemeClr val="tx2"/>
              </a:gs>
              <a:gs pos="96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93" name="Retângulo 92"/>
          <p:cNvSpPr/>
          <p:nvPr/>
        </p:nvSpPr>
        <p:spPr>
          <a:xfrm>
            <a:off x="6956904" y="4581128"/>
            <a:ext cx="70490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pt-BR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municípios</a:t>
            </a:r>
          </a:p>
        </p:txBody>
      </p:sp>
      <p:cxnSp>
        <p:nvCxnSpPr>
          <p:cNvPr id="21" name="Conector reto 20"/>
          <p:cNvCxnSpPr/>
          <p:nvPr/>
        </p:nvCxnSpPr>
        <p:spPr>
          <a:xfrm>
            <a:off x="4427984" y="3861048"/>
            <a:ext cx="0" cy="244827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aixaDeTexto 93"/>
          <p:cNvSpPr txBox="1"/>
          <p:nvPr/>
        </p:nvSpPr>
        <p:spPr>
          <a:xfrm>
            <a:off x="-36512" y="6093876"/>
            <a:ext cx="19042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sz="800" b="1" dirty="0">
                <a:solidFill>
                  <a:schemeClr val="tx2"/>
                </a:solidFill>
                <a:latin typeface="Arial"/>
              </a:rPr>
              <a:t>Fonte: IBGE  (2017); SEI (2017)</a:t>
            </a:r>
          </a:p>
        </p:txBody>
      </p:sp>
    </p:spTree>
    <p:extLst>
      <p:ext uri="{BB962C8B-B14F-4D97-AF65-F5344CB8AC3E}">
        <p14:creationId xmlns:p14="http://schemas.microsoft.com/office/powerpoint/2010/main" val="86278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AFC1F224-4967-493A-B554-42C42961F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20840"/>
            <a:ext cx="5040560" cy="516935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116632"/>
            <a:ext cx="8172400" cy="72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704000" y="11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64000" y="476632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4000" y="11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424080" y="476632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424000" y="835660"/>
            <a:ext cx="36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064000" y="836632"/>
            <a:ext cx="36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84000" y="835660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424000" y="116632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784000" y="4756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1000" b="1" dirty="0">
              <a:solidFill>
                <a:srgbClr val="0070C0"/>
              </a:solidFill>
              <a:ea typeface="SimSun" pitchFamily="2" charset="-122"/>
            </a:endParaRPr>
          </a:p>
        </p:txBody>
      </p:sp>
      <p:pic>
        <p:nvPicPr>
          <p:cNvPr id="35" name="Picture 2" descr="Resultado de imagem para logo sei png bah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852"/>
            <a:ext cx="694359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6381328"/>
            <a:ext cx="2150686" cy="3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6309320"/>
            <a:ext cx="914408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tângulo 83"/>
          <p:cNvSpPr/>
          <p:nvPr/>
        </p:nvSpPr>
        <p:spPr>
          <a:xfrm>
            <a:off x="-36512" y="89942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Mapa dos Territórios de Identidade</a:t>
            </a:r>
          </a:p>
        </p:txBody>
      </p:sp>
      <p:sp>
        <p:nvSpPr>
          <p:cNvPr id="85" name="Retângulo 84"/>
          <p:cNvSpPr/>
          <p:nvPr/>
        </p:nvSpPr>
        <p:spPr>
          <a:xfrm>
            <a:off x="-36512" y="1886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Panorama da Economia Baiana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1969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>
          <a:defRPr sz="1000" b="1" dirty="0">
            <a:solidFill>
              <a:srgbClr val="0070C0"/>
            </a:solidFill>
            <a:ea typeface="SimSun" pitchFamily="2" charset="-122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14608</TotalTime>
  <Words>4608</Words>
  <Application>Microsoft Office PowerPoint</Application>
  <PresentationFormat>Apresentação na tela (4:3)</PresentationFormat>
  <Paragraphs>1401</Paragraphs>
  <Slides>61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8" baseType="lpstr">
      <vt:lpstr>Arial Unicode MS</vt:lpstr>
      <vt:lpstr>SimSun</vt:lpstr>
      <vt:lpstr>Arial</vt:lpstr>
      <vt:lpstr>Arial Black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Produção setorial na Bahia</vt:lpstr>
      <vt:lpstr>Apresentação do PowerPoint</vt:lpstr>
      <vt:lpstr>Apresentação do PowerPoint</vt:lpstr>
      <vt:lpstr>Indústria</vt:lpstr>
      <vt:lpstr>Apresentação do PowerPoint</vt:lpstr>
      <vt:lpstr>Apresentação do PowerPoint</vt:lpstr>
      <vt:lpstr>Apresentação do PowerPoint</vt:lpstr>
      <vt:lpstr>Comércio exterior</vt:lpstr>
      <vt:lpstr>Apresentação do PowerPoint</vt:lpstr>
      <vt:lpstr>Apresentação do PowerPoint</vt:lpstr>
      <vt:lpstr>Comércio por vias internas</vt:lpstr>
      <vt:lpstr>Apresentação do PowerPoint</vt:lpstr>
      <vt:lpstr>Apresentação do PowerPoint</vt:lpstr>
      <vt:lpstr>Apresentação do PowerPoint</vt:lpstr>
      <vt:lpstr>Agropecuária</vt:lpstr>
      <vt:lpstr>Apresentação do PowerPoint</vt:lpstr>
      <vt:lpstr>Apresentação do PowerPoint</vt:lpstr>
      <vt:lpstr>Apresentação do PowerPoint</vt:lpstr>
      <vt:lpstr>Apresentação do PowerPoint</vt:lpstr>
      <vt:lpstr>Comércio e Serviços</vt:lpstr>
      <vt:lpstr>Apresentação do PowerPoint</vt:lpstr>
      <vt:lpstr>Apresentação do PowerPoint</vt:lpstr>
      <vt:lpstr>Apresentação do PowerPoint</vt:lpstr>
      <vt:lpstr>Municípios em destaque na Bahia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Os municípios destaques por setores da economia  2002 e 2015</vt:lpstr>
      <vt:lpstr>Apresentação do PowerPoint</vt:lpstr>
      <vt:lpstr>Apresentação do PowerPoint</vt:lpstr>
      <vt:lpstr>Apresentação do PowerPoint</vt:lpstr>
      <vt:lpstr>Mercado de trabalho</vt:lpstr>
      <vt:lpstr>Apresentação do PowerPoint</vt:lpstr>
      <vt:lpstr>Apresentação do PowerPoint</vt:lpstr>
      <vt:lpstr>Investimentos previstos 2017 – 2020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JONATAS SILVA DO ESPÍRITO SANTO</dc:creator>
  <cp:lastModifiedBy>Andressa Paranhos Guimarães</cp:lastModifiedBy>
  <cp:revision>1972</cp:revision>
  <cp:lastPrinted>2018-01-18T18:38:34Z</cp:lastPrinted>
  <dcterms:created xsi:type="dcterms:W3CDTF">2014-10-16T14:57:59Z</dcterms:created>
  <dcterms:modified xsi:type="dcterms:W3CDTF">2018-11-21T11:39:33Z</dcterms:modified>
</cp:coreProperties>
</file>