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7" r:id="rId2"/>
    <p:sldId id="741" r:id="rId3"/>
    <p:sldId id="283" r:id="rId4"/>
    <p:sldId id="268" r:id="rId5"/>
    <p:sldId id="730" r:id="rId6"/>
    <p:sldId id="734" r:id="rId7"/>
    <p:sldId id="305" r:id="rId8"/>
    <p:sldId id="731" r:id="rId9"/>
    <p:sldId id="733" r:id="rId10"/>
    <p:sldId id="727" r:id="rId11"/>
    <p:sldId id="740" r:id="rId12"/>
    <p:sldId id="743" r:id="rId13"/>
    <p:sldId id="262" r:id="rId14"/>
    <p:sldId id="726" r:id="rId15"/>
    <p:sldId id="284" r:id="rId16"/>
    <p:sldId id="285" r:id="rId17"/>
    <p:sldId id="374" r:id="rId18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0"/>
      <p:bold r:id="rId21"/>
    </p:embeddedFont>
    <p:embeddedFont>
      <p:font typeface="Arial Black" panose="020B0A04020102020204" pitchFamily="34" charset="0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O DIAS" initials="RD" lastIdx="2" clrIdx="0">
    <p:extLst>
      <p:ext uri="{19B8F6BF-5375-455C-9EA6-DF929625EA0E}">
        <p15:presenceInfo xmlns:p15="http://schemas.microsoft.com/office/powerpoint/2012/main" userId="7f40a97b7cbaf9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2DAEE"/>
    <a:srgbClr val="FFFFFF"/>
    <a:srgbClr val="003DF2"/>
    <a:srgbClr val="0240F3"/>
    <a:srgbClr val="010103"/>
    <a:srgbClr val="1868B7"/>
    <a:srgbClr val="70463A"/>
    <a:srgbClr val="3C5A98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3" autoAdjust="0"/>
    <p:restoredTop sz="94660"/>
  </p:normalViewPr>
  <p:slideViewPr>
    <p:cSldViewPr snapToGrid="0">
      <p:cViewPr>
        <p:scale>
          <a:sx n="90" d="100"/>
          <a:sy n="90" d="100"/>
        </p:scale>
        <p:origin x="202" y="7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f2f63b39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f2f63b39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É O FECHAMENTO EM 4 slides. ATENÇÃO!!!</a:t>
            </a:r>
          </a:p>
          <a:p>
            <a:r>
              <a:rPr lang="pt-BR" dirty="0"/>
              <a:t>Questionar a todo</a:t>
            </a:r>
            <a:r>
              <a:rPr lang="pt-BR" baseline="0" dirty="0"/>
              <a:t> tempo o nosso modelo de negocio, buscando ainda mais perenidade.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DF8F-34F5-4D48-9D40-D08BF8FCB8B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3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Falando nisso, em </a:t>
            </a:r>
            <a:r>
              <a:rPr lang="pt-BR" baseline="0" dirty="0"/>
              <a:t> </a:t>
            </a:r>
            <a:r>
              <a:rPr lang="pt-BR" dirty="0"/>
              <a:t>evolução e etc... Quero fazer uma dinâmica com vocês...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DF8F-34F5-4D48-9D40-D08BF8FCB8B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resentação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763" y="264025"/>
            <a:ext cx="1478474" cy="2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870500" y="3112800"/>
            <a:ext cx="3782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00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870500" y="2048500"/>
            <a:ext cx="3211200" cy="488100"/>
          </a:xfrm>
          <a:prstGeom prst="rect">
            <a:avLst/>
          </a:prstGeom>
          <a:solidFill>
            <a:srgbClr val="FFC200"/>
          </a:solidFill>
        </p:spPr>
        <p:txBody>
          <a:bodyPr spcFirstLastPara="1" wrap="square" lIns="198000" tIns="91425" rIns="91425" bIns="91425" anchor="ctr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032A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3870500" y="2580650"/>
            <a:ext cx="2668200" cy="488100"/>
          </a:xfrm>
          <a:prstGeom prst="rect">
            <a:avLst/>
          </a:prstGeom>
          <a:solidFill>
            <a:srgbClr val="FFC200"/>
          </a:solidFill>
        </p:spPr>
        <p:txBody>
          <a:bodyPr spcFirstLastPara="1" wrap="square" lIns="198000" tIns="91425" rIns="91425" bIns="91425" anchor="ctr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32A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D6B2-4E3C-47D7-BA6D-D91532593CFB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A74E-A099-4085-921C-943F50A1FF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D6B2-4E3C-47D7-BA6D-D91532593CFB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A74E-A099-4085-921C-943F50A1FF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7;p13">
            <a:extLst>
              <a:ext uri="{FF2B5EF4-FFF2-40B4-BE49-F238E27FC236}">
                <a16:creationId xmlns:a16="http://schemas.microsoft.com/office/drawing/2014/main" id="{CF7551B8-A866-41DE-B1A9-54DC43DEA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4557" y="910719"/>
            <a:ext cx="3827721" cy="4881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198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latin typeface="Agency FB" panose="020B0503020202020204" pitchFamily="34" charset="0"/>
              </a:rPr>
              <a:t>Ronaldo Dias</a:t>
            </a:r>
            <a:endParaRPr sz="4000" dirty="0">
              <a:latin typeface="Agency FB" panose="020B0503020202020204" pitchFamily="34" charset="0"/>
            </a:endParaRPr>
          </a:p>
        </p:txBody>
      </p:sp>
      <p:sp>
        <p:nvSpPr>
          <p:cNvPr id="19" name="Google Shape;58;p13">
            <a:extLst>
              <a:ext uri="{FF2B5EF4-FFF2-40B4-BE49-F238E27FC236}">
                <a16:creationId xmlns:a16="http://schemas.microsoft.com/office/drawing/2014/main" id="{7A64B5BB-E2B2-4532-B6E9-512D7731F91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74557" y="1549735"/>
            <a:ext cx="4484609" cy="4881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198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gency FB" panose="020B0503020202020204" pitchFamily="34" charset="0"/>
              </a:rPr>
              <a:t>Brasil Price / </a:t>
            </a:r>
            <a:r>
              <a:rPr lang="pt-BR" sz="2800" b="1" dirty="0" err="1">
                <a:latin typeface="Agency FB" panose="020B0503020202020204" pitchFamily="34" charset="0"/>
              </a:rPr>
              <a:t>Miura</a:t>
            </a:r>
            <a:r>
              <a:rPr lang="pt-BR" sz="2800" b="1" dirty="0">
                <a:latin typeface="Agency FB" panose="020B0503020202020204" pitchFamily="34" charset="0"/>
              </a:rPr>
              <a:t> / B2Easy</a:t>
            </a:r>
            <a:endParaRPr sz="2800" b="1" dirty="0">
              <a:latin typeface="Agency FB" panose="020B0503020202020204" pitchFamily="34" charset="0"/>
            </a:endParaRPr>
          </a:p>
        </p:txBody>
      </p:sp>
      <p:sp>
        <p:nvSpPr>
          <p:cNvPr id="20" name="Google Shape;56;p13">
            <a:extLst>
              <a:ext uri="{FF2B5EF4-FFF2-40B4-BE49-F238E27FC236}">
                <a16:creationId xmlns:a16="http://schemas.microsoft.com/office/drawing/2014/main" id="{E59C5531-BF6D-4E66-9D58-726992C166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18508" y="2039017"/>
            <a:ext cx="4212985" cy="2674967"/>
          </a:xfrm>
          <a:prstGeom prst="rect">
            <a:avLst/>
          </a:prstGeom>
        </p:spPr>
        <p:txBody>
          <a:bodyPr spcFirstLastPara="1" wrap="square" lIns="198000" tIns="91425" rIns="91425" bIns="91425" anchor="t" anchorCtr="0">
            <a:noAutofit/>
          </a:bodyPr>
          <a:lstStyle/>
          <a:p>
            <a:pPr lvl="0"/>
            <a:endParaRPr lang="pt-BR" sz="1800" b="1" dirty="0">
              <a:latin typeface="Agency FB" panose="020B0503020202020204" pitchFamily="34" charset="0"/>
            </a:endParaRPr>
          </a:p>
          <a:p>
            <a:r>
              <a:rPr lang="pt-BR" sz="1800" b="1" dirty="0">
                <a:latin typeface="Agency FB" panose="020B0503020202020204" pitchFamily="34" charset="0"/>
              </a:rPr>
              <a:t>Contador, apaixonado por TI, articulista, </a:t>
            </a:r>
            <a:r>
              <a:rPr lang="pt-BR" sz="1800" b="1" dirty="0" err="1">
                <a:latin typeface="Agency FB" panose="020B0503020202020204" pitchFamily="34" charset="0"/>
              </a:rPr>
              <a:t>Advisor</a:t>
            </a:r>
            <a:r>
              <a:rPr lang="pt-BR" sz="1800" b="1" dirty="0">
                <a:latin typeface="Agency FB" panose="020B0503020202020204" pitchFamily="34" charset="0"/>
              </a:rPr>
              <a:t> nas áreas de sistemas ERPS, + 27 anos de experiência em contabilidade, consultoria tributária, Holdings e Grupos Econômicos. </a:t>
            </a:r>
          </a:p>
          <a:p>
            <a:pPr lvl="0"/>
            <a:br>
              <a:rPr lang="pt-BR" sz="1800" b="1" dirty="0">
                <a:latin typeface="Agency FB" panose="020B0503020202020204" pitchFamily="34" charset="0"/>
              </a:rPr>
            </a:br>
            <a:r>
              <a:rPr lang="pt-BR" sz="1800" b="1" dirty="0">
                <a:latin typeface="Agency FB" panose="020B0503020202020204" pitchFamily="34" charset="0"/>
              </a:rPr>
              <a:t>Membro e conselheiro da </a:t>
            </a:r>
            <a:r>
              <a:rPr lang="pt-BR" sz="1800" b="1" dirty="0" err="1">
                <a:latin typeface="Agency FB" panose="020B0503020202020204" pitchFamily="34" charset="0"/>
              </a:rPr>
              <a:t>Renaccon</a:t>
            </a:r>
            <a:r>
              <a:rPr lang="pt-BR" sz="1800" b="1" dirty="0">
                <a:latin typeface="Agency FB" panose="020B0503020202020204" pitchFamily="34" charset="0"/>
              </a:rPr>
              <a:t>, do professor Cesar </a:t>
            </a:r>
            <a:r>
              <a:rPr lang="pt-BR" sz="1800" b="1" dirty="0" err="1">
                <a:latin typeface="Agency FB" panose="020B0503020202020204" pitchFamily="34" charset="0"/>
              </a:rPr>
              <a:t>Abicalaffe</a:t>
            </a:r>
            <a:r>
              <a:rPr lang="pt-BR" sz="1800" b="1" dirty="0">
                <a:latin typeface="Agency FB" panose="020B0503020202020204" pitchFamily="34" charset="0"/>
              </a:rPr>
              <a:t>.</a:t>
            </a:r>
            <a:endParaRPr sz="1800" b="1" dirty="0">
              <a:latin typeface="Agency FB" panose="020B05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6FA486-1B7E-4D32-9D03-6D86BF4F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450" y="249332"/>
            <a:ext cx="2495550" cy="6572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7F96DB0-BB3E-4E06-B9A0-A4A1DFA37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92" t="14875" r="22245" b="19819"/>
          <a:stretch/>
        </p:blipFill>
        <p:spPr>
          <a:xfrm>
            <a:off x="244520" y="249332"/>
            <a:ext cx="3373988" cy="468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03486-9B2B-4513-AC22-8B8E0602C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D7E0FE-D7AF-4A74-A199-E7E9CD42A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A7CB6F-95F1-4FBA-88CB-4D1E6127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-661"/>
            <a:ext cx="9144000" cy="51435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267930C-ED23-40E0-93BF-31FDC975E874}"/>
              </a:ext>
            </a:extLst>
          </p:cNvPr>
          <p:cNvSpPr/>
          <p:nvPr/>
        </p:nvSpPr>
        <p:spPr>
          <a:xfrm>
            <a:off x="2724076" y="187720"/>
            <a:ext cx="1539707" cy="902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du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" y="38818"/>
            <a:ext cx="9144001" cy="51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0626" y="268006"/>
            <a:ext cx="3366058" cy="103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Convivência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DARF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(INSS) empresa (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56563" y="1832841"/>
            <a:ext cx="3170579" cy="15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 que enviar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ON-TIME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 já vai ficar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TIME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c/ fisco?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95564" y="242936"/>
            <a:ext cx="3481877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 FGTS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e-social?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0626" y="1971511"/>
            <a:ext cx="3835166" cy="103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Concatenados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Dependentes (</a:t>
            </a:r>
            <a:r>
              <a:rPr lang="pt-BR" sz="3000" dirty="0" err="1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Remun</a:t>
            </a:r>
            <a:r>
              <a:rPr lang="pt-BR" sz="3000" dirty="0" err="1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3000" dirty="0" err="1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Pgto</a:t>
            </a:r>
            <a:r>
              <a:rPr lang="pt-BR" sz="3000" dirty="0" err="1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3000" dirty="0" err="1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Fecham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2000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Excluir</a:t>
            </a:r>
            <a:endParaRPr lang="pt-BR" sz="3000" dirty="0">
              <a:solidFill>
                <a:srgbClr val="FF0000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D1374E-6D5B-47F1-91A6-2DAA4B49F6FF}"/>
              </a:ext>
            </a:extLst>
          </p:cNvPr>
          <p:cNvSpPr/>
          <p:nvPr/>
        </p:nvSpPr>
        <p:spPr>
          <a:xfrm>
            <a:off x="5521907" y="3570858"/>
            <a:ext cx="3366058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u="sng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CHAVE CPF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</a:t>
            </a:r>
            <a:r>
              <a:rPr lang="pt-BR" sz="3000" b="1" dirty="0" err="1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rg,cpf,pis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dificulta)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E31A07-2078-4A69-AF2D-456C13E20129}"/>
              </a:ext>
            </a:extLst>
          </p:cNvPr>
          <p:cNvSpPr/>
          <p:nvPr/>
        </p:nvSpPr>
        <p:spPr>
          <a:xfrm>
            <a:off x="139960" y="3492403"/>
            <a:ext cx="3835166" cy="103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falta um dado não passa nada </a:t>
            </a:r>
            <a:endParaRPr lang="pt-BR" sz="3000" dirty="0">
              <a:solidFill>
                <a:srgbClr val="03182D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du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" y="38818"/>
            <a:ext cx="9144001" cy="51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56563" y="1909044"/>
            <a:ext cx="3170579" cy="251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DARF gerado na DCTF-WEB não Bate GPS e FOLHA x GFIP.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3000" b="1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MANDAR GPS MAIS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E agora?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7681" y="242936"/>
            <a:ext cx="3481877" cy="15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Hora da VERDADE: </a:t>
            </a:r>
            <a:r>
              <a:rPr lang="pt-BR" sz="3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(Caso real ... enquanto o prazo vai acabando) </a:t>
            </a:r>
          </a:p>
        </p:txBody>
      </p:sp>
    </p:spTree>
    <p:extLst>
      <p:ext uri="{BB962C8B-B14F-4D97-AF65-F5344CB8AC3E}">
        <p14:creationId xmlns:p14="http://schemas.microsoft.com/office/powerpoint/2010/main" val="19795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050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331639" y="1555778"/>
            <a:ext cx="7097013" cy="1242138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b="1" dirty="0">
                <a:latin typeface="Arial Black" pitchFamily="34" charset="0"/>
              </a:rPr>
            </a:br>
            <a:br>
              <a:rPr lang="pt-BR" sz="1800" b="1" dirty="0">
                <a:latin typeface="Arial Black" pitchFamily="34" charset="0"/>
              </a:rPr>
            </a:br>
            <a:br>
              <a:rPr lang="pt-BR" sz="1800" b="1" dirty="0">
                <a:latin typeface="Arial Black" pitchFamily="34" charset="0"/>
              </a:rPr>
            </a:br>
            <a:br>
              <a:rPr lang="pt-BR" sz="1800" b="1" dirty="0">
                <a:latin typeface="Arial Black" pitchFamily="34" charset="0"/>
              </a:rPr>
            </a:br>
            <a:br>
              <a:rPr lang="pt-BR" sz="1800" b="1" dirty="0">
                <a:latin typeface="Arial Black" pitchFamily="34" charset="0"/>
              </a:rPr>
            </a:br>
            <a:r>
              <a:rPr lang="pt-BR" sz="3100" b="1" dirty="0">
                <a:latin typeface="Arial Black" pitchFamily="34" charset="0"/>
              </a:rPr>
              <a:t>Problemas básicos operacionais </a:t>
            </a:r>
            <a:br>
              <a:rPr lang="pt-BR" sz="3100" b="1" dirty="0">
                <a:latin typeface="Arial Black" pitchFamily="34" charset="0"/>
              </a:rPr>
            </a:br>
            <a:r>
              <a:rPr lang="pt-BR" sz="3100" b="1" dirty="0">
                <a:latin typeface="Arial Black" pitchFamily="34" charset="0"/>
              </a:rPr>
              <a:t>Comunicação homem x máquina:</a:t>
            </a:r>
            <a:br>
              <a:rPr lang="pt-BR" sz="3100" b="1" dirty="0">
                <a:latin typeface="Arial Black" pitchFamily="34" charset="0"/>
              </a:rPr>
            </a:br>
            <a:br>
              <a:rPr lang="pt-BR" sz="1800" b="1" dirty="0">
                <a:latin typeface="Arial Black" pitchFamily="34" charset="0"/>
              </a:rPr>
            </a:br>
            <a:r>
              <a:rPr lang="pt-BR" sz="1800" b="1" dirty="0">
                <a:latin typeface="Arial Black" pitchFamily="34" charset="0"/>
              </a:rPr>
              <a:t>- Entrada de dados via formulários, digitação manual</a:t>
            </a:r>
            <a:br>
              <a:rPr lang="pt-BR" sz="1800" b="1" dirty="0">
                <a:latin typeface="Arial Black" pitchFamily="34" charset="0"/>
              </a:rPr>
            </a:br>
            <a:r>
              <a:rPr lang="pt-BR" sz="1800" b="1" dirty="0">
                <a:latin typeface="Arial Black" pitchFamily="34" charset="0"/>
              </a:rPr>
              <a:t>- Excesso de telas a acessar</a:t>
            </a:r>
            <a:br>
              <a:rPr lang="pt-BR" sz="1800" b="1" dirty="0">
                <a:latin typeface="Arial Black" pitchFamily="34" charset="0"/>
              </a:rPr>
            </a:br>
            <a:r>
              <a:rPr lang="pt-BR" sz="1800" b="1" dirty="0">
                <a:latin typeface="Arial Black" pitchFamily="34" charset="0"/>
              </a:rPr>
              <a:t>- Truncamento de dados</a:t>
            </a:r>
            <a:br>
              <a:rPr lang="pt-BR" sz="1800" b="1" dirty="0">
                <a:latin typeface="Arial Black" pitchFamily="34" charset="0"/>
              </a:rPr>
            </a:br>
            <a:r>
              <a:rPr lang="pt-BR" sz="1800" b="1" dirty="0">
                <a:latin typeface="Arial Black" pitchFamily="34" charset="0"/>
              </a:rPr>
              <a:t>- Anda falta integração de dados (Guias geradas fora e-social)</a:t>
            </a:r>
            <a:br>
              <a:rPr lang="pt-BR" sz="1800" b="1" dirty="0">
                <a:latin typeface="Arial Black" pitchFamily="34" charset="0"/>
              </a:rPr>
            </a:br>
            <a:r>
              <a:rPr lang="pt-BR" sz="1800" b="1" dirty="0">
                <a:latin typeface="Arial Black" pitchFamily="34" charset="0"/>
              </a:rPr>
              <a:t>- Gargalos AUMENTO TEMPO TRABALHO/FADIGA/STRESS</a:t>
            </a:r>
          </a:p>
        </p:txBody>
      </p:sp>
      <p:sp>
        <p:nvSpPr>
          <p:cNvPr id="3" name="AutoShape 2" descr="Resultado de imagem para java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050"/>
          </a:p>
        </p:txBody>
      </p:sp>
      <p:sp>
        <p:nvSpPr>
          <p:cNvPr id="4" name="AutoShape 4" descr="Resultado de imagem para java"/>
          <p:cNvSpPr>
            <a:spLocks noChangeAspect="1" noChangeArrowheads="1"/>
          </p:cNvSpPr>
          <p:nvPr/>
        </p:nvSpPr>
        <p:spPr bwMode="auto">
          <a:xfrm>
            <a:off x="1488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05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2" y="3236119"/>
            <a:ext cx="2021681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71" y="2787774"/>
            <a:ext cx="4101648" cy="23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241BF-9E7D-4793-A6A0-D3894C415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5B87E0-8144-4FF6-819C-541246973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5D5CA6-C4CA-4CB1-80FA-5672C4A4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050"/>
          </a:p>
        </p:txBody>
      </p:sp>
      <p:pic>
        <p:nvPicPr>
          <p:cNvPr id="21506" name="Picture 2" descr="Resultado de imagem para BUR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66" y="2512344"/>
            <a:ext cx="3726414" cy="24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45721" y="401045"/>
            <a:ext cx="6874281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latin typeface="Arial Black" pitchFamily="34" charset="0"/>
              </a:rPr>
              <a:t>CONSEQUÊNCIAS NEFASTAS A EVITAR:</a:t>
            </a:r>
          </a:p>
          <a:p>
            <a:endParaRPr lang="pt-BR" sz="1050" b="1" dirty="0">
              <a:latin typeface="Arial Black" pitchFamily="34" charset="0"/>
            </a:endParaRPr>
          </a:p>
          <a:p>
            <a:pPr marL="214313" indent="-214313">
              <a:buFontTx/>
              <a:buChar char="-"/>
            </a:pPr>
            <a:r>
              <a:rPr lang="pt-BR" sz="1800" b="1" dirty="0">
                <a:latin typeface="Arial Black" pitchFamily="34" charset="0"/>
              </a:rPr>
              <a:t>Desvio dos profissionais a questões realmente relevantes  </a:t>
            </a:r>
          </a:p>
          <a:p>
            <a:pPr marL="214313" indent="-214313">
              <a:buFontTx/>
              <a:buChar char="-"/>
            </a:pPr>
            <a:r>
              <a:rPr lang="pt-BR" sz="1800" b="1" dirty="0">
                <a:latin typeface="Arial Black" pitchFamily="34" charset="0"/>
              </a:rPr>
              <a:t>Custos e CURSOS </a:t>
            </a:r>
            <a:r>
              <a:rPr lang="pt-BR" sz="1800" b="1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pt-BR" sz="1800" b="1" dirty="0" err="1">
                <a:solidFill>
                  <a:srgbClr val="FF0000"/>
                </a:solidFill>
                <a:latin typeface="Arial Black" pitchFamily="34" charset="0"/>
              </a:rPr>
              <a:t>des</a:t>
            </a:r>
            <a:r>
              <a:rPr lang="pt-BR" sz="1800" b="1" dirty="0">
                <a:solidFill>
                  <a:srgbClr val="FF0000"/>
                </a:solidFill>
                <a:latin typeface="Arial Black" pitchFamily="34" charset="0"/>
              </a:rPr>
              <a:t>?)</a:t>
            </a:r>
            <a:r>
              <a:rPr lang="pt-BR" sz="1800" b="1" dirty="0">
                <a:latin typeface="Arial Black" pitchFamily="34" charset="0"/>
              </a:rPr>
              <a:t>Necessários P/ ATENDER</a:t>
            </a:r>
          </a:p>
          <a:p>
            <a:pPr marL="214313" indent="-214313">
              <a:buFontTx/>
              <a:buChar char="-"/>
            </a:pPr>
            <a:r>
              <a:rPr lang="pt-BR" sz="1800" b="1" dirty="0">
                <a:latin typeface="Arial Black" pitchFamily="34" charset="0"/>
              </a:rPr>
              <a:t>Ansiedade com a QUALIDADE da informação </a:t>
            </a:r>
          </a:p>
          <a:p>
            <a:pPr marL="214313" indent="-214313">
              <a:buFontTx/>
              <a:buChar char="-"/>
            </a:pPr>
            <a:r>
              <a:rPr lang="pt-BR" sz="1800" b="1" dirty="0">
                <a:latin typeface="Arial Black" pitchFamily="34" charset="0"/>
              </a:rPr>
              <a:t>Surgimentos de doenças físicas e mentais, como a síndrome de </a:t>
            </a:r>
            <a:r>
              <a:rPr lang="pt-BR" sz="1800" b="1" dirty="0" err="1">
                <a:latin typeface="Arial Black" pitchFamily="34" charset="0"/>
              </a:rPr>
              <a:t>Burnout</a:t>
            </a:r>
            <a:r>
              <a:rPr lang="pt-BR" sz="1800" b="1" dirty="0">
                <a:latin typeface="Arial Black" pitchFamily="34" charset="0"/>
              </a:rPr>
              <a:t> (vide </a:t>
            </a:r>
            <a:r>
              <a:rPr lang="pt-BR" sz="1800" b="1" dirty="0" err="1">
                <a:latin typeface="Arial Black" pitchFamily="34" charset="0"/>
              </a:rPr>
              <a:t>google</a:t>
            </a:r>
            <a:r>
              <a:rPr lang="pt-BR" sz="1800" b="1" dirty="0">
                <a:latin typeface="Arial Black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6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undo de aplica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" y="0"/>
            <a:ext cx="3688774" cy="2722989"/>
          </a:xfrm>
          <a:prstGeom prst="rect">
            <a:avLst/>
          </a:prstGeom>
          <a:solidFill>
            <a:schemeClr val="bg2">
              <a:lumMod val="1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2" name="Retângulo 1"/>
          <p:cNvSpPr/>
          <p:nvPr/>
        </p:nvSpPr>
        <p:spPr>
          <a:xfrm>
            <a:off x="0" y="87463"/>
            <a:ext cx="3688773" cy="347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2700" dirty="0">
              <a:solidFill>
                <a:schemeClr val="bg1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700" dirty="0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as informações estarão Nas Mãos do Governo...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2700" dirty="0">
              <a:solidFill>
                <a:schemeClr val="bg1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700" dirty="0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Podemos MITIGAR riscos e simplifica-las e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700" dirty="0" err="1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racionalizál</a:t>
            </a:r>
            <a:r>
              <a:rPr lang="pt-BR" sz="2700" dirty="0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as?</a:t>
            </a:r>
          </a:p>
        </p:txBody>
      </p:sp>
    </p:spTree>
    <p:extLst>
      <p:ext uri="{BB962C8B-B14F-4D97-AF65-F5344CB8AC3E}">
        <p14:creationId xmlns:p14="http://schemas.microsoft.com/office/powerpoint/2010/main" val="3231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mão com celular ve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b="4691"/>
          <a:stretch/>
        </p:blipFill>
        <p:spPr bwMode="auto">
          <a:xfrm>
            <a:off x="3793100" y="342900"/>
            <a:ext cx="5880768" cy="54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F50E87-6B0B-4D3C-B1BC-8FCE0ECB05B1}"/>
              </a:ext>
            </a:extLst>
          </p:cNvPr>
          <p:cNvSpPr txBox="1"/>
          <p:nvPr/>
        </p:nvSpPr>
        <p:spPr>
          <a:xfrm>
            <a:off x="4315094" y="1190481"/>
            <a:ext cx="38238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50" b="1" dirty="0">
                <a:solidFill>
                  <a:srgbClr val="FF7300"/>
                </a:solidFill>
                <a:latin typeface="Agency FB" panose="020B0503020202020204" pitchFamily="34" charset="0"/>
              </a:rPr>
              <a:t>        </a:t>
            </a:r>
          </a:p>
          <a:p>
            <a:pPr algn="ctr"/>
            <a:r>
              <a:rPr lang="pt-BR" sz="4050" b="1" dirty="0">
                <a:solidFill>
                  <a:srgbClr val="FF7300"/>
                </a:solidFill>
                <a:latin typeface="Agency FB" panose="020B0503020202020204" pitchFamily="34" charset="0"/>
              </a:rPr>
              <a:t>         Obrigado</a:t>
            </a:r>
          </a:p>
        </p:txBody>
      </p:sp>
      <p:sp>
        <p:nvSpPr>
          <p:cNvPr id="2" name="AutoShape 2" descr="blob:https://web.whatsapp.com/801a24ef-25e0-469e-92fe-9395fa9851b2">
            <a:extLst>
              <a:ext uri="{FF2B5EF4-FFF2-40B4-BE49-F238E27FC236}">
                <a16:creationId xmlns:a16="http://schemas.microsoft.com/office/drawing/2014/main" id="{D883D9D8-C67E-41A5-906D-67BF91F1C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0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5AEBC3-5F8C-4E63-85D6-1A44CD51F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09"/>
          <a:stretch/>
        </p:blipFill>
        <p:spPr>
          <a:xfrm>
            <a:off x="0" y="0"/>
            <a:ext cx="3023175" cy="51697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15D4D7-1426-4207-B334-08BFF6CF5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4" t="58549" r="20048" b="18110"/>
          <a:stretch/>
        </p:blipFill>
        <p:spPr>
          <a:xfrm>
            <a:off x="4686300" y="4218197"/>
            <a:ext cx="3823854" cy="6612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A028EB2-17EB-492C-A866-EEA2EE318E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531" t="29388" r="12799" b="27317"/>
          <a:stretch/>
        </p:blipFill>
        <p:spPr>
          <a:xfrm rot="336674">
            <a:off x="3200713" y="4263445"/>
            <a:ext cx="953495" cy="5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03080-4A2A-4CCD-96A7-1B9A49939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5B0C87-E85C-4F16-BD45-47C34D3C0D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EEFBDAB-B975-4F77-AC6B-08F2E494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4735"/>
            <a:ext cx="9144000" cy="67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5473DE4-0F45-4812-9AEE-EE89A72CF9A0}"/>
              </a:ext>
            </a:extLst>
          </p:cNvPr>
          <p:cNvSpPr/>
          <p:nvPr/>
        </p:nvSpPr>
        <p:spPr>
          <a:xfrm>
            <a:off x="-32659" y="3427966"/>
            <a:ext cx="6786468" cy="160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3000" b="1" dirty="0">
              <a:solidFill>
                <a:schemeClr val="bg1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 do PA – 1 DERRAME...  Ñ ATESTADO de ÓBITO ... S/ REGISTRO - 30 dias depois: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AGORA?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EFDB6EF-9B03-44BE-97F1-FE8166AC5184}"/>
              </a:ext>
            </a:extLst>
          </p:cNvPr>
          <p:cNvSpPr/>
          <p:nvPr/>
        </p:nvSpPr>
        <p:spPr>
          <a:xfrm>
            <a:off x="171060" y="137892"/>
            <a:ext cx="6379031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SENTA QUE LÁ VEM HISTÓRIA.....</a:t>
            </a:r>
          </a:p>
        </p:txBody>
      </p:sp>
    </p:spTree>
    <p:extLst>
      <p:ext uri="{BB962C8B-B14F-4D97-AF65-F5344CB8AC3E}">
        <p14:creationId xmlns:p14="http://schemas.microsoft.com/office/powerpoint/2010/main" val="37040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caduceu contabilidade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05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30157"/>
            <a:ext cx="6867908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: de Cima para Baixo 2">
            <a:extLst>
              <a:ext uri="{FF2B5EF4-FFF2-40B4-BE49-F238E27FC236}">
                <a16:creationId xmlns:a16="http://schemas.microsoft.com/office/drawing/2014/main" id="{D4E00683-3896-42CB-AF96-5314C332C4C7}"/>
              </a:ext>
            </a:extLst>
          </p:cNvPr>
          <p:cNvSpPr/>
          <p:nvPr/>
        </p:nvSpPr>
        <p:spPr>
          <a:xfrm>
            <a:off x="926841" y="454090"/>
            <a:ext cx="332840" cy="15862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9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du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" y="-4725"/>
            <a:ext cx="9144001" cy="51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0626" y="268006"/>
            <a:ext cx="3366058" cy="103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</a:t>
            </a:r>
            <a:r>
              <a:rPr lang="pt-BR" sz="3000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Empresa x Empresa!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56563" y="1832841"/>
            <a:ext cx="3170579" cy="15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PRAZOS 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envios </a:t>
            </a:r>
            <a:r>
              <a:rPr lang="pt-BR" sz="3000" b="1" dirty="0" err="1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Antes+Dur+Depois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FOLHA?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95564" y="242936"/>
            <a:ext cx="3481877" cy="54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u="sng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DCTF +</a:t>
            </a:r>
            <a:r>
              <a:rPr lang="pt-BR" sz="3000" u="sng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b="1" u="sng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DCTF-WEB?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0626" y="1971511"/>
            <a:ext cx="3835166" cy="11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PCMSO + PPRA + ASO: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 </a:t>
            </a:r>
            <a:r>
              <a:rPr lang="pt-BR" sz="3000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MANDA?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D1374E-6D5B-47F1-91A6-2DAA4B49F6FF}"/>
              </a:ext>
            </a:extLst>
          </p:cNvPr>
          <p:cNvSpPr/>
          <p:nvPr/>
        </p:nvSpPr>
        <p:spPr>
          <a:xfrm>
            <a:off x="5683637" y="3601961"/>
            <a:ext cx="3366058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Rubricas Incidências </a:t>
            </a:r>
            <a:r>
              <a:rPr lang="pt-BR" sz="3000" b="1" dirty="0">
                <a:solidFill>
                  <a:srgbClr val="FF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FOLHAÑBATE</a:t>
            </a: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e-social?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E31A07-2078-4A69-AF2D-456C13E20129}"/>
              </a:ext>
            </a:extLst>
          </p:cNvPr>
          <p:cNvSpPr/>
          <p:nvPr/>
        </p:nvSpPr>
        <p:spPr>
          <a:xfrm>
            <a:off x="139960" y="3492403"/>
            <a:ext cx="3835166" cy="103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3000" b="1" dirty="0">
                <a:solidFill>
                  <a:srgbClr val="03182D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Seg. Trabalho já conhecem E-social?</a:t>
            </a:r>
            <a:endParaRPr lang="pt-BR" sz="3000" dirty="0">
              <a:solidFill>
                <a:srgbClr val="03182D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D700B-4B59-4A2A-B9A5-A68DF05C7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2D904C-BB39-4320-9F4E-FBB934AF4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232269-A5BF-4CAF-AFEC-947B3079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C6343-FB34-498C-A4D7-C932AC6B2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78FD8D-BBC3-4E26-B700-F1B6A8AFD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B7293A-5C22-44A2-B73B-87E22BEA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7D229440-88F4-4BE4-B456-A1B8CCE3941E}"/>
              </a:ext>
            </a:extLst>
          </p:cNvPr>
          <p:cNvSpPr/>
          <p:nvPr/>
        </p:nvSpPr>
        <p:spPr>
          <a:xfrm rot="10397943">
            <a:off x="3192301" y="644081"/>
            <a:ext cx="2904066" cy="33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E7E2011-F095-4448-96BB-82A196FA770E}"/>
              </a:ext>
            </a:extLst>
          </p:cNvPr>
          <p:cNvSpPr/>
          <p:nvPr/>
        </p:nvSpPr>
        <p:spPr>
          <a:xfrm rot="10220350">
            <a:off x="3398197" y="1777030"/>
            <a:ext cx="2904066" cy="425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agora é com vo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b="1285"/>
          <a:stretch/>
        </p:blipFill>
        <p:spPr bwMode="auto">
          <a:xfrm>
            <a:off x="833660" y="1182612"/>
            <a:ext cx="7541418" cy="39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33660" y="124691"/>
            <a:ext cx="771005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5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O que podemos fazer?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72AAF9-E533-410F-BD14-8D6224DB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2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7D939-7B98-435B-88F3-DEEFA676D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1A6BD2-BAFE-42F9-892C-3B3D1ABB7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502451-752A-4879-ADB9-7560F7A8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8EDC557D-1138-46C3-A520-24FB1DA323F6}"/>
              </a:ext>
            </a:extLst>
          </p:cNvPr>
          <p:cNvSpPr/>
          <p:nvPr/>
        </p:nvSpPr>
        <p:spPr>
          <a:xfrm>
            <a:off x="5139267" y="1200150"/>
            <a:ext cx="3810000" cy="2785533"/>
          </a:xfrm>
          <a:prstGeom prst="cloudCallout">
            <a:avLst>
              <a:gd name="adj1" fmla="val -117944"/>
              <a:gd name="adj2" fmla="val 2511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  <a:p>
            <a:pPr algn="ctr"/>
            <a:r>
              <a:rPr lang="pt-BR" b="1" dirty="0"/>
              <a:t>PMES não possuem estrutura: </a:t>
            </a:r>
            <a:r>
              <a:rPr lang="pt-BR" b="1" dirty="0" err="1"/>
              <a:t>Téc+Méd+Eng</a:t>
            </a:r>
            <a:r>
              <a:rPr lang="pt-BR" b="1" dirty="0"/>
              <a:t> Trabalho.</a:t>
            </a:r>
          </a:p>
          <a:p>
            <a:pPr algn="ctr"/>
            <a:r>
              <a:rPr lang="pt-BR" b="1" dirty="0">
                <a:solidFill>
                  <a:schemeClr val="accent5"/>
                </a:solidFill>
              </a:rPr>
              <a:t>MISSÃO IMPOSSÍVEL: CONTROLAR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100 CLIENTES X FUNCIONÁRIOS X EVENTOS???? </a:t>
            </a:r>
          </a:p>
        </p:txBody>
      </p:sp>
    </p:spTree>
    <p:extLst>
      <p:ext uri="{BB962C8B-B14F-4D97-AF65-F5344CB8AC3E}">
        <p14:creationId xmlns:p14="http://schemas.microsoft.com/office/powerpoint/2010/main" val="29990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E27B3-1903-4CA0-8E72-6F3C2F454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B9E462-E7CA-46A6-9CEB-2AB0BB07E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E5FA47-E727-450C-A4B9-25F11BF0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273B2ADA-DDFF-4504-BD9A-D34FCC40FF47}"/>
              </a:ext>
            </a:extLst>
          </p:cNvPr>
          <p:cNvSpPr/>
          <p:nvPr/>
        </p:nvSpPr>
        <p:spPr>
          <a:xfrm rot="19638835">
            <a:off x="446828" y="3086879"/>
            <a:ext cx="1569378" cy="734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BADC6FDB-4155-4149-ABD8-EFEE0B2FEA5A}"/>
              </a:ext>
            </a:extLst>
          </p:cNvPr>
          <p:cNvSpPr/>
          <p:nvPr/>
        </p:nvSpPr>
        <p:spPr>
          <a:xfrm rot="9684246">
            <a:off x="3444028" y="1300414"/>
            <a:ext cx="1569378" cy="734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296975DE-6954-412B-8621-EF57683FB290}"/>
              </a:ext>
            </a:extLst>
          </p:cNvPr>
          <p:cNvSpPr/>
          <p:nvPr/>
        </p:nvSpPr>
        <p:spPr>
          <a:xfrm rot="11102973">
            <a:off x="3621828" y="3819725"/>
            <a:ext cx="1569378" cy="734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C8F38484-3B15-41E6-AE2D-34C3D8310C16}"/>
              </a:ext>
            </a:extLst>
          </p:cNvPr>
          <p:cNvSpPr/>
          <p:nvPr/>
        </p:nvSpPr>
        <p:spPr>
          <a:xfrm>
            <a:off x="5900500" y="598156"/>
            <a:ext cx="3014899" cy="1790700"/>
          </a:xfrm>
          <a:prstGeom prst="wedgeEllipseCallout">
            <a:avLst>
              <a:gd name="adj1" fmla="val -93006"/>
              <a:gd name="adj2" fmla="val 73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t-BR" sz="1600" b="1" dirty="0">
                <a:solidFill>
                  <a:schemeClr val="tx1"/>
                </a:solidFill>
              </a:rPr>
            </a:br>
            <a:r>
              <a:rPr lang="pt-BR" sz="1600" b="1" dirty="0">
                <a:solidFill>
                  <a:schemeClr val="tx1"/>
                </a:solidFill>
              </a:rPr>
              <a:t>BASTA FAZER O LAUDO? E esse S-2240???? O que fazer???</a:t>
            </a:r>
          </a:p>
        </p:txBody>
      </p:sp>
    </p:spTree>
    <p:extLst>
      <p:ext uri="{BB962C8B-B14F-4D97-AF65-F5344CB8AC3E}">
        <p14:creationId xmlns:p14="http://schemas.microsoft.com/office/powerpoint/2010/main" val="15784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5955</TotalTime>
  <Words>348</Words>
  <Application>Microsoft Office PowerPoint</Application>
  <PresentationFormat>Apresentação na tela (16:9)</PresentationFormat>
  <Paragraphs>48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Agency FB</vt:lpstr>
      <vt:lpstr>Arial</vt:lpstr>
      <vt:lpstr>Arial Black</vt:lpstr>
      <vt:lpstr>Open Sans</vt:lpstr>
      <vt:lpstr>Simple Light</vt:lpstr>
      <vt:lpstr>Ronaldo Dias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Problemas básicos operacionais  Comunicação homem x máquina:  - Entrada de dados via formulários, digitação manual - Excesso de telas a acessar - Truncamento de dados - Anda falta integração de dados (Guias geradas fora e-social) - Gargalos AUMENTO TEMPO TRABALHO/FADIGA/STRESS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aqui o título gigante da</dc:title>
  <cp:lastModifiedBy>RONALDO DIAS</cp:lastModifiedBy>
  <cp:revision>143</cp:revision>
  <dcterms:modified xsi:type="dcterms:W3CDTF">2019-05-08T00:57:05Z</dcterms:modified>
</cp:coreProperties>
</file>