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8" r:id="rId1"/>
  </p:sldMasterIdLst>
  <p:notesMasterIdLst>
    <p:notesMasterId r:id="rId19"/>
  </p:notesMasterIdLst>
  <p:sldIdLst>
    <p:sldId id="257" r:id="rId2"/>
    <p:sldId id="741" r:id="rId3"/>
    <p:sldId id="283" r:id="rId4"/>
    <p:sldId id="268" r:id="rId5"/>
    <p:sldId id="730" r:id="rId6"/>
    <p:sldId id="734" r:id="rId7"/>
    <p:sldId id="305" r:id="rId8"/>
    <p:sldId id="731" r:id="rId9"/>
    <p:sldId id="733" r:id="rId10"/>
    <p:sldId id="727" r:id="rId11"/>
    <p:sldId id="740" r:id="rId12"/>
    <p:sldId id="743" r:id="rId13"/>
    <p:sldId id="262" r:id="rId14"/>
    <p:sldId id="726" r:id="rId15"/>
    <p:sldId id="284" r:id="rId16"/>
    <p:sldId id="285" r:id="rId17"/>
    <p:sldId id="374" r:id="rId18"/>
  </p:sldIdLst>
  <p:sldSz cx="9144000" cy="5143500" type="screen16x9"/>
  <p:notesSz cx="6858000" cy="9144000"/>
  <p:embeddedFontLst>
    <p:embeddedFont>
      <p:font typeface="Agency FB" panose="020B0503020202020204" pitchFamily="34" charset="0"/>
      <p:regular r:id="rId20"/>
      <p:bold r:id="rId21"/>
    </p:embeddedFont>
    <p:embeddedFont>
      <p:font typeface="Arial Black" panose="020B0A04020102020204" pitchFamily="34" charset="0"/>
      <p:bold r:id="rId22"/>
    </p:embeddedFont>
    <p:embeddedFont>
      <p:font typeface="Open Sans" panose="020B060603050402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NALDO DIAS" initials="RD" lastIdx="2" clrIdx="0">
    <p:extLst>
      <p:ext uri="{19B8F6BF-5375-455C-9EA6-DF929625EA0E}">
        <p15:presenceInfo xmlns:p15="http://schemas.microsoft.com/office/powerpoint/2012/main" userId="7f40a97b7cbaf92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C80"/>
    <a:srgbClr val="82DAEE"/>
    <a:srgbClr val="FFFFFF"/>
    <a:srgbClr val="003DF2"/>
    <a:srgbClr val="0240F3"/>
    <a:srgbClr val="010103"/>
    <a:srgbClr val="1868B7"/>
    <a:srgbClr val="70463A"/>
    <a:srgbClr val="3C5A98"/>
    <a:srgbClr val="FFF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83" autoAdjust="0"/>
    <p:restoredTop sz="94660"/>
  </p:normalViewPr>
  <p:slideViewPr>
    <p:cSldViewPr snapToGrid="0">
      <p:cViewPr>
        <p:scale>
          <a:sx n="90" d="100"/>
          <a:sy n="90" d="100"/>
        </p:scale>
        <p:origin x="202" y="701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g3f2f63b39e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" name="Google Shape;51;g3f2f63b39e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JÁ É O FECHAMENTO EM 4 slides. ATENÇÃO!!!</a:t>
            </a:r>
          </a:p>
          <a:p>
            <a:r>
              <a:rPr lang="pt-BR" dirty="0"/>
              <a:t>Questionar a todo</a:t>
            </a:r>
            <a:r>
              <a:rPr lang="pt-BR" baseline="0" dirty="0"/>
              <a:t> tempo o nosso modelo de negocio, buscando ainda mais perenidade.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CBDF8F-34F5-4D48-9D40-D08BF8FCB8BB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0348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Falando nisso, em </a:t>
            </a:r>
            <a:r>
              <a:rPr lang="pt-BR" baseline="0" dirty="0"/>
              <a:t> </a:t>
            </a:r>
            <a:r>
              <a:rPr lang="pt-BR" dirty="0"/>
              <a:t>evolução e etc... Quero fazer uma dinâmica com vocês...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CBDF8F-34F5-4D48-9D40-D08BF8FCB8BB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8701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presentação">
  <p:cSld name="TITLE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32763" y="264025"/>
            <a:ext cx="1478474" cy="2421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3870500" y="3112800"/>
            <a:ext cx="3782700" cy="35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8000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870500" y="2048500"/>
            <a:ext cx="3211200" cy="488100"/>
          </a:xfrm>
          <a:prstGeom prst="rect">
            <a:avLst/>
          </a:prstGeom>
          <a:solidFill>
            <a:srgbClr val="FFC200"/>
          </a:solidFill>
        </p:spPr>
        <p:txBody>
          <a:bodyPr spcFirstLastPara="1" wrap="square" lIns="198000" tIns="91425" rIns="91425" bIns="91425" anchor="ctr" anchorCtr="0"/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00" b="1">
                <a:solidFill>
                  <a:srgbClr val="0032AE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title" idx="2"/>
          </p:nvPr>
        </p:nvSpPr>
        <p:spPr>
          <a:xfrm>
            <a:off x="3870500" y="2580650"/>
            <a:ext cx="2668200" cy="488100"/>
          </a:xfrm>
          <a:prstGeom prst="rect">
            <a:avLst/>
          </a:prstGeom>
          <a:solidFill>
            <a:srgbClr val="FFC200"/>
          </a:solidFill>
        </p:spPr>
        <p:txBody>
          <a:bodyPr spcFirstLastPara="1" wrap="square" lIns="198000" tIns="91425" rIns="91425" bIns="91425" anchor="ctr" anchorCtr="0"/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032A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6D6B2-4E3C-47D7-BA6D-D91532593CFB}" type="datetimeFigureOut">
              <a:rPr lang="pt-BR" smtClean="0"/>
              <a:t>06/05/2019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EA74E-A099-4085-921C-943F50A1FF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8605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6D6B2-4E3C-47D7-BA6D-D91532593CFB}" type="datetimeFigureOut">
              <a:rPr lang="pt-BR" smtClean="0"/>
              <a:t>06/05/2019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EA74E-A099-4085-921C-943F50A1FF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26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  <a:defRPr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  <a:defRPr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  <a:defRPr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  <a:defRPr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  <a:defRPr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  <a:defRPr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  <a:defRPr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  <a:defRPr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  <a:defRPr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60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57;p13">
            <a:extLst>
              <a:ext uri="{FF2B5EF4-FFF2-40B4-BE49-F238E27FC236}">
                <a16:creationId xmlns:a16="http://schemas.microsoft.com/office/drawing/2014/main" id="{CF7551B8-A866-41DE-B1A9-54DC43DEAF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774557" y="910719"/>
            <a:ext cx="3827721" cy="488100"/>
          </a:xfrm>
          <a:prstGeom prst="rect">
            <a:avLst/>
          </a:prstGeom>
          <a:solidFill>
            <a:srgbClr val="FFFF00"/>
          </a:solidFill>
        </p:spPr>
        <p:txBody>
          <a:bodyPr spcFirstLastPara="1" wrap="square" lIns="198000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 dirty="0">
                <a:latin typeface="Agency FB" panose="020B0503020202020204" pitchFamily="34" charset="0"/>
              </a:rPr>
              <a:t>Ronaldo Dias</a:t>
            </a:r>
            <a:endParaRPr sz="4000" dirty="0">
              <a:latin typeface="Agency FB" panose="020B0503020202020204" pitchFamily="34" charset="0"/>
            </a:endParaRPr>
          </a:p>
        </p:txBody>
      </p:sp>
      <p:sp>
        <p:nvSpPr>
          <p:cNvPr id="19" name="Google Shape;58;p13">
            <a:extLst>
              <a:ext uri="{FF2B5EF4-FFF2-40B4-BE49-F238E27FC236}">
                <a16:creationId xmlns:a16="http://schemas.microsoft.com/office/drawing/2014/main" id="{7A64B5BB-E2B2-4532-B6E9-512D7731F91F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3774557" y="1549735"/>
            <a:ext cx="4484609" cy="488100"/>
          </a:xfrm>
          <a:prstGeom prst="rect">
            <a:avLst/>
          </a:prstGeom>
          <a:solidFill>
            <a:srgbClr val="FFFF00"/>
          </a:solidFill>
        </p:spPr>
        <p:txBody>
          <a:bodyPr spcFirstLastPara="1" wrap="square" lIns="198000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 dirty="0">
                <a:latin typeface="Agency FB" panose="020B0503020202020204" pitchFamily="34" charset="0"/>
              </a:rPr>
              <a:t>Brasil Price / </a:t>
            </a:r>
            <a:r>
              <a:rPr lang="pt-BR" sz="2800" b="1" dirty="0" err="1">
                <a:latin typeface="Agency FB" panose="020B0503020202020204" pitchFamily="34" charset="0"/>
              </a:rPr>
              <a:t>Miura</a:t>
            </a:r>
            <a:r>
              <a:rPr lang="pt-BR" sz="2800" b="1" dirty="0">
                <a:latin typeface="Agency FB" panose="020B0503020202020204" pitchFamily="34" charset="0"/>
              </a:rPr>
              <a:t> / B2Easy</a:t>
            </a:r>
            <a:endParaRPr sz="2800" b="1" dirty="0">
              <a:latin typeface="Agency FB" panose="020B0503020202020204" pitchFamily="34" charset="0"/>
            </a:endParaRPr>
          </a:p>
        </p:txBody>
      </p:sp>
      <p:sp>
        <p:nvSpPr>
          <p:cNvPr id="20" name="Google Shape;56;p13">
            <a:extLst>
              <a:ext uri="{FF2B5EF4-FFF2-40B4-BE49-F238E27FC236}">
                <a16:creationId xmlns:a16="http://schemas.microsoft.com/office/drawing/2014/main" id="{E59C5531-BF6D-4E66-9D58-726992C166A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3618508" y="2039017"/>
            <a:ext cx="4212985" cy="2674967"/>
          </a:xfrm>
          <a:prstGeom prst="rect">
            <a:avLst/>
          </a:prstGeom>
        </p:spPr>
        <p:txBody>
          <a:bodyPr spcFirstLastPara="1" wrap="square" lIns="198000" tIns="91425" rIns="91425" bIns="91425" anchor="t" anchorCtr="0">
            <a:noAutofit/>
          </a:bodyPr>
          <a:lstStyle/>
          <a:p>
            <a:pPr lvl="0"/>
            <a:endParaRPr lang="pt-BR" sz="1800" b="1" dirty="0">
              <a:latin typeface="Agency FB" panose="020B0503020202020204" pitchFamily="34" charset="0"/>
            </a:endParaRPr>
          </a:p>
          <a:p>
            <a:r>
              <a:rPr lang="pt-BR" sz="1800" b="1" dirty="0">
                <a:latin typeface="Agency FB" panose="020B0503020202020204" pitchFamily="34" charset="0"/>
              </a:rPr>
              <a:t>Contador, apaixonado por TI, articulista, </a:t>
            </a:r>
            <a:r>
              <a:rPr lang="pt-BR" sz="1800" b="1" dirty="0" err="1">
                <a:latin typeface="Agency FB" panose="020B0503020202020204" pitchFamily="34" charset="0"/>
              </a:rPr>
              <a:t>Advisor</a:t>
            </a:r>
            <a:r>
              <a:rPr lang="pt-BR" sz="1800" b="1" dirty="0">
                <a:latin typeface="Agency FB" panose="020B0503020202020204" pitchFamily="34" charset="0"/>
              </a:rPr>
              <a:t> nas áreas de sistemas ERPS, + 27 anos de experiência em contabilidade, consultoria tributária, Holdings e Grupos Econômicos. </a:t>
            </a:r>
          </a:p>
          <a:p>
            <a:pPr lvl="0"/>
            <a:br>
              <a:rPr lang="pt-BR" sz="1800" b="1" dirty="0">
                <a:latin typeface="Agency FB" panose="020B0503020202020204" pitchFamily="34" charset="0"/>
              </a:rPr>
            </a:br>
            <a:r>
              <a:rPr lang="pt-BR" sz="1800" b="1" dirty="0">
                <a:latin typeface="Agency FB" panose="020B0503020202020204" pitchFamily="34" charset="0"/>
              </a:rPr>
              <a:t>Membro e conselheiro da </a:t>
            </a:r>
            <a:r>
              <a:rPr lang="pt-BR" sz="1800" b="1" dirty="0" err="1">
                <a:latin typeface="Agency FB" panose="020B0503020202020204" pitchFamily="34" charset="0"/>
              </a:rPr>
              <a:t>Renaccon</a:t>
            </a:r>
            <a:r>
              <a:rPr lang="pt-BR" sz="1800" b="1" dirty="0">
                <a:latin typeface="Agency FB" panose="020B0503020202020204" pitchFamily="34" charset="0"/>
              </a:rPr>
              <a:t>, do professor Cesar </a:t>
            </a:r>
            <a:r>
              <a:rPr lang="pt-BR" sz="1800" b="1" dirty="0" err="1">
                <a:latin typeface="Agency FB" panose="020B0503020202020204" pitchFamily="34" charset="0"/>
              </a:rPr>
              <a:t>Abicalaffe</a:t>
            </a:r>
            <a:r>
              <a:rPr lang="pt-BR" sz="1800" b="1" dirty="0">
                <a:latin typeface="Agency FB" panose="020B0503020202020204" pitchFamily="34" charset="0"/>
              </a:rPr>
              <a:t>.</a:t>
            </a:r>
            <a:endParaRPr sz="1800" b="1" dirty="0">
              <a:latin typeface="Agency FB" panose="020B0503020202020204" pitchFamily="34" charset="0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A96FA486-1B7E-4D32-9D03-6D86BF4F36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7450" y="249332"/>
            <a:ext cx="2495550" cy="657225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47F96DB0-BB3E-4E06-B9A0-A4A1DFA372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1292" t="14875" r="22245" b="19819"/>
          <a:stretch/>
        </p:blipFill>
        <p:spPr>
          <a:xfrm>
            <a:off x="244520" y="249332"/>
            <a:ext cx="3373988" cy="46836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F03486-9B2B-4513-AC22-8B8E0602C7A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1D7E0FE-D7AF-4A74-A199-E7E9CD42AAE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DA7CB6F-95F1-4FBA-88CB-4D1E6127D4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401" y="-661"/>
            <a:ext cx="9144000" cy="5143500"/>
          </a:xfrm>
          <a:prstGeom prst="rect">
            <a:avLst/>
          </a:prstGeom>
        </p:spPr>
      </p:pic>
      <p:sp>
        <p:nvSpPr>
          <p:cNvPr id="10" name="Seta: para a Direita 9">
            <a:extLst>
              <a:ext uri="{FF2B5EF4-FFF2-40B4-BE49-F238E27FC236}">
                <a16:creationId xmlns:a16="http://schemas.microsoft.com/office/drawing/2014/main" id="{6267930C-ED23-40E0-93BF-31FDC975E874}"/>
              </a:ext>
            </a:extLst>
          </p:cNvPr>
          <p:cNvSpPr/>
          <p:nvPr/>
        </p:nvSpPr>
        <p:spPr>
          <a:xfrm>
            <a:off x="2724076" y="187720"/>
            <a:ext cx="1539707" cy="9023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3971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duvi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83" y="38818"/>
            <a:ext cx="9144001" cy="5148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130626" y="268006"/>
            <a:ext cx="3366058" cy="1039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pt-BR" sz="3000" dirty="0">
                <a:solidFill>
                  <a:srgbClr val="03182D"/>
                </a:solidFill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Convivência </a:t>
            </a:r>
            <a:r>
              <a:rPr lang="pt-BR" sz="3000" b="1" dirty="0">
                <a:solidFill>
                  <a:srgbClr val="03182D"/>
                </a:solidFill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GPS</a:t>
            </a:r>
            <a:r>
              <a:rPr lang="pt-BR" sz="3000" dirty="0">
                <a:solidFill>
                  <a:srgbClr val="03182D"/>
                </a:solidFill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x </a:t>
            </a:r>
            <a:r>
              <a:rPr lang="pt-BR" sz="3000" b="1" dirty="0">
                <a:solidFill>
                  <a:srgbClr val="03182D"/>
                </a:solidFill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DARF</a:t>
            </a:r>
            <a:r>
              <a:rPr lang="pt-BR" sz="3000" dirty="0">
                <a:solidFill>
                  <a:srgbClr val="03182D"/>
                </a:solidFill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(INSS) empresa (</a:t>
            </a:r>
            <a:r>
              <a:rPr lang="pt-BR" sz="3000" b="1" dirty="0">
                <a:solidFill>
                  <a:srgbClr val="03182D"/>
                </a:solidFill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QUAL</a:t>
            </a:r>
            <a:r>
              <a:rPr lang="pt-BR" sz="3000" dirty="0">
                <a:solidFill>
                  <a:srgbClr val="03182D"/>
                </a:solidFill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)?</a:t>
            </a:r>
          </a:p>
        </p:txBody>
      </p:sp>
      <p:sp>
        <p:nvSpPr>
          <p:cNvPr id="4" name="Retângulo 3"/>
          <p:cNvSpPr/>
          <p:nvPr/>
        </p:nvSpPr>
        <p:spPr>
          <a:xfrm>
            <a:off x="5756563" y="1832841"/>
            <a:ext cx="3170579" cy="153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pt-BR" sz="3000" b="1" dirty="0">
                <a:solidFill>
                  <a:srgbClr val="03182D"/>
                </a:solidFill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 que enviar </a:t>
            </a:r>
            <a:r>
              <a:rPr lang="pt-BR" sz="3000" b="1" dirty="0">
                <a:solidFill>
                  <a:srgbClr val="FF0000"/>
                </a:solidFill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ON-TIME</a:t>
            </a:r>
            <a:r>
              <a:rPr lang="pt-BR" sz="3000" b="1" dirty="0">
                <a:solidFill>
                  <a:srgbClr val="03182D"/>
                </a:solidFill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Se já vai ficar </a:t>
            </a:r>
            <a:r>
              <a:rPr lang="pt-BR" sz="3000" b="1" dirty="0">
                <a:solidFill>
                  <a:srgbClr val="FF0000"/>
                </a:solidFill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 TIME </a:t>
            </a:r>
            <a:r>
              <a:rPr lang="pt-BR" sz="3000" b="1" dirty="0">
                <a:solidFill>
                  <a:srgbClr val="03182D"/>
                </a:solidFill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c/ fisco?</a:t>
            </a:r>
          </a:p>
        </p:txBody>
      </p:sp>
      <p:sp>
        <p:nvSpPr>
          <p:cNvPr id="5" name="Retângulo 4"/>
          <p:cNvSpPr/>
          <p:nvPr/>
        </p:nvSpPr>
        <p:spPr>
          <a:xfrm>
            <a:off x="5695564" y="242936"/>
            <a:ext cx="3481877" cy="1036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pt-BR" sz="3000" b="1" dirty="0">
                <a:solidFill>
                  <a:srgbClr val="03182D"/>
                </a:solidFill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Guia FGTS </a:t>
            </a:r>
            <a:r>
              <a:rPr lang="pt-BR" sz="3000" b="1" dirty="0">
                <a:solidFill>
                  <a:srgbClr val="FF0000"/>
                </a:solidFill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FORA </a:t>
            </a:r>
            <a:r>
              <a:rPr lang="pt-BR" sz="3000" b="1" dirty="0">
                <a:solidFill>
                  <a:srgbClr val="03182D"/>
                </a:solidFill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e-social?</a:t>
            </a:r>
          </a:p>
        </p:txBody>
      </p:sp>
      <p:sp>
        <p:nvSpPr>
          <p:cNvPr id="6" name="Retângulo 5"/>
          <p:cNvSpPr/>
          <p:nvPr/>
        </p:nvSpPr>
        <p:spPr>
          <a:xfrm>
            <a:off x="130626" y="1971511"/>
            <a:ext cx="3835166" cy="1039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pt-BR" sz="3000" dirty="0">
                <a:solidFill>
                  <a:srgbClr val="03182D"/>
                </a:solidFill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Concatenados </a:t>
            </a:r>
            <a:r>
              <a:rPr lang="pt-BR" sz="3000" b="1" dirty="0">
                <a:solidFill>
                  <a:srgbClr val="FF0000"/>
                </a:solidFill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pt-BR" sz="3000" dirty="0">
                <a:solidFill>
                  <a:srgbClr val="03182D"/>
                </a:solidFill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Dependentes (</a:t>
            </a:r>
            <a:r>
              <a:rPr lang="pt-BR" sz="3000" dirty="0" err="1">
                <a:solidFill>
                  <a:srgbClr val="03182D"/>
                </a:solidFill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Remun</a:t>
            </a:r>
            <a:r>
              <a:rPr lang="pt-BR" sz="3000" dirty="0" err="1">
                <a:solidFill>
                  <a:srgbClr val="FF0000"/>
                </a:solidFill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pt-BR" sz="3000" dirty="0" err="1">
                <a:solidFill>
                  <a:srgbClr val="03182D"/>
                </a:solidFill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Pgto</a:t>
            </a:r>
            <a:r>
              <a:rPr lang="pt-BR" sz="3000" dirty="0" err="1">
                <a:solidFill>
                  <a:srgbClr val="FF0000"/>
                </a:solidFill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pt-BR" sz="3000" dirty="0" err="1">
                <a:solidFill>
                  <a:srgbClr val="03182D"/>
                </a:solidFill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Fecham</a:t>
            </a:r>
            <a:r>
              <a:rPr lang="pt-BR" sz="3000" dirty="0">
                <a:solidFill>
                  <a:srgbClr val="03182D"/>
                </a:solidFill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pt-BR" sz="2000" dirty="0">
                <a:solidFill>
                  <a:srgbClr val="FF0000"/>
                </a:solidFill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Excluir</a:t>
            </a:r>
            <a:endParaRPr lang="pt-BR" sz="3000" dirty="0">
              <a:solidFill>
                <a:srgbClr val="FF0000"/>
              </a:solidFill>
              <a:latin typeface="Agency FB" panose="020B05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1AD1374E-6D5B-47F1-91A6-2DAA4B49F6FF}"/>
              </a:ext>
            </a:extLst>
          </p:cNvPr>
          <p:cNvSpPr/>
          <p:nvPr/>
        </p:nvSpPr>
        <p:spPr>
          <a:xfrm>
            <a:off x="5521907" y="3570858"/>
            <a:ext cx="3366058" cy="1036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pt-BR" sz="3000" b="1" u="sng" dirty="0">
                <a:solidFill>
                  <a:srgbClr val="03182D"/>
                </a:solidFill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CHAVE CPF</a:t>
            </a:r>
            <a:r>
              <a:rPr lang="pt-BR" sz="3000" b="1" dirty="0">
                <a:solidFill>
                  <a:srgbClr val="03182D"/>
                </a:solidFill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(+</a:t>
            </a:r>
            <a:r>
              <a:rPr lang="pt-BR" sz="3000" b="1" dirty="0" err="1">
                <a:solidFill>
                  <a:srgbClr val="03182D"/>
                </a:solidFill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rg,cpf,pis</a:t>
            </a:r>
            <a:r>
              <a:rPr lang="pt-BR" sz="3000" b="1" dirty="0">
                <a:solidFill>
                  <a:srgbClr val="03182D"/>
                </a:solidFill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dificulta)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15E31A07-2078-4A69-AF2D-456C13E20129}"/>
              </a:ext>
            </a:extLst>
          </p:cNvPr>
          <p:cNvSpPr/>
          <p:nvPr/>
        </p:nvSpPr>
        <p:spPr>
          <a:xfrm>
            <a:off x="139960" y="3492403"/>
            <a:ext cx="3835166" cy="10386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pt-BR" sz="3000" b="1" dirty="0">
                <a:solidFill>
                  <a:srgbClr val="03182D"/>
                </a:solidFill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falta um dado não passa nada </a:t>
            </a:r>
            <a:endParaRPr lang="pt-BR" sz="3000" dirty="0">
              <a:solidFill>
                <a:srgbClr val="03182D"/>
              </a:solidFill>
              <a:latin typeface="Agency FB" panose="020B05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503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duvi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83" y="38818"/>
            <a:ext cx="9144001" cy="5148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/>
          <p:cNvSpPr/>
          <p:nvPr/>
        </p:nvSpPr>
        <p:spPr>
          <a:xfrm>
            <a:off x="5756563" y="1909044"/>
            <a:ext cx="3170579" cy="25180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pt-BR" sz="3000" b="1" dirty="0">
                <a:solidFill>
                  <a:srgbClr val="03182D"/>
                </a:solidFill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DARF gerado na DCTF-WEB não Bate GPS e FOLHA x GFIP. </a:t>
            </a:r>
            <a:r>
              <a:rPr lang="pt-BR" sz="3000" b="1" dirty="0">
                <a:solidFill>
                  <a:srgbClr val="FF0000"/>
                </a:solidFill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NÃO </a:t>
            </a:r>
            <a:r>
              <a:rPr lang="pt-BR" sz="3000" b="1" dirty="0">
                <a:solidFill>
                  <a:schemeClr val="tx1"/>
                </a:solidFill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POSSO </a:t>
            </a:r>
            <a:r>
              <a:rPr lang="pt-BR" sz="3000" b="1" dirty="0">
                <a:solidFill>
                  <a:srgbClr val="FF0000"/>
                </a:solidFill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MANDAR GPS MAIS</a:t>
            </a:r>
            <a:r>
              <a:rPr lang="pt-BR" sz="3000" b="1" dirty="0">
                <a:solidFill>
                  <a:srgbClr val="03182D"/>
                </a:solidFill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... E agora?</a:t>
            </a:r>
          </a:p>
        </p:txBody>
      </p:sp>
      <p:sp>
        <p:nvSpPr>
          <p:cNvPr id="5" name="Retângulo 4"/>
          <p:cNvSpPr/>
          <p:nvPr/>
        </p:nvSpPr>
        <p:spPr>
          <a:xfrm>
            <a:off x="327681" y="242936"/>
            <a:ext cx="3481877" cy="153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pt-BR" sz="3000" b="1" dirty="0">
                <a:solidFill>
                  <a:srgbClr val="03182D"/>
                </a:solidFill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Hora da VERDADE: </a:t>
            </a:r>
            <a:r>
              <a:rPr lang="pt-BR" sz="30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(Caso real ... enquanto o prazo vai acabando) </a:t>
            </a:r>
          </a:p>
        </p:txBody>
      </p:sp>
    </p:spTree>
    <p:extLst>
      <p:ext uri="{BB962C8B-B14F-4D97-AF65-F5344CB8AC3E}">
        <p14:creationId xmlns:p14="http://schemas.microsoft.com/office/powerpoint/2010/main" val="1979500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Resultado de imagem para caduceu contabilidade"/>
          <p:cNvSpPr>
            <a:spLocks noChangeAspect="1" noChangeArrowheads="1"/>
          </p:cNvSpPr>
          <p:nvPr/>
        </p:nvSpPr>
        <p:spPr bwMode="auto">
          <a:xfrm>
            <a:off x="1259681" y="-108347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pt-BR" sz="1050"/>
          </a:p>
        </p:txBody>
      </p:sp>
      <p:sp>
        <p:nvSpPr>
          <p:cNvPr id="5" name="Título 1"/>
          <p:cNvSpPr>
            <a:spLocks noGrp="1"/>
          </p:cNvSpPr>
          <p:nvPr>
            <p:ph type="ctrTitle"/>
          </p:nvPr>
        </p:nvSpPr>
        <p:spPr>
          <a:xfrm>
            <a:off x="1331639" y="1555778"/>
            <a:ext cx="7097013" cy="1242138"/>
          </a:xfrm>
        </p:spPr>
        <p:txBody>
          <a:bodyPr>
            <a:normAutofit fontScale="90000"/>
          </a:bodyPr>
          <a:lstStyle/>
          <a:p>
            <a:pPr algn="l"/>
            <a:br>
              <a:rPr lang="pt-BR" sz="1800" b="1" dirty="0">
                <a:latin typeface="Arial Black" pitchFamily="34" charset="0"/>
              </a:rPr>
            </a:br>
            <a:br>
              <a:rPr lang="pt-BR" sz="1800" b="1" dirty="0">
                <a:latin typeface="Arial Black" pitchFamily="34" charset="0"/>
              </a:rPr>
            </a:br>
            <a:br>
              <a:rPr lang="pt-BR" sz="1800" b="1" dirty="0">
                <a:latin typeface="Arial Black" pitchFamily="34" charset="0"/>
              </a:rPr>
            </a:br>
            <a:br>
              <a:rPr lang="pt-BR" sz="1800" b="1" dirty="0">
                <a:latin typeface="Arial Black" pitchFamily="34" charset="0"/>
              </a:rPr>
            </a:br>
            <a:br>
              <a:rPr lang="pt-BR" sz="1800" b="1" dirty="0">
                <a:latin typeface="Arial Black" pitchFamily="34" charset="0"/>
              </a:rPr>
            </a:br>
            <a:r>
              <a:rPr lang="pt-BR" sz="3100" b="1" dirty="0">
                <a:latin typeface="Arial Black" pitchFamily="34" charset="0"/>
              </a:rPr>
              <a:t>Problemas básicos operacionais </a:t>
            </a:r>
            <a:br>
              <a:rPr lang="pt-BR" sz="3100" b="1" dirty="0">
                <a:latin typeface="Arial Black" pitchFamily="34" charset="0"/>
              </a:rPr>
            </a:br>
            <a:r>
              <a:rPr lang="pt-BR" sz="3100" b="1" dirty="0">
                <a:latin typeface="Arial Black" pitchFamily="34" charset="0"/>
              </a:rPr>
              <a:t>Comunicação homem x máquina:</a:t>
            </a:r>
            <a:br>
              <a:rPr lang="pt-BR" sz="3100" b="1" dirty="0">
                <a:latin typeface="Arial Black" pitchFamily="34" charset="0"/>
              </a:rPr>
            </a:br>
            <a:br>
              <a:rPr lang="pt-BR" sz="1800" b="1" dirty="0">
                <a:latin typeface="Arial Black" pitchFamily="34" charset="0"/>
              </a:rPr>
            </a:br>
            <a:r>
              <a:rPr lang="pt-BR" sz="1800" b="1" dirty="0">
                <a:latin typeface="Arial Black" pitchFamily="34" charset="0"/>
              </a:rPr>
              <a:t>- Entrada de dados via formulários, digitação manual</a:t>
            </a:r>
            <a:br>
              <a:rPr lang="pt-BR" sz="1800" b="1" dirty="0">
                <a:latin typeface="Arial Black" pitchFamily="34" charset="0"/>
              </a:rPr>
            </a:br>
            <a:r>
              <a:rPr lang="pt-BR" sz="1800" b="1" dirty="0">
                <a:latin typeface="Arial Black" pitchFamily="34" charset="0"/>
              </a:rPr>
              <a:t>- Excesso de telas a acessar</a:t>
            </a:r>
            <a:br>
              <a:rPr lang="pt-BR" sz="1800" b="1" dirty="0">
                <a:latin typeface="Arial Black" pitchFamily="34" charset="0"/>
              </a:rPr>
            </a:br>
            <a:r>
              <a:rPr lang="pt-BR" sz="1800" b="1" dirty="0">
                <a:latin typeface="Arial Black" pitchFamily="34" charset="0"/>
              </a:rPr>
              <a:t>- Truncamento de dados</a:t>
            </a:r>
            <a:br>
              <a:rPr lang="pt-BR" sz="1800" b="1" dirty="0">
                <a:latin typeface="Arial Black" pitchFamily="34" charset="0"/>
              </a:rPr>
            </a:br>
            <a:r>
              <a:rPr lang="pt-BR" sz="1800" b="1" dirty="0">
                <a:latin typeface="Arial Black" pitchFamily="34" charset="0"/>
              </a:rPr>
              <a:t>- Anda falta integração de dados (Guias geradas fora e-social)</a:t>
            </a:r>
            <a:br>
              <a:rPr lang="pt-BR" sz="1800" b="1" dirty="0">
                <a:latin typeface="Arial Black" pitchFamily="34" charset="0"/>
              </a:rPr>
            </a:br>
            <a:r>
              <a:rPr lang="pt-BR" sz="1800" b="1" dirty="0">
                <a:latin typeface="Arial Black" pitchFamily="34" charset="0"/>
              </a:rPr>
              <a:t>- Gargalos AUMENTO TEMPO TRABALHO/FADIGA/STRESS</a:t>
            </a:r>
          </a:p>
        </p:txBody>
      </p:sp>
      <p:sp>
        <p:nvSpPr>
          <p:cNvPr id="3" name="AutoShape 2" descr="Resultado de imagem para java"/>
          <p:cNvSpPr>
            <a:spLocks noChangeAspect="1" noChangeArrowheads="1"/>
          </p:cNvSpPr>
          <p:nvPr/>
        </p:nvSpPr>
        <p:spPr bwMode="auto">
          <a:xfrm>
            <a:off x="1373981" y="59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pt-BR" sz="1050"/>
          </a:p>
        </p:txBody>
      </p:sp>
      <p:sp>
        <p:nvSpPr>
          <p:cNvPr id="4" name="AutoShape 4" descr="Resultado de imagem para java"/>
          <p:cNvSpPr>
            <a:spLocks noChangeAspect="1" noChangeArrowheads="1"/>
          </p:cNvSpPr>
          <p:nvPr/>
        </p:nvSpPr>
        <p:spPr bwMode="auto">
          <a:xfrm>
            <a:off x="1488281" y="1202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pt-BR" sz="1050"/>
          </a:p>
        </p:txBody>
      </p:sp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8282" y="3236119"/>
            <a:ext cx="2021681" cy="1214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8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2671" y="2787774"/>
            <a:ext cx="4101648" cy="2355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1382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9241BF-9E7D-4793-A6A0-D3894C4156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45B87E0-8144-4FF6-819C-541246973B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F5D5CA6-C4CA-4CB1-80FA-5672C4A4B6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341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Resultado de imagem para caduceu contabilidade"/>
          <p:cNvSpPr>
            <a:spLocks noChangeAspect="1" noChangeArrowheads="1"/>
          </p:cNvSpPr>
          <p:nvPr/>
        </p:nvSpPr>
        <p:spPr bwMode="auto">
          <a:xfrm>
            <a:off x="1259681" y="-108347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pt-BR" sz="1050"/>
          </a:p>
        </p:txBody>
      </p:sp>
      <p:pic>
        <p:nvPicPr>
          <p:cNvPr id="21506" name="Picture 2" descr="Resultado de imagem para BURNOU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6966" y="2512344"/>
            <a:ext cx="3726414" cy="2444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745721" y="401045"/>
            <a:ext cx="6874281" cy="2192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800" dirty="0">
                <a:latin typeface="Arial Black" pitchFamily="34" charset="0"/>
              </a:rPr>
              <a:t>CONSEQUÊNCIAS NEFASTAS A EVITAR:</a:t>
            </a:r>
          </a:p>
          <a:p>
            <a:endParaRPr lang="pt-BR" sz="1050" b="1" dirty="0">
              <a:latin typeface="Arial Black" pitchFamily="34" charset="0"/>
            </a:endParaRPr>
          </a:p>
          <a:p>
            <a:pPr marL="214313" indent="-214313">
              <a:buFontTx/>
              <a:buChar char="-"/>
            </a:pPr>
            <a:r>
              <a:rPr lang="pt-BR" sz="1800" b="1" dirty="0">
                <a:latin typeface="Arial Black" pitchFamily="34" charset="0"/>
              </a:rPr>
              <a:t>Desvio dos profissionais a questões realmente relevantes  </a:t>
            </a:r>
          </a:p>
          <a:p>
            <a:pPr marL="214313" indent="-214313">
              <a:buFontTx/>
              <a:buChar char="-"/>
            </a:pPr>
            <a:r>
              <a:rPr lang="pt-BR" sz="1800" b="1" dirty="0">
                <a:latin typeface="Arial Black" pitchFamily="34" charset="0"/>
              </a:rPr>
              <a:t>Custos e CURSOS </a:t>
            </a:r>
            <a:r>
              <a:rPr lang="pt-BR" sz="1800" b="1" dirty="0">
                <a:solidFill>
                  <a:srgbClr val="FF0000"/>
                </a:solidFill>
                <a:latin typeface="Arial Black" pitchFamily="34" charset="0"/>
              </a:rPr>
              <a:t>(</a:t>
            </a:r>
            <a:r>
              <a:rPr lang="pt-BR" sz="1800" b="1" dirty="0" err="1">
                <a:solidFill>
                  <a:srgbClr val="FF0000"/>
                </a:solidFill>
                <a:latin typeface="Arial Black" pitchFamily="34" charset="0"/>
              </a:rPr>
              <a:t>des</a:t>
            </a:r>
            <a:r>
              <a:rPr lang="pt-BR" sz="1800" b="1" dirty="0">
                <a:solidFill>
                  <a:srgbClr val="FF0000"/>
                </a:solidFill>
                <a:latin typeface="Arial Black" pitchFamily="34" charset="0"/>
              </a:rPr>
              <a:t>?)</a:t>
            </a:r>
            <a:r>
              <a:rPr lang="pt-BR" sz="1800" b="1" dirty="0">
                <a:latin typeface="Arial Black" pitchFamily="34" charset="0"/>
              </a:rPr>
              <a:t>Necessários P/ ATENDER</a:t>
            </a:r>
          </a:p>
          <a:p>
            <a:pPr marL="214313" indent="-214313">
              <a:buFontTx/>
              <a:buChar char="-"/>
            </a:pPr>
            <a:r>
              <a:rPr lang="pt-BR" sz="1800" b="1" dirty="0">
                <a:latin typeface="Arial Black" pitchFamily="34" charset="0"/>
              </a:rPr>
              <a:t>Ansiedade com a QUALIDADE da informação </a:t>
            </a:r>
          </a:p>
          <a:p>
            <a:pPr marL="214313" indent="-214313">
              <a:buFontTx/>
              <a:buChar char="-"/>
            </a:pPr>
            <a:r>
              <a:rPr lang="pt-BR" sz="1800" b="1" dirty="0">
                <a:latin typeface="Arial Black" pitchFamily="34" charset="0"/>
              </a:rPr>
              <a:t>Surgimentos de doenças físicas e mentais, como a síndrome de </a:t>
            </a:r>
            <a:r>
              <a:rPr lang="pt-BR" sz="1800" b="1" dirty="0" err="1">
                <a:latin typeface="Arial Black" pitchFamily="34" charset="0"/>
              </a:rPr>
              <a:t>Burnout</a:t>
            </a:r>
            <a:r>
              <a:rPr lang="pt-BR" sz="1800" b="1" dirty="0">
                <a:latin typeface="Arial Black" pitchFamily="34" charset="0"/>
              </a:rPr>
              <a:t> (vide </a:t>
            </a:r>
            <a:r>
              <a:rPr lang="pt-BR" sz="1800" b="1" dirty="0" err="1">
                <a:latin typeface="Arial Black" pitchFamily="34" charset="0"/>
              </a:rPr>
              <a:t>google</a:t>
            </a:r>
            <a:r>
              <a:rPr lang="pt-BR" sz="1800" b="1" dirty="0">
                <a:latin typeface="Arial Black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51662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sultado de imagem para mundo de aplicativ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58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-1" y="0"/>
            <a:ext cx="3688774" cy="2722989"/>
          </a:xfrm>
          <a:prstGeom prst="rect">
            <a:avLst/>
          </a:prstGeom>
          <a:solidFill>
            <a:schemeClr val="bg2">
              <a:lumMod val="10000"/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50"/>
          </a:p>
        </p:txBody>
      </p:sp>
      <p:sp>
        <p:nvSpPr>
          <p:cNvPr id="2" name="Retângulo 1"/>
          <p:cNvSpPr/>
          <p:nvPr/>
        </p:nvSpPr>
        <p:spPr>
          <a:xfrm>
            <a:off x="0" y="87463"/>
            <a:ext cx="3688773" cy="3475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endParaRPr lang="pt-BR" sz="2700" dirty="0">
              <a:solidFill>
                <a:schemeClr val="bg1"/>
              </a:solidFill>
              <a:latin typeface="Agency FB" panose="020B05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pt-BR" sz="2700" dirty="0">
                <a:solidFill>
                  <a:schemeClr val="bg1"/>
                </a:solidFill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TODAS as informações estarão Nas Mãos do Governo... 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endParaRPr lang="pt-BR" sz="2700" dirty="0">
              <a:solidFill>
                <a:schemeClr val="bg1"/>
              </a:solidFill>
              <a:latin typeface="Agency FB" panose="020B05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pt-BR" sz="2700" dirty="0">
                <a:solidFill>
                  <a:schemeClr val="bg1"/>
                </a:solidFill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 Podemos MITIGAR riscos e simplifica-las e 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pt-BR" sz="2700" dirty="0" err="1">
                <a:solidFill>
                  <a:schemeClr val="bg1"/>
                </a:solidFill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racionalizál</a:t>
            </a:r>
            <a:r>
              <a:rPr lang="pt-BR" sz="2700" dirty="0">
                <a:solidFill>
                  <a:schemeClr val="bg1"/>
                </a:solidFill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as?</a:t>
            </a:r>
          </a:p>
        </p:txBody>
      </p:sp>
    </p:spTree>
    <p:extLst>
      <p:ext uri="{BB962C8B-B14F-4D97-AF65-F5344CB8AC3E}">
        <p14:creationId xmlns:p14="http://schemas.microsoft.com/office/powerpoint/2010/main" val="323155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Resultado de imagem para mão com celular vetor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74" b="4691"/>
          <a:stretch/>
        </p:blipFill>
        <p:spPr bwMode="auto">
          <a:xfrm>
            <a:off x="3793100" y="342900"/>
            <a:ext cx="5880768" cy="5422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DDF50E87-6B0B-4D3C-B1BC-8FCE0ECB05B1}"/>
              </a:ext>
            </a:extLst>
          </p:cNvPr>
          <p:cNvSpPr txBox="1"/>
          <p:nvPr/>
        </p:nvSpPr>
        <p:spPr>
          <a:xfrm>
            <a:off x="4315094" y="1190481"/>
            <a:ext cx="3823854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50" b="1" dirty="0">
                <a:solidFill>
                  <a:srgbClr val="FF7300"/>
                </a:solidFill>
                <a:latin typeface="Agency FB" panose="020B0503020202020204" pitchFamily="34" charset="0"/>
              </a:rPr>
              <a:t>        </a:t>
            </a:r>
          </a:p>
          <a:p>
            <a:pPr algn="ctr"/>
            <a:r>
              <a:rPr lang="pt-BR" sz="4050" b="1" dirty="0">
                <a:solidFill>
                  <a:srgbClr val="FF7300"/>
                </a:solidFill>
                <a:latin typeface="Agency FB" panose="020B0503020202020204" pitchFamily="34" charset="0"/>
              </a:rPr>
              <a:t>         Obrigado</a:t>
            </a:r>
          </a:p>
        </p:txBody>
      </p:sp>
      <p:sp>
        <p:nvSpPr>
          <p:cNvPr id="2" name="AutoShape 2" descr="blob:https://web.whatsapp.com/801a24ef-25e0-469e-92fe-9395fa9851b2">
            <a:extLst>
              <a:ext uri="{FF2B5EF4-FFF2-40B4-BE49-F238E27FC236}">
                <a16:creationId xmlns:a16="http://schemas.microsoft.com/office/drawing/2014/main" id="{D883D9D8-C67E-41A5-906D-67BF91F1CCD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57700" y="2457450"/>
            <a:ext cx="2286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pt-BR" sz="105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815AEBC3-5F8C-4E63-85D6-1A44CD51F01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3809"/>
          <a:stretch/>
        </p:blipFill>
        <p:spPr>
          <a:xfrm>
            <a:off x="0" y="0"/>
            <a:ext cx="3023175" cy="5169789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4E15D4D7-1426-4207-B334-08BFF6CF5CF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034" t="58549" r="20048" b="18110"/>
          <a:stretch/>
        </p:blipFill>
        <p:spPr>
          <a:xfrm>
            <a:off x="4686300" y="4218197"/>
            <a:ext cx="3823854" cy="661294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0A028EB2-17EB-492C-A866-EEA2EE318E7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6531" t="29388" r="12799" b="27317"/>
          <a:stretch/>
        </p:blipFill>
        <p:spPr>
          <a:xfrm rot="336674">
            <a:off x="3200713" y="4263445"/>
            <a:ext cx="953495" cy="570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01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003080-4A2A-4CCD-96A7-1B9A499394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75B0C87-E85C-4F16-BD45-47C34D3C0DD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026" name="Picture 2" descr="Imagem relacionada">
            <a:extLst>
              <a:ext uri="{FF2B5EF4-FFF2-40B4-BE49-F238E27FC236}">
                <a16:creationId xmlns:a16="http://schemas.microsoft.com/office/drawing/2014/main" id="{6EEFBDAB-B975-4F77-AC6B-08F2E49427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34735"/>
            <a:ext cx="9144000" cy="6729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C5473DE4-0F45-4812-9AEE-EE89A72CF9A0}"/>
              </a:ext>
            </a:extLst>
          </p:cNvPr>
          <p:cNvSpPr/>
          <p:nvPr/>
        </p:nvSpPr>
        <p:spPr>
          <a:xfrm>
            <a:off x="-32659" y="3427966"/>
            <a:ext cx="6786468" cy="1607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endParaRPr lang="pt-BR" sz="3000" b="1" dirty="0">
              <a:solidFill>
                <a:schemeClr val="bg1"/>
              </a:solidFill>
              <a:latin typeface="Agency FB" panose="020B05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pt-BR" sz="3000" b="1" dirty="0">
                <a:solidFill>
                  <a:schemeClr val="bg1"/>
                </a:solidFill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Interior do PA – 1 DERRAME...  Ñ ATESTADO de ÓBITO ... S/ REGISTRO - 30 dias depois: </a:t>
            </a:r>
            <a:r>
              <a:rPr lang="pt-BR" sz="3000" b="1" dirty="0">
                <a:solidFill>
                  <a:srgbClr val="FF0000"/>
                </a:solidFill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AGORA?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EEFDB6EF-9B03-44BE-97F1-FE8166AC5184}"/>
              </a:ext>
            </a:extLst>
          </p:cNvPr>
          <p:cNvSpPr/>
          <p:nvPr/>
        </p:nvSpPr>
        <p:spPr>
          <a:xfrm>
            <a:off x="171060" y="137892"/>
            <a:ext cx="6379031" cy="692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pt-BR" sz="4000" b="1" dirty="0">
                <a:solidFill>
                  <a:schemeClr val="bg1"/>
                </a:solidFill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SENTA QUE LÁ VEM HISTÓRIA.....</a:t>
            </a:r>
          </a:p>
        </p:txBody>
      </p:sp>
    </p:spTree>
    <p:extLst>
      <p:ext uri="{BB962C8B-B14F-4D97-AF65-F5344CB8AC3E}">
        <p14:creationId xmlns:p14="http://schemas.microsoft.com/office/powerpoint/2010/main" val="3704070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Resultado de imagem para caduceu contabilidade"/>
          <p:cNvSpPr>
            <a:spLocks noChangeAspect="1" noChangeArrowheads="1"/>
          </p:cNvSpPr>
          <p:nvPr/>
        </p:nvSpPr>
        <p:spPr bwMode="auto">
          <a:xfrm>
            <a:off x="1259681" y="-108347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pt-BR" sz="105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1" y="230157"/>
            <a:ext cx="6867908" cy="4786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eta: de Cima para Baixo 2">
            <a:extLst>
              <a:ext uri="{FF2B5EF4-FFF2-40B4-BE49-F238E27FC236}">
                <a16:creationId xmlns:a16="http://schemas.microsoft.com/office/drawing/2014/main" id="{D4E00683-3896-42CB-AF96-5314C332C4C7}"/>
              </a:ext>
            </a:extLst>
          </p:cNvPr>
          <p:cNvSpPr/>
          <p:nvPr/>
        </p:nvSpPr>
        <p:spPr>
          <a:xfrm>
            <a:off x="926841" y="454090"/>
            <a:ext cx="332840" cy="1586204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9909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m para duvi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81" y="-4725"/>
            <a:ext cx="9144001" cy="5148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130626" y="268006"/>
            <a:ext cx="3366058" cy="1039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pt-BR" sz="3000" dirty="0">
                <a:solidFill>
                  <a:srgbClr val="03182D"/>
                </a:solidFill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Eventos </a:t>
            </a:r>
            <a:r>
              <a:rPr lang="pt-BR" sz="3000" b="1" dirty="0">
                <a:solidFill>
                  <a:srgbClr val="FF0000"/>
                </a:solidFill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enviar </a:t>
            </a:r>
            <a:r>
              <a:rPr lang="pt-BR" sz="3000" b="1" dirty="0">
                <a:solidFill>
                  <a:srgbClr val="03182D"/>
                </a:solidFill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</a:t>
            </a:r>
            <a:r>
              <a:rPr lang="pt-BR" sz="3000" dirty="0">
                <a:solidFill>
                  <a:srgbClr val="03182D"/>
                </a:solidFill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 </a:t>
            </a:r>
            <a:r>
              <a:rPr lang="pt-BR" sz="3000" b="1" dirty="0">
                <a:solidFill>
                  <a:srgbClr val="03182D"/>
                </a:solidFill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    </a:t>
            </a:r>
            <a:r>
              <a:rPr lang="pt-BR" sz="3000" dirty="0">
                <a:solidFill>
                  <a:srgbClr val="03182D"/>
                </a:solidFill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 Empresa x Empresa!</a:t>
            </a:r>
          </a:p>
        </p:txBody>
      </p:sp>
      <p:sp>
        <p:nvSpPr>
          <p:cNvPr id="4" name="Retângulo 3"/>
          <p:cNvSpPr/>
          <p:nvPr/>
        </p:nvSpPr>
        <p:spPr>
          <a:xfrm>
            <a:off x="5756563" y="1832841"/>
            <a:ext cx="3170579" cy="153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pt-BR" sz="3000" b="1" dirty="0">
                <a:solidFill>
                  <a:srgbClr val="FF0000"/>
                </a:solidFill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PRAZOS </a:t>
            </a:r>
            <a:r>
              <a:rPr lang="pt-BR" sz="3000" b="1" dirty="0">
                <a:solidFill>
                  <a:srgbClr val="03182D"/>
                </a:solidFill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envios </a:t>
            </a:r>
            <a:r>
              <a:rPr lang="pt-BR" sz="3000" b="1" dirty="0" err="1">
                <a:solidFill>
                  <a:srgbClr val="03182D"/>
                </a:solidFill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Antes+Dur+Depois</a:t>
            </a:r>
            <a:r>
              <a:rPr lang="pt-BR" sz="3000" b="1" dirty="0">
                <a:solidFill>
                  <a:srgbClr val="03182D"/>
                </a:solidFill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FOLHA?</a:t>
            </a:r>
          </a:p>
        </p:txBody>
      </p:sp>
      <p:sp>
        <p:nvSpPr>
          <p:cNvPr id="5" name="Retângulo 4"/>
          <p:cNvSpPr/>
          <p:nvPr/>
        </p:nvSpPr>
        <p:spPr>
          <a:xfrm>
            <a:off x="5695564" y="242936"/>
            <a:ext cx="3481877" cy="5446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pt-BR" sz="3000" b="1" u="sng" dirty="0">
                <a:solidFill>
                  <a:srgbClr val="03182D"/>
                </a:solidFill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DCTF +</a:t>
            </a:r>
            <a:r>
              <a:rPr lang="pt-BR" sz="3000" u="sng" dirty="0">
                <a:solidFill>
                  <a:srgbClr val="03182D"/>
                </a:solidFill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3000" b="1" u="sng" dirty="0">
                <a:solidFill>
                  <a:srgbClr val="03182D"/>
                </a:solidFill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DCTF-WEB?</a:t>
            </a:r>
          </a:p>
        </p:txBody>
      </p:sp>
      <p:sp>
        <p:nvSpPr>
          <p:cNvPr id="6" name="Retângulo 5"/>
          <p:cNvSpPr/>
          <p:nvPr/>
        </p:nvSpPr>
        <p:spPr>
          <a:xfrm>
            <a:off x="130626" y="1971511"/>
            <a:ext cx="3835166" cy="11160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pt-BR" sz="3000" dirty="0">
                <a:solidFill>
                  <a:schemeClr val="tx1"/>
                </a:solidFill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PCMSO + PPRA + ASO: 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pt-BR" sz="3000" dirty="0">
                <a:solidFill>
                  <a:schemeClr val="tx1"/>
                </a:solidFill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Eventos </a:t>
            </a:r>
            <a:r>
              <a:rPr lang="pt-BR" sz="3000" dirty="0">
                <a:solidFill>
                  <a:srgbClr val="FF0000"/>
                </a:solidFill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QUEM MANDA?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1AD1374E-6D5B-47F1-91A6-2DAA4B49F6FF}"/>
              </a:ext>
            </a:extLst>
          </p:cNvPr>
          <p:cNvSpPr/>
          <p:nvPr/>
        </p:nvSpPr>
        <p:spPr>
          <a:xfrm>
            <a:off x="5683637" y="3601961"/>
            <a:ext cx="3366058" cy="1036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pt-BR" sz="3000" b="1" dirty="0">
                <a:solidFill>
                  <a:srgbClr val="03182D"/>
                </a:solidFill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Rubricas Incidências </a:t>
            </a:r>
            <a:r>
              <a:rPr lang="pt-BR" sz="3000" b="1" dirty="0">
                <a:solidFill>
                  <a:srgbClr val="FF0000"/>
                </a:solidFill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FOLHAÑBATE</a:t>
            </a:r>
            <a:r>
              <a:rPr lang="pt-BR" sz="3000" b="1" dirty="0">
                <a:solidFill>
                  <a:srgbClr val="03182D"/>
                </a:solidFill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e-social?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15E31A07-2078-4A69-AF2D-456C13E20129}"/>
              </a:ext>
            </a:extLst>
          </p:cNvPr>
          <p:cNvSpPr/>
          <p:nvPr/>
        </p:nvSpPr>
        <p:spPr>
          <a:xfrm>
            <a:off x="139960" y="3492403"/>
            <a:ext cx="3835166" cy="10386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pt-BR" sz="3000" b="1" dirty="0">
                <a:solidFill>
                  <a:srgbClr val="03182D"/>
                </a:solidFill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Prof. Seg. Trabalho já conhecem E-social?</a:t>
            </a:r>
            <a:endParaRPr lang="pt-BR" sz="3000" dirty="0">
              <a:solidFill>
                <a:srgbClr val="03182D"/>
              </a:solidFill>
              <a:latin typeface="Agency FB" panose="020B05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2616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BD700B-4B59-4A2A-B9A5-A68DF05C7A1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C2D904C-BB39-4320-9F4E-FBB934AF4F9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5232269-A5BF-4CAF-AFEC-947B307973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099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FC6343-FB34-498C-A4D7-C932AC6B2FC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678FD8D-BBC3-4E26-B700-F1B6A8AFDB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5B7293A-5C22-44A2-B73B-87E22BEA78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Seta: para a Direita 4">
            <a:extLst>
              <a:ext uri="{FF2B5EF4-FFF2-40B4-BE49-F238E27FC236}">
                <a16:creationId xmlns:a16="http://schemas.microsoft.com/office/drawing/2014/main" id="{7D229440-88F4-4BE4-B456-A1B8CCE3941E}"/>
              </a:ext>
            </a:extLst>
          </p:cNvPr>
          <p:cNvSpPr/>
          <p:nvPr/>
        </p:nvSpPr>
        <p:spPr>
          <a:xfrm rot="10397943">
            <a:off x="3192301" y="644081"/>
            <a:ext cx="2904066" cy="3355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Seta: para a Direita 5">
            <a:extLst>
              <a:ext uri="{FF2B5EF4-FFF2-40B4-BE49-F238E27FC236}">
                <a16:creationId xmlns:a16="http://schemas.microsoft.com/office/drawing/2014/main" id="{6E7E2011-F095-4448-96BB-82A196FA770E}"/>
              </a:ext>
            </a:extLst>
          </p:cNvPr>
          <p:cNvSpPr/>
          <p:nvPr/>
        </p:nvSpPr>
        <p:spPr>
          <a:xfrm rot="10220350">
            <a:off x="3398197" y="1777030"/>
            <a:ext cx="2904066" cy="4253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0889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Resultado de imagem para agora é com voc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43" b="1285"/>
          <a:stretch/>
        </p:blipFill>
        <p:spPr bwMode="auto">
          <a:xfrm>
            <a:off x="833660" y="1182612"/>
            <a:ext cx="7541418" cy="395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833660" y="124691"/>
            <a:ext cx="7710055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950" dirty="0">
                <a:solidFill>
                  <a:schemeClr val="accent5">
                    <a:lumMod val="50000"/>
                  </a:schemeClr>
                </a:solidFill>
                <a:latin typeface="Agency FB" panose="020B0503020202020204" pitchFamily="34" charset="0"/>
              </a:rPr>
              <a:t>O que podemos fazer?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572AAF9-E533-410F-BD14-8D6224DB12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622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424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A7D939-7B98-435B-88F3-DEEFA676D8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11A6BD2-BAFE-42F9-892C-3B3D1ABB722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6502451-752A-4879-ADB9-7560F7A812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Balão de Pensamento: Nuvem 4">
            <a:extLst>
              <a:ext uri="{FF2B5EF4-FFF2-40B4-BE49-F238E27FC236}">
                <a16:creationId xmlns:a16="http://schemas.microsoft.com/office/drawing/2014/main" id="{8EDC557D-1138-46C3-A520-24FB1DA323F6}"/>
              </a:ext>
            </a:extLst>
          </p:cNvPr>
          <p:cNvSpPr/>
          <p:nvPr/>
        </p:nvSpPr>
        <p:spPr>
          <a:xfrm>
            <a:off x="5139267" y="1200150"/>
            <a:ext cx="3810000" cy="2785533"/>
          </a:xfrm>
          <a:prstGeom prst="cloudCallout">
            <a:avLst>
              <a:gd name="adj1" fmla="val -117944"/>
              <a:gd name="adj2" fmla="val 25114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b="1" dirty="0"/>
          </a:p>
          <a:p>
            <a:pPr algn="ctr"/>
            <a:r>
              <a:rPr lang="pt-BR" b="1" dirty="0"/>
              <a:t>PMES não possuem estrutura: </a:t>
            </a:r>
            <a:r>
              <a:rPr lang="pt-BR" b="1" dirty="0" err="1"/>
              <a:t>Téc+Méd+Eng</a:t>
            </a:r>
            <a:r>
              <a:rPr lang="pt-BR" b="1" dirty="0"/>
              <a:t> Trabalho.</a:t>
            </a:r>
          </a:p>
          <a:p>
            <a:pPr algn="ctr"/>
            <a:r>
              <a:rPr lang="pt-BR" b="1" dirty="0">
                <a:solidFill>
                  <a:schemeClr val="accent5"/>
                </a:solidFill>
              </a:rPr>
              <a:t>MISSÃO IMPOSSÍVEL: CONTROLAR</a:t>
            </a:r>
          </a:p>
          <a:p>
            <a:pPr algn="ctr"/>
            <a:r>
              <a:rPr lang="pt-BR" b="1" dirty="0">
                <a:solidFill>
                  <a:srgbClr val="FF0000"/>
                </a:solidFill>
              </a:rPr>
              <a:t>100 CLIENTES X FUNCIONÁRIOS X EVENTOS???? </a:t>
            </a:r>
          </a:p>
        </p:txBody>
      </p:sp>
    </p:spTree>
    <p:extLst>
      <p:ext uri="{BB962C8B-B14F-4D97-AF65-F5344CB8AC3E}">
        <p14:creationId xmlns:p14="http://schemas.microsoft.com/office/powerpoint/2010/main" val="2999018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EE27B3-1903-4CA0-8E72-6F3C2F4542F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5B9E462-E7CA-46A6-9CEB-2AB0BB07EA6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3E5FA47-E727-450C-A4B9-25F11BF0A3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1" name="Seta: para a Direita 20">
            <a:extLst>
              <a:ext uri="{FF2B5EF4-FFF2-40B4-BE49-F238E27FC236}">
                <a16:creationId xmlns:a16="http://schemas.microsoft.com/office/drawing/2014/main" id="{273B2ADA-DDFF-4504-BD9A-D34FCC40FF47}"/>
              </a:ext>
            </a:extLst>
          </p:cNvPr>
          <p:cNvSpPr/>
          <p:nvPr/>
        </p:nvSpPr>
        <p:spPr>
          <a:xfrm rot="19638835">
            <a:off x="446828" y="3086879"/>
            <a:ext cx="1569378" cy="7344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Seta: para a Direita 21">
            <a:extLst>
              <a:ext uri="{FF2B5EF4-FFF2-40B4-BE49-F238E27FC236}">
                <a16:creationId xmlns:a16="http://schemas.microsoft.com/office/drawing/2014/main" id="{BADC6FDB-4155-4149-ABD8-EFEE0B2FEA5A}"/>
              </a:ext>
            </a:extLst>
          </p:cNvPr>
          <p:cNvSpPr/>
          <p:nvPr/>
        </p:nvSpPr>
        <p:spPr>
          <a:xfrm rot="9684246">
            <a:off x="3444028" y="1300414"/>
            <a:ext cx="1569378" cy="7344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Seta: para a Direita 22">
            <a:extLst>
              <a:ext uri="{FF2B5EF4-FFF2-40B4-BE49-F238E27FC236}">
                <a16:creationId xmlns:a16="http://schemas.microsoft.com/office/drawing/2014/main" id="{296975DE-6954-412B-8621-EF57683FB290}"/>
              </a:ext>
            </a:extLst>
          </p:cNvPr>
          <p:cNvSpPr/>
          <p:nvPr/>
        </p:nvSpPr>
        <p:spPr>
          <a:xfrm rot="11102973">
            <a:off x="3621828" y="3819725"/>
            <a:ext cx="1569378" cy="7344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Balão de Fala: Oval 23">
            <a:extLst>
              <a:ext uri="{FF2B5EF4-FFF2-40B4-BE49-F238E27FC236}">
                <a16:creationId xmlns:a16="http://schemas.microsoft.com/office/drawing/2014/main" id="{C8F38484-3B15-41E6-AE2D-34C3D8310C16}"/>
              </a:ext>
            </a:extLst>
          </p:cNvPr>
          <p:cNvSpPr/>
          <p:nvPr/>
        </p:nvSpPr>
        <p:spPr>
          <a:xfrm>
            <a:off x="5900500" y="598156"/>
            <a:ext cx="3014899" cy="1790700"/>
          </a:xfrm>
          <a:prstGeom prst="wedgeEllipseCallout">
            <a:avLst>
              <a:gd name="adj1" fmla="val -93006"/>
              <a:gd name="adj2" fmla="val 7337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pt-BR" sz="1600" b="1" dirty="0">
                <a:solidFill>
                  <a:schemeClr val="tx1"/>
                </a:solidFill>
              </a:rPr>
            </a:br>
            <a:r>
              <a:rPr lang="pt-BR" sz="1600" b="1" dirty="0">
                <a:solidFill>
                  <a:schemeClr val="tx1"/>
                </a:solidFill>
              </a:rPr>
              <a:t>BASTA FAZER O LAUDO? E esse S-2240???? O que fazer???</a:t>
            </a:r>
          </a:p>
        </p:txBody>
      </p:sp>
    </p:spTree>
    <p:extLst>
      <p:ext uri="{BB962C8B-B14F-4D97-AF65-F5344CB8AC3E}">
        <p14:creationId xmlns:p14="http://schemas.microsoft.com/office/powerpoint/2010/main" val="1578475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5955</TotalTime>
  <Words>348</Words>
  <Application>Microsoft Office PowerPoint</Application>
  <PresentationFormat>Apresentação na tela (16:9)</PresentationFormat>
  <Paragraphs>48</Paragraphs>
  <Slides>17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2" baseType="lpstr">
      <vt:lpstr>Agency FB</vt:lpstr>
      <vt:lpstr>Arial</vt:lpstr>
      <vt:lpstr>Arial Black</vt:lpstr>
      <vt:lpstr>Open Sans</vt:lpstr>
      <vt:lpstr>Simple Light</vt:lpstr>
      <vt:lpstr>Ronaldo Dias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    Problemas básicos operacionais  Comunicação homem x máquina:  - Entrada de dados via formulários, digitação manual - Excesso de telas a acessar - Truncamento de dados - Anda falta integração de dados (Guias geradas fora e-social) - Gargalos AUMENTO TEMPO TRABALHO/FADIGA/STRESS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Insira aqui o título gigante da</dc:title>
  <cp:lastModifiedBy>RONALDO DIAS</cp:lastModifiedBy>
  <cp:revision>143</cp:revision>
  <dcterms:modified xsi:type="dcterms:W3CDTF">2019-05-08T00:57:05Z</dcterms:modified>
</cp:coreProperties>
</file>