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1158" r:id="rId2"/>
    <p:sldId id="1159" r:id="rId3"/>
    <p:sldId id="1160" r:id="rId4"/>
    <p:sldId id="1161" r:id="rId5"/>
    <p:sldId id="1162" r:id="rId6"/>
    <p:sldId id="1163" r:id="rId7"/>
    <p:sldId id="1164" r:id="rId8"/>
    <p:sldId id="1165" r:id="rId9"/>
    <p:sldId id="1166" r:id="rId10"/>
    <p:sldId id="1167" r:id="rId11"/>
    <p:sldId id="1169" r:id="rId12"/>
    <p:sldId id="1168" r:id="rId13"/>
    <p:sldId id="1170" r:id="rId14"/>
    <p:sldId id="1173" r:id="rId15"/>
    <p:sldId id="1174" r:id="rId16"/>
    <p:sldId id="793" r:id="rId17"/>
  </p:sldIdLst>
  <p:sldSz cx="10080625" cy="7559675"/>
  <p:notesSz cx="6797675" cy="9926638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Seção Padrão" id="{79D68067-B37F-4520-8539-B970AF714D73}">
          <p14:sldIdLst>
            <p14:sldId id="1158"/>
            <p14:sldId id="1159"/>
            <p14:sldId id="1160"/>
            <p14:sldId id="1161"/>
            <p14:sldId id="1162"/>
            <p14:sldId id="1163"/>
            <p14:sldId id="1164"/>
            <p14:sldId id="1165"/>
            <p14:sldId id="1166"/>
            <p14:sldId id="1167"/>
            <p14:sldId id="1169"/>
            <p14:sldId id="1168"/>
            <p14:sldId id="1170"/>
            <p14:sldId id="1173"/>
            <p14:sldId id="1174"/>
            <p14:sldId id="7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7F0F9"/>
    <a:srgbClr val="DEEBF7"/>
    <a:srgbClr val="70AD47"/>
    <a:srgbClr val="2E75B6"/>
    <a:srgbClr val="FFC000"/>
    <a:srgbClr val="548235"/>
    <a:srgbClr val="F5F9FD"/>
    <a:srgbClr val="EFF5FB"/>
    <a:srgbClr val="F9D3B9"/>
    <a:srgbClr val="EAF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Ênfas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27102A9-8310-4765-A935-A1911B00CA55}" styleName="Estilo Claro 1 - Ênfas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FECB4D8-DB02-4DC6-A0A2-4F2EBAE1DC90}" styleName="Estilo Médio 1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Estilo com Tema 2 - Ênfas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AF606853-7671-496A-8E4F-DF71F8EC918B}" styleName="Estilo Escuro 1 - Ênfase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Estilo Escuro 1 - Ênfase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Estilo Escuro 1 - Ênfas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Estilo Escuro 1 - Ênfas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8603FDC-E32A-4AB5-989C-0864C3EAD2B8}" styleName="Estilo com Tema 2 - Ênfas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Estilo com Tema 2 - Ênfase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Estilo Médio 3 - 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7CE84F3-28C3-443E-9E96-99CF82512B78}" styleName="Estilo Escuro 1 - Ênfas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Estilo Escuro 2 - Ênfase 3/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Estilo E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Estilo Escuro 2 - Ênfase 1/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74" autoAdjust="0"/>
    <p:restoredTop sz="94434" autoAdjust="0"/>
  </p:normalViewPr>
  <p:slideViewPr>
    <p:cSldViewPr snapToGrid="0">
      <p:cViewPr varScale="1">
        <p:scale>
          <a:sx n="100" d="100"/>
          <a:sy n="100" d="100"/>
        </p:scale>
        <p:origin x="1512" y="84"/>
      </p:cViewPr>
      <p:guideLst>
        <p:guide orient="horz" pos="2381"/>
        <p:guide pos="31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10.10.10.75\grupos\AAE\04_Apresentacoes\A_Em%20construcao\2015_03_30_LIDE\C&#243;pia%20de%20Grafico%20Medida%20Provisoria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05153030890\Desktop\29_Audi&#234;ncia%20P&#250;blica_Previd&#234;ncia_2017\Evolu&#231;&#227;o%20Contribuintes%20x%20Ren&#250;ncia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300" dirty="0"/>
              <a:t>Evolução</a:t>
            </a:r>
            <a:r>
              <a:rPr lang="pt-BR" sz="1300" baseline="0" dirty="0"/>
              <a:t> do Número de Contribuintes e da Renúncia da Desoneração da Folha de Pagamento de Jan de 2012 a outubro de 2014.</a:t>
            </a:r>
            <a:endParaRPr lang="pt-BR" sz="1300" dirty="0"/>
          </a:p>
        </c:rich>
      </c:tx>
      <c:layout>
        <c:manualLayout>
          <c:xMode val="edge"/>
          <c:yMode val="edge"/>
          <c:x val="0.11687416431436599"/>
          <c:y val="2.247191011235969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'[Cópia de Grafico Medida Provisoria.xlsx]N Cont Vs Renuncia'!$C$1</c:f>
              <c:strCache>
                <c:ptCount val="1"/>
                <c:pt idx="0">
                  <c:v>Renúncia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'[Cópia de Grafico Medida Provisoria.xlsx]N Cont Vs Renuncia'!$A$2:$A$37</c:f>
              <c:strCache>
                <c:ptCount val="36"/>
                <c:pt idx="0">
                  <c:v>jan/12</c:v>
                </c:pt>
                <c:pt idx="1">
                  <c:v>fev/12</c:v>
                </c:pt>
                <c:pt idx="2">
                  <c:v>mar/12</c:v>
                </c:pt>
                <c:pt idx="3">
                  <c:v>abr/12</c:v>
                </c:pt>
                <c:pt idx="4">
                  <c:v>mai/12</c:v>
                </c:pt>
                <c:pt idx="5">
                  <c:v>jun/12</c:v>
                </c:pt>
                <c:pt idx="6">
                  <c:v>jul/12</c:v>
                </c:pt>
                <c:pt idx="7">
                  <c:v>ago/12</c:v>
                </c:pt>
                <c:pt idx="8">
                  <c:v>set/12</c:v>
                </c:pt>
                <c:pt idx="9">
                  <c:v>out/12</c:v>
                </c:pt>
                <c:pt idx="10">
                  <c:v>nov/12</c:v>
                </c:pt>
                <c:pt idx="11">
                  <c:v>dez/12</c:v>
                </c:pt>
                <c:pt idx="12">
                  <c:v>13°/12</c:v>
                </c:pt>
                <c:pt idx="13">
                  <c:v>jan/13</c:v>
                </c:pt>
                <c:pt idx="14">
                  <c:v>fev/13</c:v>
                </c:pt>
                <c:pt idx="15">
                  <c:v>mar/13</c:v>
                </c:pt>
                <c:pt idx="16">
                  <c:v>abr/13</c:v>
                </c:pt>
                <c:pt idx="17">
                  <c:v>mai/13</c:v>
                </c:pt>
                <c:pt idx="18">
                  <c:v>jun/13</c:v>
                </c:pt>
                <c:pt idx="19">
                  <c:v>jul/13</c:v>
                </c:pt>
                <c:pt idx="20">
                  <c:v>ago/13</c:v>
                </c:pt>
                <c:pt idx="21">
                  <c:v>set/13</c:v>
                </c:pt>
                <c:pt idx="22">
                  <c:v>out/13</c:v>
                </c:pt>
                <c:pt idx="23">
                  <c:v>nov/13</c:v>
                </c:pt>
                <c:pt idx="24">
                  <c:v>dez/13</c:v>
                </c:pt>
                <c:pt idx="25">
                  <c:v>13°/13</c:v>
                </c:pt>
                <c:pt idx="26">
                  <c:v>jan/14</c:v>
                </c:pt>
                <c:pt idx="27">
                  <c:v>fev/14</c:v>
                </c:pt>
                <c:pt idx="28">
                  <c:v>mar/14</c:v>
                </c:pt>
                <c:pt idx="29">
                  <c:v>abr/14</c:v>
                </c:pt>
                <c:pt idx="30">
                  <c:v>mai/14</c:v>
                </c:pt>
                <c:pt idx="31">
                  <c:v>jun/14</c:v>
                </c:pt>
                <c:pt idx="32">
                  <c:v>jul/14</c:v>
                </c:pt>
                <c:pt idx="33">
                  <c:v>ago/14</c:v>
                </c:pt>
                <c:pt idx="34">
                  <c:v>set/14</c:v>
                </c:pt>
                <c:pt idx="35">
                  <c:v>out/14</c:v>
                </c:pt>
              </c:strCache>
            </c:strRef>
          </c:cat>
          <c:val>
            <c:numRef>
              <c:f>'[Cópia de Grafico Medida Provisoria.xlsx]N Cont Vs Renuncia'!$C$2:$C$37</c:f>
              <c:numCache>
                <c:formatCode>" "[$R$]" "#,##0" ";"-"[$R$]" "#,##0" ";" "[$R$]" -"00" ";" "@" "</c:formatCode>
                <c:ptCount val="36"/>
                <c:pt idx="0">
                  <c:v>87796582.481640399</c:v>
                </c:pt>
                <c:pt idx="1">
                  <c:v>111059685.37070499</c:v>
                </c:pt>
                <c:pt idx="2">
                  <c:v>103434614.65681601</c:v>
                </c:pt>
                <c:pt idx="3">
                  <c:v>81676387.227390394</c:v>
                </c:pt>
                <c:pt idx="4">
                  <c:v>187659655.43486601</c:v>
                </c:pt>
                <c:pt idx="5">
                  <c:v>182707598.979303</c:v>
                </c:pt>
                <c:pt idx="6">
                  <c:v>209684817.67760101</c:v>
                </c:pt>
                <c:pt idx="7">
                  <c:v>214960359.491523</c:v>
                </c:pt>
                <c:pt idx="8">
                  <c:v>482482048.65794498</c:v>
                </c:pt>
                <c:pt idx="9">
                  <c:v>561653511.43980896</c:v>
                </c:pt>
                <c:pt idx="10">
                  <c:v>523160497.22103</c:v>
                </c:pt>
                <c:pt idx="11">
                  <c:v>531014626.19815803</c:v>
                </c:pt>
                <c:pt idx="12">
                  <c:v>338403546.740457</c:v>
                </c:pt>
                <c:pt idx="13">
                  <c:v>634597118.51729798</c:v>
                </c:pt>
                <c:pt idx="14">
                  <c:v>961235914.64404595</c:v>
                </c:pt>
                <c:pt idx="15">
                  <c:v>808114496.70977294</c:v>
                </c:pt>
                <c:pt idx="16">
                  <c:v>907049583.44331598</c:v>
                </c:pt>
                <c:pt idx="17">
                  <c:v>979325638.09596097</c:v>
                </c:pt>
                <c:pt idx="18">
                  <c:v>847528234.15103805</c:v>
                </c:pt>
                <c:pt idx="19">
                  <c:v>963290435.13471198</c:v>
                </c:pt>
                <c:pt idx="20">
                  <c:v>1005961398.25362</c:v>
                </c:pt>
                <c:pt idx="21">
                  <c:v>968364910.27404797</c:v>
                </c:pt>
                <c:pt idx="22">
                  <c:v>984475137.87774801</c:v>
                </c:pt>
                <c:pt idx="23">
                  <c:v>1002575515.99312</c:v>
                </c:pt>
                <c:pt idx="24">
                  <c:v>891762840.18844998</c:v>
                </c:pt>
                <c:pt idx="25">
                  <c:v>1330010000</c:v>
                </c:pt>
                <c:pt idx="26">
                  <c:v>1321732344.0778799</c:v>
                </c:pt>
                <c:pt idx="27">
                  <c:v>1717582323.5172601</c:v>
                </c:pt>
                <c:pt idx="28">
                  <c:v>1558525612.60445</c:v>
                </c:pt>
                <c:pt idx="29">
                  <c:v>1535762658.8020599</c:v>
                </c:pt>
                <c:pt idx="30">
                  <c:v>1721970663.8966501</c:v>
                </c:pt>
                <c:pt idx="31">
                  <c:v>1553993610.3905101</c:v>
                </c:pt>
                <c:pt idx="32" formatCode="&quot; &quot;[$R$]&quot; &quot;#,##0.00&quot; &quot;;&quot;-&quot;[$R$]&quot; &quot;#,##0.00&quot; &quot;;&quot; &quot;[$R$]&quot; -&quot;00&quot; &quot;;&quot; &quot;@&quot; &quot;">
                  <c:v>1688776905.6812201</c:v>
                </c:pt>
                <c:pt idx="33" formatCode="&quot; &quot;[$R$]&quot; &quot;#,##0.00&quot; &quot;;&quot;-&quot;[$R$]&quot; &quot;#,##0.00&quot; &quot;;&quot; &quot;[$R$]&quot; -&quot;00&quot; &quot;;&quot; &quot;@&quot; &quot;">
                  <c:v>1776468043.7172699</c:v>
                </c:pt>
                <c:pt idx="34" formatCode="&quot; &quot;[$R$]&quot; &quot;#,##0.00&quot; &quot;;&quot;-&quot;[$R$]&quot; &quot;#,##0.00&quot; &quot;;&quot; &quot;[$R$]&quot; -&quot;00&quot; &quot;;&quot; &quot;@&quot; &quot;">
                  <c:v>1675016313.6632299</c:v>
                </c:pt>
                <c:pt idx="35" formatCode="&quot; &quot;[$R$]&quot; &quot;#,##0.00&quot; &quot;;&quot;-&quot;[$R$]&quot; &quot;#,##0.00&quot; &quot;;&quot; &quot;[$R$]&quot; -&quot;00&quot; &quot;;&quot; &quot;@&quot; &quot;">
                  <c:v>1644618996.99927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951-4F83-92D0-5FCC7E24D0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55398376"/>
        <c:axId val="155408984"/>
      </c:barChart>
      <c:lineChart>
        <c:grouping val="standard"/>
        <c:varyColors val="0"/>
        <c:ser>
          <c:idx val="0"/>
          <c:order val="0"/>
          <c:tx>
            <c:strRef>
              <c:f>'[Cópia de Grafico Medida Provisoria.xlsx]N Cont Vs Renuncia'!$B$1</c:f>
              <c:strCache>
                <c:ptCount val="1"/>
                <c:pt idx="0">
                  <c:v>N° Contribuintes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'[Cópia de Grafico Medida Provisoria.xlsx]N Cont Vs Renuncia'!$A$2:$A$37</c:f>
              <c:strCache>
                <c:ptCount val="36"/>
                <c:pt idx="0">
                  <c:v>jan/12</c:v>
                </c:pt>
                <c:pt idx="1">
                  <c:v>fev/12</c:v>
                </c:pt>
                <c:pt idx="2">
                  <c:v>mar/12</c:v>
                </c:pt>
                <c:pt idx="3">
                  <c:v>abr/12</c:v>
                </c:pt>
                <c:pt idx="4">
                  <c:v>mai/12</c:v>
                </c:pt>
                <c:pt idx="5">
                  <c:v>jun/12</c:v>
                </c:pt>
                <c:pt idx="6">
                  <c:v>jul/12</c:v>
                </c:pt>
                <c:pt idx="7">
                  <c:v>ago/12</c:v>
                </c:pt>
                <c:pt idx="8">
                  <c:v>set/12</c:v>
                </c:pt>
                <c:pt idx="9">
                  <c:v>out/12</c:v>
                </c:pt>
                <c:pt idx="10">
                  <c:v>nov/12</c:v>
                </c:pt>
                <c:pt idx="11">
                  <c:v>dez/12</c:v>
                </c:pt>
                <c:pt idx="12">
                  <c:v>13°/12</c:v>
                </c:pt>
                <c:pt idx="13">
                  <c:v>jan/13</c:v>
                </c:pt>
                <c:pt idx="14">
                  <c:v>fev/13</c:v>
                </c:pt>
                <c:pt idx="15">
                  <c:v>mar/13</c:v>
                </c:pt>
                <c:pt idx="16">
                  <c:v>abr/13</c:v>
                </c:pt>
                <c:pt idx="17">
                  <c:v>mai/13</c:v>
                </c:pt>
                <c:pt idx="18">
                  <c:v>jun/13</c:v>
                </c:pt>
                <c:pt idx="19">
                  <c:v>jul/13</c:v>
                </c:pt>
                <c:pt idx="20">
                  <c:v>ago/13</c:v>
                </c:pt>
                <c:pt idx="21">
                  <c:v>set/13</c:v>
                </c:pt>
                <c:pt idx="22">
                  <c:v>out/13</c:v>
                </c:pt>
                <c:pt idx="23">
                  <c:v>nov/13</c:v>
                </c:pt>
                <c:pt idx="24">
                  <c:v>dez/13</c:v>
                </c:pt>
                <c:pt idx="25">
                  <c:v>13°/13</c:v>
                </c:pt>
                <c:pt idx="26">
                  <c:v>jan/14</c:v>
                </c:pt>
                <c:pt idx="27">
                  <c:v>fev/14</c:v>
                </c:pt>
                <c:pt idx="28">
                  <c:v>mar/14</c:v>
                </c:pt>
                <c:pt idx="29">
                  <c:v>abr/14</c:v>
                </c:pt>
                <c:pt idx="30">
                  <c:v>mai/14</c:v>
                </c:pt>
                <c:pt idx="31">
                  <c:v>jun/14</c:v>
                </c:pt>
                <c:pt idx="32">
                  <c:v>jul/14</c:v>
                </c:pt>
                <c:pt idx="33">
                  <c:v>ago/14</c:v>
                </c:pt>
                <c:pt idx="34">
                  <c:v>set/14</c:v>
                </c:pt>
                <c:pt idx="35">
                  <c:v>out/14</c:v>
                </c:pt>
              </c:strCache>
            </c:strRef>
          </c:cat>
          <c:val>
            <c:numRef>
              <c:f>'[Cópia de Grafico Medida Provisoria.xlsx]N Cont Vs Renuncia'!$B$2:$B$37</c:f>
              <c:numCache>
                <c:formatCode>_-* #,##0_-;\-* #,##0_-;_-* "-"??_-;_-@_-</c:formatCode>
                <c:ptCount val="36"/>
                <c:pt idx="0">
                  <c:v>8095</c:v>
                </c:pt>
                <c:pt idx="1">
                  <c:v>9218</c:v>
                </c:pt>
                <c:pt idx="2">
                  <c:v>10157</c:v>
                </c:pt>
                <c:pt idx="3">
                  <c:v>10787</c:v>
                </c:pt>
                <c:pt idx="4">
                  <c:v>13083</c:v>
                </c:pt>
                <c:pt idx="5">
                  <c:v>13779</c:v>
                </c:pt>
                <c:pt idx="6">
                  <c:v>14131</c:v>
                </c:pt>
                <c:pt idx="7">
                  <c:v>14480</c:v>
                </c:pt>
                <c:pt idx="8">
                  <c:v>24518</c:v>
                </c:pt>
                <c:pt idx="9">
                  <c:v>25730</c:v>
                </c:pt>
                <c:pt idx="10">
                  <c:v>25943</c:v>
                </c:pt>
                <c:pt idx="11">
                  <c:v>25709</c:v>
                </c:pt>
                <c:pt idx="12">
                  <c:v>16983</c:v>
                </c:pt>
                <c:pt idx="13">
                  <c:v>25980</c:v>
                </c:pt>
                <c:pt idx="14">
                  <c:v>31100</c:v>
                </c:pt>
                <c:pt idx="15">
                  <c:v>32068</c:v>
                </c:pt>
                <c:pt idx="16">
                  <c:v>32907</c:v>
                </c:pt>
                <c:pt idx="17">
                  <c:v>48538</c:v>
                </c:pt>
                <c:pt idx="18">
                  <c:v>51120</c:v>
                </c:pt>
                <c:pt idx="19">
                  <c:v>42911</c:v>
                </c:pt>
                <c:pt idx="20">
                  <c:v>43251</c:v>
                </c:pt>
                <c:pt idx="21">
                  <c:v>43123</c:v>
                </c:pt>
                <c:pt idx="22">
                  <c:v>43625</c:v>
                </c:pt>
                <c:pt idx="23">
                  <c:v>43300</c:v>
                </c:pt>
                <c:pt idx="24">
                  <c:v>53373</c:v>
                </c:pt>
                <c:pt idx="25">
                  <c:v>74923</c:v>
                </c:pt>
                <c:pt idx="26">
                  <c:v>54187</c:v>
                </c:pt>
                <c:pt idx="27">
                  <c:v>72294</c:v>
                </c:pt>
                <c:pt idx="28">
                  <c:v>75732</c:v>
                </c:pt>
                <c:pt idx="29">
                  <c:v>76749</c:v>
                </c:pt>
                <c:pt idx="30">
                  <c:v>78387</c:v>
                </c:pt>
                <c:pt idx="31">
                  <c:v>78767</c:v>
                </c:pt>
                <c:pt idx="32">
                  <c:v>80429</c:v>
                </c:pt>
                <c:pt idx="33">
                  <c:v>82166</c:v>
                </c:pt>
                <c:pt idx="34">
                  <c:v>83932</c:v>
                </c:pt>
                <c:pt idx="35">
                  <c:v>84831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951-4F83-92D0-5FCC7E24D0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5408600"/>
        <c:axId val="155458896"/>
      </c:lineChart>
      <c:valAx>
        <c:axId val="15545889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200"/>
                  <a:t>Número de Contribuintes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_-* #,##0_-;\-* #,##0_-;_-* &quot;-&quot;??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5408600"/>
        <c:crosses val="max"/>
        <c:crossBetween val="between"/>
      </c:valAx>
      <c:catAx>
        <c:axId val="1554086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Competência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5458896"/>
        <c:crosses val="autoZero"/>
        <c:auto val="1"/>
        <c:lblAlgn val="ctr"/>
        <c:lblOffset val="100"/>
        <c:noMultiLvlLbl val="0"/>
      </c:catAx>
      <c:valAx>
        <c:axId val="155408984"/>
        <c:scaling>
          <c:orientation val="minMax"/>
        </c:scaling>
        <c:delete val="0"/>
        <c:axPos val="l"/>
        <c:numFmt formatCode="&quot; &quot;[$R$]&quot; &quot;#,##0&quot; &quot;;&quot;-&quot;[$R$]&quot; &quot;#,##0&quot; &quot;;&quot; &quot;[$R$]&quot; -&quot;00&quot; &quot;;&quot; &quot;@&quot; &quot;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5398376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</c:dispUnitsLbl>
        </c:dispUnits>
      </c:valAx>
      <c:catAx>
        <c:axId val="1553983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5540898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600" dirty="0">
                <a:solidFill>
                  <a:sysClr val="windowText" lastClr="000000"/>
                </a:solidFill>
              </a:rPr>
              <a:t>Evolução</a:t>
            </a:r>
            <a:r>
              <a:rPr lang="pt-BR" sz="1600" baseline="0" dirty="0">
                <a:solidFill>
                  <a:sysClr val="windowText" lastClr="000000"/>
                </a:solidFill>
              </a:rPr>
              <a:t> da Renúncia da Desoneração da Folha de Pagamento</a:t>
            </a:r>
          </a:p>
          <a:p>
            <a:pPr>
              <a:defRPr sz="1600"/>
            </a:pPr>
            <a:r>
              <a:rPr lang="pt-BR" sz="1600" baseline="0" dirty="0">
                <a:solidFill>
                  <a:sysClr val="windowText" lastClr="000000"/>
                </a:solidFill>
              </a:rPr>
              <a:t>Jan de 2012 a </a:t>
            </a:r>
            <a:r>
              <a:rPr lang="pt-BR" sz="1600" baseline="0" dirty="0" err="1">
                <a:solidFill>
                  <a:sysClr val="windowText" lastClr="000000"/>
                </a:solidFill>
              </a:rPr>
              <a:t>Nov</a:t>
            </a:r>
            <a:r>
              <a:rPr lang="pt-BR" sz="1600" baseline="0" dirty="0">
                <a:solidFill>
                  <a:sysClr val="windowText" lastClr="000000"/>
                </a:solidFill>
              </a:rPr>
              <a:t> de 2016.</a:t>
            </a:r>
            <a:endParaRPr lang="pt-BR" sz="1600" dirty="0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11687416431436637"/>
          <c:y val="2.2471910112359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Gráfico!$C$1</c:f>
              <c:strCache>
                <c:ptCount val="1"/>
                <c:pt idx="0">
                  <c:v>Renúncia</c:v>
                </c:pt>
              </c:strCache>
            </c:strRef>
          </c:tx>
          <c:spPr>
            <a:solidFill>
              <a:srgbClr val="99CCFF"/>
            </a:solidFill>
            <a:ln>
              <a:noFill/>
            </a:ln>
            <a:effectLst/>
          </c:spPr>
          <c:invertIfNegative val="0"/>
          <c:cat>
            <c:strRef>
              <c:f>Gráfico!$A$2:$A$64</c:f>
              <c:strCache>
                <c:ptCount val="63"/>
                <c:pt idx="0">
                  <c:v>jan/12</c:v>
                </c:pt>
                <c:pt idx="1">
                  <c:v>fev/12</c:v>
                </c:pt>
                <c:pt idx="2">
                  <c:v>mar/12</c:v>
                </c:pt>
                <c:pt idx="3">
                  <c:v>abr/12</c:v>
                </c:pt>
                <c:pt idx="4">
                  <c:v>mai/12</c:v>
                </c:pt>
                <c:pt idx="5">
                  <c:v>jun/12</c:v>
                </c:pt>
                <c:pt idx="6">
                  <c:v>jul/12</c:v>
                </c:pt>
                <c:pt idx="7">
                  <c:v>ago/12</c:v>
                </c:pt>
                <c:pt idx="8">
                  <c:v>set/12</c:v>
                </c:pt>
                <c:pt idx="9">
                  <c:v>out/12</c:v>
                </c:pt>
                <c:pt idx="10">
                  <c:v>nov/12</c:v>
                </c:pt>
                <c:pt idx="11">
                  <c:v>dez/12</c:v>
                </c:pt>
                <c:pt idx="12">
                  <c:v>13°/12</c:v>
                </c:pt>
                <c:pt idx="13">
                  <c:v>jan/13</c:v>
                </c:pt>
                <c:pt idx="14">
                  <c:v>fev/13</c:v>
                </c:pt>
                <c:pt idx="15">
                  <c:v>mar/13</c:v>
                </c:pt>
                <c:pt idx="16">
                  <c:v>abr/13</c:v>
                </c:pt>
                <c:pt idx="17">
                  <c:v>mai/13</c:v>
                </c:pt>
                <c:pt idx="18">
                  <c:v>jun/13</c:v>
                </c:pt>
                <c:pt idx="19">
                  <c:v>jul/13</c:v>
                </c:pt>
                <c:pt idx="20">
                  <c:v>ago/13</c:v>
                </c:pt>
                <c:pt idx="21">
                  <c:v>set/13</c:v>
                </c:pt>
                <c:pt idx="22">
                  <c:v>out/13</c:v>
                </c:pt>
                <c:pt idx="23">
                  <c:v>nov/13</c:v>
                </c:pt>
                <c:pt idx="24">
                  <c:v>dez/13</c:v>
                </c:pt>
                <c:pt idx="25">
                  <c:v>13°/13</c:v>
                </c:pt>
                <c:pt idx="26">
                  <c:v>jan/14</c:v>
                </c:pt>
                <c:pt idx="27">
                  <c:v>fev/14</c:v>
                </c:pt>
                <c:pt idx="28">
                  <c:v>mar/14</c:v>
                </c:pt>
                <c:pt idx="29">
                  <c:v>abr/14</c:v>
                </c:pt>
                <c:pt idx="30">
                  <c:v>mai/14</c:v>
                </c:pt>
                <c:pt idx="31">
                  <c:v>jun/14</c:v>
                </c:pt>
                <c:pt idx="32">
                  <c:v>jul/14</c:v>
                </c:pt>
                <c:pt idx="33">
                  <c:v>ago/14</c:v>
                </c:pt>
                <c:pt idx="34">
                  <c:v>set/14</c:v>
                </c:pt>
                <c:pt idx="35">
                  <c:v>out/14</c:v>
                </c:pt>
                <c:pt idx="36">
                  <c:v>nov/14</c:v>
                </c:pt>
                <c:pt idx="37">
                  <c:v>dez/14</c:v>
                </c:pt>
                <c:pt idx="38">
                  <c:v>13°/14</c:v>
                </c:pt>
                <c:pt idx="39">
                  <c:v>jan/15</c:v>
                </c:pt>
                <c:pt idx="40">
                  <c:v>fev/15</c:v>
                </c:pt>
                <c:pt idx="41">
                  <c:v>mar/15</c:v>
                </c:pt>
                <c:pt idx="42">
                  <c:v>abr/15</c:v>
                </c:pt>
                <c:pt idx="43">
                  <c:v>mai/15</c:v>
                </c:pt>
                <c:pt idx="44">
                  <c:v>jun/15</c:v>
                </c:pt>
                <c:pt idx="45">
                  <c:v>jul/15</c:v>
                </c:pt>
                <c:pt idx="46">
                  <c:v>ago/15</c:v>
                </c:pt>
                <c:pt idx="47">
                  <c:v>set/15</c:v>
                </c:pt>
                <c:pt idx="48">
                  <c:v>out/15</c:v>
                </c:pt>
                <c:pt idx="49">
                  <c:v>nov/15</c:v>
                </c:pt>
                <c:pt idx="50">
                  <c:v>dez/15</c:v>
                </c:pt>
                <c:pt idx="51">
                  <c:v>13°/15</c:v>
                </c:pt>
                <c:pt idx="52">
                  <c:v>jan/16</c:v>
                </c:pt>
                <c:pt idx="53">
                  <c:v>fev/16</c:v>
                </c:pt>
                <c:pt idx="54">
                  <c:v>mar/16</c:v>
                </c:pt>
                <c:pt idx="55">
                  <c:v>abr/16</c:v>
                </c:pt>
                <c:pt idx="56">
                  <c:v>mai/16</c:v>
                </c:pt>
                <c:pt idx="57">
                  <c:v>jun/16</c:v>
                </c:pt>
                <c:pt idx="58">
                  <c:v>jul/16</c:v>
                </c:pt>
                <c:pt idx="59">
                  <c:v>ago/16</c:v>
                </c:pt>
                <c:pt idx="60">
                  <c:v>set/16</c:v>
                </c:pt>
                <c:pt idx="61">
                  <c:v>out/16</c:v>
                </c:pt>
                <c:pt idx="62">
                  <c:v>nov/16</c:v>
                </c:pt>
              </c:strCache>
            </c:strRef>
          </c:cat>
          <c:val>
            <c:numRef>
              <c:f>Gráfico!$C$2:$C$64</c:f>
              <c:numCache>
                <c:formatCode>" "[$R$]" "#,##0" ";"-"[$R$]" "#,##0" ";" "[$R$]" -"00" ";" "@" "</c:formatCode>
                <c:ptCount val="63"/>
                <c:pt idx="0">
                  <c:v>87796582.481640428</c:v>
                </c:pt>
                <c:pt idx="1">
                  <c:v>111059685.37070487</c:v>
                </c:pt>
                <c:pt idx="2">
                  <c:v>103434614.6568163</c:v>
                </c:pt>
                <c:pt idx="3">
                  <c:v>81676387.227390423</c:v>
                </c:pt>
                <c:pt idx="4">
                  <c:v>187659655.43486634</c:v>
                </c:pt>
                <c:pt idx="5">
                  <c:v>182707598.97930303</c:v>
                </c:pt>
                <c:pt idx="6">
                  <c:v>209684817.67760056</c:v>
                </c:pt>
                <c:pt idx="7">
                  <c:v>214960359.49152303</c:v>
                </c:pt>
                <c:pt idx="8">
                  <c:v>482482048.65794468</c:v>
                </c:pt>
                <c:pt idx="9">
                  <c:v>561653511.43981004</c:v>
                </c:pt>
                <c:pt idx="10">
                  <c:v>523160497.22102982</c:v>
                </c:pt>
                <c:pt idx="11">
                  <c:v>531014626.19815743</c:v>
                </c:pt>
                <c:pt idx="12">
                  <c:v>338403546.740457</c:v>
                </c:pt>
                <c:pt idx="13">
                  <c:v>634597118.51729846</c:v>
                </c:pt>
                <c:pt idx="14">
                  <c:v>961235914.64404631</c:v>
                </c:pt>
                <c:pt idx="15">
                  <c:v>808114496.70977294</c:v>
                </c:pt>
                <c:pt idx="16">
                  <c:v>907049583.44331586</c:v>
                </c:pt>
                <c:pt idx="17">
                  <c:v>979325638.09596109</c:v>
                </c:pt>
                <c:pt idx="18">
                  <c:v>847528234.15103829</c:v>
                </c:pt>
                <c:pt idx="19">
                  <c:v>963290435.13471198</c:v>
                </c:pt>
                <c:pt idx="20">
                  <c:v>1005961398.2536198</c:v>
                </c:pt>
                <c:pt idx="21">
                  <c:v>968364910.27404833</c:v>
                </c:pt>
                <c:pt idx="22">
                  <c:v>984475137.87774777</c:v>
                </c:pt>
                <c:pt idx="23">
                  <c:v>1002575515.9931209</c:v>
                </c:pt>
                <c:pt idx="24">
                  <c:v>891762840.18845034</c:v>
                </c:pt>
                <c:pt idx="25">
                  <c:v>1330010000</c:v>
                </c:pt>
                <c:pt idx="26">
                  <c:v>1321732344.0778832</c:v>
                </c:pt>
                <c:pt idx="27">
                  <c:v>1717582323.517261</c:v>
                </c:pt>
                <c:pt idx="28">
                  <c:v>1558525612.6044459</c:v>
                </c:pt>
                <c:pt idx="29">
                  <c:v>1535762658.8020563</c:v>
                </c:pt>
                <c:pt idx="30">
                  <c:v>1721970663.8966532</c:v>
                </c:pt>
                <c:pt idx="31">
                  <c:v>1553993610.3905139</c:v>
                </c:pt>
                <c:pt idx="32" formatCode="&quot; &quot;[$R$]&quot; &quot;#,##0.00&quot; &quot;;&quot;-&quot;[$R$]&quot; &quot;#,##0.00&quot; &quot;;&quot; &quot;[$R$]&quot; -&quot;00&quot; &quot;;&quot; &quot;@&quot; &quot;">
                  <c:v>1688776905.6812239</c:v>
                </c:pt>
                <c:pt idx="33" formatCode="&quot; &quot;[$R$]&quot; &quot;#,##0.00&quot; &quot;;&quot;-&quot;[$R$]&quot; &quot;#,##0.00&quot; &quot;;&quot; &quot;[$R$]&quot; -&quot;00&quot; &quot;;&quot; &quot;@&quot; &quot;">
                  <c:v>1776468043.7172699</c:v>
                </c:pt>
                <c:pt idx="34" formatCode="&quot; &quot;[$R$]&quot; &quot;#,##0.00&quot; &quot;;&quot;-&quot;[$R$]&quot; &quot;#,##0.00&quot; &quot;;&quot; &quot;[$R$]&quot; -&quot;00&quot; &quot;;&quot; &quot;@&quot; &quot;">
                  <c:v>1675016313.6632299</c:v>
                </c:pt>
                <c:pt idx="35" formatCode="&quot; &quot;[$R$]&quot; &quot;#,##0.00&quot; &quot;;&quot;-&quot;[$R$]&quot; &quot;#,##0.00&quot; &quot;;&quot; &quot;[$R$]&quot; -&quot;00&quot; &quot;;&quot; &quot;@&quot; &quot;">
                  <c:v>1644618996.99927</c:v>
                </c:pt>
                <c:pt idx="36" formatCode="&quot; &quot;[$R$]&quot; &quot;#,##0.00&quot; &quot;;&quot;-&quot;[$R$]&quot; &quot;#,##0.00&quot; &quot;;&quot; &quot;[$R$]&quot; -&quot;00&quot; &quot;;&quot; &quot;@&quot; &quot;">
                  <c:v>1725297220.3940001</c:v>
                </c:pt>
                <c:pt idx="37" formatCode="&quot; &quot;[$R$]&quot; &quot;#,##0.00&quot; &quot;;&quot;-&quot;[$R$]&quot; &quot;#,##0.00&quot; &quot;;&quot; &quot;[$R$]&quot; -&quot;00&quot; &quot;;&quot; &quot;@&quot; &quot;">
                  <c:v>1641829612.2530601</c:v>
                </c:pt>
                <c:pt idx="38" formatCode="&quot; &quot;[$R$]&quot; &quot;#,##0.00&quot; &quot;;&quot;-&quot;[$R$]&quot; &quot;#,##0.00&quot; &quot;;&quot; &quot;[$R$]&quot; -&quot;00&quot; &quot;;&quot; &quot;@&quot; &quot;">
                  <c:v>2545722758.6445503</c:v>
                </c:pt>
                <c:pt idx="39" formatCode="&quot; &quot;[$R$]&quot; &quot;#,##0.00&quot; &quot;;&quot;-&quot;[$R$]&quot; &quot;#,##0.00&quot; &quot;;&quot; &quot;[$R$]&quot; -&quot;00&quot; &quot;;&quot; &quot;@&quot; &quot;">
                  <c:v>2142349248.3549445</c:v>
                </c:pt>
                <c:pt idx="40" formatCode="&quot; &quot;[$R$]&quot; &quot;#,##0.00&quot; &quot;;&quot;-&quot;[$R$]&quot; &quot;#,##0.00&quot; &quot;;&quot; &quot;[$R$]&quot; -&quot;00&quot; &quot;;&quot; &quot;@&quot; &quot;">
                  <c:v>2001997781.3144715</c:v>
                </c:pt>
                <c:pt idx="41" formatCode="&quot; &quot;[$R$]&quot; &quot;#,##0.00&quot; &quot;;&quot;-&quot;[$R$]&quot; &quot;#,##0.00&quot; &quot;;&quot; &quot;[$R$]&quot; -&quot;00&quot; &quot;;&quot; &quot;@&quot; &quot;">
                  <c:v>2050070834.6270013</c:v>
                </c:pt>
                <c:pt idx="42" formatCode="&quot; &quot;[$R$]&quot; &quot;#,##0.00&quot; &quot;;&quot;-&quot;[$R$]&quot; &quot;#,##0.00&quot; &quot;;&quot; &quot;[$R$]&quot; -&quot;00&quot; &quot;;&quot; &quot;@&quot; &quot;">
                  <c:v>1884451281.53145</c:v>
                </c:pt>
                <c:pt idx="43" formatCode="&quot; &quot;[$R$]&quot; &quot;#,##0.00&quot; &quot;;&quot;-&quot;[$R$]&quot; &quot;#,##0.00&quot; &quot;;&quot; &quot;[$R$]&quot; -&quot;00&quot; &quot;;&quot; &quot;@&quot; &quot;">
                  <c:v>2002539211.4187498</c:v>
                </c:pt>
                <c:pt idx="44" formatCode="&quot; &quot;[$R$]&quot; &quot;#,##0.00&quot; &quot;;&quot;-&quot;[$R$]&quot; &quot;#,##0.00&quot; &quot;;&quot; &quot;[$R$]&quot; -&quot;00&quot; &quot;;&quot; &quot;@&quot; &quot;">
                  <c:v>2018108561.2934144</c:v>
                </c:pt>
                <c:pt idx="45" formatCode="&quot; &quot;[$R$]&quot; &quot;#,##0.00&quot; &quot;;&quot;-&quot;[$R$]&quot; &quot;#,##0.00&quot; &quot;;&quot; &quot;[$R$]&quot; -&quot;00&quot; &quot;;&quot; &quot;@&quot; &quot;">
                  <c:v>1977684694.9593182</c:v>
                </c:pt>
                <c:pt idx="46" formatCode="&quot; &quot;[$R$]&quot; &quot;#,##0.00&quot; &quot;;&quot;-&quot;[$R$]&quot; &quot;#,##0.00&quot; &quot;;&quot; &quot;[$R$]&quot; -&quot;00&quot; &quot;;&quot; &quot;@&quot; &quot;">
                  <c:v>2097265975.1538808</c:v>
                </c:pt>
                <c:pt idx="47" formatCode="&quot; &quot;[$R$]&quot; &quot;#,##0.00&quot; &quot;;&quot;-&quot;[$R$]&quot; &quot;#,##0.00&quot; &quot;;&quot; &quot;[$R$]&quot; -&quot;00&quot; &quot;;&quot; &quot;@&quot; &quot;">
                  <c:v>2011780278.7268052</c:v>
                </c:pt>
                <c:pt idx="48" formatCode="&quot; &quot;[$R$]&quot; &quot;#,##0.00&quot; &quot;;&quot;-&quot;[$R$]&quot; &quot;#,##0.00&quot; &quot;;&quot; &quot;[$R$]&quot; -&quot;00&quot; &quot;;&quot; &quot;@&quot; &quot;">
                  <c:v>1909027716.1799901</c:v>
                </c:pt>
                <c:pt idx="49" formatCode="&quot; &quot;[$R$]&quot; &quot;#,##0.00&quot; &quot;;&quot;-&quot;[$R$]&quot; &quot;#,##0.00&quot; &quot;;&quot; &quot;[$R$]&quot; -&quot;00&quot; &quot;;&quot; &quot;@&quot; &quot;">
                  <c:v>1783092159.6466732</c:v>
                </c:pt>
                <c:pt idx="50" formatCode="&quot; &quot;[$R$]&quot; &quot;#,##0.00&quot; &quot;;&quot;-&quot;[$R$]&quot; &quot;#,##0.00&quot; &quot;;&quot; &quot;[$R$]&quot; -&quot;00&quot; &quot;;&quot; &quot;@&quot; &quot;">
                  <c:v>904794311.16190886</c:v>
                </c:pt>
                <c:pt idx="51" formatCode="&quot; &quot;[$R$]&quot; &quot;#,##0.00&quot; &quot;;&quot;-&quot;[$R$]&quot; &quot;#,##0.00&quot; &quot;;&quot; &quot;[$R$]&quot; -&quot;00&quot; &quot;;&quot; &quot;@&quot; &quot;">
                  <c:v>2415901539.9812722</c:v>
                </c:pt>
                <c:pt idx="52" formatCode="&quot; &quot;[$R$]&quot; &quot;#,##0.00&quot; &quot;;&quot;-&quot;[$R$]&quot; &quot;#,##0.00&quot; &quot;;&quot; &quot;[$R$]&quot; -&quot;00&quot; &quot;;&quot; &quot;@&quot; &quot;">
                  <c:v>1016171580.5392224</c:v>
                </c:pt>
                <c:pt idx="53" formatCode="&quot; &quot;[$R$]&quot; &quot;#,##0.00&quot; &quot;;&quot;-&quot;[$R$]&quot; &quot;#,##0.00&quot; &quot;;&quot; &quot;[$R$]&quot; -&quot;00&quot; &quot;;&quot; &quot;@&quot; &quot;">
                  <c:v>1242892840.5942793</c:v>
                </c:pt>
                <c:pt idx="54" formatCode="&quot; &quot;[$R$]&quot; &quot;#,##0.00&quot; &quot;;&quot;-&quot;[$R$]&quot; &quot;#,##0.00&quot; &quot;;&quot; &quot;[$R$]&quot; -&quot;00&quot; &quot;;&quot; &quot;@&quot; &quot;">
                  <c:v>1130876588.2124052</c:v>
                </c:pt>
                <c:pt idx="55" formatCode="&quot; &quot;[$R$]&quot; &quot;#,##0.00&quot; &quot;;&quot;-&quot;[$R$]&quot; &quot;#,##0.00&quot; &quot;;&quot; &quot;[$R$]&quot; -&quot;00&quot; &quot;;&quot; &quot;@&quot; &quot;">
                  <c:v>1012919816.2472025</c:v>
                </c:pt>
                <c:pt idx="56" formatCode="&quot; &quot;[$R$]&quot; &quot;#,##0.00&quot; &quot;;&quot;-&quot;[$R$]&quot; &quot;#,##0.00&quot; &quot;;&quot; &quot;[$R$]&quot; -&quot;00&quot; &quot;;&quot; &quot;@&quot; &quot;">
                  <c:v>1057468345.7942533</c:v>
                </c:pt>
                <c:pt idx="57" formatCode="&quot; &quot;[$R$]&quot; &quot;#,##0.00&quot; &quot;;&quot;-&quot;[$R$]&quot; &quot;#,##0.00&quot; &quot;;&quot; &quot;[$R$]&quot; -&quot;00&quot; &quot;;&quot; &quot;@&quot; &quot;">
                  <c:v>1028102097.2578071</c:v>
                </c:pt>
                <c:pt idx="58" formatCode="&quot; &quot;[$R$]&quot; &quot;#,##0.00&quot; &quot;;&quot;-&quot;[$R$]&quot; &quot;#,##0.00&quot; &quot;;&quot; &quot;[$R$]&quot; -&quot;00&quot; &quot;;&quot; &quot;@&quot; &quot;">
                  <c:v>967520281.27075803</c:v>
                </c:pt>
                <c:pt idx="59" formatCode="&quot; &quot;[$R$]&quot; &quot;#,##0.00&quot; &quot;;&quot;-&quot;[$R$]&quot; &quot;#,##0.00&quot; &quot;;&quot; &quot;[$R$]&quot; -&quot;00&quot; &quot;;&quot; &quot;@&quot; &quot;">
                  <c:v>1112772232.7979908</c:v>
                </c:pt>
                <c:pt idx="60" formatCode="&quot; &quot;[$R$]&quot; &quot;#,##0.00&quot; &quot;;&quot;-&quot;[$R$]&quot; &quot;#,##0.00&quot; &quot;;&quot; &quot;[$R$]&quot; -&quot;00&quot; &quot;;&quot; &quot;@&quot; &quot;">
                  <c:v>1069315954.9594452</c:v>
                </c:pt>
                <c:pt idx="61" formatCode="&quot; &quot;[$R$]&quot; &quot;#,##0.00&quot; &quot;;&quot;-&quot;[$R$]&quot; &quot;#,##0.00&quot; &quot;;&quot; &quot;[$R$]&quot; -&quot;00&quot; &quot;;&quot; &quot;@&quot; &quot;">
                  <c:v>1009954886.8790839</c:v>
                </c:pt>
                <c:pt idx="62" formatCode="&quot; &quot;[$R$]&quot; &quot;#,##0.00&quot; &quot;;&quot;-&quot;[$R$]&quot; &quot;#,##0.00&quot; &quot;;&quot; &quot;[$R$]&quot; -&quot;00&quot; &quot;;&quot; &quot;@&quot; &quot;">
                  <c:v>1070133840.4479874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F12-4EF7-9CFB-730AE79614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55931088"/>
        <c:axId val="155922512"/>
      </c:barChart>
      <c:valAx>
        <c:axId val="155922512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Renúncia Mensal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&quot; &quot;[$R$]&quot; &quot;#,##0&quot; &quot;;&quot;-&quot;[$R$]&quot; &quot;#,##0&quot; &quot;;&quot; &quot;[$R$]&quot; -&quot;00&quot; &quot;;&quot; &quot;@&quot; &quot;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5931088"/>
        <c:crosses val="max"/>
        <c:crossBetween val="between"/>
      </c:valAx>
      <c:catAx>
        <c:axId val="1559310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Competência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592251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0.10326</cdr:x>
      <cdr:y>0.5732</cdr:y>
    </cdr:from>
    <cdr:to>
      <cdr:x>0.15353</cdr:x>
      <cdr:y>0.66253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723900" y="2200275"/>
          <a:ext cx="352425" cy="3429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800"/>
        </a:p>
      </cdr:txBody>
    </cdr:sp>
  </cdr:relSizeAnchor>
  <cdr:relSizeAnchor xmlns:cdr="http://schemas.openxmlformats.org/drawingml/2006/chartDrawing">
    <cdr:from>
      <cdr:x>0.10135</cdr:x>
      <cdr:y>0.53459</cdr:y>
    </cdr:from>
    <cdr:to>
      <cdr:x>0.18046</cdr:x>
      <cdr:y>0.58737</cdr:y>
    </cdr:to>
    <cdr:sp macro="" textlink="">
      <cdr:nvSpPr>
        <cdr:cNvPr id="4" name="CaixaDeTexto 3"/>
        <cdr:cNvSpPr txBox="1"/>
      </cdr:nvSpPr>
      <cdr:spPr>
        <a:xfrm xmlns:a="http://schemas.openxmlformats.org/drawingml/2006/main">
          <a:off x="861261" y="2124185"/>
          <a:ext cx="672288" cy="209737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>
            <a:lumMod val="20000"/>
            <a:lumOff val="80000"/>
          </a:schemeClr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800" dirty="0"/>
            <a:t>MP 540</a:t>
          </a:r>
        </a:p>
      </cdr:txBody>
    </cdr:sp>
  </cdr:relSizeAnchor>
  <cdr:relSizeAnchor xmlns:cdr="http://schemas.openxmlformats.org/drawingml/2006/chartDrawing">
    <cdr:from>
      <cdr:x>0.17455</cdr:x>
      <cdr:y>0.50737</cdr:y>
    </cdr:from>
    <cdr:to>
      <cdr:x>0.2504</cdr:x>
      <cdr:y>0.56623</cdr:y>
    </cdr:to>
    <cdr:sp macro="" textlink="">
      <cdr:nvSpPr>
        <cdr:cNvPr id="6" name="CaixaDeTexto 5"/>
        <cdr:cNvSpPr txBox="1"/>
      </cdr:nvSpPr>
      <cdr:spPr>
        <a:xfrm xmlns:a="http://schemas.openxmlformats.org/drawingml/2006/main">
          <a:off x="1483306" y="2016041"/>
          <a:ext cx="644603" cy="233873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>
            <a:lumMod val="20000"/>
            <a:lumOff val="80000"/>
          </a:schemeClr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800" dirty="0"/>
            <a:t>MP</a:t>
          </a:r>
          <a:r>
            <a:rPr lang="pt-BR" sz="800" baseline="0" dirty="0"/>
            <a:t> </a:t>
          </a:r>
          <a:r>
            <a:rPr lang="pt-BR" sz="800" dirty="0"/>
            <a:t>563</a:t>
          </a:r>
        </a:p>
      </cdr:txBody>
    </cdr:sp>
  </cdr:relSizeAnchor>
  <cdr:relSizeAnchor xmlns:cdr="http://schemas.openxmlformats.org/drawingml/2006/chartDrawing">
    <cdr:from>
      <cdr:x>0.26251</cdr:x>
      <cdr:y>0.43966</cdr:y>
    </cdr:from>
    <cdr:to>
      <cdr:x>0.32545</cdr:x>
      <cdr:y>0.49263</cdr:y>
    </cdr:to>
    <cdr:sp macro="" textlink="">
      <cdr:nvSpPr>
        <cdr:cNvPr id="7" name="CaixaDeTexto 6"/>
        <cdr:cNvSpPr txBox="1"/>
      </cdr:nvSpPr>
      <cdr:spPr>
        <a:xfrm xmlns:a="http://schemas.openxmlformats.org/drawingml/2006/main">
          <a:off x="2230779" y="1746995"/>
          <a:ext cx="534859" cy="210477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>
            <a:lumMod val="20000"/>
            <a:lumOff val="80000"/>
          </a:schemeClr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800" dirty="0"/>
            <a:t>MP 582</a:t>
          </a:r>
        </a:p>
      </cdr:txBody>
    </cdr:sp>
  </cdr:relSizeAnchor>
  <cdr:relSizeAnchor xmlns:cdr="http://schemas.openxmlformats.org/drawingml/2006/chartDrawing">
    <cdr:from>
      <cdr:x>0.33333</cdr:x>
      <cdr:y>0.38213</cdr:y>
    </cdr:from>
    <cdr:to>
      <cdr:x>0.39432</cdr:x>
      <cdr:y>0.44</cdr:y>
    </cdr:to>
    <cdr:sp macro="" textlink="">
      <cdr:nvSpPr>
        <cdr:cNvPr id="8" name="CaixaDeTexto 7"/>
        <cdr:cNvSpPr txBox="1"/>
      </cdr:nvSpPr>
      <cdr:spPr>
        <a:xfrm xmlns:a="http://schemas.openxmlformats.org/drawingml/2006/main">
          <a:off x="2832601" y="1518395"/>
          <a:ext cx="518318" cy="229951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>
            <a:lumMod val="20000"/>
            <a:lumOff val="80000"/>
          </a:schemeClr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800" dirty="0"/>
            <a:t>MP</a:t>
          </a:r>
          <a:r>
            <a:rPr lang="pt-BR" sz="800" baseline="0" dirty="0"/>
            <a:t> 601</a:t>
          </a:r>
          <a:endParaRPr lang="pt-BR" sz="800" dirty="0"/>
        </a:p>
      </cdr:txBody>
    </cdr:sp>
  </cdr:relSizeAnchor>
  <cdr:relSizeAnchor xmlns:cdr="http://schemas.openxmlformats.org/drawingml/2006/chartDrawing">
    <cdr:from>
      <cdr:x>0.44595</cdr:x>
      <cdr:y>0.31885</cdr:y>
    </cdr:from>
    <cdr:to>
      <cdr:x>0.50596</cdr:x>
      <cdr:y>0.37053</cdr:y>
    </cdr:to>
    <cdr:sp macro="" textlink="">
      <cdr:nvSpPr>
        <cdr:cNvPr id="9" name="CaixaDeTexto 8"/>
        <cdr:cNvSpPr txBox="1"/>
      </cdr:nvSpPr>
      <cdr:spPr>
        <a:xfrm xmlns:a="http://schemas.openxmlformats.org/drawingml/2006/main">
          <a:off x="3789633" y="1266935"/>
          <a:ext cx="509976" cy="205371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>
            <a:lumMod val="20000"/>
            <a:lumOff val="80000"/>
          </a:schemeClr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800"/>
            <a:t>MP</a:t>
          </a:r>
          <a:r>
            <a:rPr lang="pt-BR" sz="800" baseline="0"/>
            <a:t> 612</a:t>
          </a:r>
          <a:endParaRPr lang="pt-BR" sz="800"/>
        </a:p>
      </cdr:txBody>
    </cdr:sp>
  </cdr:relSizeAnchor>
  <cdr:relSizeAnchor xmlns:cdr="http://schemas.openxmlformats.org/drawingml/2006/chartDrawing">
    <cdr:from>
      <cdr:x>0.61491</cdr:x>
      <cdr:y>0.18652</cdr:y>
    </cdr:from>
    <cdr:to>
      <cdr:x>0.68018</cdr:x>
      <cdr:y>0.23255</cdr:y>
    </cdr:to>
    <cdr:sp macro="" textlink="">
      <cdr:nvSpPr>
        <cdr:cNvPr id="10" name="CaixaDeTexto 9"/>
        <cdr:cNvSpPr txBox="1"/>
      </cdr:nvSpPr>
      <cdr:spPr>
        <a:xfrm xmlns:a="http://schemas.openxmlformats.org/drawingml/2006/main">
          <a:off x="5225439" y="741155"/>
          <a:ext cx="554655" cy="18288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>
            <a:lumMod val="20000"/>
            <a:lumOff val="80000"/>
          </a:schemeClr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800" dirty="0"/>
            <a:t>MP 634</a:t>
          </a:r>
        </a:p>
      </cdr:txBody>
    </cdr:sp>
  </cdr:relSizeAnchor>
  <cdr:relSizeAnchor xmlns:cdr="http://schemas.openxmlformats.org/drawingml/2006/chartDrawing">
    <cdr:from>
      <cdr:x>0.78842</cdr:x>
      <cdr:y>0.12899</cdr:y>
    </cdr:from>
    <cdr:to>
      <cdr:x>0.85135</cdr:x>
      <cdr:y>0.1894</cdr:y>
    </cdr:to>
    <cdr:sp macro="" textlink="">
      <cdr:nvSpPr>
        <cdr:cNvPr id="11" name="CaixaDeTexto 10"/>
        <cdr:cNvSpPr txBox="1"/>
      </cdr:nvSpPr>
      <cdr:spPr>
        <a:xfrm xmlns:a="http://schemas.openxmlformats.org/drawingml/2006/main">
          <a:off x="6699909" y="512556"/>
          <a:ext cx="534768" cy="24003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>
            <a:lumMod val="20000"/>
            <a:lumOff val="80000"/>
          </a:schemeClr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800" dirty="0"/>
            <a:t>MP 651</a:t>
          </a:r>
        </a:p>
      </cdr:txBody>
    </cdr:sp>
  </cdr:relSizeAnchor>
  <cdr:relSizeAnchor xmlns:cdr="http://schemas.openxmlformats.org/drawingml/2006/chartDrawing">
    <cdr:from>
      <cdr:x>0.11712</cdr:x>
      <cdr:y>0.58737</cdr:y>
    </cdr:from>
    <cdr:to>
      <cdr:x>0.11712</cdr:x>
      <cdr:y>0.75158</cdr:y>
    </cdr:to>
    <cdr:cxnSp macro="">
      <cdr:nvCxnSpPr>
        <cdr:cNvPr id="13" name="Conector reto 12"/>
        <cdr:cNvCxnSpPr/>
      </cdr:nvCxnSpPr>
      <cdr:spPr>
        <a:xfrm xmlns:a="http://schemas.openxmlformats.org/drawingml/2006/main">
          <a:off x="990600" y="2657477"/>
          <a:ext cx="0" cy="74295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accent1">
              <a:lumMod val="40000"/>
              <a:lumOff val="6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0.20383</cdr:x>
      <cdr:y>0.54947</cdr:y>
    </cdr:from>
    <cdr:to>
      <cdr:x>0.20608</cdr:x>
      <cdr:y>0.70737</cdr:y>
    </cdr:to>
    <cdr:cxnSp macro="">
      <cdr:nvCxnSpPr>
        <cdr:cNvPr id="17" name="Conector reto 16"/>
        <cdr:cNvCxnSpPr/>
      </cdr:nvCxnSpPr>
      <cdr:spPr>
        <a:xfrm xmlns:a="http://schemas.openxmlformats.org/drawingml/2006/main">
          <a:off x="1724025" y="2486027"/>
          <a:ext cx="19050" cy="71437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0.2973</cdr:x>
      <cdr:y>0.49263</cdr:y>
    </cdr:from>
    <cdr:to>
      <cdr:x>0.2973</cdr:x>
      <cdr:y>0.61474</cdr:y>
    </cdr:to>
    <cdr:cxnSp macro="">
      <cdr:nvCxnSpPr>
        <cdr:cNvPr id="19" name="Conector reto 18"/>
        <cdr:cNvCxnSpPr/>
      </cdr:nvCxnSpPr>
      <cdr:spPr>
        <a:xfrm xmlns:a="http://schemas.openxmlformats.org/drawingml/2006/main">
          <a:off x="2514600" y="2228852"/>
          <a:ext cx="0" cy="55245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0.36261</cdr:x>
      <cdr:y>0.44</cdr:y>
    </cdr:from>
    <cdr:to>
      <cdr:x>0.36383</cdr:x>
      <cdr:y>0.60211</cdr:y>
    </cdr:to>
    <cdr:cxnSp macro="">
      <cdr:nvCxnSpPr>
        <cdr:cNvPr id="21" name="Conector reto 20"/>
        <cdr:cNvCxnSpPr>
          <a:stCxn xmlns:a="http://schemas.openxmlformats.org/drawingml/2006/main" id="8" idx="2"/>
        </cdr:cNvCxnSpPr>
      </cdr:nvCxnSpPr>
      <cdr:spPr>
        <a:xfrm xmlns:a="http://schemas.openxmlformats.org/drawingml/2006/main" flipH="1">
          <a:off x="3081420" y="1748346"/>
          <a:ext cx="10340" cy="64414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0.47297</cdr:x>
      <cdr:y>0.37053</cdr:y>
    </cdr:from>
    <cdr:to>
      <cdr:x>0.47297</cdr:x>
      <cdr:y>0.48632</cdr:y>
    </cdr:to>
    <cdr:cxnSp macro="">
      <cdr:nvCxnSpPr>
        <cdr:cNvPr id="25" name="Conector reto 24"/>
        <cdr:cNvCxnSpPr/>
      </cdr:nvCxnSpPr>
      <cdr:spPr>
        <a:xfrm xmlns:a="http://schemas.openxmlformats.org/drawingml/2006/main">
          <a:off x="4000500" y="1676402"/>
          <a:ext cx="0" cy="52387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0.64865</cdr:x>
      <cdr:y>0.24</cdr:y>
    </cdr:from>
    <cdr:to>
      <cdr:x>0.65203</cdr:x>
      <cdr:y>0.52421</cdr:y>
    </cdr:to>
    <cdr:cxnSp macro="">
      <cdr:nvCxnSpPr>
        <cdr:cNvPr id="27" name="Conector reto 26"/>
        <cdr:cNvCxnSpPr/>
      </cdr:nvCxnSpPr>
      <cdr:spPr>
        <a:xfrm xmlns:a="http://schemas.openxmlformats.org/drawingml/2006/main" flipH="1">
          <a:off x="5486400" y="1085852"/>
          <a:ext cx="28575" cy="128587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0.81989</cdr:x>
      <cdr:y>0.1894</cdr:y>
    </cdr:from>
    <cdr:to>
      <cdr:x>0.8207</cdr:x>
      <cdr:y>0.26707</cdr:y>
    </cdr:to>
    <cdr:cxnSp macro="">
      <cdr:nvCxnSpPr>
        <cdr:cNvPr id="30" name="Conector reto 29"/>
        <cdr:cNvCxnSpPr>
          <a:stCxn xmlns:a="http://schemas.openxmlformats.org/drawingml/2006/main" id="11" idx="2"/>
        </cdr:cNvCxnSpPr>
      </cdr:nvCxnSpPr>
      <cdr:spPr>
        <a:xfrm xmlns:a="http://schemas.openxmlformats.org/drawingml/2006/main">
          <a:off x="6967293" y="752586"/>
          <a:ext cx="6936" cy="30860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0.10326</cdr:x>
      <cdr:y>0.5732</cdr:y>
    </cdr:from>
    <cdr:to>
      <cdr:x>0.15353</cdr:x>
      <cdr:y>0.66253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723900" y="2200275"/>
          <a:ext cx="352425" cy="3429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800"/>
        </a:p>
      </cdr:txBody>
    </cdr:sp>
  </cdr:relSizeAnchor>
  <cdr:relSizeAnchor xmlns:cdr="http://schemas.openxmlformats.org/drawingml/2006/chartDrawing">
    <cdr:from>
      <cdr:x>0.03169</cdr:x>
      <cdr:y>0.62042</cdr:y>
    </cdr:from>
    <cdr:to>
      <cdr:x>0.08687</cdr:x>
      <cdr:y>0.65832</cdr:y>
    </cdr:to>
    <cdr:sp macro="" textlink="">
      <cdr:nvSpPr>
        <cdr:cNvPr id="4" name="CaixaDeTexto 3"/>
        <cdr:cNvSpPr txBox="1"/>
      </cdr:nvSpPr>
      <cdr:spPr>
        <a:xfrm xmlns:a="http://schemas.openxmlformats.org/drawingml/2006/main">
          <a:off x="268619" y="2665201"/>
          <a:ext cx="467775" cy="16281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>
            <a:lumMod val="20000"/>
            <a:lumOff val="80000"/>
          </a:schemeClr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700"/>
            <a:t>MP 540</a:t>
          </a:r>
        </a:p>
      </cdr:txBody>
    </cdr:sp>
  </cdr:relSizeAnchor>
  <cdr:relSizeAnchor xmlns:cdr="http://schemas.openxmlformats.org/drawingml/2006/chartDrawing">
    <cdr:from>
      <cdr:x>0.05095</cdr:x>
      <cdr:y>0.5495</cdr:y>
    </cdr:from>
    <cdr:to>
      <cdr:x>0.10951</cdr:x>
      <cdr:y>0.5895</cdr:y>
    </cdr:to>
    <cdr:sp macro="" textlink="">
      <cdr:nvSpPr>
        <cdr:cNvPr id="6" name="CaixaDeTexto 5"/>
        <cdr:cNvSpPr txBox="1"/>
      </cdr:nvSpPr>
      <cdr:spPr>
        <a:xfrm xmlns:a="http://schemas.openxmlformats.org/drawingml/2006/main">
          <a:off x="431954" y="2360523"/>
          <a:ext cx="496428" cy="171831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>
            <a:lumMod val="20000"/>
            <a:lumOff val="80000"/>
          </a:schemeClr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700"/>
            <a:t>MP</a:t>
          </a:r>
          <a:r>
            <a:rPr lang="pt-BR" sz="700" baseline="0"/>
            <a:t> 563</a:t>
          </a:r>
          <a:endParaRPr lang="pt-BR" sz="700"/>
        </a:p>
      </cdr:txBody>
    </cdr:sp>
  </cdr:relSizeAnchor>
  <cdr:relSizeAnchor xmlns:cdr="http://schemas.openxmlformats.org/drawingml/2006/chartDrawing">
    <cdr:from>
      <cdr:x>0.10847</cdr:x>
      <cdr:y>0.49488</cdr:y>
    </cdr:from>
    <cdr:to>
      <cdr:x>0.16365</cdr:x>
      <cdr:y>0.53698</cdr:y>
    </cdr:to>
    <cdr:sp macro="" textlink="">
      <cdr:nvSpPr>
        <cdr:cNvPr id="7" name="CaixaDeTexto 6"/>
        <cdr:cNvSpPr txBox="1"/>
      </cdr:nvSpPr>
      <cdr:spPr>
        <a:xfrm xmlns:a="http://schemas.openxmlformats.org/drawingml/2006/main">
          <a:off x="919546" y="2125876"/>
          <a:ext cx="467775" cy="180853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>
            <a:lumMod val="20000"/>
            <a:lumOff val="80000"/>
          </a:schemeClr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700"/>
            <a:t>MP 582</a:t>
          </a:r>
        </a:p>
      </cdr:txBody>
    </cdr:sp>
  </cdr:relSizeAnchor>
  <cdr:relSizeAnchor xmlns:cdr="http://schemas.openxmlformats.org/drawingml/2006/chartDrawing">
    <cdr:from>
      <cdr:x>0.16367</cdr:x>
      <cdr:y>0.44346</cdr:y>
    </cdr:from>
    <cdr:to>
      <cdr:x>0.22022</cdr:x>
      <cdr:y>0.48878</cdr:y>
    </cdr:to>
    <cdr:sp macro="" textlink="">
      <cdr:nvSpPr>
        <cdr:cNvPr id="8" name="CaixaDeTexto 7"/>
        <cdr:cNvSpPr txBox="1"/>
      </cdr:nvSpPr>
      <cdr:spPr>
        <a:xfrm xmlns:a="http://schemas.openxmlformats.org/drawingml/2006/main">
          <a:off x="1387446" y="1905002"/>
          <a:ext cx="479453" cy="19469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>
            <a:lumMod val="20000"/>
            <a:lumOff val="80000"/>
          </a:schemeClr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700"/>
            <a:t>MP</a:t>
          </a:r>
          <a:r>
            <a:rPr lang="pt-BR" sz="700" baseline="0"/>
            <a:t> 601</a:t>
          </a:r>
          <a:endParaRPr lang="pt-BR" sz="700"/>
        </a:p>
      </cdr:txBody>
    </cdr:sp>
  </cdr:relSizeAnchor>
  <cdr:relSizeAnchor xmlns:cdr="http://schemas.openxmlformats.org/drawingml/2006/chartDrawing">
    <cdr:from>
      <cdr:x>0.20775</cdr:x>
      <cdr:y>0.38596</cdr:y>
    </cdr:from>
    <cdr:to>
      <cdr:x>0.26293</cdr:x>
      <cdr:y>0.42596</cdr:y>
    </cdr:to>
    <cdr:sp macro="" textlink="">
      <cdr:nvSpPr>
        <cdr:cNvPr id="9" name="CaixaDeTexto 8"/>
        <cdr:cNvSpPr txBox="1"/>
      </cdr:nvSpPr>
      <cdr:spPr>
        <a:xfrm xmlns:a="http://schemas.openxmlformats.org/drawingml/2006/main">
          <a:off x="1761130" y="1658008"/>
          <a:ext cx="467774" cy="171831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>
            <a:lumMod val="20000"/>
            <a:lumOff val="80000"/>
          </a:schemeClr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700"/>
            <a:t>MP</a:t>
          </a:r>
          <a:r>
            <a:rPr lang="pt-BR" sz="700" baseline="0"/>
            <a:t> 612</a:t>
          </a:r>
          <a:endParaRPr lang="pt-BR" sz="700"/>
        </a:p>
      </cdr:txBody>
    </cdr:sp>
  </cdr:relSizeAnchor>
  <cdr:relSizeAnchor xmlns:cdr="http://schemas.openxmlformats.org/drawingml/2006/chartDrawing">
    <cdr:from>
      <cdr:x>0.32275</cdr:x>
      <cdr:y>0.35078</cdr:y>
    </cdr:from>
    <cdr:to>
      <cdr:x>0.38018</cdr:x>
      <cdr:y>0.39078</cdr:y>
    </cdr:to>
    <cdr:sp macro="" textlink="">
      <cdr:nvSpPr>
        <cdr:cNvPr id="10" name="CaixaDeTexto 9"/>
        <cdr:cNvSpPr txBox="1"/>
      </cdr:nvSpPr>
      <cdr:spPr>
        <a:xfrm xmlns:a="http://schemas.openxmlformats.org/drawingml/2006/main">
          <a:off x="2736032" y="1506855"/>
          <a:ext cx="486849" cy="171831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>
            <a:lumMod val="20000"/>
            <a:lumOff val="80000"/>
          </a:schemeClr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700"/>
            <a:t>MP 634</a:t>
          </a:r>
        </a:p>
      </cdr:txBody>
    </cdr:sp>
  </cdr:relSizeAnchor>
  <cdr:relSizeAnchor xmlns:cdr="http://schemas.openxmlformats.org/drawingml/2006/chartDrawing">
    <cdr:from>
      <cdr:x>0.41415</cdr:x>
      <cdr:y>0.26676</cdr:y>
    </cdr:from>
    <cdr:to>
      <cdr:x>0.46933</cdr:x>
      <cdr:y>0.30466</cdr:y>
    </cdr:to>
    <cdr:sp macro="" textlink="">
      <cdr:nvSpPr>
        <cdr:cNvPr id="11" name="CaixaDeTexto 10"/>
        <cdr:cNvSpPr txBox="1"/>
      </cdr:nvSpPr>
      <cdr:spPr>
        <a:xfrm xmlns:a="http://schemas.openxmlformats.org/drawingml/2006/main">
          <a:off x="3510831" y="1145962"/>
          <a:ext cx="467775" cy="16281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>
            <a:lumMod val="20000"/>
            <a:lumOff val="80000"/>
          </a:schemeClr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700"/>
            <a:t>MP 651</a:t>
          </a:r>
        </a:p>
      </cdr:txBody>
    </cdr:sp>
  </cdr:relSizeAnchor>
  <cdr:relSizeAnchor xmlns:cdr="http://schemas.openxmlformats.org/drawingml/2006/chartDrawing">
    <cdr:from>
      <cdr:x>0.03596</cdr:x>
      <cdr:y>0.65854</cdr:y>
    </cdr:from>
    <cdr:to>
      <cdr:x>0.03622</cdr:x>
      <cdr:y>0.73162</cdr:y>
    </cdr:to>
    <cdr:cxnSp macro="">
      <cdr:nvCxnSpPr>
        <cdr:cNvPr id="13" name="Conector reto 12"/>
        <cdr:cNvCxnSpPr/>
      </cdr:nvCxnSpPr>
      <cdr:spPr>
        <a:xfrm xmlns:a="http://schemas.openxmlformats.org/drawingml/2006/main">
          <a:off x="304800" y="2828927"/>
          <a:ext cx="2256" cy="31396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accent1">
              <a:lumMod val="40000"/>
              <a:lumOff val="6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0.07865</cdr:x>
      <cdr:y>0.5895</cdr:y>
    </cdr:from>
    <cdr:to>
      <cdr:x>0.08023</cdr:x>
      <cdr:y>0.73836</cdr:y>
    </cdr:to>
    <cdr:cxnSp macro="">
      <cdr:nvCxnSpPr>
        <cdr:cNvPr id="17" name="Conector reto 16"/>
        <cdr:cNvCxnSpPr>
          <a:stCxn xmlns:a="http://schemas.openxmlformats.org/drawingml/2006/main" id="6" idx="2"/>
        </cdr:cNvCxnSpPr>
      </cdr:nvCxnSpPr>
      <cdr:spPr>
        <a:xfrm xmlns:a="http://schemas.openxmlformats.org/drawingml/2006/main" flipH="1">
          <a:off x="666750" y="2532354"/>
          <a:ext cx="13418" cy="639473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0.13034</cdr:x>
      <cdr:y>0.53698</cdr:y>
    </cdr:from>
    <cdr:to>
      <cdr:x>0.13606</cdr:x>
      <cdr:y>0.71175</cdr:y>
    </cdr:to>
    <cdr:cxnSp macro="">
      <cdr:nvCxnSpPr>
        <cdr:cNvPr id="19" name="Conector reto 18"/>
        <cdr:cNvCxnSpPr>
          <a:stCxn xmlns:a="http://schemas.openxmlformats.org/drawingml/2006/main" id="7" idx="2"/>
        </cdr:cNvCxnSpPr>
      </cdr:nvCxnSpPr>
      <cdr:spPr>
        <a:xfrm xmlns:a="http://schemas.openxmlformats.org/drawingml/2006/main" flipH="1">
          <a:off x="1104900" y="2306729"/>
          <a:ext cx="48534" cy="75079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0.19195</cdr:x>
      <cdr:y>0.48878</cdr:y>
    </cdr:from>
    <cdr:to>
      <cdr:x>0.19438</cdr:x>
      <cdr:y>0.68293</cdr:y>
    </cdr:to>
    <cdr:cxnSp macro="">
      <cdr:nvCxnSpPr>
        <cdr:cNvPr id="21" name="Conector reto 20"/>
        <cdr:cNvCxnSpPr>
          <a:stCxn xmlns:a="http://schemas.openxmlformats.org/drawingml/2006/main" id="8" idx="2"/>
        </cdr:cNvCxnSpPr>
      </cdr:nvCxnSpPr>
      <cdr:spPr>
        <a:xfrm xmlns:a="http://schemas.openxmlformats.org/drawingml/2006/main">
          <a:off x="1627173" y="2099692"/>
          <a:ext cx="20653" cy="83401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0.23258</cdr:x>
      <cdr:y>0.42596</cdr:y>
    </cdr:from>
    <cdr:to>
      <cdr:x>0.23534</cdr:x>
      <cdr:y>0.59424</cdr:y>
    </cdr:to>
    <cdr:cxnSp macro="">
      <cdr:nvCxnSpPr>
        <cdr:cNvPr id="25" name="Conector reto 24"/>
        <cdr:cNvCxnSpPr>
          <a:stCxn xmlns:a="http://schemas.openxmlformats.org/drawingml/2006/main" id="9" idx="2"/>
        </cdr:cNvCxnSpPr>
      </cdr:nvCxnSpPr>
      <cdr:spPr>
        <a:xfrm xmlns:a="http://schemas.openxmlformats.org/drawingml/2006/main" flipH="1">
          <a:off x="1971675" y="1829839"/>
          <a:ext cx="23342" cy="722863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0.34944</cdr:x>
      <cdr:y>0.38803</cdr:y>
    </cdr:from>
    <cdr:to>
      <cdr:x>0.35056</cdr:x>
      <cdr:y>0.5765</cdr:y>
    </cdr:to>
    <cdr:cxnSp macro="">
      <cdr:nvCxnSpPr>
        <cdr:cNvPr id="27" name="Conector reto 26"/>
        <cdr:cNvCxnSpPr/>
      </cdr:nvCxnSpPr>
      <cdr:spPr>
        <a:xfrm xmlns:a="http://schemas.openxmlformats.org/drawingml/2006/main" flipH="1">
          <a:off x="2962276" y="1666877"/>
          <a:ext cx="9524" cy="80962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0.43893</cdr:x>
      <cdr:y>0.30155</cdr:y>
    </cdr:from>
    <cdr:to>
      <cdr:x>0.44157</cdr:x>
      <cdr:y>0.45434</cdr:y>
    </cdr:to>
    <cdr:cxnSp macro="">
      <cdr:nvCxnSpPr>
        <cdr:cNvPr id="30" name="Conector reto 29"/>
        <cdr:cNvCxnSpPr/>
      </cdr:nvCxnSpPr>
      <cdr:spPr>
        <a:xfrm xmlns:a="http://schemas.openxmlformats.org/drawingml/2006/main" flipH="1">
          <a:off x="3720904" y="1295392"/>
          <a:ext cx="22380" cy="65635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0.59962</cdr:x>
      <cdr:y>0.19384</cdr:y>
    </cdr:from>
    <cdr:to>
      <cdr:x>0.67507</cdr:x>
      <cdr:y>0.22963</cdr:y>
    </cdr:to>
    <cdr:sp macro="" textlink="">
      <cdr:nvSpPr>
        <cdr:cNvPr id="12" name="CaixaDeTexto 11"/>
        <cdr:cNvSpPr txBox="1"/>
      </cdr:nvSpPr>
      <cdr:spPr>
        <a:xfrm xmlns:a="http://schemas.openxmlformats.org/drawingml/2006/main">
          <a:off x="5083149" y="832713"/>
          <a:ext cx="639608" cy="153745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40000"/>
            <a:lumOff val="60000"/>
          </a:schemeClr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800" b="1"/>
            <a:t>Lei 13.161</a:t>
          </a:r>
          <a:endParaRPr lang="pt-BR" sz="1100" b="1"/>
        </a:p>
      </cdr:txBody>
    </cdr:sp>
  </cdr:relSizeAnchor>
  <cdr:relSizeAnchor xmlns:cdr="http://schemas.openxmlformats.org/drawingml/2006/chartDrawing">
    <cdr:from>
      <cdr:x>0.63006</cdr:x>
      <cdr:y>0.23282</cdr:y>
    </cdr:from>
    <cdr:to>
      <cdr:x>0.63258</cdr:x>
      <cdr:y>0.40206</cdr:y>
    </cdr:to>
    <cdr:cxnSp macro="">
      <cdr:nvCxnSpPr>
        <cdr:cNvPr id="15" name="Conector reto 14"/>
        <cdr:cNvCxnSpPr/>
      </cdr:nvCxnSpPr>
      <cdr:spPr>
        <a:xfrm xmlns:a="http://schemas.openxmlformats.org/drawingml/2006/main" flipH="1">
          <a:off x="5341183" y="1000127"/>
          <a:ext cx="21392" cy="727041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0.64513</cdr:x>
      <cdr:y>0.3125</cdr:y>
    </cdr:from>
    <cdr:to>
      <cdr:x>0.85537</cdr:x>
      <cdr:y>0.55</cdr:y>
    </cdr:to>
    <cdr:cxnSp macro="">
      <cdr:nvCxnSpPr>
        <cdr:cNvPr id="5" name="Conector reto 4"/>
        <cdr:cNvCxnSpPr/>
      </cdr:nvCxnSpPr>
      <cdr:spPr bwMode="auto">
        <a:xfrm xmlns:a="http://schemas.openxmlformats.org/drawingml/2006/main">
          <a:off x="6407935" y="1800200"/>
          <a:ext cx="2088232" cy="136815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  <a:headEnd type="none" w="med" len="med"/>
          <a:tailEnd type="none" w="med" len="med"/>
        </a:ln>
        <a:extLst xmlns:a="http://schemas.openxmlformats.org/drawingml/2006/main"/>
      </cdr:spPr>
      <cdr:style>
        <a:lnRef xmlns:a="http://schemas.openxmlformats.org/drawingml/2006/main" idx="3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6"/>
            <a:ext cx="2945862" cy="497333"/>
          </a:xfrm>
          <a:prstGeom prst="rect">
            <a:avLst/>
          </a:prstGeom>
        </p:spPr>
        <p:txBody>
          <a:bodyPr vert="horz" lIns="88202" tIns="44101" rIns="88202" bIns="44101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298" y="6"/>
            <a:ext cx="2945862" cy="497333"/>
          </a:xfrm>
          <a:prstGeom prst="rect">
            <a:avLst/>
          </a:prstGeom>
        </p:spPr>
        <p:txBody>
          <a:bodyPr vert="horz" lIns="88202" tIns="44101" rIns="88202" bIns="44101" rtlCol="0"/>
          <a:lstStyle>
            <a:lvl1pPr algn="r">
              <a:defRPr sz="1200"/>
            </a:lvl1pPr>
          </a:lstStyle>
          <a:p>
            <a:fld id="{77BEF69C-B7DA-48B2-828D-17FCAE3236B3}" type="datetimeFigureOut">
              <a:rPr lang="pt-BR" smtClean="0"/>
              <a:t>18/05/2017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9309"/>
            <a:ext cx="2945862" cy="497333"/>
          </a:xfrm>
          <a:prstGeom prst="rect">
            <a:avLst/>
          </a:prstGeom>
        </p:spPr>
        <p:txBody>
          <a:bodyPr vert="horz" lIns="88202" tIns="44101" rIns="88202" bIns="44101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298" y="9429309"/>
            <a:ext cx="2945862" cy="497333"/>
          </a:xfrm>
          <a:prstGeom prst="rect">
            <a:avLst/>
          </a:prstGeom>
        </p:spPr>
        <p:txBody>
          <a:bodyPr vert="horz" lIns="88202" tIns="44101" rIns="88202" bIns="44101" rtlCol="0" anchor="b"/>
          <a:lstStyle>
            <a:lvl1pPr algn="r">
              <a:defRPr sz="1200"/>
            </a:lvl1pPr>
          </a:lstStyle>
          <a:p>
            <a:fld id="{6F9A4A16-7E62-47D1-8838-DBC75B982A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8693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17575" y="754063"/>
            <a:ext cx="4960938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" name="Rectangle 2"/>
          <p:cNvSpPr txBox="1">
            <a:spLocks noGrp="1"/>
          </p:cNvSpPr>
          <p:nvPr>
            <p:ph type="body" sz="quarter" idx="3"/>
          </p:nvPr>
        </p:nvSpPr>
        <p:spPr>
          <a:xfrm>
            <a:off x="679296" y="4714957"/>
            <a:ext cx="5437505" cy="44657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pt-BR" noProof="0"/>
          </a:p>
        </p:txBody>
      </p:sp>
      <p:sp>
        <p:nvSpPr>
          <p:cNvPr id="4" name="Rectangle 3"/>
          <p:cNvSpPr txBox="1">
            <a:spLocks noGrp="1"/>
          </p:cNvSpPr>
          <p:nvPr>
            <p:ph type="hdr" sz="quarter"/>
          </p:nvPr>
        </p:nvSpPr>
        <p:spPr>
          <a:xfrm>
            <a:off x="2" y="5"/>
            <a:ext cx="2948886" cy="49514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411529" rtl="0" eaLnBrk="1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11529" algn="l"/>
                <a:tab pos="823060" algn="l"/>
                <a:tab pos="1234590" algn="l"/>
                <a:tab pos="1646122" algn="l"/>
                <a:tab pos="2057651" algn="l"/>
                <a:tab pos="2469180" algn="l"/>
                <a:tab pos="2880710" algn="l"/>
              </a:tabLst>
              <a:defRPr lang="pt-BR" sz="13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Microsoft YaHei" pitchFamily="34"/>
                <a:cs typeface="Segoe UI" pitchFamily="34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4"/>
          <p:cNvSpPr txBox="1">
            <a:spLocks noGrp="1"/>
          </p:cNvSpPr>
          <p:nvPr>
            <p:ph type="dt" idx="1"/>
          </p:nvPr>
        </p:nvSpPr>
        <p:spPr>
          <a:xfrm>
            <a:off x="3847203" y="5"/>
            <a:ext cx="2948886" cy="49514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411529" rtl="0" eaLnBrk="1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11529" algn="l"/>
                <a:tab pos="823060" algn="l"/>
                <a:tab pos="1234590" algn="l"/>
                <a:tab pos="1646122" algn="l"/>
                <a:tab pos="2057651" algn="l"/>
                <a:tab pos="2469180" algn="l"/>
                <a:tab pos="2880710" algn="l"/>
              </a:tabLst>
              <a:defRPr lang="pt-BR" sz="13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Microsoft YaHei" pitchFamily="34"/>
                <a:cs typeface="Segoe UI" pitchFamily="34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5"/>
          <p:cNvSpPr txBox="1">
            <a:spLocks noGrp="1"/>
          </p:cNvSpPr>
          <p:nvPr>
            <p:ph type="ftr" sz="quarter" idx="4"/>
          </p:nvPr>
        </p:nvSpPr>
        <p:spPr>
          <a:xfrm>
            <a:off x="2" y="9429914"/>
            <a:ext cx="2948886" cy="49514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411529" rtl="0" eaLnBrk="1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11529" algn="l"/>
                <a:tab pos="823060" algn="l"/>
                <a:tab pos="1234590" algn="l"/>
                <a:tab pos="1646122" algn="l"/>
                <a:tab pos="2057651" algn="l"/>
                <a:tab pos="2469180" algn="l"/>
                <a:tab pos="2880710" algn="l"/>
              </a:tabLst>
              <a:defRPr lang="pt-BR" sz="13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Microsoft YaHei" pitchFamily="34"/>
                <a:cs typeface="Segoe UI" pitchFamily="34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 txBox="1">
            <a:spLocks noGrp="1"/>
          </p:cNvSpPr>
          <p:nvPr>
            <p:ph type="sldNum" sz="quarter" idx="5"/>
          </p:nvPr>
        </p:nvSpPr>
        <p:spPr>
          <a:xfrm>
            <a:off x="3847203" y="9429914"/>
            <a:ext cx="2948886" cy="49514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410920" eaLnBrk="1">
              <a:lnSpc>
                <a:spcPct val="95000"/>
              </a:lnSpc>
              <a:tabLst>
                <a:tab pos="410920" algn="l"/>
                <a:tab pos="821837" algn="l"/>
                <a:tab pos="1234343" algn="l"/>
                <a:tab pos="1645261" algn="l"/>
                <a:tab pos="2056181" algn="l"/>
                <a:tab pos="2468685" algn="l"/>
                <a:tab pos="2879604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A296BE52-A8EC-4522-8079-178D9C1A522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804838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ts val="400"/>
      </a:spcBef>
      <a:spcAft>
        <a:spcPct val="0"/>
      </a:spcAft>
      <a:defRPr lang="pt-BR" sz="1200" kern="1200">
        <a:solidFill>
          <a:srgbClr val="000000"/>
        </a:solidFill>
        <a:latin typeface="Times New Roman" pitchFamily="18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42072" y="6871784"/>
            <a:ext cx="4475651" cy="68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4135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504000" y="300600"/>
            <a:ext cx="907164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398506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7AFA00-EEB8-445D-B72F-B3E22E99FD2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5664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547" y="-225"/>
            <a:ext cx="10077530" cy="7560123"/>
          </a:xfrm>
          <a:prstGeom prst="rect">
            <a:avLst/>
          </a:prstGeom>
        </p:spPr>
      </p:pic>
      <p:sp>
        <p:nvSpPr>
          <p:cNvPr id="1026" name="Rectangle 1"/>
          <p:cNvSpPr txBox="1">
            <a:spLocks noGrp="1"/>
          </p:cNvSpPr>
          <p:nvPr>
            <p:ph type="title"/>
          </p:nvPr>
        </p:nvSpPr>
        <p:spPr bwMode="auto">
          <a:xfrm>
            <a:off x="503238" y="300038"/>
            <a:ext cx="9069387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altLang="pt-BR" smtClean="0"/>
              <a:t>Clique para editar o formato do texto do título</a:t>
            </a:r>
          </a:p>
        </p:txBody>
      </p:sp>
      <p:sp>
        <p:nvSpPr>
          <p:cNvPr id="1027" name="Rectangle 2"/>
          <p:cNvSpPr txBox="1">
            <a:spLocks noGrp="1"/>
          </p:cNvSpPr>
          <p:nvPr>
            <p:ph type="body" idx="1"/>
          </p:nvPr>
        </p:nvSpPr>
        <p:spPr bwMode="auto">
          <a:xfrm>
            <a:off x="503238" y="1768475"/>
            <a:ext cx="9069387" cy="438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8227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 smtClean="0"/>
              <a:t>Clique para editar o formato do texto da estrutura de tópicos</a:t>
            </a:r>
          </a:p>
          <a:p>
            <a:pPr lvl="1"/>
            <a:r>
              <a:rPr lang="en-GB" altLang="pt-BR" smtClean="0"/>
              <a:t>2.º Nível da estrutura de tópicos</a:t>
            </a:r>
          </a:p>
          <a:p>
            <a:pPr lvl="2"/>
            <a:r>
              <a:rPr lang="en-GB" altLang="pt-BR" smtClean="0"/>
              <a:t>3.º Nível da estrutura de tópicos</a:t>
            </a:r>
          </a:p>
          <a:p>
            <a:pPr lvl="3"/>
            <a:r>
              <a:rPr lang="en-GB" altLang="pt-BR" smtClean="0"/>
              <a:t>4.º Nível da estrutura de tópicos</a:t>
            </a:r>
          </a:p>
          <a:p>
            <a:pPr lvl="4"/>
            <a:r>
              <a:rPr lang="en-GB" altLang="pt-BR" smtClean="0"/>
              <a:t>5.º Nível da estrutura de tópicos</a:t>
            </a:r>
          </a:p>
          <a:p>
            <a:pPr lvl="4"/>
            <a:r>
              <a:rPr lang="en-GB" altLang="pt-BR" smtClean="0"/>
              <a:t>6.º Nível da estrutura de tópicos</a:t>
            </a:r>
          </a:p>
          <a:p>
            <a:pPr lvl="4"/>
            <a:r>
              <a:rPr lang="en-GB" altLang="pt-BR" smtClean="0"/>
              <a:t>7.º Nível da estrutura de tópicos</a:t>
            </a:r>
          </a:p>
        </p:txBody>
      </p:sp>
      <p:sp>
        <p:nvSpPr>
          <p:cNvPr id="4" name="Rectangle 3"/>
          <p:cNvSpPr txBox="1">
            <a:spLocks noGrp="1"/>
          </p:cNvSpPr>
          <p:nvPr>
            <p:ph type="dt" sz="half" idx="2"/>
          </p:nvPr>
        </p:nvSpPr>
        <p:spPr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eaLnBrk="1" hangingPunct="0">
              <a:lnSpc>
                <a:spcPct val="95000"/>
              </a:lnSpc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4"/>
          <p:cNvSpPr txBox="1">
            <a:spLocks noGrp="1"/>
          </p:cNvSpPr>
          <p:nvPr>
            <p:ph type="ftr" sz="quarter" idx="3"/>
          </p:nvPr>
        </p:nvSpPr>
        <p:spPr>
          <a:xfrm>
            <a:off x="3446463" y="6886575"/>
            <a:ext cx="3194050" cy="5191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1" compatLnSpc="1">
            <a:prstTxWarp prst="textNoShape">
              <a:avLst/>
            </a:prstTxWarp>
            <a:noAutofit/>
          </a:bodyPr>
          <a:lstStyle>
            <a:lvl1pPr algn="ctr" eaLnBrk="1" hangingPunct="0">
              <a:lnSpc>
                <a:spcPct val="95000"/>
              </a:lnSpc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/>
          <p:cNvSpPr txBox="1">
            <a:spLocks noGrp="1"/>
          </p:cNvSpPr>
          <p:nvPr>
            <p:ph type="sldNum" sz="quarter" idx="4"/>
          </p:nvPr>
        </p:nvSpPr>
        <p:spPr>
          <a:xfrm>
            <a:off x="7226300" y="6886575"/>
            <a:ext cx="2346325" cy="5191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r" eaLnBrk="1">
              <a:lnSpc>
                <a:spcPct val="95000"/>
              </a:lnSpc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124DF078-051A-4BDE-A1A4-F9144EC0138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442072" y="6871784"/>
            <a:ext cx="4475651" cy="6878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lang="en-GB" sz="4400" kern="1200">
          <a:solidFill>
            <a:srgbClr val="000000"/>
          </a:solidFill>
          <a:latin typeface="Arial"/>
          <a:ea typeface="Microsoft YaHei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457200" algn="ctr" defTabSz="449263" rtl="0" eaLnBrk="0" fontAlgn="base">
        <a:lnSpc>
          <a:spcPct val="93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914400" algn="ctr" defTabSz="449263" rtl="0" eaLnBrk="0" fontAlgn="base">
        <a:lnSpc>
          <a:spcPct val="93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1371600" algn="ctr" defTabSz="449263" rtl="0" eaLnBrk="0" fontAlgn="base">
        <a:lnSpc>
          <a:spcPct val="93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1828800" algn="ctr" defTabSz="449263" rtl="0" eaLnBrk="0" fontAlgn="base">
        <a:lnSpc>
          <a:spcPct val="93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13"/>
        </a:spcAft>
        <a:defRPr lang="en-GB" sz="3200" kern="1200">
          <a:solidFill>
            <a:srgbClr val="000000"/>
          </a:solidFill>
          <a:latin typeface="Arial"/>
          <a:ea typeface="Microsoft YaHei"/>
        </a:defRPr>
      </a:lvl1pPr>
      <a:lvl2pPr marL="742950" lvl="1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25"/>
        </a:spcAft>
        <a:defRPr lang="en-GB" sz="2800" kern="1200">
          <a:solidFill>
            <a:srgbClr val="000000"/>
          </a:solidFill>
          <a:latin typeface="Arial"/>
          <a:ea typeface="Microsoft YaHei"/>
        </a:defRPr>
      </a:lvl2pPr>
      <a:lvl3pPr marL="1143000" lvl="2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defRPr lang="en-GB" sz="2400" kern="1200">
          <a:solidFill>
            <a:srgbClr val="000000"/>
          </a:solidFill>
          <a:latin typeface="Arial"/>
          <a:ea typeface="Microsoft YaHei"/>
        </a:defRPr>
      </a:lvl3pPr>
      <a:lvl4pPr marL="1600200" lvl="3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63"/>
        </a:spcAft>
        <a:defRPr lang="en-GB" sz="2000" kern="1200">
          <a:solidFill>
            <a:srgbClr val="000000"/>
          </a:solidFill>
          <a:latin typeface="Arial"/>
          <a:ea typeface="Microsoft YaHei"/>
        </a:defRPr>
      </a:lvl4pPr>
      <a:lvl5pPr marL="2057400" lvl="4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75"/>
        </a:spcAft>
        <a:defRPr lang="en-GB" sz="2000" kern="1200">
          <a:solidFill>
            <a:srgbClr val="000000"/>
          </a:solidFill>
          <a:latin typeface="Arial"/>
          <a:ea typeface="Microsoft YaHei"/>
        </a:defRPr>
      </a:lvl5pPr>
      <a:lvl6pPr marL="2057400" marR="0" lvl="4" indent="-228600" algn="l" defTabSz="449263" rtl="0" fontAlgn="auto" hangingPunct="1">
        <a:lnSpc>
          <a:spcPct val="93000"/>
        </a:lnSpc>
        <a:spcBef>
          <a:spcPts val="0"/>
        </a:spcBef>
        <a:spcAft>
          <a:spcPts val="275"/>
        </a:spcAft>
        <a:buNone/>
        <a:tabLst/>
        <a:defRPr lang="en-GB" sz="2000" b="0" i="0" u="none" strike="noStrike" kern="1200" cap="none" spc="0" baseline="0">
          <a:solidFill>
            <a:srgbClr val="000000"/>
          </a:solidFill>
          <a:uFillTx/>
          <a:latin typeface="Arial"/>
          <a:ea typeface="Microsoft YaHei"/>
        </a:defRPr>
      </a:lvl6pPr>
      <a:lvl7pPr marL="2057400" marR="0" lvl="4" indent="-228600" algn="l" defTabSz="449263" rtl="0" fontAlgn="auto" hangingPunct="1">
        <a:lnSpc>
          <a:spcPct val="93000"/>
        </a:lnSpc>
        <a:spcBef>
          <a:spcPts val="0"/>
        </a:spcBef>
        <a:spcAft>
          <a:spcPts val="275"/>
        </a:spcAft>
        <a:buNone/>
        <a:tabLst/>
        <a:defRPr lang="en-GB" sz="2000" b="0" i="0" u="none" strike="noStrike" kern="1200" cap="none" spc="0" baseline="0">
          <a:solidFill>
            <a:srgbClr val="000000"/>
          </a:solidFill>
          <a:uFillTx/>
          <a:latin typeface="Arial"/>
          <a:ea typeface="Microsoft YaHei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package" Target="../embeddings/Planilha_do_Microsoft_Excel1.xlsx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m 40"/>
          <p:cNvPicPr/>
          <p:nvPr/>
        </p:nvPicPr>
        <p:blipFill>
          <a:blip r:embed="rId2"/>
          <a:stretch/>
        </p:blipFill>
        <p:spPr>
          <a:xfrm>
            <a:off x="-4680" y="624960"/>
            <a:ext cx="6412680" cy="6215040"/>
          </a:xfrm>
          <a:prstGeom prst="rect">
            <a:avLst/>
          </a:prstGeom>
          <a:ln>
            <a:noFill/>
          </a:ln>
        </p:spPr>
      </p:pic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741440" y="875341"/>
            <a:ext cx="9072761" cy="582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pt-BR"/>
            </a:defPPr>
            <a:lvl1pPr algn="r">
              <a:lnSpc>
                <a:spcPct val="90000"/>
              </a:lnSpc>
              <a:spcBef>
                <a:spcPts val="1015"/>
              </a:spcBef>
              <a:buSzPct val="80000"/>
              <a:defRPr sz="5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altLang="pt-BR" dirty="0"/>
              <a:t>MP 774/2017</a:t>
            </a:r>
          </a:p>
          <a:p>
            <a:endParaRPr lang="en-US" altLang="pt-BR" sz="4400" dirty="0"/>
          </a:p>
          <a:p>
            <a:r>
              <a:rPr lang="pt-BR" altLang="pt-BR" sz="4400" dirty="0" smtClean="0"/>
              <a:t>Contribuição Previdenciária Sobre a Receita Bruta </a:t>
            </a:r>
          </a:p>
          <a:p>
            <a:r>
              <a:rPr lang="pt-BR" altLang="pt-BR" sz="4400" dirty="0" smtClean="0"/>
              <a:t>CPRB</a:t>
            </a:r>
            <a:endParaRPr lang="en-US" altLang="pt-BR" sz="4400" dirty="0"/>
          </a:p>
          <a:p>
            <a:endParaRPr lang="en-US" altLang="pt-BR" sz="4400" dirty="0"/>
          </a:p>
          <a:p>
            <a:r>
              <a:rPr lang="en-US" altLang="pt-BR" sz="2800" b="0" dirty="0" err="1" smtClean="0"/>
              <a:t>Comissão</a:t>
            </a:r>
            <a:r>
              <a:rPr lang="en-US" altLang="pt-BR" sz="2800" b="0" dirty="0" smtClean="0"/>
              <a:t> de </a:t>
            </a:r>
            <a:r>
              <a:rPr lang="en-US" altLang="pt-BR" sz="2800" b="0" dirty="0" err="1" smtClean="0"/>
              <a:t>Desenvolvimento</a:t>
            </a:r>
            <a:r>
              <a:rPr lang="en-US" altLang="pt-BR" sz="2800" b="0" dirty="0" smtClean="0"/>
              <a:t> </a:t>
            </a:r>
            <a:r>
              <a:rPr lang="en-US" altLang="pt-BR" sz="2800" b="0" dirty="0" err="1" smtClean="0"/>
              <a:t>Econômico</a:t>
            </a:r>
            <a:r>
              <a:rPr lang="en-US" altLang="pt-BR" sz="2800" b="0" dirty="0" smtClean="0"/>
              <a:t>, </a:t>
            </a:r>
            <a:r>
              <a:rPr lang="en-US" altLang="pt-BR" sz="2800" b="0" dirty="0" err="1" smtClean="0"/>
              <a:t>Indústria</a:t>
            </a:r>
            <a:r>
              <a:rPr lang="en-US" altLang="pt-BR" sz="2800" b="0" dirty="0" smtClean="0"/>
              <a:t> e </a:t>
            </a:r>
            <a:r>
              <a:rPr lang="en-US" altLang="pt-BR" sz="2800" b="0" dirty="0" err="1" smtClean="0"/>
              <a:t>Comércio</a:t>
            </a:r>
            <a:endParaRPr lang="en-US" altLang="pt-BR" sz="2800" b="0" dirty="0" smtClean="0"/>
          </a:p>
          <a:p>
            <a:r>
              <a:rPr lang="en-US" altLang="pt-BR" sz="2800" b="0" dirty="0" err="1" smtClean="0"/>
              <a:t>Comissão</a:t>
            </a:r>
            <a:r>
              <a:rPr lang="en-US" altLang="pt-BR" sz="2800" b="0" dirty="0" smtClean="0"/>
              <a:t> de </a:t>
            </a:r>
            <a:r>
              <a:rPr lang="en-US" altLang="pt-BR" sz="2800" b="0" dirty="0" err="1" smtClean="0"/>
              <a:t>Finanças</a:t>
            </a:r>
            <a:r>
              <a:rPr lang="en-US" altLang="pt-BR" sz="2800" b="0" dirty="0" smtClean="0"/>
              <a:t> e </a:t>
            </a:r>
            <a:r>
              <a:rPr lang="en-US" altLang="pt-BR" sz="2800" b="0" dirty="0" err="1" smtClean="0"/>
              <a:t>Tributação</a:t>
            </a:r>
            <a:endParaRPr lang="en-US" altLang="pt-BR" sz="2800" b="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6901915" y="535659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161366" y="6794881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002060"/>
                </a:solidFill>
              </a:rPr>
              <a:t>Maio/2017</a:t>
            </a:r>
            <a:endParaRPr lang="pt-B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21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529" y="615369"/>
            <a:ext cx="10079567" cy="0"/>
          </a:xfrm>
          <a:prstGeom prst="line">
            <a:avLst/>
          </a:prstGeom>
          <a:ln w="28575">
            <a:solidFill>
              <a:srgbClr val="54B9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63848" y="38007"/>
            <a:ext cx="9069387" cy="599479"/>
          </a:xfrm>
        </p:spPr>
        <p:txBody>
          <a:bodyPr/>
          <a:lstStyle/>
          <a:p>
            <a:pPr algn="r"/>
            <a:r>
              <a:rPr lang="pt-BR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Desoneração da Folha (1ª FASE DO AJUSTE)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/>
          </p:nvPr>
        </p:nvGraphicFramePr>
        <p:xfrm>
          <a:off x="529" y="899517"/>
          <a:ext cx="9932706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8126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529" y="615369"/>
            <a:ext cx="10079567" cy="0"/>
          </a:xfrm>
          <a:prstGeom prst="line">
            <a:avLst/>
          </a:prstGeom>
          <a:ln w="28575">
            <a:solidFill>
              <a:srgbClr val="54B9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63848" y="38007"/>
            <a:ext cx="9069387" cy="599479"/>
          </a:xfrm>
        </p:spPr>
        <p:txBody>
          <a:bodyPr/>
          <a:lstStyle/>
          <a:p>
            <a:pPr algn="r"/>
            <a:r>
              <a:rPr lang="pt-BR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Efeitos da </a:t>
            </a:r>
            <a:r>
              <a:rPr lang="pt-BR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Reoneração</a:t>
            </a:r>
            <a:r>
              <a:rPr lang="pt-BR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Folha (1ª FASE DO AJUSTE)</a:t>
            </a:r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6256875"/>
              </p:ext>
            </p:extLst>
          </p:nvPr>
        </p:nvGraphicFramePr>
        <p:xfrm>
          <a:off x="748146" y="861827"/>
          <a:ext cx="8510154" cy="6110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3" name="Planilha" r:id="rId4" imgW="6293930" imgH="4518850" progId="Excel.Sheet.12">
                  <p:embed/>
                </p:oleObj>
              </mc:Choice>
              <mc:Fallback>
                <p:oleObj name="Planilha" r:id="rId4" imgW="6293930" imgH="45188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8146" y="861827"/>
                        <a:ext cx="8510154" cy="61105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tângulo 7"/>
          <p:cNvSpPr/>
          <p:nvPr/>
        </p:nvSpPr>
        <p:spPr>
          <a:xfrm>
            <a:off x="7117773" y="5673435"/>
            <a:ext cx="872836" cy="48837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0064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529" y="615369"/>
            <a:ext cx="10079567" cy="0"/>
          </a:xfrm>
          <a:prstGeom prst="line">
            <a:avLst/>
          </a:prstGeom>
          <a:ln w="28575">
            <a:solidFill>
              <a:srgbClr val="54B9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63848" y="38007"/>
            <a:ext cx="9069387" cy="599479"/>
          </a:xfrm>
        </p:spPr>
        <p:txBody>
          <a:bodyPr/>
          <a:lstStyle/>
          <a:p>
            <a:pPr algn="r"/>
            <a:r>
              <a:rPr lang="pt-BR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Arrecadação x Desoneração da Folha – 2012-2016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/>
          </p:nvPr>
        </p:nvGraphicFramePr>
        <p:xfrm>
          <a:off x="1583928" y="1619597"/>
          <a:ext cx="7056782" cy="4176467"/>
        </p:xfrm>
        <a:graphic>
          <a:graphicData uri="http://schemas.openxmlformats.org/drawingml/2006/table">
            <a:tbl>
              <a:tblPr/>
              <a:tblGrid>
                <a:gridCol w="12910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930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168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557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6059">
                <a:tc>
                  <a:txBody>
                    <a:bodyPr/>
                    <a:lstStyle/>
                    <a:p>
                      <a:pPr algn="l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milhões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351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Arrecadação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Desoneração Folha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937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411.829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3.616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937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425.794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12.284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937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431.769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22.107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6937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403.309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25.199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6937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389.212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14.547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6" name="Retângulo 5"/>
          <p:cNvSpPr/>
          <p:nvPr/>
        </p:nvSpPr>
        <p:spPr>
          <a:xfrm>
            <a:off x="7585364" y="5226626"/>
            <a:ext cx="872836" cy="48837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116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529" y="615369"/>
            <a:ext cx="10079567" cy="0"/>
          </a:xfrm>
          <a:prstGeom prst="line">
            <a:avLst/>
          </a:prstGeom>
          <a:ln w="28575">
            <a:solidFill>
              <a:srgbClr val="54B9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63848" y="38007"/>
            <a:ext cx="9069387" cy="599479"/>
          </a:xfrm>
        </p:spPr>
        <p:txBody>
          <a:bodyPr/>
          <a:lstStyle/>
          <a:p>
            <a:pPr algn="r"/>
            <a:r>
              <a:rPr lang="pt-BR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Desoneração da Folha </a:t>
            </a:r>
            <a:r>
              <a:rPr lang="pt-BR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(2ª </a:t>
            </a:r>
            <a:r>
              <a:rPr lang="pt-BR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FASE DO AJUSTE</a:t>
            </a:r>
            <a:r>
              <a:rPr lang="pt-BR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- 2017</a:t>
            </a:r>
            <a:endParaRPr lang="pt-BR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404533"/>
              </p:ext>
            </p:extLst>
          </p:nvPr>
        </p:nvGraphicFramePr>
        <p:xfrm>
          <a:off x="301336" y="987130"/>
          <a:ext cx="9455728" cy="5205844"/>
        </p:xfrm>
        <a:graphic>
          <a:graphicData uri="http://schemas.openxmlformats.org/drawingml/2006/table">
            <a:tbl>
              <a:tblPr/>
              <a:tblGrid>
                <a:gridCol w="2136295"/>
                <a:gridCol w="1225742"/>
                <a:gridCol w="1645997"/>
                <a:gridCol w="1716039"/>
                <a:gridCol w="1400849"/>
                <a:gridCol w="1330806"/>
              </a:tblGrid>
              <a:tr h="290409">
                <a:tc>
                  <a:txBody>
                    <a:bodyPr/>
                    <a:lstStyle/>
                    <a:p>
                      <a:pPr algn="ctr" fontAlgn="ctr"/>
                      <a:endParaRPr lang="pt-BR" sz="1600" b="1" i="1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Milhões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14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Artigo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Alíquota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Renúncia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Quantidade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Redução na Renúncia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5814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2017 (5 meses)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25814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 smtClean="0">
                          <a:solidFill>
                            <a:srgbClr val="25396E"/>
                          </a:solidFill>
                          <a:effectLst/>
                          <a:latin typeface="Arial" panose="020B0604020202020204" pitchFamily="34" charset="0"/>
                        </a:rPr>
                        <a:t>7º</a:t>
                      </a:r>
                      <a:endParaRPr lang="pt-BR" sz="2400" b="1" i="0" u="none" strike="noStrike" dirty="0">
                        <a:solidFill>
                          <a:srgbClr val="25396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2.792,18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6.863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1.163,41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3.075,12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5814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1.067,79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372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444,91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1.173,25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814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-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-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-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-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5814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 smtClean="0">
                          <a:solidFill>
                            <a:srgbClr val="25396E"/>
                          </a:solidFill>
                          <a:effectLst/>
                          <a:latin typeface="Arial" panose="020B0604020202020204" pitchFamily="34" charset="0"/>
                        </a:rPr>
                        <a:t>8º</a:t>
                      </a:r>
                      <a:endParaRPr lang="pt-BR" sz="2400" b="1" i="0" u="none" strike="noStrike" dirty="0">
                        <a:solidFill>
                          <a:srgbClr val="25396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4.242,24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9.911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1.767,60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4.672,30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814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2.701,81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10.915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1.125,76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2.976,14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5814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598,97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728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249,57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659,61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814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Redução da Desoneração da Folha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11.402,99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28.789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          4.751,24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      12.556,41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25814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Comunicação</a:t>
                      </a:r>
                      <a:r>
                        <a:rPr lang="pt-BR" sz="1000" b="1" i="0" u="none" strike="noStrike" baseline="30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pt-BR" sz="1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791,30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1.185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14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Transporte de Pessoas</a:t>
                      </a:r>
                      <a:r>
                        <a:rPr lang="pt-BR" sz="1000" b="1" i="0" u="none" strike="noStrike" baseline="30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pt-BR" sz="1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1.742,85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1.485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14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Construção</a:t>
                      </a:r>
                      <a:r>
                        <a:rPr lang="pt-BR" sz="1000" b="1" i="0" u="none" strike="noStrike" baseline="30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pt-BR" sz="1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792,61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2.113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14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Construção</a:t>
                      </a:r>
                      <a:r>
                        <a:rPr lang="pt-BR" sz="1000" b="1" i="0" u="none" strike="noStrike" baseline="30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pt-BR" sz="1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1.206,74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19.771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89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25396E"/>
                          </a:solidFill>
                          <a:effectLst/>
                          <a:latin typeface="Arial" panose="020B0604020202020204" pitchFamily="34" charset="0"/>
                        </a:rPr>
                        <a:t>Subtotal </a:t>
                      </a:r>
                      <a:r>
                        <a:rPr lang="pt-BR" sz="1000" b="1" i="0" u="none" strike="noStrike" dirty="0" smtClean="0">
                          <a:solidFill>
                            <a:srgbClr val="25396E"/>
                          </a:solidFill>
                          <a:effectLst/>
                          <a:latin typeface="Arial" panose="020B0604020202020204" pitchFamily="34" charset="0"/>
                        </a:rPr>
                        <a:t>(Comunicação </a:t>
                      </a:r>
                      <a:r>
                        <a:rPr lang="pt-BR" sz="1000" b="1" i="0" u="none" strike="noStrike" dirty="0">
                          <a:solidFill>
                            <a:srgbClr val="25396E"/>
                          </a:solidFill>
                          <a:effectLst/>
                          <a:latin typeface="Arial" panose="020B0604020202020204" pitchFamily="34" charset="0"/>
                        </a:rPr>
                        <a:t>+ </a:t>
                      </a:r>
                      <a:r>
                        <a:rPr lang="pt-BR" sz="1000" b="1" i="0" u="none" strike="noStrike" dirty="0" smtClean="0">
                          <a:solidFill>
                            <a:srgbClr val="25396E"/>
                          </a:solidFill>
                          <a:effectLst/>
                          <a:latin typeface="Arial" panose="020B0604020202020204" pitchFamily="34" charset="0"/>
                        </a:rPr>
                        <a:t>Transporte </a:t>
                      </a:r>
                      <a:r>
                        <a:rPr lang="pt-BR" sz="1000" b="1" i="0" u="none" strike="noStrike" dirty="0">
                          <a:solidFill>
                            <a:srgbClr val="25396E"/>
                          </a:solidFill>
                          <a:effectLst/>
                          <a:latin typeface="Arial" panose="020B0604020202020204" pitchFamily="34" charset="0"/>
                        </a:rPr>
                        <a:t>+ </a:t>
                      </a:r>
                      <a:r>
                        <a:rPr lang="pt-BR" sz="1000" b="1" i="0" u="none" strike="noStrike" dirty="0" smtClean="0">
                          <a:solidFill>
                            <a:srgbClr val="25396E"/>
                          </a:solidFill>
                          <a:effectLst/>
                          <a:latin typeface="Arial" panose="020B0604020202020204" pitchFamily="34" charset="0"/>
                        </a:rPr>
                        <a:t>Construção)</a:t>
                      </a:r>
                      <a:endParaRPr lang="pt-BR" sz="1000" b="1" i="0" u="none" strike="noStrike" dirty="0">
                        <a:solidFill>
                          <a:srgbClr val="25396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4.533,50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24.554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141">
                <a:tc gridSpan="6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Obs: Os setores de Comunicação, Transporte de Pessoas e Construção continuarão na sistemática da desoneração da folha.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58141">
                <a:tc gridSpan="6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Comunicação (atividades de rádio e televisão, Atividades de prestação de serviços de informação, Edição e edição integrada à impressão)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58141">
                <a:tc gridSpan="6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</a:t>
                      </a:r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Transporte de Pessoas (exceto transporte aéreo)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58141">
                <a:tc gridSpan="6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Construção Civil e Obras de Infraestrutura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58141">
                <a:tc gridSpan="6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Construção Civil nos grupos CNAE 412, 432, 433 e 439 até o encerramento das obras.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1758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529" y="615369"/>
            <a:ext cx="10079567" cy="0"/>
          </a:xfrm>
          <a:prstGeom prst="line">
            <a:avLst/>
          </a:prstGeom>
          <a:ln w="28575">
            <a:solidFill>
              <a:srgbClr val="54B9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63848" y="38007"/>
            <a:ext cx="9069387" cy="599479"/>
          </a:xfrm>
        </p:spPr>
        <p:txBody>
          <a:bodyPr/>
          <a:lstStyle/>
          <a:p>
            <a:pPr algn="r"/>
            <a:r>
              <a:rPr lang="pt-BR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Desoneração da Folha </a:t>
            </a:r>
            <a:r>
              <a:rPr lang="pt-BR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(2ª </a:t>
            </a:r>
            <a:r>
              <a:rPr lang="pt-BR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FASE DO AJUSTE</a:t>
            </a:r>
            <a:r>
              <a:rPr lang="pt-BR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- 2017</a:t>
            </a:r>
            <a:endParaRPr lang="pt-BR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809971"/>
              </p:ext>
            </p:extLst>
          </p:nvPr>
        </p:nvGraphicFramePr>
        <p:xfrm>
          <a:off x="593818" y="719108"/>
          <a:ext cx="8892988" cy="6449409"/>
        </p:xfrm>
        <a:graphic>
          <a:graphicData uri="http://schemas.openxmlformats.org/drawingml/2006/table">
            <a:tbl>
              <a:tblPr firstRow="1" firstCol="1" bandRow="1"/>
              <a:tblGrid>
                <a:gridCol w="43072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53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103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31462">
                <a:tc gridSpan="3">
                  <a:txBody>
                    <a:bodyPr/>
                    <a:lstStyle/>
                    <a:p>
                      <a:pPr marR="39370" indent="450850" algn="ctr">
                        <a:lnSpc>
                          <a:spcPct val="103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Art. 7º e 7º-A da Lei nº 12.546/11</a:t>
                      </a:r>
                      <a:endParaRPr lang="pt-BR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43" marR="3714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351">
                <a:tc>
                  <a:txBody>
                    <a:bodyPr/>
                    <a:lstStyle/>
                    <a:p>
                      <a:pPr marR="38100" indent="450850" algn="ctr">
                        <a:lnSpc>
                          <a:spcPct val="103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4,5%</a:t>
                      </a:r>
                      <a:endParaRPr lang="pt-BR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43" marR="3714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R="38100" indent="450850" algn="ctr">
                        <a:lnSpc>
                          <a:spcPct val="103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3,0%</a:t>
                      </a:r>
                      <a:endParaRPr lang="pt-BR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43" marR="37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R="38100" indent="450850" algn="ctr">
                        <a:lnSpc>
                          <a:spcPct val="103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2,0%</a:t>
                      </a:r>
                      <a:endParaRPr lang="pt-BR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43" marR="3714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20231">
                <a:tc>
                  <a:txBody>
                    <a:bodyPr/>
                    <a:lstStyle/>
                    <a:p>
                      <a:pPr marL="342900" marR="38100" lvl="0" indent="-342900" algn="l">
                        <a:lnSpc>
                          <a:spcPct val="103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t-BR" sz="1500" strike="sng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de tecnologia da informação (TI), de tecnologia da informação e comunicação (TIC);</a:t>
                      </a:r>
                      <a:endParaRPr lang="pt-BR" sz="1500" strike="sng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38100" lvl="0" indent="-342900" algn="l">
                        <a:lnSpc>
                          <a:spcPct val="103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t-BR" sz="1500" strike="sng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de concepção, desenvolvimento ou projeto de circuitos integrados;</a:t>
                      </a:r>
                      <a:endParaRPr lang="pt-BR" sz="1500" strike="sng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38100" lvl="0" indent="-342900" algn="l">
                        <a:lnSpc>
                          <a:spcPct val="103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t-BR" sz="1500" strike="sng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do setor hoteleiro;</a:t>
                      </a:r>
                      <a:endParaRPr lang="pt-BR" sz="1500" strike="sng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38100" lvl="0" indent="-342900" algn="l">
                        <a:lnSpc>
                          <a:spcPct val="103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t-BR" sz="15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de construção civil;</a:t>
                      </a:r>
                      <a:endParaRPr lang="pt-BR" sz="15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38100" lvl="0" indent="-342900" algn="l">
                        <a:lnSpc>
                          <a:spcPct val="103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t-BR" sz="15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de construção de obras de infraestrutura </a:t>
                      </a:r>
                      <a:endParaRPr lang="pt-BR" sz="15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43" marR="3714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8100" indent="180000" algn="just">
                        <a:lnSpc>
                          <a:spcPct val="103000"/>
                        </a:lnSpc>
                        <a:spcAft>
                          <a:spcPts val="0"/>
                        </a:spcAft>
                      </a:pPr>
                      <a:r>
                        <a:rPr lang="pt-BR" sz="1500" i="1" strike="sng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Call</a:t>
                      </a:r>
                      <a:r>
                        <a:rPr lang="pt-BR" sz="1500" i="1" strike="sng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center</a:t>
                      </a:r>
                      <a:endParaRPr lang="pt-BR" sz="1500" strike="sng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43" marR="37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38100" lvl="0" indent="-342900" algn="l">
                        <a:lnSpc>
                          <a:spcPct val="103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t-BR" sz="15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de transporte rodoviário coletivo de passageiros;</a:t>
                      </a:r>
                      <a:endParaRPr lang="pt-BR" sz="15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38100" lvl="0" indent="-342900" algn="l">
                        <a:lnSpc>
                          <a:spcPct val="103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t-BR" sz="15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de transporte metroviário e ferroviário de passageiros;</a:t>
                      </a:r>
                      <a:endParaRPr lang="pt-BR" sz="15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R="38100" indent="450850" algn="just">
                        <a:lnSpc>
                          <a:spcPct val="103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pt-BR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43" marR="3714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2243">
                <a:tc gridSpan="3">
                  <a:txBody>
                    <a:bodyPr/>
                    <a:lstStyle/>
                    <a:p>
                      <a:pPr marR="38100" indent="450850" algn="ctr">
                        <a:lnSpc>
                          <a:spcPct val="103000"/>
                        </a:lnSpc>
                        <a:spcAft>
                          <a:spcPts val="0"/>
                        </a:spcAft>
                      </a:pPr>
                      <a:r>
                        <a:rPr lang="pt-BR" sz="15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Art. 8º e 8º-A da Lei nº 12.546/11</a:t>
                      </a:r>
                      <a:endParaRPr lang="pt-B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43" marR="3714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2087">
                <a:tc>
                  <a:txBody>
                    <a:bodyPr/>
                    <a:lstStyle/>
                    <a:p>
                      <a:pPr marR="38100" indent="450850" algn="ctr">
                        <a:lnSpc>
                          <a:spcPct val="103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2,5%</a:t>
                      </a:r>
                      <a:endParaRPr lang="pt-BR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43" marR="3714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38100" indent="450850" algn="ctr">
                        <a:lnSpc>
                          <a:spcPct val="103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1,5%</a:t>
                      </a:r>
                      <a:endParaRPr lang="pt-BR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43" marR="37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20231">
                <a:tc>
                  <a:txBody>
                    <a:bodyPr/>
                    <a:lstStyle/>
                    <a:p>
                      <a:pPr marL="342900" marR="38100" lvl="0" indent="-342900" algn="l">
                        <a:lnSpc>
                          <a:spcPct val="103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t-BR" sz="1500" strike="sng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fabricantes de produtos elencados no anexo I da Lei nº 12.546/2011;</a:t>
                      </a:r>
                      <a:endParaRPr lang="pt-BR" sz="1500" strike="sng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38100" lvl="0" indent="-342900" algn="l">
                        <a:lnSpc>
                          <a:spcPct val="103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t-BR" sz="1500" strike="sng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de manutenção de aeronaves;</a:t>
                      </a:r>
                      <a:endParaRPr lang="pt-BR" sz="1500" strike="sng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38100" lvl="0" indent="-342900" algn="l">
                        <a:lnSpc>
                          <a:spcPct val="103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t-BR" sz="1500" strike="sng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de navegação de apoios marítimo e de portuário;</a:t>
                      </a:r>
                      <a:endParaRPr lang="pt-BR" sz="1500" strike="sng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38100" lvl="0" indent="-342900" algn="l">
                        <a:lnSpc>
                          <a:spcPct val="103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t-BR" sz="1500" strike="sng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de manutenção e reparação de embarcações;</a:t>
                      </a:r>
                      <a:endParaRPr lang="pt-BR" sz="1500" strike="sng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38100" lvl="0" indent="-342900" algn="l">
                        <a:lnSpc>
                          <a:spcPct val="103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t-BR" sz="1500" strike="sng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de varejo, listadas no anexo. II da Lei nº 12.546/2011;</a:t>
                      </a:r>
                      <a:endParaRPr lang="pt-BR" sz="1500" strike="sng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43" marR="3714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marL="342900" marR="38100" lvl="0" indent="-342900" algn="l">
                        <a:lnSpc>
                          <a:spcPct val="103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t-BR" sz="1500" strike="sng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de transporte aéreo </a:t>
                      </a:r>
                      <a:endParaRPr lang="pt-BR" sz="1500" strike="sng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38100" lvl="0" indent="-342900" algn="l">
                        <a:lnSpc>
                          <a:spcPct val="103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t-BR" sz="1500" strike="sng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de transporte marítimo </a:t>
                      </a:r>
                      <a:endParaRPr lang="pt-BR" sz="1500" strike="sng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38100" lvl="0" indent="-342900" algn="l">
                        <a:lnSpc>
                          <a:spcPct val="103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t-BR" sz="1500" strike="sng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transporte de carga e operações de carga, descarga e armazenagem de contêineres;</a:t>
                      </a:r>
                      <a:endParaRPr lang="pt-BR" sz="1500" strike="sng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38100" lvl="0" indent="-342900" algn="l">
                        <a:lnSpc>
                          <a:spcPct val="103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t-BR" sz="15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jornalísticas e de radiodifusão sonora, sons e imagens</a:t>
                      </a:r>
                      <a:endParaRPr lang="pt-BR" sz="15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38100" lvl="0" indent="-342900" algn="l">
                        <a:lnSpc>
                          <a:spcPct val="103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t-BR" sz="1500" strike="sng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que fabricam os produtos de artefatos têxteis, calçados;</a:t>
                      </a:r>
                      <a:endParaRPr lang="pt-BR" sz="1500" strike="sng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43" marR="37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2087">
                <a:tc>
                  <a:txBody>
                    <a:bodyPr/>
                    <a:lstStyle/>
                    <a:p>
                      <a:pPr marR="38100" indent="4508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1,0%</a:t>
                      </a:r>
                      <a:endParaRPr lang="pt-BR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43" marR="3714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2923">
                <a:tc>
                  <a:txBody>
                    <a:bodyPr/>
                    <a:lstStyle/>
                    <a:p>
                      <a:pPr marL="342900" marR="38100" lvl="0" indent="-342900" algn="l">
                        <a:lnSpc>
                          <a:spcPct val="103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t-BR" sz="1500" strike="sng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fabricantes  de produtos à base de carnes, peixes e pães.</a:t>
                      </a:r>
                      <a:endParaRPr lang="pt-BR" sz="1500" strike="sng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43" marR="3714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5755">
                <a:tc gridSpan="3">
                  <a:txBody>
                    <a:bodyPr/>
                    <a:lstStyle/>
                    <a:p>
                      <a:pPr marR="38100" indent="450850" algn="ctr">
                        <a:lnSpc>
                          <a:spcPct val="103000"/>
                        </a:lnSpc>
                        <a:spcAft>
                          <a:spcPts val="0"/>
                        </a:spcAft>
                      </a:pPr>
                      <a:r>
                        <a:rPr lang="pt-BR" sz="15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Art. 2º da Lei nº 13.161/15 + art. 15 da Lei n° 13.202/15</a:t>
                      </a:r>
                      <a:endParaRPr lang="pt-B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43" marR="3714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2087">
                <a:tc gridSpan="3">
                  <a:txBody>
                    <a:bodyPr/>
                    <a:lstStyle/>
                    <a:p>
                      <a:pPr marR="38100" indent="450850" algn="ctr">
                        <a:lnSpc>
                          <a:spcPct val="103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2,0%</a:t>
                      </a:r>
                      <a:endParaRPr lang="pt-BR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43" marR="3714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9564">
                <a:tc gridSpan="3">
                  <a:txBody>
                    <a:bodyPr/>
                    <a:lstStyle/>
                    <a:p>
                      <a:pPr marR="39370" indent="45720" algn="just">
                        <a:lnSpc>
                          <a:spcPct val="103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5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Empresas de construção civil, grupos 412, 432, 433 e 439 da CNAE 2.0, até o encerramento das obras.</a:t>
                      </a:r>
                      <a:endParaRPr lang="pt-BR" sz="15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43" marR="3714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3756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529" y="615369"/>
            <a:ext cx="10079567" cy="0"/>
          </a:xfrm>
          <a:prstGeom prst="line">
            <a:avLst/>
          </a:prstGeom>
          <a:ln w="28575">
            <a:solidFill>
              <a:srgbClr val="54B9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63848" y="38007"/>
            <a:ext cx="9069387" cy="599479"/>
          </a:xfrm>
        </p:spPr>
        <p:txBody>
          <a:bodyPr/>
          <a:lstStyle/>
          <a:p>
            <a:pPr algn="r"/>
            <a:r>
              <a:rPr lang="pt-BR" altLang="pt-BR" sz="2800" dirty="0" smtClean="0">
                <a:solidFill>
                  <a:srgbClr val="1927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Tahoma" panose="020B0604030504040204" pitchFamily="34" charset="0"/>
              </a:rPr>
              <a:t>Considerações Finais</a:t>
            </a:r>
            <a:endParaRPr lang="pt-BR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416496" y="1268759"/>
            <a:ext cx="9073008" cy="4953957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8606" indent="-27860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3647" indent="-23217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spcBef>
                <a:spcPct val="0"/>
              </a:spcBef>
              <a:spcAft>
                <a:spcPts val="1200"/>
              </a:spcAft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chamada “desoneração da folha” foi concebida dentro de </a:t>
            </a:r>
            <a:r>
              <a:rPr lang="pt-BR" sz="2400" dirty="0">
                <a:solidFill>
                  <a:srgbClr val="002060"/>
                </a:solidFill>
              </a:rPr>
              <a:t>um </a:t>
            </a:r>
            <a:r>
              <a:rPr lang="pt-BR" sz="2400" dirty="0" smtClean="0">
                <a:solidFill>
                  <a:srgbClr val="00B050"/>
                </a:solidFill>
              </a:rPr>
              <a:t>determinado contexto 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econômico, tributário e fiscal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cujas características principais não</a:t>
            </a:r>
            <a:r>
              <a:rPr kumimoji="0" lang="pt-BR" sz="24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se mantiveram até os dias atuais;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78606" marR="0" lvl="0" indent="-278606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 algn="just">
              <a:spcBef>
                <a:spcPct val="0"/>
              </a:spcBef>
              <a:spcAft>
                <a:spcPts val="1200"/>
              </a:spcAft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 2015, iniciou-se</a:t>
            </a:r>
            <a:r>
              <a:rPr kumimoji="0" lang="pt-BR" sz="24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 processo de reversão do benefício, pela </a:t>
            </a:r>
            <a:r>
              <a:rPr kumimoji="0" lang="pt-BR" sz="2400" b="0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majoração dos percentuais </a:t>
            </a:r>
            <a:r>
              <a:rPr kumimoji="0" lang="pt-BR" sz="24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 </a:t>
            </a:r>
            <a:r>
              <a:rPr kumimoji="0" lang="pt-BR" sz="2400" b="0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ingresso opcional </a:t>
            </a:r>
            <a:r>
              <a:rPr kumimoji="0" lang="pt-BR" sz="24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 regime, reduzindo de 82.000 para pouco mais </a:t>
            </a:r>
            <a:r>
              <a:rPr lang="pt-BR" sz="2400" dirty="0">
                <a:solidFill>
                  <a:srgbClr val="002060"/>
                </a:solidFill>
              </a:rPr>
              <a:t>de </a:t>
            </a:r>
            <a:r>
              <a:rPr lang="pt-BR" sz="2400" dirty="0" smtClean="0">
                <a:solidFill>
                  <a:srgbClr val="002060"/>
                </a:solidFill>
              </a:rPr>
              <a:t>40.000 contribuintes, com a redução da renúncia de R$ 25,2 bilhões para R$ 14,5 bilhões (</a:t>
            </a:r>
            <a:r>
              <a:rPr lang="pt-BR" sz="2400" dirty="0" smtClean="0">
                <a:solidFill>
                  <a:srgbClr val="00B050"/>
                </a:solidFill>
              </a:rPr>
              <a:t>R$ 10,7 bilhões</a:t>
            </a:r>
            <a:r>
              <a:rPr lang="pt-BR" sz="2400" dirty="0" smtClean="0">
                <a:solidFill>
                  <a:srgbClr val="002060"/>
                </a:solidFill>
              </a:rPr>
              <a:t>);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78606" marR="0" lvl="0" indent="-278606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78606" marR="0" lvl="0" indent="-278606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 2017 (MP 774),</a:t>
            </a:r>
            <a:r>
              <a:rPr kumimoji="0" lang="pt-BR" sz="24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novo ajuste com a redução da renúncia em R$ </a:t>
            </a:r>
            <a:r>
              <a:rPr kumimoji="0" lang="pt-BR" sz="2400" b="0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cs typeface="+mn-cs"/>
              </a:rPr>
              <a:t>4,75 bilhões em 2017 (5 meses) e R$ 12,5 bilhões em 2018.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  <a:p>
            <a:pPr marL="278606" marR="0" lvl="0" indent="-278606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3699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-2829" y="2337955"/>
            <a:ext cx="10083454" cy="2606418"/>
            <a:chOff x="-2829" y="2337955"/>
            <a:chExt cx="10083454" cy="2606418"/>
          </a:xfrm>
        </p:grpSpPr>
        <p:sp>
          <p:nvSpPr>
            <p:cNvPr id="2" name="Retângulo 1"/>
            <p:cNvSpPr/>
            <p:nvPr/>
          </p:nvSpPr>
          <p:spPr>
            <a:xfrm>
              <a:off x="-2829" y="2337955"/>
              <a:ext cx="10080625" cy="2263519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 6"/>
            <p:cNvSpPr/>
            <p:nvPr/>
          </p:nvSpPr>
          <p:spPr>
            <a:xfrm>
              <a:off x="2476499" y="2751892"/>
              <a:ext cx="524666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7200" b="1" dirty="0" smtClean="0">
                  <a:solidFill>
                    <a:schemeClr val="bg1"/>
                  </a:solidFill>
                  <a:latin typeface="Calibri"/>
                  <a:ea typeface="+mj-ea"/>
                  <a:cs typeface="+mj-cs"/>
                </a:rPr>
                <a:t>&lt; rfb.gov.br &gt;</a:t>
              </a:r>
              <a:endParaRPr lang="pt-BR" sz="4800" dirty="0">
                <a:solidFill>
                  <a:schemeClr val="bg1"/>
                </a:solidFill>
              </a:endParaRPr>
            </a:p>
          </p:txBody>
        </p:sp>
        <p:sp>
          <p:nvSpPr>
            <p:cNvPr id="3" name="Retângulo 2"/>
            <p:cNvSpPr/>
            <p:nvPr/>
          </p:nvSpPr>
          <p:spPr>
            <a:xfrm>
              <a:off x="-2829" y="4591083"/>
              <a:ext cx="10083454" cy="35329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187506" y="5583235"/>
            <a:ext cx="5699958" cy="87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112000"/>
              </a:lnSpc>
              <a:buClr>
                <a:srgbClr val="000000"/>
              </a:buClr>
              <a:buSzPct val="100000"/>
              <a:buFont typeface="Book Antiqua" panose="02040602050305030304" pitchFamily="18" charset="0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112000"/>
              </a:lnSpc>
              <a:buClr>
                <a:srgbClr val="000000"/>
              </a:buClr>
              <a:buSzPct val="100000"/>
              <a:buFont typeface="Book Antiqua" panose="02040602050305030304" pitchFamily="18" charset="0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112000"/>
              </a:lnSpc>
              <a:buClr>
                <a:srgbClr val="000000"/>
              </a:buClr>
              <a:buSzPct val="100000"/>
              <a:buFont typeface="Book Antiqua" panose="02040602050305030304" pitchFamily="18" charset="0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112000"/>
              </a:lnSpc>
              <a:buClr>
                <a:srgbClr val="000000"/>
              </a:buClr>
              <a:buSzPct val="100000"/>
              <a:buFont typeface="Book Antiqua" panose="02040602050305030304" pitchFamily="18" charset="0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112000"/>
              </a:lnSpc>
              <a:buClr>
                <a:srgbClr val="000000"/>
              </a:buClr>
              <a:buSzPct val="100000"/>
              <a:buFont typeface="Book Antiqua" panose="02040602050305030304" pitchFamily="18" charset="0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ook Antiqua" panose="02040602050305030304" pitchFamily="18" charset="0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ook Antiqua" panose="02040602050305030304" pitchFamily="18" charset="0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ook Antiqua" panose="02040602050305030304" pitchFamily="18" charset="0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ook Antiqua" panose="02040602050305030304" pitchFamily="18" charset="0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pt-BR" sz="2400" b="1" u="none" dirty="0" smtClean="0">
                <a:solidFill>
                  <a:srgbClr val="0020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Centro </a:t>
            </a:r>
            <a:r>
              <a:rPr lang="en-US" altLang="pt-BR" sz="2400" b="1" u="none" dirty="0">
                <a:solidFill>
                  <a:srgbClr val="0020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 </a:t>
            </a:r>
            <a:r>
              <a:rPr lang="en-US" altLang="pt-BR" sz="2400" b="1" u="none" dirty="0" err="1">
                <a:solidFill>
                  <a:srgbClr val="0020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Estudos</a:t>
            </a:r>
            <a:r>
              <a:rPr lang="en-US" altLang="pt-BR" sz="2400" b="1" u="none" dirty="0">
                <a:solidFill>
                  <a:srgbClr val="0020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altLang="pt-BR" sz="2400" b="1" u="none" dirty="0" err="1">
                <a:solidFill>
                  <a:srgbClr val="0020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Tributários</a:t>
            </a:r>
            <a:r>
              <a:rPr lang="en-US" altLang="pt-BR" sz="2400" b="1" u="none" dirty="0">
                <a:solidFill>
                  <a:srgbClr val="0020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e </a:t>
            </a:r>
            <a:r>
              <a:rPr lang="en-US" altLang="pt-BR" sz="2400" b="1" u="none" dirty="0" err="1" smtClean="0">
                <a:solidFill>
                  <a:srgbClr val="0020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Aduaneiros</a:t>
            </a:r>
            <a:endParaRPr lang="en-US" altLang="pt-BR" sz="2400" b="1" u="none" dirty="0" smtClean="0">
              <a:solidFill>
                <a:srgbClr val="0020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pt-BR" sz="2400" b="1" dirty="0" smtClean="0">
                <a:solidFill>
                  <a:srgbClr val="0020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CETAD</a:t>
            </a:r>
            <a:endParaRPr lang="en-US" altLang="pt-BR" sz="2400" b="1" u="none" dirty="0">
              <a:solidFill>
                <a:srgbClr val="0020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39337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529" y="615369"/>
            <a:ext cx="10079567" cy="0"/>
          </a:xfrm>
          <a:prstGeom prst="line">
            <a:avLst/>
          </a:prstGeom>
          <a:ln w="28575">
            <a:solidFill>
              <a:srgbClr val="54B9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63848" y="38007"/>
            <a:ext cx="9069387" cy="599479"/>
          </a:xfrm>
        </p:spPr>
        <p:txBody>
          <a:bodyPr/>
          <a:lstStyle/>
          <a:p>
            <a:pPr algn="r"/>
            <a:r>
              <a:rPr lang="pt-BR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Arrecadação Previdenciária – 2007-2016</a:t>
            </a:r>
          </a:p>
        </p:txBody>
      </p:sp>
      <p:graphicFrame>
        <p:nvGraphicFramePr>
          <p:cNvPr id="6" name="Objecto 4"/>
          <p:cNvGraphicFramePr>
            <a:graphicFrameLocks noChangeAspect="1"/>
          </p:cNvGraphicFramePr>
          <p:nvPr>
            <p:extLst/>
          </p:nvPr>
        </p:nvGraphicFramePr>
        <p:xfrm>
          <a:off x="431801" y="1042988"/>
          <a:ext cx="9215438" cy="5545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9" name="Planilha" r:id="rId3" imgW="6004750" imgH="3367849" progId="Excel.Sheet.8">
                  <p:embed/>
                </p:oleObj>
              </mc:Choice>
              <mc:Fallback>
                <p:oleObj name="Planilha" r:id="rId3" imgW="6004750" imgH="3367849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1" y="1042988"/>
                        <a:ext cx="9215438" cy="55451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tângulo 1"/>
          <p:cNvSpPr/>
          <p:nvPr/>
        </p:nvSpPr>
        <p:spPr bwMode="auto">
          <a:xfrm>
            <a:off x="5256336" y="4526421"/>
            <a:ext cx="2880320" cy="28803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7" name="Retângulo 6"/>
          <p:cNvSpPr/>
          <p:nvPr/>
        </p:nvSpPr>
        <p:spPr bwMode="auto">
          <a:xfrm>
            <a:off x="5256495" y="5638793"/>
            <a:ext cx="2880320" cy="288032"/>
          </a:xfrm>
          <a:prstGeom prst="rect">
            <a:avLst/>
          </a:prstGeom>
          <a:noFill/>
          <a:ln w="28575" cap="flat" cmpd="sng" algn="ctr">
            <a:solidFill>
              <a:srgbClr val="64A70B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1830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529" y="615369"/>
            <a:ext cx="10079567" cy="0"/>
          </a:xfrm>
          <a:prstGeom prst="line">
            <a:avLst/>
          </a:prstGeom>
          <a:ln w="28575">
            <a:solidFill>
              <a:srgbClr val="54B9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63848" y="38007"/>
            <a:ext cx="9069387" cy="599479"/>
          </a:xfrm>
        </p:spPr>
        <p:txBody>
          <a:bodyPr/>
          <a:lstStyle/>
          <a:p>
            <a:pPr algn="r"/>
            <a:r>
              <a:rPr lang="pt-BR" altLang="pt-BR" sz="2800" dirty="0">
                <a:solidFill>
                  <a:srgbClr val="1927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Tahoma" panose="020B0604030504040204" pitchFamily="34" charset="0"/>
              </a:rPr>
              <a:t>Análise do Modelo Brasileiro – 1/2</a:t>
            </a:r>
            <a:endParaRPr lang="pt-BR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 bwMode="auto">
          <a:xfrm>
            <a:off x="344488" y="1212525"/>
            <a:ext cx="9361040" cy="5231608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8606" indent="-27860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3647" indent="-23217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8606" marR="0" lvl="0" indent="-278606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64A70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motivação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para a adoção da política de desoneração no Brasil veio de 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64A70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experimentos na Europa na esteira da crise de 2008-2009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visando a tornar mais competitivos alguns setores e ampliar o emprego. </a:t>
            </a:r>
          </a:p>
          <a:p>
            <a:pPr marL="278606" marR="0" lvl="0" indent="-278606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78606" marR="0" lvl="0" indent="-278606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Originalmente, previa a 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64A70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neutralidade tributária 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(a renúncia de receita deveria ser compensada por outras receitas), que não foi alcançada. Além disso, no Brasil, a 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64A70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contribuição sobre a folha foi substituída por um imposto cumulativo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prejudicando parte dos potenciais beneficiários.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78606" marR="0" lvl="0" indent="-278606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64A70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CUSTO-BENEFÍCIO É ALTO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o objetivo quantitativo não leva em conta o custo de oportunidade da redução da poupança pública no presente contexto de restrição fiscal, causando o aumento da dívida e do seu serviço.</a:t>
            </a:r>
          </a:p>
        </p:txBody>
      </p:sp>
    </p:spTree>
    <p:extLst>
      <p:ext uri="{BB962C8B-B14F-4D97-AF65-F5344CB8AC3E}">
        <p14:creationId xmlns:p14="http://schemas.microsoft.com/office/powerpoint/2010/main" val="241159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529" y="615369"/>
            <a:ext cx="10079567" cy="0"/>
          </a:xfrm>
          <a:prstGeom prst="line">
            <a:avLst/>
          </a:prstGeom>
          <a:ln w="28575">
            <a:solidFill>
              <a:srgbClr val="54B9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63848" y="38007"/>
            <a:ext cx="9069387" cy="599479"/>
          </a:xfrm>
        </p:spPr>
        <p:txBody>
          <a:bodyPr/>
          <a:lstStyle/>
          <a:p>
            <a:pPr algn="r"/>
            <a:r>
              <a:rPr lang="pt-BR" altLang="pt-BR" sz="2800" dirty="0">
                <a:solidFill>
                  <a:srgbClr val="1927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Tahoma" panose="020B0604030504040204" pitchFamily="34" charset="0"/>
              </a:rPr>
              <a:t>Análise do Modelo Brasileiro – 2/2</a:t>
            </a:r>
            <a:endParaRPr lang="pt-BR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416496" y="1268759"/>
            <a:ext cx="9073008" cy="4953957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8606" indent="-27860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3647" indent="-23217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8606" marR="0" lvl="0" indent="-278606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Os 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64A70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setores beneficiados 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 Brasil 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64A70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passaram a pagar 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sobre o faturamento, em média, cerca de 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64A70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metade do que contribuíam 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anteriormente sobre a folha de pagamentos. </a:t>
            </a:r>
          </a:p>
          <a:p>
            <a:pPr marL="278606" marR="0" lvl="0" indent="-278606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78606" marR="0" lvl="0" indent="-278606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64A70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desoneração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no Brasil ocorreu em 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64A70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cenário econômico 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próximo ao 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64A70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pleno emprego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o que 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64A70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limitou a queda dos preços e os ganhos sobre a competitividade e o emprego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278606" marR="0" lvl="0" indent="-278606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78606" marR="0" lvl="0" indent="-278606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Além das distinções conceituais e do ambiente em que foi adotada, a 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64A70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desoneração 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 Brasil foi gradualmente se 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64A70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estendendo a setores 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para os quais as 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64A70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premissas iniciais 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 modelo encontravam 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64A70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menos aderência. </a:t>
            </a:r>
          </a:p>
          <a:p>
            <a:pPr marL="278606" marR="0" lvl="0" indent="-278606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  <a:p>
            <a:pPr marL="278606" marR="0" lvl="0" indent="-278606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8052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529" y="615369"/>
            <a:ext cx="10079567" cy="0"/>
          </a:xfrm>
          <a:prstGeom prst="line">
            <a:avLst/>
          </a:prstGeom>
          <a:ln w="28575">
            <a:solidFill>
              <a:srgbClr val="54B9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63848" y="38007"/>
            <a:ext cx="9069387" cy="599479"/>
          </a:xfrm>
        </p:spPr>
        <p:txBody>
          <a:bodyPr/>
          <a:lstStyle/>
          <a:p>
            <a:pPr algn="r"/>
            <a:r>
              <a:rPr lang="pt-BR" altLang="pt-BR" sz="2800" dirty="0">
                <a:solidFill>
                  <a:srgbClr val="1927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Tahoma" panose="020B0604030504040204" pitchFamily="34" charset="0"/>
              </a:rPr>
              <a:t>Atividades Econômicas Beneficiadas (ANTES) </a:t>
            </a:r>
            <a:endParaRPr lang="pt-BR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/>
          </p:nvPr>
        </p:nvGraphicFramePr>
        <p:xfrm>
          <a:off x="223428" y="749377"/>
          <a:ext cx="9633768" cy="6376669"/>
        </p:xfrm>
        <a:graphic>
          <a:graphicData uri="http://schemas.openxmlformats.org/drawingml/2006/table">
            <a:tbl>
              <a:tblPr/>
              <a:tblGrid>
                <a:gridCol w="12101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236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776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spcBef>
                          <a:spcPts val="2400"/>
                        </a:spcBef>
                        <a:spcAft>
                          <a:spcPts val="2400"/>
                        </a:spcAft>
                      </a:pPr>
                      <a:r>
                        <a:rPr lang="pt-BR" sz="1800" b="1" i="0" u="none" strike="noStrike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Lei nº 12.546, de 14 de dezembro de 2011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spcBef>
                          <a:spcPts val="2400"/>
                        </a:spcBef>
                        <a:spcAft>
                          <a:spcPts val="2400"/>
                        </a:spcAft>
                      </a:pPr>
                      <a:endParaRPr lang="pt-BR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1927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196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Art. 7º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just" fontAlgn="ctr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600" b="0" i="0" u="none" strike="noStrike" kern="1200" baseline="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 fontAlgn="ctr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600" b="0" i="0" u="none" strike="noStrike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Prestação de serviços de TI e TIC, </a:t>
                      </a:r>
                      <a:r>
                        <a:rPr lang="pt-BR" sz="1600" b="0" i="0" u="none" strike="noStrike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call</a:t>
                      </a:r>
                      <a:r>
                        <a:rPr lang="pt-BR" sz="1600" b="0" i="0" u="none" strike="noStrike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center e circuitos integrados</a:t>
                      </a:r>
                    </a:p>
                    <a:p>
                      <a:pPr marL="285750" indent="-285750" algn="just" fontAlgn="ctr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600" b="0" i="0" u="none" strike="noStrike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Setor hoteleiro (CNAE 2.0 subclasse 5510-8/01)</a:t>
                      </a:r>
                    </a:p>
                    <a:p>
                      <a:pPr marL="285750" indent="-285750" algn="just" fontAlgn="ctr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600" b="0" i="0" u="none" strike="noStrike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Transporte rodoviário coletivo de passageiros (CNAE 2.0 classes 4921-3 e 4922-1)</a:t>
                      </a:r>
                    </a:p>
                    <a:p>
                      <a:pPr marL="285750" indent="-285750" algn="just" fontAlgn="ctr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600" b="0" i="0" u="none" strike="noStrike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Construção Civil (CNAE 2.0 grupos 412, 432, 433 e 439)</a:t>
                      </a:r>
                    </a:p>
                    <a:p>
                      <a:pPr marL="285750" indent="-285750" algn="just" fontAlgn="ctr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600" b="0" i="0" u="none" strike="noStrike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Transporte </a:t>
                      </a:r>
                      <a:r>
                        <a:rPr lang="pt-BR" sz="1600" b="0" i="0" u="none" strike="noStrike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metroferroviário</a:t>
                      </a:r>
                      <a:r>
                        <a:rPr lang="pt-BR" sz="1600" b="0" i="0" u="none" strike="noStrike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ferroviário de passageiros (CNAE 2.0 subclasses 4912-4/03, 4912-4/01 e 4912-4/02)</a:t>
                      </a:r>
                    </a:p>
                    <a:p>
                      <a:pPr marL="285750" indent="-285750" algn="just" fontAlgn="ctr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600" b="0" i="0" u="none" strike="noStrike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Construção de obras de infraestrutura (CNAE 2.0 subgrupo 421, 422, 429 e 431)</a:t>
                      </a:r>
                    </a:p>
                    <a:p>
                      <a:pPr marL="0" indent="0" algn="just" fontAlgn="ctr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318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pt-BR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Art. 8º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285750" indent="-285750" algn="just" defTabSz="742950" rtl="0" eaLnBrk="1" fontAlgn="ctr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600" b="0" i="0" u="none" strike="noStrike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Comércio varejista e atacado, excetuando veículos automotores e motocicletas</a:t>
                      </a:r>
                    </a:p>
                    <a:p>
                      <a:pPr marL="285750" indent="-285750" algn="just" defTabSz="742950" rtl="0" eaLnBrk="1" fontAlgn="ctr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600" b="0" i="0" u="none" strike="noStrike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Indústria com destaque para os seguintes ramos: alimentício, máquinas e equipamentos, automotiva, produtos de minerais não-metálicos e metálicos, produtos de borracha e material plástico, têxtil, móveis, </a:t>
                      </a:r>
                      <a:r>
                        <a:rPr lang="pt-BR" sz="1600" b="0" i="0" u="none" strike="noStrike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farmoquímicos</a:t>
                      </a:r>
                      <a:r>
                        <a:rPr lang="pt-BR" sz="1600" b="0" i="0" u="none" strike="noStrike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farmacêuticos, celulose e produtos químicos)</a:t>
                      </a:r>
                    </a:p>
                    <a:p>
                      <a:pPr marL="285750" indent="-285750" algn="just" defTabSz="742950" rtl="0" eaLnBrk="1" fontAlgn="ctr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600" b="0" i="0" u="none" strike="noStrike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Confecção de artigos do vestuário e acessórios</a:t>
                      </a:r>
                    </a:p>
                    <a:p>
                      <a:pPr marL="285750" indent="-285750" algn="just" defTabSz="742950" rtl="0" eaLnBrk="1" fontAlgn="ctr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600" b="0" i="0" u="none" strike="noStrike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Preparação de couros e fabricação de artefatos de couro</a:t>
                      </a:r>
                    </a:p>
                    <a:p>
                      <a:pPr marL="285750" indent="-285750" algn="just" defTabSz="742950" rtl="0" eaLnBrk="1" fontAlgn="ctr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600" b="0" i="0" u="none" strike="noStrike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Atividades de vigilância, segurança e investigação</a:t>
                      </a:r>
                    </a:p>
                    <a:p>
                      <a:pPr marL="285750" indent="-285750" algn="just" defTabSz="742950" rtl="0" eaLnBrk="1" fontAlgn="ctr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600" b="0" i="0" u="none" strike="noStrike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Serviços de escritórios, de apoio administrativo e outros serviços</a:t>
                      </a:r>
                    </a:p>
                    <a:p>
                      <a:pPr marL="285750" indent="-285750" algn="just" defTabSz="742950" rtl="0" eaLnBrk="1" fontAlgn="ctr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600" b="0" i="0" u="none" strike="noStrike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Manutenção, reparação e instalação de máquinas e equipamentos</a:t>
                      </a:r>
                      <a:endParaRPr lang="pt-BR" sz="1600" b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009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529" y="615369"/>
            <a:ext cx="10079567" cy="0"/>
          </a:xfrm>
          <a:prstGeom prst="line">
            <a:avLst/>
          </a:prstGeom>
          <a:ln w="28575">
            <a:solidFill>
              <a:srgbClr val="54B9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63848" y="38007"/>
            <a:ext cx="9069387" cy="599479"/>
          </a:xfrm>
        </p:spPr>
        <p:txBody>
          <a:bodyPr/>
          <a:lstStyle/>
          <a:p>
            <a:pPr algn="r"/>
            <a:r>
              <a:rPr lang="pt-BR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Desoneração da Folha (ANTES)</a:t>
            </a:r>
          </a:p>
        </p:txBody>
      </p:sp>
      <p:graphicFrame>
        <p:nvGraphicFramePr>
          <p:cNvPr id="7" name="Espaço Reservado para Conteúdo 7"/>
          <p:cNvGraphicFramePr>
            <a:graphicFrameLocks/>
          </p:cNvGraphicFramePr>
          <p:nvPr>
            <p:extLst/>
          </p:nvPr>
        </p:nvGraphicFramePr>
        <p:xfrm>
          <a:off x="416496" y="1043533"/>
          <a:ext cx="9073008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46161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529" y="615369"/>
            <a:ext cx="10079567" cy="0"/>
          </a:xfrm>
          <a:prstGeom prst="line">
            <a:avLst/>
          </a:prstGeom>
          <a:ln w="28575">
            <a:solidFill>
              <a:srgbClr val="54B9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63848" y="38007"/>
            <a:ext cx="9069387" cy="599479"/>
          </a:xfrm>
        </p:spPr>
        <p:txBody>
          <a:bodyPr/>
          <a:lstStyle/>
          <a:p>
            <a:pPr algn="r"/>
            <a:r>
              <a:rPr lang="pt-BR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Massa Salarial x </a:t>
            </a:r>
            <a:r>
              <a:rPr lang="pt-BR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Arrecadação – 2007-2016</a:t>
            </a:r>
            <a:endParaRPr lang="pt-BR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Objecto 3"/>
          <p:cNvGraphicFramePr>
            <a:graphicFrameLocks noChangeAspect="1"/>
          </p:cNvGraphicFramePr>
          <p:nvPr>
            <p:extLst/>
          </p:nvPr>
        </p:nvGraphicFramePr>
        <p:xfrm>
          <a:off x="215776" y="971525"/>
          <a:ext cx="9577064" cy="5544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" name="Planilha" r:id="rId3" imgW="9517190" imgH="5310950" progId="Excel.Sheet.8">
                  <p:embed/>
                </p:oleObj>
              </mc:Choice>
              <mc:Fallback>
                <p:oleObj name="Planilha" r:id="rId3" imgW="9517190" imgH="53109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5776" y="971525"/>
                        <a:ext cx="9577064" cy="55446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9174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529" y="615369"/>
            <a:ext cx="10079567" cy="0"/>
          </a:xfrm>
          <a:prstGeom prst="line">
            <a:avLst/>
          </a:prstGeom>
          <a:ln w="28575">
            <a:solidFill>
              <a:srgbClr val="54B9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63848" y="38007"/>
            <a:ext cx="9069387" cy="599479"/>
          </a:xfrm>
        </p:spPr>
        <p:txBody>
          <a:bodyPr/>
          <a:lstStyle/>
          <a:p>
            <a:pPr algn="r"/>
            <a:r>
              <a:rPr lang="pt-BR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Desoneração da Folha (1ª FASE DO AJUSTE</a:t>
            </a:r>
            <a:r>
              <a:rPr lang="pt-BR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- 2015</a:t>
            </a:r>
            <a:endParaRPr lang="pt-BR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488504" y="822513"/>
            <a:ext cx="8922196" cy="20301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161616"/>
                </a:solidFill>
                <a:latin typeface="+mn-lt"/>
                <a:ea typeface="MS PGothic" charset="0"/>
                <a:cs typeface="MS PGothic" charset="0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161616"/>
                </a:solidFill>
                <a:latin typeface="+mn-lt"/>
                <a:ea typeface="MS PGothic" charset="0"/>
                <a:cs typeface="MS PGothic" charset="0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161616"/>
                </a:solidFill>
                <a:latin typeface="+mn-lt"/>
                <a:ea typeface="MS PGothic" charset="0"/>
                <a:cs typeface="MS PGothic" charset="0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161616"/>
                </a:solidFill>
                <a:latin typeface="+mn-lt"/>
                <a:ea typeface="MS PGothic" charset="0"/>
                <a:cs typeface="MS PGothic" charset="0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161616"/>
                </a:solidFill>
                <a:latin typeface="+mn-lt"/>
                <a:ea typeface="MS PGothic" charset="0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pt-BR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Resumo da proposta</a:t>
            </a:r>
            <a:endParaRPr lang="pt-BR" sz="24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MS PGothic" pitchFamily="34" charset="-128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pt-BR" sz="2400" dirty="0">
                <a:solidFill>
                  <a:srgbClr val="002060"/>
                </a:solidFill>
                <a:latin typeface="Calibri"/>
                <a:ea typeface="MS PGothic" pitchFamily="34" charset="-128"/>
              </a:rPr>
              <a:t>ELEVAÇÃO das alíquotas das Contribuições Previdenciárias sobre a Receita Bruta (CPRB) nos setores favorecidos pelas políticas de desoneração da folha a partir da MP 540/2011, com o objetivo de recompor parte da renúncia fiscal associada.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defRPr/>
            </a:pPr>
            <a:endParaRPr lang="pt-BR" sz="2400" dirty="0">
              <a:solidFill>
                <a:srgbClr val="002060"/>
              </a:solidFill>
              <a:latin typeface="Calibri"/>
              <a:ea typeface="MS PGothic" pitchFamily="34" charset="-128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  <a:defRPr/>
            </a:pPr>
            <a:endParaRPr lang="pt-BR" sz="2400" dirty="0">
              <a:solidFill>
                <a:srgbClr val="002060"/>
              </a:solidFill>
              <a:latin typeface="Calibri"/>
              <a:ea typeface="MS PGothic" pitchFamily="34" charset="-128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defRPr/>
            </a:pPr>
            <a:endParaRPr lang="pt-BR" sz="2400" dirty="0">
              <a:solidFill>
                <a:srgbClr val="002060"/>
              </a:solidFill>
              <a:latin typeface="Calibri"/>
              <a:ea typeface="MS PGothic" pitchFamily="34" charset="-128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defRPr/>
            </a:pPr>
            <a:endParaRPr lang="pt-BR" sz="2400" dirty="0">
              <a:solidFill>
                <a:srgbClr val="002060"/>
              </a:solidFill>
              <a:latin typeface="Calibri"/>
              <a:ea typeface="MS PGothic" pitchFamily="34" charset="-128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Arial" charset="0"/>
              <a:buNone/>
              <a:defRPr/>
            </a:pPr>
            <a:endParaRPr lang="pt-BR" sz="1600" dirty="0">
              <a:solidFill>
                <a:srgbClr val="002060"/>
              </a:solidFill>
              <a:latin typeface="Calibri"/>
              <a:ea typeface="MS PGothic" pitchFamily="34" charset="-128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pt-BR" sz="1600" dirty="0">
                <a:solidFill>
                  <a:srgbClr val="002060"/>
                </a:solidFill>
                <a:latin typeface="Calibri"/>
                <a:ea typeface="MS PGothic" pitchFamily="34" charset="-128"/>
              </a:rPr>
              <a:t/>
            </a:r>
            <a:br>
              <a:rPr lang="pt-BR" sz="1600" dirty="0">
                <a:solidFill>
                  <a:srgbClr val="002060"/>
                </a:solidFill>
                <a:latin typeface="Calibri"/>
                <a:ea typeface="MS PGothic" pitchFamily="34" charset="-128"/>
              </a:rPr>
            </a:br>
            <a:endParaRPr lang="en-US" sz="2400" dirty="0">
              <a:solidFill>
                <a:srgbClr val="002060"/>
              </a:solidFill>
              <a:latin typeface="Calibri"/>
              <a:ea typeface="MS PGothic" pitchFamily="34" charset="-128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439909"/>
              </p:ext>
            </p:extLst>
          </p:nvPr>
        </p:nvGraphicFramePr>
        <p:xfrm>
          <a:off x="575817" y="3059757"/>
          <a:ext cx="8834883" cy="3709447"/>
        </p:xfrm>
        <a:graphic>
          <a:graphicData uri="http://schemas.openxmlformats.org/drawingml/2006/table">
            <a:tbl>
              <a:tblPr/>
              <a:tblGrid>
                <a:gridCol w="2944663">
                  <a:extLst>
                    <a:ext uri="{9D8B030D-6E8A-4147-A177-3AD203B41FA5}">
                      <a16:colId xmlns:a16="http://schemas.microsoft.com/office/drawing/2014/main" xmlns="" val="2862671194"/>
                    </a:ext>
                  </a:extLst>
                </a:gridCol>
                <a:gridCol w="2944663">
                  <a:extLst>
                    <a:ext uri="{9D8B030D-6E8A-4147-A177-3AD203B41FA5}">
                      <a16:colId xmlns:a16="http://schemas.microsoft.com/office/drawing/2014/main" xmlns="" val="4204427659"/>
                    </a:ext>
                  </a:extLst>
                </a:gridCol>
                <a:gridCol w="2945557">
                  <a:extLst>
                    <a:ext uri="{9D8B030D-6E8A-4147-A177-3AD203B41FA5}">
                      <a16:colId xmlns:a16="http://schemas.microsoft.com/office/drawing/2014/main" xmlns="" val="108961766"/>
                    </a:ext>
                  </a:extLst>
                </a:gridCol>
              </a:tblGrid>
              <a:tr h="4227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10260" algn="l"/>
                          <a:tab pos="900430" algn="l"/>
                        </a:tabLst>
                      </a:pPr>
                      <a:r>
                        <a:rPr lang="pt-BR" sz="24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s-ES_tradnl" sz="2000" b="1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Regras</a:t>
                      </a:r>
                      <a:r>
                        <a:rPr lang="es-ES_tradnl" sz="20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Anteriores</a:t>
                      </a:r>
                      <a:endParaRPr lang="pt-BR" sz="24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10260" algn="l"/>
                          <a:tab pos="900430" algn="l"/>
                        </a:tabLst>
                      </a:pPr>
                      <a:r>
                        <a:rPr lang="es-ES_tradnl" sz="20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Ajuste </a:t>
                      </a:r>
                      <a:r>
                        <a:rPr lang="es-ES_tradnl" sz="2000" b="1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Proposto</a:t>
                      </a:r>
                      <a:endParaRPr lang="pt-BR" sz="24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10260" algn="l"/>
                          <a:tab pos="900430" algn="l"/>
                        </a:tabLst>
                      </a:pPr>
                      <a:r>
                        <a:rPr lang="es-ES_tradnl" sz="20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Objetivos</a:t>
                      </a:r>
                      <a:endParaRPr lang="pt-BR" sz="24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7053972"/>
                  </a:ext>
                </a:extLst>
              </a:tr>
              <a:tr h="12694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10260" algn="l"/>
                          <a:tab pos="900430" algn="l"/>
                        </a:tabLst>
                      </a:pPr>
                      <a:r>
                        <a:rPr lang="pt-BR" sz="13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Alíquotas incidentes de 1% ou 2% sobre faturamento.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810260" algn="l"/>
                          <a:tab pos="900430" algn="l"/>
                        </a:tabLst>
                      </a:pPr>
                      <a:r>
                        <a:rPr lang="pt-BR" sz="13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810260" algn="l"/>
                          <a:tab pos="900430" algn="l"/>
                        </a:tabLst>
                      </a:pPr>
                      <a:r>
                        <a:rPr lang="pt-BR" sz="13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CONSEQUÊNCIA: o regime ocasionou desequilíbrio significativo no custeio da Previdência Oficial ao reduzir a Contribuição Patronal à patamares mínimos.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10260" algn="l"/>
                          <a:tab pos="900430" algn="l"/>
                        </a:tabLst>
                      </a:pPr>
                      <a:r>
                        <a:rPr lang="pt-BR" sz="13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Alíquotas incidentes sobre faturamento de 2,5% ou 4,5%, opcionais ao regime original de tributação da folha.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810260" algn="l"/>
                          <a:tab pos="900430" algn="l"/>
                        </a:tabLst>
                      </a:pPr>
                      <a:r>
                        <a:rPr lang="pt-BR" sz="13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810260" algn="l"/>
                          <a:tab pos="900430" algn="l"/>
                        </a:tabLst>
                      </a:pPr>
                      <a:r>
                        <a:rPr lang="pt-BR" sz="13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CONSEQUÊNCIA: adequação do modelo à realidade fiscal do País, preservando-se os beneficiários principais.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10260" algn="l"/>
                          <a:tab pos="900430" algn="l"/>
                        </a:tabLst>
                      </a:pPr>
                      <a:r>
                        <a:rPr lang="pt-BR" sz="13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Recomposição parcial da renúncia fiscal.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9908531"/>
                  </a:ext>
                </a:extLst>
              </a:tr>
              <a:tr h="16921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0170" algn="l"/>
                          <a:tab pos="900430" algn="l"/>
                        </a:tabLst>
                      </a:pPr>
                      <a:r>
                        <a:rPr lang="es-ES_tradnl" sz="13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Enquadramento</a:t>
                      </a:r>
                      <a:r>
                        <a:rPr lang="es-ES_tradnl" sz="13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s-ES_tradnl" sz="13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setorial</a:t>
                      </a:r>
                      <a:r>
                        <a:rPr lang="es-ES_tradnl" sz="13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OBRIGATÓRIO para todas as empresas.</a:t>
                      </a:r>
                      <a:endParaRPr lang="pt-BR" sz="13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90170" algn="l"/>
                          <a:tab pos="900430" algn="l"/>
                        </a:tabLst>
                      </a:pPr>
                      <a:r>
                        <a:rPr lang="pt-BR" sz="13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810260" algn="l"/>
                          <a:tab pos="900430" algn="l"/>
                        </a:tabLst>
                      </a:pPr>
                      <a:r>
                        <a:rPr lang="es-ES_tradnl" sz="13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CONSEQUÊNCIA: parcela dos </a:t>
                      </a:r>
                      <a:r>
                        <a:rPr lang="es-ES_tradnl" sz="13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contribuintes</a:t>
                      </a:r>
                      <a:r>
                        <a:rPr lang="es-ES_tradnl" sz="13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s-ES_tradnl" sz="13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passaram</a:t>
                      </a:r>
                      <a:r>
                        <a:rPr lang="es-ES_tradnl" sz="13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a </a:t>
                      </a:r>
                      <a:r>
                        <a:rPr lang="es-ES_tradnl" sz="13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recolher</a:t>
                      </a:r>
                      <a:r>
                        <a:rPr lang="es-ES_tradnl" sz="13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s-ES_tradnl" sz="13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mais</a:t>
                      </a:r>
                      <a:r>
                        <a:rPr lang="es-ES_tradnl" sz="13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que 20% sobre a </a:t>
                      </a:r>
                      <a:r>
                        <a:rPr lang="es-ES_tradnl" sz="13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folha</a:t>
                      </a:r>
                      <a:endParaRPr lang="pt-BR" sz="13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810260" algn="l"/>
                          <a:tab pos="900430" algn="l"/>
                        </a:tabLst>
                      </a:pPr>
                      <a:r>
                        <a:rPr lang="es-ES_tradnl" sz="13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Enquadramento</a:t>
                      </a:r>
                      <a:r>
                        <a:rPr lang="es-ES_tradnl" sz="13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FACULTATIVO no </a:t>
                      </a:r>
                      <a:r>
                        <a:rPr lang="es-ES_tradnl" sz="13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regime</a:t>
                      </a:r>
                      <a:r>
                        <a:rPr lang="es-ES_tradnl" sz="13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s-ES_tradnl" sz="13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com</a:t>
                      </a:r>
                      <a:r>
                        <a:rPr lang="es-ES_tradnl" sz="13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s-ES_tradnl" sz="13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opção</a:t>
                      </a:r>
                      <a:r>
                        <a:rPr lang="es-ES_tradnl" sz="13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s-ES_tradnl" sz="13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efetuada</a:t>
                      </a:r>
                      <a:r>
                        <a:rPr lang="es-ES_tradnl" sz="13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a cada ano.</a:t>
                      </a:r>
                      <a:endParaRPr lang="pt-BR" sz="13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810260" algn="l"/>
                          <a:tab pos="900430" algn="l"/>
                        </a:tabLst>
                      </a:pPr>
                      <a:r>
                        <a:rPr lang="pt-BR" sz="13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810260" algn="l"/>
                          <a:tab pos="900430" algn="l"/>
                        </a:tabLst>
                      </a:pPr>
                      <a:r>
                        <a:rPr lang="es-ES_tradnl" sz="13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CONSEQUÊNCIA: as empresas, cuja </a:t>
                      </a:r>
                      <a:r>
                        <a:rPr lang="es-ES_tradnl" sz="13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relação</a:t>
                      </a:r>
                      <a:r>
                        <a:rPr lang="es-ES_tradnl" sz="13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s-ES_tradnl" sz="13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folha</a:t>
                      </a:r>
                      <a:r>
                        <a:rPr lang="es-ES_tradnl" sz="13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versus </a:t>
                      </a:r>
                      <a:r>
                        <a:rPr lang="es-ES_tradnl" sz="13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faturamento</a:t>
                      </a:r>
                      <a:r>
                        <a:rPr lang="es-ES_tradnl" sz="13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s-ES_tradnl" sz="13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for</a:t>
                      </a:r>
                      <a:r>
                        <a:rPr lang="es-ES_tradnl" sz="13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menor, </a:t>
                      </a:r>
                      <a:r>
                        <a:rPr lang="es-ES_tradnl" sz="13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poderão</a:t>
                      </a:r>
                      <a:r>
                        <a:rPr lang="es-ES_tradnl" sz="13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retornar à sistemática anterior, </a:t>
                      </a:r>
                      <a:r>
                        <a:rPr lang="es-ES_tradnl" sz="13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diminuindo</a:t>
                      </a:r>
                      <a:r>
                        <a:rPr lang="es-ES_tradnl" sz="13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s-ES_tradnl" sz="13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seu</a:t>
                      </a:r>
                      <a:r>
                        <a:rPr lang="es-ES_tradnl" sz="13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s-ES_tradnl" sz="13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recolhimento</a:t>
                      </a:r>
                      <a:endParaRPr lang="pt-BR" sz="13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10260" algn="l"/>
                          <a:tab pos="900430" algn="l"/>
                        </a:tabLst>
                      </a:pPr>
                      <a:r>
                        <a:rPr lang="es-ES_tradnl" sz="13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Evitar aumento da carga fiscal </a:t>
                      </a:r>
                      <a:r>
                        <a:rPr lang="es-ES_tradnl" sz="13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com</a:t>
                      </a:r>
                      <a:r>
                        <a:rPr lang="es-ES_tradnl" sz="13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s-ES_tradnl" sz="13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relação</a:t>
                      </a:r>
                      <a:r>
                        <a:rPr lang="es-ES_tradnl" sz="13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s-ES_tradnl" sz="13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ao</a:t>
                      </a:r>
                      <a:r>
                        <a:rPr lang="es-ES_tradnl" sz="13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s-ES_tradnl" sz="13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regime</a:t>
                      </a:r>
                      <a:r>
                        <a:rPr lang="es-ES_tradnl" sz="13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original de </a:t>
                      </a:r>
                      <a:r>
                        <a:rPr lang="es-ES_tradnl" sz="13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tributação</a:t>
                      </a:r>
                      <a:r>
                        <a:rPr lang="es-ES_tradnl" sz="13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da </a:t>
                      </a:r>
                      <a:r>
                        <a:rPr lang="es-ES_tradnl" sz="13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folha</a:t>
                      </a:r>
                      <a:r>
                        <a:rPr lang="es-ES_tradnl" sz="13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.</a:t>
                      </a:r>
                      <a:endParaRPr lang="pt-BR" sz="13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810260" algn="l"/>
                          <a:tab pos="900430" algn="l"/>
                        </a:tabLst>
                      </a:pPr>
                      <a:r>
                        <a:rPr lang="pt-BR" sz="13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810260" algn="l"/>
                          <a:tab pos="900430" algn="l"/>
                        </a:tabLst>
                      </a:pPr>
                      <a:r>
                        <a:rPr lang="es-ES_tradnl" sz="13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Tornar o sistema equitativo e </a:t>
                      </a:r>
                      <a:r>
                        <a:rPr lang="es-ES_tradnl" sz="13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mais</a:t>
                      </a:r>
                      <a:r>
                        <a:rPr lang="es-ES_tradnl" sz="13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eficiente </a:t>
                      </a:r>
                      <a:r>
                        <a:rPr lang="es-ES_tradnl" sz="13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economicamente</a:t>
                      </a:r>
                      <a:r>
                        <a:rPr lang="es-ES_tradnl" sz="13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.</a:t>
                      </a:r>
                      <a:endParaRPr lang="pt-BR" sz="13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48184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1806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529" y="615369"/>
            <a:ext cx="10079567" cy="0"/>
          </a:xfrm>
          <a:prstGeom prst="line">
            <a:avLst/>
          </a:prstGeom>
          <a:ln w="28575">
            <a:solidFill>
              <a:srgbClr val="54B9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63848" y="38007"/>
            <a:ext cx="9069387" cy="599479"/>
          </a:xfrm>
        </p:spPr>
        <p:txBody>
          <a:bodyPr/>
          <a:lstStyle/>
          <a:p>
            <a:pPr algn="r"/>
            <a:r>
              <a:rPr lang="pt-BR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Desoneração da Folha (1ª FASE DO AJUSTE</a:t>
            </a:r>
            <a:r>
              <a:rPr lang="pt-BR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- 2015</a:t>
            </a:r>
            <a:endParaRPr lang="pt-BR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/>
          </p:nvPr>
        </p:nvGraphicFramePr>
        <p:xfrm>
          <a:off x="593818" y="719108"/>
          <a:ext cx="8892988" cy="6476960"/>
        </p:xfrm>
        <a:graphic>
          <a:graphicData uri="http://schemas.openxmlformats.org/drawingml/2006/table">
            <a:tbl>
              <a:tblPr firstRow="1" firstCol="1" bandRow="1"/>
              <a:tblGrid>
                <a:gridCol w="43072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53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103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31462">
                <a:tc gridSpan="3">
                  <a:txBody>
                    <a:bodyPr/>
                    <a:lstStyle/>
                    <a:p>
                      <a:pPr marR="39370" indent="450850" algn="ctr">
                        <a:lnSpc>
                          <a:spcPct val="103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Art. 7º e 7º-A da Lei nº 12.546/11</a:t>
                      </a:r>
                      <a:endParaRPr lang="pt-BR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43" marR="3714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351">
                <a:tc>
                  <a:txBody>
                    <a:bodyPr/>
                    <a:lstStyle/>
                    <a:p>
                      <a:pPr marR="38100" indent="450850" algn="ctr">
                        <a:lnSpc>
                          <a:spcPct val="103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4,5%</a:t>
                      </a:r>
                      <a:endParaRPr lang="pt-BR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43" marR="3714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R="38100" indent="450850" algn="ctr">
                        <a:lnSpc>
                          <a:spcPct val="103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3,0%</a:t>
                      </a:r>
                      <a:endParaRPr lang="pt-BR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43" marR="37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R="38100" indent="450850" algn="ctr">
                        <a:lnSpc>
                          <a:spcPct val="103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2,0%</a:t>
                      </a:r>
                      <a:endParaRPr lang="pt-BR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43" marR="3714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20231">
                <a:tc>
                  <a:txBody>
                    <a:bodyPr/>
                    <a:lstStyle/>
                    <a:p>
                      <a:pPr marL="342900" marR="38100" lvl="0" indent="-342900" algn="l">
                        <a:lnSpc>
                          <a:spcPct val="103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de tecnologia da informação (TI), de tecnologia da informação e comunicação (TIC);</a:t>
                      </a:r>
                      <a:endParaRPr lang="pt-B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38100" lvl="0" indent="-342900" algn="l">
                        <a:lnSpc>
                          <a:spcPct val="103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de concepção, desenvolvimento ou projeto de circuitos integrados;</a:t>
                      </a:r>
                      <a:endParaRPr lang="pt-B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38100" lvl="0" indent="-342900" algn="l">
                        <a:lnSpc>
                          <a:spcPct val="103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do setor hoteleiro;</a:t>
                      </a:r>
                      <a:endParaRPr lang="pt-B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38100" lvl="0" indent="-342900" algn="l">
                        <a:lnSpc>
                          <a:spcPct val="103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de construção civil;</a:t>
                      </a:r>
                      <a:endParaRPr lang="pt-B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38100" lvl="0" indent="-342900" algn="l">
                        <a:lnSpc>
                          <a:spcPct val="103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de construção de obras de infraestrutura </a:t>
                      </a:r>
                      <a:endParaRPr lang="pt-B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43" marR="3714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8100" indent="450850" algn="just">
                        <a:lnSpc>
                          <a:spcPct val="103000"/>
                        </a:lnSpc>
                        <a:spcAft>
                          <a:spcPts val="0"/>
                        </a:spcAft>
                      </a:pPr>
                      <a:r>
                        <a:rPr lang="pt-BR" sz="1500" i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Call</a:t>
                      </a:r>
                      <a:r>
                        <a:rPr lang="pt-BR" sz="15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center</a:t>
                      </a:r>
                      <a:endParaRPr lang="pt-BR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43" marR="37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38100" lvl="0" indent="-342900" algn="l">
                        <a:lnSpc>
                          <a:spcPct val="103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t-BR" sz="1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de transporte rodoviário coletivo de passageiros;</a:t>
                      </a:r>
                      <a:endParaRPr lang="pt-BR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38100" lvl="0" indent="-342900" algn="l">
                        <a:lnSpc>
                          <a:spcPct val="103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t-BR" sz="1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de transporte metroviário e ferroviário de passageiros;</a:t>
                      </a:r>
                      <a:endParaRPr lang="pt-BR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R="38100" indent="450850" algn="just">
                        <a:lnSpc>
                          <a:spcPct val="103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pt-BR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43" marR="3714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2243">
                <a:tc gridSpan="3">
                  <a:txBody>
                    <a:bodyPr/>
                    <a:lstStyle/>
                    <a:p>
                      <a:pPr marR="38100" indent="450850" algn="ctr">
                        <a:lnSpc>
                          <a:spcPct val="103000"/>
                        </a:lnSpc>
                        <a:spcAft>
                          <a:spcPts val="0"/>
                        </a:spcAft>
                      </a:pPr>
                      <a:r>
                        <a:rPr lang="pt-BR" sz="15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Art. 8º e 8º-A da Lei nº 12.546/11</a:t>
                      </a:r>
                      <a:endParaRPr lang="pt-B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43" marR="3714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2087">
                <a:tc>
                  <a:txBody>
                    <a:bodyPr/>
                    <a:lstStyle/>
                    <a:p>
                      <a:pPr marR="38100" indent="450850" algn="ctr">
                        <a:lnSpc>
                          <a:spcPct val="103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2,5%</a:t>
                      </a:r>
                      <a:endParaRPr lang="pt-BR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43" marR="3714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38100" indent="450850" algn="ctr">
                        <a:lnSpc>
                          <a:spcPct val="103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1,5%</a:t>
                      </a:r>
                      <a:endParaRPr lang="pt-BR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43" marR="37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20231">
                <a:tc>
                  <a:txBody>
                    <a:bodyPr/>
                    <a:lstStyle/>
                    <a:p>
                      <a:pPr marL="342900" marR="38100" lvl="0" indent="-342900" algn="l">
                        <a:lnSpc>
                          <a:spcPct val="103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fabricantes de produtos elencados no anexo I da Lei nº 12.546/2011;</a:t>
                      </a:r>
                      <a:endParaRPr lang="pt-B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38100" lvl="0" indent="-342900" algn="l">
                        <a:lnSpc>
                          <a:spcPct val="103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de manutenção de aeronaves;</a:t>
                      </a:r>
                      <a:endParaRPr lang="pt-B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38100" lvl="0" indent="-342900" algn="l">
                        <a:lnSpc>
                          <a:spcPct val="103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de navegação de apoios marítimo e de portuário;</a:t>
                      </a:r>
                      <a:endParaRPr lang="pt-B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38100" lvl="0" indent="-342900" algn="l">
                        <a:lnSpc>
                          <a:spcPct val="103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de manutenção e reparação de embarcações;</a:t>
                      </a:r>
                      <a:endParaRPr lang="pt-B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38100" lvl="0" indent="-342900" algn="l">
                        <a:lnSpc>
                          <a:spcPct val="103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de varejo, listadas no anexo. II da Lei nº 12.546/2011;</a:t>
                      </a:r>
                      <a:endParaRPr lang="pt-B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43" marR="3714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marL="342900" marR="38100" lvl="0" indent="-342900" algn="l">
                        <a:lnSpc>
                          <a:spcPct val="103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de transporte aéreo </a:t>
                      </a:r>
                      <a:endParaRPr lang="pt-B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38100" lvl="0" indent="-342900" algn="l">
                        <a:lnSpc>
                          <a:spcPct val="103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de transporte marítimo </a:t>
                      </a:r>
                      <a:endParaRPr lang="pt-B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38100" lvl="0" indent="-342900" algn="l">
                        <a:lnSpc>
                          <a:spcPct val="103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transporte de carga e operações de carga, descarga e armazenagem de contêineres;</a:t>
                      </a:r>
                      <a:endParaRPr lang="pt-B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38100" lvl="0" indent="-342900" algn="l">
                        <a:lnSpc>
                          <a:spcPct val="103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jornalísticas e de radiodifusão sonora, sons e imagens</a:t>
                      </a:r>
                      <a:endParaRPr lang="pt-B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38100" lvl="0" indent="-342900" algn="l">
                        <a:lnSpc>
                          <a:spcPct val="103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que fabricam os produtos de artefatos têxteis, calçados;</a:t>
                      </a:r>
                      <a:endParaRPr lang="pt-B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43" marR="37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2087">
                <a:tc>
                  <a:txBody>
                    <a:bodyPr/>
                    <a:lstStyle/>
                    <a:p>
                      <a:pPr marR="38100" indent="4508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1,0%</a:t>
                      </a:r>
                      <a:endParaRPr lang="pt-BR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43" marR="3714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2923">
                <a:tc>
                  <a:txBody>
                    <a:bodyPr/>
                    <a:lstStyle/>
                    <a:p>
                      <a:pPr marL="342900" marR="38100" lvl="0" indent="-342900" algn="l">
                        <a:lnSpc>
                          <a:spcPct val="103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fabricantes  de produtos à base de carnes, peixes e pães.</a:t>
                      </a:r>
                      <a:endParaRPr lang="pt-B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43" marR="3714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5755">
                <a:tc gridSpan="3">
                  <a:txBody>
                    <a:bodyPr/>
                    <a:lstStyle/>
                    <a:p>
                      <a:pPr marR="38100" indent="450850" algn="ctr">
                        <a:lnSpc>
                          <a:spcPct val="103000"/>
                        </a:lnSpc>
                        <a:spcAft>
                          <a:spcPts val="0"/>
                        </a:spcAft>
                      </a:pPr>
                      <a:r>
                        <a:rPr lang="pt-BR" sz="15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Art. 2º da Lei nº 13.161/15 + art. 15 da Lei n° 13.202/15</a:t>
                      </a:r>
                      <a:endParaRPr lang="pt-B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43" marR="3714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2087">
                <a:tc gridSpan="3">
                  <a:txBody>
                    <a:bodyPr/>
                    <a:lstStyle/>
                    <a:p>
                      <a:pPr marR="38100" indent="450850" algn="ctr">
                        <a:lnSpc>
                          <a:spcPct val="103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2,0%</a:t>
                      </a:r>
                      <a:endParaRPr lang="pt-BR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43" marR="3714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9564">
                <a:tc gridSpan="3">
                  <a:txBody>
                    <a:bodyPr/>
                    <a:lstStyle/>
                    <a:p>
                      <a:pPr marR="39370" indent="45720" algn="just">
                        <a:lnSpc>
                          <a:spcPct val="103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Empresas de construção civil, grupos 412, 432, 433 e 439 da CNAE 2.0, até o encerramento das obras.</a:t>
                      </a:r>
                      <a:endParaRPr lang="pt-BR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43" marR="3714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44735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a 1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Reflex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0">
    <a:dk1>
      <a:srgbClr val="27384B"/>
    </a:dk1>
    <a:lt1>
      <a:srgbClr val="FFFFFF"/>
    </a:lt1>
    <a:dk2>
      <a:srgbClr val="7DA419"/>
    </a:dk2>
    <a:lt2>
      <a:srgbClr val="DDDEDD"/>
    </a:lt2>
    <a:accent1>
      <a:srgbClr val="D1502A"/>
    </a:accent1>
    <a:accent2>
      <a:srgbClr val="F1A608"/>
    </a:accent2>
    <a:accent3>
      <a:srgbClr val="2A84D3"/>
    </a:accent3>
    <a:accent4>
      <a:srgbClr val="1FB18A"/>
    </a:accent4>
    <a:accent5>
      <a:srgbClr val="27384B"/>
    </a:accent5>
    <a:accent6>
      <a:srgbClr val="274E32"/>
    </a:accent6>
    <a:hlink>
      <a:srgbClr val="27384B"/>
    </a:hlink>
    <a:folHlink>
      <a:srgbClr val="27384B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Apresentacao%20padrão%202014%20office</Template>
  <TotalTime>18422</TotalTime>
  <Words>1554</Words>
  <Application>Microsoft Office PowerPoint</Application>
  <PresentationFormat>Personalizar</PresentationFormat>
  <Paragraphs>262</Paragraphs>
  <Slides>16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6" baseType="lpstr">
      <vt:lpstr>Microsoft YaHei</vt:lpstr>
      <vt:lpstr>MS PGothic</vt:lpstr>
      <vt:lpstr>Arial</vt:lpstr>
      <vt:lpstr>Calibri</vt:lpstr>
      <vt:lpstr>Calibri Light</vt:lpstr>
      <vt:lpstr>Segoe UI</vt:lpstr>
      <vt:lpstr>Tahoma</vt:lpstr>
      <vt:lpstr>Times New Roman</vt:lpstr>
      <vt:lpstr>Tema do Office</vt:lpstr>
      <vt:lpstr>Planilha</vt:lpstr>
      <vt:lpstr>Apresentação do PowerPoint</vt:lpstr>
      <vt:lpstr>Arrecadação Previdenciária – 2007-2016</vt:lpstr>
      <vt:lpstr>Análise do Modelo Brasileiro – 1/2</vt:lpstr>
      <vt:lpstr>Análise do Modelo Brasileiro – 2/2</vt:lpstr>
      <vt:lpstr>Atividades Econômicas Beneficiadas (ANTES) </vt:lpstr>
      <vt:lpstr>Desoneração da Folha (ANTES)</vt:lpstr>
      <vt:lpstr>Massa Salarial x Arrecadação – 2007-2016</vt:lpstr>
      <vt:lpstr>Desoneração da Folha (1ª FASE DO AJUSTE) - 2015</vt:lpstr>
      <vt:lpstr>Desoneração da Folha (1ª FASE DO AJUSTE) - 2015</vt:lpstr>
      <vt:lpstr>Desoneração da Folha (1ª FASE DO AJUSTE)</vt:lpstr>
      <vt:lpstr>Efeitos da Reoneração da Folha (1ª FASE DO AJUSTE)</vt:lpstr>
      <vt:lpstr>Arrecadação x Desoneração da Folha – 2012-2016</vt:lpstr>
      <vt:lpstr>Desoneração da Folha (2ª FASE DO AJUSTE) - 2017</vt:lpstr>
      <vt:lpstr>Desoneração da Folha (2ª FASE DO AJUSTE) - 2017</vt:lpstr>
      <vt:lpstr>Considerações Finais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Andreia Garcia Tomaz</dc:creator>
  <cp:lastModifiedBy>Sarah Morais Oliveira</cp:lastModifiedBy>
  <cp:revision>2544</cp:revision>
  <cp:lastPrinted>2017-05-18T11:50:55Z</cp:lastPrinted>
  <dcterms:created xsi:type="dcterms:W3CDTF">2015-02-05T19:11:01Z</dcterms:created>
  <dcterms:modified xsi:type="dcterms:W3CDTF">2017-05-18T13:28:51Z</dcterms:modified>
</cp:coreProperties>
</file>