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0" r:id="rId2"/>
    <p:sldId id="475" r:id="rId3"/>
    <p:sldId id="591" r:id="rId4"/>
    <p:sldId id="573" r:id="rId5"/>
    <p:sldId id="574" r:id="rId6"/>
    <p:sldId id="590" r:id="rId7"/>
    <p:sldId id="575" r:id="rId8"/>
    <p:sldId id="577" r:id="rId9"/>
    <p:sldId id="578" r:id="rId10"/>
    <p:sldId id="494" r:id="rId11"/>
    <p:sldId id="579" r:id="rId12"/>
    <p:sldId id="564" r:id="rId13"/>
    <p:sldId id="572" r:id="rId14"/>
    <p:sldId id="502" r:id="rId15"/>
    <p:sldId id="500" r:id="rId16"/>
    <p:sldId id="580" r:id="rId17"/>
    <p:sldId id="581" r:id="rId18"/>
    <p:sldId id="582" r:id="rId19"/>
    <p:sldId id="583" r:id="rId20"/>
    <p:sldId id="585" r:id="rId21"/>
    <p:sldId id="586" r:id="rId22"/>
    <p:sldId id="587" r:id="rId23"/>
    <p:sldId id="584" r:id="rId24"/>
    <p:sldId id="479" r:id="rId25"/>
    <p:sldId id="534" r:id="rId26"/>
    <p:sldId id="592" r:id="rId27"/>
    <p:sldId id="567" r:id="rId28"/>
    <p:sldId id="569" r:id="rId29"/>
    <p:sldId id="568" r:id="rId30"/>
    <p:sldId id="532" r:id="rId31"/>
    <p:sldId id="519" r:id="rId32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50"/>
    <a:srgbClr val="0D355F"/>
    <a:srgbClr val="E6E702"/>
    <a:srgbClr val="FFF90E"/>
    <a:srgbClr val="124276"/>
    <a:srgbClr val="14467A"/>
    <a:srgbClr val="14406E"/>
    <a:srgbClr val="143886"/>
    <a:srgbClr val="19439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3" autoAdjust="0"/>
    <p:restoredTop sz="90955" autoAdjust="0"/>
  </p:normalViewPr>
  <p:slideViewPr>
    <p:cSldViewPr snapToGrid="0">
      <p:cViewPr varScale="1">
        <p:scale>
          <a:sx n="106" d="100"/>
          <a:sy n="106" d="100"/>
        </p:scale>
        <p:origin x="18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911870-A0DC-CC4A-9A86-783800F6625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64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0" y="2286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91000" y="228600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0" y="45720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0" y="86868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0C2B8088-B632-5244-B4E3-1FB95D7204A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7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47638" indent="-1476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85750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2386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42925" indent="-1174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661988" indent="-1174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380A5F-5674-F643-95E0-623A42A1912D}" type="slidenum">
              <a:rPr lang="pt-BR" sz="1000"/>
              <a:pPr/>
              <a:t>0</a:t>
            </a:fld>
            <a:endParaRPr lang="pt-BR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51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9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10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5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D39DB-066B-5A40-A7ED-B1B50A2A2A29}" type="slidenum">
              <a:rPr lang="pt-BR" sz="1000">
                <a:ea typeface="MS PGothic" charset="0"/>
                <a:cs typeface="MS PGothic" charset="0"/>
              </a:rPr>
              <a:pPr/>
              <a:t>11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D39DB-066B-5A40-A7ED-B1B50A2A2A29}" type="slidenum">
              <a:rPr lang="pt-BR" sz="1000">
                <a:ea typeface="MS PGothic" charset="0"/>
                <a:cs typeface="MS PGothic" charset="0"/>
              </a:rPr>
              <a:pPr/>
              <a:t>12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2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559BFF-4F44-CB4D-84BD-93C3E0C7F5AF}" type="slidenum">
              <a:rPr lang="pt-BR" sz="1000">
                <a:ea typeface="MS PGothic" charset="0"/>
                <a:cs typeface="MS PGothic" charset="0"/>
              </a:rPr>
              <a:pPr/>
              <a:t>13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1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14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6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15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2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16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17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7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18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3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3AF3EA5-8DA7-7945-AED2-7EE5454994D3}" type="slidenum">
              <a:rPr lang="pt-BR" sz="1000" b="1">
                <a:ea typeface="MS PGothic" charset="0"/>
                <a:cs typeface="MS PGothic" charset="0"/>
              </a:rPr>
              <a:pPr algn="r" eaLnBrk="1" hangingPunct="1"/>
              <a:t>1</a:t>
            </a:fld>
            <a:endParaRPr lang="pt-BR" sz="1000" b="1">
              <a:ea typeface="MS PGothic" charset="0"/>
              <a:cs typeface="MS PGothic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521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19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43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20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6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21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9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1B38B8-7CE9-5340-82D8-2695EA4178FE}" type="slidenum">
              <a:rPr lang="pt-BR" sz="1000">
                <a:ea typeface="MS PGothic" charset="0"/>
                <a:cs typeface="MS PGothic" charset="0"/>
              </a:rPr>
              <a:pPr/>
              <a:t>22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6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5B1797-B0E9-A848-AC49-DC1DFAF92938}" type="slidenum">
              <a:rPr lang="pt-BR" sz="1000">
                <a:ea typeface="MS PGothic" charset="0"/>
                <a:cs typeface="MS PGothic" charset="0"/>
              </a:rPr>
              <a:pPr/>
              <a:t>23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39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5623B9-744F-0742-A1A8-954A2AC58778}" type="slidenum">
              <a:rPr lang="pt-BR" sz="1000">
                <a:ea typeface="MS PGothic" charset="0"/>
                <a:cs typeface="MS PGothic" charset="0"/>
              </a:rPr>
              <a:pPr/>
              <a:t>24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3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5623B9-744F-0742-A1A8-954A2AC58778}" type="slidenum">
              <a:rPr lang="pt-BR" sz="1000">
                <a:ea typeface="MS PGothic" charset="0"/>
                <a:cs typeface="MS PGothic" charset="0"/>
              </a:rPr>
              <a:pPr/>
              <a:t>25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83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6B622-BB2E-3D4F-BEE3-13BFDF0D834B}" type="slidenum">
              <a:rPr lang="pt-BR" sz="1000">
                <a:ea typeface="MS PGothic" charset="0"/>
                <a:cs typeface="MS PGothic" charset="0"/>
              </a:rPr>
              <a:pPr/>
              <a:t>26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22236D-C03F-A14D-B3CE-C3A741E3BEE7}" type="slidenum">
              <a:rPr lang="pt-BR" sz="1000">
                <a:ea typeface="MS PGothic" charset="0"/>
                <a:cs typeface="MS PGothic" charset="0"/>
              </a:rPr>
              <a:pPr/>
              <a:t>2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3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3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5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4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D39DB-066B-5A40-A7ED-B1B50A2A2A29}" type="slidenum">
              <a:rPr lang="pt-BR" sz="1000">
                <a:ea typeface="MS PGothic" charset="0"/>
                <a:cs typeface="MS PGothic" charset="0"/>
              </a:rPr>
              <a:pPr/>
              <a:t>5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3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6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8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7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3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7325-3262-724C-B64C-54BF288B4746}" type="slidenum">
              <a:rPr lang="pt-BR" sz="1000">
                <a:ea typeface="MS PGothic" charset="0"/>
                <a:cs typeface="MS PGothic" charset="0"/>
              </a:rPr>
              <a:pPr/>
              <a:t>8</a:t>
            </a:fld>
            <a:endParaRPr lang="pt-BR" sz="10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975" y="3076575"/>
            <a:ext cx="5310188" cy="588963"/>
          </a:xfrm>
        </p:spPr>
        <p:txBody>
          <a:bodyPr/>
          <a:lstStyle>
            <a:lvl1pPr>
              <a:lnSpc>
                <a:spcPct val="50000"/>
              </a:lnSpc>
              <a:spcBef>
                <a:spcPct val="60000"/>
              </a:spcBef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406400" y="1793875"/>
            <a:ext cx="7772400" cy="1143000"/>
          </a:xfrm>
        </p:spPr>
        <p:txBody>
          <a:bodyPr/>
          <a:lstStyle>
            <a:lvl1pPr>
              <a:defRPr sz="4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34975" y="422275"/>
            <a:ext cx="1260475" cy="309563"/>
          </a:xfrm>
        </p:spPr>
        <p:txBody>
          <a:bodyPr/>
          <a:lstStyle>
            <a:lvl1pPr>
              <a:defRPr>
                <a:solidFill>
                  <a:schemeClr val="bg2"/>
                </a:solidFill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1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EAA49-7F05-404A-BC8C-D55F47C2EA9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262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68512" cy="60547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4975" y="115888"/>
            <a:ext cx="6053138" cy="60547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C9ADB-8CE9-E14B-AA28-D48BE16CB83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22078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A3F02-198D-2E48-AD62-859CEF332D2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42484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5A661-8F57-1B42-A497-3293D9F6F2F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29385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4975" y="1143000"/>
            <a:ext cx="40608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608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D056-8EE8-8040-A50A-EE86FFAEA23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26339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C689C-83EC-7B4C-BB80-FF3A33BE98F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42565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6101-4D5E-9F46-A9A8-93069D7998F3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103125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7672-1976-444A-9EC0-EC869BB9241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7571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7848D-9A2E-3F4B-8820-E9638AEB655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10330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E1D60-12EF-8140-9661-F9E445D09A3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  <p:extLst>
      <p:ext uri="{BB962C8B-B14F-4D97-AF65-F5344CB8AC3E}">
        <p14:creationId xmlns:p14="http://schemas.microsoft.com/office/powerpoint/2010/main" val="81867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15888"/>
            <a:ext cx="827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143000"/>
            <a:ext cx="827405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975" y="6556375"/>
            <a:ext cx="29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747678"/>
                </a:solidFill>
              </a:defRPr>
            </a:lvl1pPr>
          </a:lstStyle>
          <a:p>
            <a:fld id="{6F0BF6DA-389A-D441-83FD-182F760C0531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5175" y="6556375"/>
            <a:ext cx="3141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47678"/>
                </a:solidFill>
              </a:defRPr>
            </a:lvl1pPr>
          </a:lstStyle>
          <a:p>
            <a:r>
              <a:rPr lang="pt-BR"/>
              <a:t>Título da apresentação – 01/12/2010 (opcional)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5000"/>
        </a:spcBef>
        <a:spcAft>
          <a:spcPct val="0"/>
        </a:spcAft>
        <a:buFont typeface="Times" charset="0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690563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030288" indent="-22542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301750" indent="-15716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17589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2161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6733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1305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reciclos.ufop.b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10"/>
            <a:ext cx="8297333" cy="2301881"/>
          </a:xfrm>
          <a:noFill/>
        </p:spPr>
        <p:txBody>
          <a:bodyPr/>
          <a:lstStyle/>
          <a:p>
            <a:pPr algn="r" eaLnBrk="1" hangingPunct="1"/>
            <a:r>
              <a:rPr lang="pt-BR" sz="44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Barragens...</a:t>
            </a:r>
            <a:r>
              <a:rPr lang="pt-BR" sz="20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20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28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O que fazer com os rejeitos da mineração?</a:t>
            </a:r>
            <a:br>
              <a:rPr lang="pt-BR" sz="28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2800" b="1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2800" b="1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800" kern="1200" dirty="0">
                <a:solidFill>
                  <a:srgbClr val="1242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Laboratório de Materiais de Construção Civil</a:t>
            </a:r>
            <a: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Departamento de Engenharia Civil - DECIV</a:t>
            </a:r>
            <a:b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Universidade Federal de Ouro </a:t>
            </a:r>
            <a:r>
              <a:rPr lang="pt-BR" sz="12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Preto</a:t>
            </a:r>
            <a:br>
              <a:rPr lang="pt-BR" sz="12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pt-BR" sz="1200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</a:br>
            <a:r>
              <a:rPr lang="pt-BR" sz="12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Brasília</a:t>
            </a:r>
            <a:r>
              <a:rPr lang="pt-BR" sz="11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, 18 de Outubro de 2017 </a:t>
            </a:r>
            <a:endParaRPr lang="pt-BR" sz="1100" kern="12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076" name="Picture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2" y="6248399"/>
            <a:ext cx="1273328" cy="2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078" y="6121399"/>
            <a:ext cx="995282" cy="41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-laboratorio-costrucao-civi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4" y="5950266"/>
            <a:ext cx="2413000" cy="655986"/>
          </a:xfrm>
          <a:prstGeom prst="rect">
            <a:avLst/>
          </a:prstGeom>
        </p:spPr>
      </p:pic>
      <p:pic>
        <p:nvPicPr>
          <p:cNvPr id="6" name="Picture 5" descr="logo-reciclo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381" y="5094270"/>
            <a:ext cx="1154942" cy="1435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5503334"/>
            <a:ext cx="484293" cy="107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9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02454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600" b="1" i="0" u="none" strike="noStrike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8175" y="2536447"/>
            <a:ext cx="56229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tângulo 23"/>
          <p:cNvSpPr/>
          <p:nvPr/>
        </p:nvSpPr>
        <p:spPr>
          <a:xfrm>
            <a:off x="2778875" y="1091031"/>
            <a:ext cx="5486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 smtClean="0">
                <a:solidFill>
                  <a:srgbClr val="1242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Reciclagem </a:t>
            </a:r>
            <a:r>
              <a:rPr lang="pt-BR" dirty="0">
                <a:solidFill>
                  <a:srgbClr val="1242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pt-BR" dirty="0" smtClean="0">
                <a:solidFill>
                  <a:srgbClr val="1242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pt-BR" b="1" dirty="0" smtClean="0">
                <a:solidFill>
                  <a:srgbClr val="12427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Reutilização?</a:t>
            </a:r>
          </a:p>
          <a:p>
            <a:r>
              <a:rPr lang="pt-BR" sz="2000" dirty="0" smtClean="0">
                <a:latin typeface="Arial Narrow" charset="0"/>
              </a:rPr>
              <a:t>(...) reaproveitamento </a:t>
            </a:r>
            <a:r>
              <a:rPr lang="pt-BR" sz="2000" dirty="0">
                <a:latin typeface="Arial Narrow" charset="0"/>
              </a:rPr>
              <a:t>de materiais beneficiados como matéria-prima para um novo produto.</a:t>
            </a:r>
          </a:p>
        </p:txBody>
      </p:sp>
      <p:sp>
        <p:nvSpPr>
          <p:cNvPr id="10" name="Multiply 9"/>
          <p:cNvSpPr/>
          <p:nvPr/>
        </p:nvSpPr>
        <p:spPr bwMode="auto">
          <a:xfrm>
            <a:off x="6264064" y="2459331"/>
            <a:ext cx="2099732" cy="1896533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28" y="5124495"/>
            <a:ext cx="1927772" cy="1285181"/>
          </a:xfrm>
          <a:prstGeom prst="rect">
            <a:avLst/>
          </a:prstGeom>
        </p:spPr>
      </p:pic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10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Motivação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98886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Porquê</a:t>
                      </a:r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barragens</a:t>
                      </a:r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?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775" y="132683"/>
            <a:ext cx="3030700" cy="233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54876" y="209416"/>
            <a:ext cx="247225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05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Acidente Barragem Rio Pomba (2007)</a:t>
            </a:r>
            <a:endParaRPr lang="pt-BR" sz="1050" baseline="30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747" y="2204891"/>
            <a:ext cx="2852715" cy="16334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76844" y="3543565"/>
            <a:ext cx="219182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Acidente Barragem Itabirito (2014)</a:t>
            </a:r>
            <a:endParaRPr lang="pt-BR" sz="1000" baseline="30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35" y="5117735"/>
            <a:ext cx="1351332" cy="927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913" y="129404"/>
            <a:ext cx="2215739" cy="1661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650" y="2557352"/>
            <a:ext cx="3336296" cy="2470842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75" y="710796"/>
            <a:ext cx="1577055" cy="14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95" y="3952025"/>
            <a:ext cx="3056781" cy="22925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9316" y="2577646"/>
            <a:ext cx="219182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Acidente Barragem Fundão(2015)</a:t>
            </a:r>
            <a:endParaRPr lang="pt-BR" sz="1000" baseline="30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" name="Retângulo 23"/>
          <p:cNvSpPr/>
          <p:nvPr/>
        </p:nvSpPr>
        <p:spPr>
          <a:xfrm>
            <a:off x="471418" y="3818926"/>
            <a:ext cx="4441826" cy="120032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663 barragens </a:t>
            </a:r>
            <a:r>
              <a:rPr lang="pt-BR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Brasil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445 barragens </a:t>
            </a:r>
            <a:r>
              <a:rPr lang="pt-BR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Minas Gerais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35 barragens inseguras </a:t>
            </a:r>
            <a:r>
              <a:rPr lang="pt-BR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FEAM-MG</a:t>
            </a:r>
          </a:p>
        </p:txBody>
      </p:sp>
      <p:sp>
        <p:nvSpPr>
          <p:cNvPr id="23" name="Retângulo 23"/>
          <p:cNvSpPr/>
          <p:nvPr/>
        </p:nvSpPr>
        <p:spPr>
          <a:xfrm>
            <a:off x="494352" y="5118415"/>
            <a:ext cx="3230563" cy="83099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85,3% </a:t>
            </a:r>
            <a:r>
              <a:rPr lang="pt-B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barragem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, 13,7% </a:t>
            </a:r>
            <a:r>
              <a:rPr lang="pt-B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pilha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0,003% </a:t>
            </a:r>
            <a:r>
              <a:rPr lang="pt-B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reutilização  </a:t>
            </a:r>
            <a:r>
              <a:rPr lang="pt-BR" baseline="30000" dirty="0" smtClean="0">
                <a:solidFill>
                  <a:schemeClr val="bg1"/>
                </a:solidFill>
                <a:latin typeface="Arial Narrow" charset="0"/>
              </a:rPr>
              <a:t>(5)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0432" y="6435076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(5) WOLFF (2009)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7886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a de Tela 2016-04-13 às 22.16.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1" y="905933"/>
            <a:ext cx="4961465" cy="2692926"/>
          </a:xfrm>
          <a:prstGeom prst="rect">
            <a:avLst/>
          </a:prstGeom>
        </p:spPr>
      </p:pic>
      <p:sp>
        <p:nvSpPr>
          <p:cNvPr id="71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6867FF-66CE-C94D-BBB6-B382BDCD533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11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538" y="97896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Motivação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89858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600" b="1" i="0" u="none" strike="noStrike" kern="1200" noProof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534" y="3767666"/>
            <a:ext cx="2848792" cy="1888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884" y="2523066"/>
            <a:ext cx="3317781" cy="37380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6155266" y="5325534"/>
            <a:ext cx="482600" cy="3979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7857066" y="5283201"/>
            <a:ext cx="482600" cy="3979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65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6867FF-66CE-C94D-BBB6-B382BDCD533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12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5" y="97896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Regulação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3751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Ação</a:t>
                      </a:r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do MPF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925" y="3233148"/>
            <a:ext cx="4305505" cy="330757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189322" y="4825333"/>
            <a:ext cx="525795" cy="82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204" y="60315"/>
            <a:ext cx="5240014" cy="31570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>
            <a:off x="4056629" y="6360652"/>
            <a:ext cx="657101" cy="994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317085" y="6529300"/>
            <a:ext cx="3715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Relatório</a:t>
            </a:r>
            <a:r>
              <a:rPr lang="en-US" sz="1000" dirty="0"/>
              <a:t> </a:t>
            </a:r>
            <a:r>
              <a:rPr lang="en-US" sz="1000" dirty="0" smtClean="0"/>
              <a:t>de produtos</a:t>
            </a:r>
            <a:r>
              <a:rPr lang="en-US" sz="1000" dirty="0"/>
              <a:t> </a:t>
            </a:r>
            <a:r>
              <a:rPr lang="en-US" sz="1000" dirty="0" smtClean="0"/>
              <a:t>RBMF (2016),  </a:t>
            </a:r>
            <a:r>
              <a:rPr lang="en-US" sz="1000" dirty="0" smtClean="0">
                <a:solidFill>
                  <a:srgbClr val="3366FF"/>
                </a:solidFill>
                <a:hlinkClick r:id="rId7"/>
              </a:rPr>
              <a:t>www.reciclos.ufop.br</a:t>
            </a:r>
            <a:endParaRPr lang="en-US" sz="10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81C3C6-815D-2E4D-9B6A-562676937098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13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3538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01356"/>
              </p:ext>
            </p:extLst>
          </p:nvPr>
        </p:nvGraphicFramePr>
        <p:xfrm>
          <a:off x="246063" y="1065213"/>
          <a:ext cx="8610600" cy="4991101"/>
        </p:xfrm>
        <a:graphic>
          <a:graphicData uri="http://schemas.openxmlformats.org/drawingml/2006/table">
            <a:tbl>
              <a:tblPr/>
              <a:tblGrid>
                <a:gridCol w="2211387"/>
                <a:gridCol w="6399213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5997" marR="4077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5997" marR="4077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1995" marR="9525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1995" marR="9525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5997" marR="71995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35997" marR="4077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Captura de Tela 2015-12-01 às 21.31.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63" y="514584"/>
            <a:ext cx="3904978" cy="193647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806" y="995115"/>
            <a:ext cx="3214915" cy="21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076" y="3177391"/>
            <a:ext cx="2672825" cy="20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045" y="2559796"/>
            <a:ext cx="3148786" cy="208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772" y="4705978"/>
            <a:ext cx="2597001" cy="194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14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95036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688" y="265113"/>
            <a:ext cx="62357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965" y="4268303"/>
            <a:ext cx="4684304" cy="25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15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Argamassas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904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04" y="4063302"/>
            <a:ext cx="5201108" cy="2523773"/>
          </a:xfrm>
          <a:prstGeom prst="rect">
            <a:avLst/>
          </a:prstGeom>
        </p:spPr>
      </p:pic>
      <p:pic>
        <p:nvPicPr>
          <p:cNvPr id="11" name="Picture 7" descr="C:\Users\Fiorotti\AppData\Local\Microsoft\Windows\Temporary Internet Files\Content.IE5\6DEPCS7W\DSC068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306" y="3026114"/>
            <a:ext cx="1274463" cy="122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Fiorotti\AppData\Local\Microsoft\Windows\Temporary Internet Files\Content.IE5\6DEPCS7W\DSC064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358176"/>
            <a:ext cx="2133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Fiorotti\AppData\Local\Microsoft\Windows\Temporary Internet Files\Content.IE5\6DEPCS7W\DSC064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700" y="358176"/>
            <a:ext cx="38512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Fiorotti\AppData\Local\Microsoft\Windows\Temporary Internet Files\Content.IE5\6DEPCS7W\DSC065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383" y="2396908"/>
            <a:ext cx="4006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Fiorotti\AppData\Local\Microsoft\Windows\Temporary Internet Files\Content.IE5\6DEPCS7W\DSC0656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523" y="2400708"/>
            <a:ext cx="1186518" cy="116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3749609" y="4067777"/>
            <a:ext cx="9478" cy="38857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735870" y="4946020"/>
            <a:ext cx="456449" cy="152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65536" y="6611779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(5) MENDES e PEIXOTO, (2016)</a:t>
            </a:r>
            <a:endParaRPr lang="pt-PT" sz="1000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2519641" y="4117010"/>
            <a:ext cx="3940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/>
              <a:t>(5)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008671" y="5098420"/>
            <a:ext cx="456449" cy="152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045009" y="4059311"/>
            <a:ext cx="9478" cy="38857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66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16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Concreto moldado </a:t>
            </a:r>
            <a:r>
              <a:rPr lang="pt-BR" sz="2000" b="1" baseline="30000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in-loco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(5)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71888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65536" y="6611779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(5) MENDES, PEIXOTO, (2016)</a:t>
            </a:r>
            <a:endParaRPr lang="pt-PT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5" y="660401"/>
            <a:ext cx="5673433" cy="2752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30" y="4089400"/>
            <a:ext cx="5681470" cy="2756862"/>
          </a:xfrm>
          <a:prstGeom prst="rect">
            <a:avLst/>
          </a:prstGeom>
        </p:spPr>
      </p:pic>
      <p:pic>
        <p:nvPicPr>
          <p:cNvPr id="21" name="Picture 6" descr="C:\Users\Fiorotti\AppData\Local\Microsoft\Windows\Temporary Internet Files\Content.IE5\6DEPCS7W\DSC065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939" y="195484"/>
            <a:ext cx="2748162" cy="18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>
            <a:off x="1270000" y="4834467"/>
            <a:ext cx="257273" cy="360099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10" descr="C:\Users\Fiorotti\AppData\Local\Microsoft\Windows\Temporary Internet Files\Content.IE5\6DEPCS7W\DSC084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859" y="2082287"/>
            <a:ext cx="3164944" cy="23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829733" y="1930400"/>
            <a:ext cx="4978400" cy="169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13266" y="1524001"/>
            <a:ext cx="257273" cy="360099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676399" y="5249333"/>
            <a:ext cx="4978400" cy="169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53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17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Concreto pré-moldado – blocos para alvenaria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69684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aptura de Tela 2016-06-29 às 18.27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172" y="3280971"/>
            <a:ext cx="5513523" cy="323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333" y="1250281"/>
            <a:ext cx="4347201" cy="1962517"/>
          </a:xfrm>
          <a:prstGeom prst="rect">
            <a:avLst/>
          </a:prstGeom>
        </p:spPr>
      </p:pic>
      <p:pic>
        <p:nvPicPr>
          <p:cNvPr id="19" name="Picture 3" descr="C:\Users\Fiorotti\AppData\Local\Microsoft\Windows\Temporary Internet Files\Content.IE5\6DEPCS7W\130920132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112" y="113192"/>
            <a:ext cx="2561858" cy="14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 flipV="1">
            <a:off x="3419409" y="4735748"/>
            <a:ext cx="204324" cy="344252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547533" y="4665133"/>
            <a:ext cx="377613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0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18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Concreto pré-moldado – blocos para pavimentação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61074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467" y="552454"/>
            <a:ext cx="3025664" cy="2595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87" y="97558"/>
            <a:ext cx="3225740" cy="21478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54108" y="3796838"/>
            <a:ext cx="6230656" cy="3013777"/>
            <a:chOff x="2938451" y="3677185"/>
            <a:chExt cx="6230656" cy="3013777"/>
          </a:xfrm>
        </p:grpSpPr>
        <p:pic>
          <p:nvPicPr>
            <p:cNvPr id="5" name="Picture 4" descr="Captura de Tela 2016-06-29 às 18.37.47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451" y="3677185"/>
              <a:ext cx="6230656" cy="301377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3620585" y="4335866"/>
              <a:ext cx="5402569" cy="473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3366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609085" y="4846021"/>
              <a:ext cx="5414069" cy="25303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" name="Picture 4" descr="C:\Users\Fiorotti\AppData\Local\Microsoft\Windows\Temporary Internet Files\Content.IE5\6DEPCS7W\DSC0838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206" y="2312458"/>
            <a:ext cx="3052866" cy="15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1521884" y="1928813"/>
            <a:ext cx="72834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Reutilização de resíduos sólidos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da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indústria de base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mineral</a:t>
            </a:r>
          </a:p>
          <a:p>
            <a:pPr algn="r" eaLnBrk="1" hangingPunct="1"/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  <a:p>
            <a:pPr algn="r" eaLnBrk="1" hangingPunct="1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Matrizes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para produção de concretos e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argamassas</a:t>
            </a:r>
            <a:endParaRPr lang="pt-BR" sz="2000" dirty="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286375"/>
            <a:ext cx="8715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pt-BR" sz="1800" b="1" dirty="0">
                <a:solidFill>
                  <a:srgbClr val="E6E70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Peixoto, Ricardo André Fiorotti </a:t>
            </a:r>
          </a:p>
          <a:p>
            <a:pPr algn="r">
              <a:lnSpc>
                <a:spcPct val="80000"/>
              </a:lnSpc>
            </a:pPr>
            <a:r>
              <a:rPr lang="pt-BR" sz="1000" b="1" dirty="0">
                <a:solidFill>
                  <a:srgbClr val="E6E70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Grupo de Pesquisas RECICLOS – CNPq</a:t>
            </a:r>
          </a:p>
          <a:p>
            <a:pPr algn="r">
              <a:lnSpc>
                <a:spcPct val="80000"/>
              </a:lnSpc>
            </a:pPr>
            <a:endParaRPr lang="pt-BR" sz="1000" b="1" dirty="0">
              <a:solidFill>
                <a:srgbClr val="E6E70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pt-BR" sz="1000" dirty="0">
                <a:solidFill>
                  <a:srgbClr val="E6E702"/>
                </a:solidFill>
              </a:rPr>
              <a:t>Universidade Federal de Ouro Preto  UFOP, Departamento de Engenharia Civil DECIV, Escola de Minas, Campus Universitário, CEP.:35.400-000, Ouro Preto,  Minas Gerais, Brasil, +55 31-9702-</a:t>
            </a:r>
            <a:r>
              <a:rPr lang="pt-BR" sz="1000" dirty="0" smtClean="0">
                <a:solidFill>
                  <a:srgbClr val="E6E702"/>
                </a:solidFill>
              </a:rPr>
              <a:t>1275, </a:t>
            </a:r>
            <a:r>
              <a:rPr lang="pt-BR" sz="1000" dirty="0" err="1" smtClean="0">
                <a:solidFill>
                  <a:srgbClr val="E6E702"/>
                </a:solidFill>
              </a:rPr>
              <a:t>ricardofiorotti@yahoo.com.br</a:t>
            </a:r>
            <a:endParaRPr lang="pt-BR" sz="1000" dirty="0">
              <a:solidFill>
                <a:srgbClr val="E6E702"/>
              </a:solidFill>
            </a:endParaRPr>
          </a:p>
          <a:p>
            <a:pPr algn="r">
              <a:lnSpc>
                <a:spcPct val="80000"/>
              </a:lnSpc>
            </a:pPr>
            <a:endParaRPr lang="pt-BR" sz="1000" dirty="0">
              <a:solidFill>
                <a:srgbClr val="E6E7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785" y="3146459"/>
            <a:ext cx="6492502" cy="3392868"/>
          </a:xfrm>
          <a:prstGeom prst="rect">
            <a:avLst/>
          </a:prstGeom>
        </p:spPr>
      </p:pic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19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Concreto pré-moldado – blocos para pavimentação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99892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081" y="6302085"/>
            <a:ext cx="39798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578" y="498294"/>
            <a:ext cx="2812273" cy="2933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828" y="1080396"/>
            <a:ext cx="3475366" cy="18765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65536" y="6611779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(6) SANT’ANNA FILHO e SILVA, (2013)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249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20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infraestrutura urbana e rodoviária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09859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aptura de Tela 2016-06-29 às 18.42.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046" y="3314264"/>
            <a:ext cx="6286589" cy="3433668"/>
          </a:xfrm>
          <a:prstGeom prst="rect">
            <a:avLst/>
          </a:prstGeom>
        </p:spPr>
      </p:pic>
      <p:pic>
        <p:nvPicPr>
          <p:cNvPr id="16" name="Imagem 44" descr="DSCN038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692" y="682364"/>
            <a:ext cx="3127775" cy="248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43" descr="P231112_1002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7030" y="208501"/>
            <a:ext cx="1658668" cy="2919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2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21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infraestrutura urbana e rodoviária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1024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aptura de Tela 2016-06-29 às 18.43.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132" y="2706521"/>
            <a:ext cx="6034766" cy="3775942"/>
          </a:xfrm>
          <a:prstGeom prst="rect">
            <a:avLst/>
          </a:prstGeom>
        </p:spPr>
      </p:pic>
      <p:pic>
        <p:nvPicPr>
          <p:cNvPr id="10" name="Imagem 45" descr="P280313_173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602" y="545436"/>
            <a:ext cx="2660015" cy="19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46" descr="P290313_10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157" y="197443"/>
            <a:ext cx="3085629" cy="231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74" descr="P220313_1725[01]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12" y="568639"/>
            <a:ext cx="2313629" cy="172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0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Tela 2016-06-29 às 18.44.3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51" y="2768787"/>
            <a:ext cx="6664314" cy="3391448"/>
          </a:xfrm>
          <a:prstGeom prst="rect">
            <a:avLst/>
          </a:prstGeom>
        </p:spPr>
      </p:pic>
      <p:sp>
        <p:nvSpPr>
          <p:cNvPr id="1945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2A5073-443C-514F-AEA8-E691645A89D4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22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004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 </a:t>
            </a:r>
            <a:r>
              <a:rPr lang="pt-BR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infraestrutura urbana e rodoviária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51395"/>
              </p:ext>
            </p:extLst>
          </p:nvPr>
        </p:nvGraphicFramePr>
        <p:xfrm>
          <a:off x="246063" y="1065213"/>
          <a:ext cx="2211387" cy="4991101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23" name="Imagem 45" descr="P280313_173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602" y="545436"/>
            <a:ext cx="2660015" cy="19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46" descr="P290313_10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157" y="197443"/>
            <a:ext cx="3085629" cy="231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74" descr="P220313_1725[01]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12" y="568639"/>
            <a:ext cx="2313629" cy="172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0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3F5A45-F4D4-7940-B825-8DC4FD54E12B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23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938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Novos</a:t>
            </a:r>
            <a:r>
              <a:rPr lang="en-US" sz="2000" b="1" baseline="300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negócios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05015"/>
              </p:ext>
            </p:extLst>
          </p:nvPr>
        </p:nvGraphicFramePr>
        <p:xfrm>
          <a:off x="273050" y="1014413"/>
          <a:ext cx="2211388" cy="4991101"/>
        </p:xfrm>
        <a:graphic>
          <a:graphicData uri="http://schemas.openxmlformats.org/drawingml/2006/table">
            <a:tbl>
              <a:tblPr/>
              <a:tblGrid>
                <a:gridCol w="2211388"/>
              </a:tblGrid>
              <a:tr h="68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9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4845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4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4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019" marR="9528" marT="9524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36009" marR="7201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175" y="4518025"/>
            <a:ext cx="1706563" cy="584200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Lama barragem rejeito (h&gt;45%)</a:t>
            </a:r>
          </a:p>
        </p:txBody>
      </p:sp>
      <p:cxnSp>
        <p:nvCxnSpPr>
          <p:cNvPr id="15375" name="Straight Arrow Connector 8"/>
          <p:cNvCxnSpPr>
            <a:cxnSpLocks noChangeShapeType="1"/>
          </p:cNvCxnSpPr>
          <p:nvPr/>
        </p:nvCxnSpPr>
        <p:spPr bwMode="auto">
          <a:xfrm>
            <a:off x="2081213" y="5046663"/>
            <a:ext cx="0" cy="688975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528763" y="5735638"/>
            <a:ext cx="1104900" cy="3381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Secagem</a:t>
            </a:r>
          </a:p>
        </p:txBody>
      </p:sp>
      <p:cxnSp>
        <p:nvCxnSpPr>
          <p:cNvPr id="15377" name="Straight Arrow Connector 14"/>
          <p:cNvCxnSpPr>
            <a:cxnSpLocks noChangeShapeType="1"/>
          </p:cNvCxnSpPr>
          <p:nvPr/>
        </p:nvCxnSpPr>
        <p:spPr bwMode="auto">
          <a:xfrm>
            <a:off x="2752725" y="5868988"/>
            <a:ext cx="1027113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44938" y="5597525"/>
            <a:ext cx="1501775" cy="5857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Desintegraçao mecânica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7675" y="4427538"/>
            <a:ext cx="765175" cy="33813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Ferro</a:t>
            </a:r>
          </a:p>
        </p:txBody>
      </p:sp>
      <p:cxnSp>
        <p:nvCxnSpPr>
          <p:cNvPr id="15380" name="Straight Arrow Connector 18"/>
          <p:cNvCxnSpPr>
            <a:cxnSpLocks noChangeShapeType="1"/>
          </p:cNvCxnSpPr>
          <p:nvPr/>
        </p:nvCxnSpPr>
        <p:spPr bwMode="auto">
          <a:xfrm flipV="1">
            <a:off x="4640263" y="4821238"/>
            <a:ext cx="0" cy="706437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257675" y="3635375"/>
            <a:ext cx="765175" cy="75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Areia</a:t>
            </a:r>
          </a:p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SiO</a:t>
            </a:r>
            <a:r>
              <a:rPr lang="pt-BR" sz="1600" baseline="-250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75" y="3024188"/>
            <a:ext cx="765175" cy="584200"/>
          </a:xfrm>
          <a:prstGeom prst="rect">
            <a:avLst/>
          </a:prstGeom>
          <a:solidFill>
            <a:srgbClr val="E38D0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Argila</a:t>
            </a:r>
          </a:p>
          <a:p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</a:t>
            </a:r>
            <a:r>
              <a:rPr lang="pt-BR" sz="1600" baseline="-250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pt-BR" sz="1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1600" baseline="-250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cxnSp>
        <p:nvCxnSpPr>
          <p:cNvPr id="15383" name="Straight Arrow Connector 25"/>
          <p:cNvCxnSpPr>
            <a:cxnSpLocks noChangeShapeType="1"/>
          </p:cNvCxnSpPr>
          <p:nvPr/>
        </p:nvCxnSpPr>
        <p:spPr bwMode="auto">
          <a:xfrm>
            <a:off x="4927600" y="3767138"/>
            <a:ext cx="7508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84" name="Straight Arrow Connector 28"/>
          <p:cNvCxnSpPr>
            <a:cxnSpLocks noChangeShapeType="1"/>
          </p:cNvCxnSpPr>
          <p:nvPr/>
        </p:nvCxnSpPr>
        <p:spPr bwMode="auto">
          <a:xfrm>
            <a:off x="4975225" y="4518025"/>
            <a:ext cx="749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85" name="Straight Arrow Connector 29"/>
          <p:cNvCxnSpPr>
            <a:cxnSpLocks noChangeShapeType="1"/>
          </p:cNvCxnSpPr>
          <p:nvPr/>
        </p:nvCxnSpPr>
        <p:spPr bwMode="auto">
          <a:xfrm>
            <a:off x="4951413" y="3130550"/>
            <a:ext cx="7508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 rot="16200000">
            <a:off x="2690812" y="3500438"/>
            <a:ext cx="1730375" cy="8318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Fluxo ascendente</a:t>
            </a:r>
          </a:p>
          <a:p>
            <a:pPr algn="ctr">
              <a:defRPr/>
            </a:pPr>
            <a:r>
              <a:rPr lang="pt-BR" sz="1600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 e temperatura</a:t>
            </a:r>
            <a:endParaRPr lang="pt-BR" sz="1600" baseline="-25000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cxnSp>
        <p:nvCxnSpPr>
          <p:cNvPr id="15388" name="Straight Arrow Connector 34"/>
          <p:cNvCxnSpPr>
            <a:cxnSpLocks noChangeShapeType="1"/>
          </p:cNvCxnSpPr>
          <p:nvPr/>
        </p:nvCxnSpPr>
        <p:spPr bwMode="auto">
          <a:xfrm flipV="1">
            <a:off x="3297238" y="2859088"/>
            <a:ext cx="0" cy="1154112"/>
          </a:xfrm>
          <a:prstGeom prst="straightConnector1">
            <a:avLst/>
          </a:prstGeom>
          <a:noFill/>
          <a:ln w="889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5765800" y="2979738"/>
            <a:ext cx="1690688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Recuperação </a:t>
            </a:r>
            <a:r>
              <a:rPr lang="pt-BR" sz="1600" baseline="30000">
                <a:effectLst>
                  <a:outerShdw blurRad="38100" dist="38100" dir="2700000" algn="tl">
                    <a:srgbClr val="DDDDDD"/>
                  </a:outerShdw>
                </a:effectLst>
              </a:rPr>
              <a:t>argila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5963" y="3624263"/>
            <a:ext cx="1690687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Recuperação </a:t>
            </a:r>
            <a:r>
              <a:rPr lang="pt-BR" sz="1600" baseline="30000">
                <a:effectLst>
                  <a:outerShdw blurRad="38100" dist="38100" dir="2700000" algn="tl">
                    <a:srgbClr val="DDDDDD"/>
                  </a:outerShdw>
                </a:effectLst>
              </a:rPr>
              <a:t>areia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08663" y="4344988"/>
            <a:ext cx="169227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Recuperação </a:t>
            </a:r>
            <a:r>
              <a:rPr lang="pt-BR" sz="1600" baseline="30000">
                <a:effectLst>
                  <a:outerShdw blurRad="38100" dist="38100" dir="2700000" algn="tl">
                    <a:srgbClr val="DDDDDD"/>
                  </a:outerShdw>
                </a:effectLst>
              </a:rPr>
              <a:t>ferro</a:t>
            </a:r>
          </a:p>
        </p:txBody>
      </p:sp>
      <p:cxnSp>
        <p:nvCxnSpPr>
          <p:cNvPr id="15392" name="Straight Arrow Connector 43"/>
          <p:cNvCxnSpPr>
            <a:cxnSpLocks noChangeShapeType="1"/>
          </p:cNvCxnSpPr>
          <p:nvPr/>
        </p:nvCxnSpPr>
        <p:spPr bwMode="auto">
          <a:xfrm flipV="1">
            <a:off x="4613275" y="2165350"/>
            <a:ext cx="0" cy="706438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93" name="Cloud Callout 35"/>
          <p:cNvSpPr>
            <a:spLocks noChangeArrowheads="1"/>
          </p:cNvSpPr>
          <p:nvPr/>
        </p:nvSpPr>
        <p:spPr bwMode="auto">
          <a:xfrm>
            <a:off x="3971925" y="463550"/>
            <a:ext cx="2239963" cy="144303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" name="TextBox 46"/>
          <p:cNvSpPr txBox="1"/>
          <p:nvPr/>
        </p:nvSpPr>
        <p:spPr>
          <a:xfrm>
            <a:off x="4286250" y="833438"/>
            <a:ext cx="18049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Particulado atmosférico</a:t>
            </a:r>
            <a:r>
              <a:rPr lang="pt-BR" sz="1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argila</a:t>
            </a:r>
          </a:p>
        </p:txBody>
      </p:sp>
      <p:cxnSp>
        <p:nvCxnSpPr>
          <p:cNvPr id="15395" name="Straight Arrow Connector 47"/>
          <p:cNvCxnSpPr>
            <a:cxnSpLocks noChangeShapeType="1"/>
          </p:cNvCxnSpPr>
          <p:nvPr/>
        </p:nvCxnSpPr>
        <p:spPr bwMode="auto">
          <a:xfrm flipV="1">
            <a:off x="7227888" y="4548188"/>
            <a:ext cx="714375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 rot="16200000">
            <a:off x="7426326" y="4121150"/>
            <a:ext cx="1485900" cy="339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Polimento </a:t>
            </a:r>
            <a:r>
              <a:rPr lang="pt-BR" sz="1600" baseline="30000">
                <a:effectLst>
                  <a:outerShdw blurRad="38100" dist="38100" dir="2700000" algn="tl">
                    <a:srgbClr val="DDDDDD"/>
                  </a:outerShdw>
                </a:effectLst>
              </a:rPr>
              <a:t>ferro</a:t>
            </a:r>
          </a:p>
        </p:txBody>
      </p:sp>
      <p:sp>
        <p:nvSpPr>
          <p:cNvPr id="15397" name="Cloud Callout 56"/>
          <p:cNvSpPr>
            <a:spLocks noChangeArrowheads="1"/>
          </p:cNvSpPr>
          <p:nvPr/>
        </p:nvSpPr>
        <p:spPr bwMode="auto">
          <a:xfrm>
            <a:off x="6570663" y="1655763"/>
            <a:ext cx="2239962" cy="1441450"/>
          </a:xfrm>
          <a:prstGeom prst="cloudCallout">
            <a:avLst>
              <a:gd name="adj1" fmla="val 18153"/>
              <a:gd name="adj2" fmla="val 7101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" name="TextBox 57"/>
          <p:cNvSpPr txBox="1"/>
          <p:nvPr/>
        </p:nvSpPr>
        <p:spPr>
          <a:xfrm>
            <a:off x="6904038" y="2043113"/>
            <a:ext cx="17700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Particulado atmosférico</a:t>
            </a:r>
            <a:r>
              <a:rPr lang="pt-BR" sz="1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argila</a:t>
            </a:r>
          </a:p>
        </p:txBody>
      </p:sp>
      <p:cxnSp>
        <p:nvCxnSpPr>
          <p:cNvPr id="15399" name="Straight Arrow Connector 29"/>
          <p:cNvCxnSpPr>
            <a:cxnSpLocks noChangeShapeType="1"/>
          </p:cNvCxnSpPr>
          <p:nvPr/>
        </p:nvCxnSpPr>
        <p:spPr bwMode="auto">
          <a:xfrm>
            <a:off x="5535613" y="1687513"/>
            <a:ext cx="593725" cy="1316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00" name="Straight Arrow Connector 32"/>
          <p:cNvCxnSpPr>
            <a:cxnSpLocks noChangeShapeType="1"/>
          </p:cNvCxnSpPr>
          <p:nvPr/>
        </p:nvCxnSpPr>
        <p:spPr bwMode="auto">
          <a:xfrm flipH="1">
            <a:off x="6364288" y="2627313"/>
            <a:ext cx="53975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404" y="97896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Novos</a:t>
            </a:r>
            <a:r>
              <a:rPr lang="en-US" sz="2000" b="1" baseline="300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negócios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5407"/>
              </p:ext>
            </p:extLst>
          </p:nvPr>
        </p:nvGraphicFramePr>
        <p:xfrm>
          <a:off x="273050" y="1014413"/>
          <a:ext cx="2211388" cy="4991100"/>
        </p:xfrm>
        <a:graphic>
          <a:graphicData uri="http://schemas.openxmlformats.org/drawingml/2006/table">
            <a:tbl>
              <a:tblPr/>
              <a:tblGrid>
                <a:gridCol w="2211388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C:\Users\Fiorotti\AppData\Local\Microsoft\Windows\Temporary Internet Files\Content.IE5\XEQY31HU\IMG_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638" y="1916113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Fiorotti\AppData\Local\Microsoft\Windows\Temporary Internet Files\Content.IE5\XEQY31HU\DSC084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601663"/>
            <a:ext cx="2424112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Fiorotti\AppData\Local\Microsoft\Windows\Temporary Internet Files\Content.IE5\XEQY31HU\DSC084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2509838"/>
            <a:ext cx="24320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Fiorotti\AppData\Local\Microsoft\Windows\Temporary Internet Files\Content.IE5\XEQY31HU\DSC084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4433888"/>
            <a:ext cx="24320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5338763" y="1495425"/>
            <a:ext cx="1608137" cy="923925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338763" y="3359150"/>
            <a:ext cx="1608137" cy="26035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186363" y="4216400"/>
            <a:ext cx="1301750" cy="9540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0837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404" y="97896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Novos</a:t>
            </a:r>
            <a:r>
              <a:rPr lang="en-US" sz="2000" b="1" baseline="300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negócios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27954"/>
              </p:ext>
            </p:extLst>
          </p:nvPr>
        </p:nvGraphicFramePr>
        <p:xfrm>
          <a:off x="273050" y="1014413"/>
          <a:ext cx="2211388" cy="4991100"/>
        </p:xfrm>
        <a:graphic>
          <a:graphicData uri="http://schemas.openxmlformats.org/drawingml/2006/table">
            <a:tbl>
              <a:tblPr/>
              <a:tblGrid>
                <a:gridCol w="2211388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C:\Users\Fiorotti\AppData\Local\Microsoft\Windows\Temporary Internet Files\Content.IE5\XEQY31HU\IMG_0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425" y="1952625"/>
            <a:ext cx="400208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Fiorotti\AppData\Local\Microsoft\Windows\Temporary Internet Files\Content.IE5\XEQY31HU\DSC084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825" y="2279650"/>
            <a:ext cx="25511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Users\Fiorotti\AppData\Local\Microsoft\Windows\Temporary Internet Files\Content.IE5\XEQY31HU\DSC084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825" y="4330700"/>
            <a:ext cx="25511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Fiorotti\AppData\Local\Microsoft\Windows\Temporary Internet Files\Content.IE5\XEQY31HU\DSC0848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138" y="198438"/>
            <a:ext cx="25511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5338763" y="1495425"/>
            <a:ext cx="1608137" cy="923925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338763" y="3359150"/>
            <a:ext cx="1608137" cy="26035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186363" y="4216400"/>
            <a:ext cx="1301750" cy="9540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9547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F9079-9032-654A-BFBE-FD8A17204593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26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605" y="114830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Propostas</a:t>
            </a:r>
            <a:r>
              <a:rPr lang="en-US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Novos</a:t>
            </a:r>
            <a:r>
              <a:rPr lang="en-US" sz="2000" b="1" baseline="300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baseline="30000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negócios</a:t>
            </a:r>
            <a:endParaRPr lang="en-US" sz="2000" b="1" baseline="300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75860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Porquê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barragens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ctr" rtl="0" fontAlgn="ctr">
                        <a:buFont typeface="Arial" pitchFamily="34" charset="0"/>
                        <a:buNone/>
                      </a:pP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75" name="CaixaDeTexto 35"/>
          <p:cNvSpPr txBox="1"/>
          <p:nvPr/>
        </p:nvSpPr>
        <p:spPr>
          <a:xfrm>
            <a:off x="5207000" y="1855789"/>
            <a:ext cx="3506788" cy="83026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alpha val="97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Análises indicam teor médio: 32,7% a 60,3% </a:t>
            </a:r>
          </a:p>
        </p:txBody>
      </p:sp>
      <p:grpSp>
        <p:nvGrpSpPr>
          <p:cNvPr id="77" name="Group 41"/>
          <p:cNvGrpSpPr>
            <a:grpSpLocks/>
          </p:cNvGrpSpPr>
          <p:nvPr/>
        </p:nvGrpSpPr>
        <p:grpSpPr bwMode="auto">
          <a:xfrm>
            <a:off x="1776413" y="982663"/>
            <a:ext cx="3819525" cy="2905125"/>
            <a:chOff x="2158" y="1916"/>
            <a:chExt cx="6283" cy="4575"/>
          </a:xfrm>
        </p:grpSpPr>
        <p:cxnSp>
          <p:nvCxnSpPr>
            <p:cNvPr id="10265" name="AutoShape 42"/>
            <p:cNvCxnSpPr>
              <a:cxnSpLocks noChangeShapeType="1"/>
            </p:cNvCxnSpPr>
            <p:nvPr/>
          </p:nvCxnSpPr>
          <p:spPr bwMode="auto">
            <a:xfrm>
              <a:off x="7681" y="5805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66" name="Text Box 43"/>
            <p:cNvSpPr txBox="1">
              <a:spLocks noChangeArrowheads="1"/>
            </p:cNvSpPr>
            <p:nvPr/>
          </p:nvSpPr>
          <p:spPr bwMode="auto">
            <a:xfrm>
              <a:off x="3391" y="1916"/>
              <a:ext cx="1530" cy="55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 b="1">
                  <a:solidFill>
                    <a:srgbClr val="FFFFFF"/>
                  </a:solidFill>
                  <a:latin typeface="Calibri" charset="0"/>
                  <a:cs typeface="Arial" charset="0"/>
                </a:rPr>
                <a:t>REJEITO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7" name="Text Box 44"/>
            <p:cNvSpPr txBox="1">
              <a:spLocks noChangeArrowheads="1"/>
            </p:cNvSpPr>
            <p:nvPr/>
          </p:nvSpPr>
          <p:spPr bwMode="auto">
            <a:xfrm>
              <a:off x="2158" y="2935"/>
              <a:ext cx="153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>
                  <a:solidFill>
                    <a:srgbClr val="000000"/>
                  </a:solidFill>
                  <a:latin typeface="Calibri" charset="0"/>
                  <a:cs typeface="Arial" charset="0"/>
                </a:rPr>
                <a:t>Umidade (45%)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8" name="Text Box 45"/>
            <p:cNvSpPr txBox="1">
              <a:spLocks noChangeArrowheads="1"/>
            </p:cNvSpPr>
            <p:nvPr/>
          </p:nvSpPr>
          <p:spPr bwMode="auto">
            <a:xfrm>
              <a:off x="4693" y="2935"/>
              <a:ext cx="1530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>
                  <a:solidFill>
                    <a:srgbClr val="000000"/>
                  </a:solidFill>
                  <a:latin typeface="Calibri" charset="0"/>
                  <a:cs typeface="Arial" charset="0"/>
                </a:rPr>
                <a:t>Rejeito seco (55%)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9" name="Text Box 46"/>
            <p:cNvSpPr txBox="1">
              <a:spLocks noChangeArrowheads="1"/>
            </p:cNvSpPr>
            <p:nvPr/>
          </p:nvSpPr>
          <p:spPr bwMode="auto">
            <a:xfrm>
              <a:off x="4693" y="4990"/>
              <a:ext cx="153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>
                  <a:solidFill>
                    <a:srgbClr val="000000"/>
                  </a:solidFill>
                  <a:latin typeface="Calibri" charset="0"/>
                  <a:cs typeface="Arial" charset="0"/>
                </a:rPr>
                <a:t>Rejeito seco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0" name="Text Box 47"/>
            <p:cNvSpPr txBox="1">
              <a:spLocks noChangeArrowheads="1"/>
            </p:cNvSpPr>
            <p:nvPr/>
          </p:nvSpPr>
          <p:spPr bwMode="auto">
            <a:xfrm>
              <a:off x="3409" y="6010"/>
              <a:ext cx="1565" cy="4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 b="1">
                  <a:solidFill>
                    <a:srgbClr val="FFFFFF"/>
                  </a:solidFill>
                  <a:latin typeface="Calibri" charset="0"/>
                  <a:cs typeface="Arial" charset="0"/>
                </a:rPr>
                <a:t>Argila (15%)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1" name="Text Box 48"/>
            <p:cNvSpPr txBox="1">
              <a:spLocks noChangeArrowheads="1"/>
            </p:cNvSpPr>
            <p:nvPr/>
          </p:nvSpPr>
          <p:spPr bwMode="auto">
            <a:xfrm>
              <a:off x="5072" y="6030"/>
              <a:ext cx="1747" cy="4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 b="1">
                  <a:solidFill>
                    <a:srgbClr val="FFFFFF"/>
                  </a:solidFill>
                  <a:latin typeface="Calibri" charset="0"/>
                  <a:cs typeface="Arial" charset="0"/>
                </a:rPr>
                <a:t>Minério (35%)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2" name="Text Box 49"/>
            <p:cNvSpPr txBox="1">
              <a:spLocks noChangeArrowheads="1"/>
            </p:cNvSpPr>
            <p:nvPr/>
          </p:nvSpPr>
          <p:spPr bwMode="auto">
            <a:xfrm>
              <a:off x="6911" y="6030"/>
              <a:ext cx="1530" cy="4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pt-BR" sz="1100" b="1">
                  <a:solidFill>
                    <a:srgbClr val="FFFFFF"/>
                  </a:solidFill>
                  <a:latin typeface="Calibri" charset="0"/>
                  <a:cs typeface="Arial" charset="0"/>
                </a:rPr>
                <a:t>Sílica (50%)</a:t>
              </a:r>
              <a:endParaRPr lang="pt-BR" sz="18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0273" name="AutoShape 50"/>
            <p:cNvCxnSpPr>
              <a:cxnSpLocks noChangeShapeType="1"/>
            </p:cNvCxnSpPr>
            <p:nvPr/>
          </p:nvCxnSpPr>
          <p:spPr bwMode="auto">
            <a:xfrm>
              <a:off x="2865" y="2695"/>
              <a:ext cx="265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74" name="AutoShape 51"/>
            <p:cNvCxnSpPr>
              <a:cxnSpLocks noChangeShapeType="1"/>
            </p:cNvCxnSpPr>
            <p:nvPr/>
          </p:nvCxnSpPr>
          <p:spPr bwMode="auto">
            <a:xfrm>
              <a:off x="2865" y="2695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75" name="AutoShape 52"/>
            <p:cNvCxnSpPr>
              <a:cxnSpLocks noChangeShapeType="1"/>
            </p:cNvCxnSpPr>
            <p:nvPr/>
          </p:nvCxnSpPr>
          <p:spPr bwMode="auto">
            <a:xfrm>
              <a:off x="5520" y="2710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76" name="AutoShape 53"/>
            <p:cNvCxnSpPr>
              <a:cxnSpLocks noChangeShapeType="1"/>
            </p:cNvCxnSpPr>
            <p:nvPr/>
          </p:nvCxnSpPr>
          <p:spPr bwMode="auto">
            <a:xfrm flipV="1">
              <a:off x="4125" y="2471"/>
              <a:ext cx="0" cy="2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77" name="AutoShape 54"/>
            <p:cNvCxnSpPr>
              <a:cxnSpLocks noChangeShapeType="1"/>
            </p:cNvCxnSpPr>
            <p:nvPr/>
          </p:nvCxnSpPr>
          <p:spPr bwMode="auto">
            <a:xfrm>
              <a:off x="4200" y="5790"/>
              <a:ext cx="3481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78" name="AutoShape 55"/>
            <p:cNvCxnSpPr>
              <a:cxnSpLocks noChangeShapeType="1"/>
            </p:cNvCxnSpPr>
            <p:nvPr/>
          </p:nvCxnSpPr>
          <p:spPr bwMode="auto">
            <a:xfrm>
              <a:off x="4211" y="5794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79" name="AutoShape 56"/>
            <p:cNvSpPr>
              <a:spLocks noChangeArrowheads="1"/>
            </p:cNvSpPr>
            <p:nvPr/>
          </p:nvSpPr>
          <p:spPr bwMode="auto">
            <a:xfrm>
              <a:off x="4646" y="3950"/>
              <a:ext cx="1577" cy="71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1" hangingPunct="1"/>
              <a:endParaRPr lang="pt-BR" sz="1800">
                <a:solidFill>
                  <a:srgbClr val="000000"/>
                </a:solidFill>
              </a:endParaRPr>
            </a:p>
          </p:txBody>
        </p:sp>
        <p:cxnSp>
          <p:nvCxnSpPr>
            <p:cNvPr id="10280" name="AutoShape 57"/>
            <p:cNvCxnSpPr>
              <a:cxnSpLocks noChangeShapeType="1"/>
            </p:cNvCxnSpPr>
            <p:nvPr/>
          </p:nvCxnSpPr>
          <p:spPr bwMode="auto">
            <a:xfrm>
              <a:off x="5933" y="5801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4" name="CaixaDeTexto 35"/>
          <p:cNvSpPr txBox="1">
            <a:spLocks noChangeArrowheads="1"/>
          </p:cNvSpPr>
          <p:nvPr/>
        </p:nvSpPr>
        <p:spPr bwMode="auto">
          <a:xfrm>
            <a:off x="4549775" y="981075"/>
            <a:ext cx="4594225" cy="523220"/>
          </a:xfrm>
          <a:prstGeom prst="rect">
            <a:avLst/>
          </a:prstGeom>
          <a:noFill/>
          <a:ln w="9525">
            <a:solidFill>
              <a:schemeClr val="tx1">
                <a:alpha val="9686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00"/>
                </a:solidFill>
              </a:rPr>
              <a:t>Custo processamento REJEITO: R$30,00/</a:t>
            </a:r>
            <a:r>
              <a:rPr lang="pt-BR" sz="1400" dirty="0" err="1" smtClean="0">
                <a:solidFill>
                  <a:srgbClr val="000000"/>
                </a:solidFill>
              </a:rPr>
              <a:t>ton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baseline="30000" dirty="0" smtClean="0">
                <a:solidFill>
                  <a:srgbClr val="000000"/>
                </a:solidFill>
              </a:rPr>
              <a:t>(2013)</a:t>
            </a:r>
            <a:endParaRPr lang="pt-BR" sz="1400" baseline="30000" dirty="0">
              <a:solidFill>
                <a:srgbClr val="000000"/>
              </a:solidFill>
            </a:endParaRPr>
          </a:p>
          <a:p>
            <a:pPr eaLnBrk="1" hangingPunct="1"/>
            <a:r>
              <a:rPr lang="pt-BR" sz="1400" dirty="0">
                <a:solidFill>
                  <a:srgbClr val="000000"/>
                </a:solidFill>
              </a:rPr>
              <a:t>Considerando lama com baixa concentração de minério</a:t>
            </a:r>
          </a:p>
        </p:txBody>
      </p:sp>
      <p:sp>
        <p:nvSpPr>
          <p:cNvPr id="95" name="CaixaDeTexto 36"/>
          <p:cNvSpPr txBox="1">
            <a:spLocks noChangeArrowheads="1"/>
          </p:cNvSpPr>
          <p:nvPr/>
        </p:nvSpPr>
        <p:spPr bwMode="auto">
          <a:xfrm>
            <a:off x="1109133" y="4786844"/>
            <a:ext cx="5448831" cy="13131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96077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00"/>
                </a:solidFill>
              </a:rPr>
              <a:t>RECEITA processamento ARGILA: R$3,75 </a:t>
            </a:r>
            <a:r>
              <a:rPr lang="pt-BR" sz="1400" baseline="30000" dirty="0">
                <a:solidFill>
                  <a:srgbClr val="000000"/>
                </a:solidFill>
              </a:rPr>
              <a:t>R$25,00/</a:t>
            </a:r>
            <a:r>
              <a:rPr lang="pt-BR" sz="1400" baseline="30000" dirty="0" err="1">
                <a:solidFill>
                  <a:srgbClr val="000000"/>
                </a:solidFill>
              </a:rPr>
              <a:t>ton</a:t>
            </a:r>
            <a:endParaRPr lang="pt-BR" sz="1400" baseline="30000" dirty="0">
              <a:solidFill>
                <a:srgbClr val="000000"/>
              </a:solidFill>
            </a:endParaRPr>
          </a:p>
          <a:p>
            <a:pPr eaLnBrk="1" hangingPunct="1"/>
            <a:r>
              <a:rPr lang="pt-BR" sz="1400" dirty="0">
                <a:solidFill>
                  <a:srgbClr val="000000"/>
                </a:solidFill>
              </a:rPr>
              <a:t>RECEITA processamento AREIA: R$20,00 </a:t>
            </a:r>
            <a:r>
              <a:rPr lang="pt-BR" sz="1400" baseline="30000" dirty="0">
                <a:solidFill>
                  <a:srgbClr val="000000"/>
                </a:solidFill>
              </a:rPr>
              <a:t>R$40,00/</a:t>
            </a:r>
            <a:r>
              <a:rPr lang="pt-BR" sz="1400" baseline="30000" dirty="0" err="1">
                <a:solidFill>
                  <a:srgbClr val="000000"/>
                </a:solidFill>
              </a:rPr>
              <a:t>ton</a:t>
            </a:r>
            <a:endParaRPr lang="pt-BR" sz="1400" baseline="30000" dirty="0">
              <a:solidFill>
                <a:srgbClr val="000000"/>
              </a:solidFill>
            </a:endParaRPr>
          </a:p>
          <a:p>
            <a:pPr eaLnBrk="1" hangingPunct="1"/>
            <a:r>
              <a:rPr lang="pt-BR" sz="1400" dirty="0">
                <a:solidFill>
                  <a:srgbClr val="000000"/>
                </a:solidFill>
              </a:rPr>
              <a:t>RECEITA processamento MINÉRIO: R$38,50 </a:t>
            </a:r>
            <a:r>
              <a:rPr lang="pt-BR" sz="1400" baseline="30000" dirty="0">
                <a:solidFill>
                  <a:srgbClr val="000000"/>
                </a:solidFill>
              </a:rPr>
              <a:t>R$110,00/</a:t>
            </a:r>
            <a:r>
              <a:rPr lang="pt-BR" sz="1400" baseline="30000" dirty="0" err="1">
                <a:solidFill>
                  <a:srgbClr val="000000"/>
                </a:solidFill>
              </a:rPr>
              <a:t>ton</a:t>
            </a:r>
            <a:endParaRPr lang="pt-BR" sz="1400" baseline="30000" dirty="0">
              <a:solidFill>
                <a:srgbClr val="000000"/>
              </a:solidFill>
            </a:endParaRPr>
          </a:p>
          <a:p>
            <a:pPr eaLnBrk="1" hangingPunct="1"/>
            <a:endParaRPr lang="pt-BR" sz="1400" baseline="30000" dirty="0">
              <a:solidFill>
                <a:srgbClr val="000000"/>
              </a:solidFill>
            </a:endParaRPr>
          </a:p>
          <a:p>
            <a:pPr algn="r" eaLnBrk="1" hangingPunct="1"/>
            <a:r>
              <a:rPr lang="pt-BR" sz="1400" b="1" dirty="0">
                <a:solidFill>
                  <a:srgbClr val="000000"/>
                </a:solidFill>
              </a:rPr>
              <a:t>RECEITA total: R$62,25/</a:t>
            </a:r>
            <a:r>
              <a:rPr lang="pt-BR" sz="1400" b="1" dirty="0" err="1">
                <a:solidFill>
                  <a:srgbClr val="000000"/>
                </a:solidFill>
              </a:rPr>
              <a:t>ton</a:t>
            </a:r>
            <a:endParaRPr lang="pt-BR" sz="1400" b="1" dirty="0">
              <a:solidFill>
                <a:srgbClr val="000000"/>
              </a:solidFill>
            </a:endParaRPr>
          </a:p>
          <a:p>
            <a:pPr algn="r" eaLnBrk="1" hangingPunct="1"/>
            <a:r>
              <a:rPr lang="pt-BR" sz="1400" dirty="0">
                <a:solidFill>
                  <a:srgbClr val="000000"/>
                </a:solidFill>
              </a:rPr>
              <a:t>Para processamento 100ton/h*24h*30dias: </a:t>
            </a:r>
            <a:r>
              <a:rPr lang="pt-BR" sz="1400" b="1" dirty="0">
                <a:solidFill>
                  <a:srgbClr val="000000"/>
                </a:solidFill>
              </a:rPr>
              <a:t>R$4.482.000/mês</a:t>
            </a:r>
          </a:p>
        </p:txBody>
      </p:sp>
      <p:cxnSp>
        <p:nvCxnSpPr>
          <p:cNvPr id="96" name="Conector de seta reta 37"/>
          <p:cNvCxnSpPr/>
          <p:nvPr/>
        </p:nvCxnSpPr>
        <p:spPr>
          <a:xfrm>
            <a:off x="3549650" y="1123950"/>
            <a:ext cx="889000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38"/>
          <p:cNvCxnSpPr/>
          <p:nvPr/>
        </p:nvCxnSpPr>
        <p:spPr>
          <a:xfrm flipH="1">
            <a:off x="5337175" y="3910013"/>
            <a:ext cx="0" cy="828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39"/>
          <p:cNvCxnSpPr/>
          <p:nvPr/>
        </p:nvCxnSpPr>
        <p:spPr>
          <a:xfrm flipH="1">
            <a:off x="4073258" y="3298825"/>
            <a:ext cx="2114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40"/>
          <p:cNvCxnSpPr/>
          <p:nvPr/>
        </p:nvCxnSpPr>
        <p:spPr>
          <a:xfrm flipH="1">
            <a:off x="4194175" y="3910013"/>
            <a:ext cx="0" cy="828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41"/>
          <p:cNvCxnSpPr/>
          <p:nvPr/>
        </p:nvCxnSpPr>
        <p:spPr>
          <a:xfrm flipH="1">
            <a:off x="3094038" y="3910013"/>
            <a:ext cx="0" cy="828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eta para a direita 14"/>
          <p:cNvSpPr/>
          <p:nvPr/>
        </p:nvSpPr>
        <p:spPr>
          <a:xfrm rot="7828641">
            <a:off x="4206876" y="2492375"/>
            <a:ext cx="1274762" cy="10937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76" name="Seta para a direita 14"/>
          <p:cNvSpPr/>
          <p:nvPr/>
        </p:nvSpPr>
        <p:spPr>
          <a:xfrm rot="9277860">
            <a:off x="6531769" y="5028406"/>
            <a:ext cx="857250" cy="1093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58428" y="2946387"/>
            <a:ext cx="3383682" cy="1364238"/>
            <a:chOff x="5866524" y="3580326"/>
            <a:chExt cx="2938808" cy="828690"/>
          </a:xfrm>
        </p:grpSpPr>
        <p:pic>
          <p:nvPicPr>
            <p:cNvPr id="3" name="Picture 2" descr="Captura de Tela 2016-04-13 às 22.28.56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6524" y="3580326"/>
              <a:ext cx="2938808" cy="82869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57645" y="4114856"/>
              <a:ext cx="6981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1200" baseline="30000" dirty="0" smtClean="0">
                  <a:solidFill>
                    <a:srgbClr val="000000"/>
                  </a:solidFill>
                </a:rPr>
                <a:t>13/04/2016</a:t>
              </a:r>
              <a:endParaRPr lang="pt-BR" sz="1200" baseline="30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6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4" grpId="0" animBg="1"/>
      <p:bldP spid="95" grpId="0" animBg="1"/>
      <p:bldP spid="101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7672-1976-444A-9EC0-EC869BB9241E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938" y="1571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Nossa Expertise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55" y="860491"/>
            <a:ext cx="5383678" cy="5929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31" y="101598"/>
            <a:ext cx="4742456" cy="237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33" y="2686197"/>
            <a:ext cx="3302000" cy="162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4571789"/>
            <a:ext cx="3234266" cy="2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7672-1976-444A-9EC0-EC869BB9241E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938" y="1571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Nossa Expertise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pic>
        <p:nvPicPr>
          <p:cNvPr id="3" name="Picture 2" descr="IMG_65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05367"/>
            <a:ext cx="3547534" cy="2660651"/>
          </a:xfrm>
          <a:prstGeom prst="rect">
            <a:avLst/>
          </a:prstGeom>
        </p:spPr>
      </p:pic>
      <p:pic>
        <p:nvPicPr>
          <p:cNvPr id="7" name="Picture 6" descr="IMG_67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866" y="615951"/>
            <a:ext cx="3524955" cy="2643716"/>
          </a:xfrm>
          <a:prstGeom prst="rect">
            <a:avLst/>
          </a:prstGeom>
        </p:spPr>
      </p:pic>
      <p:pic>
        <p:nvPicPr>
          <p:cNvPr id="11" name="Picture 10" descr="image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3386666"/>
            <a:ext cx="3589865" cy="2692399"/>
          </a:xfrm>
          <a:prstGeom prst="rect">
            <a:avLst/>
          </a:prstGeom>
        </p:spPr>
      </p:pic>
      <p:pic>
        <p:nvPicPr>
          <p:cNvPr id="12" name="Picture 11" descr="image3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5" y="3375933"/>
            <a:ext cx="4453468" cy="33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DF3CE1-2074-B240-A23F-919640AA61E5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2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2745" y="1063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Quem</a:t>
            </a:r>
            <a:r>
              <a:rPr lang="en-US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</a:t>
            </a:r>
            <a:r>
              <a:rPr lang="en-US" sz="2000" b="1" dirty="0" err="1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somos</a:t>
            </a:r>
            <a:r>
              <a:rPr lang="en-US" sz="2000" b="1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?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55503"/>
              </p:ext>
            </p:extLst>
          </p:nvPr>
        </p:nvGraphicFramePr>
        <p:xfrm>
          <a:off x="312738" y="708553"/>
          <a:ext cx="8612187" cy="6012000"/>
        </p:xfrm>
        <a:graphic>
          <a:graphicData uri="http://schemas.openxmlformats.org/drawingml/2006/table">
            <a:tbl>
              <a:tblPr/>
              <a:tblGrid>
                <a:gridCol w="1803929"/>
                <a:gridCol w="6808258"/>
              </a:tblGrid>
              <a:tr h="304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4" marR="4078" marT="407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36004" marR="4078" marT="407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RECICLOS</a:t>
                      </a:r>
                      <a:r>
                        <a:rPr kumimoji="0" lang="en-US" sz="1600" b="1" i="0" u="none" strike="noStrike" kern="1200" cap="none" normalizeH="0" baseline="30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CNPq</a:t>
                      </a:r>
                      <a:endParaRPr kumimoji="0" lang="en-US" sz="16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www.reciclos.ufop.br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009" marR="9526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2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009" marR="9526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314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009" marR="9526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27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72009" marR="9526" marT="9526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20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36004" marR="72009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36004" marR="4078" marT="40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401732" y="726015"/>
            <a:ext cx="3513667" cy="56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2008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Fundação CEFETMINAS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CICLOMETAL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CNPq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</a:rPr>
              <a:t>Edital APL 39/2008,</a:t>
            </a:r>
            <a:r>
              <a:rPr kumimoji="0" lang="pt-BR" sz="1100" b="0" i="0" u="none" strike="noStrike" kern="1200" cap="none" spc="0" normalizeH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</a:rPr>
              <a:t>Programas PIBIC-PIBIT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FAPEMIG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</a:rPr>
              <a:t>Edital Universal 2008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CAPES</a:t>
            </a:r>
          </a:p>
          <a:p>
            <a:pPr marL="438150" marR="0" lvl="0" indent="-319088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2009-2010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Arcelor </a:t>
            </a:r>
            <a:r>
              <a:rPr kumimoji="0" lang="pt-B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Mittal</a:t>
            </a: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PIRACICABA, JUIZ DE FORA, JOÃO MONLEVADE e CARIACICA –  PROJETO Vila Sustentável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</a:rPr>
              <a:t>Pesquisa empresa-universidade C&amp;T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Fundação CEFETMINAS, CNPq, FAPEMIG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28 pesquisadores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professores, doutorandos(*), mestrandos(*) , IC(*), estagiários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endParaRPr kumimoji="0" lang="pt-BR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2011/2016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PROPEC – DECIV/UFOP 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lang="pt-BR" sz="1200" dirty="0" smtClean="0">
                <a:solidFill>
                  <a:sysClr val="windowText" lastClr="000000"/>
                </a:solidFill>
                <a:latin typeface="Corbel"/>
              </a:rPr>
              <a:t>4</a:t>
            </a:r>
            <a:r>
              <a:rPr lang="pt-BR" sz="1200" dirty="0">
                <a:solidFill>
                  <a:sysClr val="windowText" lastClr="000000"/>
                </a:solidFill>
                <a:latin typeface="Corbel"/>
              </a:rPr>
              <a:t>4</a:t>
            </a:r>
            <a:r>
              <a:rPr lang="pt-BR" sz="1200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pt-BR" sz="1200" dirty="0">
                <a:solidFill>
                  <a:sysClr val="windowText" lastClr="000000"/>
                </a:solidFill>
                <a:latin typeface="Corbel"/>
              </a:rPr>
              <a:t>pesquisadores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>
                <a:solidFill>
                  <a:srgbClr val="680000"/>
                </a:solidFill>
                <a:latin typeface="Corbel"/>
              </a:rPr>
              <a:t>01 bolsista </a:t>
            </a: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pós-doutorado	 (01*)</a:t>
            </a:r>
            <a:endParaRPr lang="pt-BR" sz="1100" dirty="0">
              <a:solidFill>
                <a:srgbClr val="680000"/>
              </a:solidFill>
              <a:latin typeface="Corbel"/>
            </a:endParaRP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04 bolsistas doutorado	 (01*)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19  </a:t>
            </a:r>
            <a:r>
              <a:rPr lang="pt-BR" sz="1100" dirty="0">
                <a:solidFill>
                  <a:srgbClr val="680000"/>
                </a:solidFill>
                <a:latin typeface="Corbel"/>
              </a:rPr>
              <a:t>bolsistas </a:t>
            </a: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mestrado	 (17*)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16 </a:t>
            </a:r>
            <a:r>
              <a:rPr lang="pt-BR" sz="1100" dirty="0">
                <a:solidFill>
                  <a:srgbClr val="680000"/>
                </a:solidFill>
                <a:latin typeface="Corbel"/>
              </a:rPr>
              <a:t>bolsistas </a:t>
            </a: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IC 	 (12*)</a:t>
            </a:r>
            <a:endParaRPr lang="pt-BR" sz="1100" dirty="0">
              <a:solidFill>
                <a:srgbClr val="680000"/>
              </a:solidFill>
              <a:latin typeface="Corbel"/>
            </a:endParaRPr>
          </a:p>
          <a:p>
            <a:pPr lvl="2">
              <a:lnSpc>
                <a:spcPct val="80000"/>
              </a:lnSpc>
              <a:defRPr/>
            </a:pPr>
            <a:r>
              <a:rPr lang="pt-BR" sz="1100" dirty="0">
                <a:solidFill>
                  <a:srgbClr val="680000"/>
                </a:solidFill>
                <a:latin typeface="Corbel"/>
              </a:rPr>
              <a:t>02 </a:t>
            </a: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estagiários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02 pesquisadores CNPq</a:t>
            </a:r>
          </a:p>
          <a:p>
            <a:pPr lvl="2">
              <a:lnSpc>
                <a:spcPct val="80000"/>
              </a:lnSpc>
              <a:defRPr/>
            </a:pPr>
            <a:endParaRPr lang="pt-BR" sz="1100" dirty="0" smtClean="0">
              <a:solidFill>
                <a:srgbClr val="680000"/>
              </a:solidFill>
              <a:latin typeface="Corbel"/>
            </a:endParaRPr>
          </a:p>
          <a:p>
            <a:pPr lvl="0">
              <a:lnSpc>
                <a:spcPct val="80000"/>
              </a:lnSpc>
              <a:buClr>
                <a:srgbClr val="F0AD00"/>
              </a:buClr>
              <a:defRPr/>
            </a:pPr>
            <a:r>
              <a:rPr lang="pt-BR" sz="1400" b="1" dirty="0" smtClean="0">
                <a:solidFill>
                  <a:sysClr val="windowText" lastClr="000000"/>
                </a:solidFill>
                <a:latin typeface="Corbel"/>
              </a:rPr>
              <a:t>2017</a:t>
            </a:r>
            <a:endParaRPr lang="pt-BR" sz="1400" b="1" dirty="0">
              <a:solidFill>
                <a:sysClr val="windowText" lastClr="000000"/>
              </a:solidFill>
              <a:latin typeface="Corbel"/>
            </a:endParaRPr>
          </a:p>
          <a:p>
            <a:pPr lvl="1">
              <a:lnSpc>
                <a:spcPct val="80000"/>
              </a:lnSpc>
              <a:buClr>
                <a:srgbClr val="60B5CC"/>
              </a:buClr>
              <a:defRPr/>
            </a:pPr>
            <a:r>
              <a:rPr lang="pt-BR" sz="1200" dirty="0" smtClean="0">
                <a:solidFill>
                  <a:sysClr val="windowText" lastClr="000000"/>
                </a:solidFill>
                <a:latin typeface="Corbel"/>
              </a:rPr>
              <a:t>06 pesquisadores </a:t>
            </a:r>
            <a:r>
              <a:rPr lang="pt-BR" sz="1200" baseline="30000" dirty="0" smtClean="0">
                <a:solidFill>
                  <a:sysClr val="windowText" lastClr="000000"/>
                </a:solidFill>
                <a:latin typeface="Corbel"/>
              </a:rPr>
              <a:t>candidatos</a:t>
            </a:r>
            <a:endParaRPr lang="pt-BR" sz="1200" baseline="30000" dirty="0">
              <a:solidFill>
                <a:sysClr val="windowText" lastClr="000000"/>
              </a:solidFill>
              <a:latin typeface="Corbel"/>
            </a:endParaRP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04 bolsistas mestrado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02 </a:t>
            </a:r>
            <a:r>
              <a:rPr lang="pt-BR" sz="1100" dirty="0">
                <a:solidFill>
                  <a:srgbClr val="680000"/>
                </a:solidFill>
                <a:latin typeface="Corbel"/>
              </a:rPr>
              <a:t>bolsistas </a:t>
            </a: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IC</a:t>
            </a:r>
            <a:endParaRPr lang="pt-BR" sz="1400" b="1" dirty="0">
              <a:solidFill>
                <a:sysClr val="windowText" lastClr="000000"/>
              </a:solidFill>
              <a:latin typeface="Corbe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26733" y="772054"/>
            <a:ext cx="3285063" cy="54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pt-BR" sz="14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2003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Grupo Pesquisa GERES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04 pesquisadores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Início dos trabalhos de pesquisa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USIMINAS, ACESITA, </a:t>
            </a:r>
            <a:r>
              <a:rPr kumimoji="0" lang="pt-BR" sz="1100" b="1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CST</a:t>
            </a:r>
          </a:p>
          <a:p>
            <a:pPr marL="438150" marR="0" lvl="0" indent="-319088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pt-BR" sz="14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2005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CST - Arcelor </a:t>
            </a:r>
            <a:r>
              <a:rPr kumimoji="0" lang="pt-BR" sz="1200" b="0" i="0" u="none" strike="noStrike" kern="120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Mittal</a:t>
            </a: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Tubarão (2005-2007)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Aprovação proposta de trabalho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Contrato pesquisa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Publicações nacionais – internacionais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Grupo de Pesquisa RECICLOS + GERES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pt-BR" sz="12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15 pesquisadores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01 bolsista doutorado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04 bolsistas mestrado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04 bolsistas IC</a:t>
            </a:r>
          </a:p>
          <a:p>
            <a:pPr marL="995363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Tx/>
              <a:buFont typeface="Arial" charset="0"/>
              <a:buChar char="▪"/>
              <a:tabLst/>
              <a:defRPr/>
            </a:pPr>
            <a:r>
              <a:rPr kumimoji="0" lang="pt-BR" sz="1100" b="0" i="0" u="none" strike="noStrike" kern="1200" cap="none" spc="0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02 estagiários</a:t>
            </a:r>
            <a:endParaRPr kumimoji="0" lang="pt-BR" sz="11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lvl="0">
              <a:lnSpc>
                <a:spcPct val="80000"/>
              </a:lnSpc>
              <a:buClr>
                <a:srgbClr val="F0AD00"/>
              </a:buClr>
              <a:defRPr/>
            </a:pPr>
            <a:r>
              <a:rPr lang="pt-BR" sz="1400" b="1" dirty="0">
                <a:solidFill>
                  <a:sysClr val="windowText" lastClr="000000"/>
                </a:solidFill>
                <a:latin typeface="Corbel"/>
              </a:rPr>
              <a:t>2006</a:t>
            </a:r>
          </a:p>
          <a:p>
            <a:pPr lvl="1">
              <a:lnSpc>
                <a:spcPct val="80000"/>
              </a:lnSpc>
              <a:buClr>
                <a:srgbClr val="60B5CC"/>
              </a:buClr>
              <a:defRPr/>
            </a:pPr>
            <a:r>
              <a:rPr lang="pt-BR" sz="1100" dirty="0" smtClean="0">
                <a:solidFill>
                  <a:sysClr val="windowText" lastClr="000000"/>
                </a:solidFill>
                <a:latin typeface="Corbel"/>
              </a:rPr>
              <a:t>CICLOMETAL (2006-2008)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Aprovação proposta de trabalho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Contrato pesquisa - </a:t>
            </a:r>
            <a:r>
              <a:rPr lang="pt-BR" sz="1100" b="1" dirty="0" smtClean="0">
                <a:solidFill>
                  <a:srgbClr val="680000"/>
                </a:solidFill>
                <a:latin typeface="Corbel"/>
              </a:rPr>
              <a:t>GERDAU</a:t>
            </a:r>
          </a:p>
          <a:p>
            <a:pPr lvl="1">
              <a:lnSpc>
                <a:spcPct val="80000"/>
              </a:lnSpc>
              <a:buClr>
                <a:srgbClr val="60B5CC"/>
              </a:buClr>
              <a:defRPr/>
            </a:pPr>
            <a:r>
              <a:rPr lang="pt-BR" sz="1200" dirty="0" smtClean="0">
                <a:solidFill>
                  <a:sysClr val="windowText" lastClr="000000"/>
                </a:solidFill>
                <a:latin typeface="Corbel"/>
              </a:rPr>
              <a:t>Publicações nacionais - internacionais</a:t>
            </a:r>
            <a:endParaRPr lang="pt-BR" sz="1200" dirty="0" smtClean="0">
              <a:solidFill>
                <a:srgbClr val="680000"/>
              </a:solidFill>
              <a:latin typeface="Corbel"/>
            </a:endParaRPr>
          </a:p>
          <a:p>
            <a:pPr lvl="0">
              <a:lnSpc>
                <a:spcPct val="80000"/>
              </a:lnSpc>
              <a:buClr>
                <a:srgbClr val="F0AD00"/>
              </a:buClr>
              <a:defRPr/>
            </a:pPr>
            <a:r>
              <a:rPr lang="pt-BR" sz="1400" b="1" dirty="0" smtClean="0">
                <a:solidFill>
                  <a:sysClr val="windowText" lastClr="000000"/>
                </a:solidFill>
                <a:latin typeface="Corbel"/>
              </a:rPr>
              <a:t>2007</a:t>
            </a:r>
          </a:p>
          <a:p>
            <a:pPr lvl="1">
              <a:lnSpc>
                <a:spcPct val="80000"/>
              </a:lnSpc>
              <a:buClr>
                <a:srgbClr val="60B5CC"/>
              </a:buClr>
              <a:defRPr/>
            </a:pPr>
            <a:r>
              <a:rPr lang="pt-BR" sz="1100" dirty="0" smtClean="0">
                <a:solidFill>
                  <a:sysClr val="windowText" lastClr="000000"/>
                </a:solidFill>
                <a:latin typeface="Corbel"/>
              </a:rPr>
              <a:t>METAL LIGA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Aprovação proposta de trabalho</a:t>
            </a:r>
          </a:p>
          <a:p>
            <a:pPr lvl="2">
              <a:lnSpc>
                <a:spcPct val="80000"/>
              </a:lnSpc>
              <a:defRPr/>
            </a:pPr>
            <a:r>
              <a:rPr lang="pt-BR" sz="1100" dirty="0" smtClean="0">
                <a:solidFill>
                  <a:srgbClr val="680000"/>
                </a:solidFill>
                <a:latin typeface="Corbel"/>
              </a:rPr>
              <a:t>Contrato pesquisa – </a:t>
            </a:r>
            <a:r>
              <a:rPr lang="pt-BR" sz="1100" b="1" dirty="0" smtClean="0">
                <a:solidFill>
                  <a:srgbClr val="680000"/>
                </a:solidFill>
                <a:latin typeface="Corbel"/>
              </a:rPr>
              <a:t>AÇOMINAS</a:t>
            </a:r>
          </a:p>
          <a:p>
            <a:pPr lvl="1">
              <a:lnSpc>
                <a:spcPct val="80000"/>
              </a:lnSpc>
              <a:buClr>
                <a:srgbClr val="60B5CC"/>
              </a:buClr>
              <a:defRPr/>
            </a:pPr>
            <a:r>
              <a:rPr lang="pt-BR" sz="1200" dirty="0" smtClean="0">
                <a:solidFill>
                  <a:sysClr val="windowText" lastClr="000000"/>
                </a:solidFill>
                <a:latin typeface="Corbel"/>
              </a:rPr>
              <a:t>Publicações, patentes: materiais, produtos e processos</a:t>
            </a:r>
          </a:p>
          <a:p>
            <a:pPr marL="730250" marR="0" lvl="1" indent="-2730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7672-1976-444A-9EC0-EC869BB9241E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Picture 4" descr="Captura de Tela 2015-12-01 às 23.06.3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79" y="3819345"/>
            <a:ext cx="3788353" cy="265927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938" y="157163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t-BR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Nossa Expertise</a:t>
            </a:r>
            <a:endParaRPr lang="en-US" sz="2000" b="1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</p:txBody>
      </p:sp>
      <p:pic>
        <p:nvPicPr>
          <p:cNvPr id="11" name="Picture 10" descr="PRIMEIRA PÁGINA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3820" y="3480256"/>
            <a:ext cx="1880593" cy="2774646"/>
          </a:xfrm>
          <a:prstGeom prst="rect">
            <a:avLst/>
          </a:prstGeom>
        </p:spPr>
      </p:pic>
      <p:pic>
        <p:nvPicPr>
          <p:cNvPr id="16" name="Picture 15" descr="Captura de Tela 2015-12-01 às 23.01.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05" y="625500"/>
            <a:ext cx="1945602" cy="27294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1920"/>
          <a:stretch/>
        </p:blipFill>
        <p:spPr>
          <a:xfrm>
            <a:off x="6037553" y="167037"/>
            <a:ext cx="2960904" cy="36585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009" y="685495"/>
            <a:ext cx="3786508" cy="3228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602" y="4046803"/>
            <a:ext cx="1900617" cy="24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622" y="5305846"/>
            <a:ext cx="8077200" cy="60007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400" b="1" kern="1200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Agradecimentos !!!</a:t>
            </a:r>
            <a:endParaRPr lang="en-US" sz="4400" b="1" kern="12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3011" name="Subtítulo 2"/>
          <p:cNvSpPr>
            <a:spLocks noGrp="1"/>
          </p:cNvSpPr>
          <p:nvPr>
            <p:ph type="subTitle" idx="1"/>
          </p:nvPr>
        </p:nvSpPr>
        <p:spPr>
          <a:xfrm>
            <a:off x="540220" y="2566507"/>
            <a:ext cx="8088842" cy="2672297"/>
          </a:xfrm>
        </p:spPr>
        <p:txBody>
          <a:bodyPr/>
          <a:lstStyle/>
          <a:p>
            <a:pPr eaLnBrk="1" hangingPunct="1"/>
            <a:r>
              <a:rPr lang="pt-BR" sz="1800" b="1" dirty="0">
                <a:solidFill>
                  <a:srgbClr val="124276"/>
                </a:solidFill>
                <a:latin typeface="Arial" charset="0"/>
              </a:rPr>
              <a:t>Honrado por sua atenção.</a:t>
            </a:r>
          </a:p>
          <a:p>
            <a:pPr eaLnBrk="1" hangingPunct="1"/>
            <a:endParaRPr lang="pt-BR" b="1" dirty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endParaRPr lang="pt-BR" dirty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pt-BR" sz="1200" dirty="0" smtClean="0">
                <a:solidFill>
                  <a:srgbClr val="124276"/>
                </a:solidFill>
                <a:latin typeface="Arial" charset="0"/>
              </a:rPr>
              <a:t>Agradecimentos:</a:t>
            </a:r>
            <a:endParaRPr lang="pt-BR" sz="1200" dirty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endParaRPr lang="pt-BR" sz="1200" b="1" kern="1200" dirty="0">
              <a:solidFill>
                <a:srgbClr val="12427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pt-BR" sz="1200" b="1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CDEICS - </a:t>
            </a:r>
            <a:r>
              <a:rPr lang="pt-BR" sz="12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Comissão de Desenvolvimento Econômico, Indústria, Comércio e Serviços</a:t>
            </a:r>
          </a:p>
          <a:p>
            <a:pPr eaLnBrk="1" hangingPunct="1"/>
            <a:r>
              <a:rPr lang="pt-BR" sz="1200" kern="1200" dirty="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Câmara </a:t>
            </a:r>
            <a:r>
              <a:rPr lang="pt-BR" sz="1200" kern="1200" smtClean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dos Deputados</a:t>
            </a:r>
          </a:p>
          <a:p>
            <a:pPr eaLnBrk="1" hangingPunct="1"/>
            <a:endParaRPr lang="pt-BR" sz="1200" dirty="0" smtClean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pt-BR" sz="1050" b="1" dirty="0" smtClean="0">
                <a:solidFill>
                  <a:srgbClr val="124276"/>
                </a:solidFill>
                <a:latin typeface="Arial" charset="0"/>
              </a:rPr>
              <a:t>FAPEMIG</a:t>
            </a:r>
          </a:p>
          <a:p>
            <a:pPr eaLnBrk="1" hangingPunct="1"/>
            <a:r>
              <a:rPr lang="pt-BR" sz="1050" b="1" dirty="0">
                <a:solidFill>
                  <a:srgbClr val="124276"/>
                </a:solidFill>
                <a:latin typeface="Arial" charset="0"/>
              </a:rPr>
              <a:t>CNPq, </a:t>
            </a:r>
            <a:r>
              <a:rPr lang="pt-BR" sz="1050" b="1" dirty="0" smtClean="0">
                <a:solidFill>
                  <a:srgbClr val="124276"/>
                </a:solidFill>
                <a:latin typeface="Arial" charset="0"/>
              </a:rPr>
              <a:t>CAPES</a:t>
            </a:r>
            <a:endParaRPr lang="pt-BR" sz="1050" b="1" dirty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en-US" sz="1050" b="1" dirty="0" smtClean="0">
                <a:solidFill>
                  <a:srgbClr val="124276"/>
                </a:solidFill>
                <a:latin typeface="Arial" charset="0"/>
              </a:rPr>
              <a:t>VALE</a:t>
            </a:r>
            <a:endParaRPr lang="en-US" sz="1050" b="1" dirty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pt-BR" sz="1050" b="1" dirty="0">
                <a:solidFill>
                  <a:srgbClr val="124276"/>
                </a:solidFill>
                <a:latin typeface="Arial" charset="0"/>
              </a:rPr>
              <a:t>PROPEC</a:t>
            </a:r>
            <a:r>
              <a:rPr lang="pt-BR" sz="1050" dirty="0">
                <a:solidFill>
                  <a:srgbClr val="124276"/>
                </a:solidFill>
                <a:latin typeface="Arial" charset="0"/>
              </a:rPr>
              <a:t> – Programa de Pós Graduação Engenharia Civil DECIV-</a:t>
            </a:r>
            <a:r>
              <a:rPr lang="pt-BR" sz="1050" dirty="0" smtClean="0">
                <a:solidFill>
                  <a:srgbClr val="124276"/>
                </a:solidFill>
                <a:latin typeface="Arial" charset="0"/>
              </a:rPr>
              <a:t>UFOP</a:t>
            </a:r>
            <a:endParaRPr lang="en-US" sz="1050" b="1" dirty="0" smtClean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en-US" sz="1050" b="1" dirty="0" smtClean="0">
                <a:solidFill>
                  <a:srgbClr val="124276"/>
                </a:solidFill>
                <a:latin typeface="Arial" charset="0"/>
              </a:rPr>
              <a:t>POSMAT</a:t>
            </a:r>
            <a:r>
              <a:rPr lang="en-US" sz="1050" dirty="0" smtClean="0">
                <a:solidFill>
                  <a:srgbClr val="124276"/>
                </a:solidFill>
                <a:latin typeface="Arial" charset="0"/>
              </a:rPr>
              <a:t> </a:t>
            </a:r>
            <a:r>
              <a:rPr lang="en-US" sz="1050" dirty="0">
                <a:solidFill>
                  <a:srgbClr val="124276"/>
                </a:solidFill>
                <a:latin typeface="Arial" charset="0"/>
              </a:rPr>
              <a:t>- Programa de Pós Graduação Engenharia Materiais CEFET-MG</a:t>
            </a:r>
          </a:p>
          <a:p>
            <a:pPr eaLnBrk="1" hangingPunct="1"/>
            <a:r>
              <a:rPr lang="pt-BR" sz="1050" dirty="0">
                <a:solidFill>
                  <a:srgbClr val="124276"/>
                </a:solidFill>
                <a:latin typeface="Arial" charset="0"/>
              </a:rPr>
              <a:t>Grupo de Pesquisas </a:t>
            </a:r>
            <a:r>
              <a:rPr lang="pt-BR" sz="1050" b="1" dirty="0">
                <a:solidFill>
                  <a:srgbClr val="124276"/>
                </a:solidFill>
                <a:latin typeface="Arial" charset="0"/>
              </a:rPr>
              <a:t>RECICLOS</a:t>
            </a:r>
            <a:r>
              <a:rPr lang="pt-BR" sz="1050" dirty="0">
                <a:solidFill>
                  <a:srgbClr val="124276"/>
                </a:solidFill>
                <a:latin typeface="Arial" charset="0"/>
              </a:rPr>
              <a:t> </a:t>
            </a:r>
            <a:r>
              <a:rPr lang="pt-BR" sz="1050" dirty="0" smtClean="0">
                <a:solidFill>
                  <a:srgbClr val="124276"/>
                </a:solidFill>
                <a:latin typeface="Arial" charset="0"/>
              </a:rPr>
              <a:t>CNPq</a:t>
            </a:r>
            <a:endParaRPr lang="pt-BR" sz="1050" b="1" dirty="0" smtClean="0">
              <a:solidFill>
                <a:srgbClr val="124276"/>
              </a:solidFill>
              <a:latin typeface="Arial" charset="0"/>
            </a:endParaRPr>
          </a:p>
          <a:p>
            <a:pPr eaLnBrk="1" hangingPunct="1"/>
            <a:r>
              <a:rPr lang="pt-BR" sz="1050" b="1" dirty="0" smtClean="0">
                <a:solidFill>
                  <a:srgbClr val="124276"/>
                </a:solidFill>
                <a:latin typeface="Arial" charset="0"/>
              </a:rPr>
              <a:t>PROPEC</a:t>
            </a:r>
            <a:r>
              <a:rPr lang="pt-BR" sz="1050" dirty="0" smtClean="0">
                <a:solidFill>
                  <a:srgbClr val="124276"/>
                </a:solidFill>
                <a:latin typeface="Arial" charset="0"/>
              </a:rPr>
              <a:t> </a:t>
            </a:r>
            <a:r>
              <a:rPr lang="pt-BR" sz="1050" dirty="0">
                <a:solidFill>
                  <a:srgbClr val="124276"/>
                </a:solidFill>
                <a:latin typeface="Arial" charset="0"/>
              </a:rPr>
              <a:t>– Programa de Pós Graduação Engenharia Civil DECIV-</a:t>
            </a:r>
            <a:r>
              <a:rPr lang="pt-BR" sz="1050" dirty="0" smtClean="0">
                <a:solidFill>
                  <a:srgbClr val="124276"/>
                </a:solidFill>
                <a:latin typeface="Arial" charset="0"/>
              </a:rPr>
              <a:t>UFOP</a:t>
            </a:r>
            <a:endParaRPr lang="pt-BR" sz="1050" dirty="0">
              <a:solidFill>
                <a:srgbClr val="124276"/>
              </a:solidFill>
              <a:latin typeface="Arial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286375"/>
            <a:ext cx="8715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pt-BR" sz="1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Peixoto, Ricardo André Fiorotti </a:t>
            </a:r>
          </a:p>
          <a:p>
            <a:pPr algn="r">
              <a:lnSpc>
                <a:spcPct val="80000"/>
              </a:lnSpc>
            </a:pPr>
            <a:r>
              <a:rPr lang="pt-BR" sz="1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Grupo de Pesquisas RECICLOS – CNPq</a:t>
            </a:r>
          </a:p>
          <a:p>
            <a:pPr algn="r">
              <a:lnSpc>
                <a:spcPct val="80000"/>
              </a:lnSpc>
            </a:pPr>
            <a:endParaRPr lang="pt-BR" sz="10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pt-BR" sz="1000" dirty="0"/>
              <a:t>Universidade Federal de Ouro Preto  UFOP, Departamento de Engenharia Civil DECIV, Escola de Minas, Campus Universitário, </a:t>
            </a:r>
            <a:endParaRPr lang="pt-BR" sz="1000" dirty="0" smtClean="0"/>
          </a:p>
          <a:p>
            <a:pPr algn="r">
              <a:lnSpc>
                <a:spcPct val="80000"/>
              </a:lnSpc>
            </a:pPr>
            <a:r>
              <a:rPr lang="pt-BR" sz="1000" dirty="0" smtClean="0"/>
              <a:t>CEP</a:t>
            </a:r>
            <a:r>
              <a:rPr lang="pt-BR" sz="1000" dirty="0"/>
              <a:t>.:35.400-000, Ouro Preto, </a:t>
            </a:r>
            <a:r>
              <a:rPr lang="pt-BR" sz="1000" dirty="0" smtClean="0"/>
              <a:t>Minas </a:t>
            </a:r>
            <a:r>
              <a:rPr lang="pt-BR" sz="1000" dirty="0"/>
              <a:t>Gerais, Brasil, +55 31</a:t>
            </a:r>
            <a:r>
              <a:rPr lang="pt-BR" sz="1000" dirty="0" smtClean="0"/>
              <a:t>-99702</a:t>
            </a:r>
            <a:r>
              <a:rPr lang="pt-BR" sz="1000" dirty="0"/>
              <a:t>-1275 (celular)+55 31-3559-1548 (DECIV</a:t>
            </a:r>
            <a:r>
              <a:rPr lang="pt-BR" sz="1000" dirty="0" smtClean="0"/>
              <a:t>) </a:t>
            </a:r>
          </a:p>
          <a:p>
            <a:pPr algn="r">
              <a:lnSpc>
                <a:spcPct val="80000"/>
              </a:lnSpc>
            </a:pPr>
            <a:r>
              <a:rPr lang="pt-BR" sz="1000" dirty="0" err="1" smtClean="0">
                <a:solidFill>
                  <a:srgbClr val="3366FF"/>
                </a:solidFill>
              </a:rPr>
              <a:t>fiorotti.ricardo@gmail.com</a:t>
            </a:r>
            <a:endParaRPr lang="pt-BR" sz="1000" dirty="0" smtClean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073" y="132682"/>
            <a:ext cx="4636789" cy="3411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637" y="1033024"/>
            <a:ext cx="6138521" cy="5089302"/>
          </a:xfrm>
          <a:prstGeom prst="rect">
            <a:avLst/>
          </a:prstGeom>
        </p:spPr>
      </p:pic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3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68450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Acidentes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2761310" y="1203615"/>
            <a:ext cx="5996455" cy="504191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65000"/>
              </a:spcBef>
              <a:buFont typeface="Times" charset="0"/>
              <a:buNone/>
            </a:pPr>
            <a:r>
              <a:rPr lang="pt-BR" sz="1800" b="1" dirty="0" smtClean="0"/>
              <a:t>No mundo...</a:t>
            </a:r>
          </a:p>
          <a:p>
            <a:pPr marL="342900" indent="-342900">
              <a:lnSpc>
                <a:spcPct val="120000"/>
              </a:lnSpc>
              <a:spcBef>
                <a:spcPct val="65000"/>
              </a:spcBef>
              <a:buFont typeface="Times" charset="0"/>
              <a:buNone/>
            </a:pPr>
            <a:endParaRPr lang="pt-BR" sz="1800" baseline="30000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1965 </a:t>
            </a:r>
            <a:r>
              <a:rPr lang="pt-BR" sz="1800" baseline="30000" dirty="0" smtClean="0"/>
              <a:t>Chile 	</a:t>
            </a:r>
            <a:r>
              <a:rPr lang="pt-BR" sz="18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pt-BR" sz="1800" baseline="30000" dirty="0" smtClean="0"/>
              <a:t>200 mortes</a:t>
            </a:r>
            <a:r>
              <a:rPr lang="pt-BR" sz="1800" dirty="0" smtClean="0"/>
              <a:t>, </a:t>
            </a:r>
            <a:r>
              <a:rPr lang="pt-BR" sz="1800" i="1" dirty="0" smtClean="0"/>
              <a:t>El Cobre</a:t>
            </a:r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1966 </a:t>
            </a:r>
            <a:r>
              <a:rPr lang="pt-BR" sz="1800" baseline="30000" dirty="0" smtClean="0"/>
              <a:t>Bulgária	488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smtClean="0"/>
              <a:t>Mir </a:t>
            </a:r>
            <a:r>
              <a:rPr lang="pt-BR" sz="1800" i="1" dirty="0" err="1" smtClean="0"/>
              <a:t>MIne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1966 </a:t>
            </a:r>
            <a:r>
              <a:rPr lang="pt-BR" sz="1800" baseline="30000" dirty="0" smtClean="0"/>
              <a:t>Reino Unido 	144</a:t>
            </a:r>
            <a:r>
              <a:rPr lang="pt-BR" sz="1800" dirty="0" smtClean="0"/>
              <a:t> </a:t>
            </a:r>
            <a:r>
              <a:rPr lang="pt-BR" sz="1800" baseline="30000" dirty="0" smtClean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Aberfan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1970 </a:t>
            </a:r>
            <a:r>
              <a:rPr lang="pt-BR" sz="1800" baseline="30000" dirty="0" smtClean="0"/>
              <a:t>Zâmbia</a:t>
            </a:r>
            <a:r>
              <a:rPr lang="pt-BR" sz="1800" dirty="0" smtClean="0"/>
              <a:t>	</a:t>
            </a:r>
            <a:r>
              <a:rPr lang="pt-BR" sz="1800" baseline="30000" dirty="0" smtClean="0"/>
              <a:t>89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Mufulira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1972 </a:t>
            </a:r>
            <a:r>
              <a:rPr lang="pt-BR" sz="1800" baseline="30000" dirty="0" smtClean="0"/>
              <a:t>USA	125 mortes</a:t>
            </a:r>
            <a:r>
              <a:rPr lang="pt-BR" sz="1800" dirty="0"/>
              <a:t>, </a:t>
            </a:r>
            <a:r>
              <a:rPr lang="pt-BR" sz="1800" i="1" dirty="0" smtClean="0"/>
              <a:t>Buffalo </a:t>
            </a:r>
            <a:r>
              <a:rPr lang="pt-BR" sz="1800" i="1" dirty="0" err="1" smtClean="0"/>
              <a:t>Creeck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1974 </a:t>
            </a:r>
            <a:r>
              <a:rPr lang="pt-BR" sz="1800" baseline="30000" dirty="0" smtClean="0"/>
              <a:t>África do Sul</a:t>
            </a:r>
            <a:r>
              <a:rPr lang="pt-BR" sz="1800" baseline="30000" dirty="0"/>
              <a:t>	</a:t>
            </a:r>
            <a:r>
              <a:rPr lang="pt-BR" sz="1800" baseline="30000" dirty="0" smtClean="0"/>
              <a:t>12 mortes</a:t>
            </a:r>
            <a:r>
              <a:rPr lang="pt-BR" sz="1800" dirty="0"/>
              <a:t>, </a:t>
            </a:r>
            <a:r>
              <a:rPr lang="pt-BR" sz="1800" i="1" dirty="0" err="1" smtClean="0"/>
              <a:t>Bafokeng</a:t>
            </a:r>
            <a:endParaRPr lang="pt-BR" sz="1800" i="1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1978 </a:t>
            </a:r>
            <a:r>
              <a:rPr lang="pt-BR" sz="1800" baseline="30000" dirty="0" err="1" smtClean="0"/>
              <a:t>Zimbabue</a:t>
            </a:r>
            <a:r>
              <a:rPr lang="pt-BR" sz="1800" baseline="30000" dirty="0" smtClean="0"/>
              <a:t>	</a:t>
            </a:r>
            <a:r>
              <a:rPr lang="pt-BR" sz="1800" baseline="30000" dirty="0"/>
              <a:t>1</a:t>
            </a:r>
            <a:r>
              <a:rPr lang="pt-BR" sz="1800" baseline="30000" dirty="0" smtClean="0"/>
              <a:t> morte</a:t>
            </a:r>
            <a:r>
              <a:rPr lang="pt-BR" sz="1800" dirty="0" smtClean="0"/>
              <a:t>, </a:t>
            </a:r>
            <a:r>
              <a:rPr lang="pt-BR" sz="1800" i="1" dirty="0" err="1" smtClean="0"/>
              <a:t>Arcturus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1981 </a:t>
            </a:r>
            <a:r>
              <a:rPr lang="pt-BR" sz="1800" baseline="30000" dirty="0" smtClean="0"/>
              <a:t>USA	1 morte</a:t>
            </a:r>
            <a:r>
              <a:rPr lang="pt-BR" sz="1800" dirty="0" smtClean="0"/>
              <a:t>, </a:t>
            </a:r>
            <a:r>
              <a:rPr lang="pt-BR" sz="1800" i="1" dirty="0" smtClean="0"/>
              <a:t>Ages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1985 </a:t>
            </a:r>
            <a:r>
              <a:rPr lang="pt-BR" sz="1800" baseline="30000" dirty="0" err="1" smtClean="0"/>
              <a:t>Italia</a:t>
            </a:r>
            <a:r>
              <a:rPr lang="pt-BR" sz="1800" baseline="30000" dirty="0" smtClean="0"/>
              <a:t>	269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Stava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1986 </a:t>
            </a:r>
            <a:r>
              <a:rPr lang="pt-BR" sz="1800" baseline="30000" dirty="0" smtClean="0"/>
              <a:t>China	19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Huangmeishan</a:t>
            </a:r>
            <a:r>
              <a:rPr lang="pt-BR" sz="1800" i="1" dirty="0" smtClean="0"/>
              <a:t> 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1988 </a:t>
            </a:r>
            <a:r>
              <a:rPr lang="pt-BR" sz="1800" baseline="30000" dirty="0" smtClean="0"/>
              <a:t>China,	20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Jinduicheng</a:t>
            </a:r>
            <a:endParaRPr lang="pt-BR" sz="1800" i="1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1993 </a:t>
            </a:r>
            <a:r>
              <a:rPr lang="pt-BR" sz="1800" baseline="30000" dirty="0" smtClean="0"/>
              <a:t>Peru	6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Marsa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1994 </a:t>
            </a:r>
            <a:r>
              <a:rPr lang="pt-BR" sz="1800" baseline="30000" dirty="0" smtClean="0"/>
              <a:t>África do Sul	17 mortes</a:t>
            </a:r>
            <a:r>
              <a:rPr lang="pt-BR" sz="1800" dirty="0"/>
              <a:t>, </a:t>
            </a:r>
            <a:r>
              <a:rPr lang="pt-BR" sz="1800" i="1" dirty="0" err="1" smtClean="0"/>
              <a:t>Marriespruit</a:t>
            </a:r>
            <a:endParaRPr lang="pt-BR" sz="1800" i="1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1995 </a:t>
            </a:r>
            <a:r>
              <a:rPr lang="pt-BR" sz="1800" baseline="30000" dirty="0" smtClean="0"/>
              <a:t>Filipinas	12</a:t>
            </a:r>
            <a:r>
              <a:rPr lang="pt-BR" sz="1800" dirty="0" smtClean="0"/>
              <a:t>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Placer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2000 </a:t>
            </a:r>
            <a:r>
              <a:rPr lang="pt-BR" sz="1800" baseline="30000" dirty="0" smtClean="0"/>
              <a:t>China	</a:t>
            </a:r>
            <a:r>
              <a:rPr lang="pt-BR" sz="18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pt-BR" sz="1800" baseline="30000" dirty="0" smtClean="0">
                <a:sym typeface="Wingdings"/>
              </a:rPr>
              <a:t>15</a:t>
            </a:r>
            <a:r>
              <a:rPr lang="pt-BR" sz="1800" baseline="30000" dirty="0" smtClean="0"/>
              <a:t> mortes, 100</a:t>
            </a:r>
            <a:r>
              <a:rPr lang="pt-BR" sz="1800" dirty="0" smtClean="0"/>
              <a:t> </a:t>
            </a:r>
            <a:r>
              <a:rPr lang="pt-BR" sz="1800" baseline="30000" dirty="0" smtClean="0"/>
              <a:t>desaparecidos</a:t>
            </a:r>
            <a:r>
              <a:rPr lang="pt-BR" sz="1800" dirty="0" smtClean="0"/>
              <a:t>, </a:t>
            </a:r>
            <a:r>
              <a:rPr lang="pt-BR" sz="1800" i="1" dirty="0" err="1" smtClean="0"/>
              <a:t>Guangxi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2006 </a:t>
            </a:r>
            <a:r>
              <a:rPr lang="pt-BR" sz="1800" baseline="30000" dirty="0" smtClean="0"/>
              <a:t>China	17 desaparecidos</a:t>
            </a:r>
            <a:r>
              <a:rPr lang="pt-BR" sz="1800" dirty="0" smtClean="0"/>
              <a:t>, </a:t>
            </a:r>
            <a:r>
              <a:rPr lang="pt-BR" sz="1800" i="1" dirty="0" err="1" smtClean="0"/>
              <a:t>Shangluo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2008 </a:t>
            </a:r>
            <a:r>
              <a:rPr lang="pt-BR" sz="1800" baseline="30000" dirty="0" smtClean="0"/>
              <a:t>China	254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Taoshi</a:t>
            </a:r>
            <a:endParaRPr lang="pt-BR" sz="18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2010 </a:t>
            </a:r>
            <a:r>
              <a:rPr lang="pt-BR" sz="1800" baseline="30000" dirty="0" smtClean="0"/>
              <a:t>Hungria	10 </a:t>
            </a:r>
            <a:r>
              <a:rPr lang="pt-BR" sz="1800" baseline="30000" dirty="0"/>
              <a:t>mortes</a:t>
            </a:r>
            <a:r>
              <a:rPr lang="pt-BR" sz="1800" dirty="0"/>
              <a:t>, </a:t>
            </a:r>
            <a:r>
              <a:rPr lang="pt-BR" sz="1800" i="1" dirty="0" err="1" smtClean="0"/>
              <a:t>Kolontár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42441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726" y="1042501"/>
            <a:ext cx="6164431" cy="5013483"/>
          </a:xfrm>
          <a:prstGeom prst="rect">
            <a:avLst/>
          </a:prstGeom>
        </p:spPr>
      </p:pic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4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43040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Acidentes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2704442" y="1042501"/>
            <a:ext cx="6034368" cy="5013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65000"/>
              </a:spcBef>
              <a:buFont typeface="Times" charset="0"/>
              <a:buNone/>
            </a:pPr>
            <a:r>
              <a:rPr lang="pt-BR" sz="1800" b="1" dirty="0" smtClean="0"/>
              <a:t>No Brasil...</a:t>
            </a:r>
            <a:endParaRPr lang="pt-BR" sz="1800" baseline="30000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endParaRPr lang="pt-BR" sz="1800" i="1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1986 </a:t>
            </a:r>
            <a:r>
              <a:rPr lang="pt-BR" sz="1300" baseline="30000" dirty="0" smtClean="0"/>
              <a:t>Brasil, Rio Acima	7 mortes,</a:t>
            </a:r>
            <a:r>
              <a:rPr lang="pt-BR" sz="1300" dirty="0" smtClean="0"/>
              <a:t> </a:t>
            </a:r>
            <a:r>
              <a:rPr lang="pt-BR" sz="1300" i="1" dirty="0" smtClean="0"/>
              <a:t>Fernandinho</a:t>
            </a:r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2001 </a:t>
            </a:r>
            <a:r>
              <a:rPr lang="pt-BR" sz="1300" baseline="30000" dirty="0" smtClean="0"/>
              <a:t>Brasil	5 mortes,</a:t>
            </a:r>
            <a:r>
              <a:rPr lang="pt-BR" sz="1300" dirty="0" smtClean="0"/>
              <a:t> </a:t>
            </a:r>
            <a:r>
              <a:rPr lang="pt-BR" sz="1300" i="1" dirty="0" smtClean="0"/>
              <a:t>Rio Verde</a:t>
            </a:r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2003 </a:t>
            </a:r>
            <a:r>
              <a:rPr lang="pt-BR" sz="1300" baseline="30000" dirty="0" smtClean="0"/>
              <a:t>Brasil, Cataguases</a:t>
            </a:r>
            <a:r>
              <a:rPr lang="pt-BR" sz="1300" baseline="30000" dirty="0"/>
              <a:t>	</a:t>
            </a:r>
            <a:r>
              <a:rPr lang="pt-BR" sz="1300" baseline="30000" dirty="0" smtClean="0"/>
              <a:t>lixívia negra, contaminação mananciais,  </a:t>
            </a:r>
            <a:r>
              <a:rPr lang="pt-BR" sz="1300" dirty="0" smtClean="0"/>
              <a:t>Cataguases</a:t>
            </a:r>
            <a:r>
              <a:rPr lang="pt-BR" sz="1300" i="1" dirty="0" smtClean="0"/>
              <a:t> de Papel</a:t>
            </a:r>
            <a:endParaRPr lang="pt-BR" sz="13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2006 </a:t>
            </a:r>
            <a:r>
              <a:rPr lang="pt-BR" sz="1300" baseline="30000" dirty="0" smtClean="0"/>
              <a:t>Brasil, Miraí</a:t>
            </a:r>
            <a:r>
              <a:rPr lang="pt-BR" sz="1300" baseline="30000" dirty="0"/>
              <a:t>	</a:t>
            </a:r>
            <a:r>
              <a:rPr lang="pt-BR" sz="1300" baseline="30000" dirty="0" smtClean="0"/>
              <a:t>rejeito de bauxita, contaminação mananciais, </a:t>
            </a:r>
            <a:r>
              <a:rPr lang="pt-BR" sz="1300" i="1" dirty="0" smtClean="0"/>
              <a:t>Mineração Rio Pomba</a:t>
            </a:r>
            <a:endParaRPr lang="pt-BR" sz="13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/>
              <a:t>2006 </a:t>
            </a:r>
            <a:r>
              <a:rPr lang="pt-BR" sz="1300" baseline="30000" dirty="0"/>
              <a:t>Brasil, Miraí	rejeito de bauxita, </a:t>
            </a:r>
            <a:r>
              <a:rPr lang="pt-BR" sz="1300" baseline="30000" dirty="0" smtClean="0"/>
              <a:t>contaminação mananciais,</a:t>
            </a:r>
            <a:r>
              <a:rPr lang="pt-BR" sz="1300" dirty="0" smtClean="0"/>
              <a:t> </a:t>
            </a:r>
            <a:r>
              <a:rPr lang="pt-BR" sz="1300" i="1" dirty="0"/>
              <a:t>Mineração Rio </a:t>
            </a:r>
            <a:r>
              <a:rPr lang="pt-BR" sz="1300" i="1" dirty="0" smtClean="0"/>
              <a:t>Pomba</a:t>
            </a:r>
            <a:endParaRPr lang="pt-BR" sz="13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2014 </a:t>
            </a:r>
            <a:r>
              <a:rPr lang="pt-BR" sz="1300" baseline="30000" dirty="0" smtClean="0"/>
              <a:t>Brasil, Itabirito	3 mortes,</a:t>
            </a:r>
            <a:r>
              <a:rPr lang="pt-BR" sz="1300" dirty="0" smtClean="0"/>
              <a:t> </a:t>
            </a:r>
            <a:r>
              <a:rPr lang="pt-BR" sz="1300" i="1" dirty="0" smtClean="0"/>
              <a:t>Herculano</a:t>
            </a:r>
            <a:endParaRPr lang="pt-BR" sz="1300" i="1" dirty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300" dirty="0" smtClean="0"/>
              <a:t>2015 </a:t>
            </a:r>
            <a:r>
              <a:rPr lang="pt-BR" sz="1300" baseline="30000" dirty="0" smtClean="0"/>
              <a:t>Brasil, Mariana	22 mortes,</a:t>
            </a:r>
            <a:r>
              <a:rPr lang="pt-BR" sz="1300" dirty="0" smtClean="0"/>
              <a:t> </a:t>
            </a:r>
            <a:r>
              <a:rPr lang="pt-BR" sz="1300" i="1" dirty="0" smtClean="0"/>
              <a:t>Fundão</a:t>
            </a:r>
          </a:p>
        </p:txBody>
      </p:sp>
    </p:spTree>
    <p:extLst>
      <p:ext uri="{BB962C8B-B14F-4D97-AF65-F5344CB8AC3E}">
        <p14:creationId xmlns:p14="http://schemas.microsoft.com/office/powerpoint/2010/main" val="35363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6867FF-66CE-C94D-BBB6-B382BDCD533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5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38" y="114831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</a:t>
            </a:r>
            <a:r>
              <a:rPr lang="en-US" sz="2000" b="1" dirty="0">
                <a:solidFill>
                  <a:srgbClr val="124276"/>
                </a:solidFill>
              </a:rPr>
              <a:t>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45662"/>
              </p:ext>
            </p:extLst>
          </p:nvPr>
        </p:nvGraphicFramePr>
        <p:xfrm>
          <a:off x="246063" y="1065213"/>
          <a:ext cx="2211387" cy="542872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74493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5269277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Acidentes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84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7533" y="5698067"/>
            <a:ext cx="507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 Review: Tailings </a:t>
            </a:r>
            <a:r>
              <a:rPr lang="en-US" sz="1600" dirty="0"/>
              <a:t>Dams in Brazil: Solution or </a:t>
            </a:r>
            <a:r>
              <a:rPr lang="en-US" sz="1600" dirty="0" smtClean="0"/>
              <a:t>Threat?</a:t>
            </a:r>
          </a:p>
          <a:p>
            <a:pPr algn="r"/>
            <a:r>
              <a:rPr lang="en-US" sz="1000" dirty="0" err="1" smtClean="0"/>
              <a:t>Peixoto</a:t>
            </a:r>
            <a:r>
              <a:rPr lang="en-US" sz="1000" dirty="0" smtClean="0"/>
              <a:t> et </a:t>
            </a:r>
            <a:r>
              <a:rPr lang="en-US" sz="1000" dirty="0" err="1"/>
              <a:t>alli</a:t>
            </a:r>
            <a:r>
              <a:rPr lang="en-US" sz="1000" dirty="0" smtClean="0"/>
              <a:t>, </a:t>
            </a:r>
            <a:r>
              <a:rPr lang="en-GB" sz="1000" dirty="0" smtClean="0"/>
              <a:t>Laboratory </a:t>
            </a:r>
            <a:r>
              <a:rPr lang="en-GB" sz="1000" dirty="0"/>
              <a:t>of Materials for Civil </a:t>
            </a:r>
            <a:r>
              <a:rPr lang="en-GB" sz="1000" dirty="0" smtClean="0"/>
              <a:t>Construction</a:t>
            </a:r>
            <a:endParaRPr lang="en-GB" sz="1000" dirty="0"/>
          </a:p>
          <a:p>
            <a:pPr algn="r"/>
            <a:r>
              <a:rPr lang="en-GB" sz="900" dirty="0" smtClean="0"/>
              <a:t>Federal </a:t>
            </a:r>
            <a:r>
              <a:rPr lang="en-GB" sz="900" dirty="0"/>
              <a:t>University of </a:t>
            </a:r>
            <a:r>
              <a:rPr lang="en-GB" sz="900" dirty="0" err="1"/>
              <a:t>Ouro</a:t>
            </a:r>
            <a:r>
              <a:rPr lang="en-GB" sz="900" dirty="0"/>
              <a:t> </a:t>
            </a:r>
            <a:r>
              <a:rPr lang="en-GB" sz="900" dirty="0" err="1"/>
              <a:t>Preto</a:t>
            </a:r>
            <a:r>
              <a:rPr lang="en-GB" sz="900" dirty="0"/>
              <a:t> (UFOP), </a:t>
            </a:r>
            <a:r>
              <a:rPr lang="en-GB" sz="900" dirty="0" err="1"/>
              <a:t>Ouro</a:t>
            </a:r>
            <a:r>
              <a:rPr lang="en-GB" sz="900" dirty="0"/>
              <a:t> </a:t>
            </a:r>
            <a:r>
              <a:rPr lang="en-GB" sz="900" dirty="0" err="1"/>
              <a:t>Preto</a:t>
            </a:r>
            <a:r>
              <a:rPr lang="en-GB" sz="900" dirty="0"/>
              <a:t>, Brazil</a:t>
            </a:r>
            <a:r>
              <a:rPr lang="pt-BR" sz="900" dirty="0"/>
              <a:t> </a:t>
            </a:r>
            <a:endParaRPr lang="pt-PT" sz="900" dirty="0"/>
          </a:p>
        </p:txBody>
      </p:sp>
      <p:pic>
        <p:nvPicPr>
          <p:cNvPr id="2" name="Picture 1" descr="Precos Acidentes e Volumes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7" t="25185" r="18793" b="26296"/>
          <a:stretch/>
        </p:blipFill>
        <p:spPr>
          <a:xfrm>
            <a:off x="2480734" y="1168406"/>
            <a:ext cx="6341533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5002" y="1473204"/>
            <a:ext cx="6858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Fundão</a:t>
            </a:r>
            <a:endParaRPr lang="en-US" sz="2800" b="1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1998" y="4825999"/>
            <a:ext cx="127000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pt-PT" dirty="0"/>
              <a:t>Preços </a:t>
            </a:r>
            <a:r>
              <a:rPr lang="pt-PT" baseline="30000" dirty="0"/>
              <a:t>(</a:t>
            </a:r>
            <a:r>
              <a:rPr lang="pt-PT" baseline="30000" dirty="0" smtClean="0"/>
              <a:t>IBRAM, 2016)</a:t>
            </a:r>
            <a:endParaRPr lang="pt-PT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294945" y="2416819"/>
            <a:ext cx="1580922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Exportações </a:t>
            </a:r>
            <a:r>
              <a:rPr lang="pt-PT" sz="1050" baseline="30000" dirty="0" smtClean="0"/>
              <a:t>(IBRAM, 2016)</a:t>
            </a:r>
            <a:endParaRPr lang="pt-PT" sz="1050" baseline="30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469467" y="2633133"/>
            <a:ext cx="0" cy="1236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935133" y="4614334"/>
            <a:ext cx="1" cy="245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6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25218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Acidentes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2704442" y="1042501"/>
            <a:ext cx="6034368" cy="5013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>
                <a:sym typeface="Wingdings"/>
              </a:rPr>
              <a:t>No último século, a </a:t>
            </a:r>
            <a:r>
              <a:rPr lang="pt-BR" sz="1800" b="1" dirty="0" smtClean="0">
                <a:sym typeface="Wingdings"/>
              </a:rPr>
              <a:t>geração de rejeitos </a:t>
            </a:r>
            <a:r>
              <a:rPr lang="pt-BR" sz="1800" dirty="0" smtClean="0">
                <a:sym typeface="Wingdings"/>
              </a:rPr>
              <a:t>cresceu em projeção geométrica, </a:t>
            </a:r>
            <a:r>
              <a:rPr lang="pt-BR" sz="1800" b="1" dirty="0" smtClean="0">
                <a:sym typeface="Wingdings"/>
              </a:rPr>
              <a:t>100</a:t>
            </a:r>
            <a:r>
              <a:rPr lang="pt-BR" sz="1800" b="1" baseline="30000" dirty="0" smtClean="0">
                <a:sym typeface="Wingdings"/>
              </a:rPr>
              <a:t>ton/dia</a:t>
            </a:r>
            <a:r>
              <a:rPr lang="pt-BR" sz="1800" b="1" dirty="0" smtClean="0">
                <a:sym typeface="Wingdings"/>
              </a:rPr>
              <a:t> para 100.000</a:t>
            </a:r>
            <a:r>
              <a:rPr lang="pt-BR" sz="1800" b="1" baseline="30000" dirty="0" smtClean="0">
                <a:sym typeface="Wingdings"/>
              </a:rPr>
              <a:t>ton/dia</a:t>
            </a:r>
            <a:r>
              <a:rPr lang="pt-BR" sz="1800" dirty="0" smtClean="0">
                <a:sym typeface="Wingdings"/>
              </a:rPr>
              <a:t> (1900-2000) </a:t>
            </a:r>
            <a:r>
              <a:rPr lang="pt-BR" sz="1800" baseline="30000" dirty="0" smtClean="0">
                <a:sym typeface="Wingdings"/>
              </a:rPr>
              <a:t>(1)</a:t>
            </a:r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>
                <a:sym typeface="Wingdings"/>
              </a:rPr>
              <a:t>Estima-se...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>
                <a:sym typeface="Wingdings"/>
              </a:rPr>
              <a:t>atualmente, geração de </a:t>
            </a:r>
            <a:r>
              <a:rPr lang="pt-BR" sz="1800" b="1" dirty="0" smtClean="0">
                <a:sym typeface="Wingdings"/>
              </a:rPr>
              <a:t>670.000</a:t>
            </a:r>
            <a:r>
              <a:rPr lang="pt-BR" sz="1800" b="1" baseline="30000" dirty="0" smtClean="0">
                <a:sym typeface="Wingdings"/>
              </a:rPr>
              <a:t> </a:t>
            </a:r>
            <a:r>
              <a:rPr lang="pt-BR" sz="1800" b="1" baseline="30000" dirty="0" err="1" smtClean="0">
                <a:sym typeface="Wingdings"/>
              </a:rPr>
              <a:t>ton</a:t>
            </a:r>
            <a:r>
              <a:rPr lang="pt-BR" sz="1800" b="1" baseline="30000" dirty="0" smtClean="0">
                <a:sym typeface="Wingdings"/>
              </a:rPr>
              <a:t>/dia (2)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b="1" dirty="0" smtClean="0">
                <a:sym typeface="Wingdings"/>
              </a:rPr>
              <a:t>1.000.000</a:t>
            </a:r>
            <a:r>
              <a:rPr lang="pt-BR" sz="1800" b="1" baseline="30000" dirty="0" smtClean="0">
                <a:sym typeface="Wingdings"/>
              </a:rPr>
              <a:t> </a:t>
            </a:r>
            <a:r>
              <a:rPr lang="pt-BR" sz="1800" b="1" baseline="30000" dirty="0" err="1" smtClean="0">
                <a:sym typeface="Wingdings"/>
              </a:rPr>
              <a:t>ton</a:t>
            </a:r>
            <a:r>
              <a:rPr lang="pt-BR" sz="1800" b="1" baseline="30000" dirty="0" smtClean="0">
                <a:sym typeface="Wingdings"/>
              </a:rPr>
              <a:t>/dia</a:t>
            </a:r>
            <a:r>
              <a:rPr lang="pt-BR" sz="1800" b="1" dirty="0" smtClean="0">
                <a:sym typeface="Wingdings"/>
              </a:rPr>
              <a:t> (2030)</a:t>
            </a:r>
            <a:r>
              <a:rPr lang="pt-BR" sz="1800" b="1" baseline="30000" dirty="0" smtClean="0">
                <a:sym typeface="Wingdings"/>
              </a:rPr>
              <a:t> </a:t>
            </a:r>
            <a:r>
              <a:rPr lang="pt-BR" sz="1800" baseline="30000" dirty="0" smtClean="0">
                <a:sym typeface="Wingdings"/>
              </a:rPr>
              <a:t>(2)</a:t>
            </a:r>
            <a:endParaRPr lang="pt-BR" sz="1800" baseline="30000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endParaRPr lang="pt-BR" sz="1800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>
                <a:sym typeface="Wingdings"/>
              </a:rPr>
              <a:t>No último século, a </a:t>
            </a:r>
            <a:r>
              <a:rPr lang="pt-BR" sz="1800" dirty="0" smtClean="0">
                <a:sym typeface="Wingdings"/>
              </a:rPr>
              <a:t>geometria das barragens cresceu em </a:t>
            </a:r>
            <a:r>
              <a:rPr lang="pt-BR" sz="1800" dirty="0">
                <a:sym typeface="Wingdings"/>
              </a:rPr>
              <a:t>projeção </a:t>
            </a:r>
            <a:r>
              <a:rPr lang="pt-BR" sz="1800" dirty="0" err="1" smtClean="0">
                <a:sym typeface="Wingdings"/>
              </a:rPr>
              <a:t>aritmétrica</a:t>
            </a:r>
            <a:r>
              <a:rPr lang="pt-BR" sz="1800" dirty="0" smtClean="0">
                <a:sym typeface="Wingdings"/>
              </a:rPr>
              <a:t>, </a:t>
            </a:r>
            <a:r>
              <a:rPr lang="pt-BR" sz="1800" b="1" dirty="0" smtClean="0">
                <a:sym typeface="Wingdings"/>
              </a:rPr>
              <a:t>30</a:t>
            </a:r>
            <a:r>
              <a:rPr lang="pt-BR" sz="1800" b="1" baseline="30000" dirty="0" smtClean="0">
                <a:sym typeface="Wingdings"/>
              </a:rPr>
              <a:t>m</a:t>
            </a:r>
            <a:r>
              <a:rPr lang="pt-BR" sz="1800" b="1" dirty="0" smtClean="0">
                <a:sym typeface="Wingdings"/>
              </a:rPr>
              <a:t> </a:t>
            </a:r>
            <a:r>
              <a:rPr lang="pt-BR" sz="1800" b="1" dirty="0">
                <a:sym typeface="Wingdings"/>
              </a:rPr>
              <a:t>para </a:t>
            </a:r>
            <a:r>
              <a:rPr lang="pt-BR" sz="1800" b="1" dirty="0" smtClean="0">
                <a:sym typeface="Wingdings"/>
              </a:rPr>
              <a:t>240</a:t>
            </a:r>
            <a:r>
              <a:rPr lang="pt-BR" sz="1800" b="1" baseline="30000" dirty="0" smtClean="0">
                <a:sym typeface="Wingdings"/>
              </a:rPr>
              <a:t>m</a:t>
            </a:r>
            <a:r>
              <a:rPr lang="pt-BR" sz="1800" b="1" dirty="0" smtClean="0">
                <a:sym typeface="Wingdings"/>
              </a:rPr>
              <a:t> </a:t>
            </a:r>
            <a:r>
              <a:rPr lang="pt-BR" sz="1800" dirty="0">
                <a:sym typeface="Wingdings"/>
              </a:rPr>
              <a:t>(1900-2000) </a:t>
            </a:r>
            <a:r>
              <a:rPr lang="pt-BR" sz="1800" baseline="30000" dirty="0" smtClean="0">
                <a:sym typeface="Wingdings"/>
              </a:rPr>
              <a:t>(1)</a:t>
            </a:r>
            <a:endParaRPr lang="pt-BR" sz="1800" dirty="0" smtClean="0"/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340</a:t>
            </a:r>
            <a:r>
              <a:rPr lang="pt-BR" sz="1800" baseline="30000" dirty="0" smtClean="0"/>
              <a:t>m</a:t>
            </a:r>
            <a:r>
              <a:rPr lang="pt-BR" sz="1800" dirty="0" smtClean="0"/>
              <a:t> em construção</a:t>
            </a:r>
            <a:r>
              <a:rPr lang="pt-BR" sz="1800" dirty="0">
                <a:sym typeface="Wingdings"/>
              </a:rPr>
              <a:t> </a:t>
            </a:r>
            <a:r>
              <a:rPr lang="pt-BR" sz="1800" baseline="30000" dirty="0">
                <a:sym typeface="Wingdings"/>
              </a:rPr>
              <a:t>(2)</a:t>
            </a:r>
            <a:endParaRPr lang="pt-BR" sz="1800" dirty="0" smtClean="0"/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400</a:t>
            </a:r>
            <a:r>
              <a:rPr lang="pt-BR" sz="1800" baseline="30000" dirty="0" smtClean="0"/>
              <a:t>m</a:t>
            </a:r>
            <a:r>
              <a:rPr lang="pt-BR" sz="1800" dirty="0" smtClean="0"/>
              <a:t> em projeto</a:t>
            </a:r>
            <a:r>
              <a:rPr lang="pt-BR" sz="1800" dirty="0">
                <a:sym typeface="Wingdings"/>
              </a:rPr>
              <a:t> </a:t>
            </a:r>
            <a:r>
              <a:rPr lang="pt-BR" sz="1800" baseline="30000" dirty="0">
                <a:sym typeface="Wingdings"/>
              </a:rPr>
              <a:t>(2</a:t>
            </a:r>
            <a:r>
              <a:rPr lang="pt-BR" sz="1800" baseline="30000" dirty="0" smtClean="0">
                <a:sym typeface="Wingdings"/>
              </a:rPr>
              <a:t>)</a:t>
            </a:r>
            <a:endParaRPr lang="pt-BR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120" y="6435076"/>
            <a:ext cx="3127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(1) </a:t>
            </a:r>
            <a:r>
              <a:rPr lang="pt-PT" sz="1000" dirty="0" err="1" smtClean="0"/>
              <a:t>Robertson</a:t>
            </a:r>
            <a:r>
              <a:rPr lang="pt-PT" sz="1000" dirty="0"/>
              <a:t> </a:t>
            </a:r>
            <a:r>
              <a:rPr lang="pt-PT" sz="1000" dirty="0" smtClean="0"/>
              <a:t>(2011); (2) Pimenta de Ávila (2016)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40133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7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94314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Acidentes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2704442" y="1042501"/>
            <a:ext cx="6034368" cy="5013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Foco das soluções para barragens de rejeito </a:t>
            </a:r>
            <a:r>
              <a:rPr lang="pt-BR" sz="1800" baseline="30000" dirty="0" smtClean="0"/>
              <a:t> (3)</a:t>
            </a:r>
            <a:r>
              <a:rPr lang="pt-BR" sz="1800" dirty="0" smtClean="0"/>
              <a:t> são atualmente fundamentados em...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segurança na operação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gestão da segurança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controle e monitoramento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mitigação de acidentes 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barragens...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endParaRPr lang="pt-BR" sz="1800" dirty="0"/>
          </a:p>
          <a:p>
            <a:pPr marL="114300" lvl="1" algn="ctr">
              <a:lnSpc>
                <a:spcPct val="120000"/>
              </a:lnSpc>
              <a:spcBef>
                <a:spcPct val="20000"/>
              </a:spcBef>
            </a:pPr>
            <a:r>
              <a:rPr lang="pt-BR" sz="4800" dirty="0" smtClean="0"/>
              <a:t>Porquê barragens?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0432" y="6435076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(3) IBRAM, Programa Especial Barragens de Rejeitos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7667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50379-57D8-BC41-AE6E-A18A6FB3859E}" type="slidenum">
              <a:rPr lang="pt-BR" sz="900">
                <a:solidFill>
                  <a:srgbClr val="747678"/>
                </a:solidFill>
                <a:ea typeface="MS PGothic" charset="0"/>
                <a:cs typeface="MS PGothic" charset="0"/>
              </a:rPr>
              <a:pPr/>
              <a:t>8</a:t>
            </a:fld>
            <a:endParaRPr lang="pt-BR" sz="900">
              <a:solidFill>
                <a:srgbClr val="747678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276" y="123297"/>
            <a:ext cx="72088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>
                <a:solidFill>
                  <a:srgbClr val="12427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Estado da Arte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85628"/>
              </p:ext>
            </p:extLst>
          </p:nvPr>
        </p:nvGraphicFramePr>
        <p:xfrm>
          <a:off x="246063" y="1065213"/>
          <a:ext cx="2211387" cy="4991100"/>
        </p:xfrm>
        <a:graphic>
          <a:graphicData uri="http://schemas.openxmlformats.org/drawingml/2006/table">
            <a:tbl>
              <a:tblPr/>
              <a:tblGrid>
                <a:gridCol w="2211387"/>
              </a:tblGrid>
              <a:tr h="68488">
                <a:tc>
                  <a:txBody>
                    <a:bodyPr/>
                    <a:lstStyle/>
                    <a:p>
                      <a:pPr algn="l" fontAlgn="b"/>
                      <a:endParaRPr lang="en-US" sz="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9" marR="4078" marT="40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4844510"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Porquê</a:t>
                      </a:r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barragens</a:t>
                      </a:r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?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019" marR="9528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  <a:tr h="78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9" marR="72019" marT="4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50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2704442" y="976162"/>
            <a:ext cx="6034368" cy="5165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4300" lvl="1">
              <a:lnSpc>
                <a:spcPct val="120000"/>
              </a:lnSpc>
              <a:spcBef>
                <a:spcPct val="20000"/>
              </a:spcBef>
            </a:pPr>
            <a:r>
              <a:rPr lang="pt-B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os rejeitos?...</a:t>
            </a:r>
          </a:p>
          <a:p>
            <a:pPr marL="114300" lvl="1">
              <a:lnSpc>
                <a:spcPct val="120000"/>
              </a:lnSpc>
              <a:spcBef>
                <a:spcPct val="20000"/>
              </a:spcBef>
            </a:pPr>
            <a:endParaRPr lang="pt-BR" sz="1800" dirty="0" smtClean="0"/>
          </a:p>
          <a:p>
            <a:pPr marL="342900" lvl="1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Porquê não levar o foco das soluções para o rejeito?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redução da geração</a:t>
            </a:r>
          </a:p>
          <a:p>
            <a:pPr marL="800100" lvl="2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800" dirty="0" smtClean="0"/>
              <a:t>novas rotas de processamento</a:t>
            </a:r>
          </a:p>
          <a:p>
            <a:pPr marL="1257300" lvl="3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600" dirty="0" smtClean="0"/>
              <a:t>desaguamento</a:t>
            </a:r>
          </a:p>
          <a:p>
            <a:pPr marL="1257300" lvl="3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600" dirty="0" smtClean="0"/>
              <a:t>estabilização granulométrica</a:t>
            </a:r>
            <a:r>
              <a:rPr lang="pt-BR" sz="1600" baseline="30000" dirty="0" smtClean="0"/>
              <a:t> (4)</a:t>
            </a:r>
          </a:p>
          <a:p>
            <a:pPr marL="1257300" lvl="3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600" dirty="0" smtClean="0"/>
              <a:t>segregação via seco</a:t>
            </a:r>
            <a:r>
              <a:rPr lang="pt-BR" sz="1600" baseline="30000" dirty="0" smtClean="0"/>
              <a:t> (4)</a:t>
            </a:r>
          </a:p>
          <a:p>
            <a:pPr marL="1257300" lvl="3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600" dirty="0" smtClean="0"/>
              <a:t>reciclagem e reutilização na indústria da construção civil e construção pesada</a:t>
            </a:r>
          </a:p>
          <a:p>
            <a:pPr marL="1714500" lvl="4" indent="-228600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pt-BR" sz="1600" dirty="0" smtClean="0"/>
              <a:t>finos, granulares...</a:t>
            </a:r>
          </a:p>
          <a:p>
            <a:pPr marL="114300" lvl="1">
              <a:lnSpc>
                <a:spcPct val="120000"/>
              </a:lnSpc>
              <a:spcBef>
                <a:spcPct val="20000"/>
              </a:spcBef>
            </a:pPr>
            <a:r>
              <a:rPr lang="pt-B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Novos </a:t>
            </a:r>
            <a:r>
              <a:rPr lang="pt-BR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negócios!!!</a:t>
            </a:r>
            <a:endParaRPr lang="pt-BR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0432" y="6435076"/>
            <a:ext cx="347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(4) PEIXOTO, </a:t>
            </a:r>
            <a:r>
              <a:rPr lang="pt-PT" sz="1000" dirty="0" err="1" smtClean="0"/>
              <a:t>et</a:t>
            </a:r>
            <a:r>
              <a:rPr lang="pt-PT" sz="1000" dirty="0" smtClean="0"/>
              <a:t> </a:t>
            </a:r>
            <a:r>
              <a:rPr lang="pt-PT" sz="1000" dirty="0" err="1" smtClean="0"/>
              <a:t>alli</a:t>
            </a:r>
            <a:r>
              <a:rPr lang="pt-PT" sz="1000" dirty="0"/>
              <a:t> </a:t>
            </a:r>
            <a:r>
              <a:rPr lang="pt-PT" sz="1000" dirty="0" smtClean="0"/>
              <a:t>(2012, 2013, 2016)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648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4MMhd1kCJsoRhy6gBtg"/>
</p:tagLst>
</file>

<file path=ppt/theme/theme1.xml><?xml version="1.0" encoding="utf-8"?>
<a:theme xmlns:a="http://schemas.openxmlformats.org/drawingml/2006/main" name="Vale_PPT_template_B_Portugue¦és">
  <a:themeElements>
    <a:clrScheme name="">
      <a:dk1>
        <a:srgbClr val="474747"/>
      </a:dk1>
      <a:lt1>
        <a:srgbClr val="FFFFFF"/>
      </a:lt1>
      <a:dk2>
        <a:srgbClr val="007E7A"/>
      </a:dk2>
      <a:lt2>
        <a:srgbClr val="808080"/>
      </a:lt2>
      <a:accent1>
        <a:srgbClr val="EDB111"/>
      </a:accent1>
      <a:accent2>
        <a:srgbClr val="E37222"/>
      </a:accent2>
      <a:accent3>
        <a:srgbClr val="FFFFFF"/>
      </a:accent3>
      <a:accent4>
        <a:srgbClr val="3B3B3B"/>
      </a:accent4>
      <a:accent5>
        <a:srgbClr val="F4D5AA"/>
      </a:accent5>
      <a:accent6>
        <a:srgbClr val="CE671E"/>
      </a:accent6>
      <a:hlink>
        <a:srgbClr val="BB133E"/>
      </a:hlink>
      <a:folHlink>
        <a:srgbClr val="3D7EDB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767878"/>
        </a:dk1>
        <a:lt1>
          <a:srgbClr val="FFFFFF"/>
        </a:lt1>
        <a:dk2>
          <a:srgbClr val="919191"/>
        </a:dk2>
        <a:lt2>
          <a:srgbClr val="A09A34"/>
        </a:lt2>
        <a:accent1>
          <a:srgbClr val="E3DE2B"/>
        </a:accent1>
        <a:accent2>
          <a:srgbClr val="EDB111"/>
        </a:accent2>
        <a:accent3>
          <a:srgbClr val="FFFFFF"/>
        </a:accent3>
        <a:accent4>
          <a:srgbClr val="646565"/>
        </a:accent4>
        <a:accent5>
          <a:srgbClr val="EFECAC"/>
        </a:accent5>
        <a:accent6>
          <a:srgbClr val="D7A00E"/>
        </a:accent6>
        <a:hlink>
          <a:srgbClr val="808E60"/>
        </a:hlink>
        <a:folHlink>
          <a:srgbClr val="005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Vale_PPT_template_B_Portugue¦és</Template>
  <TotalTime>1674</TotalTime>
  <Words>1043</Words>
  <Application>Microsoft Office PowerPoint</Application>
  <PresentationFormat>Papel Carta (216 x 279 mm)</PresentationFormat>
  <Paragraphs>339</Paragraphs>
  <Slides>31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Narrow</vt:lpstr>
      <vt:lpstr>Calibri</vt:lpstr>
      <vt:lpstr>Corbel</vt:lpstr>
      <vt:lpstr>Times</vt:lpstr>
      <vt:lpstr>Wingdings</vt:lpstr>
      <vt:lpstr>Wingdings 2</vt:lpstr>
      <vt:lpstr>Vale_PPT_template_B_Portugue¦és</vt:lpstr>
      <vt:lpstr>Barragens... O que fazer com os rejeitos da mineração?  Laboratório de Materiais de Construção Civil Departamento de Engenharia Civil - DECIV Universidade Federal de Ouro Preto   Brasília, 18 de Outubro de 2017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Agradecimentos !!!</vt:lpstr>
    </vt:vector>
  </TitlesOfParts>
  <Manager/>
  <Company>Companhia Vale do Rio Doce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Vale</dc:creator>
  <cp:keywords/>
  <dc:description/>
  <cp:lastModifiedBy>Andressa Paranhos Guimarães</cp:lastModifiedBy>
  <cp:revision>244</cp:revision>
  <cp:lastPrinted>2008-11-17T18:06:56Z</cp:lastPrinted>
  <dcterms:created xsi:type="dcterms:W3CDTF">2013-05-29T17:12:50Z</dcterms:created>
  <dcterms:modified xsi:type="dcterms:W3CDTF">2017-10-17T16:43:19Z</dcterms:modified>
  <cp:category/>
</cp:coreProperties>
</file>