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4" r:id="rId2"/>
    <p:sldId id="278" r:id="rId3"/>
    <p:sldId id="306" r:id="rId4"/>
    <p:sldId id="301" r:id="rId5"/>
    <p:sldId id="308" r:id="rId6"/>
    <p:sldId id="309" r:id="rId7"/>
    <p:sldId id="307" r:id="rId8"/>
    <p:sldId id="310" r:id="rId9"/>
    <p:sldId id="305" r:id="rId1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9CE77-89FA-4E5F-B7BE-BE7B2AB83AC3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DEA5D-A907-48E4-A408-84A4E37A5C5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551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6E984-6B1A-488E-B2D5-41EE2F5CB98C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FE5AE-39C2-4D31-94F6-43F7E1AF5CC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55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20ACB-9C45-4435-A205-FDD8FA41DAE6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F331B-128C-4892-BE8A-D3F9C7F9C7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ena.org/rema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latin typeface="Arial" pitchFamily="34" charset="0"/>
                <a:cs typeface="Arial" pitchFamily="34" charset="0"/>
              </a:rPr>
              <a:t>L.E.Duque Dutra</a:t>
            </a:r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43009" y="5949280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21 de novembro de 2018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51520" y="5673442"/>
            <a:ext cx="49840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Luís Eduardo Duque Dutra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Professor Adjunto  -  Escola de Química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204864"/>
            <a:ext cx="2304256" cy="3442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tângulo 9"/>
          <p:cNvSpPr/>
          <p:nvPr/>
        </p:nvSpPr>
        <p:spPr>
          <a:xfrm>
            <a:off x="301502" y="188640"/>
            <a:ext cx="837495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Panorama e perspectivas da indústria baiana: Tendências, desafios e oportunidades para o setor automotivo e o setor de petróleo, gás e petroquímica”</a:t>
            </a: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Audiência na Comissão de 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Desenvolvimento Econômico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Câmara Federal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 smtClean="0"/>
              <a:t>L.E.</a:t>
            </a:r>
            <a:r>
              <a:rPr lang="pt-BR" dirty="0" smtClean="0"/>
              <a:t>Duque Dutra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755576" y="260648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O gás natural como a ponte para o futuro</a:t>
            </a:r>
          </a:p>
        </p:txBody>
      </p:sp>
      <p:sp>
        <p:nvSpPr>
          <p:cNvPr id="7" name="Retângulo 6"/>
          <p:cNvSpPr/>
          <p:nvPr/>
        </p:nvSpPr>
        <p:spPr>
          <a:xfrm>
            <a:off x="1066603" y="908720"/>
            <a:ext cx="67457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Óleo e dólar  = gargalos seculares da economia brasileira</a:t>
            </a:r>
          </a:p>
        </p:txBody>
      </p:sp>
      <p:sp>
        <p:nvSpPr>
          <p:cNvPr id="8" name="Retângulo 7"/>
          <p:cNvSpPr/>
          <p:nvPr/>
        </p:nvSpPr>
        <p:spPr>
          <a:xfrm>
            <a:off x="35496" y="1412776"/>
            <a:ext cx="905604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Recôncavo (CNP): Campo de Candeias + Ref. Nacional (Faz.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Mataripe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Landolfo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Alves (Petrobrás, 1953 e 57)  =&gt; Polo Petroq. de Camaçari (1978)</a:t>
            </a:r>
          </a:p>
          <a:p>
            <a:pPr algn="ctr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Modelo de Substituição das Importações</a:t>
            </a:r>
          </a:p>
          <a:p>
            <a:pPr algn="ctr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Meados da década  de 1990, 20 anos depois dos 2 “choques”: 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o Brasil importava metade do petróleo, queimava quase todo o gás natural, 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mas, era praticamente autossuficiente em derivados e químicos  </a:t>
            </a:r>
          </a:p>
        </p:txBody>
      </p:sp>
      <p:sp>
        <p:nvSpPr>
          <p:cNvPr id="9" name="Retângulo 8"/>
          <p:cNvSpPr/>
          <p:nvPr/>
        </p:nvSpPr>
        <p:spPr>
          <a:xfrm>
            <a:off x="252536" y="4049777"/>
            <a:ext cx="8783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Século XXI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2004/18   =&gt;	Reservas cambiais 		=&gt;      + US$ 360 bilhões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2006/08   =&gt; 	Descobertas do pré-sal	 	=&gt;      40 a 50 bilhões 							          barris recuperáveis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942264" y="5611887"/>
            <a:ext cx="30348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Gigantescos volumes 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de gás natural associado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107504" y="5601434"/>
            <a:ext cx="46987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Fora do Oriente Médio, maior potencial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para descoberta de jazidas gigantes</a:t>
            </a:r>
          </a:p>
        </p:txBody>
      </p:sp>
      <p:sp>
        <p:nvSpPr>
          <p:cNvPr id="10" name="Seta dobrada para cima 9"/>
          <p:cNvSpPr/>
          <p:nvPr/>
        </p:nvSpPr>
        <p:spPr>
          <a:xfrm rot="5400000">
            <a:off x="1187624" y="2132856"/>
            <a:ext cx="576064" cy="576064"/>
          </a:xfrm>
          <a:prstGeom prst="ben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dobrada para cima 11"/>
          <p:cNvSpPr/>
          <p:nvPr/>
        </p:nvSpPr>
        <p:spPr>
          <a:xfrm rot="10800000" flipH="1">
            <a:off x="7164288" y="2492896"/>
            <a:ext cx="576064" cy="504056"/>
          </a:xfrm>
          <a:prstGeom prst="ben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baixo 13"/>
          <p:cNvSpPr/>
          <p:nvPr/>
        </p:nvSpPr>
        <p:spPr>
          <a:xfrm>
            <a:off x="7452320" y="5373216"/>
            <a:ext cx="360040" cy="288032"/>
          </a:xfrm>
          <a:prstGeom prst="down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baixo 14"/>
          <p:cNvSpPr/>
          <p:nvPr/>
        </p:nvSpPr>
        <p:spPr>
          <a:xfrm>
            <a:off x="2555776" y="5373216"/>
            <a:ext cx="360040" cy="288032"/>
          </a:xfrm>
          <a:prstGeom prst="down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0" grpId="0" animBg="1"/>
      <p:bldP spid="12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 smtClean="0"/>
              <a:t>L.E.</a:t>
            </a:r>
            <a:r>
              <a:rPr lang="pt-BR" dirty="0" smtClean="0"/>
              <a:t>Duque Dutra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313492"/>
            <a:ext cx="91805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600" b="1" dirty="0" smtClean="0">
                <a:latin typeface="Arial" pitchFamily="34" charset="0"/>
                <a:cs typeface="Arial" pitchFamily="34" charset="0"/>
              </a:rPr>
              <a:t>Campos maduros abandonados e áreas inexploradas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168766" y="1052736"/>
            <a:ext cx="648126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Bacias do Nordeste ainda guardam </a:t>
            </a:r>
          </a:p>
          <a:p>
            <a:r>
              <a:rPr lang="pt-BR" sz="2200" i="1" dirty="0" smtClean="0">
                <a:latin typeface="Arial" pitchFamily="34" charset="0"/>
                <a:cs typeface="Arial" pitchFamily="34" charset="0"/>
              </a:rPr>
              <a:t>mais de duzentos milhões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de barris recuperáveis, </a:t>
            </a: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Enquanto a bacia de Campos guarda </a:t>
            </a: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mais de </a:t>
            </a:r>
          </a:p>
          <a:p>
            <a:r>
              <a:rPr lang="pt-BR" sz="2200" i="1" dirty="0" smtClean="0">
                <a:latin typeface="Arial" pitchFamily="34" charset="0"/>
                <a:cs typeface="Arial" pitchFamily="34" charset="0"/>
              </a:rPr>
              <a:t>quatrocentos milhões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de barris recuperáveis.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123728" y="4891807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Mal da abundância</a:t>
            </a:r>
          </a:p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Foco exclusivo no Pré-Sal			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084168" y="1059126"/>
            <a:ext cx="29523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Campos maduros:</a:t>
            </a:r>
          </a:p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sem escala não interessam as multinacionais 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347864" y="2708920"/>
            <a:ext cx="564770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Empresas locais, independentes, k fechado</a:t>
            </a:r>
          </a:p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promovem maior densidade industrial</a:t>
            </a:r>
          </a:p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e geram muito mais emprego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07504" y="3372088"/>
            <a:ext cx="63367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Fracasso da abertura:</a:t>
            </a:r>
          </a:p>
          <a:p>
            <a:pPr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Beneficiou </a:t>
            </a: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   as grandes petroleiras</a:t>
            </a:r>
          </a:p>
          <a:p>
            <a:pPr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Nenhum apoio efetivo para o pequeno negócio</a:t>
            </a:r>
          </a:p>
          <a:p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08001" y="5589240"/>
            <a:ext cx="324640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Quase trinta bacias </a:t>
            </a: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sedimentares e </a:t>
            </a:r>
          </a:p>
          <a:p>
            <a:r>
              <a:rPr lang="pt-BR" sz="2200" dirty="0" smtClean="0">
                <a:latin typeface="Arial" pitchFamily="34" charset="0"/>
                <a:cs typeface="Arial" pitchFamily="34" charset="0"/>
              </a:rPr>
              <a:t>menos de 30 mil poços 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069271" y="5805264"/>
            <a:ext cx="28232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Menos de um quinto</a:t>
            </a:r>
          </a:p>
          <a:p>
            <a:pPr algn="r"/>
            <a:r>
              <a:rPr lang="pt-BR" sz="2200" dirty="0" smtClean="0">
                <a:latin typeface="Arial" pitchFamily="34" charset="0"/>
                <a:cs typeface="Arial" pitchFamily="34" charset="0"/>
              </a:rPr>
              <a:t>da área explorada</a:t>
            </a:r>
          </a:p>
        </p:txBody>
      </p:sp>
      <p:sp>
        <p:nvSpPr>
          <p:cNvPr id="12" name="Seta dobrada para cima 11"/>
          <p:cNvSpPr/>
          <p:nvPr/>
        </p:nvSpPr>
        <p:spPr>
          <a:xfrm rot="10800000" flipH="1">
            <a:off x="7452320" y="4149080"/>
            <a:ext cx="576064" cy="504056"/>
          </a:xfrm>
          <a:prstGeom prst="ben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 dobrada para cima 17"/>
          <p:cNvSpPr/>
          <p:nvPr/>
        </p:nvSpPr>
        <p:spPr>
          <a:xfrm rot="5400000">
            <a:off x="4896036" y="5625244"/>
            <a:ext cx="360040" cy="576064"/>
          </a:xfrm>
          <a:prstGeom prst="ben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dobrada para cima 18"/>
          <p:cNvSpPr/>
          <p:nvPr/>
        </p:nvSpPr>
        <p:spPr>
          <a:xfrm rot="5400000" flipV="1">
            <a:off x="3887924" y="5625244"/>
            <a:ext cx="360040" cy="576064"/>
          </a:xfrm>
          <a:prstGeom prst="ben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3" grpId="0"/>
      <p:bldP spid="14" grpId="0"/>
      <p:bldP spid="16" grpId="0"/>
      <p:bldP spid="17" grpId="0"/>
      <p:bldP spid="12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 smtClean="0"/>
              <a:t>L.E.</a:t>
            </a:r>
            <a:r>
              <a:rPr lang="pt-BR" dirty="0" smtClean="0"/>
              <a:t>Duque Dutra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755576" y="260648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Transição energética e ativos encalhados</a:t>
            </a:r>
          </a:p>
        </p:txBody>
      </p:sp>
      <p:sp>
        <p:nvSpPr>
          <p:cNvPr id="8" name="Retângulo 7"/>
          <p:cNvSpPr/>
          <p:nvPr/>
        </p:nvSpPr>
        <p:spPr>
          <a:xfrm>
            <a:off x="240774" y="908720"/>
            <a:ext cx="445506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4/5 das reservas minerais fósseis 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até ½ das reservas de óleo e gás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conhecidas</a:t>
            </a:r>
          </a:p>
        </p:txBody>
      </p:sp>
      <p:sp>
        <p:nvSpPr>
          <p:cNvPr id="9" name="Retângulo 8"/>
          <p:cNvSpPr/>
          <p:nvPr/>
        </p:nvSpPr>
        <p:spPr>
          <a:xfrm>
            <a:off x="5827091" y="908720"/>
            <a:ext cx="31373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não serão aproveitadas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em razão do limite de 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emissões de CO</a:t>
            </a:r>
            <a:r>
              <a:rPr lang="pt-BR" sz="2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79512" y="3525976"/>
            <a:ext cx="18587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Alto risco de se tornarem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encalhados: </a:t>
            </a:r>
            <a:r>
              <a:rPr lang="pt-BR" sz="2200" i="1" dirty="0" err="1" smtClean="0">
                <a:latin typeface="Arial" pitchFamily="34" charset="0"/>
                <a:cs typeface="Arial" pitchFamily="34" charset="0"/>
              </a:rPr>
              <a:t>Stranded</a:t>
            </a: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i="1" dirty="0" err="1" smtClean="0">
                <a:latin typeface="Arial" pitchFamily="34" charset="0"/>
                <a:cs typeface="Arial" pitchFamily="34" charset="0"/>
              </a:rPr>
              <a:t>Asset</a:t>
            </a:r>
            <a:endParaRPr lang="pt-BR" sz="22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53431" y="1988840"/>
            <a:ext cx="420660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Demanda por combustíveis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derivados de petróleo satura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entre 2035 e 2045 e certamente</a:t>
            </a:r>
          </a:p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cai a partir de 2050</a:t>
            </a:r>
            <a:endParaRPr lang="pt-BR" sz="22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6084168" y="1916832"/>
            <a:ext cx="1879552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ts val="2400"/>
              </a:lnSpc>
            </a:pPr>
            <a:r>
              <a:rPr lang="el-GR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Δ</a:t>
            </a:r>
            <a:r>
              <a:rPr lang="pt-BR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</a:p>
          <a:p>
            <a:pPr algn="r"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Estrutural</a:t>
            </a:r>
          </a:p>
          <a:p>
            <a:pPr algn="r"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Tecnológica</a:t>
            </a:r>
          </a:p>
          <a:p>
            <a:pPr algn="r"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Geracional</a:t>
            </a:r>
          </a:p>
          <a:p>
            <a:pPr algn="r"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Social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2483768" y="3525976"/>
            <a:ext cx="24482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Estratégia:</a:t>
            </a:r>
          </a:p>
          <a:p>
            <a:pPr>
              <a:lnSpc>
                <a:spcPts val="2400"/>
              </a:lnSpc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i="1" dirty="0" err="1" smtClean="0">
                <a:latin typeface="Arial" pitchFamily="34" charset="0"/>
                <a:cs typeface="Arial" pitchFamily="34" charset="0"/>
              </a:rPr>
              <a:t>Majors</a:t>
            </a:r>
            <a:endParaRPr lang="pt-BR" sz="2200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Grandes estatais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79512" y="5373216"/>
            <a:ext cx="53285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Últimas fronteiras:</a:t>
            </a:r>
          </a:p>
          <a:p>
            <a:pPr marL="457200" indent="-457200">
              <a:lnSpc>
                <a:spcPts val="2400"/>
              </a:lnSpc>
              <a:buAutoNum type="arabicParenR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Óleo profundo   2) </a:t>
            </a: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Light </a:t>
            </a:r>
            <a:r>
              <a:rPr lang="pt-BR" sz="2200" i="1" dirty="0" err="1" smtClean="0">
                <a:latin typeface="Arial" pitchFamily="34" charset="0"/>
                <a:cs typeface="Arial" pitchFamily="34" charset="0"/>
              </a:rPr>
              <a:t>tight</a:t>
            </a: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i="1" dirty="0" err="1" smtClean="0">
                <a:latin typeface="Arial" pitchFamily="34" charset="0"/>
                <a:cs typeface="Arial" pitchFamily="34" charset="0"/>
              </a:rPr>
              <a:t>oil</a:t>
            </a: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457200" indent="-457200">
              <a:lnSpc>
                <a:spcPts val="2400"/>
              </a:lnSpc>
            </a:pP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Gás não convencional  4) Gás natural  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5976664" y="4365104"/>
            <a:ext cx="2771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Criar valor: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1) Derivados leves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2) GNL e GNC 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3)Química do gás 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4) Refinaria</a:t>
            </a:r>
          </a:p>
          <a:p>
            <a:pPr algn="r">
              <a:lnSpc>
                <a:spcPts val="2400"/>
              </a:lnSpc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Petroquímca</a:t>
            </a: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880954" y="3597984"/>
            <a:ext cx="18512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buFont typeface="Wingdings" pitchFamily="2" charset="2"/>
              <a:buChar char="§"/>
            </a:pPr>
            <a:r>
              <a:rPr lang="pt-BR" sz="2200" i="1" dirty="0" smtClean="0">
                <a:latin typeface="Arial" pitchFamily="34" charset="0"/>
                <a:cs typeface="Arial" pitchFamily="34" charset="0"/>
              </a:rPr>
              <a:t>Países exportadores</a:t>
            </a:r>
          </a:p>
        </p:txBody>
      </p:sp>
      <p:sp>
        <p:nvSpPr>
          <p:cNvPr id="14" name="Seta à esquerda, à direita e acima 13"/>
          <p:cNvSpPr/>
          <p:nvPr/>
        </p:nvSpPr>
        <p:spPr>
          <a:xfrm rot="8150193">
            <a:off x="5087303" y="1729325"/>
            <a:ext cx="1080120" cy="864096"/>
          </a:xfrm>
          <a:prstGeom prst="leftRightUp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em curva para a direita 18"/>
          <p:cNvSpPr/>
          <p:nvPr/>
        </p:nvSpPr>
        <p:spPr>
          <a:xfrm rot="17158200">
            <a:off x="5142399" y="4654947"/>
            <a:ext cx="499015" cy="1424387"/>
          </a:xfrm>
          <a:prstGeom prst="curvedRight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Seta em curva para a direita 19"/>
          <p:cNvSpPr/>
          <p:nvPr/>
        </p:nvSpPr>
        <p:spPr>
          <a:xfrm rot="1669900" flipH="1">
            <a:off x="3942387" y="4979024"/>
            <a:ext cx="374797" cy="886820"/>
          </a:xfrm>
          <a:prstGeom prst="curvedRight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Seta em curva para a direita 20"/>
          <p:cNvSpPr/>
          <p:nvPr/>
        </p:nvSpPr>
        <p:spPr>
          <a:xfrm rot="17158200" flipH="1">
            <a:off x="7266533" y="3307931"/>
            <a:ext cx="459823" cy="1424387"/>
          </a:xfrm>
          <a:prstGeom prst="curvedRight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  <p:bldP spid="16" grpId="0"/>
      <p:bldP spid="17" grpId="0"/>
      <p:bldP spid="18" grpId="0"/>
      <p:bldP spid="14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L.E.Duque Dutra</a:t>
            </a: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755576" y="188640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Triplo desafio da política petrolífera</a:t>
            </a:r>
          </a:p>
        </p:txBody>
      </p:sp>
      <p:sp>
        <p:nvSpPr>
          <p:cNvPr id="6" name="Retângulo 5"/>
          <p:cNvSpPr/>
          <p:nvPr/>
        </p:nvSpPr>
        <p:spPr>
          <a:xfrm>
            <a:off x="337740" y="1124744"/>
            <a:ext cx="2529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Horizonte temporal: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20 a 30 anos </a:t>
            </a:r>
          </a:p>
        </p:txBody>
      </p:sp>
      <p:sp>
        <p:nvSpPr>
          <p:cNvPr id="7" name="Retângulo 6"/>
          <p:cNvSpPr/>
          <p:nvPr/>
        </p:nvSpPr>
        <p:spPr>
          <a:xfrm>
            <a:off x="3421055" y="908720"/>
            <a:ext cx="187102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Urgência:</a:t>
            </a:r>
          </a:p>
          <a:p>
            <a:pPr algn="ctr"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planejamento </a:t>
            </a:r>
          </a:p>
          <a:p>
            <a:pPr algn="ctr"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de médio </a:t>
            </a:r>
          </a:p>
          <a:p>
            <a:pPr algn="ctr"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e longo prazo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747516" y="836712"/>
            <a:ext cx="3185552" cy="15799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1) Abandono prematuro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2) Reservas encalhadas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3) Novo ciclo exportador</a:t>
            </a:r>
          </a:p>
          <a:p>
            <a:pPr>
              <a:lnSpc>
                <a:spcPts val="22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Pau-Brasil, ouro, açúcar,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>
              <a:lnSpc>
                <a:spcPts val="2200"/>
              </a:lnSpc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racha, café e ... Óleo cru</a:t>
            </a:r>
          </a:p>
        </p:txBody>
      </p:sp>
      <p:sp>
        <p:nvSpPr>
          <p:cNvPr id="9" name="Retângulo 8"/>
          <p:cNvSpPr/>
          <p:nvPr/>
        </p:nvSpPr>
        <p:spPr>
          <a:xfrm>
            <a:off x="299937" y="2348880"/>
            <a:ext cx="8815234" cy="40934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Vantagens comparativas:</a:t>
            </a:r>
          </a:p>
          <a:p>
            <a:pPr>
              <a:lnSpc>
                <a:spcPts val="2400"/>
              </a:lnSpc>
            </a:pPr>
            <a:endParaRPr lang="pt-BR" sz="21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Fronteira mais cobiçada pelas grandes petroleiras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Centenas de milhões de barris deixados de lado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Disponibilidade de capital, tecnologia e mão de obra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    	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	   Entre os dez maiores mercados consumidores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    	   Entre as dez maiores indústrias químicas do mundo (já foi a 5ª)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    	   Atração de capital externo inabalável depois de 2012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         	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		      Gás natural associado do pré-sal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		      Área inexplorada nas bacias sedimentares</a:t>
            </a:r>
          </a:p>
          <a:p>
            <a:pPr>
              <a:lnSpc>
                <a:spcPts val="2400"/>
              </a:lnSpc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		      Recursos naturais renováveis em abundância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7515307" y="2996952"/>
            <a:ext cx="130516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</a:t>
            </a:r>
          </a:p>
          <a:p>
            <a:pPr algn="r"/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montante</a:t>
            </a:r>
            <a:endParaRPr lang="pt-B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07504" y="4274512"/>
            <a:ext cx="105028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</a:t>
            </a:r>
          </a:p>
          <a:p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jusante</a:t>
            </a:r>
            <a:endParaRPr lang="pt-B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968091" y="5498648"/>
            <a:ext cx="115563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longo </a:t>
            </a:r>
          </a:p>
          <a:p>
            <a:r>
              <a:rPr lang="pt-B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prazo</a:t>
            </a:r>
            <a:endParaRPr lang="pt-B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have esquerda 12"/>
          <p:cNvSpPr/>
          <p:nvPr/>
        </p:nvSpPr>
        <p:spPr>
          <a:xfrm>
            <a:off x="5436096" y="908720"/>
            <a:ext cx="288032" cy="1440160"/>
          </a:xfrm>
          <a:prstGeom prst="leftBrac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have esquerda 13"/>
          <p:cNvSpPr/>
          <p:nvPr/>
        </p:nvSpPr>
        <p:spPr>
          <a:xfrm flipH="1">
            <a:off x="6732240" y="3068960"/>
            <a:ext cx="216024" cy="864096"/>
          </a:xfrm>
          <a:prstGeom prst="leftBrac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have esquerda 14"/>
          <p:cNvSpPr/>
          <p:nvPr/>
        </p:nvSpPr>
        <p:spPr>
          <a:xfrm>
            <a:off x="1187624" y="4221088"/>
            <a:ext cx="288032" cy="936104"/>
          </a:xfrm>
          <a:prstGeom prst="leftBrac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have esquerda 15"/>
          <p:cNvSpPr/>
          <p:nvPr/>
        </p:nvSpPr>
        <p:spPr>
          <a:xfrm>
            <a:off x="2339752" y="5445224"/>
            <a:ext cx="288032" cy="936104"/>
          </a:xfrm>
          <a:prstGeom prst="leftBrac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L.E.Duque Dutra</a:t>
            </a: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196" y="1340768"/>
            <a:ext cx="49712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-Acentuado declínio dos campos maduros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-Lenta de resposta da Petrobrás e falta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de efetividade das medidas regulatórias</a:t>
            </a:r>
          </a:p>
        </p:txBody>
      </p:sp>
      <p:sp>
        <p:nvSpPr>
          <p:cNvPr id="6" name="Retângulo 5"/>
          <p:cNvSpPr/>
          <p:nvPr/>
        </p:nvSpPr>
        <p:spPr>
          <a:xfrm>
            <a:off x="755576" y="2492896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Milhões de barris serão abandonados nos próximos cinco anos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Atividade exploratória reduzida ao mínimo em terra </a:t>
            </a:r>
            <a:endParaRPr lang="pt-BR" sz="2000" dirty="0"/>
          </a:p>
        </p:txBody>
      </p:sp>
      <p:sp>
        <p:nvSpPr>
          <p:cNvPr id="7" name="Retângulo 6"/>
          <p:cNvSpPr/>
          <p:nvPr/>
        </p:nvSpPr>
        <p:spPr>
          <a:xfrm>
            <a:off x="125760" y="3822432"/>
            <a:ext cx="2646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1)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Política de recuperação de jazidas em terra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2483768" y="3501008"/>
            <a:ext cx="30243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-Abertura do mercado às independentes</a:t>
            </a:r>
          </a:p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-Desinvestimento Petrobrás e devolução de áreas</a:t>
            </a:r>
            <a:endParaRPr lang="pt-BR" sz="2000" dirty="0"/>
          </a:p>
        </p:txBody>
      </p:sp>
      <p:sp>
        <p:nvSpPr>
          <p:cNvPr id="9" name="Retângulo 8"/>
          <p:cNvSpPr/>
          <p:nvPr/>
        </p:nvSpPr>
        <p:spPr>
          <a:xfrm>
            <a:off x="4788024" y="3429000"/>
            <a:ext cx="41764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2)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Gás natural:  </a:t>
            </a:r>
          </a:p>
          <a:p>
            <a:pPr algn="r">
              <a:buFontTx/>
              <a:buChar char="-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Diversificação das fontes 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de abastecimento</a:t>
            </a:r>
          </a:p>
          <a:p>
            <a:pPr algn="r">
              <a:buFontTx/>
              <a:buChar char="-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Não convencional (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Recôn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cavo e São Francisco)</a:t>
            </a:r>
          </a:p>
          <a:p>
            <a:pPr algn="r">
              <a:buFontTx/>
              <a:buChar char="-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Terminal de liquefação</a:t>
            </a:r>
          </a:p>
          <a:p>
            <a:pPr algn="r"/>
            <a:r>
              <a:rPr lang="pt-BR" sz="2000" dirty="0" smtClean="0">
                <a:latin typeface="Arial" pitchFamily="34" charset="0"/>
                <a:cs typeface="Arial" pitchFamily="34" charset="0"/>
              </a:rPr>
              <a:t>- Biometano  </a:t>
            </a:r>
            <a:endParaRPr lang="pt-BR" sz="2000" dirty="0"/>
          </a:p>
        </p:txBody>
      </p:sp>
      <p:sp>
        <p:nvSpPr>
          <p:cNvPr id="10" name="Retângulo 9"/>
          <p:cNvSpPr/>
          <p:nvPr/>
        </p:nvSpPr>
        <p:spPr>
          <a:xfrm>
            <a:off x="251520" y="5932730"/>
            <a:ext cx="122413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Refino   </a:t>
            </a:r>
            <a:endParaRPr lang="pt-BR" sz="2100" dirty="0"/>
          </a:p>
        </p:txBody>
      </p:sp>
      <p:sp>
        <p:nvSpPr>
          <p:cNvPr id="11" name="Retângulo 10"/>
          <p:cNvSpPr/>
          <p:nvPr/>
        </p:nvSpPr>
        <p:spPr>
          <a:xfrm>
            <a:off x="3563888" y="5949280"/>
            <a:ext cx="194421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Petroquímica</a:t>
            </a:r>
            <a:endParaRPr lang="pt-BR" sz="2100" dirty="0"/>
          </a:p>
        </p:txBody>
      </p:sp>
      <p:sp>
        <p:nvSpPr>
          <p:cNvPr id="12" name="Retângulo 11"/>
          <p:cNvSpPr/>
          <p:nvPr/>
        </p:nvSpPr>
        <p:spPr>
          <a:xfrm>
            <a:off x="7020272" y="5949280"/>
            <a:ext cx="18002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Gás-Química</a:t>
            </a:r>
            <a:endParaRPr lang="pt-BR" sz="2100" dirty="0"/>
          </a:p>
        </p:txBody>
      </p:sp>
      <p:sp>
        <p:nvSpPr>
          <p:cNvPr id="13" name="Retângulo 12"/>
          <p:cNvSpPr/>
          <p:nvPr/>
        </p:nvSpPr>
        <p:spPr>
          <a:xfrm>
            <a:off x="755576" y="260648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Natureza do desafio na Bahia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67544" y="925270"/>
            <a:ext cx="820891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100" dirty="0" smtClean="0">
                <a:latin typeface="Arial" pitchFamily="34" charset="0"/>
                <a:cs typeface="Arial" pitchFamily="34" charset="0"/>
              </a:rPr>
              <a:t>Berço do petróleo e do modelo tripartite = da química brasileira</a:t>
            </a:r>
            <a:endParaRPr lang="pt-BR" sz="2100" dirty="0"/>
          </a:p>
        </p:txBody>
      </p:sp>
      <p:sp>
        <p:nvSpPr>
          <p:cNvPr id="15" name="Retângulo 14"/>
          <p:cNvSpPr/>
          <p:nvPr/>
        </p:nvSpPr>
        <p:spPr>
          <a:xfrm>
            <a:off x="125760" y="3229526"/>
            <a:ext cx="194421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Respostas:</a:t>
            </a:r>
            <a:endParaRPr lang="pt-BR" sz="2100" dirty="0"/>
          </a:p>
        </p:txBody>
      </p:sp>
      <p:sp>
        <p:nvSpPr>
          <p:cNvPr id="16" name="Retângulo 15"/>
          <p:cNvSpPr/>
          <p:nvPr/>
        </p:nvSpPr>
        <p:spPr>
          <a:xfrm>
            <a:off x="179512" y="5301208"/>
            <a:ext cx="47525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3) 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Base industrial e cadeia de valor:</a:t>
            </a:r>
            <a:endParaRPr lang="pt-BR" sz="2100" dirty="0"/>
          </a:p>
        </p:txBody>
      </p:sp>
      <p:sp>
        <p:nvSpPr>
          <p:cNvPr id="17" name="Retângulo 16"/>
          <p:cNvSpPr/>
          <p:nvPr/>
        </p:nvSpPr>
        <p:spPr>
          <a:xfrm>
            <a:off x="7236296" y="1484784"/>
            <a:ext cx="16561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100" dirty="0" smtClean="0">
                <a:latin typeface="Arial" pitchFamily="34" charset="0"/>
                <a:cs typeface="Arial" pitchFamily="34" charset="0"/>
              </a:rPr>
              <a:t>Atualidade</a:t>
            </a:r>
            <a:endParaRPr lang="pt-BR" sz="2100" dirty="0"/>
          </a:p>
        </p:txBody>
      </p:sp>
      <p:sp>
        <p:nvSpPr>
          <p:cNvPr id="18" name="Retângulo 17"/>
          <p:cNvSpPr/>
          <p:nvPr/>
        </p:nvSpPr>
        <p:spPr>
          <a:xfrm>
            <a:off x="7236296" y="2005390"/>
            <a:ext cx="16561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100" dirty="0" smtClean="0">
                <a:latin typeface="Arial" pitchFamily="34" charset="0"/>
                <a:cs typeface="Arial" pitchFamily="34" charset="0"/>
              </a:rPr>
              <a:t>Perspectiva</a:t>
            </a:r>
            <a:endParaRPr lang="pt-BR" sz="2100" dirty="0"/>
          </a:p>
        </p:txBody>
      </p:sp>
      <p:sp>
        <p:nvSpPr>
          <p:cNvPr id="19" name="Texto Explicativo 1 (Ênfase) 18"/>
          <p:cNvSpPr/>
          <p:nvPr/>
        </p:nvSpPr>
        <p:spPr>
          <a:xfrm flipH="1">
            <a:off x="35496" y="1412776"/>
            <a:ext cx="5544616" cy="864096"/>
          </a:xfrm>
          <a:prstGeom prst="accentCallout1">
            <a:avLst>
              <a:gd name="adj1" fmla="val 52866"/>
              <a:gd name="adj2" fmla="val -456"/>
              <a:gd name="adj3" fmla="val 21525"/>
              <a:gd name="adj4" fmla="val -31195"/>
            </a:avLst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2" name="Conector reto 21"/>
          <p:cNvCxnSpPr/>
          <p:nvPr/>
        </p:nvCxnSpPr>
        <p:spPr>
          <a:xfrm>
            <a:off x="8532440" y="2564904"/>
            <a:ext cx="0" cy="648072"/>
          </a:xfrm>
          <a:prstGeom prst="lin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>
            <a:endCxn id="6" idx="3"/>
          </p:cNvCxnSpPr>
          <p:nvPr/>
        </p:nvCxnSpPr>
        <p:spPr>
          <a:xfrm flipH="1">
            <a:off x="8532440" y="2348880"/>
            <a:ext cx="216024" cy="497959"/>
          </a:xfrm>
          <a:prstGeom prst="lin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eta para a esquerda e para a direita 26"/>
          <p:cNvSpPr/>
          <p:nvPr/>
        </p:nvSpPr>
        <p:spPr>
          <a:xfrm>
            <a:off x="2195736" y="6004738"/>
            <a:ext cx="576064" cy="288032"/>
          </a:xfrm>
          <a:prstGeom prst="leftRight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a esquerda e para a direita 27"/>
          <p:cNvSpPr/>
          <p:nvPr/>
        </p:nvSpPr>
        <p:spPr>
          <a:xfrm>
            <a:off x="5940152" y="6004738"/>
            <a:ext cx="576064" cy="288032"/>
          </a:xfrm>
          <a:prstGeom prst="leftRightArrow">
            <a:avLst/>
          </a:prstGeom>
          <a:noFill/>
          <a:ln w="508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L.E.Duque Dutra</a:t>
            </a:r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899592" y="323945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latin typeface="Arial" pitchFamily="34" charset="0"/>
                <a:cs typeface="Arial" pitchFamily="34" charset="0"/>
              </a:rPr>
              <a:t>Material de interesse sobre o assunto</a:t>
            </a:r>
          </a:p>
        </p:txBody>
      </p:sp>
      <p:sp>
        <p:nvSpPr>
          <p:cNvPr id="7" name="Retângulo 6"/>
          <p:cNvSpPr/>
          <p:nvPr/>
        </p:nvSpPr>
        <p:spPr>
          <a:xfrm>
            <a:off x="323528" y="5085184"/>
            <a:ext cx="66247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BP (2018) .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Advancing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energy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transition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ts val="2800"/>
              </a:lnSpc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000" cap="all" dirty="0" smtClean="0">
                <a:latin typeface="Arial" pitchFamily="34" charset="0"/>
                <a:cs typeface="Arial" pitchFamily="34" charset="0"/>
              </a:rPr>
              <a:t>Shell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(2018). 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Energy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transition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report.</a:t>
            </a:r>
            <a:endParaRPr lang="pt-BR" sz="2000" i="1" dirty="0"/>
          </a:p>
        </p:txBody>
      </p:sp>
      <p:sp>
        <p:nvSpPr>
          <p:cNvPr id="8" name="Retângulo 7"/>
          <p:cNvSpPr/>
          <p:nvPr/>
        </p:nvSpPr>
        <p:spPr>
          <a:xfrm>
            <a:off x="323528" y="1405225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Christophe </a:t>
            </a:r>
            <a:r>
              <a:rPr lang="pt-BR" sz="2000" cap="all" dirty="0" err="1" smtClean="0">
                <a:latin typeface="Arial" pitchFamily="34" charset="0"/>
                <a:cs typeface="Arial" pitchFamily="34" charset="0"/>
              </a:rPr>
              <a:t>McGlade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Paul </a:t>
            </a:r>
            <a:r>
              <a:rPr lang="pt-BR" sz="2000" cap="all" dirty="0" err="1" smtClean="0">
                <a:latin typeface="Arial" pitchFamily="34" charset="0"/>
                <a:cs typeface="Arial" pitchFamily="34" charset="0"/>
              </a:rPr>
              <a:t>Ekins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(2015).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geographical distribution of fossil fuels unused when limiting global warming to 2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, Nature, v. 517, pp. 187-190, 8 January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23528" y="2636912"/>
            <a:ext cx="8496944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IRENA (2017).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Stranded assets and 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renewables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: how the energy transition affects the value of energy reserves, buildings and capital stock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International Renewable Energy Agency (IRENA), Abu Dhabi,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2"/>
              </a:rPr>
              <a:t>www.irena.org/remap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8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Robert D. </a:t>
            </a:r>
            <a:r>
              <a:rPr lang="pt-BR" sz="2000" cap="all" dirty="0" err="1" smtClean="0">
                <a:latin typeface="Arial" pitchFamily="34" charset="0"/>
                <a:cs typeface="Arial" pitchFamily="34" charset="0"/>
              </a:rPr>
              <a:t>Cairns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(2018).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Stranded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cost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Erewhom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pt-BR" sz="2000" i="1" dirty="0" err="1" smtClean="0">
                <a:latin typeface="Arial" pitchFamily="34" charset="0"/>
                <a:cs typeface="Arial" pitchFamily="34" charset="0"/>
              </a:rPr>
              <a:t>Energy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 Police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v 121, pp. 248-251.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L.E.Duque Dutra</a:t>
            </a:r>
            <a:endParaRPr lang="pt-BR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7" y="1013106"/>
            <a:ext cx="5616624" cy="4958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899592" y="323945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>
                <a:latin typeface="Arial" pitchFamily="34" charset="0"/>
                <a:cs typeface="Arial" pitchFamily="34" charset="0"/>
              </a:rPr>
              <a:t>A miséria e a fortuna do petróleo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74168-DA5D-463F-8877-ACF32E4B3D9B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L.E.Duque Dutra</a:t>
            </a: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2417984" y="116632"/>
            <a:ext cx="4172937" cy="61247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FIM</a:t>
            </a:r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Agradecido</a:t>
            </a:r>
          </a:p>
          <a:p>
            <a:pPr algn="ctr"/>
            <a:endParaRPr lang="pt-B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Luís Eduardo Duque Dutra </a:t>
            </a:r>
          </a:p>
          <a:p>
            <a:pPr algn="ctr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duquedutra@uol.com.br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2417" y="1124744"/>
            <a:ext cx="2947735" cy="297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4086</TotalTime>
  <Words>732</Words>
  <Application>Microsoft Office PowerPoint</Application>
  <PresentationFormat>Apresentação na tela (4:3)</PresentationFormat>
  <Paragraphs>176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ldutra</dc:creator>
  <cp:lastModifiedBy>Andressa Paranhos Guimarães</cp:lastModifiedBy>
  <cp:revision>84</cp:revision>
  <cp:lastPrinted>2018-11-21T10:51:37Z</cp:lastPrinted>
  <dcterms:created xsi:type="dcterms:W3CDTF">2018-06-03T12:04:53Z</dcterms:created>
  <dcterms:modified xsi:type="dcterms:W3CDTF">2018-11-21T16:42:04Z</dcterms:modified>
</cp:coreProperties>
</file>