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3" r:id="rId2"/>
    <p:sldId id="257" r:id="rId3"/>
    <p:sldId id="269" r:id="rId4"/>
    <p:sldId id="287" r:id="rId5"/>
    <p:sldId id="288" r:id="rId6"/>
    <p:sldId id="289" r:id="rId7"/>
    <p:sldId id="290" r:id="rId8"/>
    <p:sldId id="291" r:id="rId9"/>
    <p:sldId id="278" r:id="rId10"/>
    <p:sldId id="292" r:id="rId11"/>
    <p:sldId id="294" r:id="rId12"/>
    <p:sldId id="281" r:id="rId13"/>
  </p:sldIdLst>
  <p:sldSz cx="9144000" cy="6858000" type="screen4x3"/>
  <p:notesSz cx="6858000" cy="9144000"/>
  <p:custDataLst>
    <p:tags r:id="rId1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7" autoAdjust="0"/>
    <p:restoredTop sz="94660"/>
  </p:normalViewPr>
  <p:slideViewPr>
    <p:cSldViewPr snapToGrid="0">
      <p:cViewPr>
        <p:scale>
          <a:sx n="91" d="100"/>
          <a:sy n="91" d="100"/>
        </p:scale>
        <p:origin x="-1642" y="10"/>
      </p:cViewPr>
      <p:guideLst>
        <p:guide orient="horz" pos="2160"/>
        <p:guide orient="horz" pos="21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2A154-0C78-4CA1-83FE-10F1A27408B0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30EE-A589-40B9-8422-CE862C391DD7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6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C9E4-BB64-4E60-AA2C-921EC111C29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70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87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63426" y="9432533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BEB022-6363-45AF-8593-641F6743AABB}" type="slidenum">
              <a:rPr lang="ja-JP" altLang="pt-BR" sz="1200" b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altLang="ja-JP" sz="1200" b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12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30EE-A589-40B9-8422-CE862C391D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0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30EE-A589-40B9-8422-CE862C391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0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25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3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2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6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8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1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68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6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12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3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697058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Slide do think-cell" r:id="rId15" imgW="216" imgH="216" progId="TCLayout.ActiveDocument.1">
                  <p:embed/>
                </p:oleObj>
              </mc:Choice>
              <mc:Fallback>
                <p:oleObj name="Slide do think-cell" r:id="rId1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EED8-AD21-4F87-A68C-3C9912DC775D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DC2A-58C6-4784-8BC9-CAF771804C9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5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50768" y="5433446"/>
            <a:ext cx="4321984" cy="771970"/>
          </a:xfrm>
        </p:spPr>
        <p:txBody>
          <a:bodyPr>
            <a:noAutofit/>
          </a:bodyPr>
          <a:lstStyle/>
          <a:p>
            <a:r>
              <a:rPr lang="pt-BR" altLang="ja-JP" b="1" i="1" dirty="0" smtClean="0">
                <a:solidFill>
                  <a:schemeClr val="bg1">
                    <a:lumMod val="50000"/>
                  </a:schemeClr>
                </a:solidFill>
              </a:rPr>
              <a:t>Câmara de Comércio e Indústria Japonesa do Brasil</a:t>
            </a:r>
          </a:p>
        </p:txBody>
      </p:sp>
      <p:pic>
        <p:nvPicPr>
          <p:cNvPr id="2052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8"/>
            <a:ext cx="1026646" cy="7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RUQEBIVFBQXFxgQFBUVFxUVFRUUGBUXFhQSFxQYHCggHBolHBUVIjEiJSorLi4uGCAzODMsNygtLisBCgoKDg0OGxAQGywkHyQsNDc3LC8sLSw3NDQsLC0sLi8yLywsNCwsNCw0LDQsLCwsLCwsLCwsLDQsLCwsLCwsLP/AABEIAOEA4AMBEQACEQEDEQH/xAAcAAEAAQUBAQAAAAAAAAAAAAAAAQIDBAUGBwj/xAA+EAACAgEDAQUFBgUCBAcAAAABAgADEQQSIQUTIjFBUQYHM2FyFDJxgZGyI0JSYqGi8ENTgtEVJZKxweHx/8QAGwEBAAIDAQEAAAAAAAAAAAAAAAMEAQIFBgf/xAAzEQEAAgIABAMFCAICAwAAAAAAAQIDEQQSITEFQVETImGx0QYycYGRocHwFOFC8RUjUv/aAAwDAQACEQMRAD8A9xgICAgICAgICAgICAgICAgICAgICAgICAgIFjQ/CT6F/aIFSW5dlx4AHPrnP/aBdgICAgICAgICAgICAgICAgICAgICAgICAgIFjQ/CT6F/aIFFJ/i2fgmP9UDKgICBBMADAmAgICAgICAgICAgQWgaD2w6tbp6qzTtBsvq05dhuFauSN23IySQFHPiwmt7ctZltWNzEJ9l+tvcbaNQFXUUkbtuQtlT5NV6qSSAcMpGThkb5TGO/PXZevLOm/m7UgICAgICBY0Hwk+hf2iBbo+NYfkgx5cZ5/yP0gZcBAQKfGBVAQEBAGBTAlYEwEBAQBgU+MDm/eSn/lepYDJrQagfjS62g/6JiY3GiGv6hW6XVa7TrvesFHrHBv074L1gk43ghXXPGQRkbiRRwZOSdStZKc0bh1fS+pVaisW0vuU8HxDKw8UdTyrDzUgES9E76wqsuZFFtgUZYgD1JwPQcmBqvaL2gq0dfaW5JO7YilQzbRuY5chVUDksxAHryJiZ0RG13oPVDqEZzU1WHKDdyHAAPaIcDKnOM4HIPiOTmBs4CBhaW/atKYPeQc+QwgPMCqhv41g9An+d3z+UDLgDAp8YFUBAQEBAQIxAAQJgICAMCnxgVQOc94d4Xpupr8XuqfS1L/M9tymutFHmctn8AT4CJnQqqqKoqHnChT+QxmcyYXIYl/Tl3dojNVdjHa1na5AztDjBWwDJwHDARXJanaSaxbuunU6xeBfQR6vp3LH8Sl6j9FEnjip84RTh9Jc37ejU6rTWJalXZVV23bK2d21Fq1MKgayg2KrHdjc+SF9JtPEROogjDMdZWuhad9fr63tpLUUqhSxhZ2bV11odPsJ7lhstey0lcgCqvPOJY1O0Pk9QxNmCAgayoc6Y4P3Dz5fDHjAyqVPa2HBxhBn5jOcfqIGTAQEBAQEBAQEBAQEBAQEBAxLup0pYtL3Vraw3LWzqHYZIBCk5PIP6GBzntBz1XRg8hdNqrFHkH36ZN4Hrtdhn0Y+shz/dSY+7ZhfMZlPSxtLr5zEx5kLO0nPy/wB8TXTO1u1Mg87eDycYHHj+Uzo20PsDfrdunopWj7BTWtRvYWFtRtBXfTkrgEhTkqVwThm8ulWZnvCnMRD0KbMEBA1C6SxuxdHwoWokbmH3TubgZByOOTKmbDktki1Z1HTznync9PjHRjS/pdJYtzOzZU7sDcx8WBXungYHHEYsOSuWbWnp185856dO3Q11bCW2SAgICAgICAgICAgICAgQTA4cW163XtfQq26b7O2k1FjANTewsDVJVn74Tddlvu98DkjivmtHbzS0rPm2dPSaanNyqQ2zsgzu7hKyQ3ZoHYhFJA4XA4HoJBa8zGpSRWI7M1R/v/f5TTs2VAesfEaXRCzXsWrsanRqzV704u1LIxV9jf8ADqBBXcO82DjaME2ceGO9kNsk9obVvZTTNkWC20HgrbffYhHoa2cqR8iJPFKx2hHNplu0UAAAAAcADgAeQAmzCYCAgWND8JPoX9ogX4CAgICAgICAgICAgICAgIGl9tNDbfoNTRQf4r1Oic43Ej7mfLcMrn5wzGt9XlPu21mmHaLfqLdLczg02bitXZhVB07o+aw4dWBDAE7uDxxUxVprlt952/FJz3t7WnXFMRrUdI6a18NPUKPZlHcXat/tTDmtWVRRWP6kp5Bb+9ix9MDiWK0ivZxZtM91272eVQTpHOnb7wUDfQT6GgnABPJ2FCfWLY627kWmGtt6u9SuuqouV1zgU1W3paPI0vWp8f6W2sDnIxgmtbDaJ6JYvEw2PsRoLNP0/S0XLtsSlEZcg7SB90kcEjwJHGcy4gbyAgICAgWND8JPoX9ogX4CAgICAgICAgICAJgICAgICB4N0z2Y1Wv1d+KW06PfbdbZbWyrWrWthEVgO0sI544Gck8gGpbB7TJMz2egw+KxwnB1x4ut53Pwjq6/3UU1rZaNN1JdRSAV+zdk1RVwwxequ5IUjIyg2tn1Enx15Y1vblcZm9taLzjikzHluN/H/p6VJFQgICAgCYCAgY+gYdmgzyEXI8x3R4iY3G9DImQgIEEwIzAqgICAgIEGBSogVwEBAQIJgeee8zr+pov066O3DIr32U7QReA1eKWYg4JUW4AwTnI8Jpe/Lpb4Xhpz88RE9K7/AD3HzeV9Rr0tTVvojqQtV9bdtcwTGmU5ZVqUBuCQSW5ISRVyY4vyx5r2XgeNvw8Zcse7SNRE9J166+vXo+lkcMAykEEZBHIIPgQfSWHGVQEBAgwKVECuAgabo6l+9yqgIuPAkhFOeMYHPhj9PAU8cWyZLW7Rv5a/uv7GIbmXGSAgQYEYgVQEBAQIJgQOYFUBAQEBApcfl8/SB4CUXT2W1vZ2jrcQ9gftGtetyxtdvJmG1ceXI8pz8/S/WXsvCKxk4aJpXXeJ+Plv4+v7NSZVegl6Z7nuvllfp1hyalFunJ8TQTtNf/QxAH9rKPKdPBk569e8PA+L8FHC59V+7brH8x+XyelSdyyBBMCBzAqgICBj9OUCpMDHdB/MjJmIiI7DImQgICAgICAgIEEQJgICAgICBa1dO+t03FdylNy8MuQRuB9RmB84XdPbTWWaN8bqG7EkDAYYDJYB5blZWx5ZnLz0mt5fQPCOJrn4Wuo1y9Nfh9e6kLIXRno3PsTqzV1TSMvgzvQw9Vet/H8GVT+UtcJPvTDz/wBoscTw9b+cW+cf6e+zoPHECMQJgICAgWNB8Kv6F/aIF+AgICAgICAgICAgICAgICAgfOfVtd9p1ep1QxttuYofI1oBVW35qgP5zm8Tbd9ej3PgWGcfCRaf+U7/AIj5MY+kruzHxdZ7qemdv1A3sO5pUyD63Wgqv5qgf/1rL3CU6TZ5L7RcTu9cMeXWfxnt/fi9plx5ogICAgICBY0Hwq/oX9ogX4CAgICAgICAgICAgICAgIHJ+83rZ0ugcVnF1x+y1c4IZwd9n/SgdvxA9Zre3LWZlNw2Cc+WuKvnP9/R4qiBVCLwFAH5AYE5Ezvq+k0pGOIrHaOyUVmZK0Uu7sK0RcbmdjgAZ4+eTwACZmlJvOoRcXxWPhsU5MnZ677pemW6fS3JfS1Vh1NjEOMFhtrCsCOGXAwCCRxOpirNaREvAcdnrn4i+SvaZdxJFQgICAgICBY0Pwk+hf2iBfgICAgICAgICAgICAgICBwOgs1dPV9fqtWz19PSkbS5/hd1airIvqMX5P8AcBzxMddtp5eWPX/rX8vOfaT2gs1951FmVrGV09R/4df9TD/mN4n08PLnn8Rm5p5Y7PaeDeG/49PbZI9+f2j0/H1/RrZWdzu3/u92f+K6Y2YHduCZ8O2Nfd/09pLnCa3Lzf2ki/s8evu7n9ddP5e7y88iQEBAQEBAQLGh+En0L+0QL8BAQECCYAGBMBAQEBAQEDzS/wB4Os1Gps0fTdCDYjmvfezYTDFTbaqgBF4yBuJI8AfCac082tfmsexpGL2k3jc9qx1n8/KP5d9q+o16esPqrqq+O8zMK1LAd7buP+Mmbq7yT3g+2g12NLpsjSqwex2BU6hlOVVVPIqB5ycFiBjjk1M+eIjlr3ei8J8Iva8Zs0arHaJ7zP0+f4OSPrKD2G1yuksMjHiBjz5iI21teK92ToKgNXo0U9/7XRlh4Y7VTkfkD+ss8PH/ALIcbxu0zwdpntuPm+iJ0XiCAgICAgICBY0Pwk+hf2iBfgICAMCnxgVQEBAQBgUwJWBb1epSpGttYIiKXdmOAqgZLE+mIHz91HrT36+3qNLvWxcGhjwyUooVVKngK2GYoeO/yMyhlzzGT3fJ6/w/wil+E1nrqbTv4xHl9dfHqsdY6lbqru31LmxwNi8BVrXzVEHhk8k8k+Z4EhyZrZO7pcD4Zh4Tc16zPnPyY0idJUiE8D8IYmYiNyyGbYNowT5nn8v/AJ4m3ZHEc/WezpvdR0ZdRrbNRZkrpQhrHkbrA+XPrtQcfN8+Ql3hKRrmeU+0PFWnLGCPuxG/zn6R83s0tvOEBAGBTAlYEwECxoPhV/Qv7RAvwEAYFOMwKoCAgICAgRiAAgeR+93rFtmpHT/u0LXXqXH/ADmZ3C7v7FKZx5n8BK3E5JrXUebu+BcJjzZZvfry61Hxnfy04cn0nOe1jujEM6VouSB6kD/MEzqJlkFuzBUfe8z8jg4IP4f5/KbdkMROSdz2YymapnYe6fqnY699NgldSm8YGSllIJJbHgpRsZ8Mqo85f4S3uzV4/wC0XD8uWuX1jX6PZJbecICAgRiAAgTAQLGg+FX9C/tEC/AQEBAQEBAxupa+vT1Pfc4StBuZj/gADkknAAHJJAEDy3q/vL1ZtIopSitTgLejPa3pvUMoT6Rk/PylTJxUROqw9FwXgM5scZMltb7RHX9fp+5qfenqWr216alLP6y72AepFW1fn/Nx85j/AC412bx9m8nN1yRr8J3+n+3Nan2s19gKvrbcN47Ozr/IFEDD8jmQzxWR0qeA8HEdYmfz+mlHTPaPV6dt1Oqt9StjtchHzWwnH4jB+cxXiMkT323z+DcJkjUV5fjH++ix1nqduruOo1DBrNorG1QiqikkKF54yzHJJPMxlzTk7pOB8Mx8HuazMzPqwvCQupCoQyqz5fr/APUMKqKHsdaqkeyxgSqVqWJVfvNx4AZHJ9RN6Y7X+7CtxPG4OGiJzW1v4TPyYmpayq56762qCorfxAVfLEgd084ODgYycfMSS+GaxHrPkp8P4rTNlvMTHs6xHvT06z+P029h91Hs4dPQ2qvrKai85AcYeugfDrIP3ScbyPVufCX8WPkrp5DxHi54rPa/l5fh/vu7uSKJAQEBAQEBAsaD4Vf0L+0QL8BAQEBAQNP1z2ir0xFWDbew3V0V4NjDw3tnhE9XbA8uTgTW1orG5ZiszOoaBtHbe63a1ldlxZVQmfs9LDkMM82WD+tvD+VVlPJnm3SOyzTFFessbr3s0urTdwlwGFbnB/tb5fPxkE1263BeI34W2u9fT6PMupaF6LuwsUizxVB3mYeTIFyWH4TWMdpnpD0seIcNyc83iIn1n+O7Ko9ndY43Lo9Rj51lPz2vhv8AEk/xsnoq/wDm+Cidc/7T9GsfhmrIIZDtdWBDK3owPIMivS1Z1ML3D8Riz15sdtwTVZhikWYFg3ODY9GwLwj5qFKlgMhnDuRng4wOVMtRgi2Osx3nzedv4rfDxeWuX7tY6V7b7dp+PV0NvsxrUc1nR3Fh4lVDIR8rAduPzz8hNZ4bJHktV8d4OY5ptMfDU/x0/dsOle73WXMe3o7KtEawLY6Zut2nsqu4x2rv2lifIY8zifBw81ndnI8V8arnxxjwbj1nt+Tee6r2Q1NGoOq1dbVbKfsyKxVmdmKGyw7SRtHZgD1yT5DMmHFNN781HxPjq8T7Otd6rHefOem/k9Dt6HpmvGqbT1NeuAtpRS4x4ENjORk8ydy9zrTYQwQEBAQEBAQECxoPhJ9C/tECXP8AEUZ/lY48vFef8wL0BAQEDnfbDWF9NfptLcn2tkKpWtqJdhjhimWGH27tp45xyIGm0NIqyNPob8sQXxUK2YgY3PZay7z88mUZw5bTufmtxlpEdFwG/U6iuioX6eoK9l9xp2MCNorpQ3oVJYsxJAbhPLOZviwdffhpky//ACo0X2XUWNQepalwgfKnZp1sCNixkvrqQuFbuk1vgecmjFTaOcllPRrC7O/T1q02l3YS0VBrtWwwGvLsfh5GASCzYzkDGdcmXl6QzTHzdZV9b1Nt6jp2otFY1Waq9Tpw1ZWxB2vYvWzHuuiPyGGeRgZBmceWL7hmaezmLd3luq6JZRZdSq70psNPaJWa0Yqisx25YLjdjx8pSz4+W3q9n4Vx9c+L3orWYnURHT9mGFZitdQ3WWMtVa/1OxwM/LzJ8gDI8dJvbS9xvFRwuGcs/lHrL1v2f92y6a2rUfbLzYmC+wJWlnmayACezJ/lJP4zpY8NadtvEcX4ll4qNZIr+Ouv6u8krnkBAQEBAQEBAQEBAQLGh+En0L+0QJf4i/S3/usC9AQMLrPUk0unt1NudlSNa20ZbCjJAHrA57XX6vVoa+7pKnGGKObNSUI5UMAEqbnG4F/lg8itbiI/4pow+qj/AMJoFZoWhBUeDWEGGzxk+ZPz8fOVead7WOWNaWU6lfpDpqVs7et7k0oW0Zu2NnvC4EbtiKzd5SSE5OTmWsWa1ramFfJjisbhs/bHqVqdjpdOVR9SbahawJFQWln3KoI3PxwMjwJ8pNe3LXaOteadMB9Lp9LpUqtFYoqVKx2oBHGFTgg5cn05JMo7tNunda1ER1Xq+rVHAYvXnCp21dlAY+QXtVXJ48BM2paI6wVvWezH9ldD9t7PqF7sVS65tNSoValCvZTXcTje7FNxHe29/geBlvHjisb81e95tOmdrOh2VX2X6Xa6XN2l9Lnae0Che1qfBGSFUFG4OMgryGZMfN18ymTlWuj+z7NrPtt9KVCtCmnrBVnDv8W5yvdB24VQCcAtzzgMePk/Ftlz3yRETM6h1klQkBAQEBAQEBAQECCYEwECxofhJ9C/tEA3xFP9rD/K/wDaBfgIFrU0q6NXYodGBRlYBlZSMFSDwQR5QOV1vsm7EUV3kaXtK7XqYubERDuamu0Hd2bkL3WPd5AOCFEfsq822/POtMH2c1J7Oyqxt5out0naE5LrW/cYk+LbSAT/AFK0p5oit9QtYt2qve0Bo7B21GQigNuXcHD5xWa2XvCzdjbt5yRiaUmd+73ZtEa95VqtBrLtBpLbk36nT2Lq3qJVXuCLYipuHdS4q4JA7pYFchTkdG1eaulOs6na10uxdb1Gl1DNTp6Wu7ysoTVWMq1hgw4sWvte74ru8pDgpNd7hvltE607e2pWBVlDKeCCAQR6EGWEQiBRtUAADAAGAB5ACAUQK4CAgIEEwIzAqgICAgIEGBCiBVAQMLQ6gYrqwc9mr58gMYx5c8HygYHsyAKaVHPdcA+Pg48/9/l4QN5AQIMDz7rejbR6v7QrK1uovZ6gAwsdux27bX8BRWiZwM5O3wMjvMV3eZb1ibe7Cro2j7CpagzO2Wexj4vY7F7LCPIszMflwJzb2m1uZfrWK10udNq+09RWth/D0qLqnXyOosLrQD9Cpa34lT5S3wtenMrcRbrp3ktqxAgmBA5gVQEBAQECDAjECqAgICBBMCAMwKoCAgafSH+JWSQAKVA+9nwJJztAA4PGfLw4gU+zVhampiSxK2ElvvZ3jIJHj+PygbqAgIHFe8Vh2miCZOo7ZmrA8OwC41Rb5BWXGOdxTyzIc+uSdpcO+eNOZ9mPaZrvtF17VV0Ka1VmO01u2S1VrMcbwDVnwwzlecSrfHFdRHWVmmTm3M9nVe7xdx1mpAOy29RUxBAeuumtN658V39pg+B8pbw15aREquWd3mXYyVGQIIgTAQEBAQEBAQEBAQECMQJgICAgabSrm2rI8KB+hHp4f/n4YC37L/Bp+mzg4BB3jjAAEDewEBAxOo9MqvAW6tX2ncpP3kbBG5GHKnBIyCPGYmN9yJ05zRe73TVlsvdZW132sVM/8MWbw4JKgM43AHvs3gJryV3vTbntrW3XTdqQEBAQEBAQEBAQEBAQEBAQEBAQEDR1alVdHY8JR3uc+C7z3QSTwAc+HjznghHsuP4NXgSBYDtKkZ7TkZXg8g+HEDewEBAQEBAQEBAQEBAQEBAQEBAQEBAQEBAQEDktHr7yoxbtUAKO6rHgL6/Uvz5/GcKnE8TeZnn1G9don+94aRMs/oHVHex6rmBYd5TgDI8/Dg8EEfjLPA8Xe97Yss9Y7f392az5N9Oo2ICAgICAgICAgICAgICAgICAgICAgICAgIHKaPpt4UFURlIDDLEYyB5qR6D9B6Th04TiaTOoiYmfX6NIiWw6H0t0d7bgoYgKoXwC/L9APylrguEvjvbJl1ufT0/vyZiG7nSbEBAQEBAQEBAQEBAQEBAQEBAQEBAQEBAQECxoPhV/Qv7RAv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" y="3264388"/>
            <a:ext cx="1872208" cy="12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1" y="3264388"/>
            <a:ext cx="1667021" cy="126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934942" y="6126016"/>
            <a:ext cx="369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600" dirty="0" smtClean="0"/>
              <a:t> </a:t>
            </a:r>
            <a:r>
              <a:rPr lang="en-US" altLang="ja-JP" sz="3600" b="1" dirty="0" err="1" smtClean="0">
                <a:solidFill>
                  <a:schemeClr val="tx2"/>
                </a:solidFill>
              </a:rPr>
              <a:t>Progredir</a:t>
            </a:r>
            <a:r>
              <a:rPr lang="en-US" altLang="ja-JP" sz="3600" b="1" dirty="0">
                <a:solidFill>
                  <a:schemeClr val="tx2"/>
                </a:solidFill>
              </a:rPr>
              <a:t> </a:t>
            </a:r>
            <a:r>
              <a:rPr lang="en-US" altLang="ja-JP" sz="3600" b="1" dirty="0" err="1">
                <a:solidFill>
                  <a:schemeClr val="tx2"/>
                </a:solidFill>
              </a:rPr>
              <a:t>j</a:t>
            </a:r>
            <a:r>
              <a:rPr lang="en-US" altLang="ja-JP" sz="3600" b="1" dirty="0" err="1" smtClean="0">
                <a:solidFill>
                  <a:schemeClr val="tx2"/>
                </a:solidFill>
              </a:rPr>
              <a:t>untos</a:t>
            </a:r>
            <a:r>
              <a:rPr lang="en-US" altLang="ja-JP" sz="3600" b="1" kern="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  <a:endParaRPr lang="ja-JP" altLang="ja-JP" sz="3600" b="1" kern="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ítulo 7"/>
          <p:cNvSpPr txBox="1">
            <a:spLocks/>
          </p:cNvSpPr>
          <p:nvPr/>
        </p:nvSpPr>
        <p:spPr>
          <a:xfrm>
            <a:off x="800852" y="816444"/>
            <a:ext cx="7543800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ja-JP" sz="3600" dirty="0" smtClean="0"/>
              <a:t> </a:t>
            </a:r>
            <a:r>
              <a:rPr lang="pt-BR" altLang="ja-JP" sz="3600" b="1" dirty="0" smtClean="0"/>
              <a:t>Desenvolvimento de Diálogo Político para Promoção de Investimentos </a:t>
            </a:r>
          </a:p>
          <a:p>
            <a:pPr algn="ctr"/>
            <a:r>
              <a:rPr lang="pt-BR" altLang="ja-JP" sz="3600" b="1" dirty="0" smtClean="0"/>
              <a:t>no Brasil </a:t>
            </a:r>
          </a:p>
          <a:p>
            <a:pPr algn="ctr"/>
            <a:r>
              <a:rPr lang="pt-BR" sz="2400" b="1" dirty="0" smtClean="0"/>
              <a:t>(AGIR: </a:t>
            </a:r>
            <a:r>
              <a:rPr lang="pt-BR" sz="2400" b="1" dirty="0" err="1" smtClean="0"/>
              <a:t>Action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Plan</a:t>
            </a:r>
            <a:r>
              <a:rPr lang="pt-BR" sz="2400" b="1" dirty="0" smtClean="0"/>
              <a:t> for </a:t>
            </a:r>
            <a:r>
              <a:rPr lang="pt-BR" sz="2400" b="1" dirty="0" err="1" smtClean="0"/>
              <a:t>Greater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Investment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Realization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56" y="2610950"/>
            <a:ext cx="4889792" cy="26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48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636" cy="7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24636" y="262237"/>
            <a:ext cx="722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≪</a:t>
            </a:r>
            <a:r>
              <a:rPr lang="pt-BR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Eliminação do Custo Brasil para aumentar competitividade de indústria</a:t>
            </a:r>
            <a:r>
              <a:rPr lang="ja-JP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≫</a:t>
            </a:r>
            <a:endParaRPr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6763" y="1202416"/>
            <a:ext cx="90772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【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Exemplos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área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tributária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】</a:t>
            </a:r>
            <a:endParaRPr lang="ja-JP" altLang="en-US" sz="2400" b="1" dirty="0">
              <a:solidFill>
                <a:srgbClr val="FF0000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400" dirty="0" smtClean="0">
                <a:ea typeface="HG丸ｺﾞｼｯｸM-PRO" panose="020F0600000000000000" pitchFamily="50" charset="-128"/>
                <a:cs typeface="Arial" panose="020B0604020202020204" pitchFamily="34" charset="0"/>
              </a:rPr>
              <a:t>Reforma radical do ICMS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400" dirty="0" smtClean="0">
                <a:ea typeface="HG丸ｺﾞｼｯｸM-PRO" panose="020F0600000000000000" pitchFamily="50" charset="-128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xtinção 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do Sistema de Substituição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Tributária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Revisão do Sistema de Preço </a:t>
            </a:r>
            <a:r>
              <a:rPr lang="pt-BR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de </a:t>
            </a:r>
            <a:r>
              <a:rPr lang="pt-BR" altLang="ja-JP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transferência</a:t>
            </a:r>
          </a:p>
          <a:p>
            <a:endParaRPr lang="pt-BR" altLang="ja-JP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【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Exemplos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área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trabalhista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】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400" dirty="0" smtClean="0">
                <a:solidFill>
                  <a:srgbClr val="000000"/>
                </a:solidFill>
              </a:rPr>
              <a:t>Introdução </a:t>
            </a:r>
            <a:r>
              <a:rPr lang="pt-BR" altLang="ja-JP" sz="2400" dirty="0">
                <a:solidFill>
                  <a:srgbClr val="000000"/>
                </a:solidFill>
              </a:rPr>
              <a:t>de sistema flexível de gestão de recursos humanos </a:t>
            </a:r>
          </a:p>
          <a:p>
            <a:pPr lvl="1"/>
            <a:r>
              <a:rPr lang="pt-BR" altLang="ja-JP" sz="2400" dirty="0">
                <a:latin typeface="MS Mincho"/>
                <a:ea typeface="MS Mincho"/>
              </a:rPr>
              <a:t> </a:t>
            </a:r>
            <a:r>
              <a:rPr lang="ja-JP" altLang="en-US" sz="2400" dirty="0">
                <a:latin typeface="MS Mincho"/>
                <a:ea typeface="MS Mincho"/>
              </a:rPr>
              <a:t>　</a:t>
            </a:r>
            <a:r>
              <a:rPr lang="pt-BR" altLang="ja-JP" sz="2400" dirty="0">
                <a:latin typeface="MS Mincho"/>
                <a:ea typeface="MS Mincho"/>
              </a:rPr>
              <a:t>⇒</a:t>
            </a:r>
            <a:r>
              <a:rPr lang="pt-BR" altLang="ja-JP" sz="2400" dirty="0">
                <a:ea typeface="HG丸ｺﾞｼｯｸM-PRO" panose="020F0600000000000000" pitchFamily="50" charset="-128"/>
              </a:rPr>
              <a:t>Garantia de emprego estável</a:t>
            </a:r>
          </a:p>
          <a:p>
            <a:pPr lvl="1"/>
            <a:r>
              <a:rPr lang="pt-BR" altLang="ja-JP" sz="2400" dirty="0">
                <a:latin typeface="MS Mincho"/>
                <a:ea typeface="MS Mincho"/>
              </a:rPr>
              <a:t> </a:t>
            </a:r>
            <a:r>
              <a:rPr lang="ja-JP" altLang="en-US" sz="2400" dirty="0">
                <a:latin typeface="MS Mincho"/>
                <a:ea typeface="MS Mincho"/>
              </a:rPr>
              <a:t>　</a:t>
            </a:r>
            <a:r>
              <a:rPr lang="pt-BR" altLang="ja-JP" sz="2400" dirty="0">
                <a:latin typeface="MS Mincho"/>
                <a:ea typeface="MS Mincho"/>
              </a:rPr>
              <a:t>⇒</a:t>
            </a:r>
            <a:r>
              <a:rPr lang="pt-BR" altLang="ja-JP" sz="2400" dirty="0">
                <a:ea typeface="HG丸ｺﾞｼｯｸM-PRO" panose="020F0600000000000000" pitchFamily="50" charset="-128"/>
              </a:rPr>
              <a:t>Adaptação à necessidade dos funcionários e as mudanças </a:t>
            </a:r>
            <a:r>
              <a:rPr lang="pt-BR" altLang="ja-JP" sz="2400" dirty="0" smtClean="0">
                <a:ea typeface="HG丸ｺﾞｼｯｸM-PRO" panose="020F0600000000000000" pitchFamily="50" charset="-128"/>
              </a:rPr>
              <a:t>no</a:t>
            </a:r>
          </a:p>
          <a:p>
            <a:pPr lvl="1"/>
            <a:r>
              <a:rPr lang="pt-BR" altLang="ja-JP" sz="2400" dirty="0">
                <a:ea typeface="HG丸ｺﾞｼｯｸM-PRO" panose="020F0600000000000000" pitchFamily="50" charset="-128"/>
              </a:rPr>
              <a:t> </a:t>
            </a:r>
            <a:r>
              <a:rPr lang="pt-BR" altLang="ja-JP" sz="2400" dirty="0" smtClean="0">
                <a:ea typeface="HG丸ｺﾞｼｯｸM-PRO" panose="020F0600000000000000" pitchFamily="50" charset="-128"/>
              </a:rPr>
              <a:t>          ambiente de </a:t>
            </a:r>
            <a:r>
              <a:rPr lang="pt-BR" altLang="ja-JP" sz="2400" dirty="0">
                <a:ea typeface="HG丸ｺﾞｼｯｸM-PRO" panose="020F0600000000000000" pitchFamily="50" charset="-128"/>
              </a:rPr>
              <a:t>negócio</a:t>
            </a:r>
          </a:p>
          <a:p>
            <a:pPr lvl="1"/>
            <a:r>
              <a:rPr lang="pt-BR" altLang="ja-JP" sz="2400" dirty="0">
                <a:latin typeface="MS Mincho"/>
                <a:ea typeface="MS Mincho"/>
              </a:rPr>
              <a:t> </a:t>
            </a:r>
            <a:r>
              <a:rPr lang="ja-JP" altLang="en-US" sz="2400" dirty="0">
                <a:latin typeface="MS Mincho"/>
                <a:ea typeface="MS Mincho"/>
              </a:rPr>
              <a:t>　</a:t>
            </a:r>
            <a:r>
              <a:rPr lang="pt-BR" altLang="ja-JP" sz="2400" dirty="0">
                <a:latin typeface="MS Mincho"/>
                <a:ea typeface="MS Mincho"/>
              </a:rPr>
              <a:t>⇒</a:t>
            </a:r>
            <a:r>
              <a:rPr lang="pt-BR" altLang="ja-JP" sz="2400" dirty="0">
                <a:ea typeface="HG丸ｺﾞｼｯｸM-PRO" panose="020F0600000000000000" pitchFamily="50" charset="-128"/>
              </a:rPr>
              <a:t>Diálogo com sindicatos </a:t>
            </a:r>
            <a:endParaRPr lang="pt-BR" altLang="ja-JP" sz="2400" dirty="0" smtClean="0">
              <a:ea typeface="HG丸ｺﾞｼｯｸM-PRO" panose="020F0600000000000000" pitchFamily="50" charset="-128"/>
            </a:endParaRPr>
          </a:p>
          <a:p>
            <a:endParaRPr lang="pt-BR" altLang="ja-JP" sz="2000" dirty="0">
              <a:ea typeface="HG丸ｺﾞｼｯｸM-PRO" panose="020F0600000000000000" pitchFamily="50" charset="-128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【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Exemplos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área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de </a:t>
            </a:r>
            <a:r>
              <a:rPr lang="en-US" altLang="ja-JP" sz="2400" b="1" dirty="0" err="1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infraestrutura</a:t>
            </a:r>
            <a:r>
              <a:rPr lang="en-US" altLang="ja-JP" sz="24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】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Alteração </a:t>
            </a:r>
            <a:r>
              <a:rPr lang="pt-BR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de plano de investimento por atraso na entrega de obras de </a:t>
            </a:r>
            <a:r>
              <a:rPr lang="pt-BR" altLang="ja-JP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infraestrutura</a:t>
            </a:r>
            <a:endParaRPr lang="pt-BR" altLang="ja-JP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94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636" cy="7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625898" y="690763"/>
            <a:ext cx="579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≪</a:t>
            </a:r>
            <a:r>
              <a:rPr lang="pt-BR" altLang="ja-JP" sz="3200" b="1" dirty="0" smtClean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Função da Câmara Japonesa</a:t>
            </a:r>
            <a:r>
              <a:rPr lang="ja-JP" altLang="en-US" sz="3200" b="1" dirty="0" smtClean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≫</a:t>
            </a:r>
            <a:endParaRPr lang="ja-JP" altLang="en-US" sz="3200" b="1" dirty="0">
              <a:solidFill>
                <a:srgbClr val="0070C0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0416" y="1626144"/>
            <a:ext cx="8933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★</a:t>
            </a:r>
            <a:r>
              <a:rPr lang="pt-BR" altLang="ja-JP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Através das atividades do AGIR</a:t>
            </a:r>
          </a:p>
          <a:p>
            <a:endParaRPr lang="pt-BR" altLang="ja-JP" sz="2800" dirty="0" smtClean="0">
              <a:solidFill>
                <a:srgbClr val="7030A0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altLang="ja-JP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Apoio as atividades </a:t>
            </a:r>
            <a:r>
              <a:rPr lang="pt-BR" altLang="ja-JP" sz="2800" dirty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do governo brasileiro para melhoria no custo brasil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altLang="ja-JP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Aumento das oportunidade de negócios entre empresas brasileiras e japonesas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altLang="ja-JP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Fortalecimento </a:t>
            </a:r>
            <a:r>
              <a:rPr lang="pt-BR" altLang="ja-JP" sz="2800" dirty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das relações entre </a:t>
            </a:r>
            <a:r>
              <a:rPr lang="pt-BR" altLang="ja-JP" sz="2800" dirty="0" smtClean="0">
                <a:solidFill>
                  <a:srgbClr val="7030A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Brasil-Japão</a:t>
            </a:r>
            <a:endParaRPr lang="ja-JP" altLang="en-US" sz="2800" i="1" dirty="0">
              <a:solidFill>
                <a:srgbClr val="7030A0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7240" y="5159805"/>
            <a:ext cx="8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⇒ </a:t>
            </a:r>
            <a:r>
              <a:rPr lang="pt-BR" altLang="ja-JP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Esperamos apoio dos membros da </a:t>
            </a:r>
          </a:p>
          <a:p>
            <a:pPr algn="ctr"/>
            <a:r>
              <a:rPr lang="pt-BR" altLang="ja-JP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Câmara do Deputados nas atividade da AGIR!</a:t>
            </a:r>
            <a:endParaRPr lang="ja-JP" altLang="en-US" sz="24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242" cy="9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4" y="2147887"/>
            <a:ext cx="1512168" cy="1004981"/>
          </a:xfrm>
          <a:prstGeom prst="rect">
            <a:avLst/>
          </a:prstGeom>
        </p:spPr>
      </p:pic>
      <p:sp>
        <p:nvSpPr>
          <p:cNvPr id="29" name="Título 1"/>
          <p:cNvSpPr txBox="1">
            <a:spLocks/>
          </p:cNvSpPr>
          <p:nvPr/>
        </p:nvSpPr>
        <p:spPr>
          <a:xfrm>
            <a:off x="467771" y="1989557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pt-BR" altLang="ja-JP" sz="6000" smtClean="0"/>
              <a:t>OBRIGADO!</a:t>
            </a:r>
            <a:endParaRPr kumimoji="1" lang="ja-JP" altLang="en-US" sz="60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6" y="3225665"/>
            <a:ext cx="1162937" cy="8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432419" y="4178399"/>
            <a:ext cx="7655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pt-BR" altLang="ja-JP" sz="6000" dirty="0" smtClean="0"/>
              <a:t>ARIGATOU !</a:t>
            </a:r>
            <a:endParaRPr kumimoji="1" lang="ja-JP" altLang="en-US" sz="60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99" y="4290941"/>
            <a:ext cx="1428968" cy="9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949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Slide do think-cell" r:id="rId5" imgW="216" imgH="216" progId="TCLayout.ActiveDocument.1">
                  <p:embed/>
                </p:oleObj>
              </mc:Choice>
              <mc:Fallback>
                <p:oleObj name="Slide do think-cell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99377" y="1541048"/>
            <a:ext cx="8399092" cy="123553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pt-BR" altLang="ja-JP" sz="2400" b="1" dirty="0">
                <a:solidFill>
                  <a:schemeClr val="tx1"/>
                </a:solidFill>
              </a:rPr>
              <a:t>Objetivo do Diálogo Político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pt-BR" altLang="ja-JP" sz="2400" b="1" dirty="0">
                <a:solidFill>
                  <a:schemeClr val="tx1"/>
                </a:solidFill>
              </a:rPr>
              <a:t>Estabelecimento de Comissão de Relações Institucionais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pt-BR" altLang="ja-JP" sz="2400" b="1" dirty="0">
                <a:solidFill>
                  <a:schemeClr val="tx1"/>
                </a:solidFill>
              </a:rPr>
              <a:t>Estabelecimento de Grupos de Trabalho e Elaboração </a:t>
            </a:r>
            <a:r>
              <a:rPr lang="pt-BR" altLang="ja-JP" sz="2400" b="1" dirty="0" smtClean="0">
                <a:solidFill>
                  <a:schemeClr val="tx1"/>
                </a:solidFill>
              </a:rPr>
              <a:t>do AGIR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4303" y="206515"/>
            <a:ext cx="808924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700" b="1" kern="1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AGIR</a:t>
            </a:r>
            <a:r>
              <a:rPr lang="ja-JP" altLang="en-US" sz="2700" b="1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endParaRPr lang="pt-BR" altLang="ja-JP" sz="2700" b="1" kern="100" dirty="0" smtClean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700" b="1" u="sng" kern="1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700" b="1" kern="1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ction plan </a:t>
            </a:r>
            <a:r>
              <a:rPr lang="en-US" altLang="ja-JP" sz="2700" b="1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2700" b="1" u="sng" kern="1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700" b="1" kern="100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reater </a:t>
            </a:r>
            <a:r>
              <a:rPr lang="en-US" altLang="ja-JP" sz="2700" b="1" u="sng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700" b="1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nvestment </a:t>
            </a:r>
            <a:r>
              <a:rPr lang="en-US" altLang="ja-JP" sz="2700" b="1" u="sng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700" b="1" kern="1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ealization</a:t>
            </a:r>
            <a:endParaRPr lang="ja-JP" altLang="en-US" sz="2700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1261697" y="4400714"/>
            <a:ext cx="6650294" cy="243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261697" y="1213851"/>
            <a:ext cx="6650294" cy="243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de cantos arredondados 5"/>
          <p:cNvSpPr/>
          <p:nvPr/>
        </p:nvSpPr>
        <p:spPr>
          <a:xfrm>
            <a:off x="264872" y="4719317"/>
            <a:ext cx="8668103" cy="20240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ja-JP" sz="2400" b="1" dirty="0" smtClean="0"/>
              <a:t>5 Grupos de Trabalhos para discutir 48 itens do AGIR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000" b="1" dirty="0" smtClean="0"/>
              <a:t>GT Tributária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000" b="1" dirty="0" smtClean="0"/>
              <a:t>GT Aduaneira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000" b="1" dirty="0"/>
              <a:t>GT </a:t>
            </a:r>
            <a:r>
              <a:rPr lang="pt-BR" altLang="ja-JP" sz="2000" b="1" dirty="0" smtClean="0"/>
              <a:t>Trabalhista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000" b="1" dirty="0">
                <a:solidFill>
                  <a:schemeClr val="bg1"/>
                </a:solidFill>
              </a:rPr>
              <a:t>GT Competitividade Industrial e Desenvolvimento de </a:t>
            </a:r>
            <a:r>
              <a:rPr lang="pt-BR" altLang="ja-JP" sz="2000" b="1" dirty="0" err="1" smtClean="0">
                <a:solidFill>
                  <a:schemeClr val="bg1"/>
                </a:solidFill>
              </a:rPr>
              <a:t>PMEs</a:t>
            </a:r>
            <a:endParaRPr lang="pt-BR" altLang="ja-JP" sz="20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altLang="ja-JP" sz="2000" b="1" dirty="0"/>
              <a:t>GT </a:t>
            </a:r>
            <a:r>
              <a:rPr lang="pt-BR" altLang="ja-JP" sz="2000" b="1" dirty="0" smtClean="0"/>
              <a:t>Infraestrutura</a:t>
            </a:r>
            <a:endParaRPr lang="pt-BR" altLang="ja-JP" sz="2000" b="1" dirty="0"/>
          </a:p>
        </p:txBody>
      </p:sp>
      <p:pic>
        <p:nvPicPr>
          <p:cNvPr id="33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2" y="2920324"/>
            <a:ext cx="2805624" cy="1332000"/>
          </a:xfrm>
          <a:prstGeom prst="rect">
            <a:avLst/>
          </a:prstGeom>
        </p:spPr>
      </p:pic>
      <p:pic>
        <p:nvPicPr>
          <p:cNvPr id="34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143" y="2930802"/>
            <a:ext cx="2693400" cy="1332000"/>
          </a:xfrm>
          <a:prstGeom prst="rect">
            <a:avLst/>
          </a:prstGeom>
        </p:spPr>
      </p:pic>
      <p:pic>
        <p:nvPicPr>
          <p:cNvPr id="36" name="図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90" y="2875448"/>
            <a:ext cx="2819073" cy="13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7355" y="157365"/>
            <a:ext cx="7496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≪</a:t>
            </a:r>
            <a:r>
              <a:rPr kumimoji="1" lang="pt-BR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com CNI sobre AGIR, </a:t>
            </a:r>
          </a:p>
          <a:p>
            <a:pPr algn="ctr"/>
            <a:r>
              <a:rPr kumimoji="1" lang="pt-BR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reconhecimento de desafio compartilhado</a:t>
            </a:r>
            <a:r>
              <a:rPr kumimoji="1"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≫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55426" cy="7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0" y="1197456"/>
            <a:ext cx="3590704" cy="22423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7" y="1185585"/>
            <a:ext cx="3676058" cy="226611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58" y="1897039"/>
            <a:ext cx="922531" cy="77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7980" y="3493596"/>
            <a:ext cx="8866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≪</a:t>
            </a:r>
            <a:r>
              <a:rPr lang="pt-BR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de AGIR no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Grupo de Notáveis do Comitê de Cooperação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Japão-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rasil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1"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≫</a:t>
            </a:r>
            <a:endParaRPr kumimoji="1"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232" y="3969682"/>
            <a:ext cx="2232248" cy="277168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81" y="5312308"/>
            <a:ext cx="3715993" cy="146303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87" y="3969681"/>
            <a:ext cx="3715993" cy="12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43324" y="2626667"/>
            <a:ext cx="8748000" cy="575988"/>
          </a:xfrm>
          <a:custGeom>
            <a:avLst/>
            <a:gdLst>
              <a:gd name="connsiteX0" fmla="*/ 0 w 8208912"/>
              <a:gd name="connsiteY0" fmla="*/ 96000 h 575988"/>
              <a:gd name="connsiteX1" fmla="*/ 96000 w 8208912"/>
              <a:gd name="connsiteY1" fmla="*/ 0 h 575988"/>
              <a:gd name="connsiteX2" fmla="*/ 8112912 w 8208912"/>
              <a:gd name="connsiteY2" fmla="*/ 0 h 575988"/>
              <a:gd name="connsiteX3" fmla="*/ 8208912 w 8208912"/>
              <a:gd name="connsiteY3" fmla="*/ 96000 h 575988"/>
              <a:gd name="connsiteX4" fmla="*/ 8208912 w 8208912"/>
              <a:gd name="connsiteY4" fmla="*/ 479988 h 575988"/>
              <a:gd name="connsiteX5" fmla="*/ 8112912 w 8208912"/>
              <a:gd name="connsiteY5" fmla="*/ 575988 h 575988"/>
              <a:gd name="connsiteX6" fmla="*/ 96000 w 8208912"/>
              <a:gd name="connsiteY6" fmla="*/ 575988 h 575988"/>
              <a:gd name="connsiteX7" fmla="*/ 0 w 8208912"/>
              <a:gd name="connsiteY7" fmla="*/ 479988 h 575988"/>
              <a:gd name="connsiteX8" fmla="*/ 0 w 8208912"/>
              <a:gd name="connsiteY8" fmla="*/ 96000 h 5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575988">
                <a:moveTo>
                  <a:pt x="0" y="96000"/>
                </a:moveTo>
                <a:cubicBezTo>
                  <a:pt x="0" y="42981"/>
                  <a:pt x="42981" y="0"/>
                  <a:pt x="96000" y="0"/>
                </a:cubicBezTo>
                <a:lnTo>
                  <a:pt x="8112912" y="0"/>
                </a:lnTo>
                <a:cubicBezTo>
                  <a:pt x="8165931" y="0"/>
                  <a:pt x="8208912" y="42981"/>
                  <a:pt x="8208912" y="96000"/>
                </a:cubicBezTo>
                <a:lnTo>
                  <a:pt x="8208912" y="479988"/>
                </a:lnTo>
                <a:cubicBezTo>
                  <a:pt x="8208912" y="533007"/>
                  <a:pt x="8165931" y="575988"/>
                  <a:pt x="8112912" y="575988"/>
                </a:cubicBezTo>
                <a:lnTo>
                  <a:pt x="96000" y="575988"/>
                </a:lnTo>
                <a:cubicBezTo>
                  <a:pt x="42981" y="575988"/>
                  <a:pt x="0" y="533007"/>
                  <a:pt x="0" y="479988"/>
                </a:cubicBezTo>
                <a:lnTo>
                  <a:pt x="0" y="96000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797" tIns="134797" rIns="134797" bIns="134797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2800" b="1" kern="1200" dirty="0" smtClean="0">
                <a:latin typeface="+mj-lt"/>
              </a:rPr>
              <a:t>&lt;Situação Atual&gt;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-1230" y="3244581"/>
            <a:ext cx="9158423" cy="1059840"/>
          </a:xfrm>
          <a:custGeom>
            <a:avLst/>
            <a:gdLst>
              <a:gd name="connsiteX0" fmla="*/ 0 w 8208912"/>
              <a:gd name="connsiteY0" fmla="*/ 0 h 1059840"/>
              <a:gd name="connsiteX1" fmla="*/ 8208912 w 8208912"/>
              <a:gd name="connsiteY1" fmla="*/ 0 h 1059840"/>
              <a:gd name="connsiteX2" fmla="*/ 8208912 w 8208912"/>
              <a:gd name="connsiteY2" fmla="*/ 1059840 h 1059840"/>
              <a:gd name="connsiteX3" fmla="*/ 0 w 8208912"/>
              <a:gd name="connsiteY3" fmla="*/ 1059840 h 1059840"/>
              <a:gd name="connsiteX4" fmla="*/ 0 w 8208912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059840">
                <a:moveTo>
                  <a:pt x="0" y="0"/>
                </a:moveTo>
                <a:lnTo>
                  <a:pt x="8208912" y="0"/>
                </a:lnTo>
                <a:lnTo>
                  <a:pt x="8208912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Dificuldade em atender o nível de capacidade técnica e de manufatura exigido pelas empresas japonesas.</a:t>
            </a:r>
            <a:endParaRPr kumimoji="1" lang="ja-JP" altLang="en-US" sz="2400" kern="1200" dirty="0">
              <a:solidFill>
                <a:schemeClr val="tx1"/>
              </a:solidFill>
              <a:latin typeface="+mj-lt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kumimoji="1" lang="ja-JP" altLang="en-US" sz="1050" kern="1200" dirty="0">
              <a:latin typeface="+mj-lt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43325" y="4341656"/>
            <a:ext cx="8748000" cy="575988"/>
          </a:xfrm>
          <a:custGeom>
            <a:avLst/>
            <a:gdLst>
              <a:gd name="connsiteX0" fmla="*/ 0 w 8208912"/>
              <a:gd name="connsiteY0" fmla="*/ 96000 h 575988"/>
              <a:gd name="connsiteX1" fmla="*/ 96000 w 8208912"/>
              <a:gd name="connsiteY1" fmla="*/ 0 h 575988"/>
              <a:gd name="connsiteX2" fmla="*/ 8112912 w 8208912"/>
              <a:gd name="connsiteY2" fmla="*/ 0 h 575988"/>
              <a:gd name="connsiteX3" fmla="*/ 8208912 w 8208912"/>
              <a:gd name="connsiteY3" fmla="*/ 96000 h 575988"/>
              <a:gd name="connsiteX4" fmla="*/ 8208912 w 8208912"/>
              <a:gd name="connsiteY4" fmla="*/ 479988 h 575988"/>
              <a:gd name="connsiteX5" fmla="*/ 8112912 w 8208912"/>
              <a:gd name="connsiteY5" fmla="*/ 575988 h 575988"/>
              <a:gd name="connsiteX6" fmla="*/ 96000 w 8208912"/>
              <a:gd name="connsiteY6" fmla="*/ 575988 h 575988"/>
              <a:gd name="connsiteX7" fmla="*/ 0 w 8208912"/>
              <a:gd name="connsiteY7" fmla="*/ 479988 h 575988"/>
              <a:gd name="connsiteX8" fmla="*/ 0 w 8208912"/>
              <a:gd name="connsiteY8" fmla="*/ 96000 h 5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575988">
                <a:moveTo>
                  <a:pt x="0" y="96000"/>
                </a:moveTo>
                <a:cubicBezTo>
                  <a:pt x="0" y="42981"/>
                  <a:pt x="42981" y="0"/>
                  <a:pt x="96000" y="0"/>
                </a:cubicBezTo>
                <a:lnTo>
                  <a:pt x="8112912" y="0"/>
                </a:lnTo>
                <a:cubicBezTo>
                  <a:pt x="8165931" y="0"/>
                  <a:pt x="8208912" y="42981"/>
                  <a:pt x="8208912" y="96000"/>
                </a:cubicBezTo>
                <a:lnTo>
                  <a:pt x="8208912" y="479988"/>
                </a:lnTo>
                <a:cubicBezTo>
                  <a:pt x="8208912" y="533007"/>
                  <a:pt x="8165931" y="575988"/>
                  <a:pt x="8112912" y="575988"/>
                </a:cubicBezTo>
                <a:lnTo>
                  <a:pt x="96000" y="575988"/>
                </a:lnTo>
                <a:cubicBezTo>
                  <a:pt x="42981" y="575988"/>
                  <a:pt x="0" y="533007"/>
                  <a:pt x="0" y="479988"/>
                </a:cubicBezTo>
                <a:lnTo>
                  <a:pt x="0" y="96000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57" tIns="119557" rIns="119557" bIns="119557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pt-BR" altLang="ja-JP" sz="2800" b="1" kern="1200" dirty="0" smtClean="0">
                <a:latin typeface="+mj-lt"/>
              </a:rPr>
              <a:t>&lt;Propostas para Melhoria&gt;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-34475" y="4994289"/>
            <a:ext cx="8208912" cy="1059840"/>
          </a:xfrm>
          <a:custGeom>
            <a:avLst/>
            <a:gdLst>
              <a:gd name="connsiteX0" fmla="*/ 0 w 8208912"/>
              <a:gd name="connsiteY0" fmla="*/ 0 h 1059840"/>
              <a:gd name="connsiteX1" fmla="*/ 8208912 w 8208912"/>
              <a:gd name="connsiteY1" fmla="*/ 0 h 1059840"/>
              <a:gd name="connsiteX2" fmla="*/ 8208912 w 8208912"/>
              <a:gd name="connsiteY2" fmla="*/ 1059840 h 1059840"/>
              <a:gd name="connsiteX3" fmla="*/ 0 w 8208912"/>
              <a:gd name="connsiteY3" fmla="*/ 1059840 h 1059840"/>
              <a:gd name="connsiteX4" fmla="*/ 0 w 8208912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059840">
                <a:moveTo>
                  <a:pt x="0" y="0"/>
                </a:moveTo>
                <a:lnTo>
                  <a:pt x="8208912" y="0"/>
                </a:lnTo>
                <a:lnTo>
                  <a:pt x="8208912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Promover inovação ao fornecedor brasileiro.</a:t>
            </a:r>
            <a:endParaRPr kumimoji="1" lang="ja-JP" altLang="en-US" sz="2400" kern="1200" dirty="0">
              <a:solidFill>
                <a:schemeClr val="tx1"/>
              </a:solidFill>
              <a:latin typeface="+mj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Medidas para </a:t>
            </a:r>
            <a:r>
              <a:rPr kumimoji="1" lang="pt-BR" altLang="ja-JP" sz="2400" kern="1200" dirty="0" err="1" smtClean="0">
                <a:solidFill>
                  <a:schemeClr val="tx1"/>
                </a:solidFill>
                <a:latin typeface="+mj-lt"/>
              </a:rPr>
              <a:t>PMEs</a:t>
            </a: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 disponível para indústrias de peças.  </a:t>
            </a:r>
            <a:endParaRPr kumimoji="1" lang="pt-BR" altLang="ja-JP" sz="24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09177" y="170596"/>
            <a:ext cx="360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items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dialogue</a:t>
            </a:r>
            <a:endParaRPr lang="ja-JP" alt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3324" y="1135137"/>
            <a:ext cx="5629184" cy="129476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Proposta1:</a:t>
            </a:r>
          </a:p>
          <a:p>
            <a:r>
              <a:rPr lang="pt-BR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de medidas para </a:t>
            </a:r>
            <a:r>
              <a:rPr lang="pt-BR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apoio às </a:t>
            </a:r>
            <a:r>
              <a:rPr lang="pt-BR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PMEs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32" y="702409"/>
            <a:ext cx="3004392" cy="172748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585"/>
            <a:ext cx="1405719" cy="92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15"/>
          <p:cNvSpPr>
            <a:spLocks noChangeArrowheads="1"/>
          </p:cNvSpPr>
          <p:nvPr/>
        </p:nvSpPr>
        <p:spPr bwMode="auto">
          <a:xfrm>
            <a:off x="143324" y="6054129"/>
            <a:ext cx="8748000" cy="576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chemeClr val="bg1"/>
                </a:solidFill>
              </a:rPr>
              <a:t>“</a:t>
            </a:r>
            <a:r>
              <a:rPr lang="pt-BR" altLang="ja-JP" b="1" dirty="0" smtClean="0">
                <a:solidFill>
                  <a:schemeClr val="bg1"/>
                </a:solidFill>
              </a:rPr>
              <a:t>Capacitação para </a:t>
            </a:r>
            <a:r>
              <a:rPr lang="pt-BR" altLang="ja-JP" b="1" dirty="0" err="1" smtClean="0">
                <a:solidFill>
                  <a:schemeClr val="bg1"/>
                </a:solidFill>
              </a:rPr>
              <a:t>PMEs</a:t>
            </a:r>
            <a:r>
              <a:rPr lang="pt-BR" altLang="ja-JP" b="1" dirty="0" smtClean="0">
                <a:solidFill>
                  <a:schemeClr val="bg1"/>
                </a:solidFill>
              </a:rPr>
              <a:t> é o fator mais importante para aumento de competitividade”</a:t>
            </a:r>
            <a:endParaRPr lang="pt-BR" altLang="ja-JP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42369" y="181848"/>
            <a:ext cx="3585135" cy="62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items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dialogue</a:t>
            </a:r>
            <a:endParaRPr lang="ja-JP" alt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143026" y="2802984"/>
            <a:ext cx="8748000" cy="576000"/>
          </a:xfrm>
          <a:custGeom>
            <a:avLst/>
            <a:gdLst>
              <a:gd name="connsiteX0" fmla="*/ 0 w 8283498"/>
              <a:gd name="connsiteY0" fmla="*/ 95228 h 571357"/>
              <a:gd name="connsiteX1" fmla="*/ 95228 w 8283498"/>
              <a:gd name="connsiteY1" fmla="*/ 0 h 571357"/>
              <a:gd name="connsiteX2" fmla="*/ 8188270 w 8283498"/>
              <a:gd name="connsiteY2" fmla="*/ 0 h 571357"/>
              <a:gd name="connsiteX3" fmla="*/ 8283498 w 8283498"/>
              <a:gd name="connsiteY3" fmla="*/ 95228 h 571357"/>
              <a:gd name="connsiteX4" fmla="*/ 8283498 w 8283498"/>
              <a:gd name="connsiteY4" fmla="*/ 476129 h 571357"/>
              <a:gd name="connsiteX5" fmla="*/ 8188270 w 8283498"/>
              <a:gd name="connsiteY5" fmla="*/ 571357 h 571357"/>
              <a:gd name="connsiteX6" fmla="*/ 95228 w 8283498"/>
              <a:gd name="connsiteY6" fmla="*/ 571357 h 571357"/>
              <a:gd name="connsiteX7" fmla="*/ 0 w 8283498"/>
              <a:gd name="connsiteY7" fmla="*/ 476129 h 571357"/>
              <a:gd name="connsiteX8" fmla="*/ 0 w 8283498"/>
              <a:gd name="connsiteY8" fmla="*/ 95228 h 57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71357">
                <a:moveTo>
                  <a:pt x="0" y="95228"/>
                </a:moveTo>
                <a:cubicBezTo>
                  <a:pt x="0" y="42635"/>
                  <a:pt x="42635" y="0"/>
                  <a:pt x="95228" y="0"/>
                </a:cubicBezTo>
                <a:lnTo>
                  <a:pt x="8188270" y="0"/>
                </a:lnTo>
                <a:cubicBezTo>
                  <a:pt x="8240863" y="0"/>
                  <a:pt x="8283498" y="42635"/>
                  <a:pt x="8283498" y="95228"/>
                </a:cubicBezTo>
                <a:lnTo>
                  <a:pt x="8283498" y="476129"/>
                </a:lnTo>
                <a:cubicBezTo>
                  <a:pt x="8283498" y="528722"/>
                  <a:pt x="8240863" y="571357"/>
                  <a:pt x="8188270" y="571357"/>
                </a:cubicBezTo>
                <a:lnTo>
                  <a:pt x="95228" y="571357"/>
                </a:lnTo>
                <a:cubicBezTo>
                  <a:pt x="42635" y="571357"/>
                  <a:pt x="0" y="528722"/>
                  <a:pt x="0" y="476129"/>
                </a:cubicBezTo>
                <a:lnTo>
                  <a:pt x="0" y="95228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21" tIns="115521" rIns="115521" bIns="115521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2800" b="1" kern="1200" dirty="0" smtClean="0">
                <a:latin typeface="+mj-lt"/>
              </a:rPr>
              <a:t>&lt;Situação Atual&gt;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5226" y="3517082"/>
            <a:ext cx="8793099" cy="1225440"/>
          </a:xfrm>
          <a:custGeom>
            <a:avLst/>
            <a:gdLst>
              <a:gd name="connsiteX0" fmla="*/ 0 w 8283498"/>
              <a:gd name="connsiteY0" fmla="*/ 0 h 1225440"/>
              <a:gd name="connsiteX1" fmla="*/ 8283498 w 8283498"/>
              <a:gd name="connsiteY1" fmla="*/ 0 h 1225440"/>
              <a:gd name="connsiteX2" fmla="*/ 8283498 w 8283498"/>
              <a:gd name="connsiteY2" fmla="*/ 1225440 h 1225440"/>
              <a:gd name="connsiteX3" fmla="*/ 0 w 8283498"/>
              <a:gd name="connsiteY3" fmla="*/ 1225440 h 1225440"/>
              <a:gd name="connsiteX4" fmla="*/ 0 w 8283498"/>
              <a:gd name="connsiteY4" fmla="*/ 0 h 12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225440">
                <a:moveTo>
                  <a:pt x="0" y="0"/>
                </a:moveTo>
                <a:lnTo>
                  <a:pt x="8283498" y="0"/>
                </a:lnTo>
                <a:lnTo>
                  <a:pt x="8283498" y="1225440"/>
                </a:lnTo>
                <a:lnTo>
                  <a:pt x="0" y="1225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Existência de fornecedores que não atendem o requisito técnico.</a:t>
            </a:r>
            <a:endParaRPr kumimoji="1" lang="ja-JP" altLang="en-US" sz="2400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Falta de capacitação técnica dos trabalhadores</a:t>
            </a:r>
            <a:r>
              <a:rPr kumimoji="1" lang="pt-BR" altLang="ja-JP" sz="2400" kern="1200" dirty="0" smtClean="0">
                <a:latin typeface="+mj-lt"/>
              </a:rPr>
              <a:t>.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104926" y="4513246"/>
            <a:ext cx="8748000" cy="576000"/>
          </a:xfrm>
          <a:custGeom>
            <a:avLst/>
            <a:gdLst>
              <a:gd name="connsiteX0" fmla="*/ 0 w 8283498"/>
              <a:gd name="connsiteY0" fmla="*/ 98402 h 590399"/>
              <a:gd name="connsiteX1" fmla="*/ 98402 w 8283498"/>
              <a:gd name="connsiteY1" fmla="*/ 0 h 590399"/>
              <a:gd name="connsiteX2" fmla="*/ 8185096 w 8283498"/>
              <a:gd name="connsiteY2" fmla="*/ 0 h 590399"/>
              <a:gd name="connsiteX3" fmla="*/ 8283498 w 8283498"/>
              <a:gd name="connsiteY3" fmla="*/ 98402 h 590399"/>
              <a:gd name="connsiteX4" fmla="*/ 8283498 w 8283498"/>
              <a:gd name="connsiteY4" fmla="*/ 491997 h 590399"/>
              <a:gd name="connsiteX5" fmla="*/ 8185096 w 8283498"/>
              <a:gd name="connsiteY5" fmla="*/ 590399 h 590399"/>
              <a:gd name="connsiteX6" fmla="*/ 98402 w 8283498"/>
              <a:gd name="connsiteY6" fmla="*/ 590399 h 590399"/>
              <a:gd name="connsiteX7" fmla="*/ 0 w 8283498"/>
              <a:gd name="connsiteY7" fmla="*/ 491997 h 590399"/>
              <a:gd name="connsiteX8" fmla="*/ 0 w 8283498"/>
              <a:gd name="connsiteY8" fmla="*/ 98402 h 5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90399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8185096" y="0"/>
                </a:lnTo>
                <a:cubicBezTo>
                  <a:pt x="8239442" y="0"/>
                  <a:pt x="8283498" y="44056"/>
                  <a:pt x="8283498" y="98402"/>
                </a:cubicBezTo>
                <a:lnTo>
                  <a:pt x="8283498" y="491997"/>
                </a:lnTo>
                <a:cubicBezTo>
                  <a:pt x="8283498" y="546343"/>
                  <a:pt x="8239442" y="590399"/>
                  <a:pt x="8185096" y="590399"/>
                </a:cubicBezTo>
                <a:lnTo>
                  <a:pt x="98402" y="590399"/>
                </a:lnTo>
                <a:cubicBezTo>
                  <a:pt x="44056" y="590399"/>
                  <a:pt x="0" y="546343"/>
                  <a:pt x="0" y="491997"/>
                </a:cubicBezTo>
                <a:lnTo>
                  <a:pt x="0" y="98402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451" tIns="116451" rIns="116451" bIns="116451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pt-BR" altLang="ja-JP" sz="2800" b="1" kern="1200" dirty="0" smtClean="0">
                <a:latin typeface="+mj-lt"/>
              </a:rPr>
              <a:t>&lt;Propostas para Melhoria&gt;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04926" y="5181963"/>
            <a:ext cx="8283498" cy="579600"/>
          </a:xfrm>
          <a:custGeom>
            <a:avLst/>
            <a:gdLst>
              <a:gd name="connsiteX0" fmla="*/ 0 w 8283498"/>
              <a:gd name="connsiteY0" fmla="*/ 0 h 1159200"/>
              <a:gd name="connsiteX1" fmla="*/ 8283498 w 8283498"/>
              <a:gd name="connsiteY1" fmla="*/ 0 h 1159200"/>
              <a:gd name="connsiteX2" fmla="*/ 8283498 w 8283498"/>
              <a:gd name="connsiteY2" fmla="*/ 1159200 h 1159200"/>
              <a:gd name="connsiteX3" fmla="*/ 0 w 8283498"/>
              <a:gd name="connsiteY3" fmla="*/ 1159200 h 1159200"/>
              <a:gd name="connsiteX4" fmla="*/ 0 w 8283498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159200">
                <a:moveTo>
                  <a:pt x="0" y="0"/>
                </a:moveTo>
                <a:lnTo>
                  <a:pt x="8283498" y="0"/>
                </a:lnTo>
                <a:lnTo>
                  <a:pt x="8283498" y="1159200"/>
                </a:lnTo>
                <a:lnTo>
                  <a:pt x="0" y="115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Projeto educacional com parceria público-privado.</a:t>
            </a:r>
            <a:endParaRPr kumimoji="1" lang="ja-JP" altLang="en-US" sz="2400" kern="12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7330" y="1111589"/>
            <a:ext cx="6053345" cy="14220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técnicos, treinamento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pessoal para indústria fornecedora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805658"/>
            <a:ext cx="2517522" cy="1728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"/>
            <a:ext cx="1378423" cy="9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13"/>
          <p:cNvSpPr>
            <a:spLocks noChangeArrowheads="1"/>
          </p:cNvSpPr>
          <p:nvPr/>
        </p:nvSpPr>
        <p:spPr bwMode="auto">
          <a:xfrm>
            <a:off x="104926" y="5879011"/>
            <a:ext cx="8748000" cy="576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ja-JP" b="1" dirty="0" smtClean="0">
                <a:solidFill>
                  <a:schemeClr val="bg1"/>
                </a:solidFill>
              </a:rPr>
              <a:t>“Programa de treinamento técnica iniciativa Público-Privada e eficiente”</a:t>
            </a:r>
            <a:endParaRPr lang="pt-BR" altLang="ja-JP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46849" y="172209"/>
            <a:ext cx="401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items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dialogue</a:t>
            </a:r>
            <a:endParaRPr lang="ja-JP" alt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163681" y="3039510"/>
            <a:ext cx="8748000" cy="576000"/>
          </a:xfrm>
          <a:custGeom>
            <a:avLst/>
            <a:gdLst>
              <a:gd name="connsiteX0" fmla="*/ 0 w 8283498"/>
              <a:gd name="connsiteY0" fmla="*/ 95134 h 570793"/>
              <a:gd name="connsiteX1" fmla="*/ 95134 w 8283498"/>
              <a:gd name="connsiteY1" fmla="*/ 0 h 570793"/>
              <a:gd name="connsiteX2" fmla="*/ 8188364 w 8283498"/>
              <a:gd name="connsiteY2" fmla="*/ 0 h 570793"/>
              <a:gd name="connsiteX3" fmla="*/ 8283498 w 8283498"/>
              <a:gd name="connsiteY3" fmla="*/ 95134 h 570793"/>
              <a:gd name="connsiteX4" fmla="*/ 8283498 w 8283498"/>
              <a:gd name="connsiteY4" fmla="*/ 475659 h 570793"/>
              <a:gd name="connsiteX5" fmla="*/ 8188364 w 8283498"/>
              <a:gd name="connsiteY5" fmla="*/ 570793 h 570793"/>
              <a:gd name="connsiteX6" fmla="*/ 95134 w 8283498"/>
              <a:gd name="connsiteY6" fmla="*/ 570793 h 570793"/>
              <a:gd name="connsiteX7" fmla="*/ 0 w 8283498"/>
              <a:gd name="connsiteY7" fmla="*/ 475659 h 570793"/>
              <a:gd name="connsiteX8" fmla="*/ 0 w 8283498"/>
              <a:gd name="connsiteY8" fmla="*/ 95134 h 5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70793">
                <a:moveTo>
                  <a:pt x="0" y="95134"/>
                </a:moveTo>
                <a:cubicBezTo>
                  <a:pt x="0" y="42593"/>
                  <a:pt x="42593" y="0"/>
                  <a:pt x="95134" y="0"/>
                </a:cubicBezTo>
                <a:lnTo>
                  <a:pt x="8188364" y="0"/>
                </a:lnTo>
                <a:cubicBezTo>
                  <a:pt x="8240905" y="0"/>
                  <a:pt x="8283498" y="42593"/>
                  <a:pt x="8283498" y="95134"/>
                </a:cubicBezTo>
                <a:lnTo>
                  <a:pt x="8283498" y="475659"/>
                </a:lnTo>
                <a:cubicBezTo>
                  <a:pt x="8283498" y="528200"/>
                  <a:pt x="8240905" y="570793"/>
                  <a:pt x="8188364" y="570793"/>
                </a:cubicBezTo>
                <a:lnTo>
                  <a:pt x="95134" y="570793"/>
                </a:lnTo>
                <a:cubicBezTo>
                  <a:pt x="42593" y="570793"/>
                  <a:pt x="0" y="528200"/>
                  <a:pt x="0" y="475659"/>
                </a:cubicBezTo>
                <a:lnTo>
                  <a:pt x="0" y="95134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94" tIns="115494" rIns="115494" bIns="1154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2800" b="1" kern="1200" dirty="0" smtClean="0">
                <a:latin typeface="+mj-lt"/>
              </a:rPr>
              <a:t>&lt;Situação Atual&gt;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71751" y="3651605"/>
            <a:ext cx="8283498" cy="717195"/>
          </a:xfrm>
          <a:custGeom>
            <a:avLst/>
            <a:gdLst>
              <a:gd name="connsiteX0" fmla="*/ 0 w 8283498"/>
              <a:gd name="connsiteY0" fmla="*/ 0 h 1639440"/>
              <a:gd name="connsiteX1" fmla="*/ 8283498 w 8283498"/>
              <a:gd name="connsiteY1" fmla="*/ 0 h 1639440"/>
              <a:gd name="connsiteX2" fmla="*/ 8283498 w 8283498"/>
              <a:gd name="connsiteY2" fmla="*/ 1639440 h 1639440"/>
              <a:gd name="connsiteX3" fmla="*/ 0 w 8283498"/>
              <a:gd name="connsiteY3" fmla="*/ 1639440 h 1639440"/>
              <a:gd name="connsiteX4" fmla="*/ 0 w 8283498"/>
              <a:gd name="connsiteY4" fmla="*/ 0 h 16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639440">
                <a:moveTo>
                  <a:pt x="0" y="0"/>
                </a:moveTo>
                <a:lnTo>
                  <a:pt x="8283498" y="0"/>
                </a:lnTo>
                <a:lnTo>
                  <a:pt x="8283498" y="1639440"/>
                </a:lnTo>
                <a:lnTo>
                  <a:pt x="0" y="1639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Existência de muitos desafios para </a:t>
            </a:r>
            <a:r>
              <a:rPr kumimoji="1" lang="pt-BR" altLang="ja-JP" sz="2400" kern="1200" dirty="0" err="1" smtClean="0">
                <a:solidFill>
                  <a:schemeClr val="tx1"/>
                </a:solidFill>
                <a:latin typeface="+mj-lt"/>
              </a:rPr>
              <a:t>PMEs</a:t>
            </a: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 japonesas.</a:t>
            </a:r>
            <a:endParaRPr kumimoji="1" lang="ja-JP" altLang="en-US" sz="18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163681" y="4426503"/>
            <a:ext cx="8748000" cy="576000"/>
          </a:xfrm>
          <a:custGeom>
            <a:avLst/>
            <a:gdLst>
              <a:gd name="connsiteX0" fmla="*/ 0 w 8283498"/>
              <a:gd name="connsiteY0" fmla="*/ 95134 h 570793"/>
              <a:gd name="connsiteX1" fmla="*/ 95134 w 8283498"/>
              <a:gd name="connsiteY1" fmla="*/ 0 h 570793"/>
              <a:gd name="connsiteX2" fmla="*/ 8188364 w 8283498"/>
              <a:gd name="connsiteY2" fmla="*/ 0 h 570793"/>
              <a:gd name="connsiteX3" fmla="*/ 8283498 w 8283498"/>
              <a:gd name="connsiteY3" fmla="*/ 95134 h 570793"/>
              <a:gd name="connsiteX4" fmla="*/ 8283498 w 8283498"/>
              <a:gd name="connsiteY4" fmla="*/ 475659 h 570793"/>
              <a:gd name="connsiteX5" fmla="*/ 8188364 w 8283498"/>
              <a:gd name="connsiteY5" fmla="*/ 570793 h 570793"/>
              <a:gd name="connsiteX6" fmla="*/ 95134 w 8283498"/>
              <a:gd name="connsiteY6" fmla="*/ 570793 h 570793"/>
              <a:gd name="connsiteX7" fmla="*/ 0 w 8283498"/>
              <a:gd name="connsiteY7" fmla="*/ 475659 h 570793"/>
              <a:gd name="connsiteX8" fmla="*/ 0 w 8283498"/>
              <a:gd name="connsiteY8" fmla="*/ 95134 h 5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70793">
                <a:moveTo>
                  <a:pt x="0" y="95134"/>
                </a:moveTo>
                <a:cubicBezTo>
                  <a:pt x="0" y="42593"/>
                  <a:pt x="42593" y="0"/>
                  <a:pt x="95134" y="0"/>
                </a:cubicBezTo>
                <a:lnTo>
                  <a:pt x="8188364" y="0"/>
                </a:lnTo>
                <a:cubicBezTo>
                  <a:pt x="8240905" y="0"/>
                  <a:pt x="8283498" y="42593"/>
                  <a:pt x="8283498" y="95134"/>
                </a:cubicBezTo>
                <a:lnTo>
                  <a:pt x="8283498" y="475659"/>
                </a:lnTo>
                <a:cubicBezTo>
                  <a:pt x="8283498" y="528200"/>
                  <a:pt x="8240905" y="570793"/>
                  <a:pt x="8188364" y="570793"/>
                </a:cubicBezTo>
                <a:lnTo>
                  <a:pt x="95134" y="570793"/>
                </a:lnTo>
                <a:cubicBezTo>
                  <a:pt x="42593" y="570793"/>
                  <a:pt x="0" y="528200"/>
                  <a:pt x="0" y="475659"/>
                </a:cubicBezTo>
                <a:lnTo>
                  <a:pt x="0" y="95134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94" tIns="115494" rIns="115494" bIns="1154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pt-BR" altLang="ja-JP" sz="2800" b="1" kern="1200" dirty="0" smtClean="0">
                <a:latin typeface="+mj-lt"/>
              </a:rPr>
              <a:t>&lt;Propostas para Melhoria&gt;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71751" y="5129825"/>
            <a:ext cx="8739929" cy="842523"/>
          </a:xfrm>
          <a:custGeom>
            <a:avLst/>
            <a:gdLst>
              <a:gd name="connsiteX0" fmla="*/ 0 w 8283498"/>
              <a:gd name="connsiteY0" fmla="*/ 0 h 842523"/>
              <a:gd name="connsiteX1" fmla="*/ 8283498 w 8283498"/>
              <a:gd name="connsiteY1" fmla="*/ 0 h 842523"/>
              <a:gd name="connsiteX2" fmla="*/ 8283498 w 8283498"/>
              <a:gd name="connsiteY2" fmla="*/ 842523 h 842523"/>
              <a:gd name="connsiteX3" fmla="*/ 0 w 8283498"/>
              <a:gd name="connsiteY3" fmla="*/ 842523 h 842523"/>
              <a:gd name="connsiteX4" fmla="*/ 0 w 8283498"/>
              <a:gd name="connsiteY4" fmla="*/ 0 h 84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842523">
                <a:moveTo>
                  <a:pt x="0" y="0"/>
                </a:moveTo>
                <a:lnTo>
                  <a:pt x="8283498" y="0"/>
                </a:lnTo>
                <a:lnTo>
                  <a:pt x="8283498" y="842523"/>
                </a:lnTo>
                <a:lnTo>
                  <a:pt x="0" y="8425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Criar </a:t>
            </a:r>
            <a:r>
              <a:rPr kumimoji="1" lang="pt-BR" altLang="ja-JP" sz="2400" kern="1200" dirty="0" err="1" smtClean="0">
                <a:solidFill>
                  <a:schemeClr val="tx1"/>
                </a:solidFill>
                <a:latin typeface="+mj-lt"/>
              </a:rPr>
              <a:t>ZPEs</a:t>
            </a: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 na região de São Paulo, que possui maior mercado consumidor e zona industrial. </a:t>
            </a:r>
            <a:endParaRPr kumimoji="1" lang="ja-JP" altLang="en-US" sz="2400" kern="12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1751" y="1165135"/>
            <a:ext cx="5396536" cy="157127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Zona Franca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eficaz, operadas com eficiência</a:t>
            </a:r>
            <a:endParaRPr lang="pt-BR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02" y="603662"/>
            <a:ext cx="3145278" cy="213275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05720" cy="9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13"/>
          <p:cNvSpPr>
            <a:spLocks noChangeArrowheads="1"/>
          </p:cNvSpPr>
          <p:nvPr/>
        </p:nvSpPr>
        <p:spPr bwMode="auto">
          <a:xfrm>
            <a:off x="123293" y="6167465"/>
            <a:ext cx="8748000" cy="576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chemeClr val="bg1"/>
                </a:solidFill>
              </a:rPr>
              <a:t>“</a:t>
            </a:r>
            <a:r>
              <a:rPr lang="pt-BR" altLang="ja-JP" b="1" dirty="0" smtClean="0">
                <a:solidFill>
                  <a:schemeClr val="bg1"/>
                </a:solidFill>
              </a:rPr>
              <a:t>Estabelecimento de ZPE eficaz para promover entrada de PME japonesa</a:t>
            </a:r>
            <a:r>
              <a:rPr lang="en-US" altLang="ja-JP" b="1" dirty="0" smtClean="0">
                <a:solidFill>
                  <a:schemeClr val="bg1"/>
                </a:solidFill>
              </a:rPr>
              <a:t>”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/>
        </p:nvSpPr>
        <p:spPr>
          <a:xfrm>
            <a:off x="118717" y="3091066"/>
            <a:ext cx="8748000" cy="576000"/>
          </a:xfrm>
          <a:custGeom>
            <a:avLst/>
            <a:gdLst>
              <a:gd name="connsiteX0" fmla="*/ 0 w 8283498"/>
              <a:gd name="connsiteY0" fmla="*/ 86102 h 516599"/>
              <a:gd name="connsiteX1" fmla="*/ 86102 w 8283498"/>
              <a:gd name="connsiteY1" fmla="*/ 0 h 516599"/>
              <a:gd name="connsiteX2" fmla="*/ 8197396 w 8283498"/>
              <a:gd name="connsiteY2" fmla="*/ 0 h 516599"/>
              <a:gd name="connsiteX3" fmla="*/ 8283498 w 8283498"/>
              <a:gd name="connsiteY3" fmla="*/ 86102 h 516599"/>
              <a:gd name="connsiteX4" fmla="*/ 8283498 w 8283498"/>
              <a:gd name="connsiteY4" fmla="*/ 430497 h 516599"/>
              <a:gd name="connsiteX5" fmla="*/ 8197396 w 8283498"/>
              <a:gd name="connsiteY5" fmla="*/ 516599 h 516599"/>
              <a:gd name="connsiteX6" fmla="*/ 86102 w 8283498"/>
              <a:gd name="connsiteY6" fmla="*/ 516599 h 516599"/>
              <a:gd name="connsiteX7" fmla="*/ 0 w 8283498"/>
              <a:gd name="connsiteY7" fmla="*/ 430497 h 516599"/>
              <a:gd name="connsiteX8" fmla="*/ 0 w 8283498"/>
              <a:gd name="connsiteY8" fmla="*/ 86102 h 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16599">
                <a:moveTo>
                  <a:pt x="0" y="86102"/>
                </a:moveTo>
                <a:cubicBezTo>
                  <a:pt x="0" y="38549"/>
                  <a:pt x="38549" y="0"/>
                  <a:pt x="86102" y="0"/>
                </a:cubicBezTo>
                <a:lnTo>
                  <a:pt x="8197396" y="0"/>
                </a:lnTo>
                <a:cubicBezTo>
                  <a:pt x="8244949" y="0"/>
                  <a:pt x="8283498" y="38549"/>
                  <a:pt x="8283498" y="86102"/>
                </a:cubicBezTo>
                <a:lnTo>
                  <a:pt x="8283498" y="430497"/>
                </a:lnTo>
                <a:cubicBezTo>
                  <a:pt x="8283498" y="478050"/>
                  <a:pt x="8244949" y="516599"/>
                  <a:pt x="8197396" y="516599"/>
                </a:cubicBezTo>
                <a:lnTo>
                  <a:pt x="86102" y="516599"/>
                </a:lnTo>
                <a:cubicBezTo>
                  <a:pt x="38549" y="516599"/>
                  <a:pt x="0" y="478050"/>
                  <a:pt x="0" y="430497"/>
                </a:cubicBezTo>
                <a:lnTo>
                  <a:pt x="0" y="86102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28" tIns="105228" rIns="105228" bIns="10522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2800" b="1" kern="1200" dirty="0" smtClean="0">
                <a:latin typeface="+mj-lt"/>
              </a:rPr>
              <a:t>&lt;Situação Atual&gt;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42516" y="3659535"/>
            <a:ext cx="8848833" cy="1130220"/>
          </a:xfrm>
          <a:custGeom>
            <a:avLst/>
            <a:gdLst>
              <a:gd name="connsiteX0" fmla="*/ 0 w 8283498"/>
              <a:gd name="connsiteY0" fmla="*/ 0 h 1130220"/>
              <a:gd name="connsiteX1" fmla="*/ 8283498 w 8283498"/>
              <a:gd name="connsiteY1" fmla="*/ 0 h 1130220"/>
              <a:gd name="connsiteX2" fmla="*/ 8283498 w 8283498"/>
              <a:gd name="connsiteY2" fmla="*/ 1130220 h 1130220"/>
              <a:gd name="connsiteX3" fmla="*/ 0 w 8283498"/>
              <a:gd name="connsiteY3" fmla="*/ 1130220 h 1130220"/>
              <a:gd name="connsiteX4" fmla="*/ 0 w 8283498"/>
              <a:gd name="connsiteY4" fmla="*/ 0 h 11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130220">
                <a:moveTo>
                  <a:pt x="0" y="0"/>
                </a:moveTo>
                <a:lnTo>
                  <a:pt x="8283498" y="0"/>
                </a:lnTo>
                <a:lnTo>
                  <a:pt x="8283498" y="1130220"/>
                </a:lnTo>
                <a:lnTo>
                  <a:pt x="0" y="1130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6670" rIns="149352" bIns="2667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latin typeface="+mj-lt"/>
              </a:rPr>
              <a:t>Moeda </a:t>
            </a: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local como pré-requisito para investimento.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Oportunidade de investimento em moeda estrangeira limitada.</a:t>
            </a:r>
            <a:endParaRPr kumimoji="1" lang="ja-JP" altLang="en-US" sz="2400" kern="1200" dirty="0" smtClean="0">
              <a:solidFill>
                <a:schemeClr val="tx1"/>
              </a:solidFill>
              <a:latin typeface="+mj-lt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kumimoji="1" lang="ja-JP" altLang="en-US" sz="1600" kern="1200" dirty="0"/>
          </a:p>
        </p:txBody>
      </p:sp>
      <p:sp>
        <p:nvSpPr>
          <p:cNvPr id="15" name="Forma livre 14"/>
          <p:cNvSpPr/>
          <p:nvPr/>
        </p:nvSpPr>
        <p:spPr>
          <a:xfrm>
            <a:off x="118717" y="4440669"/>
            <a:ext cx="8748000" cy="576000"/>
          </a:xfrm>
          <a:custGeom>
            <a:avLst/>
            <a:gdLst>
              <a:gd name="connsiteX0" fmla="*/ 0 w 8283498"/>
              <a:gd name="connsiteY0" fmla="*/ 92252 h 553502"/>
              <a:gd name="connsiteX1" fmla="*/ 92252 w 8283498"/>
              <a:gd name="connsiteY1" fmla="*/ 0 h 553502"/>
              <a:gd name="connsiteX2" fmla="*/ 8191246 w 8283498"/>
              <a:gd name="connsiteY2" fmla="*/ 0 h 553502"/>
              <a:gd name="connsiteX3" fmla="*/ 8283498 w 8283498"/>
              <a:gd name="connsiteY3" fmla="*/ 92252 h 553502"/>
              <a:gd name="connsiteX4" fmla="*/ 8283498 w 8283498"/>
              <a:gd name="connsiteY4" fmla="*/ 461250 h 553502"/>
              <a:gd name="connsiteX5" fmla="*/ 8191246 w 8283498"/>
              <a:gd name="connsiteY5" fmla="*/ 553502 h 553502"/>
              <a:gd name="connsiteX6" fmla="*/ 92252 w 8283498"/>
              <a:gd name="connsiteY6" fmla="*/ 553502 h 553502"/>
              <a:gd name="connsiteX7" fmla="*/ 0 w 8283498"/>
              <a:gd name="connsiteY7" fmla="*/ 461250 h 553502"/>
              <a:gd name="connsiteX8" fmla="*/ 0 w 8283498"/>
              <a:gd name="connsiteY8" fmla="*/ 92252 h 5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53502">
                <a:moveTo>
                  <a:pt x="0" y="92252"/>
                </a:moveTo>
                <a:cubicBezTo>
                  <a:pt x="0" y="41303"/>
                  <a:pt x="41303" y="0"/>
                  <a:pt x="92252" y="0"/>
                </a:cubicBezTo>
                <a:lnTo>
                  <a:pt x="8191246" y="0"/>
                </a:lnTo>
                <a:cubicBezTo>
                  <a:pt x="8242195" y="0"/>
                  <a:pt x="8283498" y="41303"/>
                  <a:pt x="8283498" y="92252"/>
                </a:cubicBezTo>
                <a:lnTo>
                  <a:pt x="8283498" y="461250"/>
                </a:lnTo>
                <a:cubicBezTo>
                  <a:pt x="8283498" y="512199"/>
                  <a:pt x="8242195" y="553502"/>
                  <a:pt x="8191246" y="553502"/>
                </a:cubicBezTo>
                <a:lnTo>
                  <a:pt x="92252" y="553502"/>
                </a:lnTo>
                <a:cubicBezTo>
                  <a:pt x="41303" y="553502"/>
                  <a:pt x="0" y="512199"/>
                  <a:pt x="0" y="461250"/>
                </a:cubicBezTo>
                <a:lnTo>
                  <a:pt x="0" y="92252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30" tIns="107030" rIns="107030" bIns="10703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pt-BR" altLang="ja-JP" sz="2800" b="1" kern="1200" dirty="0" smtClean="0">
                <a:latin typeface="+mj-lt"/>
              </a:rPr>
              <a:t>&lt;Propostas para Melhoria&gt;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42517" y="5034969"/>
            <a:ext cx="8831980" cy="1391040"/>
          </a:xfrm>
          <a:custGeom>
            <a:avLst/>
            <a:gdLst>
              <a:gd name="connsiteX0" fmla="*/ 0 w 8283498"/>
              <a:gd name="connsiteY0" fmla="*/ 0 h 1391040"/>
              <a:gd name="connsiteX1" fmla="*/ 8283498 w 8283498"/>
              <a:gd name="connsiteY1" fmla="*/ 0 h 1391040"/>
              <a:gd name="connsiteX2" fmla="*/ 8283498 w 8283498"/>
              <a:gd name="connsiteY2" fmla="*/ 1391040 h 1391040"/>
              <a:gd name="connsiteX3" fmla="*/ 0 w 8283498"/>
              <a:gd name="connsiteY3" fmla="*/ 1391040 h 1391040"/>
              <a:gd name="connsiteX4" fmla="*/ 0 w 8283498"/>
              <a:gd name="connsiteY4" fmla="*/ 0 h 139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391040">
                <a:moveTo>
                  <a:pt x="0" y="0"/>
                </a:moveTo>
                <a:lnTo>
                  <a:pt x="8283498" y="0"/>
                </a:lnTo>
                <a:lnTo>
                  <a:pt x="8283498" y="1391040"/>
                </a:lnTo>
                <a:lnTo>
                  <a:pt x="0" y="1391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6670" rIns="149352" bIns="26670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Construir sistema que permite investimento em moeda estrangeira.</a:t>
            </a:r>
            <a:endParaRPr kumimoji="1" lang="ja-JP" altLang="en-US" sz="24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Estudo comparativo do sistema de investimento em moeda estrangeira para projeto de infraestrutura.</a:t>
            </a:r>
            <a:endParaRPr kumimoji="1" lang="pt-BR" altLang="ja-JP" sz="2400" kern="1200" dirty="0" smtClean="0">
              <a:latin typeface="+mj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4"/>
            <a:ext cx="1419367" cy="90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09577" y="78788"/>
            <a:ext cx="38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items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dialogue</a:t>
            </a:r>
            <a:endParaRPr lang="ja-JP" alt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6497" y="1267670"/>
            <a:ext cx="5612580" cy="14050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Melhorias no ambiente de investimento em infraestrutura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868537" y="540453"/>
            <a:ext cx="3022813" cy="2434759"/>
            <a:chOff x="5382992" y="718253"/>
            <a:chExt cx="3040534" cy="28813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993" y="718253"/>
              <a:ext cx="1494449" cy="136308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992" y="2165111"/>
              <a:ext cx="1494449" cy="1434519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33" y="718254"/>
              <a:ext cx="1476593" cy="1363088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33" y="2165111"/>
              <a:ext cx="1476593" cy="1434519"/>
            </a:xfrm>
            <a:prstGeom prst="rect">
              <a:avLst/>
            </a:prstGeom>
          </p:spPr>
        </p:pic>
      </p:grpSp>
      <p:sp>
        <p:nvSpPr>
          <p:cNvPr id="14" name="角丸四角形 14"/>
          <p:cNvSpPr>
            <a:spLocks noChangeArrowheads="1"/>
          </p:cNvSpPr>
          <p:nvPr/>
        </p:nvSpPr>
        <p:spPr bwMode="auto">
          <a:xfrm>
            <a:off x="126497" y="6194425"/>
            <a:ext cx="8748000" cy="576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700" b="1" dirty="0" smtClean="0">
                <a:solidFill>
                  <a:schemeClr val="bg1"/>
                </a:solidFill>
              </a:rPr>
              <a:t>“</a:t>
            </a:r>
            <a:r>
              <a:rPr lang="pt-BR" altLang="ja-JP" sz="1700" b="1" dirty="0" smtClean="0">
                <a:solidFill>
                  <a:schemeClr val="bg1"/>
                </a:solidFill>
              </a:rPr>
              <a:t>Empresas estrangeiras podem investir com mais facilidade na área de infraestrutura brasileira quando introduzida a moeda estrangeira.”</a:t>
            </a:r>
            <a:endParaRPr lang="pt-BR" altLang="ja-JP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268124" y="135351"/>
            <a:ext cx="431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5 </a:t>
            </a:r>
            <a:r>
              <a:rPr lang="pt-BR" altLang="ja-JP" sz="2400" b="1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items</a:t>
            </a:r>
            <a:r>
              <a:rPr lang="pt-BR" altLang="ja-JP" sz="2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dialogue</a:t>
            </a:r>
            <a:endParaRPr lang="ja-JP" alt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140764" y="3320987"/>
            <a:ext cx="8748000" cy="576000"/>
          </a:xfrm>
          <a:custGeom>
            <a:avLst/>
            <a:gdLst>
              <a:gd name="connsiteX0" fmla="*/ 0 w 8283498"/>
              <a:gd name="connsiteY0" fmla="*/ 109334 h 655992"/>
              <a:gd name="connsiteX1" fmla="*/ 109334 w 8283498"/>
              <a:gd name="connsiteY1" fmla="*/ 0 h 655992"/>
              <a:gd name="connsiteX2" fmla="*/ 8174164 w 8283498"/>
              <a:gd name="connsiteY2" fmla="*/ 0 h 655992"/>
              <a:gd name="connsiteX3" fmla="*/ 8283498 w 8283498"/>
              <a:gd name="connsiteY3" fmla="*/ 109334 h 655992"/>
              <a:gd name="connsiteX4" fmla="*/ 8283498 w 8283498"/>
              <a:gd name="connsiteY4" fmla="*/ 546658 h 655992"/>
              <a:gd name="connsiteX5" fmla="*/ 8174164 w 8283498"/>
              <a:gd name="connsiteY5" fmla="*/ 655992 h 655992"/>
              <a:gd name="connsiteX6" fmla="*/ 109334 w 8283498"/>
              <a:gd name="connsiteY6" fmla="*/ 655992 h 655992"/>
              <a:gd name="connsiteX7" fmla="*/ 0 w 8283498"/>
              <a:gd name="connsiteY7" fmla="*/ 546658 h 655992"/>
              <a:gd name="connsiteX8" fmla="*/ 0 w 8283498"/>
              <a:gd name="connsiteY8" fmla="*/ 109334 h 6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655992">
                <a:moveTo>
                  <a:pt x="0" y="109334"/>
                </a:moveTo>
                <a:cubicBezTo>
                  <a:pt x="0" y="48950"/>
                  <a:pt x="48950" y="0"/>
                  <a:pt x="109334" y="0"/>
                </a:cubicBezTo>
                <a:lnTo>
                  <a:pt x="8174164" y="0"/>
                </a:lnTo>
                <a:cubicBezTo>
                  <a:pt x="8234548" y="0"/>
                  <a:pt x="8283498" y="48950"/>
                  <a:pt x="8283498" y="109334"/>
                </a:cubicBezTo>
                <a:lnTo>
                  <a:pt x="8283498" y="546658"/>
                </a:lnTo>
                <a:cubicBezTo>
                  <a:pt x="8283498" y="607042"/>
                  <a:pt x="8234548" y="655992"/>
                  <a:pt x="8174164" y="655992"/>
                </a:cubicBezTo>
                <a:lnTo>
                  <a:pt x="109334" y="655992"/>
                </a:lnTo>
                <a:cubicBezTo>
                  <a:pt x="48950" y="655992"/>
                  <a:pt x="0" y="607042"/>
                  <a:pt x="0" y="546658"/>
                </a:cubicBezTo>
                <a:lnTo>
                  <a:pt x="0" y="109334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53" tIns="119653" rIns="119653" bIns="119653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2800" b="1" kern="1200" dirty="0" smtClean="0">
                <a:latin typeface="+mj-lt"/>
              </a:rPr>
              <a:t>&lt;Situação Atual&gt;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54483" y="3963162"/>
            <a:ext cx="8283498" cy="1059840"/>
          </a:xfrm>
          <a:custGeom>
            <a:avLst/>
            <a:gdLst>
              <a:gd name="connsiteX0" fmla="*/ 0 w 8283498"/>
              <a:gd name="connsiteY0" fmla="*/ 0 h 1059840"/>
              <a:gd name="connsiteX1" fmla="*/ 8283498 w 8283498"/>
              <a:gd name="connsiteY1" fmla="*/ 0 h 1059840"/>
              <a:gd name="connsiteX2" fmla="*/ 8283498 w 8283498"/>
              <a:gd name="connsiteY2" fmla="*/ 1059840 h 1059840"/>
              <a:gd name="connsiteX3" fmla="*/ 0 w 8283498"/>
              <a:gd name="connsiteY3" fmla="*/ 1059840 h 1059840"/>
              <a:gd name="connsiteX4" fmla="*/ 0 w 8283498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059840">
                <a:moveTo>
                  <a:pt x="0" y="0"/>
                </a:moveTo>
                <a:lnTo>
                  <a:pt x="8283498" y="0"/>
                </a:lnTo>
                <a:lnTo>
                  <a:pt x="8283498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Falta de eficiência de operação do sistema de energia.</a:t>
            </a:r>
            <a:endParaRPr kumimoji="1" lang="ja-JP" alt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154483" y="4593283"/>
            <a:ext cx="8748000" cy="576000"/>
          </a:xfrm>
          <a:custGeom>
            <a:avLst/>
            <a:gdLst>
              <a:gd name="connsiteX0" fmla="*/ 0 w 8283498"/>
              <a:gd name="connsiteY0" fmla="*/ 92253 h 553508"/>
              <a:gd name="connsiteX1" fmla="*/ 92253 w 8283498"/>
              <a:gd name="connsiteY1" fmla="*/ 0 h 553508"/>
              <a:gd name="connsiteX2" fmla="*/ 8191245 w 8283498"/>
              <a:gd name="connsiteY2" fmla="*/ 0 h 553508"/>
              <a:gd name="connsiteX3" fmla="*/ 8283498 w 8283498"/>
              <a:gd name="connsiteY3" fmla="*/ 92253 h 553508"/>
              <a:gd name="connsiteX4" fmla="*/ 8283498 w 8283498"/>
              <a:gd name="connsiteY4" fmla="*/ 461255 h 553508"/>
              <a:gd name="connsiteX5" fmla="*/ 8191245 w 8283498"/>
              <a:gd name="connsiteY5" fmla="*/ 553508 h 553508"/>
              <a:gd name="connsiteX6" fmla="*/ 92253 w 8283498"/>
              <a:gd name="connsiteY6" fmla="*/ 553508 h 553508"/>
              <a:gd name="connsiteX7" fmla="*/ 0 w 8283498"/>
              <a:gd name="connsiteY7" fmla="*/ 461255 h 553508"/>
              <a:gd name="connsiteX8" fmla="*/ 0 w 8283498"/>
              <a:gd name="connsiteY8" fmla="*/ 92253 h 55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3498" h="553508">
                <a:moveTo>
                  <a:pt x="0" y="92253"/>
                </a:moveTo>
                <a:cubicBezTo>
                  <a:pt x="0" y="41303"/>
                  <a:pt x="41303" y="0"/>
                  <a:pt x="92253" y="0"/>
                </a:cubicBezTo>
                <a:lnTo>
                  <a:pt x="8191245" y="0"/>
                </a:lnTo>
                <a:cubicBezTo>
                  <a:pt x="8242195" y="0"/>
                  <a:pt x="8283498" y="41303"/>
                  <a:pt x="8283498" y="92253"/>
                </a:cubicBezTo>
                <a:lnTo>
                  <a:pt x="8283498" y="461255"/>
                </a:lnTo>
                <a:cubicBezTo>
                  <a:pt x="8283498" y="512205"/>
                  <a:pt x="8242195" y="553508"/>
                  <a:pt x="8191245" y="553508"/>
                </a:cubicBezTo>
                <a:lnTo>
                  <a:pt x="92253" y="553508"/>
                </a:lnTo>
                <a:cubicBezTo>
                  <a:pt x="41303" y="553508"/>
                  <a:pt x="0" y="512205"/>
                  <a:pt x="0" y="461255"/>
                </a:cubicBezTo>
                <a:lnTo>
                  <a:pt x="0" y="92253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650" tIns="114650" rIns="114650" bIns="11465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pt-BR" altLang="ja-JP" sz="2800" b="1" kern="1200" dirty="0" smtClean="0">
                <a:latin typeface="+mj-lt"/>
              </a:rPr>
              <a:t>&lt;Propostas para Melhoria&gt;</a:t>
            </a:r>
            <a:endParaRPr kumimoji="1" lang="ja-JP" altLang="en-US" sz="2800" kern="1200" dirty="0">
              <a:latin typeface="+mj-lt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54483" y="5288633"/>
            <a:ext cx="8283498" cy="529920"/>
          </a:xfrm>
          <a:custGeom>
            <a:avLst/>
            <a:gdLst>
              <a:gd name="connsiteX0" fmla="*/ 0 w 8283498"/>
              <a:gd name="connsiteY0" fmla="*/ 0 h 1059840"/>
              <a:gd name="connsiteX1" fmla="*/ 8283498 w 8283498"/>
              <a:gd name="connsiteY1" fmla="*/ 0 h 1059840"/>
              <a:gd name="connsiteX2" fmla="*/ 8283498 w 8283498"/>
              <a:gd name="connsiteY2" fmla="*/ 1059840 h 1059840"/>
              <a:gd name="connsiteX3" fmla="*/ 0 w 8283498"/>
              <a:gd name="connsiteY3" fmla="*/ 1059840 h 1059840"/>
              <a:gd name="connsiteX4" fmla="*/ 0 w 8283498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498" h="1059840">
                <a:moveTo>
                  <a:pt x="0" y="0"/>
                </a:moveTo>
                <a:lnTo>
                  <a:pt x="8283498" y="0"/>
                </a:lnTo>
                <a:lnTo>
                  <a:pt x="8283498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001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Introdução de </a:t>
            </a:r>
            <a:r>
              <a:rPr kumimoji="1" lang="pt-BR" altLang="ja-JP" sz="2400" kern="1200" dirty="0" err="1" smtClean="0">
                <a:solidFill>
                  <a:schemeClr val="tx1"/>
                </a:solidFill>
                <a:latin typeface="+mj-lt"/>
              </a:rPr>
              <a:t>Smart</a:t>
            </a:r>
            <a:r>
              <a:rPr kumimoji="1" lang="pt-BR" altLang="ja-JP" sz="2400" kern="1200" dirty="0" smtClean="0">
                <a:solidFill>
                  <a:schemeClr val="tx1"/>
                </a:solidFill>
                <a:latin typeface="+mj-lt"/>
              </a:rPr>
              <a:t> Grid.</a:t>
            </a:r>
            <a:endParaRPr kumimoji="1" lang="ja-JP" altLang="en-US" sz="2400" kern="12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1897" y="1254322"/>
            <a:ext cx="4740925" cy="157314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do custo de energia pelo uso eficiente de eletricidade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52" y="656691"/>
            <a:ext cx="3784412" cy="2518016"/>
          </a:xfrm>
          <a:prstGeom prst="rect">
            <a:avLst/>
          </a:prstGeom>
        </p:spPr>
      </p:pic>
      <p:sp>
        <p:nvSpPr>
          <p:cNvPr id="8" name="角丸四角形 13"/>
          <p:cNvSpPr>
            <a:spLocks noChangeArrowheads="1"/>
          </p:cNvSpPr>
          <p:nvPr/>
        </p:nvSpPr>
        <p:spPr bwMode="auto">
          <a:xfrm>
            <a:off x="154483" y="5937903"/>
            <a:ext cx="8748000" cy="776796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chemeClr val="bg1"/>
                </a:solidFill>
              </a:rPr>
              <a:t>“</a:t>
            </a:r>
            <a:r>
              <a:rPr lang="pt-BR" altLang="ja-JP" b="1" dirty="0" smtClean="0">
                <a:solidFill>
                  <a:schemeClr val="bg1"/>
                </a:solidFill>
              </a:rPr>
              <a:t>Eficiência energética com </a:t>
            </a:r>
            <a:r>
              <a:rPr lang="pt-BR" altLang="ja-JP" b="1" dirty="0" err="1" smtClean="0">
                <a:solidFill>
                  <a:schemeClr val="bg1"/>
                </a:solidFill>
              </a:rPr>
              <a:t>Smart</a:t>
            </a:r>
            <a:r>
              <a:rPr lang="pt-BR" altLang="ja-JP" b="1" dirty="0" smtClean="0">
                <a:solidFill>
                  <a:schemeClr val="bg1"/>
                </a:solidFill>
              </a:rPr>
              <a:t> Grid contribuirá diretamente na competitividade da indústria brasileira .”</a:t>
            </a:r>
            <a:endParaRPr lang="pt-BR" altLang="ja-JP" b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9367" cy="8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jp.camaradojapao.org.br/img/box/associese.gif?1404215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636" cy="7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657274" y="340292"/>
            <a:ext cx="8461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≪</a:t>
            </a:r>
            <a:r>
              <a:rPr lang="pt-BR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Ao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futuro desenvolvimento da Superpotência Agrícola proeminente no mundo≫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80009" y="1243367"/>
            <a:ext cx="9063991" cy="4236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3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30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&lt;</a:t>
            </a:r>
            <a:r>
              <a:rPr lang="pt-BR" altLang="ja-JP" sz="30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Produtos Agrícolas&gt;</a:t>
            </a:r>
            <a:endParaRPr lang="pt-BR" altLang="ja-JP" sz="35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pt-BR" altLang="ja-JP" sz="30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Agregar valor aos produtos agrícolas</a:t>
            </a:r>
          </a:p>
          <a:p>
            <a:pPr marL="355600" indent="-355600">
              <a:buFont typeface="+mj-lt"/>
              <a:buAutoNum type="arabicPeriod"/>
            </a:pPr>
            <a:r>
              <a:rPr lang="pt-BR" altLang="ja-JP" sz="30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Apoio às pequenas produtoras agrícolas</a:t>
            </a:r>
            <a:endParaRPr lang="en-US" altLang="ja-JP" sz="300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pt-BR" altLang="ja-JP" sz="30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Aprimoramento na tecnologia de análises</a:t>
            </a:r>
          </a:p>
          <a:p>
            <a:pPr marL="0" indent="0">
              <a:buNone/>
            </a:pPr>
            <a:r>
              <a:rPr lang="ja-JP" altLang="en-US" sz="1900" dirty="0" smtClean="0">
                <a:solidFill>
                  <a:srgbClr val="0070C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pt-BR" sz="1900" dirty="0" smtClean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30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&lt;</a:t>
            </a:r>
            <a:r>
              <a:rPr lang="pt-BR" altLang="ja-JP" sz="30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Produtos Animais&gt;</a:t>
            </a:r>
            <a:endParaRPr lang="pt-BR" altLang="ja-JP" sz="30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355600" indent="-355600">
              <a:buFont typeface="+mj-lt"/>
              <a:buAutoNum type="arabicPeriod" startAt="4"/>
            </a:pPr>
            <a:r>
              <a:rPr lang="pt-BR" altLang="ja-JP" sz="30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Melhor posicionamento como um grande país exportador</a:t>
            </a:r>
          </a:p>
          <a:p>
            <a:pPr marL="355600" indent="-355600">
              <a:buFont typeface="+mj-lt"/>
              <a:buAutoNum type="arabicPeriod" startAt="4"/>
            </a:pPr>
            <a:r>
              <a:rPr lang="pt-BR" altLang="ja-JP" sz="30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Formação e desenvolvimento de mercado de valor com diversos produtos animais</a:t>
            </a:r>
            <a:endParaRPr lang="pt-BR" altLang="ja-JP" sz="4100" dirty="0" smtClean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600" dirty="0" smtClean="0">
                <a:solidFill>
                  <a:srgbClr val="0070C0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sz="3100" dirty="0">
              <a:solidFill>
                <a:srgbClr val="0070C0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8" y="5359791"/>
            <a:ext cx="1579727" cy="118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09" y="5359791"/>
            <a:ext cx="1678674" cy="118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38" y="5347245"/>
            <a:ext cx="1678674" cy="119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29" y="5344358"/>
            <a:ext cx="1587194" cy="120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3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81" y="5350379"/>
            <a:ext cx="1724650" cy="116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78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585</Words>
  <Application>Microsoft Office PowerPoint</Application>
  <PresentationFormat>Apresentação na tela (4:3)</PresentationFormat>
  <Paragraphs>103</Paragraphs>
  <Slides>12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Office テーマ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 Amaya</dc:creator>
  <cp:lastModifiedBy>Cecilia Maria Luli</cp:lastModifiedBy>
  <cp:revision>122</cp:revision>
  <dcterms:created xsi:type="dcterms:W3CDTF">2016-05-27T16:07:07Z</dcterms:created>
  <dcterms:modified xsi:type="dcterms:W3CDTF">2016-08-03T11:59:40Z</dcterms:modified>
</cp:coreProperties>
</file>