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90" r:id="rId5"/>
    <p:sldId id="286" r:id="rId6"/>
    <p:sldId id="282" r:id="rId7"/>
    <p:sldId id="289" r:id="rId8"/>
    <p:sldId id="269" r:id="rId9"/>
    <p:sldId id="263" r:id="rId10"/>
    <p:sldId id="283" r:id="rId11"/>
    <p:sldId id="287" r:id="rId12"/>
    <p:sldId id="284" r:id="rId13"/>
    <p:sldId id="291" r:id="rId14"/>
    <p:sldId id="285" r:id="rId15"/>
    <p:sldId id="288" r:id="rId16"/>
    <p:sldId id="276" r:id="rId17"/>
    <p:sldId id="277" r:id="rId18"/>
    <p:sldId id="275" r:id="rId19"/>
    <p:sldId id="294" r:id="rId20"/>
    <p:sldId id="296" r:id="rId21"/>
    <p:sldId id="295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78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0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27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91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9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64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8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06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60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58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0B4C-6F7A-404C-AF45-82455C8C1819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C951-6C91-440C-A59E-9FBD8D198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7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 benefícios econômicos da atividade física regular 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Mônica Marques</a:t>
            </a:r>
          </a:p>
          <a:p>
            <a:r>
              <a:rPr lang="pt-BR" sz="2000" dirty="0" smtClean="0"/>
              <a:t>Representante Nacional ACAD Brasil</a:t>
            </a:r>
          </a:p>
          <a:p>
            <a:r>
              <a:rPr lang="pt-BR" sz="2000" dirty="0" smtClean="0"/>
              <a:t>Diretora Técnica grupo Companhia Athletica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6624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Efeitos do exercício no trabalho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 marL="571500" indent="-457200">
              <a:buFont typeface="Wingdings" pitchFamily="2" charset="2"/>
              <a:buChar char="Ø"/>
            </a:pPr>
            <a:r>
              <a:rPr lang="pt-BR" dirty="0" smtClean="0"/>
              <a:t>produtividade após a sexta hora de trabalho.</a:t>
            </a:r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r>
              <a:rPr lang="pt-BR" dirty="0" smtClean="0"/>
              <a:t>&lt; absenteísmo</a:t>
            </a:r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r>
              <a:rPr lang="pt-BR" dirty="0" smtClean="0"/>
              <a:t>&lt; incidência de doenças do stress e dores articulares</a:t>
            </a:r>
          </a:p>
          <a:p>
            <a:pPr marL="114300" indent="0">
              <a:buNone/>
            </a:pPr>
            <a:endParaRPr lang="pt-BR" dirty="0" smtClean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053644" cy="2971017"/>
          </a:xfrm>
        </p:spPr>
      </p:pic>
    </p:spTree>
    <p:extLst>
      <p:ext uri="{BB962C8B-B14F-4D97-AF65-F5344CB8AC3E}">
        <p14:creationId xmlns:p14="http://schemas.microsoft.com/office/powerpoint/2010/main" val="4690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411760" y="548680"/>
            <a:ext cx="6275040" cy="6048672"/>
          </a:xfrm>
        </p:spPr>
        <p:txBody>
          <a:bodyPr>
            <a:normAutofit fontScale="70000" lnSpcReduction="20000"/>
          </a:bodyPr>
          <a:lstStyle/>
          <a:p>
            <a:pPr marL="0" indent="0" algn="ctr" hangingPunct="0">
              <a:buNone/>
            </a:pPr>
            <a:r>
              <a:rPr lang="pt-BR" dirty="0"/>
              <a:t>A </a:t>
            </a:r>
            <a:r>
              <a:rPr lang="pt-BR" b="1" dirty="0"/>
              <a:t>NASA</a:t>
            </a:r>
            <a:r>
              <a:rPr lang="pt-BR" dirty="0"/>
              <a:t> constatou que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os </a:t>
            </a:r>
            <a:r>
              <a:rPr lang="pt-BR" dirty="0"/>
              <a:t>participantes de um programa controlado de exercícios eram capazes de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elevar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sua performance no trabalho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seu nível de energia</a:t>
            </a:r>
            <a:r>
              <a:rPr lang="pt-BR" dirty="0" smtClean="0"/>
              <a:t>,</a:t>
            </a:r>
          </a:p>
          <a:p>
            <a:pPr marL="0" indent="0" algn="ctr" hangingPunct="0">
              <a:buNone/>
            </a:pPr>
            <a:r>
              <a:rPr lang="pt-BR" dirty="0" smtClean="0"/>
              <a:t> </a:t>
            </a:r>
            <a:r>
              <a:rPr lang="pt-BR" dirty="0"/>
              <a:t>assim como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melhorar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seus poderes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concentração e tomada de decisões</a:t>
            </a:r>
            <a:r>
              <a:rPr lang="pt-BR" dirty="0"/>
              <a:t>. </a:t>
            </a:r>
            <a:endParaRPr lang="pt-BR" dirty="0" smtClean="0"/>
          </a:p>
          <a:p>
            <a:pPr marL="0" indent="0" algn="ctr" hangingPunct="0">
              <a:buNone/>
            </a:pP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Quando comparados </a:t>
            </a:r>
          </a:p>
          <a:p>
            <a:pPr marL="0" indent="0" algn="ctr" hangingPunct="0">
              <a:buNone/>
            </a:pPr>
            <a:r>
              <a:rPr lang="pt-BR" dirty="0" smtClean="0"/>
              <a:t>aos trabalhadores regulares </a:t>
            </a:r>
            <a:r>
              <a:rPr lang="pt-BR" dirty="0"/>
              <a:t>de escritório,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cuja </a:t>
            </a:r>
            <a:r>
              <a:rPr lang="pt-BR" dirty="0"/>
              <a:t>eficiência tende a decrescer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nas </a:t>
            </a:r>
            <a:r>
              <a:rPr lang="pt-BR" dirty="0"/>
              <a:t>últimas duas horas do dia de trabalho,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aderentes ao exercício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trabalhavam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 eficiência durante o dia todo,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gerando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 acréscimo de 12,5% na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produtividade</a:t>
            </a:r>
            <a:r>
              <a:rPr lang="pt-BR" dirty="0" smtClean="0"/>
              <a:t>.</a:t>
            </a:r>
          </a:p>
          <a:p>
            <a:pPr algn="ctr" hangingPunct="0"/>
            <a:endParaRPr lang="pt-BR" dirty="0" smtClean="0"/>
          </a:p>
          <a:p>
            <a:pPr marL="0" indent="0" algn="ctr" hangingPunct="0">
              <a:buNone/>
            </a:pPr>
            <a:r>
              <a:rPr lang="pt-BR" i="1" dirty="0"/>
              <a:t>(</a:t>
            </a:r>
            <a:r>
              <a:rPr lang="pt-BR" i="1" dirty="0" smtClean="0"/>
              <a:t>The </a:t>
            </a:r>
            <a:r>
              <a:rPr lang="pt-BR" i="1" dirty="0" err="1"/>
              <a:t>Association</a:t>
            </a:r>
            <a:r>
              <a:rPr lang="pt-BR" i="1" dirty="0"/>
              <a:t> for Fitness in Business, </a:t>
            </a:r>
            <a:r>
              <a:rPr lang="pt-BR" i="1" dirty="0" smtClean="0"/>
              <a:t>1991)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Resultado de imagem para 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240360" cy="255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3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042792" cy="86895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Exercício para fortalecer os neurônios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48606" cy="6165305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/>
          <a:p>
            <a:r>
              <a:rPr lang="pt-BR" dirty="0" smtClean="0"/>
              <a:t>BDNF : proteína que recupera neurônios danificados .</a:t>
            </a:r>
          </a:p>
          <a:p>
            <a:r>
              <a:rPr lang="pt-BR" dirty="0" smtClean="0"/>
              <a:t>Atividade aeróbica proporciona maior produção de BDNF.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8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20000"/>
          </a:bodyPr>
          <a:lstStyle/>
          <a:p>
            <a:pPr marL="0" indent="0" algn="ctr" hangingPunct="0">
              <a:buNone/>
            </a:pPr>
            <a:r>
              <a:rPr lang="pt-BR" b="1" dirty="0"/>
              <a:t>PepsiCo</a:t>
            </a:r>
            <a:r>
              <a:rPr lang="pt-BR" dirty="0"/>
              <a:t> constatou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que </a:t>
            </a:r>
            <a:r>
              <a:rPr lang="pt-BR" dirty="0"/>
              <a:t>o seu programa de fitness corporativo produziu um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retorno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300% do investimento </a:t>
            </a:r>
            <a:r>
              <a:rPr lang="pt-BR" dirty="0" smtClean="0"/>
              <a:t>,</a:t>
            </a: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seja,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$ 3 para cada U$ 1 investido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hangingPunct="0">
              <a:buNone/>
            </a:pPr>
            <a:endParaRPr lang="pt-BR" dirty="0"/>
          </a:p>
          <a:p>
            <a:pPr marL="0" indent="0" hangingPunct="0">
              <a:buNone/>
            </a:pPr>
            <a:endParaRPr lang="pt-BR" dirty="0"/>
          </a:p>
          <a:p>
            <a:pPr marL="0" indent="0" algn="ctr" hangingPunct="0">
              <a:buNone/>
            </a:pPr>
            <a:r>
              <a:rPr lang="en-US" sz="2800" i="1" dirty="0" smtClean="0"/>
              <a:t>(The </a:t>
            </a:r>
            <a:r>
              <a:rPr lang="en-US" sz="2800" i="1" dirty="0"/>
              <a:t>economic impact of employee health and fitness , Fitness Systems, </a:t>
            </a:r>
            <a:r>
              <a:rPr lang="en-US" sz="2800" i="1" dirty="0" smtClean="0"/>
              <a:t>1990)</a:t>
            </a:r>
            <a:endParaRPr lang="pt-BR" sz="2800" dirty="0"/>
          </a:p>
          <a:p>
            <a:pPr marL="0" indent="0" algn="ctr" hangingPunct="0">
              <a:buNone/>
            </a:pPr>
            <a:endParaRPr lang="pt-BR" sz="2800" dirty="0"/>
          </a:p>
        </p:txBody>
      </p:sp>
      <p:pic>
        <p:nvPicPr>
          <p:cNvPr id="5122" name="Picture 2" descr="Resultado de imagem para pep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379239" cy="199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2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353347"/>
          </a:xfrm>
        </p:spPr>
        <p:txBody>
          <a:bodyPr>
            <a:normAutofit fontScale="77500" lnSpcReduction="20000"/>
          </a:bodyPr>
          <a:lstStyle/>
          <a:p>
            <a:pPr marL="0" indent="0" algn="ctr" hangingPunct="0">
              <a:buNone/>
            </a:pPr>
            <a:r>
              <a:rPr lang="pt-BR" b="1" dirty="0"/>
              <a:t>Johnson </a:t>
            </a:r>
            <a:r>
              <a:rPr lang="pt-BR" b="1" dirty="0" err="1"/>
              <a:t>and</a:t>
            </a:r>
            <a:r>
              <a:rPr lang="pt-BR" b="1" dirty="0"/>
              <a:t> Johnson</a:t>
            </a:r>
            <a:r>
              <a:rPr lang="pt-BR" dirty="0"/>
              <a:t> observou </a:t>
            </a: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queda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seu índice de absenteísmo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torno de 15% em dois anos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dirty="0" smtClean="0"/>
              <a:t>ao </a:t>
            </a:r>
            <a:r>
              <a:rPr lang="pt-BR" dirty="0"/>
              <a:t>introduzir </a:t>
            </a:r>
            <a:r>
              <a:rPr lang="pt-BR" dirty="0" smtClean="0"/>
              <a:t>seu </a:t>
            </a:r>
            <a:r>
              <a:rPr lang="pt-BR" dirty="0"/>
              <a:t>programa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de </a:t>
            </a:r>
            <a:r>
              <a:rPr lang="pt-B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fitness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corporativo.</a:t>
            </a:r>
          </a:p>
          <a:p>
            <a:pPr marL="0" indent="0" algn="ctr" hangingPunct="0">
              <a:buNone/>
            </a:pP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Depois </a:t>
            </a:r>
            <a:r>
              <a:rPr lang="pt-BR" dirty="0"/>
              <a:t>de três anos ,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custos hospitalares para a empresa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caíram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 torno de 34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%.</a:t>
            </a:r>
          </a:p>
          <a:p>
            <a:pPr marL="0" indent="0" algn="ctr" hangingPunct="0">
              <a:buNone/>
            </a:pP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i="1" dirty="0" smtClean="0"/>
              <a:t>(</a:t>
            </a:r>
            <a:r>
              <a:rPr lang="pt-BR" i="1" dirty="0" err="1" smtClean="0"/>
              <a:t>Human</a:t>
            </a:r>
            <a:r>
              <a:rPr lang="pt-BR" i="1" dirty="0" smtClean="0"/>
              <a:t> </a:t>
            </a:r>
            <a:r>
              <a:rPr lang="pt-BR" i="1" dirty="0" err="1"/>
              <a:t>Resources</a:t>
            </a:r>
            <a:r>
              <a:rPr lang="pt-BR" i="1" dirty="0"/>
              <a:t> </a:t>
            </a:r>
            <a:r>
              <a:rPr lang="pt-BR" i="1" dirty="0" err="1"/>
              <a:t>Executive</a:t>
            </a:r>
            <a:r>
              <a:rPr lang="pt-BR" i="1" dirty="0"/>
              <a:t>, </a:t>
            </a:r>
            <a:r>
              <a:rPr lang="pt-BR" i="1" dirty="0" err="1"/>
              <a:t>April</a:t>
            </a:r>
            <a:r>
              <a:rPr lang="pt-BR" i="1" dirty="0"/>
              <a:t> </a:t>
            </a:r>
            <a:r>
              <a:rPr lang="pt-BR" i="1" dirty="0" smtClean="0"/>
              <a:t>1993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pic>
        <p:nvPicPr>
          <p:cNvPr id="2050" name="Picture 2" descr="Resultado de imagem para johnson e johnson va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6484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2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278" y="260648"/>
            <a:ext cx="8229600" cy="5962674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que as academias fazem pela sociedade, </a:t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b="1" dirty="0" smtClean="0"/>
              <a:t>TODOS OS DIAS ?</a:t>
            </a:r>
            <a:endParaRPr lang="pt-BR" b="1" dirty="0"/>
          </a:p>
        </p:txBody>
      </p:sp>
      <p:pic>
        <p:nvPicPr>
          <p:cNvPr id="11266" name="Picture 2" descr="Resultado de imagem para academ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5132" cy="22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academi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47" y="0"/>
            <a:ext cx="3541553" cy="22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m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/>
          <a:stretch/>
        </p:blipFill>
        <p:spPr bwMode="auto">
          <a:xfrm>
            <a:off x="3315132" y="0"/>
            <a:ext cx="2643893" cy="22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m para musculação idos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6680"/>
          <a:stretch/>
        </p:blipFill>
        <p:spPr bwMode="auto">
          <a:xfrm>
            <a:off x="1" y="4512634"/>
            <a:ext cx="4355976" cy="23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m para obeso exercício esteir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4426" b="-881"/>
          <a:stretch/>
        </p:blipFill>
        <p:spPr bwMode="auto">
          <a:xfrm>
            <a:off x="6623721" y="4512634"/>
            <a:ext cx="2520279" cy="24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Resultado de imagem para lutas criança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r="27707"/>
          <a:stretch/>
        </p:blipFill>
        <p:spPr bwMode="auto">
          <a:xfrm>
            <a:off x="4117701" y="4512634"/>
            <a:ext cx="2506019" cy="23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3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863" r="19640" b="10347"/>
          <a:stretch/>
        </p:blipFill>
        <p:spPr bwMode="auto">
          <a:xfrm>
            <a:off x="539552" y="604876"/>
            <a:ext cx="8352928" cy="37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75" y="4581127"/>
            <a:ext cx="2409393" cy="1807045"/>
          </a:xfrm>
          <a:prstGeom prst="rect">
            <a:avLst/>
          </a:prstGeom>
        </p:spPr>
      </p:pic>
      <p:pic>
        <p:nvPicPr>
          <p:cNvPr id="12290" name="Picture 2" descr="Resultado de imagem para coração fo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25282"/>
            <a:ext cx="2558611" cy="18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m para insul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5030"/>
            <a:ext cx="2770802" cy="18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9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4903" r="41722" b="1914"/>
          <a:stretch/>
        </p:blipFill>
        <p:spPr bwMode="auto">
          <a:xfrm>
            <a:off x="325622" y="404664"/>
            <a:ext cx="6628387" cy="62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m para spin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0" name="Picture 4" descr="Resultado de imagem para spin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4359" r="46461"/>
          <a:stretch/>
        </p:blipFill>
        <p:spPr bwMode="auto">
          <a:xfrm>
            <a:off x="6565035" y="1340768"/>
            <a:ext cx="2281601" cy="31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3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418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Comportamento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sedentário no lazer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risco de síndrome metabólica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mod3-cap-8-figura1-n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4" y="1988840"/>
            <a:ext cx="87784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2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Somente no Brasil...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5544616" cy="4958011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Atestados médicos obrigatórios criam uma barreira que dificulta o acesso ao exercício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Paradigma de que a atividade física é perigosa para a saúde. As estatísticas de morte súbita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 EXERCÍCIO </a:t>
            </a:r>
            <a:r>
              <a:rPr lang="pt-BR" dirty="0" smtClean="0"/>
              <a:t>não confirmam este paradigma.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Exames médicos e atestados são exigidos para quase tudo: para dirigir, para trabalhar, para fazer exercícios.</a:t>
            </a:r>
          </a:p>
          <a:p>
            <a:endParaRPr lang="pt-BR" dirty="0"/>
          </a:p>
        </p:txBody>
      </p:sp>
      <p:pic>
        <p:nvPicPr>
          <p:cNvPr id="10242" name="Picture 2" descr="Resultado de imagem para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952327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7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Custos da inatividade física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no Reino Unido em 2002 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Total: 8,2 bilhões de libras</a:t>
            </a:r>
          </a:p>
          <a:p>
            <a:pPr marL="0" indent="0" algn="ctr">
              <a:buNone/>
            </a:pP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dirty="0" smtClean="0"/>
              <a:t>1,7 bilhão - sistema de saúde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5,4 bilhões -  ausência no trabalho</a:t>
            </a:r>
          </a:p>
          <a:p>
            <a:r>
              <a:rPr lang="pt-BR" dirty="0" smtClean="0"/>
              <a:t>1 bilhão - mortalidade antecipada/pensões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400" i="1" dirty="0" err="1" smtClean="0"/>
              <a:t>Department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of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Culture</a:t>
            </a:r>
            <a:r>
              <a:rPr lang="pt-BR" sz="2400" i="1" dirty="0" smtClean="0"/>
              <a:t> Media </a:t>
            </a:r>
            <a:r>
              <a:rPr lang="pt-BR" sz="2400" i="1" dirty="0" err="1" smtClean="0"/>
              <a:t>and</a:t>
            </a:r>
            <a:r>
              <a:rPr lang="pt-BR" sz="2400" i="1" dirty="0" smtClean="0"/>
              <a:t> Sports </a:t>
            </a:r>
            <a:r>
              <a:rPr lang="pt-BR" sz="2400" i="1" dirty="0" err="1" smtClean="0"/>
              <a:t>Strategy</a:t>
            </a:r>
            <a:r>
              <a:rPr lang="pt-BR" sz="2400" i="1" dirty="0" smtClean="0"/>
              <a:t> Unit - 2002</a:t>
            </a:r>
            <a:endParaRPr lang="pt-BR" sz="2400" i="1" dirty="0"/>
          </a:p>
        </p:txBody>
      </p:sp>
      <p:sp>
        <p:nvSpPr>
          <p:cNvPr id="4" name="AutoShape 2" descr="Resultado de imagem para united king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2" name="Picture 4" descr="Waterfalls in the United Kingdom: Wales, Scotland, England and Northern Ire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146125" cy="29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31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línicas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laboratórios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médicos</a:t>
            </a:r>
          </a:p>
          <a:p>
            <a:pPr marL="0" indent="0" algn="ctr">
              <a:buNone/>
            </a:pPr>
            <a:r>
              <a:rPr lang="pt-BR" dirty="0" smtClean="0"/>
              <a:t>têm </a:t>
            </a:r>
            <a:r>
              <a:rPr lang="pt-BR" dirty="0"/>
              <a:t>redução da alíquota 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do </a:t>
            </a:r>
            <a:r>
              <a:rPr lang="pt-BR" dirty="0"/>
              <a:t>Imposto de Renda Pessoa Jurídica (IRPJ) </a:t>
            </a: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32% para 8%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 smtClean="0"/>
              <a:t>e </a:t>
            </a:r>
            <a:r>
              <a:rPr lang="pt-BR" dirty="0"/>
              <a:t>redução da alíquota </a:t>
            </a:r>
            <a:r>
              <a:rPr lang="pt-BR" dirty="0" smtClean="0"/>
              <a:t>da </a:t>
            </a:r>
          </a:p>
          <a:p>
            <a:pPr marL="0" indent="0" algn="ctr">
              <a:buNone/>
            </a:pPr>
            <a:r>
              <a:rPr lang="pt-BR" dirty="0" smtClean="0"/>
              <a:t>Contribuição </a:t>
            </a:r>
            <a:r>
              <a:rPr lang="pt-BR" dirty="0"/>
              <a:t>Social Sobre o Lucro Líquido (CSLL) </a:t>
            </a: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32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% para 12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%.</a:t>
            </a:r>
          </a:p>
          <a:p>
            <a:pPr marL="0" indent="0" algn="ctr">
              <a:buNone/>
            </a:pP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000" i="1" dirty="0" smtClean="0"/>
              <a:t>(LEI </a:t>
            </a:r>
            <a:r>
              <a:rPr lang="pt-BR" sz="3000" i="1" dirty="0"/>
              <a:t>Nº 9.249, DE 26 DE DEZEMBRO DE </a:t>
            </a:r>
            <a:r>
              <a:rPr lang="pt-BR" sz="3000" i="1" dirty="0" smtClean="0"/>
              <a:t>1995)</a:t>
            </a:r>
            <a:endParaRPr lang="pt-BR" sz="3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Resultado de imagem para imposto de renda pessoa juríd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0" t="11266"/>
          <a:stretch/>
        </p:blipFill>
        <p:spPr bwMode="auto">
          <a:xfrm>
            <a:off x="3491880" y="332656"/>
            <a:ext cx="1961938" cy="17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2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632848" cy="3600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Deduções de IR – despesas saúde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996952"/>
            <a:ext cx="7931224" cy="3528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/>
              <a:t>Consideram-se despesas médicas ou de hospitalização os pagamentos efetuados 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médicos de qualquer especialidade, dentistas, psicólogos, fisioterapeutas, terapeutas ocupacionais, fonoaudiólogos, hospitais,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 smtClean="0"/>
              <a:t>e </a:t>
            </a:r>
            <a:r>
              <a:rPr lang="pt-BR" dirty="0"/>
              <a:t>as despesas provenientes de exames laboratoriais, serviços radiológicos, aparelhos ortopédicos e próteses ortopédicas e dentárias.</a:t>
            </a:r>
          </a:p>
        </p:txBody>
      </p:sp>
      <p:pic>
        <p:nvPicPr>
          <p:cNvPr id="1026" name="Picture 2" descr="Resultado de imagem para imposto de r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325530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5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3204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dirty="0"/>
              <a:t>Art. 6º Fica </a:t>
            </a:r>
            <a:r>
              <a:rPr lang="pt-BR" dirty="0" smtClean="0"/>
              <a:t>incluído, </a:t>
            </a:r>
          </a:p>
          <a:p>
            <a:pPr marL="0" indent="0" algn="ctr">
              <a:buNone/>
            </a:pPr>
            <a:r>
              <a:rPr lang="pt-BR" dirty="0" smtClean="0"/>
              <a:t>na </a:t>
            </a:r>
            <a:r>
              <a:rPr lang="pt-BR" dirty="0"/>
              <a:t>Tabela de Classificação Brasileira de Ocupações utilizada no SCNES</a:t>
            </a:r>
            <a:r>
              <a:rPr lang="pt-BR" dirty="0" smtClean="0"/>
              <a:t>,</a:t>
            </a:r>
          </a:p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dirty="0"/>
              <a:t>a CBO provisório 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2241-E1 </a:t>
            </a:r>
            <a:r>
              <a:rPr lang="pt-BR" dirty="0"/>
              <a:t>- PROFISSIONAL DE EDUCAÇÃO FISICA NA SAÚDE</a:t>
            </a:r>
            <a:r>
              <a:rPr lang="pt-BR" dirty="0" smtClean="0"/>
              <a:t>.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Parágrafo único. </a:t>
            </a: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Entende-se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 PROFISSIONAL DE EDUCAÇÃO FISICA NA SAÚDE,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profissional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nível superior, graduado em Educação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Física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quaisquer das duas modalidades de curso existentes,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saber: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licenciatura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bacharelado em Educação Física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i="1" cap="all" dirty="0" smtClean="0"/>
          </a:p>
          <a:p>
            <a:pPr marL="0" indent="0" algn="ctr">
              <a:buNone/>
            </a:pPr>
            <a:r>
              <a:rPr lang="pt-BR" i="1" cap="all" dirty="0" smtClean="0"/>
              <a:t>(Ministério da Saúde, </a:t>
            </a:r>
          </a:p>
          <a:p>
            <a:pPr marL="0" indent="0" algn="ctr">
              <a:buNone/>
            </a:pPr>
            <a:r>
              <a:rPr lang="pt-BR" i="1" cap="all" dirty="0" smtClean="0"/>
              <a:t>PORTARIA </a:t>
            </a:r>
            <a:r>
              <a:rPr lang="pt-BR" i="1" cap="all" dirty="0"/>
              <a:t>Nº 256, DE 11 DE MARÇO DE </a:t>
            </a:r>
            <a:r>
              <a:rPr lang="pt-BR" i="1" cap="all" dirty="0" smtClean="0"/>
              <a:t>2013)</a:t>
            </a:r>
            <a:endParaRPr lang="pt-BR" i="1" cap="all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AutoShape 2" descr="Resultado de imagem para ministério da sa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6" name="Picture 4" descr="Resultado de imagem para ministério da sa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9587"/>
            <a:ext cx="2880320" cy="15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Nós, academias, </a:t>
            </a:r>
          </a:p>
          <a:p>
            <a:pPr marL="0" indent="0" algn="ctr">
              <a:buNone/>
            </a:pPr>
            <a:r>
              <a:rPr lang="pt-BR" dirty="0" smtClean="0"/>
              <a:t>somos parceiros importantíssimos na missão de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tornar o Brasil cada vez mais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produtivo, sustentável  e saudável.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Precisamos apenas de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menos intervenção,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mais integração e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mais participação nas políticas públicas.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Contem conosco !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82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Monica Marques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monica@ciaathletica.com.br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Custos médicos  anuais</a:t>
            </a:r>
            <a:br>
              <a:rPr lang="pt-BR" dirty="0" smtClean="0"/>
            </a:br>
            <a:r>
              <a:rPr lang="pt-BR" dirty="0" smtClean="0"/>
              <a:t>(média nos USA)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3849291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Pessoas inativas : U$1349,00</a:t>
            </a:r>
          </a:p>
          <a:p>
            <a:r>
              <a:rPr lang="pt-BR" dirty="0"/>
              <a:t>Pessoas ativas  : </a:t>
            </a:r>
            <a:r>
              <a:rPr lang="pt-BR" dirty="0" smtClean="0"/>
              <a:t>U$1019,00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atividade física pode gerar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32% de redução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nos custos médicos anuais per capita.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i="1" dirty="0" err="1" smtClean="0"/>
              <a:t>Pratt</a:t>
            </a:r>
            <a:r>
              <a:rPr lang="pt-BR" i="1" dirty="0" smtClean="0"/>
              <a:t> et al  (2000)</a:t>
            </a:r>
            <a:endParaRPr lang="pt-BR" i="1" dirty="0"/>
          </a:p>
        </p:txBody>
      </p:sp>
      <p:pic>
        <p:nvPicPr>
          <p:cNvPr id="8194" name="Picture 2" descr="Resultado de imagem para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96344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5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edical fitness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7043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417243"/>
          </a:xfrm>
        </p:spPr>
        <p:txBody>
          <a:bodyPr/>
          <a:lstStyle/>
          <a:p>
            <a:r>
              <a:rPr lang="pt-BR" dirty="0" smtClean="0"/>
              <a:t>Nos USA: planos de saúde pagos pela empresa.</a:t>
            </a:r>
          </a:p>
          <a:p>
            <a:r>
              <a:rPr lang="pt-BR" dirty="0" smtClean="0"/>
              <a:t>Academias integradas a hospitais.</a:t>
            </a:r>
          </a:p>
          <a:p>
            <a:r>
              <a:rPr lang="pt-BR" dirty="0" smtClean="0"/>
              <a:t>Atividade física é uma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parte integrante e importante</a:t>
            </a:r>
            <a:r>
              <a:rPr lang="pt-BR" dirty="0" smtClean="0"/>
              <a:t> do tratamento das </a:t>
            </a:r>
            <a:r>
              <a:rPr lang="pt-BR" dirty="0" err="1" smtClean="0"/>
              <a:t>DCNTs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59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hangingPunct="0">
              <a:buNone/>
            </a:pPr>
            <a:r>
              <a:rPr lang="pt-BR" dirty="0"/>
              <a:t>Graças ao seu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programa de </a:t>
            </a:r>
            <a:r>
              <a:rPr lang="pt-B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wellness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marL="0" indent="0" algn="ctr" hangingPunct="0">
              <a:buNone/>
            </a:pPr>
            <a:r>
              <a:rPr lang="pt-BR" dirty="0" smtClean="0"/>
              <a:t>a </a:t>
            </a:r>
            <a:r>
              <a:rPr lang="pt-BR" b="1" dirty="0"/>
              <a:t>Du </a:t>
            </a:r>
            <a:r>
              <a:rPr lang="pt-BR" b="1" dirty="0" err="1"/>
              <a:t>Pont</a:t>
            </a:r>
            <a:r>
              <a:rPr lang="pt-BR" dirty="0"/>
              <a:t> experimentou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declínio de 14% nos dias de afastamento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dirty="0" smtClean="0"/>
              <a:t>em </a:t>
            </a:r>
            <a:r>
              <a:rPr lang="pt-BR" dirty="0"/>
              <a:t>um período de 24 meses.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As </a:t>
            </a:r>
            <a:r>
              <a:rPr lang="pt-BR" dirty="0"/>
              <a:t>economias </a:t>
            </a:r>
            <a:r>
              <a:rPr lang="pt-BR" dirty="0" smtClean="0"/>
              <a:t>geraram </a:t>
            </a: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retorno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U$2,05 para cada dólar investido</a:t>
            </a:r>
            <a:r>
              <a:rPr lang="pt-BR" dirty="0"/>
              <a:t>.</a:t>
            </a:r>
          </a:p>
          <a:p>
            <a:pPr marL="0" indent="0" hangingPunct="0">
              <a:buNone/>
            </a:pPr>
            <a:endParaRPr lang="pt-BR" i="1" dirty="0" smtClean="0"/>
          </a:p>
          <a:p>
            <a:pPr marL="0" indent="0" hangingPunct="0">
              <a:buNone/>
            </a:pPr>
            <a:r>
              <a:rPr lang="pt-BR" sz="3000" i="1" dirty="0"/>
              <a:t>(</a:t>
            </a:r>
            <a:r>
              <a:rPr lang="pt-BR" sz="3000" i="1" dirty="0" smtClean="0"/>
              <a:t>American </a:t>
            </a:r>
            <a:r>
              <a:rPr lang="pt-BR" sz="3000" i="1" dirty="0" err="1"/>
              <a:t>Journal</a:t>
            </a:r>
            <a:r>
              <a:rPr lang="pt-BR" sz="3000" i="1" dirty="0"/>
              <a:t> </a:t>
            </a:r>
            <a:r>
              <a:rPr lang="pt-BR" sz="3000" i="1" dirty="0" err="1"/>
              <a:t>of</a:t>
            </a:r>
            <a:r>
              <a:rPr lang="pt-BR" sz="3000" i="1" dirty="0"/>
              <a:t> </a:t>
            </a:r>
            <a:r>
              <a:rPr lang="pt-BR" sz="3000" i="1" dirty="0" err="1"/>
              <a:t>public</a:t>
            </a:r>
            <a:r>
              <a:rPr lang="pt-BR" sz="3000" i="1" dirty="0"/>
              <a:t> </a:t>
            </a:r>
            <a:r>
              <a:rPr lang="pt-BR" sz="3000" i="1" dirty="0" err="1"/>
              <a:t>health</a:t>
            </a:r>
            <a:r>
              <a:rPr lang="pt-BR" sz="3000" i="1" dirty="0"/>
              <a:t>, </a:t>
            </a:r>
            <a:r>
              <a:rPr lang="pt-BR" sz="3000" i="1" dirty="0" err="1"/>
              <a:t>September</a:t>
            </a:r>
            <a:r>
              <a:rPr lang="pt-BR" sz="3000" i="1" dirty="0"/>
              <a:t> </a:t>
            </a:r>
            <a:r>
              <a:rPr lang="pt-BR" sz="3000" i="1" dirty="0" smtClean="0"/>
              <a:t>1990</a:t>
            </a:r>
            <a:r>
              <a:rPr lang="pt-BR" sz="3000" dirty="0"/>
              <a:t>)</a:t>
            </a:r>
          </a:p>
          <a:p>
            <a:endParaRPr lang="pt-BR" dirty="0"/>
          </a:p>
        </p:txBody>
      </p:sp>
      <p:sp>
        <p:nvSpPr>
          <p:cNvPr id="4" name="AutoShape 2" descr="Resultado de imagem para du po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du po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Resultado de imagem para du p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26242" r="11004" b="31630"/>
          <a:stretch/>
        </p:blipFill>
        <p:spPr bwMode="auto">
          <a:xfrm>
            <a:off x="2699792" y="160338"/>
            <a:ext cx="3374572" cy="14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4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 marL="0" indent="0" algn="ctr" hangingPunct="0">
              <a:buNone/>
            </a:pPr>
            <a:r>
              <a:rPr lang="pt-BR" dirty="0"/>
              <a:t>A</a:t>
            </a:r>
            <a:r>
              <a:rPr lang="pt-BR" b="1" dirty="0"/>
              <a:t> Sony Corporation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America</a:t>
            </a:r>
            <a:r>
              <a:rPr lang="pt-BR" dirty="0"/>
              <a:t>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dirty="0" smtClean="0"/>
              <a:t>analisou </a:t>
            </a:r>
            <a:r>
              <a:rPr lang="pt-BR" dirty="0"/>
              <a:t>ocorrências de 1988 </a:t>
            </a:r>
            <a:r>
              <a:rPr lang="pt-BR" dirty="0" smtClean="0"/>
              <a:t>a 1990 </a:t>
            </a:r>
          </a:p>
          <a:p>
            <a:pPr marL="0" indent="0" algn="ctr" hangingPunct="0">
              <a:buNone/>
            </a:pPr>
            <a:r>
              <a:rPr lang="pt-BR" dirty="0" smtClean="0"/>
              <a:t>e constatou:</a:t>
            </a: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% dos custos de planos de indenização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dirty="0" smtClean="0"/>
              <a:t>foram </a:t>
            </a:r>
            <a:r>
              <a:rPr lang="pt-BR" dirty="0"/>
              <a:t>gerados por empregados </a:t>
            </a:r>
            <a:endParaRPr lang="pt-BR" dirty="0" smtClean="0"/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condições médicas </a:t>
            </a:r>
            <a:endParaRPr lang="pt-B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hangingPunct="0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decorrentes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estilo de vida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sedentário.</a:t>
            </a:r>
          </a:p>
          <a:p>
            <a:pPr marL="0" indent="0" algn="ctr" hangingPunct="0">
              <a:buNone/>
            </a:pP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hangingPunct="0">
              <a:buNone/>
            </a:pPr>
            <a:r>
              <a:rPr lang="pt-BR" i="1" dirty="0" smtClean="0"/>
              <a:t>(</a:t>
            </a:r>
            <a:r>
              <a:rPr lang="pt-BR" i="1" dirty="0" err="1" smtClean="0"/>
              <a:t>Employee</a:t>
            </a:r>
            <a:r>
              <a:rPr lang="pt-BR" i="1" dirty="0" smtClean="0"/>
              <a:t> </a:t>
            </a:r>
            <a:r>
              <a:rPr lang="pt-BR" i="1" dirty="0" err="1"/>
              <a:t>Benefit</a:t>
            </a:r>
            <a:r>
              <a:rPr lang="pt-BR" i="1" dirty="0"/>
              <a:t> </a:t>
            </a:r>
            <a:r>
              <a:rPr lang="pt-BR" i="1" dirty="0" err="1"/>
              <a:t>Plan</a:t>
            </a:r>
            <a:r>
              <a:rPr lang="pt-BR" i="1" dirty="0"/>
              <a:t> </a:t>
            </a:r>
            <a:r>
              <a:rPr lang="pt-BR" i="1" dirty="0" err="1"/>
              <a:t>Review</a:t>
            </a:r>
            <a:r>
              <a:rPr lang="pt-BR" i="1" dirty="0"/>
              <a:t> , </a:t>
            </a:r>
            <a:r>
              <a:rPr lang="pt-BR" i="1" dirty="0" err="1"/>
              <a:t>January</a:t>
            </a:r>
            <a:r>
              <a:rPr lang="pt-BR" i="1" dirty="0"/>
              <a:t> </a:t>
            </a:r>
            <a:r>
              <a:rPr lang="pt-BR" i="1" dirty="0" smtClean="0"/>
              <a:t>1992)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 descr="Resultado de imagem para sony corporation of ame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373216" cy="12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5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exercise i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214"/>
            <a:ext cx="3634188" cy="44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exercise is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672408" cy="49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7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 cada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dólar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investido </a:t>
            </a:r>
          </a:p>
          <a:p>
            <a:pPr marL="0" indent="0" algn="ctr">
              <a:buNone/>
            </a:pPr>
            <a:r>
              <a:rPr lang="pt-BR" dirty="0" smtClean="0"/>
              <a:t>em </a:t>
            </a:r>
            <a:r>
              <a:rPr lang="pt-BR" dirty="0"/>
              <a:t>promoção de atividade física</a:t>
            </a:r>
            <a:r>
              <a:rPr lang="pt-BR" dirty="0" smtClean="0"/>
              <a:t>,</a:t>
            </a:r>
          </a:p>
          <a:p>
            <a:pPr marL="0" indent="0" algn="ctr">
              <a:buNone/>
            </a:pPr>
            <a:r>
              <a:rPr lang="pt-BR" dirty="0" smtClean="0"/>
              <a:t>pode-se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economizar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cerca de 3 dólares em saúde.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 </a:t>
            </a:r>
            <a:endParaRPr lang="pt-BR" dirty="0" smtClean="0"/>
          </a:p>
          <a:p>
            <a:pPr marL="0" indent="0" algn="ctr">
              <a:buNone/>
            </a:pPr>
            <a:r>
              <a:rPr lang="pt-BR" sz="2400" i="1" dirty="0" smtClean="0"/>
              <a:t>(ORGANIZAÇÃO MUNDIAL DA SAÚDE)</a:t>
            </a:r>
            <a:r>
              <a:rPr lang="pt-BR" sz="2400" i="1" dirty="0"/>
              <a:t/>
            </a:r>
            <a:br>
              <a:rPr lang="pt-BR" sz="2400" i="1" dirty="0"/>
            </a:br>
            <a:endParaRPr lang="pt-BR" sz="2400" dirty="0"/>
          </a:p>
        </p:txBody>
      </p:sp>
      <p:pic>
        <p:nvPicPr>
          <p:cNvPr id="6146" name="Picture 2" descr="Resultado de imagem para organização mundial da sa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6196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6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rática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exercícios físicos regulares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prevenção de doenças crônicas </a:t>
            </a:r>
          </a:p>
          <a:p>
            <a:r>
              <a:rPr lang="pt-BR" dirty="0" smtClean="0"/>
              <a:t>tratamento não farmacológico de agravos já existentes</a:t>
            </a:r>
          </a:p>
          <a:p>
            <a:r>
              <a:rPr lang="pt-BR" dirty="0" smtClean="0"/>
              <a:t>melhoria da qualidade de vida do praticante.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Recomendar, orientar e prescrever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prática do exercício físico seguro e eficaz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nos casos de doenças crônicas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traz benefícios individuais e coletivos. 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3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819</Words>
  <Application>Microsoft Office PowerPoint</Application>
  <PresentationFormat>Apresentação na tela (4:3)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Tema do Office</vt:lpstr>
      <vt:lpstr>Os benefícios econômicos da atividade física regular </vt:lpstr>
      <vt:lpstr>Custos da inatividade física no Reino Unido em 2002 : </vt:lpstr>
      <vt:lpstr>Custos médicos  anuais (média nos USA)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Prática de exercícios físicos regulares</vt:lpstr>
      <vt:lpstr>Efeitos do exercício no trabalho</vt:lpstr>
      <vt:lpstr>Apresentação do PowerPoint</vt:lpstr>
      <vt:lpstr>Exercício para fortalecer os neurônios</vt:lpstr>
      <vt:lpstr>Apresentação do PowerPoint</vt:lpstr>
      <vt:lpstr>Apresentação do PowerPoint</vt:lpstr>
      <vt:lpstr>O que as academias fazem pela sociedade,  TODOS OS DIAS ?</vt:lpstr>
      <vt:lpstr>Apresentação do PowerPoint</vt:lpstr>
      <vt:lpstr>Apresentação do PowerPoint</vt:lpstr>
      <vt:lpstr>  Comportamento sedentário no lazer  e risco de síndrome metabólica</vt:lpstr>
      <vt:lpstr>Somente no Brasil...</vt:lpstr>
      <vt:lpstr>Apresentação do PowerPoint</vt:lpstr>
      <vt:lpstr>Deduções de IR – despesas saúde</vt:lpstr>
      <vt:lpstr>Apresentação do PowerPoint</vt:lpstr>
      <vt:lpstr>Apresentação do PowerPoint</vt:lpstr>
      <vt:lpstr>Monica Marques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Andressa Paranhos Guimarães</cp:lastModifiedBy>
  <cp:revision>49</cp:revision>
  <dcterms:created xsi:type="dcterms:W3CDTF">2017-11-11T14:26:53Z</dcterms:created>
  <dcterms:modified xsi:type="dcterms:W3CDTF">2017-11-28T16:13:45Z</dcterms:modified>
</cp:coreProperties>
</file>