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7.xml" ContentType="application/vnd.openxmlformats-officedocument.drawingml.chart+xml"/>
  <Override PartName="/ppt/notesSlides/notesSlide4.xml" ContentType="application/vnd.openxmlformats-officedocument.presentationml.notesSlide+xml"/>
  <Override PartName="/ppt/charts/chart8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4" r:id="rId2"/>
    <p:sldMasterId id="2147483678" r:id="rId3"/>
    <p:sldMasterId id="2147483707" r:id="rId4"/>
  </p:sldMasterIdLst>
  <p:notesMasterIdLst>
    <p:notesMasterId r:id="rId24"/>
  </p:notesMasterIdLst>
  <p:handoutMasterIdLst>
    <p:handoutMasterId r:id="rId25"/>
  </p:handoutMasterIdLst>
  <p:sldIdLst>
    <p:sldId id="474" r:id="rId5"/>
    <p:sldId id="601" r:id="rId6"/>
    <p:sldId id="555" r:id="rId7"/>
    <p:sldId id="556" r:id="rId8"/>
    <p:sldId id="558" r:id="rId9"/>
    <p:sldId id="560" r:id="rId10"/>
    <p:sldId id="572" r:id="rId11"/>
    <p:sldId id="590" r:id="rId12"/>
    <p:sldId id="576" r:id="rId13"/>
    <p:sldId id="578" r:id="rId14"/>
    <p:sldId id="603" r:id="rId15"/>
    <p:sldId id="580" r:id="rId16"/>
    <p:sldId id="604" r:id="rId17"/>
    <p:sldId id="598" r:id="rId18"/>
    <p:sldId id="599" r:id="rId19"/>
    <p:sldId id="605" r:id="rId20"/>
    <p:sldId id="606" r:id="rId21"/>
    <p:sldId id="602" r:id="rId22"/>
    <p:sldId id="584" r:id="rId23"/>
  </p:sldIdLst>
  <p:sldSz cx="9144000" cy="6858000" type="screen4x3"/>
  <p:notesSz cx="6858000" cy="9926638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00"/>
    <a:srgbClr val="FF9999"/>
    <a:srgbClr val="0099CC"/>
    <a:srgbClr val="FF0000"/>
    <a:srgbClr val="FFCC00"/>
    <a:srgbClr val="3366CC"/>
    <a:srgbClr val="CCCC00"/>
    <a:srgbClr val="C0C0C0"/>
    <a:srgbClr val="CC3300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06799F8-075E-4A3A-A7F6-7FBC6576F1A4}" styleName="Estilo com Tema 2 - Ênfase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7853C-536D-4A76-A0AE-DD22124D55A5}" styleName="Estilo com Tema 1 - Ênfase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42" autoAdjust="0"/>
    <p:restoredTop sz="95971" autoAdjust="0"/>
  </p:normalViewPr>
  <p:slideViewPr>
    <p:cSldViewPr>
      <p:cViewPr varScale="1">
        <p:scale>
          <a:sx n="84" d="100"/>
          <a:sy n="84" d="100"/>
        </p:scale>
        <p:origin x="-1530" y="-78"/>
      </p:cViewPr>
      <p:guideLst>
        <p:guide orient="horz" pos="3833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lanilha_do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lanilha_do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lanilha_do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lanilha_do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lanilha_do_Microsoft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lanilha_do_Microsoft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lanilha_do_Microsoft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lanilha_do_Microsoft_Excel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Plan1!$B$1</c:f>
              <c:strCache>
                <c:ptCount val="1"/>
                <c:pt idx="0">
                  <c:v>Energia Total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</c:spPr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</c:dPt>
          <c:dPt>
            <c:idx val="2"/>
            <c:invertIfNegative val="0"/>
            <c:bubble3D val="0"/>
          </c:dPt>
          <c:dPt>
            <c:idx val="4"/>
            <c:invertIfNegative val="0"/>
            <c:bubble3D val="0"/>
          </c:dPt>
          <c:dLbls>
            <c:txPr>
              <a:bodyPr/>
              <a:lstStyle/>
              <a:p>
                <a:pPr>
                  <a:defRPr sz="1400" b="1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Plan1!$A$2:$A$4</c:f>
              <c:strCache>
                <c:ptCount val="3"/>
                <c:pt idx="0">
                  <c:v>1970/2000</c:v>
                </c:pt>
                <c:pt idx="1">
                  <c:v>2000/2010</c:v>
                </c:pt>
                <c:pt idx="2">
                  <c:v>PDE 2022</c:v>
                </c:pt>
              </c:strCache>
            </c:strRef>
          </c:cat>
          <c:val>
            <c:numRef>
              <c:f>Plan1!$B$2:$B$4</c:f>
              <c:numCache>
                <c:formatCode>_-* #,##0_-;\-* #,##0_-;_-* "-"??_-;_-@_-</c:formatCode>
                <c:ptCount val="3"/>
                <c:pt idx="0">
                  <c:v>2000</c:v>
                </c:pt>
                <c:pt idx="1">
                  <c:v>4000</c:v>
                </c:pt>
                <c:pt idx="2">
                  <c:v>8000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5"/>
        <c:axId val="218492928"/>
        <c:axId val="125556352"/>
      </c:barChart>
      <c:catAx>
        <c:axId val="2184929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400" b="1">
                <a:latin typeface="Arial" pitchFamily="34" charset="0"/>
                <a:cs typeface="Arial" pitchFamily="34" charset="0"/>
              </a:defRPr>
            </a:pPr>
            <a:endParaRPr lang="pt-BR"/>
          </a:p>
        </c:txPr>
        <c:crossAx val="125556352"/>
        <c:crosses val="autoZero"/>
        <c:auto val="1"/>
        <c:lblAlgn val="ctr"/>
        <c:lblOffset val="100"/>
        <c:noMultiLvlLbl val="0"/>
      </c:catAx>
      <c:valAx>
        <c:axId val="125556352"/>
        <c:scaling>
          <c:orientation val="minMax"/>
        </c:scaling>
        <c:delete val="0"/>
        <c:axPos val="l"/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400" b="1">
                <a:latin typeface="Arial" pitchFamily="34" charset="0"/>
                <a:cs typeface="Arial" pitchFamily="34" charset="0"/>
              </a:defRPr>
            </a:pPr>
            <a:endParaRPr lang="pt-BR"/>
          </a:p>
        </c:txPr>
        <c:crossAx val="218492928"/>
        <c:crosses val="autoZero"/>
        <c:crossBetween val="between"/>
        <c:majorUnit val="3000"/>
      </c:valAx>
      <c:spPr>
        <a:noFill/>
        <a:ln w="25384">
          <a:noFill/>
        </a:ln>
      </c:spPr>
    </c:plotArea>
    <c:plotVisOnly val="1"/>
    <c:dispBlanksAs val="gap"/>
    <c:showDLblsOverMax val="0"/>
  </c:chart>
  <c:txPr>
    <a:bodyPr/>
    <a:lstStyle/>
    <a:p>
      <a:pPr>
        <a:defRPr sz="1181"/>
      </a:pPr>
      <a:endParaRPr lang="pt-B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7.1909111111111104E-2"/>
          <c:y val="7.538592956439373E-2"/>
          <c:w val="0.91256866666666658"/>
          <c:h val="0.6181895975816019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Plan1!$B$1</c:f>
              <c:strCache>
                <c:ptCount val="1"/>
                <c:pt idx="0">
                  <c:v>Colunas1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Pt>
            <c:idx val="1"/>
            <c:invertIfNegative val="0"/>
            <c:bubble3D val="0"/>
            <c:spPr>
              <a:solidFill>
                <a:srgbClr val="FF3300"/>
              </a:solidFill>
            </c:spPr>
          </c:dPt>
          <c:dPt>
            <c:idx val="2"/>
            <c:invertIfNegative val="0"/>
            <c:bubble3D val="0"/>
            <c:spPr>
              <a:solidFill>
                <a:schemeClr val="accent1"/>
              </a:solidFill>
            </c:spPr>
          </c:dPt>
          <c:dPt>
            <c:idx val="3"/>
            <c:invertIfNegative val="0"/>
            <c:bubble3D val="0"/>
            <c:spPr>
              <a:solidFill>
                <a:srgbClr val="FFC000"/>
              </a:solidFill>
            </c:spPr>
          </c:dPt>
          <c:dPt>
            <c:idx val="4"/>
            <c:invertIfNegative val="0"/>
            <c:bubble3D val="0"/>
            <c:spPr>
              <a:solidFill>
                <a:srgbClr val="0070C0"/>
              </a:solidFill>
            </c:spPr>
          </c:dPt>
          <c:dPt>
            <c:idx val="5"/>
            <c:invertIfNegative val="0"/>
            <c:bubble3D val="0"/>
            <c:spPr>
              <a:solidFill>
                <a:srgbClr val="92D050"/>
              </a:solidFill>
            </c:spPr>
          </c:dPt>
          <c:dPt>
            <c:idx val="6"/>
            <c:invertIfNegative val="0"/>
            <c:bubble3D val="0"/>
            <c:spPr>
              <a:solidFill>
                <a:srgbClr val="00B050"/>
              </a:solidFill>
            </c:spPr>
          </c:dPt>
          <c:dLbls>
            <c:dLbl>
              <c:idx val="2"/>
              <c:layout>
                <c:manualLayout>
                  <c:x val="-7.0559177593339196E-3"/>
                  <c:y val="1.41840248692317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>
                    <a:latin typeface="Arial" pitchFamily="34" charset="0"/>
                    <a:cs typeface="Arial" pitchFamily="34" charset="0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Plan1!$A$2:$A$8</c:f>
              <c:strCache>
                <c:ptCount val="7"/>
                <c:pt idx="0">
                  <c:v>Carvão</c:v>
                </c:pt>
                <c:pt idx="1">
                  <c:v>Gás Natural</c:v>
                </c:pt>
                <c:pt idx="2">
                  <c:v>Hidro</c:v>
                </c:pt>
                <c:pt idx="3">
                  <c:v>Nuclear</c:v>
                </c:pt>
                <c:pt idx="4">
                  <c:v>Petróleo</c:v>
                </c:pt>
                <c:pt idx="5">
                  <c:v>Outras</c:v>
                </c:pt>
                <c:pt idx="6">
                  <c:v>Derivados da Cana</c:v>
                </c:pt>
              </c:strCache>
            </c:strRef>
          </c:cat>
          <c:val>
            <c:numRef>
              <c:f>Plan1!$B$2:$B$8</c:f>
              <c:numCache>
                <c:formatCode>#,##0.0</c:formatCode>
                <c:ptCount val="7"/>
                <c:pt idx="0">
                  <c:v>2.4</c:v>
                </c:pt>
                <c:pt idx="1">
                  <c:v>11.3</c:v>
                </c:pt>
                <c:pt idx="2">
                  <c:v>70.7</c:v>
                </c:pt>
                <c:pt idx="3">
                  <c:v>2.4</c:v>
                </c:pt>
                <c:pt idx="4">
                  <c:v>3.6</c:v>
                </c:pt>
                <c:pt idx="5">
                  <c:v>4.7</c:v>
                </c:pt>
                <c:pt idx="6">
                  <c:v>4.9000000000000004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axId val="218494976"/>
        <c:axId val="223495296"/>
      </c:barChart>
      <c:catAx>
        <c:axId val="2184949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>
                <a:latin typeface="Arial" pitchFamily="34" charset="0"/>
                <a:cs typeface="Arial" pitchFamily="34" charset="0"/>
              </a:defRPr>
            </a:pPr>
            <a:endParaRPr lang="pt-BR"/>
          </a:p>
        </c:txPr>
        <c:crossAx val="223495296"/>
        <c:crosses val="autoZero"/>
        <c:auto val="1"/>
        <c:lblAlgn val="ctr"/>
        <c:lblOffset val="100"/>
        <c:noMultiLvlLbl val="0"/>
      </c:catAx>
      <c:valAx>
        <c:axId val="223495296"/>
        <c:scaling>
          <c:orientation val="minMax"/>
        </c:scaling>
        <c:delete val="0"/>
        <c:axPos val="l"/>
        <c:majorGridlines/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pt-BR"/>
          </a:p>
        </c:txPr>
        <c:crossAx val="218494976"/>
        <c:crosses val="autoZero"/>
        <c:crossBetween val="between"/>
        <c:majorUnit val="30"/>
      </c:valAx>
      <c:spPr>
        <a:noFill/>
        <a:ln w="25397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pt-B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7.1909111111111104E-2"/>
          <c:y val="4.7942592592592585E-2"/>
          <c:w val="0.91955309261430984"/>
          <c:h val="0.6999229629629628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Plan1!$B$1</c:f>
              <c:strCache>
                <c:ptCount val="1"/>
                <c:pt idx="0">
                  <c:v>Colunas1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bg1">
                  <a:lumMod val="50000"/>
                </a:schemeClr>
              </a:solidFill>
            </c:spPr>
          </c:dPt>
          <c:dPt>
            <c:idx val="1"/>
            <c:invertIfNegative val="0"/>
            <c:bubble3D val="0"/>
            <c:spPr>
              <a:solidFill>
                <a:srgbClr val="FF3300"/>
              </a:solidFill>
            </c:spPr>
          </c:dPt>
          <c:dPt>
            <c:idx val="2"/>
            <c:invertIfNegative val="0"/>
            <c:bubble3D val="0"/>
            <c:spPr>
              <a:solidFill>
                <a:schemeClr val="accent1"/>
              </a:solidFill>
            </c:spPr>
          </c:dPt>
          <c:dPt>
            <c:idx val="3"/>
            <c:invertIfNegative val="0"/>
            <c:bubble3D val="0"/>
            <c:spPr>
              <a:solidFill>
                <a:srgbClr val="FFC000"/>
              </a:solidFill>
            </c:spPr>
          </c:dPt>
          <c:dPt>
            <c:idx val="4"/>
            <c:invertIfNegative val="0"/>
            <c:bubble3D val="0"/>
            <c:spPr>
              <a:solidFill>
                <a:srgbClr val="0070C0"/>
              </a:solidFill>
            </c:spPr>
          </c:dPt>
          <c:dPt>
            <c:idx val="5"/>
            <c:invertIfNegative val="0"/>
            <c:bubble3D val="0"/>
            <c:spPr>
              <a:solidFill>
                <a:srgbClr val="92D050"/>
              </a:solidFill>
            </c:spPr>
          </c:dPt>
          <c:dLbls>
            <c:dLbl>
              <c:idx val="1"/>
              <c:layout>
                <c:manualLayout>
                  <c:x val="-1.4111111111111112E-3"/>
                  <c:y val="2.351851851851854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4.2333333333332323E-3"/>
                  <c:y val="2.822185185185184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>
                  <a:defRPr sz="1600">
                    <a:latin typeface="Arial" pitchFamily="34" charset="0"/>
                    <a:cs typeface="Arial" pitchFamily="34" charset="0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Plan1!$A$2:$A$8</c:f>
              <c:strCache>
                <c:ptCount val="7"/>
                <c:pt idx="0">
                  <c:v>Carvão</c:v>
                </c:pt>
                <c:pt idx="1">
                  <c:v>Gás Natural</c:v>
                </c:pt>
                <c:pt idx="2">
                  <c:v>Hidro</c:v>
                </c:pt>
                <c:pt idx="3">
                  <c:v>Nuclear</c:v>
                </c:pt>
                <c:pt idx="4">
                  <c:v>Petróleo</c:v>
                </c:pt>
                <c:pt idx="5">
                  <c:v>Outras</c:v>
                </c:pt>
                <c:pt idx="6">
                  <c:v>Derivados da Cana</c:v>
                </c:pt>
              </c:strCache>
            </c:strRef>
          </c:cat>
          <c:val>
            <c:numRef>
              <c:f>Plan1!$B$2:$B$8</c:f>
              <c:numCache>
                <c:formatCode>#,##0.0</c:formatCode>
                <c:ptCount val="7"/>
                <c:pt idx="0">
                  <c:v>39.6</c:v>
                </c:pt>
                <c:pt idx="1">
                  <c:v>23</c:v>
                </c:pt>
                <c:pt idx="2">
                  <c:v>16.2</c:v>
                </c:pt>
                <c:pt idx="3">
                  <c:v>10.7</c:v>
                </c:pt>
                <c:pt idx="4">
                  <c:v>5.0999999999999996</c:v>
                </c:pt>
                <c:pt idx="5">
                  <c:v>5.4</c:v>
                </c:pt>
                <c:pt idx="6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axId val="218495488"/>
        <c:axId val="125554624"/>
      </c:barChart>
      <c:catAx>
        <c:axId val="2184954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>
                <a:latin typeface="Arial" pitchFamily="34" charset="0"/>
                <a:cs typeface="Arial" pitchFamily="34" charset="0"/>
              </a:defRPr>
            </a:pPr>
            <a:endParaRPr lang="pt-BR"/>
          </a:p>
        </c:txPr>
        <c:crossAx val="125554624"/>
        <c:crosses val="autoZero"/>
        <c:auto val="1"/>
        <c:lblAlgn val="ctr"/>
        <c:lblOffset val="100"/>
        <c:noMultiLvlLbl val="0"/>
      </c:catAx>
      <c:valAx>
        <c:axId val="125554624"/>
        <c:scaling>
          <c:orientation val="minMax"/>
        </c:scaling>
        <c:delete val="0"/>
        <c:axPos val="l"/>
        <c:majorGridlines/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pt-BR"/>
          </a:p>
        </c:txPr>
        <c:crossAx val="218495488"/>
        <c:crosses val="autoZero"/>
        <c:crossBetween val="between"/>
        <c:majorUnit val="20"/>
      </c:valAx>
      <c:spPr>
        <a:noFill/>
        <a:ln w="25397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pt-BR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28"/>
    </mc:Choice>
    <mc:Fallback>
      <c:style val="2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Plan1!$B$1</c:f>
              <c:strCache>
                <c:ptCount val="1"/>
                <c:pt idx="0">
                  <c:v>PIB Per Capta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/>
                      <a:t> </a:t>
                    </a:r>
                    <a:r>
                      <a:rPr lang="en-US" smtClean="0"/>
                      <a:t>609,9 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Plan1!$A$2:$A$3</c:f>
              <c:numCache>
                <c:formatCode>General</c:formatCode>
                <c:ptCount val="2"/>
                <c:pt idx="0">
                  <c:v>2013</c:v>
                </c:pt>
                <c:pt idx="1">
                  <c:v>2023</c:v>
                </c:pt>
              </c:numCache>
            </c:numRef>
          </c:cat>
          <c:val>
            <c:numRef>
              <c:f>Plan1!$B$2:$B$3</c:f>
              <c:numCache>
                <c:formatCode>_-* #,##0.0_-;\-* #,##0.0_-;_-* "-"??_-;_-@_-</c:formatCode>
                <c:ptCount val="2"/>
                <c:pt idx="0">
                  <c:v>610.4</c:v>
                </c:pt>
                <c:pt idx="1">
                  <c:v>933.8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5"/>
        <c:axId val="223797248"/>
        <c:axId val="125555200"/>
      </c:barChart>
      <c:catAx>
        <c:axId val="2237972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125555200"/>
        <c:crosses val="autoZero"/>
        <c:auto val="1"/>
        <c:lblAlgn val="ctr"/>
        <c:lblOffset val="100"/>
        <c:noMultiLvlLbl val="0"/>
      </c:catAx>
      <c:valAx>
        <c:axId val="125555200"/>
        <c:scaling>
          <c:orientation val="minMax"/>
          <c:max val="1000"/>
          <c:min val="0"/>
        </c:scaling>
        <c:delete val="0"/>
        <c:axPos val="l"/>
        <c:numFmt formatCode="#,##0" sourceLinked="0"/>
        <c:majorTickMark val="out"/>
        <c:minorTickMark val="none"/>
        <c:tickLblPos val="nextTo"/>
        <c:crossAx val="223797248"/>
        <c:crosses val="autoZero"/>
        <c:crossBetween val="between"/>
        <c:majorUnit val="250"/>
      </c:valAx>
    </c:plotArea>
    <c:plotVisOnly val="1"/>
    <c:dispBlanksAs val="gap"/>
    <c:showDLblsOverMax val="0"/>
  </c:chart>
  <c:txPr>
    <a:bodyPr/>
    <a:lstStyle/>
    <a:p>
      <a:pPr>
        <a:defRPr sz="1800">
          <a:latin typeface="Arial" panose="020B0604020202020204" pitchFamily="34" charset="0"/>
          <a:cs typeface="Arial" panose="020B0604020202020204" pitchFamily="34" charset="0"/>
        </a:defRPr>
      </a:pPr>
      <a:endParaRPr lang="pt-BR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27"/>
    </mc:Choice>
    <mc:Fallback>
      <c:style val="27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Plan1!$B$1</c:f>
              <c:strCache>
                <c:ptCount val="1"/>
                <c:pt idx="0">
                  <c:v>Energia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Lbls>
            <c:dLbl>
              <c:idx val="1"/>
              <c:layout/>
              <c:tx>
                <c:rich>
                  <a:bodyPr/>
                  <a:lstStyle/>
                  <a:p>
                    <a:r>
                      <a:rPr lang="en-US"/>
                      <a:t> </a:t>
                    </a:r>
                    <a:r>
                      <a:rPr lang="en-US" smtClean="0"/>
                      <a:t>426 </a:t>
                    </a:r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Plan1!$A$2:$A$3</c:f>
              <c:numCache>
                <c:formatCode>General</c:formatCode>
                <c:ptCount val="2"/>
                <c:pt idx="0">
                  <c:v>2013</c:v>
                </c:pt>
                <c:pt idx="1">
                  <c:v>2023</c:v>
                </c:pt>
              </c:numCache>
            </c:numRef>
          </c:cat>
          <c:val>
            <c:numRef>
              <c:f>Plan1!$B$2:$B$3</c:f>
              <c:numCache>
                <c:formatCode>_-* #,##0_-;\-* #,##0_-;_-* "-"??_-;_-@_-</c:formatCode>
                <c:ptCount val="2"/>
                <c:pt idx="0">
                  <c:v>296.2</c:v>
                </c:pt>
                <c:pt idx="1">
                  <c:v>427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5"/>
        <c:axId val="223797760"/>
        <c:axId val="125556928"/>
      </c:barChart>
      <c:catAx>
        <c:axId val="2237977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125556928"/>
        <c:crosses val="autoZero"/>
        <c:auto val="1"/>
        <c:lblAlgn val="ctr"/>
        <c:lblOffset val="100"/>
        <c:noMultiLvlLbl val="0"/>
      </c:catAx>
      <c:valAx>
        <c:axId val="125556928"/>
        <c:scaling>
          <c:orientation val="minMax"/>
          <c:max val="500"/>
          <c:min val="0"/>
        </c:scaling>
        <c:delete val="0"/>
        <c:axPos val="l"/>
        <c:numFmt formatCode="#,##0" sourceLinked="0"/>
        <c:majorTickMark val="out"/>
        <c:minorTickMark val="none"/>
        <c:tickLblPos val="nextTo"/>
        <c:crossAx val="223797760"/>
        <c:crosses val="autoZero"/>
        <c:crossBetween val="between"/>
        <c:majorUnit val="250"/>
      </c:valAx>
    </c:plotArea>
    <c:plotVisOnly val="1"/>
    <c:dispBlanksAs val="gap"/>
    <c:showDLblsOverMax val="0"/>
  </c:chart>
  <c:txPr>
    <a:bodyPr/>
    <a:lstStyle/>
    <a:p>
      <a:pPr>
        <a:defRPr sz="1800">
          <a:latin typeface="Arial" panose="020B0604020202020204" pitchFamily="34" charset="0"/>
          <a:cs typeface="Arial" panose="020B0604020202020204" pitchFamily="34" charset="0"/>
        </a:defRPr>
      </a:pPr>
      <a:endParaRPr lang="pt-BR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087915545246269E-2"/>
          <c:y val="5.3416666666666709E-2"/>
          <c:w val="0.9362149237338796"/>
          <c:h val="0.7238327193013162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Plan1!$B$1</c:f>
              <c:strCache>
                <c:ptCount val="1"/>
                <c:pt idx="0">
                  <c:v>2013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dLbls>
            <c:dLbl>
              <c:idx val="8"/>
              <c:layout>
                <c:manualLayout>
                  <c:x val="-7.3668055454527842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Plan1!$A$2:$A$10</c:f>
              <c:strCache>
                <c:ptCount val="9"/>
                <c:pt idx="0">
                  <c:v>Hidro</c:v>
                </c:pt>
                <c:pt idx="1">
                  <c:v>Gás Natural</c:v>
                </c:pt>
                <c:pt idx="2">
                  <c:v>Biomassa</c:v>
                </c:pt>
                <c:pt idx="3">
                  <c:v>Nuclear</c:v>
                </c:pt>
                <c:pt idx="4">
                  <c:v>Petróleo e Derivados</c:v>
                </c:pt>
                <c:pt idx="5">
                  <c:v>Gás Industrial</c:v>
                </c:pt>
                <c:pt idx="6">
                  <c:v>Carvão</c:v>
                </c:pt>
                <c:pt idx="7">
                  <c:v>Eólica</c:v>
                </c:pt>
                <c:pt idx="8">
                  <c:v>Solar</c:v>
                </c:pt>
              </c:strCache>
            </c:strRef>
          </c:cat>
          <c:val>
            <c:numRef>
              <c:f>Plan1!$B$2:$B$10</c:f>
              <c:numCache>
                <c:formatCode>0.0</c:formatCode>
                <c:ptCount val="9"/>
                <c:pt idx="0">
                  <c:v>70.7</c:v>
                </c:pt>
                <c:pt idx="1">
                  <c:v>11.3</c:v>
                </c:pt>
                <c:pt idx="2">
                  <c:v>6.6</c:v>
                </c:pt>
                <c:pt idx="3">
                  <c:v>2.4</c:v>
                </c:pt>
                <c:pt idx="4">
                  <c:v>3.6</c:v>
                </c:pt>
                <c:pt idx="5">
                  <c:v>1.9</c:v>
                </c:pt>
                <c:pt idx="6">
                  <c:v>2.4</c:v>
                </c:pt>
                <c:pt idx="7">
                  <c:v>1.1000000000000001</c:v>
                </c:pt>
                <c:pt idx="8">
                  <c:v>0</c:v>
                </c:pt>
              </c:numCache>
            </c:numRef>
          </c:val>
        </c:ser>
        <c:ser>
          <c:idx val="1"/>
          <c:order val="1"/>
          <c:tx>
            <c:strRef>
              <c:f>Plan1!$C$1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dLbl>
              <c:idx val="0"/>
              <c:layout>
                <c:manualLayout>
                  <c:x val="1.8089158184703101E-2"/>
                  <c:y val="3.12499999999997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0551890245813192E-2"/>
                  <c:y val="-1.562524606299212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0769754398208408E-2"/>
                  <c:y val="-1.874999999999999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5.8118416273156594E-3"/>
                  <c:y val="-3.125000000000001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1.0170722847802401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1.1623683254631213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8.7177624409734839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7.2648020341445759E-3"/>
                  <c:y val="-1.1458200967218038E-16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4.420083327271562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Plan1!$A$2:$A$10</c:f>
              <c:strCache>
                <c:ptCount val="9"/>
                <c:pt idx="0">
                  <c:v>Hidro</c:v>
                </c:pt>
                <c:pt idx="1">
                  <c:v>Gás Natural</c:v>
                </c:pt>
                <c:pt idx="2">
                  <c:v>Biomassa</c:v>
                </c:pt>
                <c:pt idx="3">
                  <c:v>Nuclear</c:v>
                </c:pt>
                <c:pt idx="4">
                  <c:v>Petróleo e Derivados</c:v>
                </c:pt>
                <c:pt idx="5">
                  <c:v>Gás Industrial</c:v>
                </c:pt>
                <c:pt idx="6">
                  <c:v>Carvão</c:v>
                </c:pt>
                <c:pt idx="7">
                  <c:v>Eólica</c:v>
                </c:pt>
                <c:pt idx="8">
                  <c:v>Solar</c:v>
                </c:pt>
              </c:strCache>
            </c:strRef>
          </c:cat>
          <c:val>
            <c:numRef>
              <c:f>Plan1!$C$2:$C$10</c:f>
              <c:numCache>
                <c:formatCode>0.0</c:formatCode>
                <c:ptCount val="9"/>
                <c:pt idx="0">
                  <c:v>69.3</c:v>
                </c:pt>
                <c:pt idx="1">
                  <c:v>8.1</c:v>
                </c:pt>
                <c:pt idx="2">
                  <c:v>8.1</c:v>
                </c:pt>
                <c:pt idx="3">
                  <c:v>2.8</c:v>
                </c:pt>
                <c:pt idx="4">
                  <c:v>0.4</c:v>
                </c:pt>
                <c:pt idx="5">
                  <c:v>1.1000000000000001</c:v>
                </c:pt>
                <c:pt idx="6">
                  <c:v>1.6</c:v>
                </c:pt>
                <c:pt idx="7">
                  <c:v>8.1</c:v>
                </c:pt>
                <c:pt idx="8">
                  <c:v>0.6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4380416"/>
        <c:axId val="204984256"/>
      </c:barChart>
      <c:catAx>
        <c:axId val="2243804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pt-BR"/>
          </a:p>
        </c:txPr>
        <c:crossAx val="204984256"/>
        <c:crosses val="autoZero"/>
        <c:auto val="1"/>
        <c:lblAlgn val="ctr"/>
        <c:lblOffset val="100"/>
        <c:noMultiLvlLbl val="0"/>
      </c:catAx>
      <c:valAx>
        <c:axId val="204984256"/>
        <c:scaling>
          <c:orientation val="minMax"/>
        </c:scaling>
        <c:delete val="0"/>
        <c:axPos val="l"/>
        <c:majorGridlines/>
        <c:numFmt formatCode="0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pt-BR"/>
          </a:p>
        </c:txPr>
        <c:crossAx val="224380416"/>
        <c:crosses val="autoZero"/>
        <c:crossBetween val="between"/>
        <c:majorUnit val="20"/>
      </c:valAx>
      <c:spPr>
        <a:solidFill>
          <a:schemeClr val="bg1"/>
        </a:solidFill>
      </c:spPr>
    </c:plotArea>
    <c:legend>
      <c:legendPos val="b"/>
      <c:layout>
        <c:manualLayout>
          <c:xMode val="edge"/>
          <c:yMode val="edge"/>
          <c:x val="0.38995193246391108"/>
          <c:y val="0.91200873792355075"/>
          <c:w val="0.20536240796858654"/>
          <c:h val="7.8407198228683153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798">
          <a:latin typeface="Arial" panose="020B0604020202020204" pitchFamily="34" charset="0"/>
          <a:cs typeface="Arial" panose="020B0604020202020204" pitchFamily="34" charset="0"/>
        </a:defRPr>
      </a:pPr>
      <a:endParaRPr lang="pt-BR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lineChart>
        <c:grouping val="standard"/>
        <c:varyColors val="0"/>
        <c:ser>
          <c:idx val="2"/>
          <c:order val="0"/>
          <c:tx>
            <c:v>2012</c:v>
          </c:tx>
          <c:marker>
            <c:symbol val="none"/>
          </c:marker>
          <c:cat>
            <c:numRef>
              <c:f>Plan1!$A$2:$A$53</c:f>
              <c:numCache>
                <c:formatCode>dd/mm/yy;@</c:formatCode>
                <c:ptCount val="52"/>
                <c:pt idx="0">
                  <c:v>40913</c:v>
                </c:pt>
                <c:pt idx="1">
                  <c:v>40920</c:v>
                </c:pt>
                <c:pt idx="2">
                  <c:v>40927</c:v>
                </c:pt>
                <c:pt idx="3">
                  <c:v>40934</c:v>
                </c:pt>
                <c:pt idx="4">
                  <c:v>40941</c:v>
                </c:pt>
                <c:pt idx="5">
                  <c:v>40948</c:v>
                </c:pt>
                <c:pt idx="6">
                  <c:v>40955</c:v>
                </c:pt>
                <c:pt idx="7">
                  <c:v>40962</c:v>
                </c:pt>
                <c:pt idx="8">
                  <c:v>40969</c:v>
                </c:pt>
                <c:pt idx="9">
                  <c:v>40976</c:v>
                </c:pt>
                <c:pt idx="10">
                  <c:v>40983</c:v>
                </c:pt>
                <c:pt idx="11">
                  <c:v>40990</c:v>
                </c:pt>
                <c:pt idx="12">
                  <c:v>40997</c:v>
                </c:pt>
                <c:pt idx="13">
                  <c:v>41004</c:v>
                </c:pt>
                <c:pt idx="14">
                  <c:v>41011</c:v>
                </c:pt>
                <c:pt idx="15">
                  <c:v>41018</c:v>
                </c:pt>
                <c:pt idx="16">
                  <c:v>41025</c:v>
                </c:pt>
                <c:pt idx="17">
                  <c:v>41032</c:v>
                </c:pt>
                <c:pt idx="18">
                  <c:v>41039</c:v>
                </c:pt>
                <c:pt idx="19">
                  <c:v>41046</c:v>
                </c:pt>
                <c:pt idx="20">
                  <c:v>41053</c:v>
                </c:pt>
                <c:pt idx="21">
                  <c:v>41060</c:v>
                </c:pt>
                <c:pt idx="22">
                  <c:v>41067</c:v>
                </c:pt>
                <c:pt idx="23">
                  <c:v>41074</c:v>
                </c:pt>
                <c:pt idx="24">
                  <c:v>41081</c:v>
                </c:pt>
                <c:pt idx="25">
                  <c:v>41088</c:v>
                </c:pt>
                <c:pt idx="26">
                  <c:v>41095</c:v>
                </c:pt>
                <c:pt idx="27">
                  <c:v>41102</c:v>
                </c:pt>
                <c:pt idx="28">
                  <c:v>41109</c:v>
                </c:pt>
                <c:pt idx="29">
                  <c:v>41116</c:v>
                </c:pt>
                <c:pt idx="30">
                  <c:v>41123</c:v>
                </c:pt>
                <c:pt idx="31">
                  <c:v>41130</c:v>
                </c:pt>
                <c:pt idx="32">
                  <c:v>41137</c:v>
                </c:pt>
                <c:pt idx="33">
                  <c:v>41144</c:v>
                </c:pt>
                <c:pt idx="34">
                  <c:v>41151</c:v>
                </c:pt>
                <c:pt idx="35">
                  <c:v>41158</c:v>
                </c:pt>
                <c:pt idx="36">
                  <c:v>41165</c:v>
                </c:pt>
                <c:pt idx="37">
                  <c:v>41172</c:v>
                </c:pt>
                <c:pt idx="38">
                  <c:v>41179</c:v>
                </c:pt>
                <c:pt idx="39">
                  <c:v>41186</c:v>
                </c:pt>
                <c:pt idx="40">
                  <c:v>41193</c:v>
                </c:pt>
                <c:pt idx="41">
                  <c:v>41200</c:v>
                </c:pt>
                <c:pt idx="42">
                  <c:v>41207</c:v>
                </c:pt>
                <c:pt idx="43">
                  <c:v>41214</c:v>
                </c:pt>
                <c:pt idx="44">
                  <c:v>41221</c:v>
                </c:pt>
                <c:pt idx="45">
                  <c:v>41228</c:v>
                </c:pt>
                <c:pt idx="46">
                  <c:v>41235</c:v>
                </c:pt>
                <c:pt idx="47">
                  <c:v>41242</c:v>
                </c:pt>
                <c:pt idx="48">
                  <c:v>41249</c:v>
                </c:pt>
                <c:pt idx="49">
                  <c:v>41256</c:v>
                </c:pt>
                <c:pt idx="50">
                  <c:v>41263</c:v>
                </c:pt>
                <c:pt idx="51">
                  <c:v>41270</c:v>
                </c:pt>
              </c:numCache>
            </c:numRef>
          </c:cat>
          <c:val>
            <c:numRef>
              <c:f>Plan1!$B$2:$B$53</c:f>
              <c:numCache>
                <c:formatCode>General</c:formatCode>
                <c:ptCount val="52"/>
                <c:pt idx="0">
                  <c:v>63.739999999999995</c:v>
                </c:pt>
                <c:pt idx="1">
                  <c:v>68.42</c:v>
                </c:pt>
                <c:pt idx="2">
                  <c:v>72.09</c:v>
                </c:pt>
                <c:pt idx="3">
                  <c:v>74.8</c:v>
                </c:pt>
                <c:pt idx="4">
                  <c:v>76.680000000000007</c:v>
                </c:pt>
                <c:pt idx="5">
                  <c:v>76.98</c:v>
                </c:pt>
                <c:pt idx="6">
                  <c:v>78.67</c:v>
                </c:pt>
                <c:pt idx="7">
                  <c:v>79.45</c:v>
                </c:pt>
                <c:pt idx="8">
                  <c:v>80.11</c:v>
                </c:pt>
                <c:pt idx="9">
                  <c:v>79.33</c:v>
                </c:pt>
                <c:pt idx="10">
                  <c:v>78.48</c:v>
                </c:pt>
                <c:pt idx="11">
                  <c:v>78.45</c:v>
                </c:pt>
                <c:pt idx="12">
                  <c:v>78.580000000000013</c:v>
                </c:pt>
                <c:pt idx="13">
                  <c:v>78.2</c:v>
                </c:pt>
                <c:pt idx="14">
                  <c:v>77.900000000000006</c:v>
                </c:pt>
                <c:pt idx="15">
                  <c:v>76.78</c:v>
                </c:pt>
                <c:pt idx="16">
                  <c:v>75.949999999999989</c:v>
                </c:pt>
                <c:pt idx="17">
                  <c:v>76.290000000000006</c:v>
                </c:pt>
                <c:pt idx="18">
                  <c:v>75.5</c:v>
                </c:pt>
                <c:pt idx="19">
                  <c:v>74.709999999999994</c:v>
                </c:pt>
                <c:pt idx="20">
                  <c:v>73.63</c:v>
                </c:pt>
                <c:pt idx="21">
                  <c:v>72.399999999999991</c:v>
                </c:pt>
                <c:pt idx="22">
                  <c:v>72.040000000000006</c:v>
                </c:pt>
                <c:pt idx="23">
                  <c:v>72.23</c:v>
                </c:pt>
                <c:pt idx="24">
                  <c:v>72.25</c:v>
                </c:pt>
                <c:pt idx="25">
                  <c:v>72.75</c:v>
                </c:pt>
                <c:pt idx="26">
                  <c:v>71.56</c:v>
                </c:pt>
                <c:pt idx="27">
                  <c:v>70.349999999999994</c:v>
                </c:pt>
                <c:pt idx="28">
                  <c:v>69.19</c:v>
                </c:pt>
                <c:pt idx="29">
                  <c:v>67.959999999999994</c:v>
                </c:pt>
                <c:pt idx="30">
                  <c:v>66.39</c:v>
                </c:pt>
                <c:pt idx="31">
                  <c:v>64.69</c:v>
                </c:pt>
                <c:pt idx="32">
                  <c:v>62.59</c:v>
                </c:pt>
                <c:pt idx="33">
                  <c:v>60.25</c:v>
                </c:pt>
                <c:pt idx="34">
                  <c:v>57.87</c:v>
                </c:pt>
                <c:pt idx="35">
                  <c:v>55.489999999999995</c:v>
                </c:pt>
                <c:pt idx="36">
                  <c:v>53.11</c:v>
                </c:pt>
                <c:pt idx="37">
                  <c:v>50.519999999999996</c:v>
                </c:pt>
                <c:pt idx="38">
                  <c:v>48.89</c:v>
                </c:pt>
                <c:pt idx="39">
                  <c:v>46.300000000000004</c:v>
                </c:pt>
                <c:pt idx="40">
                  <c:v>43.66</c:v>
                </c:pt>
                <c:pt idx="41">
                  <c:v>41.42</c:v>
                </c:pt>
                <c:pt idx="42">
                  <c:v>39.019999999999996</c:v>
                </c:pt>
                <c:pt idx="43">
                  <c:v>36.620000000000005</c:v>
                </c:pt>
                <c:pt idx="44">
                  <c:v>35.04</c:v>
                </c:pt>
                <c:pt idx="45">
                  <c:v>34.520000000000003</c:v>
                </c:pt>
                <c:pt idx="46">
                  <c:v>33.39</c:v>
                </c:pt>
                <c:pt idx="47">
                  <c:v>32.06</c:v>
                </c:pt>
                <c:pt idx="48">
                  <c:v>31.04</c:v>
                </c:pt>
                <c:pt idx="49">
                  <c:v>29.45</c:v>
                </c:pt>
                <c:pt idx="50">
                  <c:v>29.68</c:v>
                </c:pt>
                <c:pt idx="51">
                  <c:v>29.04</c:v>
                </c:pt>
              </c:numCache>
            </c:numRef>
          </c:val>
          <c:smooth val="0"/>
        </c:ser>
        <c:ser>
          <c:idx val="0"/>
          <c:order val="1"/>
          <c:tx>
            <c:v>2013</c:v>
          </c:tx>
          <c:spPr>
            <a:ln>
              <a:solidFill>
                <a:schemeClr val="accent1">
                  <a:lumMod val="75000"/>
                </a:schemeClr>
              </a:solidFill>
            </a:ln>
          </c:spPr>
          <c:marker>
            <c:symbol val="none"/>
          </c:marker>
          <c:cat>
            <c:numRef>
              <c:f>Plan1!$A$2:$A$53</c:f>
              <c:numCache>
                <c:formatCode>dd/mm/yy;@</c:formatCode>
                <c:ptCount val="52"/>
                <c:pt idx="0">
                  <c:v>40913</c:v>
                </c:pt>
                <c:pt idx="1">
                  <c:v>40920</c:v>
                </c:pt>
                <c:pt idx="2">
                  <c:v>40927</c:v>
                </c:pt>
                <c:pt idx="3">
                  <c:v>40934</c:v>
                </c:pt>
                <c:pt idx="4">
                  <c:v>40941</c:v>
                </c:pt>
                <c:pt idx="5">
                  <c:v>40948</c:v>
                </c:pt>
                <c:pt idx="6">
                  <c:v>40955</c:v>
                </c:pt>
                <c:pt idx="7">
                  <c:v>40962</c:v>
                </c:pt>
                <c:pt idx="8">
                  <c:v>40969</c:v>
                </c:pt>
                <c:pt idx="9">
                  <c:v>40976</c:v>
                </c:pt>
                <c:pt idx="10">
                  <c:v>40983</c:v>
                </c:pt>
                <c:pt idx="11">
                  <c:v>40990</c:v>
                </c:pt>
                <c:pt idx="12">
                  <c:v>40997</c:v>
                </c:pt>
                <c:pt idx="13">
                  <c:v>41004</c:v>
                </c:pt>
                <c:pt idx="14">
                  <c:v>41011</c:v>
                </c:pt>
                <c:pt idx="15">
                  <c:v>41018</c:v>
                </c:pt>
                <c:pt idx="16">
                  <c:v>41025</c:v>
                </c:pt>
                <c:pt idx="17">
                  <c:v>41032</c:v>
                </c:pt>
                <c:pt idx="18">
                  <c:v>41039</c:v>
                </c:pt>
                <c:pt idx="19">
                  <c:v>41046</c:v>
                </c:pt>
                <c:pt idx="20">
                  <c:v>41053</c:v>
                </c:pt>
                <c:pt idx="21">
                  <c:v>41060</c:v>
                </c:pt>
                <c:pt idx="22">
                  <c:v>41067</c:v>
                </c:pt>
                <c:pt idx="23">
                  <c:v>41074</c:v>
                </c:pt>
                <c:pt idx="24">
                  <c:v>41081</c:v>
                </c:pt>
                <c:pt idx="25">
                  <c:v>41088</c:v>
                </c:pt>
                <c:pt idx="26">
                  <c:v>41095</c:v>
                </c:pt>
                <c:pt idx="27">
                  <c:v>41102</c:v>
                </c:pt>
                <c:pt idx="28">
                  <c:v>41109</c:v>
                </c:pt>
                <c:pt idx="29">
                  <c:v>41116</c:v>
                </c:pt>
                <c:pt idx="30">
                  <c:v>41123</c:v>
                </c:pt>
                <c:pt idx="31">
                  <c:v>41130</c:v>
                </c:pt>
                <c:pt idx="32">
                  <c:v>41137</c:v>
                </c:pt>
                <c:pt idx="33">
                  <c:v>41144</c:v>
                </c:pt>
                <c:pt idx="34">
                  <c:v>41151</c:v>
                </c:pt>
                <c:pt idx="35">
                  <c:v>41158</c:v>
                </c:pt>
                <c:pt idx="36">
                  <c:v>41165</c:v>
                </c:pt>
                <c:pt idx="37">
                  <c:v>41172</c:v>
                </c:pt>
                <c:pt idx="38">
                  <c:v>41179</c:v>
                </c:pt>
                <c:pt idx="39">
                  <c:v>41186</c:v>
                </c:pt>
                <c:pt idx="40">
                  <c:v>41193</c:v>
                </c:pt>
                <c:pt idx="41">
                  <c:v>41200</c:v>
                </c:pt>
                <c:pt idx="42">
                  <c:v>41207</c:v>
                </c:pt>
                <c:pt idx="43">
                  <c:v>41214</c:v>
                </c:pt>
                <c:pt idx="44">
                  <c:v>41221</c:v>
                </c:pt>
                <c:pt idx="45">
                  <c:v>41228</c:v>
                </c:pt>
                <c:pt idx="46">
                  <c:v>41235</c:v>
                </c:pt>
                <c:pt idx="47">
                  <c:v>41242</c:v>
                </c:pt>
                <c:pt idx="48">
                  <c:v>41249</c:v>
                </c:pt>
                <c:pt idx="49">
                  <c:v>41256</c:v>
                </c:pt>
                <c:pt idx="50">
                  <c:v>41263</c:v>
                </c:pt>
                <c:pt idx="51">
                  <c:v>41270</c:v>
                </c:pt>
              </c:numCache>
            </c:numRef>
          </c:cat>
          <c:val>
            <c:numRef>
              <c:f>Plan1!$D$2:$D$53</c:f>
              <c:numCache>
                <c:formatCode>General</c:formatCode>
                <c:ptCount val="52"/>
                <c:pt idx="0">
                  <c:v>28.83</c:v>
                </c:pt>
                <c:pt idx="1">
                  <c:v>28.67</c:v>
                </c:pt>
                <c:pt idx="2">
                  <c:v>32.090000000000003</c:v>
                </c:pt>
                <c:pt idx="3">
                  <c:v>34.28</c:v>
                </c:pt>
                <c:pt idx="4">
                  <c:v>37.46</c:v>
                </c:pt>
                <c:pt idx="5">
                  <c:v>40.53</c:v>
                </c:pt>
                <c:pt idx="6">
                  <c:v>43.25</c:v>
                </c:pt>
                <c:pt idx="7">
                  <c:v>44.54</c:v>
                </c:pt>
                <c:pt idx="8">
                  <c:v>45.48</c:v>
                </c:pt>
                <c:pt idx="9">
                  <c:v>46.79</c:v>
                </c:pt>
                <c:pt idx="10">
                  <c:v>48.03</c:v>
                </c:pt>
                <c:pt idx="11">
                  <c:v>49.99</c:v>
                </c:pt>
                <c:pt idx="12">
                  <c:v>52.910000000000004</c:v>
                </c:pt>
                <c:pt idx="13">
                  <c:v>55.31</c:v>
                </c:pt>
                <c:pt idx="14">
                  <c:v>58.109999999999992</c:v>
                </c:pt>
                <c:pt idx="15">
                  <c:v>60.940000000000005</c:v>
                </c:pt>
                <c:pt idx="16">
                  <c:v>62.07</c:v>
                </c:pt>
                <c:pt idx="17">
                  <c:v>62.6</c:v>
                </c:pt>
                <c:pt idx="18">
                  <c:v>62.62</c:v>
                </c:pt>
                <c:pt idx="19">
                  <c:v>62.22</c:v>
                </c:pt>
                <c:pt idx="20">
                  <c:v>62.01</c:v>
                </c:pt>
                <c:pt idx="21">
                  <c:v>62.59</c:v>
                </c:pt>
                <c:pt idx="22">
                  <c:v>63.759999999999991</c:v>
                </c:pt>
                <c:pt idx="23">
                  <c:v>63.93</c:v>
                </c:pt>
                <c:pt idx="24">
                  <c:v>63.56</c:v>
                </c:pt>
                <c:pt idx="25">
                  <c:v>63.660000000000004</c:v>
                </c:pt>
                <c:pt idx="26">
                  <c:v>63.67</c:v>
                </c:pt>
                <c:pt idx="27">
                  <c:v>63.28</c:v>
                </c:pt>
                <c:pt idx="28">
                  <c:v>62.419999999999995</c:v>
                </c:pt>
                <c:pt idx="29">
                  <c:v>61.39</c:v>
                </c:pt>
                <c:pt idx="30">
                  <c:v>60.68</c:v>
                </c:pt>
                <c:pt idx="31">
                  <c:v>59.67</c:v>
                </c:pt>
                <c:pt idx="32">
                  <c:v>58.41</c:v>
                </c:pt>
                <c:pt idx="33">
                  <c:v>57.16</c:v>
                </c:pt>
                <c:pt idx="34">
                  <c:v>55.55</c:v>
                </c:pt>
                <c:pt idx="35">
                  <c:v>54.010000000000005</c:v>
                </c:pt>
                <c:pt idx="36">
                  <c:v>52.42</c:v>
                </c:pt>
                <c:pt idx="37">
                  <c:v>50.67</c:v>
                </c:pt>
                <c:pt idx="38">
                  <c:v>49.33</c:v>
                </c:pt>
                <c:pt idx="39">
                  <c:v>48.39</c:v>
                </c:pt>
                <c:pt idx="40">
                  <c:v>48.199999999999996</c:v>
                </c:pt>
                <c:pt idx="41">
                  <c:v>47.21</c:v>
                </c:pt>
                <c:pt idx="42">
                  <c:v>46.42</c:v>
                </c:pt>
                <c:pt idx="43">
                  <c:v>45.050000000000004</c:v>
                </c:pt>
                <c:pt idx="44">
                  <c:v>44.17</c:v>
                </c:pt>
                <c:pt idx="45">
                  <c:v>43.13</c:v>
                </c:pt>
                <c:pt idx="46">
                  <c:v>41.86</c:v>
                </c:pt>
                <c:pt idx="47">
                  <c:v>41.58</c:v>
                </c:pt>
                <c:pt idx="48">
                  <c:v>41.94</c:v>
                </c:pt>
                <c:pt idx="49">
                  <c:v>41.92</c:v>
                </c:pt>
                <c:pt idx="50">
                  <c:v>42.11</c:v>
                </c:pt>
                <c:pt idx="51">
                  <c:v>42.8</c:v>
                </c:pt>
              </c:numCache>
            </c:numRef>
          </c:val>
          <c:smooth val="0"/>
        </c:ser>
        <c:ser>
          <c:idx val="1"/>
          <c:order val="2"/>
          <c:tx>
            <c:v>2014</c:v>
          </c:tx>
          <c:marker>
            <c:symbol val="none"/>
          </c:marker>
          <c:cat>
            <c:numRef>
              <c:f>Plan1!$A$2:$A$53</c:f>
              <c:numCache>
                <c:formatCode>dd/mm/yy;@</c:formatCode>
                <c:ptCount val="52"/>
                <c:pt idx="0">
                  <c:v>40913</c:v>
                </c:pt>
                <c:pt idx="1">
                  <c:v>40920</c:v>
                </c:pt>
                <c:pt idx="2">
                  <c:v>40927</c:v>
                </c:pt>
                <c:pt idx="3">
                  <c:v>40934</c:v>
                </c:pt>
                <c:pt idx="4">
                  <c:v>40941</c:v>
                </c:pt>
                <c:pt idx="5">
                  <c:v>40948</c:v>
                </c:pt>
                <c:pt idx="6">
                  <c:v>40955</c:v>
                </c:pt>
                <c:pt idx="7">
                  <c:v>40962</c:v>
                </c:pt>
                <c:pt idx="8">
                  <c:v>40969</c:v>
                </c:pt>
                <c:pt idx="9">
                  <c:v>40976</c:v>
                </c:pt>
                <c:pt idx="10">
                  <c:v>40983</c:v>
                </c:pt>
                <c:pt idx="11">
                  <c:v>40990</c:v>
                </c:pt>
                <c:pt idx="12">
                  <c:v>40997</c:v>
                </c:pt>
                <c:pt idx="13">
                  <c:v>41004</c:v>
                </c:pt>
                <c:pt idx="14">
                  <c:v>41011</c:v>
                </c:pt>
                <c:pt idx="15">
                  <c:v>41018</c:v>
                </c:pt>
                <c:pt idx="16">
                  <c:v>41025</c:v>
                </c:pt>
                <c:pt idx="17">
                  <c:v>41032</c:v>
                </c:pt>
                <c:pt idx="18">
                  <c:v>41039</c:v>
                </c:pt>
                <c:pt idx="19">
                  <c:v>41046</c:v>
                </c:pt>
                <c:pt idx="20">
                  <c:v>41053</c:v>
                </c:pt>
                <c:pt idx="21">
                  <c:v>41060</c:v>
                </c:pt>
                <c:pt idx="22">
                  <c:v>41067</c:v>
                </c:pt>
                <c:pt idx="23">
                  <c:v>41074</c:v>
                </c:pt>
                <c:pt idx="24">
                  <c:v>41081</c:v>
                </c:pt>
                <c:pt idx="25">
                  <c:v>41088</c:v>
                </c:pt>
                <c:pt idx="26">
                  <c:v>41095</c:v>
                </c:pt>
                <c:pt idx="27">
                  <c:v>41102</c:v>
                </c:pt>
                <c:pt idx="28">
                  <c:v>41109</c:v>
                </c:pt>
                <c:pt idx="29">
                  <c:v>41116</c:v>
                </c:pt>
                <c:pt idx="30">
                  <c:v>41123</c:v>
                </c:pt>
                <c:pt idx="31">
                  <c:v>41130</c:v>
                </c:pt>
                <c:pt idx="32">
                  <c:v>41137</c:v>
                </c:pt>
                <c:pt idx="33">
                  <c:v>41144</c:v>
                </c:pt>
                <c:pt idx="34">
                  <c:v>41151</c:v>
                </c:pt>
                <c:pt idx="35">
                  <c:v>41158</c:v>
                </c:pt>
                <c:pt idx="36">
                  <c:v>41165</c:v>
                </c:pt>
                <c:pt idx="37">
                  <c:v>41172</c:v>
                </c:pt>
                <c:pt idx="38">
                  <c:v>41179</c:v>
                </c:pt>
                <c:pt idx="39">
                  <c:v>41186</c:v>
                </c:pt>
                <c:pt idx="40">
                  <c:v>41193</c:v>
                </c:pt>
                <c:pt idx="41">
                  <c:v>41200</c:v>
                </c:pt>
                <c:pt idx="42">
                  <c:v>41207</c:v>
                </c:pt>
                <c:pt idx="43">
                  <c:v>41214</c:v>
                </c:pt>
                <c:pt idx="44">
                  <c:v>41221</c:v>
                </c:pt>
                <c:pt idx="45">
                  <c:v>41228</c:v>
                </c:pt>
                <c:pt idx="46">
                  <c:v>41235</c:v>
                </c:pt>
                <c:pt idx="47">
                  <c:v>41242</c:v>
                </c:pt>
                <c:pt idx="48">
                  <c:v>41249</c:v>
                </c:pt>
                <c:pt idx="49">
                  <c:v>41256</c:v>
                </c:pt>
                <c:pt idx="50">
                  <c:v>41263</c:v>
                </c:pt>
                <c:pt idx="51">
                  <c:v>41270</c:v>
                </c:pt>
              </c:numCache>
            </c:numRef>
          </c:cat>
          <c:val>
            <c:numRef>
              <c:f>Plan1!$F$2:$F$53</c:f>
              <c:numCache>
                <c:formatCode>General</c:formatCode>
                <c:ptCount val="52"/>
                <c:pt idx="0">
                  <c:v>43.34</c:v>
                </c:pt>
                <c:pt idx="1">
                  <c:v>42.42</c:v>
                </c:pt>
                <c:pt idx="2">
                  <c:v>41.57</c:v>
                </c:pt>
                <c:pt idx="3">
                  <c:v>41.29</c:v>
                </c:pt>
                <c:pt idx="4">
                  <c:v>40.57</c:v>
                </c:pt>
                <c:pt idx="5">
                  <c:v>38.519999999999996</c:v>
                </c:pt>
                <c:pt idx="6">
                  <c:v>35.89</c:v>
                </c:pt>
                <c:pt idx="7">
                  <c:v>35.299999999999997</c:v>
                </c:pt>
                <c:pt idx="8">
                  <c:v>34.71</c:v>
                </c:pt>
                <c:pt idx="9">
                  <c:v>34.68</c:v>
                </c:pt>
                <c:pt idx="10">
                  <c:v>35.839999999999996</c:v>
                </c:pt>
                <c:pt idx="11">
                  <c:v>35.32</c:v>
                </c:pt>
                <c:pt idx="12">
                  <c:v>36.020000000000003</c:v>
                </c:pt>
                <c:pt idx="13">
                  <c:v>36.47</c:v>
                </c:pt>
                <c:pt idx="14">
                  <c:v>36.549999999999997</c:v>
                </c:pt>
                <c:pt idx="15">
                  <c:v>37.130000000000003</c:v>
                </c:pt>
                <c:pt idx="16">
                  <c:v>37.840000000000003</c:v>
                </c:pt>
                <c:pt idx="17">
                  <c:v>38.83</c:v>
                </c:pt>
                <c:pt idx="18">
                  <c:v>38.49</c:v>
                </c:pt>
                <c:pt idx="19">
                  <c:v>37.950000000000003</c:v>
                </c:pt>
                <c:pt idx="20">
                  <c:v>37.39</c:v>
                </c:pt>
                <c:pt idx="21">
                  <c:v>37.44</c:v>
                </c:pt>
                <c:pt idx="22">
                  <c:v>37.22</c:v>
                </c:pt>
                <c:pt idx="23">
                  <c:v>37.090000000000003</c:v>
                </c:pt>
                <c:pt idx="24">
                  <c:v>36.880000000000003</c:v>
                </c:pt>
                <c:pt idx="25">
                  <c:v>36.54</c:v>
                </c:pt>
                <c:pt idx="26">
                  <c:v>36.090000000000003</c:v>
                </c:pt>
                <c:pt idx="27">
                  <c:v>35.520000000000003</c:v>
                </c:pt>
                <c:pt idx="28">
                  <c:v>35.04</c:v>
                </c:pt>
                <c:pt idx="29">
                  <c:v>34.33</c:v>
                </c:pt>
                <c:pt idx="30">
                  <c:v>34.36</c:v>
                </c:pt>
                <c:pt idx="31">
                  <c:v>33.83</c:v>
                </c:pt>
                <c:pt idx="32">
                  <c:v>32.879999999999995</c:v>
                </c:pt>
                <c:pt idx="33">
                  <c:v>31.869999999999997</c:v>
                </c:pt>
                <c:pt idx="34">
                  <c:v>30.72</c:v>
                </c:pt>
                <c:pt idx="35">
                  <c:v>29.54</c:v>
                </c:pt>
                <c:pt idx="36">
                  <c:v>28.4</c:v>
                </c:pt>
                <c:pt idx="37">
                  <c:v>27.02</c:v>
                </c:pt>
                <c:pt idx="38">
                  <c:v>25.81</c:v>
                </c:pt>
                <c:pt idx="39">
                  <c:v>24.990000000000002</c:v>
                </c:pt>
                <c:pt idx="40">
                  <c:v>23.849999999999998</c:v>
                </c:pt>
                <c:pt idx="41">
                  <c:v>22.09</c:v>
                </c:pt>
                <c:pt idx="42">
                  <c:v>20.32</c:v>
                </c:pt>
                <c:pt idx="43">
                  <c:v>18.850000000000001</c:v>
                </c:pt>
                <c:pt idx="44">
                  <c:v>17.649999999999999</c:v>
                </c:pt>
                <c:pt idx="45">
                  <c:v>16.53</c:v>
                </c:pt>
                <c:pt idx="46">
                  <c:v>15.78</c:v>
                </c:pt>
                <c:pt idx="47">
                  <c:v>15.18</c:v>
                </c:pt>
                <c:pt idx="48">
                  <c:v>16.150000000000002</c:v>
                </c:pt>
                <c:pt idx="49">
                  <c:v>16.150000000000002</c:v>
                </c:pt>
                <c:pt idx="50">
                  <c:v>17.150000000000002</c:v>
                </c:pt>
                <c:pt idx="51">
                  <c:v>18.86</c:v>
                </c:pt>
              </c:numCache>
            </c:numRef>
          </c:val>
          <c:smooth val="0"/>
        </c:ser>
        <c:ser>
          <c:idx val="3"/>
          <c:order val="3"/>
          <c:tx>
            <c:v>2015</c:v>
          </c:tx>
          <c:marker>
            <c:symbol val="none"/>
          </c:marker>
          <c:cat>
            <c:numRef>
              <c:f>Plan1!$A$2:$A$53</c:f>
              <c:numCache>
                <c:formatCode>dd/mm/yy;@</c:formatCode>
                <c:ptCount val="52"/>
                <c:pt idx="0">
                  <c:v>40913</c:v>
                </c:pt>
                <c:pt idx="1">
                  <c:v>40920</c:v>
                </c:pt>
                <c:pt idx="2">
                  <c:v>40927</c:v>
                </c:pt>
                <c:pt idx="3">
                  <c:v>40934</c:v>
                </c:pt>
                <c:pt idx="4">
                  <c:v>40941</c:v>
                </c:pt>
                <c:pt idx="5">
                  <c:v>40948</c:v>
                </c:pt>
                <c:pt idx="6">
                  <c:v>40955</c:v>
                </c:pt>
                <c:pt idx="7">
                  <c:v>40962</c:v>
                </c:pt>
                <c:pt idx="8">
                  <c:v>40969</c:v>
                </c:pt>
                <c:pt idx="9">
                  <c:v>40976</c:v>
                </c:pt>
                <c:pt idx="10">
                  <c:v>40983</c:v>
                </c:pt>
                <c:pt idx="11">
                  <c:v>40990</c:v>
                </c:pt>
                <c:pt idx="12">
                  <c:v>40997</c:v>
                </c:pt>
                <c:pt idx="13">
                  <c:v>41004</c:v>
                </c:pt>
                <c:pt idx="14">
                  <c:v>41011</c:v>
                </c:pt>
                <c:pt idx="15">
                  <c:v>41018</c:v>
                </c:pt>
                <c:pt idx="16">
                  <c:v>41025</c:v>
                </c:pt>
                <c:pt idx="17">
                  <c:v>41032</c:v>
                </c:pt>
                <c:pt idx="18">
                  <c:v>41039</c:v>
                </c:pt>
                <c:pt idx="19">
                  <c:v>41046</c:v>
                </c:pt>
                <c:pt idx="20">
                  <c:v>41053</c:v>
                </c:pt>
                <c:pt idx="21">
                  <c:v>41060</c:v>
                </c:pt>
                <c:pt idx="22">
                  <c:v>41067</c:v>
                </c:pt>
                <c:pt idx="23">
                  <c:v>41074</c:v>
                </c:pt>
                <c:pt idx="24">
                  <c:v>41081</c:v>
                </c:pt>
                <c:pt idx="25">
                  <c:v>41088</c:v>
                </c:pt>
                <c:pt idx="26">
                  <c:v>41095</c:v>
                </c:pt>
                <c:pt idx="27">
                  <c:v>41102</c:v>
                </c:pt>
                <c:pt idx="28">
                  <c:v>41109</c:v>
                </c:pt>
                <c:pt idx="29">
                  <c:v>41116</c:v>
                </c:pt>
                <c:pt idx="30">
                  <c:v>41123</c:v>
                </c:pt>
                <c:pt idx="31">
                  <c:v>41130</c:v>
                </c:pt>
                <c:pt idx="32">
                  <c:v>41137</c:v>
                </c:pt>
                <c:pt idx="33">
                  <c:v>41144</c:v>
                </c:pt>
                <c:pt idx="34">
                  <c:v>41151</c:v>
                </c:pt>
                <c:pt idx="35">
                  <c:v>41158</c:v>
                </c:pt>
                <c:pt idx="36">
                  <c:v>41165</c:v>
                </c:pt>
                <c:pt idx="37">
                  <c:v>41172</c:v>
                </c:pt>
                <c:pt idx="38">
                  <c:v>41179</c:v>
                </c:pt>
                <c:pt idx="39">
                  <c:v>41186</c:v>
                </c:pt>
                <c:pt idx="40">
                  <c:v>41193</c:v>
                </c:pt>
                <c:pt idx="41">
                  <c:v>41200</c:v>
                </c:pt>
                <c:pt idx="42">
                  <c:v>41207</c:v>
                </c:pt>
                <c:pt idx="43">
                  <c:v>41214</c:v>
                </c:pt>
                <c:pt idx="44">
                  <c:v>41221</c:v>
                </c:pt>
                <c:pt idx="45">
                  <c:v>41228</c:v>
                </c:pt>
                <c:pt idx="46">
                  <c:v>41235</c:v>
                </c:pt>
                <c:pt idx="47">
                  <c:v>41242</c:v>
                </c:pt>
                <c:pt idx="48">
                  <c:v>41249</c:v>
                </c:pt>
                <c:pt idx="49">
                  <c:v>41256</c:v>
                </c:pt>
                <c:pt idx="50">
                  <c:v>41263</c:v>
                </c:pt>
                <c:pt idx="51">
                  <c:v>41270</c:v>
                </c:pt>
              </c:numCache>
            </c:numRef>
          </c:cat>
          <c:val>
            <c:numRef>
              <c:f>Plan1!$H$2:$H$53</c:f>
              <c:numCache>
                <c:formatCode>General</c:formatCode>
                <c:ptCount val="52"/>
                <c:pt idx="0">
                  <c:v>19.45</c:v>
                </c:pt>
                <c:pt idx="1">
                  <c:v>19.670000000000002</c:v>
                </c:pt>
                <c:pt idx="2">
                  <c:v>18.72</c:v>
                </c:pt>
                <c:pt idx="3">
                  <c:v>17.28</c:v>
                </c:pt>
                <c:pt idx="4">
                  <c:v>16.82</c:v>
                </c:pt>
                <c:pt idx="5">
                  <c:v>16.580000000000002</c:v>
                </c:pt>
                <c:pt idx="6">
                  <c:v>17.82</c:v>
                </c:pt>
                <c:pt idx="7">
                  <c:v>19.170000000000002</c:v>
                </c:pt>
                <c:pt idx="8">
                  <c:v>20.36</c:v>
                </c:pt>
                <c:pt idx="9">
                  <c:v>21.029999999999998</c:v>
                </c:pt>
                <c:pt idx="10">
                  <c:v>22.5</c:v>
                </c:pt>
                <c:pt idx="11">
                  <c:v>24.5</c:v>
                </c:pt>
                <c:pt idx="12">
                  <c:v>27.32</c:v>
                </c:pt>
                <c:pt idx="13">
                  <c:v>29.03</c:v>
                </c:pt>
                <c:pt idx="14">
                  <c:v>30.830000000000002</c:v>
                </c:pt>
                <c:pt idx="15">
                  <c:v>31.47</c:v>
                </c:pt>
                <c:pt idx="16">
                  <c:v>32.479999999999997</c:v>
                </c:pt>
                <c:pt idx="17">
                  <c:v>33.54</c:v>
                </c:pt>
                <c:pt idx="18">
                  <c:v>34.239999999999995</c:v>
                </c:pt>
                <c:pt idx="19">
                  <c:v>35.39</c:v>
                </c:pt>
                <c:pt idx="20">
                  <c:v>35.72</c:v>
                </c:pt>
                <c:pt idx="21">
                  <c:v>35.809999999999995</c:v>
                </c:pt>
                <c:pt idx="22">
                  <c:v>36.309999999999995</c:v>
                </c:pt>
                <c:pt idx="23">
                  <c:v>36.480000000000004</c:v>
                </c:pt>
                <c:pt idx="24">
                  <c:v>36.309999999999995</c:v>
                </c:pt>
                <c:pt idx="25">
                  <c:v>36.28</c:v>
                </c:pt>
                <c:pt idx="26">
                  <c:v>35.99</c:v>
                </c:pt>
                <c:pt idx="27">
                  <c:v>36.58</c:v>
                </c:pt>
                <c:pt idx="28">
                  <c:v>37.11</c:v>
                </c:pt>
                <c:pt idx="29">
                  <c:v>37.380000000000003</c:v>
                </c:pt>
                <c:pt idx="30">
                  <c:v>37.46</c:v>
                </c:pt>
                <c:pt idx="31">
                  <c:v>37.1</c:v>
                </c:pt>
                <c:pt idx="32">
                  <c:v>36.43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31435264"/>
        <c:axId val="224306304"/>
      </c:lineChart>
      <c:dateAx>
        <c:axId val="231435264"/>
        <c:scaling>
          <c:orientation val="minMax"/>
        </c:scaling>
        <c:delete val="0"/>
        <c:axPos val="b"/>
        <c:minorGridlines/>
        <c:numFmt formatCode="mmm" sourceLinked="0"/>
        <c:majorTickMark val="out"/>
        <c:minorTickMark val="none"/>
        <c:tickLblPos val="nextTo"/>
        <c:txPr>
          <a:bodyPr/>
          <a:lstStyle/>
          <a:p>
            <a:pPr>
              <a:defRPr sz="1400" b="1">
                <a:latin typeface="Arial" pitchFamily="34" charset="0"/>
                <a:cs typeface="Arial" pitchFamily="34" charset="0"/>
              </a:defRPr>
            </a:pPr>
            <a:endParaRPr lang="pt-BR"/>
          </a:p>
        </c:txPr>
        <c:crossAx val="224306304"/>
        <c:crosses val="autoZero"/>
        <c:auto val="0"/>
        <c:lblOffset val="100"/>
        <c:baseTimeUnit val="days"/>
        <c:minorUnit val="1"/>
        <c:minorTimeUnit val="months"/>
      </c:dateAx>
      <c:valAx>
        <c:axId val="224306304"/>
        <c:scaling>
          <c:orientation val="minMax"/>
        </c:scaling>
        <c:delete val="0"/>
        <c:axPos val="l"/>
        <c:majorGridlines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 b="1">
                <a:latin typeface="Arial" pitchFamily="34" charset="0"/>
                <a:cs typeface="Arial" pitchFamily="34" charset="0"/>
              </a:defRPr>
            </a:pPr>
            <a:endParaRPr lang="pt-BR"/>
          </a:p>
        </c:txPr>
        <c:crossAx val="231435264"/>
        <c:crosses val="autoZero"/>
        <c:crossBetween val="between"/>
        <c:majorUnit val="20"/>
      </c:valAx>
      <c:spPr>
        <a:ln w="6350">
          <a:solidFill>
            <a:schemeClr val="tx1"/>
          </a:solidFill>
        </a:ln>
      </c:spPr>
    </c:plotArea>
    <c:plotVisOnly val="1"/>
    <c:dispBlanksAs val="gap"/>
    <c:showDLblsOverMax val="0"/>
  </c:chart>
  <c:txPr>
    <a:bodyPr/>
    <a:lstStyle/>
    <a:p>
      <a:pPr>
        <a:defRPr sz="1181"/>
      </a:pPr>
      <a:endParaRPr lang="pt-BR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lineChart>
        <c:grouping val="standard"/>
        <c:varyColors val="0"/>
        <c:ser>
          <c:idx val="2"/>
          <c:order val="0"/>
          <c:tx>
            <c:v>2012</c:v>
          </c:tx>
          <c:marker>
            <c:symbol val="none"/>
          </c:marker>
          <c:cat>
            <c:numRef>
              <c:f>Plan1!$A$2:$A$53</c:f>
              <c:numCache>
                <c:formatCode>dd/mm/yy;@</c:formatCode>
                <c:ptCount val="52"/>
                <c:pt idx="0">
                  <c:v>40913</c:v>
                </c:pt>
                <c:pt idx="1">
                  <c:v>40920</c:v>
                </c:pt>
                <c:pt idx="2">
                  <c:v>40927</c:v>
                </c:pt>
                <c:pt idx="3">
                  <c:v>40934</c:v>
                </c:pt>
                <c:pt idx="4">
                  <c:v>40941</c:v>
                </c:pt>
                <c:pt idx="5">
                  <c:v>40948</c:v>
                </c:pt>
                <c:pt idx="6">
                  <c:v>40955</c:v>
                </c:pt>
                <c:pt idx="7">
                  <c:v>40962</c:v>
                </c:pt>
                <c:pt idx="8">
                  <c:v>40969</c:v>
                </c:pt>
                <c:pt idx="9">
                  <c:v>40976</c:v>
                </c:pt>
                <c:pt idx="10">
                  <c:v>40983</c:v>
                </c:pt>
                <c:pt idx="11">
                  <c:v>40990</c:v>
                </c:pt>
                <c:pt idx="12">
                  <c:v>40997</c:v>
                </c:pt>
                <c:pt idx="13">
                  <c:v>41004</c:v>
                </c:pt>
                <c:pt idx="14">
                  <c:v>41011</c:v>
                </c:pt>
                <c:pt idx="15">
                  <c:v>41018</c:v>
                </c:pt>
                <c:pt idx="16">
                  <c:v>41025</c:v>
                </c:pt>
                <c:pt idx="17">
                  <c:v>41032</c:v>
                </c:pt>
                <c:pt idx="18">
                  <c:v>41039</c:v>
                </c:pt>
                <c:pt idx="19">
                  <c:v>41046</c:v>
                </c:pt>
                <c:pt idx="20">
                  <c:v>41053</c:v>
                </c:pt>
                <c:pt idx="21">
                  <c:v>41060</c:v>
                </c:pt>
                <c:pt idx="22">
                  <c:v>41067</c:v>
                </c:pt>
                <c:pt idx="23">
                  <c:v>41074</c:v>
                </c:pt>
                <c:pt idx="24">
                  <c:v>41081</c:v>
                </c:pt>
                <c:pt idx="25">
                  <c:v>41088</c:v>
                </c:pt>
                <c:pt idx="26">
                  <c:v>41095</c:v>
                </c:pt>
                <c:pt idx="27">
                  <c:v>41102</c:v>
                </c:pt>
                <c:pt idx="28">
                  <c:v>41109</c:v>
                </c:pt>
                <c:pt idx="29">
                  <c:v>41116</c:v>
                </c:pt>
                <c:pt idx="30">
                  <c:v>41123</c:v>
                </c:pt>
                <c:pt idx="31">
                  <c:v>41130</c:v>
                </c:pt>
                <c:pt idx="32">
                  <c:v>41137</c:v>
                </c:pt>
                <c:pt idx="33">
                  <c:v>41144</c:v>
                </c:pt>
                <c:pt idx="34">
                  <c:v>41151</c:v>
                </c:pt>
                <c:pt idx="35">
                  <c:v>41158</c:v>
                </c:pt>
                <c:pt idx="36">
                  <c:v>41165</c:v>
                </c:pt>
                <c:pt idx="37">
                  <c:v>41172</c:v>
                </c:pt>
                <c:pt idx="38">
                  <c:v>41179</c:v>
                </c:pt>
                <c:pt idx="39">
                  <c:v>41186</c:v>
                </c:pt>
                <c:pt idx="40">
                  <c:v>41193</c:v>
                </c:pt>
                <c:pt idx="41">
                  <c:v>41200</c:v>
                </c:pt>
                <c:pt idx="42">
                  <c:v>41207</c:v>
                </c:pt>
                <c:pt idx="43">
                  <c:v>41214</c:v>
                </c:pt>
                <c:pt idx="44">
                  <c:v>41221</c:v>
                </c:pt>
                <c:pt idx="45">
                  <c:v>41228</c:v>
                </c:pt>
                <c:pt idx="46">
                  <c:v>41235</c:v>
                </c:pt>
                <c:pt idx="47">
                  <c:v>41242</c:v>
                </c:pt>
                <c:pt idx="48">
                  <c:v>41249</c:v>
                </c:pt>
                <c:pt idx="49">
                  <c:v>41256</c:v>
                </c:pt>
                <c:pt idx="50">
                  <c:v>41263</c:v>
                </c:pt>
                <c:pt idx="51">
                  <c:v>41270</c:v>
                </c:pt>
              </c:numCache>
            </c:numRef>
          </c:cat>
          <c:val>
            <c:numRef>
              <c:f>Plan1!$B$2:$B$53</c:f>
              <c:numCache>
                <c:formatCode>General</c:formatCode>
                <c:ptCount val="52"/>
                <c:pt idx="0">
                  <c:v>60.819999999999993</c:v>
                </c:pt>
                <c:pt idx="1">
                  <c:v>64.02</c:v>
                </c:pt>
                <c:pt idx="2">
                  <c:v>66.290000000000006</c:v>
                </c:pt>
                <c:pt idx="3">
                  <c:v>69.13</c:v>
                </c:pt>
                <c:pt idx="4">
                  <c:v>72.83</c:v>
                </c:pt>
                <c:pt idx="5">
                  <c:v>77.12</c:v>
                </c:pt>
                <c:pt idx="6">
                  <c:v>81.289999999999992</c:v>
                </c:pt>
                <c:pt idx="7">
                  <c:v>84.27</c:v>
                </c:pt>
                <c:pt idx="8">
                  <c:v>85.02</c:v>
                </c:pt>
                <c:pt idx="9">
                  <c:v>84.33</c:v>
                </c:pt>
                <c:pt idx="10">
                  <c:v>82.87</c:v>
                </c:pt>
                <c:pt idx="11">
                  <c:v>82.399999999999991</c:v>
                </c:pt>
                <c:pt idx="12">
                  <c:v>82.13000000000001</c:v>
                </c:pt>
                <c:pt idx="13">
                  <c:v>82.71</c:v>
                </c:pt>
                <c:pt idx="14">
                  <c:v>82.35</c:v>
                </c:pt>
                <c:pt idx="15">
                  <c:v>81.31</c:v>
                </c:pt>
                <c:pt idx="16">
                  <c:v>79.78</c:v>
                </c:pt>
                <c:pt idx="17">
                  <c:v>78.2</c:v>
                </c:pt>
                <c:pt idx="18">
                  <c:v>76.319999999999993</c:v>
                </c:pt>
                <c:pt idx="19">
                  <c:v>75.17</c:v>
                </c:pt>
                <c:pt idx="20">
                  <c:v>74.319999999999993</c:v>
                </c:pt>
                <c:pt idx="21">
                  <c:v>72.760000000000005</c:v>
                </c:pt>
                <c:pt idx="22">
                  <c:v>71.09</c:v>
                </c:pt>
                <c:pt idx="23">
                  <c:v>69.88</c:v>
                </c:pt>
                <c:pt idx="24">
                  <c:v>68.11</c:v>
                </c:pt>
                <c:pt idx="25">
                  <c:v>66.66</c:v>
                </c:pt>
                <c:pt idx="26">
                  <c:v>65.02</c:v>
                </c:pt>
                <c:pt idx="27">
                  <c:v>64.17</c:v>
                </c:pt>
                <c:pt idx="28">
                  <c:v>63.029999999999994</c:v>
                </c:pt>
                <c:pt idx="29">
                  <c:v>61.529999999999994</c:v>
                </c:pt>
                <c:pt idx="30">
                  <c:v>59.709999999999994</c:v>
                </c:pt>
                <c:pt idx="31">
                  <c:v>57.879999999999995</c:v>
                </c:pt>
                <c:pt idx="32">
                  <c:v>55.789999999999992</c:v>
                </c:pt>
                <c:pt idx="33">
                  <c:v>53.669999999999995</c:v>
                </c:pt>
                <c:pt idx="34">
                  <c:v>52.23</c:v>
                </c:pt>
                <c:pt idx="35">
                  <c:v>50.23</c:v>
                </c:pt>
                <c:pt idx="36">
                  <c:v>48.230000000000004</c:v>
                </c:pt>
                <c:pt idx="37">
                  <c:v>45.39</c:v>
                </c:pt>
                <c:pt idx="38">
                  <c:v>43.24</c:v>
                </c:pt>
                <c:pt idx="39">
                  <c:v>41.11</c:v>
                </c:pt>
                <c:pt idx="40">
                  <c:v>38.909999999999997</c:v>
                </c:pt>
                <c:pt idx="41">
                  <c:v>37.130000000000003</c:v>
                </c:pt>
                <c:pt idx="42">
                  <c:v>35.42</c:v>
                </c:pt>
                <c:pt idx="43">
                  <c:v>33.58</c:v>
                </c:pt>
                <c:pt idx="44">
                  <c:v>32.58</c:v>
                </c:pt>
                <c:pt idx="45">
                  <c:v>32.300000000000004</c:v>
                </c:pt>
                <c:pt idx="46">
                  <c:v>32.78</c:v>
                </c:pt>
                <c:pt idx="47">
                  <c:v>34.31</c:v>
                </c:pt>
                <c:pt idx="48">
                  <c:v>34.47</c:v>
                </c:pt>
                <c:pt idx="49">
                  <c:v>34.58</c:v>
                </c:pt>
                <c:pt idx="50">
                  <c:v>33.94</c:v>
                </c:pt>
                <c:pt idx="51">
                  <c:v>32.83</c:v>
                </c:pt>
              </c:numCache>
            </c:numRef>
          </c:val>
          <c:smooth val="0"/>
        </c:ser>
        <c:ser>
          <c:idx val="0"/>
          <c:order val="1"/>
          <c:tx>
            <c:v>2013</c:v>
          </c:tx>
          <c:spPr>
            <a:ln>
              <a:solidFill>
                <a:schemeClr val="accent1">
                  <a:lumMod val="75000"/>
                </a:schemeClr>
              </a:solidFill>
            </a:ln>
          </c:spPr>
          <c:marker>
            <c:symbol val="none"/>
          </c:marker>
          <c:cat>
            <c:numRef>
              <c:f>Plan1!$A$2:$A$53</c:f>
              <c:numCache>
                <c:formatCode>dd/mm/yy;@</c:formatCode>
                <c:ptCount val="52"/>
                <c:pt idx="0">
                  <c:v>40913</c:v>
                </c:pt>
                <c:pt idx="1">
                  <c:v>40920</c:v>
                </c:pt>
                <c:pt idx="2">
                  <c:v>40927</c:v>
                </c:pt>
                <c:pt idx="3">
                  <c:v>40934</c:v>
                </c:pt>
                <c:pt idx="4">
                  <c:v>40941</c:v>
                </c:pt>
                <c:pt idx="5">
                  <c:v>40948</c:v>
                </c:pt>
                <c:pt idx="6">
                  <c:v>40955</c:v>
                </c:pt>
                <c:pt idx="7">
                  <c:v>40962</c:v>
                </c:pt>
                <c:pt idx="8">
                  <c:v>40969</c:v>
                </c:pt>
                <c:pt idx="9">
                  <c:v>40976</c:v>
                </c:pt>
                <c:pt idx="10">
                  <c:v>40983</c:v>
                </c:pt>
                <c:pt idx="11">
                  <c:v>40990</c:v>
                </c:pt>
                <c:pt idx="12">
                  <c:v>40997</c:v>
                </c:pt>
                <c:pt idx="13">
                  <c:v>41004</c:v>
                </c:pt>
                <c:pt idx="14">
                  <c:v>41011</c:v>
                </c:pt>
                <c:pt idx="15">
                  <c:v>41018</c:v>
                </c:pt>
                <c:pt idx="16">
                  <c:v>41025</c:v>
                </c:pt>
                <c:pt idx="17">
                  <c:v>41032</c:v>
                </c:pt>
                <c:pt idx="18">
                  <c:v>41039</c:v>
                </c:pt>
                <c:pt idx="19">
                  <c:v>41046</c:v>
                </c:pt>
                <c:pt idx="20">
                  <c:v>41053</c:v>
                </c:pt>
                <c:pt idx="21">
                  <c:v>41060</c:v>
                </c:pt>
                <c:pt idx="22">
                  <c:v>41067</c:v>
                </c:pt>
                <c:pt idx="23">
                  <c:v>41074</c:v>
                </c:pt>
                <c:pt idx="24">
                  <c:v>41081</c:v>
                </c:pt>
                <c:pt idx="25">
                  <c:v>41088</c:v>
                </c:pt>
                <c:pt idx="26">
                  <c:v>41095</c:v>
                </c:pt>
                <c:pt idx="27">
                  <c:v>41102</c:v>
                </c:pt>
                <c:pt idx="28">
                  <c:v>41109</c:v>
                </c:pt>
                <c:pt idx="29">
                  <c:v>41116</c:v>
                </c:pt>
                <c:pt idx="30">
                  <c:v>41123</c:v>
                </c:pt>
                <c:pt idx="31">
                  <c:v>41130</c:v>
                </c:pt>
                <c:pt idx="32">
                  <c:v>41137</c:v>
                </c:pt>
                <c:pt idx="33">
                  <c:v>41144</c:v>
                </c:pt>
                <c:pt idx="34">
                  <c:v>41151</c:v>
                </c:pt>
                <c:pt idx="35">
                  <c:v>41158</c:v>
                </c:pt>
                <c:pt idx="36">
                  <c:v>41165</c:v>
                </c:pt>
                <c:pt idx="37">
                  <c:v>41172</c:v>
                </c:pt>
                <c:pt idx="38">
                  <c:v>41179</c:v>
                </c:pt>
                <c:pt idx="39">
                  <c:v>41186</c:v>
                </c:pt>
                <c:pt idx="40">
                  <c:v>41193</c:v>
                </c:pt>
                <c:pt idx="41">
                  <c:v>41200</c:v>
                </c:pt>
                <c:pt idx="42">
                  <c:v>41207</c:v>
                </c:pt>
                <c:pt idx="43">
                  <c:v>41214</c:v>
                </c:pt>
                <c:pt idx="44">
                  <c:v>41221</c:v>
                </c:pt>
                <c:pt idx="45">
                  <c:v>41228</c:v>
                </c:pt>
                <c:pt idx="46">
                  <c:v>41235</c:v>
                </c:pt>
                <c:pt idx="47">
                  <c:v>41242</c:v>
                </c:pt>
                <c:pt idx="48">
                  <c:v>41249</c:v>
                </c:pt>
                <c:pt idx="49">
                  <c:v>41256</c:v>
                </c:pt>
                <c:pt idx="50">
                  <c:v>41263</c:v>
                </c:pt>
                <c:pt idx="51">
                  <c:v>41270</c:v>
                </c:pt>
              </c:numCache>
            </c:numRef>
          </c:cat>
          <c:val>
            <c:numRef>
              <c:f>Plan1!$D$2:$D$53</c:f>
              <c:numCache>
                <c:formatCode>General</c:formatCode>
                <c:ptCount val="52"/>
                <c:pt idx="0">
                  <c:v>31.61</c:v>
                </c:pt>
                <c:pt idx="1">
                  <c:v>29.609999999999996</c:v>
                </c:pt>
                <c:pt idx="2">
                  <c:v>29.64</c:v>
                </c:pt>
                <c:pt idx="3">
                  <c:v>30.79</c:v>
                </c:pt>
                <c:pt idx="4">
                  <c:v>32.86</c:v>
                </c:pt>
                <c:pt idx="5">
                  <c:v>36.19</c:v>
                </c:pt>
                <c:pt idx="6">
                  <c:v>39.35</c:v>
                </c:pt>
                <c:pt idx="7">
                  <c:v>41.160000000000004</c:v>
                </c:pt>
                <c:pt idx="8">
                  <c:v>41.79</c:v>
                </c:pt>
                <c:pt idx="9">
                  <c:v>41.81</c:v>
                </c:pt>
                <c:pt idx="10">
                  <c:v>41.9</c:v>
                </c:pt>
                <c:pt idx="11">
                  <c:v>42.04</c:v>
                </c:pt>
                <c:pt idx="12">
                  <c:v>42.620000000000005</c:v>
                </c:pt>
                <c:pt idx="13">
                  <c:v>43.02</c:v>
                </c:pt>
                <c:pt idx="14">
                  <c:v>44.85</c:v>
                </c:pt>
                <c:pt idx="15">
                  <c:v>46.550000000000004</c:v>
                </c:pt>
                <c:pt idx="16">
                  <c:v>47.980000000000004</c:v>
                </c:pt>
                <c:pt idx="17">
                  <c:v>49.08</c:v>
                </c:pt>
                <c:pt idx="18">
                  <c:v>49.59</c:v>
                </c:pt>
                <c:pt idx="19">
                  <c:v>49.27</c:v>
                </c:pt>
                <c:pt idx="20">
                  <c:v>48.92</c:v>
                </c:pt>
                <c:pt idx="21">
                  <c:v>48.59</c:v>
                </c:pt>
                <c:pt idx="22">
                  <c:v>48.28</c:v>
                </c:pt>
                <c:pt idx="23">
                  <c:v>48.29</c:v>
                </c:pt>
                <c:pt idx="24">
                  <c:v>47.96</c:v>
                </c:pt>
                <c:pt idx="25">
                  <c:v>47.010000000000005</c:v>
                </c:pt>
                <c:pt idx="26">
                  <c:v>46.03</c:v>
                </c:pt>
                <c:pt idx="27">
                  <c:v>45.04</c:v>
                </c:pt>
                <c:pt idx="28">
                  <c:v>44.13</c:v>
                </c:pt>
                <c:pt idx="29">
                  <c:v>42.77</c:v>
                </c:pt>
                <c:pt idx="30">
                  <c:v>41.339999999999996</c:v>
                </c:pt>
                <c:pt idx="31">
                  <c:v>40.229999999999997</c:v>
                </c:pt>
                <c:pt idx="32">
                  <c:v>39.290000000000006</c:v>
                </c:pt>
                <c:pt idx="33">
                  <c:v>38.33</c:v>
                </c:pt>
                <c:pt idx="34">
                  <c:v>37.14</c:v>
                </c:pt>
                <c:pt idx="35">
                  <c:v>35.589999999999996</c:v>
                </c:pt>
                <c:pt idx="36">
                  <c:v>34.449999999999996</c:v>
                </c:pt>
                <c:pt idx="37">
                  <c:v>33.11</c:v>
                </c:pt>
                <c:pt idx="38">
                  <c:v>31.830000000000002</c:v>
                </c:pt>
                <c:pt idx="39">
                  <c:v>30.18</c:v>
                </c:pt>
                <c:pt idx="40">
                  <c:v>28.499999999999996</c:v>
                </c:pt>
                <c:pt idx="41">
                  <c:v>27.26</c:v>
                </c:pt>
                <c:pt idx="42">
                  <c:v>26.35</c:v>
                </c:pt>
                <c:pt idx="43">
                  <c:v>25.36</c:v>
                </c:pt>
                <c:pt idx="44">
                  <c:v>24.37</c:v>
                </c:pt>
                <c:pt idx="45">
                  <c:v>23.369999999999997</c:v>
                </c:pt>
                <c:pt idx="46">
                  <c:v>22.42</c:v>
                </c:pt>
                <c:pt idx="47">
                  <c:v>22.05</c:v>
                </c:pt>
                <c:pt idx="48">
                  <c:v>22.17</c:v>
                </c:pt>
                <c:pt idx="49">
                  <c:v>23.28</c:v>
                </c:pt>
                <c:pt idx="50">
                  <c:v>26.14</c:v>
                </c:pt>
                <c:pt idx="51">
                  <c:v>31.1</c:v>
                </c:pt>
              </c:numCache>
            </c:numRef>
          </c:val>
          <c:smooth val="0"/>
        </c:ser>
        <c:ser>
          <c:idx val="1"/>
          <c:order val="2"/>
          <c:tx>
            <c:v>2014</c:v>
          </c:tx>
          <c:marker>
            <c:symbol val="none"/>
          </c:marker>
          <c:cat>
            <c:numRef>
              <c:f>Plan1!$A$2:$A$53</c:f>
              <c:numCache>
                <c:formatCode>dd/mm/yy;@</c:formatCode>
                <c:ptCount val="52"/>
                <c:pt idx="0">
                  <c:v>40913</c:v>
                </c:pt>
                <c:pt idx="1">
                  <c:v>40920</c:v>
                </c:pt>
                <c:pt idx="2">
                  <c:v>40927</c:v>
                </c:pt>
                <c:pt idx="3">
                  <c:v>40934</c:v>
                </c:pt>
                <c:pt idx="4">
                  <c:v>40941</c:v>
                </c:pt>
                <c:pt idx="5">
                  <c:v>40948</c:v>
                </c:pt>
                <c:pt idx="6">
                  <c:v>40955</c:v>
                </c:pt>
                <c:pt idx="7">
                  <c:v>40962</c:v>
                </c:pt>
                <c:pt idx="8">
                  <c:v>40969</c:v>
                </c:pt>
                <c:pt idx="9">
                  <c:v>40976</c:v>
                </c:pt>
                <c:pt idx="10">
                  <c:v>40983</c:v>
                </c:pt>
                <c:pt idx="11">
                  <c:v>40990</c:v>
                </c:pt>
                <c:pt idx="12">
                  <c:v>40997</c:v>
                </c:pt>
                <c:pt idx="13">
                  <c:v>41004</c:v>
                </c:pt>
                <c:pt idx="14">
                  <c:v>41011</c:v>
                </c:pt>
                <c:pt idx="15">
                  <c:v>41018</c:v>
                </c:pt>
                <c:pt idx="16">
                  <c:v>41025</c:v>
                </c:pt>
                <c:pt idx="17">
                  <c:v>41032</c:v>
                </c:pt>
                <c:pt idx="18">
                  <c:v>41039</c:v>
                </c:pt>
                <c:pt idx="19">
                  <c:v>41046</c:v>
                </c:pt>
                <c:pt idx="20">
                  <c:v>41053</c:v>
                </c:pt>
                <c:pt idx="21">
                  <c:v>41060</c:v>
                </c:pt>
                <c:pt idx="22">
                  <c:v>41067</c:v>
                </c:pt>
                <c:pt idx="23">
                  <c:v>41074</c:v>
                </c:pt>
                <c:pt idx="24">
                  <c:v>41081</c:v>
                </c:pt>
                <c:pt idx="25">
                  <c:v>41088</c:v>
                </c:pt>
                <c:pt idx="26">
                  <c:v>41095</c:v>
                </c:pt>
                <c:pt idx="27">
                  <c:v>41102</c:v>
                </c:pt>
                <c:pt idx="28">
                  <c:v>41109</c:v>
                </c:pt>
                <c:pt idx="29">
                  <c:v>41116</c:v>
                </c:pt>
                <c:pt idx="30">
                  <c:v>41123</c:v>
                </c:pt>
                <c:pt idx="31">
                  <c:v>41130</c:v>
                </c:pt>
                <c:pt idx="32">
                  <c:v>41137</c:v>
                </c:pt>
                <c:pt idx="33">
                  <c:v>41144</c:v>
                </c:pt>
                <c:pt idx="34">
                  <c:v>41151</c:v>
                </c:pt>
                <c:pt idx="35">
                  <c:v>41158</c:v>
                </c:pt>
                <c:pt idx="36">
                  <c:v>41165</c:v>
                </c:pt>
                <c:pt idx="37">
                  <c:v>41172</c:v>
                </c:pt>
                <c:pt idx="38">
                  <c:v>41179</c:v>
                </c:pt>
                <c:pt idx="39">
                  <c:v>41186</c:v>
                </c:pt>
                <c:pt idx="40">
                  <c:v>41193</c:v>
                </c:pt>
                <c:pt idx="41">
                  <c:v>41200</c:v>
                </c:pt>
                <c:pt idx="42">
                  <c:v>41207</c:v>
                </c:pt>
                <c:pt idx="43">
                  <c:v>41214</c:v>
                </c:pt>
                <c:pt idx="44">
                  <c:v>41221</c:v>
                </c:pt>
                <c:pt idx="45">
                  <c:v>41228</c:v>
                </c:pt>
                <c:pt idx="46">
                  <c:v>41235</c:v>
                </c:pt>
                <c:pt idx="47">
                  <c:v>41242</c:v>
                </c:pt>
                <c:pt idx="48">
                  <c:v>41249</c:v>
                </c:pt>
                <c:pt idx="49">
                  <c:v>41256</c:v>
                </c:pt>
                <c:pt idx="50">
                  <c:v>41263</c:v>
                </c:pt>
                <c:pt idx="51">
                  <c:v>41270</c:v>
                </c:pt>
              </c:numCache>
            </c:numRef>
          </c:cat>
          <c:val>
            <c:numRef>
              <c:f>Plan1!$F$2:$F$53</c:f>
              <c:numCache>
                <c:formatCode>General</c:formatCode>
                <c:ptCount val="52"/>
                <c:pt idx="0">
                  <c:v>34.880000000000003</c:v>
                </c:pt>
                <c:pt idx="1">
                  <c:v>37.82</c:v>
                </c:pt>
                <c:pt idx="2">
                  <c:v>40.78</c:v>
                </c:pt>
                <c:pt idx="3">
                  <c:v>42.05</c:v>
                </c:pt>
                <c:pt idx="4">
                  <c:v>42.53</c:v>
                </c:pt>
                <c:pt idx="5">
                  <c:v>42.75</c:v>
                </c:pt>
                <c:pt idx="6">
                  <c:v>42.49</c:v>
                </c:pt>
                <c:pt idx="7">
                  <c:v>42.32</c:v>
                </c:pt>
                <c:pt idx="8">
                  <c:v>42.19</c:v>
                </c:pt>
                <c:pt idx="9">
                  <c:v>42.089999999999996</c:v>
                </c:pt>
                <c:pt idx="10">
                  <c:v>42.13</c:v>
                </c:pt>
                <c:pt idx="11">
                  <c:v>41.88</c:v>
                </c:pt>
                <c:pt idx="12">
                  <c:v>41.63</c:v>
                </c:pt>
                <c:pt idx="13">
                  <c:v>41.46</c:v>
                </c:pt>
                <c:pt idx="14">
                  <c:v>42.77</c:v>
                </c:pt>
                <c:pt idx="15">
                  <c:v>43.7</c:v>
                </c:pt>
                <c:pt idx="16">
                  <c:v>43.57</c:v>
                </c:pt>
                <c:pt idx="17">
                  <c:v>43.63</c:v>
                </c:pt>
                <c:pt idx="18">
                  <c:v>43.309999999999995</c:v>
                </c:pt>
                <c:pt idx="19">
                  <c:v>42.63</c:v>
                </c:pt>
                <c:pt idx="20">
                  <c:v>41.85</c:v>
                </c:pt>
                <c:pt idx="21">
                  <c:v>41.03</c:v>
                </c:pt>
                <c:pt idx="22">
                  <c:v>40.03</c:v>
                </c:pt>
                <c:pt idx="23">
                  <c:v>39.01</c:v>
                </c:pt>
                <c:pt idx="24">
                  <c:v>37.980000000000004</c:v>
                </c:pt>
                <c:pt idx="25">
                  <c:v>37.08</c:v>
                </c:pt>
                <c:pt idx="26">
                  <c:v>36.090000000000003</c:v>
                </c:pt>
                <c:pt idx="27">
                  <c:v>35.120000000000005</c:v>
                </c:pt>
                <c:pt idx="28">
                  <c:v>34.160000000000004</c:v>
                </c:pt>
                <c:pt idx="29">
                  <c:v>33.160000000000004</c:v>
                </c:pt>
                <c:pt idx="30">
                  <c:v>32.300000000000004</c:v>
                </c:pt>
                <c:pt idx="31">
                  <c:v>31.22</c:v>
                </c:pt>
                <c:pt idx="32">
                  <c:v>29.970000000000002</c:v>
                </c:pt>
                <c:pt idx="33">
                  <c:v>28.89</c:v>
                </c:pt>
                <c:pt idx="34">
                  <c:v>27.810000000000002</c:v>
                </c:pt>
                <c:pt idx="35">
                  <c:v>26.63</c:v>
                </c:pt>
                <c:pt idx="36">
                  <c:v>25.369999999999997</c:v>
                </c:pt>
                <c:pt idx="37">
                  <c:v>24.02</c:v>
                </c:pt>
                <c:pt idx="38">
                  <c:v>22.88</c:v>
                </c:pt>
                <c:pt idx="39">
                  <c:v>21.55</c:v>
                </c:pt>
                <c:pt idx="40">
                  <c:v>20.100000000000001</c:v>
                </c:pt>
                <c:pt idx="41">
                  <c:v>18.37</c:v>
                </c:pt>
                <c:pt idx="42">
                  <c:v>17.190000000000001</c:v>
                </c:pt>
                <c:pt idx="43">
                  <c:v>15.879999999999999</c:v>
                </c:pt>
                <c:pt idx="44">
                  <c:v>14.62</c:v>
                </c:pt>
                <c:pt idx="45">
                  <c:v>13.66</c:v>
                </c:pt>
                <c:pt idx="46">
                  <c:v>13.22</c:v>
                </c:pt>
                <c:pt idx="47">
                  <c:v>13.01</c:v>
                </c:pt>
                <c:pt idx="48">
                  <c:v>13.29</c:v>
                </c:pt>
                <c:pt idx="49">
                  <c:v>13.99</c:v>
                </c:pt>
                <c:pt idx="50">
                  <c:v>15.35</c:v>
                </c:pt>
                <c:pt idx="51">
                  <c:v>16.96</c:v>
                </c:pt>
              </c:numCache>
            </c:numRef>
          </c:val>
          <c:smooth val="0"/>
        </c:ser>
        <c:ser>
          <c:idx val="3"/>
          <c:order val="3"/>
          <c:tx>
            <c:v>2015</c:v>
          </c:tx>
          <c:marker>
            <c:symbol val="none"/>
          </c:marker>
          <c:cat>
            <c:numRef>
              <c:f>Plan1!$A$2:$A$53</c:f>
              <c:numCache>
                <c:formatCode>dd/mm/yy;@</c:formatCode>
                <c:ptCount val="52"/>
                <c:pt idx="0">
                  <c:v>40913</c:v>
                </c:pt>
                <c:pt idx="1">
                  <c:v>40920</c:v>
                </c:pt>
                <c:pt idx="2">
                  <c:v>40927</c:v>
                </c:pt>
                <c:pt idx="3">
                  <c:v>40934</c:v>
                </c:pt>
                <c:pt idx="4">
                  <c:v>40941</c:v>
                </c:pt>
                <c:pt idx="5">
                  <c:v>40948</c:v>
                </c:pt>
                <c:pt idx="6">
                  <c:v>40955</c:v>
                </c:pt>
                <c:pt idx="7">
                  <c:v>40962</c:v>
                </c:pt>
                <c:pt idx="8">
                  <c:v>40969</c:v>
                </c:pt>
                <c:pt idx="9">
                  <c:v>40976</c:v>
                </c:pt>
                <c:pt idx="10">
                  <c:v>40983</c:v>
                </c:pt>
                <c:pt idx="11">
                  <c:v>40990</c:v>
                </c:pt>
                <c:pt idx="12">
                  <c:v>40997</c:v>
                </c:pt>
                <c:pt idx="13">
                  <c:v>41004</c:v>
                </c:pt>
                <c:pt idx="14">
                  <c:v>41011</c:v>
                </c:pt>
                <c:pt idx="15">
                  <c:v>41018</c:v>
                </c:pt>
                <c:pt idx="16">
                  <c:v>41025</c:v>
                </c:pt>
                <c:pt idx="17">
                  <c:v>41032</c:v>
                </c:pt>
                <c:pt idx="18">
                  <c:v>41039</c:v>
                </c:pt>
                <c:pt idx="19">
                  <c:v>41046</c:v>
                </c:pt>
                <c:pt idx="20">
                  <c:v>41053</c:v>
                </c:pt>
                <c:pt idx="21">
                  <c:v>41060</c:v>
                </c:pt>
                <c:pt idx="22">
                  <c:v>41067</c:v>
                </c:pt>
                <c:pt idx="23">
                  <c:v>41074</c:v>
                </c:pt>
                <c:pt idx="24">
                  <c:v>41081</c:v>
                </c:pt>
                <c:pt idx="25">
                  <c:v>41088</c:v>
                </c:pt>
                <c:pt idx="26">
                  <c:v>41095</c:v>
                </c:pt>
                <c:pt idx="27">
                  <c:v>41102</c:v>
                </c:pt>
                <c:pt idx="28">
                  <c:v>41109</c:v>
                </c:pt>
                <c:pt idx="29">
                  <c:v>41116</c:v>
                </c:pt>
                <c:pt idx="30">
                  <c:v>41123</c:v>
                </c:pt>
                <c:pt idx="31">
                  <c:v>41130</c:v>
                </c:pt>
                <c:pt idx="32">
                  <c:v>41137</c:v>
                </c:pt>
                <c:pt idx="33">
                  <c:v>41144</c:v>
                </c:pt>
                <c:pt idx="34">
                  <c:v>41151</c:v>
                </c:pt>
                <c:pt idx="35">
                  <c:v>41158</c:v>
                </c:pt>
                <c:pt idx="36">
                  <c:v>41165</c:v>
                </c:pt>
                <c:pt idx="37">
                  <c:v>41172</c:v>
                </c:pt>
                <c:pt idx="38">
                  <c:v>41179</c:v>
                </c:pt>
                <c:pt idx="39">
                  <c:v>41186</c:v>
                </c:pt>
                <c:pt idx="40">
                  <c:v>41193</c:v>
                </c:pt>
                <c:pt idx="41">
                  <c:v>41200</c:v>
                </c:pt>
                <c:pt idx="42">
                  <c:v>41207</c:v>
                </c:pt>
                <c:pt idx="43">
                  <c:v>41214</c:v>
                </c:pt>
                <c:pt idx="44">
                  <c:v>41221</c:v>
                </c:pt>
                <c:pt idx="45">
                  <c:v>41228</c:v>
                </c:pt>
                <c:pt idx="46">
                  <c:v>41235</c:v>
                </c:pt>
                <c:pt idx="47">
                  <c:v>41242</c:v>
                </c:pt>
                <c:pt idx="48">
                  <c:v>41249</c:v>
                </c:pt>
                <c:pt idx="49">
                  <c:v>41256</c:v>
                </c:pt>
                <c:pt idx="50">
                  <c:v>41263</c:v>
                </c:pt>
                <c:pt idx="51">
                  <c:v>41270</c:v>
                </c:pt>
              </c:numCache>
            </c:numRef>
          </c:cat>
          <c:val>
            <c:numRef>
              <c:f>Plan1!$H$2:$H$53</c:f>
              <c:numCache>
                <c:formatCode>General</c:formatCode>
                <c:ptCount val="52"/>
                <c:pt idx="0">
                  <c:v>17.849999999999998</c:v>
                </c:pt>
                <c:pt idx="1">
                  <c:v>18.279999999999998</c:v>
                </c:pt>
                <c:pt idx="2">
                  <c:v>17.7</c:v>
                </c:pt>
                <c:pt idx="3">
                  <c:v>17.130000000000003</c:v>
                </c:pt>
                <c:pt idx="4">
                  <c:v>16.63</c:v>
                </c:pt>
                <c:pt idx="5">
                  <c:v>15.93</c:v>
                </c:pt>
                <c:pt idx="6">
                  <c:v>16.239999999999998</c:v>
                </c:pt>
                <c:pt idx="7">
                  <c:v>16.650000000000002</c:v>
                </c:pt>
                <c:pt idx="8">
                  <c:v>18.02</c:v>
                </c:pt>
                <c:pt idx="9">
                  <c:v>19.07</c:v>
                </c:pt>
                <c:pt idx="10">
                  <c:v>19.489999999999998</c:v>
                </c:pt>
                <c:pt idx="11">
                  <c:v>20.5</c:v>
                </c:pt>
                <c:pt idx="12">
                  <c:v>22.400000000000002</c:v>
                </c:pt>
                <c:pt idx="13">
                  <c:v>23.9</c:v>
                </c:pt>
                <c:pt idx="14">
                  <c:v>25.7</c:v>
                </c:pt>
                <c:pt idx="15">
                  <c:v>26.450000000000003</c:v>
                </c:pt>
                <c:pt idx="16">
                  <c:v>27.16</c:v>
                </c:pt>
                <c:pt idx="17">
                  <c:v>27.48</c:v>
                </c:pt>
                <c:pt idx="18">
                  <c:v>27.1</c:v>
                </c:pt>
                <c:pt idx="19">
                  <c:v>27.29</c:v>
                </c:pt>
                <c:pt idx="20">
                  <c:v>27.279999999999998</c:v>
                </c:pt>
                <c:pt idx="21">
                  <c:v>27.029999999999998</c:v>
                </c:pt>
                <c:pt idx="22">
                  <c:v>26.8</c:v>
                </c:pt>
                <c:pt idx="23">
                  <c:v>26.619999999999997</c:v>
                </c:pt>
                <c:pt idx="24">
                  <c:v>26.16</c:v>
                </c:pt>
                <c:pt idx="25">
                  <c:v>25.72</c:v>
                </c:pt>
                <c:pt idx="26">
                  <c:v>25.19</c:v>
                </c:pt>
                <c:pt idx="27">
                  <c:v>24.69</c:v>
                </c:pt>
                <c:pt idx="28">
                  <c:v>24.169999999999998</c:v>
                </c:pt>
                <c:pt idx="29">
                  <c:v>23.380000000000003</c:v>
                </c:pt>
                <c:pt idx="30">
                  <c:v>22.61</c:v>
                </c:pt>
                <c:pt idx="31">
                  <c:v>21.84</c:v>
                </c:pt>
                <c:pt idx="32">
                  <c:v>21.01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31487488"/>
        <c:axId val="224306880"/>
      </c:lineChart>
      <c:dateAx>
        <c:axId val="231487488"/>
        <c:scaling>
          <c:orientation val="minMax"/>
        </c:scaling>
        <c:delete val="0"/>
        <c:axPos val="b"/>
        <c:minorGridlines/>
        <c:numFmt formatCode="mmm" sourceLinked="0"/>
        <c:majorTickMark val="out"/>
        <c:minorTickMark val="none"/>
        <c:tickLblPos val="nextTo"/>
        <c:txPr>
          <a:bodyPr/>
          <a:lstStyle/>
          <a:p>
            <a:pPr>
              <a:defRPr sz="1400" b="1">
                <a:latin typeface="Arial" pitchFamily="34" charset="0"/>
                <a:cs typeface="Arial" pitchFamily="34" charset="0"/>
              </a:defRPr>
            </a:pPr>
            <a:endParaRPr lang="pt-BR"/>
          </a:p>
        </c:txPr>
        <c:crossAx val="224306880"/>
        <c:crosses val="autoZero"/>
        <c:auto val="0"/>
        <c:lblOffset val="100"/>
        <c:baseTimeUnit val="days"/>
        <c:minorUnit val="1"/>
        <c:minorTimeUnit val="months"/>
      </c:dateAx>
      <c:valAx>
        <c:axId val="224306880"/>
        <c:scaling>
          <c:orientation val="minMax"/>
        </c:scaling>
        <c:delete val="0"/>
        <c:axPos val="l"/>
        <c:majorGridlines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 b="1">
                <a:latin typeface="Arial" pitchFamily="34" charset="0"/>
                <a:cs typeface="Arial" pitchFamily="34" charset="0"/>
              </a:defRPr>
            </a:pPr>
            <a:endParaRPr lang="pt-BR"/>
          </a:p>
        </c:txPr>
        <c:crossAx val="231487488"/>
        <c:crosses val="autoZero"/>
        <c:crossBetween val="between"/>
        <c:majorUnit val="20"/>
      </c:valAx>
      <c:spPr>
        <a:ln w="6350">
          <a:solidFill>
            <a:schemeClr val="tx1"/>
          </a:solidFill>
        </a:ln>
      </c:spPr>
    </c:plotArea>
    <c:plotVisOnly val="1"/>
    <c:dispBlanksAs val="gap"/>
    <c:showDLblsOverMax val="0"/>
  </c:chart>
  <c:txPr>
    <a:bodyPr/>
    <a:lstStyle/>
    <a:p>
      <a:pPr>
        <a:defRPr sz="1181"/>
      </a:pPr>
      <a:endParaRPr lang="pt-BR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587" cy="496332"/>
          </a:xfrm>
          <a:prstGeom prst="rect">
            <a:avLst/>
          </a:prstGeom>
        </p:spPr>
        <p:txBody>
          <a:bodyPr vert="horz" lIns="91824" tIns="45912" rIns="91824" bIns="45912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815" y="0"/>
            <a:ext cx="2971587" cy="496332"/>
          </a:xfrm>
          <a:prstGeom prst="rect">
            <a:avLst/>
          </a:prstGeom>
        </p:spPr>
        <p:txBody>
          <a:bodyPr vert="horz" lIns="91824" tIns="45912" rIns="91824" bIns="45912" rtlCol="0"/>
          <a:lstStyle>
            <a:lvl1pPr algn="r">
              <a:defRPr sz="1200"/>
            </a:lvl1pPr>
          </a:lstStyle>
          <a:p>
            <a:fld id="{5EB9B1D7-6D16-4EE0-BBEE-D8ACF0D36F6D}" type="datetimeFigureOut">
              <a:rPr lang="pt-BR" smtClean="0"/>
              <a:pPr/>
              <a:t>10/09/2015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8716"/>
            <a:ext cx="2971587" cy="496332"/>
          </a:xfrm>
          <a:prstGeom prst="rect">
            <a:avLst/>
          </a:prstGeom>
        </p:spPr>
        <p:txBody>
          <a:bodyPr vert="horz" lIns="91824" tIns="45912" rIns="91824" bIns="45912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815" y="9428716"/>
            <a:ext cx="2971587" cy="496332"/>
          </a:xfrm>
          <a:prstGeom prst="rect">
            <a:avLst/>
          </a:prstGeom>
        </p:spPr>
        <p:txBody>
          <a:bodyPr vert="horz" lIns="91824" tIns="45912" rIns="91824" bIns="45912" rtlCol="0" anchor="b"/>
          <a:lstStyle>
            <a:lvl1pPr algn="r">
              <a:defRPr sz="1200"/>
            </a:lvl1pPr>
          </a:lstStyle>
          <a:p>
            <a:fld id="{9EA22930-B142-45E2-914A-4B005C9B910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333768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1799" cy="496332"/>
          </a:xfrm>
          <a:prstGeom prst="rect">
            <a:avLst/>
          </a:prstGeom>
        </p:spPr>
        <p:txBody>
          <a:bodyPr vert="horz" lIns="91824" tIns="45912" rIns="91824" bIns="45912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4" y="0"/>
            <a:ext cx="2971799" cy="496332"/>
          </a:xfrm>
          <a:prstGeom prst="rect">
            <a:avLst/>
          </a:prstGeom>
        </p:spPr>
        <p:txBody>
          <a:bodyPr vert="horz" lIns="91824" tIns="45912" rIns="91824" bIns="45912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E619A29-6C82-4BA6-BF08-1CEE82338C1D}" type="datetimeFigureOut">
              <a:rPr lang="pt-BR"/>
              <a:pPr>
                <a:defRPr/>
              </a:pPr>
              <a:t>10/09/2015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47738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24" tIns="45912" rIns="91824" bIns="45912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1" y="4715153"/>
            <a:ext cx="5486400" cy="4466987"/>
          </a:xfrm>
          <a:prstGeom prst="rect">
            <a:avLst/>
          </a:prstGeom>
        </p:spPr>
        <p:txBody>
          <a:bodyPr vert="horz" lIns="91824" tIns="45912" rIns="91824" bIns="45912" rtlCol="0">
            <a:norm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  <a:endParaRPr lang="pt-BR" noProof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1" y="9428583"/>
            <a:ext cx="2971799" cy="496332"/>
          </a:xfrm>
          <a:prstGeom prst="rect">
            <a:avLst/>
          </a:prstGeom>
        </p:spPr>
        <p:txBody>
          <a:bodyPr vert="horz" lIns="91824" tIns="45912" rIns="91824" bIns="45912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4" y="9428583"/>
            <a:ext cx="2971799" cy="496332"/>
          </a:xfrm>
          <a:prstGeom prst="rect">
            <a:avLst/>
          </a:prstGeom>
        </p:spPr>
        <p:txBody>
          <a:bodyPr vert="horz" lIns="91824" tIns="45912" rIns="91824" bIns="45912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2F29DB2-496A-458A-835C-EA9690EEF5A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68097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Espaço Reservado para Imagem de Slide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dirty="0" smtClean="0"/>
          </a:p>
        </p:txBody>
      </p:sp>
      <p:sp>
        <p:nvSpPr>
          <p:cNvPr id="27651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C8E19BC-C0AD-4EB2-AAE4-4CEF51253568}" type="slidenum">
              <a:rPr lang="pt-BR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pt-BR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Espaço Reservado para Anotaçõ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BR" smtClean="0"/>
          </a:p>
        </p:txBody>
      </p:sp>
      <p:sp>
        <p:nvSpPr>
          <p:cNvPr id="21508" name="Espaço Reservado para Número de Slide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994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6070" indent="-286950" defTabSz="930994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7801" indent="-229560" defTabSz="930994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6921" indent="-229560" defTabSz="930994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66041" indent="-229560" defTabSz="930994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25161" indent="-229560" defTabSz="930994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84282" indent="-229560" defTabSz="930994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43402" indent="-229560" defTabSz="930994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902522" indent="-229560" defTabSz="930994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1762DB00-3B77-462B-BC68-0E6C15273F6D}" type="slidenum">
              <a:rPr lang="pt-BR" sz="1200">
                <a:latin typeface="Times New Roman" pitchFamily="18" charset="0"/>
              </a:rPr>
              <a:pPr eaLnBrk="1" hangingPunct="1">
                <a:defRPr/>
              </a:pPr>
              <a:t>9</a:t>
            </a:fld>
            <a:endParaRPr lang="pt-BR" sz="120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3731" name="Espaço Reservado para Anotaçõ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73732" name="Espaço Reservado para Número de Slid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994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6070" indent="-286950" defTabSz="930994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7801" indent="-229560" defTabSz="930994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6921" indent="-229560" defTabSz="930994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66041" indent="-229560" defTabSz="930994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25161" indent="-229560" defTabSz="930994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84282" indent="-229560" defTabSz="930994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43402" indent="-229560" defTabSz="930994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902522" indent="-229560" defTabSz="930994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5E470A4-BBB9-433A-9993-6B9C66CF7471}" type="slidenum">
              <a:rPr lang="pt-BR" sz="1200">
                <a:latin typeface="Calibri" pitchFamily="34" charset="0"/>
              </a:rPr>
              <a:pPr eaLnBrk="1" hangingPunct="1"/>
              <a:t>12</a:t>
            </a:fld>
            <a:endParaRPr lang="pt-BR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3DDB46-89DB-4500-894B-FD0F23B0202A}" type="slidenum">
              <a:rPr lang="pt-BR" smtClean="0"/>
              <a:t>17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20680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recortecole.com.br/links/BandeiraBrasil.gif" TargetMode="External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recortecole.com.br/links/BandeiraBrasil.gif" TargetMode="External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recortecole.com.br/links/BandeiraBrasil.gif" TargetMode="External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recortecole.com.br/links/BandeiraBrasil.gif" TargetMode="External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recortecole.com.br/links/BandeiraBrasil.gif" TargetMode="External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recortecole.com.br/links/BandeiraBrasil.gif" TargetMode="External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3A7041-F668-4781-B734-18E3C7DFC0DC}" type="datetime1">
              <a:rPr lang="pt-BR" smtClean="0"/>
              <a:pPr>
                <a:defRPr/>
              </a:pPr>
              <a:t>10/09/2015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D251AA-5AB9-4213-B214-63CAE5A2864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CBCEE9-70C9-4B51-8E00-7DFF790EA334}" type="datetime1">
              <a:rPr lang="pt-BR" smtClean="0"/>
              <a:pPr>
                <a:defRPr/>
              </a:pPr>
              <a:t>10/09/2015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B0B1B7-4E5F-469B-B127-D19EE9F3D9B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EFA40D-C20B-48E8-B841-50E4DEB2D99D}" type="datetime1">
              <a:rPr lang="pt-BR" smtClean="0"/>
              <a:pPr>
                <a:defRPr/>
              </a:pPr>
              <a:t>10/09/2015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EF27A-A205-4F9C-9303-02F97B5C0E1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ChangeArrowheads="1"/>
          </p:cNvSpPr>
          <p:nvPr userDrawn="1"/>
        </p:nvSpPr>
        <p:spPr bwMode="auto">
          <a:xfrm>
            <a:off x="161925" y="323850"/>
            <a:ext cx="8820150" cy="6391275"/>
          </a:xfrm>
          <a:prstGeom prst="rect">
            <a:avLst/>
          </a:prstGeom>
          <a:noFill/>
          <a:ln w="19050">
            <a:solidFill>
              <a:srgbClr val="008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Text Box 7"/>
          <p:cNvSpPr txBox="1">
            <a:spLocks noChangeArrowheads="1"/>
          </p:cNvSpPr>
          <p:nvPr userDrawn="1"/>
        </p:nvSpPr>
        <p:spPr bwMode="auto">
          <a:xfrm>
            <a:off x="1009650" y="155575"/>
            <a:ext cx="1350963" cy="3968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pt-BR" sz="1000" smtClean="0">
                <a:latin typeface="Century Gothic" pitchFamily="34" charset="0"/>
              </a:rPr>
              <a:t>Ministério de </a:t>
            </a:r>
          </a:p>
          <a:p>
            <a:pPr algn="ctr" eaLnBrk="1" hangingPunct="1">
              <a:defRPr/>
            </a:pPr>
            <a:r>
              <a:rPr lang="pt-BR" sz="1000" smtClean="0">
                <a:latin typeface="Century Gothic" pitchFamily="34" charset="0"/>
              </a:rPr>
              <a:t>Minas e Energia</a:t>
            </a:r>
          </a:p>
        </p:txBody>
      </p:sp>
      <p:pic>
        <p:nvPicPr>
          <p:cNvPr id="4" name="Picture 8" descr="BandeiraBrasil">
            <a:hlinkClick r:id="rId2"/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313" y="142875"/>
            <a:ext cx="809625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967397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ChangeArrowheads="1"/>
          </p:cNvSpPr>
          <p:nvPr userDrawn="1"/>
        </p:nvSpPr>
        <p:spPr bwMode="auto">
          <a:xfrm>
            <a:off x="161925" y="323850"/>
            <a:ext cx="8820150" cy="6391275"/>
          </a:xfrm>
          <a:prstGeom prst="rect">
            <a:avLst/>
          </a:prstGeom>
          <a:noFill/>
          <a:ln w="19050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Text Box 7"/>
          <p:cNvSpPr txBox="1">
            <a:spLocks noChangeArrowheads="1"/>
          </p:cNvSpPr>
          <p:nvPr userDrawn="1"/>
        </p:nvSpPr>
        <p:spPr bwMode="auto">
          <a:xfrm>
            <a:off x="1009650" y="155575"/>
            <a:ext cx="1350963" cy="3968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000">
                <a:latin typeface="Century Gothic" pitchFamily="34" charset="0"/>
              </a:rPr>
              <a:t>Ministério de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000">
                <a:latin typeface="Century Gothic" pitchFamily="34" charset="0"/>
              </a:rPr>
              <a:t>Minas e Energia</a:t>
            </a:r>
          </a:p>
        </p:txBody>
      </p:sp>
      <p:pic>
        <p:nvPicPr>
          <p:cNvPr id="4" name="Picture 8" descr="BandeiraBrasil">
            <a:hlinkClick r:id="rId2"/>
          </p:cNvPr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1313" y="142875"/>
            <a:ext cx="8096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 userDrawn="1"/>
        </p:nvSpPr>
        <p:spPr bwMode="auto">
          <a:xfrm>
            <a:off x="161925" y="323850"/>
            <a:ext cx="8820150" cy="6391275"/>
          </a:xfrm>
          <a:prstGeom prst="rect">
            <a:avLst/>
          </a:prstGeom>
          <a:noFill/>
          <a:ln w="19050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Text Box 7"/>
          <p:cNvSpPr txBox="1">
            <a:spLocks noChangeArrowheads="1"/>
          </p:cNvSpPr>
          <p:nvPr userDrawn="1"/>
        </p:nvSpPr>
        <p:spPr bwMode="auto">
          <a:xfrm>
            <a:off x="1009650" y="155575"/>
            <a:ext cx="1350963" cy="3968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000">
                <a:latin typeface="Century Gothic" pitchFamily="34" charset="0"/>
              </a:rPr>
              <a:t>Ministério de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000">
                <a:latin typeface="Century Gothic" pitchFamily="34" charset="0"/>
              </a:rPr>
              <a:t>Minas e Energia</a:t>
            </a:r>
          </a:p>
        </p:txBody>
      </p:sp>
      <p:pic>
        <p:nvPicPr>
          <p:cNvPr id="6" name="Picture 8" descr="BandeiraBrasil">
            <a:hlinkClick r:id="rId2"/>
          </p:cNvPr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1313" y="142875"/>
            <a:ext cx="8096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59B172-E580-40D4-8F08-2C46A41CCCD8}" type="datetime1">
              <a:rPr lang="pt-BR" smtClean="0"/>
              <a:pPr>
                <a:defRPr/>
              </a:pPr>
              <a:t>10/09/2015</a:t>
            </a:fld>
            <a:endParaRPr 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C4F672-A3DE-4818-8764-302783C9573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ChangeArrowheads="1"/>
          </p:cNvSpPr>
          <p:nvPr userDrawn="1"/>
        </p:nvSpPr>
        <p:spPr bwMode="auto">
          <a:xfrm>
            <a:off x="161925" y="323850"/>
            <a:ext cx="8820150" cy="6391275"/>
          </a:xfrm>
          <a:prstGeom prst="rect">
            <a:avLst/>
          </a:prstGeom>
          <a:noFill/>
          <a:ln w="19050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Text Box 7"/>
          <p:cNvSpPr txBox="1">
            <a:spLocks noChangeArrowheads="1"/>
          </p:cNvSpPr>
          <p:nvPr userDrawn="1"/>
        </p:nvSpPr>
        <p:spPr bwMode="auto">
          <a:xfrm>
            <a:off x="1009650" y="155575"/>
            <a:ext cx="1350963" cy="3968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000">
                <a:latin typeface="Century Gothic" pitchFamily="34" charset="0"/>
              </a:rPr>
              <a:t>Ministério de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000">
                <a:latin typeface="Century Gothic" pitchFamily="34" charset="0"/>
              </a:rPr>
              <a:t>Minas e Energia</a:t>
            </a:r>
          </a:p>
        </p:txBody>
      </p:sp>
      <p:pic>
        <p:nvPicPr>
          <p:cNvPr id="4" name="Picture 8" descr="BandeiraBrasil">
            <a:hlinkClick r:id="rId2"/>
          </p:cNvPr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1313" y="142875"/>
            <a:ext cx="8096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218567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ChangeArrowheads="1"/>
          </p:cNvSpPr>
          <p:nvPr userDrawn="1"/>
        </p:nvSpPr>
        <p:spPr bwMode="auto">
          <a:xfrm>
            <a:off x="161925" y="323850"/>
            <a:ext cx="8820150" cy="6391275"/>
          </a:xfrm>
          <a:prstGeom prst="rect">
            <a:avLst/>
          </a:prstGeom>
          <a:noFill/>
          <a:ln w="19050">
            <a:solidFill>
              <a:srgbClr val="008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Text Box 7"/>
          <p:cNvSpPr txBox="1">
            <a:spLocks noChangeArrowheads="1"/>
          </p:cNvSpPr>
          <p:nvPr userDrawn="1"/>
        </p:nvSpPr>
        <p:spPr bwMode="auto">
          <a:xfrm>
            <a:off x="1009650" y="155575"/>
            <a:ext cx="1350963" cy="3968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pt-BR" sz="1000" smtClean="0">
                <a:latin typeface="Century Gothic" pitchFamily="34" charset="0"/>
              </a:rPr>
              <a:t>Ministério de </a:t>
            </a:r>
          </a:p>
          <a:p>
            <a:pPr algn="ctr" eaLnBrk="1" hangingPunct="1">
              <a:defRPr/>
            </a:pPr>
            <a:r>
              <a:rPr lang="pt-BR" sz="1000" smtClean="0">
                <a:latin typeface="Century Gothic" pitchFamily="34" charset="0"/>
              </a:rPr>
              <a:t>Minas e Energia</a:t>
            </a:r>
          </a:p>
        </p:txBody>
      </p:sp>
      <p:pic>
        <p:nvPicPr>
          <p:cNvPr id="4" name="Picture 8" descr="BandeiraBrasil">
            <a:hlinkClick r:id="rId2"/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313" y="142875"/>
            <a:ext cx="809625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759202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ChangeArrowheads="1"/>
          </p:cNvSpPr>
          <p:nvPr userDrawn="1"/>
        </p:nvSpPr>
        <p:spPr bwMode="auto">
          <a:xfrm>
            <a:off x="161925" y="323850"/>
            <a:ext cx="8820150" cy="6391275"/>
          </a:xfrm>
          <a:prstGeom prst="rect">
            <a:avLst/>
          </a:prstGeom>
          <a:noFill/>
          <a:ln w="19050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Text Box 7"/>
          <p:cNvSpPr txBox="1">
            <a:spLocks noChangeArrowheads="1"/>
          </p:cNvSpPr>
          <p:nvPr userDrawn="1"/>
        </p:nvSpPr>
        <p:spPr bwMode="auto">
          <a:xfrm>
            <a:off x="1009650" y="155575"/>
            <a:ext cx="1350963" cy="3968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000">
                <a:latin typeface="Century Gothic" pitchFamily="34" charset="0"/>
              </a:rPr>
              <a:t>Ministério de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000">
                <a:latin typeface="Century Gothic" pitchFamily="34" charset="0"/>
              </a:rPr>
              <a:t>Minas e Energia</a:t>
            </a:r>
          </a:p>
        </p:txBody>
      </p:sp>
      <p:pic>
        <p:nvPicPr>
          <p:cNvPr id="4" name="Picture 8" descr="BandeiraBrasil">
            <a:hlinkClick r:id="rId2"/>
          </p:cNvPr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1313" y="142875"/>
            <a:ext cx="8096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126728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3A7041-F668-4781-B734-18E3C7DFC0DC}" type="datetime1">
              <a:rPr lang="pt-B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10/09/2015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D251AA-5AB9-4213-B214-63CAE5A28640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88150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8F4DD9-865F-4981-AA4C-306A84935752}" type="datetime1">
              <a:rPr lang="pt-B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10/09/2015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7BBC48-093B-405D-9EC2-626CD09C00C6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4050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8F4DD9-865F-4981-AA4C-306A84935752}" type="datetime1">
              <a:rPr lang="pt-BR" smtClean="0"/>
              <a:pPr>
                <a:defRPr/>
              </a:pPr>
              <a:t>10/09/2015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7BBC48-093B-405D-9EC2-626CD09C00C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6B2AE6-9665-4131-950A-C090B0ADBE6C}" type="datetime1">
              <a:rPr lang="pt-B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10/09/2015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80346C-5D1A-44C7-A2D7-EC795D3C7A89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798026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72235-E0D7-4639-9FE2-04FD06A6D67B}" type="datetime1">
              <a:rPr lang="pt-B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10/09/2015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4361A0-79E9-44FE-B566-A5E9434D83B9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69996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3AD331-8F66-4331-A294-2692D5BF1FF2}" type="datetime1">
              <a:rPr lang="pt-B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10/09/2015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AC2565-F475-4383-8EF2-7C609DDA93CA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878035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649F27-30A8-4F10-A225-B4D139F3BBB2}" type="datetime1">
              <a:rPr lang="pt-B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10/09/2015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90D510-704D-4053-8F9B-DB472CAA39B7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628169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10C05D-968F-4DAC-925D-FDC728F160EC}" type="datetime1">
              <a:rPr lang="pt-B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10/09/2015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24D15B-4EB1-4828-A74E-8C570E8694EA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02839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700BFB-9449-477B-BCC1-41AA258F399C}" type="datetime1">
              <a:rPr lang="pt-B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10/09/2015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922E13-5290-4676-A9EC-9A6A0A9E1445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940604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4C98D4-AB56-4CB9-BA32-737BB3BEFD43}" type="datetime1">
              <a:rPr lang="pt-B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10/09/2015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4AD11F-7C4E-47BE-9F71-5C29A7C43F65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750499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CBCEE9-70C9-4B51-8E00-7DFF790EA334}" type="datetime1">
              <a:rPr lang="pt-B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10/09/2015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B0B1B7-4E5F-469B-B127-D19EE9F3D9BD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789696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EFA40D-C20B-48E8-B841-50E4DEB2D99D}" type="datetime1">
              <a:rPr lang="pt-B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10/09/2015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EF27A-A205-4F9C-9303-02F97B5C0E12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921688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3A7041-F668-4781-B734-18E3C7DFC0DC}" type="datetime1">
              <a:rPr lang="pt-B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10/09/2015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D251AA-5AB9-4213-B214-63CAE5A28640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07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6B2AE6-9665-4131-950A-C090B0ADBE6C}" type="datetime1">
              <a:rPr lang="pt-BR" smtClean="0"/>
              <a:pPr>
                <a:defRPr/>
              </a:pPr>
              <a:t>10/09/2015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80346C-5D1A-44C7-A2D7-EC795D3C7A8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8F4DD9-865F-4981-AA4C-306A84935752}" type="datetime1">
              <a:rPr lang="pt-B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10/09/2015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7BBC48-093B-405D-9EC2-626CD09C00C6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98879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6B2AE6-9665-4131-950A-C090B0ADBE6C}" type="datetime1">
              <a:rPr lang="pt-B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10/09/2015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80346C-5D1A-44C7-A2D7-EC795D3C7A89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326729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72235-E0D7-4639-9FE2-04FD06A6D67B}" type="datetime1">
              <a:rPr lang="pt-B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10/09/2015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4361A0-79E9-44FE-B566-A5E9434D83B9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100158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3AD331-8F66-4331-A294-2692D5BF1FF2}" type="datetime1">
              <a:rPr lang="pt-B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10/09/2015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AC2565-F475-4383-8EF2-7C609DDA93CA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452674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649F27-30A8-4F10-A225-B4D139F3BBB2}" type="datetime1">
              <a:rPr lang="pt-B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10/09/2015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90D510-704D-4053-8F9B-DB472CAA39B7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7996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10C05D-968F-4DAC-925D-FDC728F160EC}" type="datetime1">
              <a:rPr lang="pt-B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10/09/2015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24D15B-4EB1-4828-A74E-8C570E8694EA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173589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700BFB-9449-477B-BCC1-41AA258F399C}" type="datetime1">
              <a:rPr lang="pt-B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10/09/2015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922E13-5290-4676-A9EC-9A6A0A9E1445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28340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4C98D4-AB56-4CB9-BA32-737BB3BEFD43}" type="datetime1">
              <a:rPr lang="pt-B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10/09/2015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4AD11F-7C4E-47BE-9F71-5C29A7C43F65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894320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CBCEE9-70C9-4B51-8E00-7DFF790EA334}" type="datetime1">
              <a:rPr lang="pt-B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10/09/2015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B0B1B7-4E5F-469B-B127-D19EE9F3D9BD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600804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EFA40D-C20B-48E8-B841-50E4DEB2D99D}" type="datetime1">
              <a:rPr lang="pt-B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10/09/2015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EF27A-A205-4F9C-9303-02F97B5C0E12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3132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72235-E0D7-4639-9FE2-04FD06A6D67B}" type="datetime1">
              <a:rPr lang="pt-BR" smtClean="0"/>
              <a:pPr>
                <a:defRPr/>
              </a:pPr>
              <a:t>10/09/2015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4361A0-79E9-44FE-B566-A5E9434D83B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3AD331-8F66-4331-A294-2692D5BF1FF2}" type="datetime1">
              <a:rPr lang="pt-BR" smtClean="0"/>
              <a:pPr>
                <a:defRPr/>
              </a:pPr>
              <a:t>10/09/2015</a:t>
            </a:fld>
            <a:endParaRPr 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AC2565-F475-4383-8EF2-7C609DDA93C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649F27-30A8-4F10-A225-B4D139F3BBB2}" type="datetime1">
              <a:rPr lang="pt-BR" smtClean="0"/>
              <a:pPr>
                <a:defRPr/>
              </a:pPr>
              <a:t>10/09/2015</a:t>
            </a:fld>
            <a:endParaRPr 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90D510-704D-4053-8F9B-DB472CAA39B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10C05D-968F-4DAC-925D-FDC728F160EC}" type="datetime1">
              <a:rPr lang="pt-BR" smtClean="0"/>
              <a:pPr>
                <a:defRPr/>
              </a:pPr>
              <a:t>10/09/2015</a:t>
            </a:fld>
            <a:endParaRPr lang="pt-BR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24D15B-4EB1-4828-A74E-8C570E8694E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700BFB-9449-477B-BCC1-41AA258F399C}" type="datetime1">
              <a:rPr lang="pt-BR" smtClean="0"/>
              <a:pPr>
                <a:defRPr/>
              </a:pPr>
              <a:t>10/09/2015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922E13-5290-4676-A9EC-9A6A0A9E144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4C98D4-AB56-4CB9-BA32-737BB3BEFD43}" type="datetime1">
              <a:rPr lang="pt-BR" smtClean="0"/>
              <a:pPr>
                <a:defRPr/>
              </a:pPr>
              <a:t>10/09/2015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4AD11F-7C4E-47BE-9F71-5C29A7C43F6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://www.recortecole.com.br/links/BandeiraBrasil.gif" TargetMode="Externa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hyperlink" Target="http://www.recortecole.com.br/links/BandeiraBrasil.gif" TargetMode="Externa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image" Target="../media/image1.jpe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13" Type="http://schemas.openxmlformats.org/officeDocument/2006/relationships/hyperlink" Target="http://www.recortecole.com.br/links/BandeiraBrasil.gif" TargetMode="Externa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4339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4A1AB23-1420-47FD-B4ED-83480F86021A}" type="datetime1">
              <a:rPr lang="pt-BR" smtClean="0"/>
              <a:pPr>
                <a:defRPr/>
              </a:pPr>
              <a:t>10/09/2015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315585F-A6B3-45EF-A951-210E491F05D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161925" y="323850"/>
            <a:ext cx="8820150" cy="6391275"/>
          </a:xfrm>
          <a:prstGeom prst="rect">
            <a:avLst/>
          </a:prstGeom>
          <a:noFill/>
          <a:ln w="19050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1009650" y="155575"/>
            <a:ext cx="1350963" cy="3968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000">
                <a:latin typeface="Century Gothic" pitchFamily="34" charset="0"/>
              </a:rPr>
              <a:t>Ministério de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000">
                <a:latin typeface="Century Gothic" pitchFamily="34" charset="0"/>
              </a:rPr>
              <a:t>Minas e Energia</a:t>
            </a:r>
          </a:p>
        </p:txBody>
      </p:sp>
      <p:pic>
        <p:nvPicPr>
          <p:cNvPr id="14345" name="Picture 8" descr="BandeiraBrasil">
            <a:hlinkClick r:id="rId14"/>
          </p:cNvPr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341313" y="142875"/>
            <a:ext cx="8096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71" r:id="rId3"/>
    <p:sldLayoutId id="2147483670" r:id="rId4"/>
    <p:sldLayoutId id="2147483669" r:id="rId5"/>
    <p:sldLayoutId id="2147483668" r:id="rId6"/>
    <p:sldLayoutId id="2147483667" r:id="rId7"/>
    <p:sldLayoutId id="2147483666" r:id="rId8"/>
    <p:sldLayoutId id="2147483665" r:id="rId9"/>
    <p:sldLayoutId id="2147483664" r:id="rId10"/>
    <p:sldLayoutId id="2147483663" r:id="rId11"/>
    <p:sldLayoutId id="2147483719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349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313350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8F09026-510A-46C2-A742-16C3DACDAC4C}" type="datetime1">
              <a:rPr lang="pt-BR" smtClean="0"/>
              <a:pPr>
                <a:defRPr/>
              </a:pPr>
              <a:t>10/09/2015</a:t>
            </a:fld>
            <a:endParaRPr lang="pt-BR"/>
          </a:p>
        </p:txBody>
      </p:sp>
      <p:sp>
        <p:nvSpPr>
          <p:cNvPr id="11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2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C61996D-9040-489C-8EB2-720C896435D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701" r:id="rId3"/>
    <p:sldLayoutId id="2147483702" r:id="rId4"/>
    <p:sldLayoutId id="2147483706" r:id="rId5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4339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4A1AB23-1420-47FD-B4ED-83480F86021A}" type="datetime1">
              <a:rPr lang="pt-B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10/09/2015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315585F-A6B3-45EF-A951-210E491F05D3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161925" y="323850"/>
            <a:ext cx="8820150" cy="6391275"/>
          </a:xfrm>
          <a:prstGeom prst="rect">
            <a:avLst/>
          </a:prstGeom>
          <a:noFill/>
          <a:ln w="19050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1009650" y="155575"/>
            <a:ext cx="1350963" cy="3968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000">
                <a:solidFill>
                  <a:prstClr val="black"/>
                </a:solidFill>
                <a:latin typeface="Century Gothic" pitchFamily="34" charset="0"/>
              </a:rPr>
              <a:t>Ministério de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000">
                <a:solidFill>
                  <a:prstClr val="black"/>
                </a:solidFill>
                <a:latin typeface="Century Gothic" pitchFamily="34" charset="0"/>
              </a:rPr>
              <a:t>Minas e Energia</a:t>
            </a:r>
          </a:p>
        </p:txBody>
      </p:sp>
      <p:pic>
        <p:nvPicPr>
          <p:cNvPr id="14345" name="Picture 8" descr="BandeiraBrasil">
            <a:hlinkClick r:id="rId13"/>
          </p:cNvPr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341313" y="142875"/>
            <a:ext cx="8096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982085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4339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4A1AB23-1420-47FD-B4ED-83480F86021A}" type="datetime1">
              <a:rPr lang="pt-B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10/09/2015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315585F-A6B3-45EF-A951-210E491F05D3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161925" y="323850"/>
            <a:ext cx="8820150" cy="6391275"/>
          </a:xfrm>
          <a:prstGeom prst="rect">
            <a:avLst/>
          </a:prstGeom>
          <a:noFill/>
          <a:ln w="19050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1009650" y="155575"/>
            <a:ext cx="1350963" cy="3968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000">
                <a:solidFill>
                  <a:prstClr val="black"/>
                </a:solidFill>
                <a:latin typeface="Century Gothic" pitchFamily="34" charset="0"/>
              </a:rPr>
              <a:t>Ministério de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000">
                <a:solidFill>
                  <a:prstClr val="black"/>
                </a:solidFill>
                <a:latin typeface="Century Gothic" pitchFamily="34" charset="0"/>
              </a:rPr>
              <a:t>Minas e Energia</a:t>
            </a:r>
          </a:p>
        </p:txBody>
      </p:sp>
      <p:pic>
        <p:nvPicPr>
          <p:cNvPr id="14345" name="Picture 8" descr="BandeiraBrasil">
            <a:hlinkClick r:id="rId13"/>
          </p:cNvPr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341313" y="142875"/>
            <a:ext cx="8096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60477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png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 dirty="0"/>
          </a:p>
        </p:txBody>
      </p:sp>
      <p:graphicFrame>
        <p:nvGraphicFramePr>
          <p:cNvPr id="3" name="Objeto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3018646"/>
              </p:ext>
            </p:extLst>
          </p:nvPr>
        </p:nvGraphicFramePr>
        <p:xfrm>
          <a:off x="4166955" y="475219"/>
          <a:ext cx="862720" cy="9285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97" r:id="rId4" imgW="3428571" imgH="3704762" progId="">
                  <p:embed/>
                </p:oleObj>
              </mc:Choice>
              <mc:Fallback>
                <p:oleObj r:id="rId4" imgW="3428571" imgH="3704762" progId="">
                  <p:embed/>
                  <p:pic>
                    <p:nvPicPr>
                      <p:cNvPr id="0" name="Picture 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6955" y="475219"/>
                        <a:ext cx="862720" cy="92855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tângulo 8"/>
          <p:cNvSpPr/>
          <p:nvPr/>
        </p:nvSpPr>
        <p:spPr>
          <a:xfrm>
            <a:off x="161510" y="1583795"/>
            <a:ext cx="8775975" cy="38010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/>
            <a:r>
              <a:rPr lang="pt-BR" sz="1900" b="1" dirty="0" smtClean="0"/>
              <a:t>CONGRESSO NACIONAL  -  CÂMARA DOS DEPUTADOS</a:t>
            </a:r>
          </a:p>
          <a:p>
            <a:pPr algn="ctr" eaLnBrk="1" hangingPunct="1"/>
            <a:r>
              <a:rPr lang="pt-BR" b="1" dirty="0" smtClean="0"/>
              <a:t>COMISSÃO DE DESENVOLVIMENTO ECONÔMICO, INDÚSTRIA  E COMÉRCIO</a:t>
            </a:r>
          </a:p>
          <a:p>
            <a:pPr algn="ctr" eaLnBrk="1" hangingPunct="1"/>
            <a:endParaRPr lang="pt-BR" sz="1900" b="1" dirty="0"/>
          </a:p>
          <a:p>
            <a:pPr algn="ctr" eaLnBrk="1" hangingPunct="1"/>
            <a:r>
              <a:rPr lang="pt-BR" sz="1900" b="1" dirty="0" smtClean="0"/>
              <a:t>Audiência Pública </a:t>
            </a:r>
          </a:p>
          <a:p>
            <a:pPr algn="ctr" eaLnBrk="1" hangingPunct="1"/>
            <a:r>
              <a:rPr lang="pt-BR" sz="1900" b="1" dirty="0" smtClean="0"/>
              <a:t>“Debater a Situação do Setor Elétrico Nacional”</a:t>
            </a:r>
            <a:endParaRPr lang="pt-BR" sz="1900" b="1" dirty="0"/>
          </a:p>
          <a:p>
            <a:pPr algn="ctr" eaLnBrk="1" hangingPunct="1">
              <a:lnSpc>
                <a:spcPct val="150000"/>
              </a:lnSpc>
            </a:pPr>
            <a:endParaRPr lang="pt-BR" sz="2400" b="1" dirty="0" smtClean="0"/>
          </a:p>
          <a:p>
            <a:pPr algn="ctr" eaLnBrk="1" hangingPunct="1">
              <a:lnSpc>
                <a:spcPct val="150000"/>
              </a:lnSpc>
            </a:pPr>
            <a:r>
              <a:rPr lang="pt-BR" b="1" dirty="0" smtClean="0"/>
              <a:t>Ações do Ministério de Minas e Energia </a:t>
            </a:r>
            <a:endParaRPr lang="pt-BR" sz="2000" b="1" dirty="0" smtClean="0"/>
          </a:p>
          <a:p>
            <a:pPr algn="ctr" eaLnBrk="1" hangingPunct="1">
              <a:lnSpc>
                <a:spcPct val="150000"/>
              </a:lnSpc>
            </a:pPr>
            <a:endParaRPr lang="pt-BR" b="1" dirty="0"/>
          </a:p>
          <a:p>
            <a:pPr algn="ctr" eaLnBrk="1" hangingPunct="1">
              <a:lnSpc>
                <a:spcPct val="150000"/>
              </a:lnSpc>
            </a:pPr>
            <a:endParaRPr lang="pt-BR" sz="1600" b="1" dirty="0" smtClean="0"/>
          </a:p>
          <a:p>
            <a:pPr algn="ctr" eaLnBrk="1" hangingPunct="1">
              <a:lnSpc>
                <a:spcPct val="150000"/>
              </a:lnSpc>
            </a:pPr>
            <a:endParaRPr lang="pt-BR" sz="2000" b="1" dirty="0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1362075" y="4324350"/>
            <a:ext cx="1588" cy="149225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BR" sz="1800" dirty="0"/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1362075" y="4324350"/>
            <a:ext cx="1588" cy="149225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BR" sz="1800" dirty="0"/>
          </a:p>
        </p:txBody>
      </p:sp>
      <p:sp>
        <p:nvSpPr>
          <p:cNvPr id="12" name="Rectangle 8"/>
          <p:cNvSpPr>
            <a:spLocks noChangeArrowheads="1"/>
          </p:cNvSpPr>
          <p:nvPr/>
        </p:nvSpPr>
        <p:spPr bwMode="auto">
          <a:xfrm>
            <a:off x="323850" y="5805488"/>
            <a:ext cx="84963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r">
              <a:lnSpc>
                <a:spcPct val="90000"/>
              </a:lnSpc>
              <a:spcBef>
                <a:spcPct val="20000"/>
              </a:spcBef>
              <a:buSzPct val="60000"/>
              <a:buFont typeface="Wingdings" pitchFamily="2" charset="2"/>
              <a:buNone/>
            </a:pPr>
            <a:endParaRPr lang="pt-BR" sz="1800" b="1" dirty="0"/>
          </a:p>
        </p:txBody>
      </p:sp>
      <p:sp>
        <p:nvSpPr>
          <p:cNvPr id="14" name="Rectangle 8"/>
          <p:cNvSpPr>
            <a:spLocks noChangeArrowheads="1"/>
          </p:cNvSpPr>
          <p:nvPr/>
        </p:nvSpPr>
        <p:spPr bwMode="auto">
          <a:xfrm>
            <a:off x="2051720" y="5490015"/>
            <a:ext cx="655220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r">
              <a:lnSpc>
                <a:spcPct val="90000"/>
              </a:lnSpc>
              <a:spcBef>
                <a:spcPct val="20000"/>
              </a:spcBef>
              <a:buSzPct val="60000"/>
              <a:buFont typeface="Wingdings" pitchFamily="2" charset="2"/>
              <a:buNone/>
            </a:pPr>
            <a:r>
              <a:rPr lang="pt-BR" sz="1400" b="1" dirty="0" smtClean="0"/>
              <a:t>Altino Ventura Filho</a:t>
            </a:r>
          </a:p>
          <a:p>
            <a:pPr algn="r">
              <a:lnSpc>
                <a:spcPct val="90000"/>
              </a:lnSpc>
              <a:spcBef>
                <a:spcPct val="20000"/>
              </a:spcBef>
              <a:buSzPct val="60000"/>
              <a:buFont typeface="Wingdings" pitchFamily="2" charset="2"/>
              <a:buNone/>
            </a:pPr>
            <a:r>
              <a:rPr lang="pt-BR" sz="1400" b="1" dirty="0" smtClean="0"/>
              <a:t>Secretário de Planejamento e Desenvolvimento Energético</a:t>
            </a:r>
            <a:endParaRPr lang="pt-BR" sz="1400" b="1" dirty="0"/>
          </a:p>
        </p:txBody>
      </p:sp>
      <p:sp>
        <p:nvSpPr>
          <p:cNvPr id="15" name="Text Box 9"/>
          <p:cNvSpPr txBox="1">
            <a:spLocks noChangeArrowheads="1"/>
          </p:cNvSpPr>
          <p:nvPr/>
        </p:nvSpPr>
        <p:spPr bwMode="auto">
          <a:xfrm>
            <a:off x="3311860" y="6197600"/>
            <a:ext cx="5256213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pt-BR" sz="1600" dirty="0" smtClean="0"/>
              <a:t>Brasília, 10 de Setembro de 2015</a:t>
            </a:r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val="2089717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2"/>
          <p:cNvSpPr txBox="1">
            <a:spLocks/>
          </p:cNvSpPr>
          <p:nvPr/>
        </p:nvSpPr>
        <p:spPr>
          <a:xfrm>
            <a:off x="476545" y="5949280"/>
            <a:ext cx="8401465" cy="631425"/>
          </a:xfrm>
          <a:prstGeom prst="rect">
            <a:avLst/>
          </a:prstGeom>
        </p:spPr>
        <p:txBody>
          <a:bodyPr>
            <a:noAutofit/>
          </a:bodyPr>
          <a:lstStyle/>
          <a:p>
            <a:pPr marL="361950" indent="-361950" eaLnBrk="0" hangingPunct="0">
              <a:spcAft>
                <a:spcPct val="30000"/>
              </a:spcAft>
              <a:buClr>
                <a:schemeClr val="tx2"/>
              </a:buClr>
              <a:buSzPct val="130000"/>
              <a:defRPr/>
            </a:pP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(**)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Representa cerca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pt-B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2,5%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do PIB e </a:t>
            </a:r>
            <a:r>
              <a:rPr lang="pt-B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11,6%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da FBCF, ambos acumulados no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período</a:t>
            </a: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017454"/>
              </p:ext>
            </p:extLst>
          </p:nvPr>
        </p:nvGraphicFramePr>
        <p:xfrm>
          <a:off x="431540" y="2133600"/>
          <a:ext cx="8379085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25425"/>
                <a:gridCol w="2138068"/>
                <a:gridCol w="2415592"/>
              </a:tblGrid>
              <a:tr h="447980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400" dirty="0" smtClean="0">
                          <a:latin typeface="Arial Narrow" panose="020B0606020202030204" pitchFamily="34" charset="0"/>
                        </a:rPr>
                        <a:t>Investimentos em Energia</a:t>
                      </a:r>
                      <a:endParaRPr lang="pt-BR" sz="2400" b="1" dirty="0" smtClean="0">
                        <a:solidFill>
                          <a:srgbClr val="FFFFFF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1442" marR="91442" anchor="ctr"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447980">
                <a:tc>
                  <a:txBody>
                    <a:bodyPr/>
                    <a:lstStyle/>
                    <a:p>
                      <a:pPr algn="l"/>
                      <a:endParaRPr lang="pt-BR" sz="2400" dirty="0">
                        <a:latin typeface="Arial Narrow" panose="020B0606020202030204" pitchFamily="34" charset="0"/>
                      </a:endParaRPr>
                    </a:p>
                  </a:txBody>
                  <a:tcPr marL="91442" marR="91442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400" dirty="0" smtClean="0">
                          <a:latin typeface="Arial Narrow" panose="020B0606020202030204" pitchFamily="34" charset="0"/>
                        </a:rPr>
                        <a:t>R$ bilhões (*)</a:t>
                      </a:r>
                    </a:p>
                  </a:txBody>
                  <a:tcPr marL="91442" marR="91442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2400" dirty="0" smtClean="0">
                          <a:latin typeface="Arial Narrow" panose="020B0606020202030204" pitchFamily="34" charset="0"/>
                        </a:rPr>
                        <a:t>%</a:t>
                      </a:r>
                      <a:endParaRPr lang="pt-BR" sz="2400" dirty="0">
                        <a:latin typeface="Arial Narrow" panose="020B0606020202030204" pitchFamily="34" charset="0"/>
                      </a:endParaRPr>
                    </a:p>
                  </a:txBody>
                  <a:tcPr marL="91442" marR="91442" anchor="ctr"/>
                </a:tc>
              </a:tr>
              <a:tr h="4479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400" dirty="0" smtClean="0">
                          <a:latin typeface="Arial Narrow" panose="020B0606020202030204" pitchFamily="34" charset="0"/>
                        </a:rPr>
                        <a:t>Petróleo e Gás Natural</a:t>
                      </a:r>
                      <a:endParaRPr lang="pt-BR" sz="2400" dirty="0" smtClean="0">
                        <a:solidFill>
                          <a:srgbClr val="00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1442" marR="91442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2400" dirty="0" smtClean="0">
                          <a:latin typeface="Arial Narrow" panose="020B0606020202030204" pitchFamily="34" charset="0"/>
                        </a:rPr>
                        <a:t>879</a:t>
                      </a:r>
                      <a:endParaRPr lang="pt-BR" sz="2400" b="0" dirty="0">
                        <a:latin typeface="Arial Narrow" panose="020B0606020202030204" pitchFamily="34" charset="0"/>
                      </a:endParaRPr>
                    </a:p>
                  </a:txBody>
                  <a:tcPr marL="91442" marR="91442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2400" dirty="0" smtClean="0">
                          <a:latin typeface="Arial Narrow" panose="020B0606020202030204" pitchFamily="34" charset="0"/>
                        </a:rPr>
                        <a:t>69,3</a:t>
                      </a:r>
                      <a:endParaRPr lang="pt-BR" sz="2400" b="0" dirty="0">
                        <a:latin typeface="Arial Narrow" panose="020B0606020202030204" pitchFamily="34" charset="0"/>
                      </a:endParaRPr>
                    </a:p>
                  </a:txBody>
                  <a:tcPr marL="91442" marR="91442" anchor="ctr"/>
                </a:tc>
              </a:tr>
              <a:tr h="4479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400" dirty="0" smtClean="0">
                          <a:latin typeface="Arial Narrow" panose="020B0606020202030204" pitchFamily="34" charset="0"/>
                        </a:rPr>
                        <a:t>Eletricidade</a:t>
                      </a:r>
                      <a:endParaRPr lang="pt-BR" sz="2400" dirty="0" smtClean="0">
                        <a:solidFill>
                          <a:srgbClr val="00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1442" marR="91442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2400" dirty="0" smtClean="0">
                          <a:latin typeface="Arial Narrow" panose="020B0606020202030204" pitchFamily="34" charset="0"/>
                        </a:rPr>
                        <a:t>301</a:t>
                      </a:r>
                      <a:endParaRPr lang="pt-BR" sz="2400" b="0" dirty="0">
                        <a:latin typeface="Arial Narrow" panose="020B0606020202030204" pitchFamily="34" charset="0"/>
                      </a:endParaRPr>
                    </a:p>
                  </a:txBody>
                  <a:tcPr marL="91442" marR="91442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2400" dirty="0" smtClean="0">
                          <a:latin typeface="Arial Narrow" panose="020B0606020202030204" pitchFamily="34" charset="0"/>
                        </a:rPr>
                        <a:t>23,9</a:t>
                      </a:r>
                      <a:endParaRPr lang="pt-BR" sz="2400" b="0" dirty="0">
                        <a:latin typeface="Arial Narrow" panose="020B0606020202030204" pitchFamily="34" charset="0"/>
                      </a:endParaRPr>
                    </a:p>
                  </a:txBody>
                  <a:tcPr marL="91442" marR="91442" anchor="ctr"/>
                </a:tc>
              </a:tr>
              <a:tr h="4479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400" dirty="0" smtClean="0">
                          <a:latin typeface="Arial Narrow" panose="020B0606020202030204" pitchFamily="34" charset="0"/>
                        </a:rPr>
                        <a:t>Biocombustíveis</a:t>
                      </a:r>
                    </a:p>
                  </a:txBody>
                  <a:tcPr marL="91442" marR="91442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2400" dirty="0" smtClean="0">
                          <a:latin typeface="Arial Narrow" panose="020B0606020202030204" pitchFamily="34" charset="0"/>
                        </a:rPr>
                        <a:t>82</a:t>
                      </a:r>
                      <a:endParaRPr lang="pt-BR" sz="2400" b="0" dirty="0">
                        <a:latin typeface="Arial Narrow" panose="020B0606020202030204" pitchFamily="34" charset="0"/>
                      </a:endParaRPr>
                    </a:p>
                  </a:txBody>
                  <a:tcPr marL="91442" marR="91442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2400" dirty="0" smtClean="0">
                          <a:latin typeface="Arial Narrow" panose="020B0606020202030204" pitchFamily="34" charset="0"/>
                        </a:rPr>
                        <a:t>6,5</a:t>
                      </a:r>
                      <a:endParaRPr lang="pt-BR" sz="2400" b="0" dirty="0">
                        <a:latin typeface="Arial Narrow" panose="020B0606020202030204" pitchFamily="34" charset="0"/>
                      </a:endParaRPr>
                    </a:p>
                  </a:txBody>
                  <a:tcPr marL="91442" marR="91442" anchor="ctr"/>
                </a:tc>
              </a:tr>
              <a:tr h="432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400" dirty="0" smtClean="0">
                          <a:latin typeface="Arial Narrow" panose="020B0606020202030204" pitchFamily="34" charset="0"/>
                        </a:rPr>
                        <a:t>Total de Investimentos</a:t>
                      </a:r>
                      <a:r>
                        <a:rPr lang="pt-BR" sz="2400" baseline="0" dirty="0" smtClean="0"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pt-BR" sz="2400" dirty="0" smtClean="0">
                          <a:latin typeface="Arial Narrow" panose="020B0606020202030204" pitchFamily="34" charset="0"/>
                        </a:rPr>
                        <a:t>(**)</a:t>
                      </a:r>
                    </a:p>
                  </a:txBody>
                  <a:tcPr marL="91442" marR="91442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2400" dirty="0" smtClean="0">
                          <a:latin typeface="Arial Narrow" panose="020B0606020202030204" pitchFamily="34" charset="0"/>
                        </a:rPr>
                        <a:t>1.263</a:t>
                      </a:r>
                      <a:endParaRPr lang="pt-BR" sz="2400" b="0" dirty="0">
                        <a:latin typeface="Arial Narrow" panose="020B0606020202030204" pitchFamily="34" charset="0"/>
                      </a:endParaRPr>
                    </a:p>
                  </a:txBody>
                  <a:tcPr marL="91442" marR="91442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2400" dirty="0" smtClean="0">
                          <a:latin typeface="Arial Narrow" panose="020B0606020202030204" pitchFamily="34" charset="0"/>
                        </a:rPr>
                        <a:t>100,0</a:t>
                      </a:r>
                      <a:endParaRPr lang="pt-BR" sz="2400" b="0" dirty="0">
                        <a:latin typeface="Arial Narrow" panose="020B0606020202030204" pitchFamily="34" charset="0"/>
                      </a:endParaRPr>
                    </a:p>
                  </a:txBody>
                  <a:tcPr marL="91442" marR="91442" anchor="ctr"/>
                </a:tc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566555" y="5610726"/>
            <a:ext cx="26404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00" dirty="0" smtClean="0"/>
              <a:t>(*) </a:t>
            </a:r>
            <a:r>
              <a:rPr lang="pt-BR" dirty="0" smtClean="0"/>
              <a:t>Câmbio R$ 2,34/US$</a:t>
            </a:r>
            <a:endParaRPr lang="pt-BR" dirty="0"/>
          </a:p>
        </p:txBody>
      </p:sp>
      <p:sp>
        <p:nvSpPr>
          <p:cNvPr id="4" name="Título 3"/>
          <p:cNvSpPr>
            <a:spLocks noGrp="1"/>
          </p:cNvSpPr>
          <p:nvPr>
            <p:ph type="title" idx="4294967295"/>
          </p:nvPr>
        </p:nvSpPr>
        <p:spPr>
          <a:xfrm>
            <a:off x="158750" y="440795"/>
            <a:ext cx="8826500" cy="1143000"/>
          </a:xfrm>
          <a:noFill/>
          <a:ln>
            <a:noFill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pt-BR" sz="2400" b="1" kern="1200" dirty="0">
                <a:solidFill>
                  <a:schemeClr val="tx1"/>
                </a:solidFill>
                <a:latin typeface="Arial Narrow" panose="020B0606020202030204" pitchFamily="34" charset="0"/>
                <a:ea typeface="Arial Unicode MS" pitchFamily="34" charset="-128"/>
                <a:cs typeface="Arial" panose="020B0604020202020204" pitchFamily="34" charset="0"/>
              </a:rPr>
              <a:t>BRASIL  –  PDE </a:t>
            </a:r>
            <a:r>
              <a:rPr lang="pt-BR" sz="2400" b="1" kern="1200" dirty="0" smtClean="0">
                <a:solidFill>
                  <a:schemeClr val="tx1"/>
                </a:solidFill>
                <a:latin typeface="Arial Narrow" panose="020B0606020202030204" pitchFamily="34" charset="0"/>
                <a:ea typeface="Arial Unicode MS" pitchFamily="34" charset="-128"/>
                <a:cs typeface="Arial" panose="020B0604020202020204" pitchFamily="34" charset="0"/>
              </a:rPr>
              <a:t>2023</a:t>
            </a:r>
            <a:r>
              <a:rPr lang="pt-BR" sz="2400" b="1" kern="1200" dirty="0">
                <a:solidFill>
                  <a:schemeClr val="tx1"/>
                </a:solidFill>
                <a:latin typeface="Arial Narrow" panose="020B0606020202030204" pitchFamily="34" charset="0"/>
                <a:ea typeface="Arial Unicode MS" pitchFamily="34" charset="-128"/>
                <a:cs typeface="Arial" panose="020B0604020202020204" pitchFamily="34" charset="0"/>
              </a:rPr>
              <a:t/>
            </a:r>
            <a:br>
              <a:rPr lang="pt-BR" sz="2400" b="1" kern="1200" dirty="0">
                <a:solidFill>
                  <a:schemeClr val="tx1"/>
                </a:solidFill>
                <a:latin typeface="Arial Narrow" panose="020B0606020202030204" pitchFamily="34" charset="0"/>
                <a:ea typeface="Arial Unicode MS" pitchFamily="34" charset="-128"/>
                <a:cs typeface="Arial" panose="020B0604020202020204" pitchFamily="34" charset="0"/>
              </a:rPr>
            </a:br>
            <a:r>
              <a:rPr lang="pt-BR" sz="2400" b="1" kern="1200" dirty="0" smtClean="0">
                <a:solidFill>
                  <a:schemeClr val="tx1"/>
                </a:solidFill>
                <a:latin typeface="Arial Narrow" panose="020B0606020202030204" pitchFamily="34" charset="0"/>
                <a:ea typeface="Arial Unicode MS" pitchFamily="34" charset="-128"/>
                <a:cs typeface="Arial" panose="020B0604020202020204" pitchFamily="34" charset="0"/>
              </a:rPr>
              <a:t>Investimentos no Sistema Energético -  2013 </a:t>
            </a:r>
            <a:r>
              <a:rPr lang="pt-BR" sz="2400" b="1" kern="1200" dirty="0">
                <a:solidFill>
                  <a:schemeClr val="tx1"/>
                </a:solidFill>
                <a:latin typeface="Arial Narrow" panose="020B0606020202030204" pitchFamily="34" charset="0"/>
                <a:ea typeface="Arial Unicode MS" pitchFamily="34" charset="-128"/>
                <a:cs typeface="Arial" panose="020B0604020202020204" pitchFamily="34" charset="0"/>
              </a:rPr>
              <a:t>/ </a:t>
            </a:r>
            <a:r>
              <a:rPr lang="pt-BR" sz="2400" b="1" kern="1200" dirty="0" smtClean="0">
                <a:solidFill>
                  <a:schemeClr val="tx1"/>
                </a:solidFill>
                <a:latin typeface="Arial Narrow" panose="020B0606020202030204" pitchFamily="34" charset="0"/>
                <a:ea typeface="Arial Unicode MS" pitchFamily="34" charset="-128"/>
                <a:cs typeface="Arial" panose="020B0604020202020204" pitchFamily="34" charset="0"/>
              </a:rPr>
              <a:t>2023</a:t>
            </a:r>
            <a:endParaRPr lang="pt-BR" sz="2400" b="1" kern="1200" dirty="0">
              <a:solidFill>
                <a:schemeClr val="tx1"/>
              </a:solidFill>
              <a:latin typeface="Arial Narrow" panose="020B0606020202030204" pitchFamily="34" charset="0"/>
              <a:ea typeface="Arial Unicode MS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3669354"/>
      </p:ext>
    </p:extLst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06515" y="620815"/>
            <a:ext cx="8775975" cy="1143000"/>
          </a:xfrm>
        </p:spPr>
        <p:txBody>
          <a:bodyPr/>
          <a:lstStyle/>
          <a:p>
            <a:r>
              <a:rPr lang="pt-BR" sz="2200" b="1" dirty="0" smtClean="0"/>
              <a:t>POTENCIAL HIDROELÉTRICO BRASILEIRO </a:t>
            </a:r>
            <a:r>
              <a:rPr lang="pt-BR" sz="2200" b="1" u="sng" dirty="0" smtClean="0"/>
              <a:t>APROVEITÁVEL</a:t>
            </a:r>
            <a:r>
              <a:rPr lang="pt-BR" sz="2200" b="1" dirty="0" smtClean="0"/>
              <a:t/>
            </a:r>
            <a:br>
              <a:rPr lang="pt-BR" sz="2200" b="1" dirty="0" smtClean="0"/>
            </a:br>
            <a:r>
              <a:rPr lang="pt-BR" sz="2200" dirty="0" smtClean="0"/>
              <a:t> </a:t>
            </a:r>
            <a:r>
              <a:rPr lang="pt-BR" sz="2000" dirty="0" smtClean="0"/>
              <a:t>(Competitivo e Ambientalmente Viável)</a:t>
            </a:r>
            <a:endParaRPr lang="pt-BR" sz="2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31540" y="1943835"/>
            <a:ext cx="8229600" cy="4525963"/>
          </a:xfrm>
        </p:spPr>
        <p:txBody>
          <a:bodyPr/>
          <a:lstStyle/>
          <a:p>
            <a:pPr algn="just"/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Potencial Hidroelétrico Brasileiro: 260.000 MW  (3º / 4º do mundo)</a:t>
            </a:r>
          </a:p>
          <a:p>
            <a:pPr marL="0" indent="0" algn="just">
              <a:buNone/>
            </a:pPr>
            <a:endParaRPr lang="pt-B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PLANO 2030 (11 / 2007 ): cerca de 180.000 MW  aproveitável, semelhante ao PLANO  2015  da  ELETROBRAS  (04 / 1994 )</a:t>
            </a:r>
          </a:p>
          <a:p>
            <a:pPr marL="0" indent="0" algn="just">
              <a:buNone/>
            </a:pPr>
            <a:endParaRPr lang="pt-B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Atualmente conta-se com segurança com 150.000 MW, montante necessário até o final da década 2020 / 2030 (função do cenário energético e ambiental futuro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 algn="just">
              <a:buNone/>
            </a:pPr>
            <a:endParaRPr lang="pt-BR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pt-BR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5011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4"/>
          <p:cNvSpPr txBox="1">
            <a:spLocks noChangeArrowheads="1"/>
          </p:cNvSpPr>
          <p:nvPr/>
        </p:nvSpPr>
        <p:spPr bwMode="auto">
          <a:xfrm>
            <a:off x="285750" y="1476970"/>
            <a:ext cx="8643938" cy="4832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722313" lvl="1" indent="-265113" eaLnBrk="0" fontAlgn="auto" hangingPunct="0">
              <a:spcBef>
                <a:spcPts val="0"/>
              </a:spcBef>
              <a:spcAft>
                <a:spcPct val="30000"/>
              </a:spcAft>
              <a:buSzPct val="100000"/>
              <a:buFont typeface="Wingdings" pitchFamily="2" charset="2"/>
              <a:buChar char="§"/>
              <a:defRPr/>
            </a:pPr>
            <a:r>
              <a:rPr lang="pt-BR" sz="2000" u="sng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Bacia do Madeira </a:t>
            </a:r>
            <a:r>
              <a:rPr lang="pt-BR" sz="2000" u="sng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(7.310 </a:t>
            </a:r>
            <a:r>
              <a:rPr lang="pt-BR" sz="2000" u="sng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MW) </a:t>
            </a:r>
            <a:r>
              <a:rPr lang="pt-BR" sz="2000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marL="1076325" lvl="2" indent="-354013" eaLnBrk="0" fontAlgn="auto" hangingPunct="0">
              <a:spcBef>
                <a:spcPts val="0"/>
              </a:spcBef>
              <a:spcAft>
                <a:spcPct val="30000"/>
              </a:spcAft>
              <a:buSzPct val="100000"/>
              <a:buFont typeface="Wingdings" pitchFamily="2" charset="2"/>
              <a:buChar char="§"/>
              <a:defRPr/>
            </a:pPr>
            <a:r>
              <a:rPr lang="pt-BR" sz="2000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Jirau (</a:t>
            </a:r>
            <a:r>
              <a:rPr lang="pt-BR" sz="2000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3.750 </a:t>
            </a:r>
            <a:r>
              <a:rPr lang="pt-BR" sz="2000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MW) e Santo Antônio (</a:t>
            </a:r>
            <a:r>
              <a:rPr lang="pt-BR" sz="2000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3.560 </a:t>
            </a:r>
            <a:r>
              <a:rPr lang="pt-BR" sz="2000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MW) - suprimento </a:t>
            </a:r>
            <a:r>
              <a:rPr lang="pt-BR" sz="2000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2013/2015</a:t>
            </a:r>
            <a:endParaRPr lang="pt-BR" sz="2000" kern="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  <a:p>
            <a:pPr marL="0" lvl="2" eaLnBrk="0" fontAlgn="auto" hangingPunct="0">
              <a:spcBef>
                <a:spcPts val="0"/>
              </a:spcBef>
              <a:spcAft>
                <a:spcPct val="30000"/>
              </a:spcAft>
              <a:buSzPct val="100000"/>
              <a:defRPr/>
            </a:pPr>
            <a:r>
              <a:rPr lang="pt-BR" sz="2000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     </a:t>
            </a:r>
          </a:p>
          <a:p>
            <a:pPr marL="722313" lvl="1" indent="-265113" eaLnBrk="0" fontAlgn="auto" hangingPunct="0">
              <a:spcBef>
                <a:spcPts val="0"/>
              </a:spcBef>
              <a:spcAft>
                <a:spcPct val="30000"/>
              </a:spcAft>
              <a:buSzPct val="100000"/>
              <a:buFont typeface="Wingdings" pitchFamily="2" charset="2"/>
              <a:buChar char="§"/>
              <a:defRPr/>
            </a:pPr>
            <a:r>
              <a:rPr lang="pt-BR" sz="2000" u="sng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Bacia do Xingu (11.233 MW) </a:t>
            </a:r>
            <a:r>
              <a:rPr lang="pt-BR" sz="2000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: </a:t>
            </a:r>
          </a:p>
          <a:p>
            <a:pPr marL="1076325" lvl="2" indent="-354013" eaLnBrk="0" fontAlgn="auto" hangingPunct="0">
              <a:spcBef>
                <a:spcPts val="0"/>
              </a:spcBef>
              <a:spcAft>
                <a:spcPct val="30000"/>
              </a:spcAft>
              <a:buSzPct val="100000"/>
              <a:buFont typeface="Wingdings" pitchFamily="2" charset="2"/>
              <a:buChar char="§"/>
              <a:defRPr/>
            </a:pPr>
            <a:r>
              <a:rPr lang="pt-BR" sz="2000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Belo Monte (11. 233 MW) - suprimento </a:t>
            </a:r>
            <a:r>
              <a:rPr lang="pt-BR" sz="2000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2016/2018 </a:t>
            </a:r>
            <a:endParaRPr lang="pt-BR" sz="2000" kern="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  <a:p>
            <a:pPr marL="1076325" lvl="2" indent="-161925" eaLnBrk="0" fontAlgn="auto" hangingPunct="0">
              <a:spcBef>
                <a:spcPts val="0"/>
              </a:spcBef>
              <a:spcAft>
                <a:spcPct val="30000"/>
              </a:spcAft>
              <a:buSzPct val="100000"/>
              <a:buFont typeface="Wingdings" pitchFamily="2" charset="2"/>
              <a:buChar char="§"/>
              <a:defRPr/>
            </a:pPr>
            <a:endParaRPr lang="pt-BR" sz="2000" kern="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  <a:p>
            <a:pPr marL="722313" lvl="1" indent="-265113" eaLnBrk="0" fontAlgn="auto" hangingPunct="0">
              <a:spcBef>
                <a:spcPts val="0"/>
              </a:spcBef>
              <a:spcAft>
                <a:spcPct val="30000"/>
              </a:spcAft>
              <a:buSzPct val="100000"/>
              <a:buFont typeface="Wingdings" pitchFamily="2" charset="2"/>
              <a:buChar char="§"/>
              <a:defRPr/>
            </a:pPr>
            <a:r>
              <a:rPr lang="pt-BR" sz="2000" u="sng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Bacia do Tapajós </a:t>
            </a:r>
            <a:r>
              <a:rPr lang="pt-BR" sz="2000" u="sng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(~28.200 </a:t>
            </a:r>
            <a:r>
              <a:rPr lang="pt-BR" sz="2000" u="sng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MW)</a:t>
            </a:r>
            <a:r>
              <a:rPr lang="pt-BR" sz="2000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:</a:t>
            </a:r>
          </a:p>
          <a:p>
            <a:pPr marL="1073150" lvl="2" indent="-350838" eaLnBrk="0" fontAlgn="auto" hangingPunct="0">
              <a:spcBef>
                <a:spcPts val="0"/>
              </a:spcBef>
              <a:spcAft>
                <a:spcPct val="30000"/>
              </a:spcAft>
              <a:buSzPct val="100000"/>
              <a:buFont typeface="Wingdings" pitchFamily="2" charset="2"/>
              <a:buChar char="§"/>
              <a:defRPr/>
            </a:pPr>
            <a:r>
              <a:rPr lang="pt-BR" sz="2000" u="sng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Alto Tapajós </a:t>
            </a:r>
            <a:r>
              <a:rPr lang="pt-BR" sz="2000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: Teles Pires (cinco  usinas, </a:t>
            </a:r>
            <a:r>
              <a:rPr lang="pt-BR" sz="2000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~3.600 </a:t>
            </a:r>
            <a:r>
              <a:rPr lang="pt-BR" sz="2000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MW) e </a:t>
            </a:r>
            <a:r>
              <a:rPr lang="pt-BR" sz="2000" kern="0" dirty="0" err="1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Juruena</a:t>
            </a:r>
            <a:r>
              <a:rPr lang="pt-BR" sz="2000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(treze usinas, </a:t>
            </a:r>
            <a:r>
              <a:rPr lang="pt-BR" sz="2000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~8.600 </a:t>
            </a:r>
            <a:r>
              <a:rPr lang="pt-BR" sz="2000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MW), totalizando </a:t>
            </a:r>
            <a:r>
              <a:rPr lang="pt-BR" sz="2000" u="sng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12.200 </a:t>
            </a:r>
            <a:r>
              <a:rPr lang="pt-BR" sz="2000" u="sng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MW </a:t>
            </a:r>
            <a:r>
              <a:rPr lang="pt-BR" sz="2000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- suprimento 2016/2018.   </a:t>
            </a:r>
          </a:p>
          <a:p>
            <a:pPr marL="1073150" lvl="2" indent="-350838" eaLnBrk="0" fontAlgn="auto" hangingPunct="0">
              <a:spcBef>
                <a:spcPts val="0"/>
              </a:spcBef>
              <a:spcAft>
                <a:spcPct val="30000"/>
              </a:spcAft>
              <a:buSzPct val="100000"/>
              <a:buFont typeface="Wingdings" pitchFamily="2" charset="2"/>
              <a:buChar char="§"/>
              <a:defRPr/>
            </a:pPr>
            <a:r>
              <a:rPr lang="pt-BR" sz="2000" u="sng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Médio Tapajós</a:t>
            </a:r>
            <a:r>
              <a:rPr lang="pt-BR" sz="2000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: sete usinas (complexo São Luiz), totalizando  </a:t>
            </a:r>
            <a:r>
              <a:rPr lang="pt-BR" sz="2000" u="sng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16.000 </a:t>
            </a:r>
            <a:r>
              <a:rPr lang="pt-BR" sz="2000" u="sng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MW </a:t>
            </a:r>
            <a:r>
              <a:rPr lang="pt-BR" sz="2000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– suprimento 2017/2020;</a:t>
            </a:r>
          </a:p>
        </p:txBody>
      </p:sp>
      <p:sp>
        <p:nvSpPr>
          <p:cNvPr id="41987" name="Rectangle 3"/>
          <p:cNvSpPr>
            <a:spLocks noChangeArrowheads="1"/>
          </p:cNvSpPr>
          <p:nvPr/>
        </p:nvSpPr>
        <p:spPr bwMode="auto">
          <a:xfrm>
            <a:off x="152400" y="473075"/>
            <a:ext cx="8826500" cy="10445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/>
            <a:r>
              <a:rPr lang="pt-BR" sz="2400" b="1" dirty="0">
                <a:latin typeface="Arial Narrow" panose="020B0606020202030204" pitchFamily="34" charset="0"/>
                <a:ea typeface="Arial Unicode MS" pitchFamily="34" charset="-128"/>
                <a:cs typeface="Arial" panose="020B0604020202020204" pitchFamily="34" charset="0"/>
              </a:rPr>
              <a:t>BRASIL  -  </a:t>
            </a:r>
            <a:r>
              <a:rPr lang="pt-BR" sz="2400" b="1" dirty="0" smtClean="0">
                <a:latin typeface="Arial Narrow" panose="020B0606020202030204" pitchFamily="34" charset="0"/>
                <a:ea typeface="Arial Unicode MS" pitchFamily="34" charset="-128"/>
                <a:cs typeface="Arial" panose="020B0604020202020204" pitchFamily="34" charset="0"/>
              </a:rPr>
              <a:t>HIDROELETRICIDADE</a:t>
            </a:r>
          </a:p>
          <a:p>
            <a:pPr algn="ctr"/>
            <a:r>
              <a:rPr lang="pt-BR" sz="2400" b="1" dirty="0" smtClean="0">
                <a:latin typeface="Arial Narrow" panose="020B0606020202030204" pitchFamily="34" charset="0"/>
                <a:ea typeface="Arial Unicode MS" pitchFamily="34" charset="-128"/>
                <a:cs typeface="Arial" panose="020B0604020202020204" pitchFamily="34" charset="0"/>
              </a:rPr>
              <a:t>Usinas de Maior Porte na Região Norte</a:t>
            </a:r>
            <a:endParaRPr lang="pt-BR" sz="2400" b="1" dirty="0">
              <a:latin typeface="Arial Narrow" panose="020B0606020202030204" pitchFamily="34" charset="0"/>
              <a:ea typeface="Arial Unicode MS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1643910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18510" y="710825"/>
            <a:ext cx="9181020" cy="1143000"/>
          </a:xfrm>
        </p:spPr>
        <p:txBody>
          <a:bodyPr>
            <a:noAutofit/>
          </a:bodyPr>
          <a:lstStyle/>
          <a:p>
            <a:r>
              <a:rPr lang="pt-BR" sz="2000" b="1" dirty="0" smtClean="0">
                <a:latin typeface="Arial Narrow" panose="020B0606020202030204" pitchFamily="34" charset="0"/>
              </a:rPr>
              <a:t>EXPANSÃO  DA  CAPACIDADE  INSTALADA  DE  ENERGIA  ELÉTRICA  DO  BRASIL </a:t>
            </a:r>
            <a:br>
              <a:rPr lang="pt-BR" sz="2000" b="1" dirty="0" smtClean="0">
                <a:latin typeface="Arial Narrow" panose="020B0606020202030204" pitchFamily="34" charset="0"/>
              </a:rPr>
            </a:br>
            <a:r>
              <a:rPr lang="pt-BR" sz="2000" b="1" dirty="0" smtClean="0">
                <a:latin typeface="Arial Narrow" panose="020B0606020202030204" pitchFamily="34" charset="0"/>
              </a:rPr>
              <a:t>NO  FINAL  DA  DÉCADA  2020 / 2030</a:t>
            </a:r>
            <a:br>
              <a:rPr lang="pt-BR" sz="2000" b="1" dirty="0" smtClean="0">
                <a:latin typeface="Arial Narrow" panose="020B0606020202030204" pitchFamily="34" charset="0"/>
              </a:rPr>
            </a:br>
            <a:r>
              <a:rPr lang="pt-BR" sz="2200" b="1" dirty="0" smtClean="0">
                <a:latin typeface="Arial Narrow" panose="020B0606020202030204" pitchFamily="34" charset="0"/>
              </a:rPr>
              <a:t> </a:t>
            </a:r>
            <a:r>
              <a:rPr lang="pt-BR" sz="1900" b="1" dirty="0" smtClean="0">
                <a:latin typeface="Arial Narrow" panose="020B0606020202030204" pitchFamily="34" charset="0"/>
              </a:rPr>
              <a:t>(Após o Aproveitamento do Potencial Hidroelétrico Econômico e Ambientalmente Viável )</a:t>
            </a:r>
            <a:endParaRPr lang="pt-BR" sz="1900" b="1" dirty="0">
              <a:latin typeface="Arial Narrow" panose="020B060602020203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61509" y="2078850"/>
            <a:ext cx="8865985" cy="4525963"/>
          </a:xfrm>
        </p:spPr>
        <p:txBody>
          <a:bodyPr/>
          <a:lstStyle/>
          <a:p>
            <a:r>
              <a:rPr lang="pt-BR" sz="2200" dirty="0" smtClean="0"/>
              <a:t>Programa Térmico (operação de base) </a:t>
            </a:r>
          </a:p>
          <a:p>
            <a:pPr marL="0" indent="0">
              <a:buNone/>
            </a:pPr>
            <a:r>
              <a:rPr lang="pt-BR" sz="2000" dirty="0" smtClean="0"/>
              <a:t>         </a:t>
            </a:r>
            <a:r>
              <a:rPr lang="pt-BR" sz="1800" u="sng" dirty="0" smtClean="0"/>
              <a:t>Gás Natural </a:t>
            </a:r>
            <a:r>
              <a:rPr lang="pt-BR" sz="1800" dirty="0" smtClean="0"/>
              <a:t>(outros usos, matéria prima na indústria, oferta e preço)</a:t>
            </a:r>
          </a:p>
          <a:p>
            <a:pPr marL="0" indent="0">
              <a:buNone/>
            </a:pPr>
            <a:r>
              <a:rPr lang="pt-BR" sz="2000" dirty="0" smtClean="0"/>
              <a:t>         </a:t>
            </a:r>
            <a:r>
              <a:rPr lang="pt-BR" sz="1800" u="sng" dirty="0" smtClean="0"/>
              <a:t>Nuclear</a:t>
            </a:r>
            <a:r>
              <a:rPr lang="pt-BR" sz="1800" dirty="0" smtClean="0"/>
              <a:t> </a:t>
            </a:r>
            <a:r>
              <a:rPr lang="pt-BR" sz="1800" dirty="0"/>
              <a:t>(aceitação pública, resíduos, segurança e outros)</a:t>
            </a:r>
          </a:p>
          <a:p>
            <a:pPr marL="0" indent="0">
              <a:buNone/>
            </a:pPr>
            <a:r>
              <a:rPr lang="pt-BR" sz="1800" dirty="0" smtClean="0"/>
              <a:t>          </a:t>
            </a:r>
            <a:r>
              <a:rPr lang="pt-BR" sz="1800" u="sng" dirty="0" smtClean="0"/>
              <a:t>Carvão Mineral</a:t>
            </a:r>
            <a:r>
              <a:rPr lang="pt-BR" sz="1800" dirty="0" smtClean="0"/>
              <a:t> (queima limpa, gases de efeito estufa e captura do carbono). </a:t>
            </a:r>
          </a:p>
          <a:p>
            <a:pPr marL="0" indent="0">
              <a:buNone/>
            </a:pPr>
            <a:endParaRPr lang="pt-BR" sz="2000" dirty="0" smtClean="0"/>
          </a:p>
          <a:p>
            <a:r>
              <a:rPr lang="pt-BR" sz="2200" dirty="0"/>
              <a:t>Complementado</a:t>
            </a:r>
            <a:r>
              <a:rPr lang="pt-BR" sz="2200" dirty="0" smtClean="0"/>
              <a:t> por Fontes Energéticas Renováveis</a:t>
            </a:r>
          </a:p>
          <a:p>
            <a:pPr marL="0" indent="0">
              <a:buNone/>
            </a:pPr>
            <a:r>
              <a:rPr lang="pt-BR" sz="2000" dirty="0"/>
              <a:t> </a:t>
            </a:r>
            <a:r>
              <a:rPr lang="pt-BR" sz="2000" dirty="0" smtClean="0"/>
              <a:t>        </a:t>
            </a:r>
            <a:r>
              <a:rPr lang="pt-BR" sz="1800" u="sng" dirty="0" smtClean="0"/>
              <a:t>Eólica</a:t>
            </a:r>
          </a:p>
          <a:p>
            <a:pPr marL="0" indent="0">
              <a:buNone/>
            </a:pPr>
            <a:r>
              <a:rPr lang="pt-BR" sz="1800" dirty="0"/>
              <a:t> </a:t>
            </a:r>
            <a:r>
              <a:rPr lang="pt-BR" sz="1800" dirty="0" smtClean="0"/>
              <a:t>         </a:t>
            </a:r>
            <a:r>
              <a:rPr lang="pt-BR" sz="1800" u="sng" dirty="0" smtClean="0"/>
              <a:t>Biomassa (bagaço de cana-de-açúcar)</a:t>
            </a:r>
          </a:p>
          <a:p>
            <a:pPr marL="0" indent="0">
              <a:buNone/>
            </a:pPr>
            <a:r>
              <a:rPr lang="pt-BR" sz="1800" dirty="0" smtClean="0"/>
              <a:t>         </a:t>
            </a:r>
            <a:r>
              <a:rPr lang="pt-BR" sz="1800" dirty="0"/>
              <a:t> </a:t>
            </a:r>
            <a:r>
              <a:rPr lang="pt-BR" sz="1800" u="sng" dirty="0" smtClean="0"/>
              <a:t>Solar Fotovoltaica</a:t>
            </a:r>
          </a:p>
          <a:p>
            <a:pPr marL="0" indent="0">
              <a:buNone/>
            </a:pPr>
            <a:r>
              <a:rPr lang="pt-BR" sz="1800" dirty="0"/>
              <a:t> </a:t>
            </a:r>
            <a:r>
              <a:rPr lang="pt-BR" sz="1800" dirty="0" smtClean="0"/>
              <a:t>        </a:t>
            </a:r>
            <a:r>
              <a:rPr lang="pt-BR" sz="1800" dirty="0"/>
              <a:t> </a:t>
            </a:r>
            <a:r>
              <a:rPr lang="pt-BR" sz="1800" u="sng" dirty="0" smtClean="0"/>
              <a:t>Lixo Urbano</a:t>
            </a:r>
          </a:p>
          <a:p>
            <a:pPr marL="0" indent="0">
              <a:buNone/>
            </a:pPr>
            <a:endParaRPr lang="pt-BR" sz="1800" dirty="0" smtClean="0"/>
          </a:p>
          <a:p>
            <a:r>
              <a:rPr lang="pt-BR" sz="2400" dirty="0" smtClean="0"/>
              <a:t> </a:t>
            </a:r>
            <a:r>
              <a:rPr lang="pt-BR" sz="2200" dirty="0" smtClean="0"/>
              <a:t>Eficiência Energética com Avanços Tecnológicos</a:t>
            </a:r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34777287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95790"/>
            <a:ext cx="8229600" cy="1143000"/>
          </a:xfrm>
        </p:spPr>
        <p:txBody>
          <a:bodyPr/>
          <a:lstStyle/>
          <a:p>
            <a:r>
              <a:rPr lang="pt-BR" sz="2400" b="1" dirty="0" smtClean="0">
                <a:latin typeface="Arial Narrow" panose="020B0606020202030204" pitchFamily="34" charset="0"/>
              </a:rPr>
              <a:t>SITUAÇÃO  DA SEGURANÇA  ENERGÉTICA  </a:t>
            </a:r>
            <a:br>
              <a:rPr lang="pt-BR" sz="2400" b="1" dirty="0" smtClean="0">
                <a:latin typeface="Arial Narrow" panose="020B0606020202030204" pitchFamily="34" charset="0"/>
              </a:rPr>
            </a:br>
            <a:r>
              <a:rPr lang="pt-BR" sz="2400" b="1" dirty="0" smtClean="0">
                <a:latin typeface="Arial Narrow" panose="020B0606020202030204" pitchFamily="34" charset="0"/>
              </a:rPr>
              <a:t>Critério Atual de Suprimento da Geração</a:t>
            </a:r>
            <a:endParaRPr lang="pt-BR" sz="2400" b="1" dirty="0">
              <a:latin typeface="Arial Narrow" panose="020B060602020203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76545" y="1628800"/>
            <a:ext cx="8229600" cy="5310590"/>
          </a:xfrm>
        </p:spPr>
        <p:txBody>
          <a:bodyPr/>
          <a:lstStyle/>
          <a:p>
            <a:pPr marL="285750" lvl="1" algn="just" defTabSz="180975">
              <a:buFont typeface="Arial" panose="020B0604020202020204" pitchFamily="34" charset="0"/>
              <a:buChar char="•"/>
            </a:pPr>
            <a:endParaRPr lang="pt-BR" sz="2000" dirty="0"/>
          </a:p>
          <a:p>
            <a:pPr marL="361950" lvl="1" indent="-361950" algn="just" defTabSz="180975">
              <a:buFont typeface="Arial" panose="020B0604020202020204" pitchFamily="34" charset="0"/>
              <a:buChar char="•"/>
            </a:pPr>
            <a:r>
              <a:rPr lang="pt-BR" sz="2000" dirty="0" smtClean="0"/>
              <a:t>O critério de suprimento da geração atualmente adotado  resulta em riscos de déficit anuais na faixa de 2 a 3%, ao longo do horizonte de planejamento analisado; </a:t>
            </a:r>
          </a:p>
          <a:p>
            <a:pPr marL="285750" lvl="1" algn="just" defTabSz="180975">
              <a:buFont typeface="Arial" panose="020B0604020202020204" pitchFamily="34" charset="0"/>
              <a:buChar char="•"/>
            </a:pPr>
            <a:endParaRPr lang="pt-BR" sz="2000" dirty="0" smtClean="0"/>
          </a:p>
          <a:p>
            <a:pPr marL="361950" lvl="1" indent="-361950" algn="just">
              <a:buFont typeface="Arial" panose="020B0604020202020204" pitchFamily="34" charset="0"/>
              <a:buChar char="•"/>
            </a:pPr>
            <a:r>
              <a:rPr lang="pt-BR" sz="2000" dirty="0" smtClean="0"/>
              <a:t>A segurança energética do sistema de geração é elevada, com a adoção deste critério. </a:t>
            </a:r>
          </a:p>
          <a:p>
            <a:pPr marL="361950" lvl="1" indent="-361950" algn="just">
              <a:buFont typeface="Arial" panose="020B0604020202020204" pitchFamily="34" charset="0"/>
              <a:buChar char="•"/>
            </a:pPr>
            <a:endParaRPr lang="pt-BR" sz="900" dirty="0" smtClean="0"/>
          </a:p>
          <a:p>
            <a:pPr marL="366713" lvl="2" indent="0" algn="just">
              <a:buNone/>
            </a:pPr>
            <a:r>
              <a:rPr lang="pt-BR" sz="2000" dirty="0" smtClean="0"/>
              <a:t>O evento racionamento é raro, estatisticamente ocorrendo uma vez ao longo de várias décadas e quando ocorre implica numa parcela reduzida, em geral inferior a 10 / 15 % da carga total, podendo ser plenamente ou parcialmente administrado por medidas operativas e de conservação e uso consciente da energia por parte dos consumidores, com reduzidos impactos na economia nacional</a:t>
            </a:r>
            <a:endParaRPr lang="pt-BR" sz="1600" dirty="0"/>
          </a:p>
          <a:p>
            <a:pPr marL="361950" lvl="1" indent="-361950" algn="just">
              <a:buNone/>
            </a:pPr>
            <a:r>
              <a:rPr lang="pt-BR" sz="2200" dirty="0" smtClean="0"/>
              <a:t>                                                                                               </a:t>
            </a:r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2454462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1510" y="395790"/>
            <a:ext cx="8820980" cy="1143000"/>
          </a:xfrm>
        </p:spPr>
        <p:txBody>
          <a:bodyPr/>
          <a:lstStyle/>
          <a:p>
            <a:r>
              <a:rPr lang="pt-BR" sz="2400" b="1" dirty="0" smtClean="0">
                <a:latin typeface="Arial Narrow" panose="020B0606020202030204" pitchFamily="34" charset="0"/>
              </a:rPr>
              <a:t> OPERAÇÃO  </a:t>
            </a:r>
            <a:r>
              <a:rPr lang="pt-BR" sz="2400" b="1" dirty="0">
                <a:latin typeface="Arial Narrow" panose="020B0606020202030204" pitchFamily="34" charset="0"/>
              </a:rPr>
              <a:t>DAS  </a:t>
            </a:r>
            <a:r>
              <a:rPr lang="pt-BR" sz="2400" b="1" dirty="0" smtClean="0">
                <a:latin typeface="Arial Narrow" panose="020B0606020202030204" pitchFamily="34" charset="0"/>
              </a:rPr>
              <a:t>USINAS TÉRMELÉTRICAS</a:t>
            </a:r>
            <a:br>
              <a:rPr lang="pt-BR" sz="2400" b="1" dirty="0" smtClean="0">
                <a:latin typeface="Arial Narrow" panose="020B0606020202030204" pitchFamily="34" charset="0"/>
              </a:rPr>
            </a:br>
            <a:r>
              <a:rPr lang="pt-BR" sz="2200" b="1" dirty="0" smtClean="0">
                <a:latin typeface="Arial Narrow" panose="020B0606020202030204" pitchFamily="34" charset="0"/>
              </a:rPr>
              <a:t>(Sistema Gerador Nacional - Hidrelétrico / Termelétrico / Eólico)</a:t>
            </a:r>
            <a:endParaRPr lang="pt-BR" sz="2200" b="1" dirty="0">
              <a:latin typeface="Arial Narrow" panose="020B060602020203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76545" y="1628800"/>
            <a:ext cx="8229600" cy="5310590"/>
          </a:xfrm>
        </p:spPr>
        <p:txBody>
          <a:bodyPr/>
          <a:lstStyle/>
          <a:p>
            <a:pPr marL="361950" lvl="1" indent="-361950" algn="just" defTabSz="180975">
              <a:buFont typeface="Arial" panose="020B0604020202020204" pitchFamily="34" charset="0"/>
              <a:buChar char="•"/>
            </a:pPr>
            <a:r>
              <a:rPr lang="pt-BR" sz="2000" dirty="0" smtClean="0"/>
              <a:t>As condições hidrológicas são em geral favoráveis;</a:t>
            </a:r>
          </a:p>
          <a:p>
            <a:pPr marL="361950" lvl="1" indent="-361950" algn="just" defTabSz="180975">
              <a:buFont typeface="Arial" panose="020B0604020202020204" pitchFamily="34" charset="0"/>
              <a:buChar char="•"/>
            </a:pPr>
            <a:endParaRPr lang="pt-BR" sz="2000" dirty="0" smtClean="0"/>
          </a:p>
          <a:p>
            <a:pPr marL="361950" lvl="1" indent="-361950" algn="just" defTabSz="180975">
              <a:buFont typeface="Arial" panose="020B0604020202020204" pitchFamily="34" charset="0"/>
              <a:buChar char="•"/>
            </a:pPr>
            <a:r>
              <a:rPr lang="pt-BR" sz="2000" dirty="0" smtClean="0"/>
              <a:t>Anos isolados de hidrologias muito desfavoráveis  (60/65% da média de longo termo) são eventos estatisticamente raros. Vários anos consecutivos de hidrologias muito desfavoráveis  são estatisticamente mais raros;</a:t>
            </a:r>
          </a:p>
          <a:p>
            <a:pPr marL="361950" lvl="1" indent="-361950" algn="just" defTabSz="180975">
              <a:buFont typeface="Arial" panose="020B0604020202020204" pitchFamily="34" charset="0"/>
              <a:buChar char="•"/>
            </a:pPr>
            <a:endParaRPr lang="pt-BR" sz="2000" dirty="0" smtClean="0"/>
          </a:p>
          <a:p>
            <a:pPr marL="361950" lvl="1" indent="-361950" algn="just">
              <a:buFont typeface="Arial" panose="020B0604020202020204" pitchFamily="34" charset="0"/>
              <a:buChar char="•"/>
            </a:pPr>
            <a:r>
              <a:rPr lang="pt-BR" sz="2000" dirty="0" smtClean="0"/>
              <a:t>A operação das térmicas, neste contexto hidrológico, é da seguinte forma:</a:t>
            </a:r>
          </a:p>
          <a:p>
            <a:pPr marL="361950" lvl="1" indent="0" algn="just">
              <a:buNone/>
            </a:pPr>
            <a:r>
              <a:rPr lang="pt-BR" sz="2000" dirty="0" smtClean="0"/>
              <a:t>usinas com custos de combustível baixos (nuclear, carvão mineral e gás natural) - operação de base</a:t>
            </a:r>
          </a:p>
          <a:p>
            <a:pPr marL="361950" lvl="1" indent="0" algn="just">
              <a:buNone/>
            </a:pPr>
            <a:r>
              <a:rPr lang="pt-BR" sz="2000" dirty="0" smtClean="0"/>
              <a:t>usinas com custos de combustível elevados (óleo diesel e óleo combustível) – de complementação ao sistema gerador hidroelétrico, nos raros eventos de hidrologias desfavoráveis</a:t>
            </a:r>
          </a:p>
          <a:p>
            <a:pPr marL="361950" lvl="1" indent="-361950" algn="just">
              <a:buNone/>
            </a:pPr>
            <a:r>
              <a:rPr lang="pt-BR" sz="2000" dirty="0"/>
              <a:t> </a:t>
            </a:r>
            <a:r>
              <a:rPr lang="pt-BR" sz="2000" dirty="0" smtClean="0"/>
              <a:t>     </a:t>
            </a:r>
            <a:r>
              <a:rPr lang="pt-BR" sz="2200" dirty="0" smtClean="0"/>
              <a:t>                                                                                               </a:t>
            </a:r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6414069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Espaço Reservado para Conteúdo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61291993"/>
              </p:ext>
            </p:extLst>
          </p:nvPr>
        </p:nvGraphicFramePr>
        <p:xfrm>
          <a:off x="656565" y="1915884"/>
          <a:ext cx="7758112" cy="39973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226" name="CaixaDeTexto 9"/>
          <p:cNvSpPr txBox="1">
            <a:spLocks noChangeArrowheads="1"/>
          </p:cNvSpPr>
          <p:nvPr/>
        </p:nvSpPr>
        <p:spPr bwMode="auto">
          <a:xfrm rot="16200000">
            <a:off x="-976174" y="3555885"/>
            <a:ext cx="296858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pt-BR" sz="1600" b="1" dirty="0" smtClean="0"/>
              <a:t>Armazenamento </a:t>
            </a:r>
            <a:endParaRPr lang="pt-BR" sz="1600" dirty="0"/>
          </a:p>
        </p:txBody>
      </p:sp>
      <p:sp>
        <p:nvSpPr>
          <p:cNvPr id="9230" name="CaixaDeTexto 17"/>
          <p:cNvSpPr txBox="1">
            <a:spLocks noChangeArrowheads="1"/>
          </p:cNvSpPr>
          <p:nvPr/>
        </p:nvSpPr>
        <p:spPr bwMode="auto">
          <a:xfrm>
            <a:off x="161510" y="6483533"/>
            <a:ext cx="2376488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54013" indent="-354013" eaLnBrk="0" hangingPunct="0"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pt-BR" sz="900" dirty="0" smtClean="0"/>
              <a:t>Fonte: MME/SEE</a:t>
            </a:r>
            <a:r>
              <a:rPr lang="pt-BR" sz="900" dirty="0"/>
              <a:t>.</a:t>
            </a:r>
          </a:p>
        </p:txBody>
      </p:sp>
      <p:sp>
        <p:nvSpPr>
          <p:cNvPr id="15" name="Retângulo 14"/>
          <p:cNvSpPr/>
          <p:nvPr/>
        </p:nvSpPr>
        <p:spPr>
          <a:xfrm>
            <a:off x="161510" y="572778"/>
            <a:ext cx="88209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400" b="1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Armazenamento nos Reservatórios (%)</a:t>
            </a:r>
          </a:p>
        </p:txBody>
      </p:sp>
      <p:cxnSp>
        <p:nvCxnSpPr>
          <p:cNvPr id="3" name="Conector reto 2"/>
          <p:cNvCxnSpPr/>
          <p:nvPr/>
        </p:nvCxnSpPr>
        <p:spPr>
          <a:xfrm>
            <a:off x="1187624" y="6021288"/>
            <a:ext cx="1800000" cy="0"/>
          </a:xfrm>
          <a:prstGeom prst="line">
            <a:avLst/>
          </a:prstGeom>
          <a:ln w="57150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to 9"/>
          <p:cNvCxnSpPr/>
          <p:nvPr/>
        </p:nvCxnSpPr>
        <p:spPr>
          <a:xfrm>
            <a:off x="4176296" y="6021288"/>
            <a:ext cx="3060000" cy="0"/>
          </a:xfrm>
          <a:prstGeom prst="line">
            <a:avLst/>
          </a:prstGeom>
          <a:ln w="57150">
            <a:solidFill>
              <a:srgbClr val="FFC000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aixaDeTexto 15"/>
          <p:cNvSpPr txBox="1"/>
          <p:nvPr/>
        </p:nvSpPr>
        <p:spPr>
          <a:xfrm>
            <a:off x="1612975" y="6021288"/>
            <a:ext cx="94929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Chuvoso</a:t>
            </a:r>
            <a:endParaRPr lang="pt-B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CaixaDeTexto 23"/>
          <p:cNvSpPr txBox="1"/>
          <p:nvPr/>
        </p:nvSpPr>
        <p:spPr>
          <a:xfrm>
            <a:off x="5399962" y="6021288"/>
            <a:ext cx="6126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Seco</a:t>
            </a:r>
            <a:endParaRPr lang="pt-B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CaixaDeTexto 16"/>
          <p:cNvSpPr txBox="1"/>
          <p:nvPr/>
        </p:nvSpPr>
        <p:spPr>
          <a:xfrm>
            <a:off x="3622503" y="4891400"/>
            <a:ext cx="522000" cy="307777"/>
          </a:xfrm>
          <a:prstGeom prst="rect">
            <a:avLst/>
          </a:prstGeom>
          <a:noFill/>
          <a:ln>
            <a:solidFill>
              <a:schemeClr val="accent4">
                <a:lumMod val="75000"/>
              </a:schemeClr>
            </a:solidFill>
          </a:ln>
        </p:spPr>
        <p:txBody>
          <a:bodyPr wrap="none" rtlCol="0" anchor="ctr">
            <a:spAutoFit/>
          </a:bodyPr>
          <a:lstStyle/>
          <a:p>
            <a:pPr algn="ctr"/>
            <a:r>
              <a:rPr lang="pt-BR" sz="1400" b="1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2015</a:t>
            </a:r>
            <a:endParaRPr lang="pt-BR" sz="1400" b="1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9" name="Conector de seta reta 28"/>
          <p:cNvCxnSpPr>
            <a:stCxn id="17" idx="0"/>
          </p:cNvCxnSpPr>
          <p:nvPr/>
        </p:nvCxnSpPr>
        <p:spPr>
          <a:xfrm flipH="1" flipV="1">
            <a:off x="3700237" y="4389252"/>
            <a:ext cx="183266" cy="502148"/>
          </a:xfrm>
          <a:prstGeom prst="straightConnector1">
            <a:avLst/>
          </a:prstGeom>
          <a:ln w="28575">
            <a:solidFill>
              <a:schemeClr val="accent4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CaixaDeTexto 33"/>
          <p:cNvSpPr txBox="1"/>
          <p:nvPr/>
        </p:nvSpPr>
        <p:spPr>
          <a:xfrm>
            <a:off x="4223390" y="3756977"/>
            <a:ext cx="522000" cy="307777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none" rtlCol="0" anchor="ctr">
            <a:spAutoFit/>
          </a:bodyPr>
          <a:lstStyle/>
          <a:p>
            <a:pPr algn="ctr"/>
            <a:r>
              <a:rPr lang="pt-BR" sz="1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2013</a:t>
            </a:r>
            <a:endParaRPr lang="pt-BR" sz="14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5" name="Conector de seta reta 34"/>
          <p:cNvCxnSpPr>
            <a:stCxn id="34" idx="0"/>
          </p:cNvCxnSpPr>
          <p:nvPr/>
        </p:nvCxnSpPr>
        <p:spPr>
          <a:xfrm flipH="1" flipV="1">
            <a:off x="4389912" y="3345563"/>
            <a:ext cx="94478" cy="411414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CaixaDeTexto 37"/>
          <p:cNvSpPr txBox="1"/>
          <p:nvPr/>
        </p:nvSpPr>
        <p:spPr>
          <a:xfrm>
            <a:off x="6044486" y="4943145"/>
            <a:ext cx="522000" cy="307777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none" rtlCol="0" anchor="ctr">
            <a:spAutoFit/>
          </a:bodyPr>
          <a:lstStyle/>
          <a:p>
            <a:pPr algn="ctr"/>
            <a:r>
              <a:rPr lang="pt-BR" sz="14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2014</a:t>
            </a:r>
            <a:endParaRPr lang="pt-BR" sz="1400" b="1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9" name="Conector de seta reta 38"/>
          <p:cNvCxnSpPr>
            <a:stCxn id="38" idx="0"/>
          </p:cNvCxnSpPr>
          <p:nvPr/>
        </p:nvCxnSpPr>
        <p:spPr>
          <a:xfrm flipH="1" flipV="1">
            <a:off x="6285512" y="4634375"/>
            <a:ext cx="19974" cy="308770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CaixaDeTexto 45"/>
          <p:cNvSpPr txBox="1"/>
          <p:nvPr/>
        </p:nvSpPr>
        <p:spPr>
          <a:xfrm>
            <a:off x="3612860" y="2113111"/>
            <a:ext cx="522000" cy="307777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none" rtlCol="0" anchor="ctr">
            <a:spAutoFit/>
          </a:bodyPr>
          <a:lstStyle/>
          <a:p>
            <a:pPr algn="ctr"/>
            <a:r>
              <a:rPr lang="pt-BR" sz="1400" b="1" dirty="0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2012</a:t>
            </a:r>
            <a:endParaRPr lang="pt-BR" sz="1400" b="1" dirty="0">
              <a:solidFill>
                <a:schemeClr val="accent3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7" name="Conector de seta reta 46"/>
          <p:cNvCxnSpPr>
            <a:stCxn id="46" idx="2"/>
          </p:cNvCxnSpPr>
          <p:nvPr/>
        </p:nvCxnSpPr>
        <p:spPr>
          <a:xfrm flipH="1">
            <a:off x="3776256" y="2420888"/>
            <a:ext cx="97604" cy="504056"/>
          </a:xfrm>
          <a:prstGeom prst="straightConnector1">
            <a:avLst/>
          </a:prstGeom>
          <a:ln w="28575">
            <a:solidFill>
              <a:schemeClr val="accent3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aixaDeTexto 25"/>
          <p:cNvSpPr txBox="1"/>
          <p:nvPr/>
        </p:nvSpPr>
        <p:spPr>
          <a:xfrm>
            <a:off x="179512" y="1475492"/>
            <a:ext cx="88209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  <a:t>Sudeste / Centro-Oeste</a:t>
            </a:r>
            <a:endParaRPr lang="pt-B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755576" y="1628800"/>
            <a:ext cx="34496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endParaRPr lang="pt-BR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5509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Espaço Reservado para Conteúdo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52799832"/>
              </p:ext>
            </p:extLst>
          </p:nvPr>
        </p:nvGraphicFramePr>
        <p:xfrm>
          <a:off x="656565" y="1915884"/>
          <a:ext cx="7758112" cy="39973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226" name="CaixaDeTexto 9"/>
          <p:cNvSpPr txBox="1">
            <a:spLocks noChangeArrowheads="1"/>
          </p:cNvSpPr>
          <p:nvPr/>
        </p:nvSpPr>
        <p:spPr bwMode="auto">
          <a:xfrm rot="16200000">
            <a:off x="-976174" y="3647637"/>
            <a:ext cx="296858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pt-BR" sz="1600" b="1" dirty="0" smtClean="0"/>
              <a:t>Armazenamento</a:t>
            </a:r>
            <a:endParaRPr lang="pt-BR" sz="1600" dirty="0"/>
          </a:p>
        </p:txBody>
      </p:sp>
      <p:sp>
        <p:nvSpPr>
          <p:cNvPr id="9230" name="CaixaDeTexto 17"/>
          <p:cNvSpPr txBox="1">
            <a:spLocks noChangeArrowheads="1"/>
          </p:cNvSpPr>
          <p:nvPr/>
        </p:nvSpPr>
        <p:spPr bwMode="auto">
          <a:xfrm>
            <a:off x="161510" y="6483533"/>
            <a:ext cx="2376488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54013" indent="-354013" eaLnBrk="0" hangingPunct="0"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pt-BR" sz="900" dirty="0" smtClean="0"/>
              <a:t>Fonte: MME/SEE</a:t>
            </a:r>
            <a:r>
              <a:rPr lang="pt-BR" sz="900" dirty="0"/>
              <a:t>.</a:t>
            </a:r>
          </a:p>
        </p:txBody>
      </p:sp>
      <p:sp>
        <p:nvSpPr>
          <p:cNvPr id="15" name="Retângulo 14"/>
          <p:cNvSpPr/>
          <p:nvPr/>
        </p:nvSpPr>
        <p:spPr>
          <a:xfrm>
            <a:off x="161510" y="572778"/>
            <a:ext cx="88209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400" b="1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Armazenamento nos Reservatórios (%)</a:t>
            </a:r>
          </a:p>
        </p:txBody>
      </p:sp>
      <p:cxnSp>
        <p:nvCxnSpPr>
          <p:cNvPr id="3" name="Conector reto 2"/>
          <p:cNvCxnSpPr/>
          <p:nvPr/>
        </p:nvCxnSpPr>
        <p:spPr>
          <a:xfrm>
            <a:off x="1123402" y="6021288"/>
            <a:ext cx="1882214" cy="0"/>
          </a:xfrm>
          <a:prstGeom prst="line">
            <a:avLst/>
          </a:prstGeom>
          <a:ln w="57150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to 9"/>
          <p:cNvCxnSpPr/>
          <p:nvPr/>
        </p:nvCxnSpPr>
        <p:spPr>
          <a:xfrm>
            <a:off x="4210586" y="6021288"/>
            <a:ext cx="3060000" cy="0"/>
          </a:xfrm>
          <a:prstGeom prst="line">
            <a:avLst/>
          </a:prstGeom>
          <a:ln w="57150">
            <a:solidFill>
              <a:srgbClr val="FFC000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aixaDeTexto 15"/>
          <p:cNvSpPr txBox="1"/>
          <p:nvPr/>
        </p:nvSpPr>
        <p:spPr>
          <a:xfrm>
            <a:off x="1589860" y="6021288"/>
            <a:ext cx="94929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Chuvoso</a:t>
            </a:r>
            <a:endParaRPr lang="pt-B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CaixaDeTexto 23"/>
          <p:cNvSpPr txBox="1"/>
          <p:nvPr/>
        </p:nvSpPr>
        <p:spPr>
          <a:xfrm>
            <a:off x="5434252" y="6021288"/>
            <a:ext cx="6126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Seco</a:t>
            </a:r>
            <a:endParaRPr lang="pt-B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CaixaDeTexto 16"/>
          <p:cNvSpPr txBox="1"/>
          <p:nvPr/>
        </p:nvSpPr>
        <p:spPr>
          <a:xfrm>
            <a:off x="4221427" y="5013176"/>
            <a:ext cx="522000" cy="307777"/>
          </a:xfrm>
          <a:prstGeom prst="rect">
            <a:avLst/>
          </a:prstGeom>
          <a:noFill/>
          <a:ln>
            <a:solidFill>
              <a:schemeClr val="accent4">
                <a:lumMod val="75000"/>
              </a:schemeClr>
            </a:solidFill>
          </a:ln>
        </p:spPr>
        <p:txBody>
          <a:bodyPr wrap="none" rtlCol="0" anchor="ctr">
            <a:spAutoFit/>
          </a:bodyPr>
          <a:lstStyle/>
          <a:p>
            <a:pPr algn="ctr"/>
            <a:r>
              <a:rPr lang="pt-BR" sz="1400" b="1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2015</a:t>
            </a:r>
            <a:endParaRPr lang="pt-BR" sz="1400" b="1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9" name="Conector de seta reta 28"/>
          <p:cNvCxnSpPr>
            <a:stCxn id="17" idx="0"/>
          </p:cNvCxnSpPr>
          <p:nvPr/>
        </p:nvCxnSpPr>
        <p:spPr>
          <a:xfrm flipH="1" flipV="1">
            <a:off x="4470417" y="4643264"/>
            <a:ext cx="12010" cy="369912"/>
          </a:xfrm>
          <a:prstGeom prst="straightConnector1">
            <a:avLst/>
          </a:prstGeom>
          <a:ln w="28575">
            <a:solidFill>
              <a:schemeClr val="accent4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CaixaDeTexto 33"/>
          <p:cNvSpPr txBox="1"/>
          <p:nvPr/>
        </p:nvSpPr>
        <p:spPr>
          <a:xfrm>
            <a:off x="3041888" y="3049215"/>
            <a:ext cx="522000" cy="307777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none" rtlCol="0" anchor="ctr">
            <a:spAutoFit/>
          </a:bodyPr>
          <a:lstStyle/>
          <a:p>
            <a:pPr algn="ctr"/>
            <a:r>
              <a:rPr lang="pt-BR" sz="1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2013</a:t>
            </a:r>
            <a:endParaRPr lang="pt-BR" sz="14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5" name="Conector de seta reta 34"/>
          <p:cNvCxnSpPr>
            <a:stCxn id="34" idx="2"/>
          </p:cNvCxnSpPr>
          <p:nvPr/>
        </p:nvCxnSpPr>
        <p:spPr>
          <a:xfrm>
            <a:off x="3302888" y="3356992"/>
            <a:ext cx="113911" cy="504056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CaixaDeTexto 37"/>
          <p:cNvSpPr txBox="1"/>
          <p:nvPr/>
        </p:nvSpPr>
        <p:spPr>
          <a:xfrm>
            <a:off x="6066224" y="5042579"/>
            <a:ext cx="522000" cy="307777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none" rtlCol="0" anchor="ctr">
            <a:spAutoFit/>
          </a:bodyPr>
          <a:lstStyle/>
          <a:p>
            <a:pPr algn="ctr"/>
            <a:r>
              <a:rPr lang="pt-BR" sz="14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2014</a:t>
            </a:r>
            <a:endParaRPr lang="pt-BR" sz="1400" b="1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9" name="Conector de seta reta 38"/>
          <p:cNvCxnSpPr>
            <a:stCxn id="38" idx="0"/>
          </p:cNvCxnSpPr>
          <p:nvPr/>
        </p:nvCxnSpPr>
        <p:spPr>
          <a:xfrm flipV="1">
            <a:off x="6327224" y="4730165"/>
            <a:ext cx="4028" cy="312414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CaixaDeTexto 45"/>
          <p:cNvSpPr txBox="1"/>
          <p:nvPr/>
        </p:nvSpPr>
        <p:spPr>
          <a:xfrm>
            <a:off x="3617952" y="2113111"/>
            <a:ext cx="522000" cy="307777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none" rtlCol="0" anchor="ctr">
            <a:spAutoFit/>
          </a:bodyPr>
          <a:lstStyle/>
          <a:p>
            <a:pPr algn="ctr"/>
            <a:r>
              <a:rPr lang="pt-BR" sz="1400" b="1" dirty="0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2012</a:t>
            </a:r>
            <a:endParaRPr lang="pt-BR" sz="1400" b="1" dirty="0">
              <a:solidFill>
                <a:schemeClr val="accent3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7" name="Conector de seta reta 46"/>
          <p:cNvCxnSpPr>
            <a:stCxn id="46" idx="2"/>
          </p:cNvCxnSpPr>
          <p:nvPr/>
        </p:nvCxnSpPr>
        <p:spPr>
          <a:xfrm>
            <a:off x="3878952" y="2420888"/>
            <a:ext cx="6974" cy="504056"/>
          </a:xfrm>
          <a:prstGeom prst="straightConnector1">
            <a:avLst/>
          </a:prstGeom>
          <a:ln w="28575">
            <a:solidFill>
              <a:schemeClr val="accent3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CaixaDeTexto 51"/>
          <p:cNvSpPr txBox="1"/>
          <p:nvPr/>
        </p:nvSpPr>
        <p:spPr>
          <a:xfrm>
            <a:off x="161510" y="1475492"/>
            <a:ext cx="88209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  <a:t>Nordeste</a:t>
            </a:r>
            <a:endParaRPr lang="pt-B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CaixaDeTexto 21"/>
          <p:cNvSpPr txBox="1"/>
          <p:nvPr/>
        </p:nvSpPr>
        <p:spPr>
          <a:xfrm>
            <a:off x="778436" y="1628800"/>
            <a:ext cx="34496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endParaRPr lang="pt-BR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2472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1510" y="233645"/>
            <a:ext cx="8820980" cy="1143000"/>
          </a:xfrm>
        </p:spPr>
        <p:txBody>
          <a:bodyPr/>
          <a:lstStyle/>
          <a:p>
            <a:r>
              <a:rPr lang="pt-BR" sz="2400" b="1" dirty="0" smtClean="0">
                <a:latin typeface="Arial Narrow" panose="020B0606020202030204" pitchFamily="34" charset="0"/>
              </a:rPr>
              <a:t>EVOLUÇÃO DA OFERTA DE GERAÇÃO E DA CARGA</a:t>
            </a:r>
            <a:endParaRPr lang="pt-BR" sz="2200" b="1" dirty="0">
              <a:latin typeface="Arial Narrow" panose="020B060602020203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76545" y="1088740"/>
            <a:ext cx="8229600" cy="5310590"/>
          </a:xfrm>
        </p:spPr>
        <p:txBody>
          <a:bodyPr/>
          <a:lstStyle/>
          <a:p>
            <a:pPr marL="361950" lvl="1" indent="-361950" algn="just" defTabSz="180975">
              <a:buFont typeface="Arial" panose="020B0604020202020204" pitchFamily="34" charset="0"/>
              <a:buChar char="•"/>
            </a:pPr>
            <a:r>
              <a:rPr lang="pt-BR" sz="1800" u="sng" dirty="0" smtClean="0"/>
              <a:t>Biênio 2013 / 2014 </a:t>
            </a:r>
            <a:r>
              <a:rPr lang="pt-BR" sz="1800" dirty="0" smtClean="0"/>
              <a:t>(taxa de crescimento anual média)</a:t>
            </a:r>
          </a:p>
          <a:p>
            <a:pPr marL="361950" lvl="1" indent="0" algn="just" defTabSz="180975">
              <a:buNone/>
            </a:pPr>
            <a:r>
              <a:rPr lang="pt-BR" sz="1800" dirty="0" smtClean="0"/>
              <a:t>Capacidade instalada: 5,2%. </a:t>
            </a:r>
          </a:p>
          <a:p>
            <a:pPr marL="361950" lvl="1" indent="0" algn="just" defTabSz="180975">
              <a:buNone/>
            </a:pPr>
            <a:r>
              <a:rPr lang="pt-BR" sz="1800" dirty="0" smtClean="0"/>
              <a:t>Carga: 2,6%</a:t>
            </a:r>
          </a:p>
          <a:p>
            <a:pPr marL="285750" lvl="1" algn="just" defTabSz="180975">
              <a:buFont typeface="Arial" panose="020B0604020202020204" pitchFamily="34" charset="0"/>
              <a:buChar char="•"/>
            </a:pPr>
            <a:endParaRPr lang="pt-BR" sz="1800" dirty="0" smtClean="0"/>
          </a:p>
          <a:p>
            <a:pPr marL="361950" lvl="1" indent="-361950" algn="just" defTabSz="180975">
              <a:buFont typeface="Arial" panose="020B0604020202020204" pitchFamily="34" charset="0"/>
              <a:buChar char="•"/>
            </a:pPr>
            <a:r>
              <a:rPr lang="pt-BR" sz="1800" u="sng" dirty="0" smtClean="0"/>
              <a:t>Ano de 2015 </a:t>
            </a:r>
            <a:r>
              <a:rPr lang="pt-BR" sz="1800" dirty="0" smtClean="0"/>
              <a:t>(taxa de crescimento anual) </a:t>
            </a:r>
          </a:p>
          <a:p>
            <a:pPr marL="361950" lvl="1" indent="0" algn="just" defTabSz="180975">
              <a:buNone/>
            </a:pPr>
            <a:r>
              <a:rPr lang="pt-BR" sz="1800" dirty="0" smtClean="0"/>
              <a:t>Capacidade instalada: 5%</a:t>
            </a:r>
          </a:p>
          <a:p>
            <a:pPr marL="361950" lvl="1" indent="0" algn="just" defTabSz="180975">
              <a:buNone/>
            </a:pPr>
            <a:r>
              <a:rPr lang="pt-BR" sz="1800" dirty="0" smtClean="0"/>
              <a:t>Carga: próximo de zero</a:t>
            </a:r>
          </a:p>
          <a:p>
            <a:pPr marL="450850" lvl="1" indent="0" algn="just">
              <a:buNone/>
            </a:pPr>
            <a:endParaRPr lang="pt-BR" sz="1800" dirty="0" smtClean="0"/>
          </a:p>
          <a:p>
            <a:pPr marL="361950" lvl="1" indent="-361950" algn="just" defTabSz="180975">
              <a:buFont typeface="Arial" panose="020B0604020202020204" pitchFamily="34" charset="0"/>
              <a:buChar char="•"/>
            </a:pPr>
            <a:r>
              <a:rPr lang="pt-BR" sz="1800" u="sng" dirty="0"/>
              <a:t>Biênio 2016 / 2017</a:t>
            </a:r>
          </a:p>
          <a:p>
            <a:pPr marL="361950" lvl="1" indent="0" algn="just">
              <a:buNone/>
            </a:pPr>
            <a:r>
              <a:rPr lang="pt-BR" sz="1800" dirty="0" smtClean="0"/>
              <a:t>Previsto 10,5 GW e 7,6 GW, nos dois anos respectivos, de usinas em   fase final de construção e fora das regiões com hidrologias desfavoráveis. Esta expansão terá um crescimento superior à da carga. </a:t>
            </a:r>
          </a:p>
          <a:p>
            <a:pPr marL="361950" lvl="1" indent="-361950" algn="just">
              <a:buNone/>
            </a:pPr>
            <a:r>
              <a:rPr lang="pt-BR" sz="2000" dirty="0"/>
              <a:t> </a:t>
            </a:r>
            <a:r>
              <a:rPr lang="pt-BR" sz="2000" dirty="0" smtClean="0"/>
              <a:t>     </a:t>
            </a:r>
            <a:r>
              <a:rPr lang="pt-BR" sz="2200" dirty="0" smtClean="0"/>
              <a:t>                                                                                               </a:t>
            </a:r>
            <a:endParaRPr lang="pt-BR" sz="2200" dirty="0"/>
          </a:p>
        </p:txBody>
      </p:sp>
      <p:grpSp>
        <p:nvGrpSpPr>
          <p:cNvPr id="6" name="Grupo 5"/>
          <p:cNvGrpSpPr/>
          <p:nvPr/>
        </p:nvGrpSpPr>
        <p:grpSpPr>
          <a:xfrm>
            <a:off x="341530" y="5184195"/>
            <a:ext cx="8370930" cy="1350150"/>
            <a:chOff x="251520" y="5229200"/>
            <a:chExt cx="8370930" cy="1350150"/>
          </a:xfrm>
        </p:grpSpPr>
        <p:sp>
          <p:nvSpPr>
            <p:cNvPr id="4" name="CaixaDeTexto 3"/>
            <p:cNvSpPr txBox="1"/>
            <p:nvPr/>
          </p:nvSpPr>
          <p:spPr>
            <a:xfrm>
              <a:off x="634063" y="5442610"/>
              <a:ext cx="7605844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pt-BR" dirty="0" smtClean="0"/>
                <a:t>O suprimento de energia elétrica do Sistema Interligado Nacional (geração) está assegurado no triênio 2015/2017, não sendo estatisticamente visualizados déficits ou racionamentos no período </a:t>
              </a:r>
              <a:endParaRPr lang="pt-BR" dirty="0"/>
            </a:p>
          </p:txBody>
        </p:sp>
        <p:sp>
          <p:nvSpPr>
            <p:cNvPr id="5" name="Retângulo de cantos arredondados 4"/>
            <p:cNvSpPr/>
            <p:nvPr/>
          </p:nvSpPr>
          <p:spPr>
            <a:xfrm>
              <a:off x="251520" y="5229200"/>
              <a:ext cx="8370930" cy="1350150"/>
            </a:xfrm>
            <a:prstGeom prst="roundRect">
              <a:avLst/>
            </a:prstGeom>
            <a:noFill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</p:spTree>
    <p:extLst>
      <p:ext uri="{BB962C8B-B14F-4D97-AF65-F5344CB8AC3E}">
        <p14:creationId xmlns:p14="http://schemas.microsoft.com/office/powerpoint/2010/main" val="37726357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3"/>
          <p:cNvSpPr>
            <a:spLocks noChangeArrowheads="1"/>
          </p:cNvSpPr>
          <p:nvPr/>
        </p:nvSpPr>
        <p:spPr bwMode="auto">
          <a:xfrm>
            <a:off x="152400" y="2571750"/>
            <a:ext cx="88265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pt-BR" sz="3600" b="1"/>
              <a:t>Muito Obrigado</a:t>
            </a:r>
          </a:p>
        </p:txBody>
      </p:sp>
      <p:sp>
        <p:nvSpPr>
          <p:cNvPr id="66563" name="Text Box 217"/>
          <p:cNvSpPr txBox="1">
            <a:spLocks noChangeArrowheads="1"/>
          </p:cNvSpPr>
          <p:nvPr/>
        </p:nvSpPr>
        <p:spPr bwMode="auto">
          <a:xfrm>
            <a:off x="3995738" y="4652963"/>
            <a:ext cx="4876800" cy="15081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s-AR" sz="1600" b="1" dirty="0" err="1">
                <a:cs typeface="Arial" charset="0"/>
              </a:rPr>
              <a:t>Altino</a:t>
            </a:r>
            <a:r>
              <a:rPr lang="es-AR" sz="1600" b="1" dirty="0">
                <a:cs typeface="Arial" charset="0"/>
              </a:rPr>
              <a:t> Ventura Filho</a:t>
            </a:r>
          </a:p>
          <a:p>
            <a:pPr algn="r" eaLnBrk="1" hangingPunct="1">
              <a:spcBef>
                <a:spcPct val="50000"/>
              </a:spcBef>
            </a:pPr>
            <a:r>
              <a:rPr lang="es-AR" sz="1600" dirty="0">
                <a:cs typeface="Arial" charset="0"/>
              </a:rPr>
              <a:t>   </a:t>
            </a:r>
            <a:r>
              <a:rPr lang="pt-BR" sz="1600" dirty="0">
                <a:cs typeface="Arial" charset="0"/>
              </a:rPr>
              <a:t>Secretário de Planejamento e Desenvolvimento Energético  MME</a:t>
            </a:r>
            <a:r>
              <a:rPr lang="es-AR" sz="1600" dirty="0">
                <a:cs typeface="Arial" charset="0"/>
              </a:rPr>
              <a:t>/ Brasil</a:t>
            </a:r>
          </a:p>
          <a:p>
            <a:pPr algn="r" eaLnBrk="1" hangingPunct="1">
              <a:spcBef>
                <a:spcPct val="50000"/>
              </a:spcBef>
            </a:pPr>
            <a:r>
              <a:rPr lang="es-AR" sz="2400" dirty="0">
                <a:cs typeface="Arial" charset="0"/>
              </a:rPr>
              <a:t>spe@mme.gov.br </a:t>
            </a:r>
          </a:p>
        </p:txBody>
      </p:sp>
    </p:spTree>
    <p:extLst>
      <p:ext uri="{BB962C8B-B14F-4D97-AF65-F5344CB8AC3E}">
        <p14:creationId xmlns:p14="http://schemas.microsoft.com/office/powerpoint/2010/main" val="424635274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98630"/>
            <a:ext cx="8826500" cy="1143000"/>
          </a:xfrm>
          <a:noFill/>
        </p:spPr>
        <p:txBody>
          <a:bodyPr/>
          <a:lstStyle/>
          <a:p>
            <a:pPr eaLnBrk="1" hangingPunct="1"/>
            <a:r>
              <a:rPr lang="pt-BR" sz="2400" b="1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SUMÁRIO </a:t>
            </a:r>
          </a:p>
        </p:txBody>
      </p:sp>
      <p:sp>
        <p:nvSpPr>
          <p:cNvPr id="68608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86535" y="1358770"/>
            <a:ext cx="8389937" cy="4608512"/>
          </a:xfrm>
        </p:spPr>
        <p:txBody>
          <a:bodyPr/>
          <a:lstStyle/>
          <a:p>
            <a:pPr marL="361950" indent="-361950" algn="just" eaLnBrk="1" hangingPunct="1">
              <a:lnSpc>
                <a:spcPct val="80000"/>
              </a:lnSpc>
              <a:buFont typeface="Arial Narrow" pitchFamily="34" charset="0"/>
              <a:buNone/>
              <a:defRPr/>
            </a:pPr>
            <a:endParaRPr lang="pt-BR" sz="1600" b="1" dirty="0" smtClean="0">
              <a:latin typeface="Arial Narrow" panose="020B0606020202030204" pitchFamily="34" charset="0"/>
            </a:endParaRPr>
          </a:p>
          <a:p>
            <a:pPr marL="361950" indent="-361950" algn="just" eaLnBrk="1" hangingPunct="1">
              <a:lnSpc>
                <a:spcPct val="80000"/>
              </a:lnSpc>
              <a:buFont typeface="Arial Narrow" pitchFamily="34" charset="0"/>
              <a:buNone/>
              <a:defRPr/>
            </a:pPr>
            <a:endParaRPr lang="pt-BR" sz="1600" b="1" dirty="0">
              <a:latin typeface="Arial Narrow" panose="020B0606020202030204" pitchFamily="34" charset="0"/>
            </a:endParaRPr>
          </a:p>
          <a:p>
            <a:pPr marL="361950" indent="-361950" algn="just" eaLnBrk="1" hangingPunct="1">
              <a:lnSpc>
                <a:spcPct val="80000"/>
              </a:lnSpc>
              <a:buFont typeface="Arial Narrow" pitchFamily="34" charset="0"/>
              <a:buNone/>
              <a:defRPr/>
            </a:pPr>
            <a:endParaRPr lang="pt-BR" sz="1600" b="1" dirty="0" smtClean="0">
              <a:latin typeface="Arial Narrow" panose="020B0606020202030204" pitchFamily="34" charset="0"/>
            </a:endParaRPr>
          </a:p>
          <a:p>
            <a:pPr marL="361950" indent="-361950" algn="just" eaLnBrk="1" hangingPunct="1">
              <a:lnSpc>
                <a:spcPct val="80000"/>
              </a:lnSpc>
              <a:buFont typeface="Arial Narrow" pitchFamily="34" charset="0"/>
              <a:buNone/>
              <a:defRPr/>
            </a:pPr>
            <a:r>
              <a:rPr lang="pt-BR" sz="1600" b="1" dirty="0" smtClean="0">
                <a:latin typeface="Arial Narrow" panose="020B0606020202030204" pitchFamily="34" charset="0"/>
              </a:rPr>
              <a:t>1)	DESAFIOS  DO  SETOR  DE  ENERGIA  ELÉTRICA  NACIONAL </a:t>
            </a:r>
          </a:p>
          <a:p>
            <a:pPr marL="514350" indent="-514350" algn="just" eaLnBrk="1" hangingPunct="1">
              <a:lnSpc>
                <a:spcPct val="80000"/>
              </a:lnSpc>
              <a:buFont typeface="Arial Narrow" pitchFamily="34" charset="0"/>
              <a:buNone/>
              <a:defRPr/>
            </a:pPr>
            <a:endParaRPr lang="pt-BR" sz="1600" b="1" dirty="0" smtClean="0">
              <a:latin typeface="Arial Narrow" panose="020B0606020202030204" pitchFamily="34" charset="0"/>
            </a:endParaRPr>
          </a:p>
          <a:p>
            <a:pPr marL="361950" indent="-361950" algn="just" eaLnBrk="1" hangingPunct="1">
              <a:lnSpc>
                <a:spcPct val="80000"/>
              </a:lnSpc>
              <a:buFont typeface="Arial Narrow" pitchFamily="34" charset="0"/>
              <a:buAutoNum type="arabicParenR" startAt="2"/>
              <a:defRPr/>
            </a:pPr>
            <a:r>
              <a:rPr lang="pt-BR" sz="1600" b="1" dirty="0" smtClean="0">
                <a:latin typeface="Arial Narrow" panose="020B0606020202030204" pitchFamily="34" charset="0"/>
              </a:rPr>
              <a:t>POLÍTICAS  ENERGÉTICAS  E  EXPANSÃO  DO  SISTEMA  ELÉTRICO  /  MÉDIO  E LONGO PRAZOS</a:t>
            </a:r>
          </a:p>
          <a:p>
            <a:pPr marL="514350" indent="-514350" algn="just" eaLnBrk="1" hangingPunct="1">
              <a:lnSpc>
                <a:spcPct val="80000"/>
              </a:lnSpc>
              <a:buFont typeface="Arial Narrow" pitchFamily="34" charset="0"/>
              <a:buNone/>
              <a:defRPr/>
            </a:pPr>
            <a:endParaRPr lang="pt-BR" sz="1600" b="1" dirty="0">
              <a:latin typeface="Arial Narrow" panose="020B0606020202030204" pitchFamily="34" charset="0"/>
            </a:endParaRPr>
          </a:p>
          <a:p>
            <a:pPr marL="361950" indent="-361950" algn="just" eaLnBrk="1" hangingPunct="1">
              <a:lnSpc>
                <a:spcPct val="80000"/>
              </a:lnSpc>
              <a:buFont typeface="Arial Narrow" pitchFamily="34" charset="0"/>
              <a:buAutoNum type="arabicParenR" startAt="3"/>
              <a:defRPr/>
            </a:pPr>
            <a:endParaRPr lang="pt-BR" sz="1600" b="1" dirty="0" smtClean="0">
              <a:latin typeface="Arial Narrow" panose="020B0606020202030204" pitchFamily="34" charset="0"/>
            </a:endParaRPr>
          </a:p>
          <a:p>
            <a:pPr marL="361950" indent="-361950" algn="just" eaLnBrk="1" hangingPunct="1">
              <a:lnSpc>
                <a:spcPct val="80000"/>
              </a:lnSpc>
              <a:buFont typeface="Arial Narrow" pitchFamily="34" charset="0"/>
              <a:buAutoNum type="arabicParenR" startAt="3"/>
              <a:defRPr/>
            </a:pPr>
            <a:endParaRPr lang="pt-BR" sz="1600" b="1" dirty="0">
              <a:latin typeface="Arial Narrow" panose="020B0606020202030204" pitchFamily="34" charset="0"/>
            </a:endParaRPr>
          </a:p>
          <a:p>
            <a:pPr marL="361950" indent="-361950" algn="just" eaLnBrk="1" hangingPunct="1">
              <a:lnSpc>
                <a:spcPct val="80000"/>
              </a:lnSpc>
              <a:buFont typeface="Arial Narrow" pitchFamily="34" charset="0"/>
              <a:buAutoNum type="arabicParenR" startAt="3"/>
              <a:defRPr/>
            </a:pPr>
            <a:endParaRPr lang="pt-BR" sz="1600" b="1" dirty="0">
              <a:latin typeface="Arial Narrow" panose="020B0606020202030204" pitchFamily="34" charset="0"/>
            </a:endParaRPr>
          </a:p>
          <a:p>
            <a:pPr marL="361950" indent="-361950" algn="just" eaLnBrk="1" hangingPunct="1">
              <a:lnSpc>
                <a:spcPct val="80000"/>
              </a:lnSpc>
              <a:buFont typeface="Arial Narrow" pitchFamily="34" charset="0"/>
              <a:buAutoNum type="arabicParenR" startAt="3"/>
              <a:defRPr/>
            </a:pPr>
            <a:endParaRPr lang="pt-BR" sz="1600" b="1" dirty="0">
              <a:latin typeface="Arial Narrow" panose="020B0606020202030204" pitchFamily="34" charset="0"/>
            </a:endParaRPr>
          </a:p>
          <a:p>
            <a:pPr marL="361950" indent="-361950" algn="just" eaLnBrk="1" hangingPunct="1">
              <a:lnSpc>
                <a:spcPct val="80000"/>
              </a:lnSpc>
              <a:buFont typeface="Arial Narrow" pitchFamily="34" charset="0"/>
              <a:buAutoNum type="arabicParenR" startAt="3"/>
              <a:defRPr/>
            </a:pPr>
            <a:endParaRPr lang="pt-BR" sz="1600" b="1" dirty="0">
              <a:latin typeface="Arial Narrow" panose="020B0606020202030204" pitchFamily="34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161510" y="1043735"/>
            <a:ext cx="88209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u="sng" dirty="0" smtClean="0"/>
              <a:t>TEMA I - QUESTÕES ESTRUTURAIS</a:t>
            </a:r>
            <a:endParaRPr lang="pt-BR" b="1" u="sng" dirty="0"/>
          </a:p>
        </p:txBody>
      </p:sp>
      <p:sp>
        <p:nvSpPr>
          <p:cNvPr id="5" name="CaixaDeTexto 4"/>
          <p:cNvSpPr txBox="1"/>
          <p:nvPr/>
        </p:nvSpPr>
        <p:spPr>
          <a:xfrm>
            <a:off x="161510" y="3924055"/>
            <a:ext cx="88209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u="sng" dirty="0" smtClean="0"/>
              <a:t>TEMA II - QUESTÕES CONJUNTURAIS</a:t>
            </a:r>
            <a:endParaRPr lang="pt-BR" b="1" u="sng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386535" y="4734145"/>
            <a:ext cx="8389937" cy="1205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1950" indent="-361950" algn="just" eaLnBrk="1" hangingPunct="1">
              <a:lnSpc>
                <a:spcPct val="80000"/>
              </a:lnSpc>
              <a:buFont typeface="Arial Narrow" pitchFamily="34" charset="0"/>
              <a:buNone/>
              <a:defRPr/>
            </a:pPr>
            <a:r>
              <a:rPr lang="pt-BR" sz="1600" b="1" dirty="0" smtClean="0">
                <a:latin typeface="Arial Narrow" panose="020B0606020202030204" pitchFamily="34" charset="0"/>
              </a:rPr>
              <a:t>1)   SISTEMA  HIDRO / TÉRMICO / EÓLICO  –  SEGURANÇA  ENERGÉTICA  E  OPERAÇÃO  DAS  USINAS</a:t>
            </a:r>
          </a:p>
          <a:p>
            <a:pPr marL="361950" indent="-361950" algn="just" eaLnBrk="1" hangingPunct="1">
              <a:lnSpc>
                <a:spcPct val="80000"/>
              </a:lnSpc>
              <a:buFont typeface="Arial Narrow" pitchFamily="34" charset="0"/>
              <a:buAutoNum type="arabicParenR" startAt="2"/>
              <a:defRPr/>
            </a:pPr>
            <a:endParaRPr lang="pt-BR" sz="1600" b="1" dirty="0">
              <a:latin typeface="Arial Narrow" panose="020B0606020202030204" pitchFamily="34" charset="0"/>
            </a:endParaRPr>
          </a:p>
          <a:p>
            <a:pPr marL="361950" indent="-361950" algn="just" eaLnBrk="1" hangingPunct="1">
              <a:lnSpc>
                <a:spcPct val="80000"/>
              </a:lnSpc>
              <a:buFont typeface="Arial Narrow" pitchFamily="34" charset="0"/>
              <a:buAutoNum type="arabicParenR" startAt="2"/>
              <a:defRPr/>
            </a:pPr>
            <a:r>
              <a:rPr lang="pt-BR" sz="1600" b="1" dirty="0" smtClean="0">
                <a:latin typeface="Arial Narrow" panose="020B0606020202030204" pitchFamily="34" charset="0"/>
              </a:rPr>
              <a:t>SUPRIMENTO  NO  TRIÊNIO  2015 / 2016 / 2017 </a:t>
            </a:r>
          </a:p>
        </p:txBody>
      </p:sp>
    </p:spTree>
    <p:extLst>
      <p:ext uri="{BB962C8B-B14F-4D97-AF65-F5344CB8AC3E}">
        <p14:creationId xmlns:p14="http://schemas.microsoft.com/office/powerpoint/2010/main" val="163249087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665820"/>
            <a:ext cx="8229600" cy="1143000"/>
          </a:xfrm>
        </p:spPr>
        <p:txBody>
          <a:bodyPr/>
          <a:lstStyle/>
          <a:p>
            <a:r>
              <a:rPr lang="pt-BR" sz="2400" b="1" dirty="0" smtClean="0">
                <a:latin typeface="Arial Narrow" panose="020B0606020202030204" pitchFamily="34" charset="0"/>
              </a:rPr>
              <a:t>PRINCIPAIS  DESAFIOS  DO  SETOR  ELÉTRICO  ( 1 / 2 )</a:t>
            </a:r>
            <a:endParaRPr lang="pt-BR" sz="2400" b="1" dirty="0">
              <a:latin typeface="Arial Narrow" panose="020B060602020203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31540" y="2233407"/>
            <a:ext cx="8712460" cy="4525963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pt-BR" sz="2000" dirty="0" smtClean="0"/>
              <a:t>Planejamento e Políticas  Energéticas (MME e EPE)</a:t>
            </a:r>
          </a:p>
          <a:p>
            <a:pPr>
              <a:spcAft>
                <a:spcPts val="1200"/>
              </a:spcAft>
            </a:pPr>
            <a:r>
              <a:rPr lang="pt-BR" sz="2000" dirty="0" smtClean="0"/>
              <a:t>Atuação das Agências Reguladoras – ANEEL, ANA e ANP</a:t>
            </a:r>
          </a:p>
          <a:p>
            <a:pPr>
              <a:spcAft>
                <a:spcPts val="1200"/>
              </a:spcAft>
            </a:pPr>
            <a:r>
              <a:rPr lang="pt-BR" sz="2000" u="sng" dirty="0" smtClean="0"/>
              <a:t>Expansão do Sistema Elétrico / Energético - Energia do Amanhã</a:t>
            </a:r>
          </a:p>
          <a:p>
            <a:pPr>
              <a:spcAft>
                <a:spcPts val="1200"/>
              </a:spcAft>
            </a:pPr>
            <a:r>
              <a:rPr lang="pt-BR" sz="2000" u="sng" dirty="0" smtClean="0"/>
              <a:t>Financiamento do Programa de Expansão</a:t>
            </a:r>
          </a:p>
          <a:p>
            <a:pPr>
              <a:spcAft>
                <a:spcPts val="1200"/>
              </a:spcAft>
            </a:pPr>
            <a:r>
              <a:rPr lang="pt-BR" sz="2000" dirty="0" smtClean="0"/>
              <a:t>Operação do Sistema Elétrico – Confiabilidade / Custos (ONS)</a:t>
            </a:r>
          </a:p>
          <a:p>
            <a:pPr>
              <a:spcAft>
                <a:spcPts val="1200"/>
              </a:spcAft>
            </a:pPr>
            <a:r>
              <a:rPr lang="pt-BR" sz="2000" dirty="0" smtClean="0"/>
              <a:t>Comercialização da Energia – Fluxo Financeiro entre Agentes (CCEE)</a:t>
            </a:r>
          </a:p>
          <a:p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31146819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30805"/>
            <a:ext cx="8229600" cy="1143000"/>
          </a:xfrm>
        </p:spPr>
        <p:txBody>
          <a:bodyPr/>
          <a:lstStyle/>
          <a:p>
            <a:r>
              <a:rPr lang="pt-BR" sz="2400" b="1" dirty="0" smtClean="0">
                <a:latin typeface="Arial Narrow" panose="020B0606020202030204" pitchFamily="34" charset="0"/>
              </a:rPr>
              <a:t>PRINCIPAIS  DESAFIOS  DO  SETOR  ELÉTRICO  ( 2 / 2 )</a:t>
            </a:r>
            <a:endParaRPr lang="pt-BR" sz="2400" b="1" dirty="0">
              <a:latin typeface="Arial Narrow" panose="020B060602020203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96525" y="1808820"/>
            <a:ext cx="8712460" cy="4525963"/>
          </a:xfrm>
        </p:spPr>
        <p:txBody>
          <a:bodyPr/>
          <a:lstStyle/>
          <a:p>
            <a:pPr algn="just">
              <a:spcAft>
                <a:spcPts val="1200"/>
              </a:spcAft>
            </a:pPr>
            <a:r>
              <a:rPr lang="pt-BR" sz="2000" dirty="0" smtClean="0"/>
              <a:t>Desenvolvimento Tecnológico – Integração Indústria / Universidade</a:t>
            </a:r>
          </a:p>
          <a:p>
            <a:pPr algn="just">
              <a:spcAft>
                <a:spcPts val="1200"/>
              </a:spcAft>
            </a:pPr>
            <a:r>
              <a:rPr lang="pt-BR" sz="2000" dirty="0" smtClean="0"/>
              <a:t>Formação e Treinamento das Equipes do Setor Energético</a:t>
            </a:r>
          </a:p>
          <a:p>
            <a:pPr algn="just">
              <a:spcAft>
                <a:spcPts val="1200"/>
              </a:spcAft>
            </a:pPr>
            <a:r>
              <a:rPr lang="pt-BR" sz="2000" dirty="0" smtClean="0"/>
              <a:t>Integração Elétrica / Energética com os Países Vizinhos e Outras Ações Internacionais</a:t>
            </a:r>
          </a:p>
          <a:p>
            <a:pPr algn="just">
              <a:spcAft>
                <a:spcPts val="1200"/>
              </a:spcAft>
            </a:pPr>
            <a:r>
              <a:rPr lang="pt-BR" sz="2000" dirty="0" smtClean="0"/>
              <a:t>Transição da Hidro para Térmica e a Inserção das Fontes Renováveis Eólica, Biomassa e Solar na Expansão do Sistema Gerador </a:t>
            </a:r>
          </a:p>
          <a:p>
            <a:pPr algn="just">
              <a:spcAft>
                <a:spcPts val="1200"/>
              </a:spcAft>
            </a:pPr>
            <a:r>
              <a:rPr lang="pt-BR" sz="2000" dirty="0" smtClean="0"/>
              <a:t>Usinas Hidroelétricas a Fio-d´água (sem reservatórios de regularização plurianual), Inclusão de Usinas Reversíveis (de bombeamento) e o Balanço de Ponta (demandas elevadas diárias) da Carga de Energia</a:t>
            </a:r>
          </a:p>
          <a:p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38494183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Espaço Reservado para Conteúdo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03019546"/>
              </p:ext>
            </p:extLst>
          </p:nvPr>
        </p:nvGraphicFramePr>
        <p:xfrm>
          <a:off x="656565" y="2239920"/>
          <a:ext cx="7758112" cy="35743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226" name="CaixaDeTexto 9"/>
          <p:cNvSpPr txBox="1">
            <a:spLocks noChangeArrowheads="1"/>
          </p:cNvSpPr>
          <p:nvPr/>
        </p:nvSpPr>
        <p:spPr bwMode="auto">
          <a:xfrm rot="16200000">
            <a:off x="-531887" y="3519561"/>
            <a:ext cx="203835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pt-BR" sz="1600" b="1" dirty="0"/>
              <a:t>Incremento </a:t>
            </a:r>
            <a:endParaRPr lang="pt-BR" sz="1600" dirty="0"/>
          </a:p>
        </p:txBody>
      </p:sp>
      <p:sp>
        <p:nvSpPr>
          <p:cNvPr id="9230" name="CaixaDeTexto 17"/>
          <p:cNvSpPr txBox="1">
            <a:spLocks noChangeArrowheads="1"/>
          </p:cNvSpPr>
          <p:nvPr/>
        </p:nvSpPr>
        <p:spPr bwMode="auto">
          <a:xfrm>
            <a:off x="161510" y="6483533"/>
            <a:ext cx="2376488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54013" indent="-354013" eaLnBrk="0" hangingPunct="0"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pt-BR" sz="900" dirty="0"/>
              <a:t>Fonte: Plano Decenal </a:t>
            </a:r>
            <a:r>
              <a:rPr lang="pt-BR" sz="900" dirty="0" smtClean="0"/>
              <a:t>2022, MME/SPE</a:t>
            </a:r>
            <a:r>
              <a:rPr lang="pt-BR" sz="900" dirty="0"/>
              <a:t>.</a:t>
            </a:r>
          </a:p>
        </p:txBody>
      </p:sp>
      <p:sp>
        <p:nvSpPr>
          <p:cNvPr id="15" name="Retângulo 14"/>
          <p:cNvSpPr/>
          <p:nvPr/>
        </p:nvSpPr>
        <p:spPr>
          <a:xfrm>
            <a:off x="161510" y="572778"/>
            <a:ext cx="88209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400" b="1" dirty="0">
                <a:latin typeface="Arial Narrow" panose="020B0606020202030204" pitchFamily="34" charset="0"/>
                <a:ea typeface="Arial Unicode MS" pitchFamily="34" charset="-128"/>
                <a:cs typeface="Arial Unicode MS" pitchFamily="34" charset="-128"/>
              </a:rPr>
              <a:t>BRASIL </a:t>
            </a:r>
            <a:r>
              <a:rPr lang="pt-BR" sz="2400" b="1" dirty="0" smtClean="0">
                <a:latin typeface="Arial Narrow" panose="020B0606020202030204" pitchFamily="34" charset="0"/>
                <a:ea typeface="Arial Unicode MS" pitchFamily="34" charset="-128"/>
                <a:cs typeface="Arial Unicode MS" pitchFamily="34" charset="-128"/>
              </a:rPr>
              <a:t>– CAPACIDADE  INSTALADA</a:t>
            </a:r>
          </a:p>
          <a:p>
            <a:pPr algn="ctr"/>
            <a:r>
              <a:rPr lang="pt-BR" sz="2400" b="1" dirty="0" smtClean="0">
                <a:latin typeface="Arial Narrow" panose="020B0606020202030204" pitchFamily="34" charset="0"/>
                <a:ea typeface="Arial Unicode MS" pitchFamily="34" charset="-128"/>
                <a:cs typeface="Arial Unicode MS" pitchFamily="34" charset="-128"/>
              </a:rPr>
              <a:t>Incremento   Anual  Médio  - MW</a:t>
            </a:r>
            <a:endParaRPr lang="pt-BR" sz="2400" b="1" dirty="0">
              <a:latin typeface="Arial Narrow" panose="020B0606020202030204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2" name="CaixaDeTexto 21"/>
          <p:cNvSpPr txBox="1"/>
          <p:nvPr/>
        </p:nvSpPr>
        <p:spPr>
          <a:xfrm>
            <a:off x="701570" y="1808820"/>
            <a:ext cx="5036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b="1" dirty="0" smtClean="0"/>
              <a:t>MW</a:t>
            </a:r>
            <a:endParaRPr lang="pt-BR" sz="1400" b="1" dirty="0"/>
          </a:p>
        </p:txBody>
      </p:sp>
      <p:sp>
        <p:nvSpPr>
          <p:cNvPr id="2" name="CaixaDeTexto 1"/>
          <p:cNvSpPr txBox="1"/>
          <p:nvPr/>
        </p:nvSpPr>
        <p:spPr>
          <a:xfrm>
            <a:off x="6642230" y="2393885"/>
            <a:ext cx="319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~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27309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áfico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45314468"/>
              </p:ext>
            </p:extLst>
          </p:nvPr>
        </p:nvGraphicFramePr>
        <p:xfrm>
          <a:off x="50800" y="4163330"/>
          <a:ext cx="8999538" cy="2686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Gráfico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38493104"/>
              </p:ext>
            </p:extLst>
          </p:nvPr>
        </p:nvGraphicFramePr>
        <p:xfrm>
          <a:off x="152400" y="1530350"/>
          <a:ext cx="8826500" cy="25574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292" name="Text Box 2"/>
          <p:cNvSpPr txBox="1">
            <a:spLocks noChangeArrowheads="1"/>
          </p:cNvSpPr>
          <p:nvPr/>
        </p:nvSpPr>
        <p:spPr bwMode="auto">
          <a:xfrm>
            <a:off x="87415" y="6498465"/>
            <a:ext cx="28194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pt-BR" sz="800" b="1" dirty="0" smtClean="0">
                <a:cs typeface="Arial" charset="0"/>
              </a:rPr>
              <a:t>Fonte: IEA e MME/ BEN  </a:t>
            </a:r>
            <a:endParaRPr lang="pt-BR" sz="800" b="1" dirty="0">
              <a:cs typeface="Arial" charset="0"/>
            </a:endParaRPr>
          </a:p>
        </p:txBody>
      </p:sp>
      <p:sp>
        <p:nvSpPr>
          <p:cNvPr id="12293" name="Rectangle 3"/>
          <p:cNvSpPr>
            <a:spLocks noChangeArrowheads="1"/>
          </p:cNvSpPr>
          <p:nvPr/>
        </p:nvSpPr>
        <p:spPr bwMode="auto">
          <a:xfrm>
            <a:off x="152400" y="368660"/>
            <a:ext cx="88265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/>
            <a:r>
              <a:rPr lang="pt-BR" sz="2400" b="1" dirty="0"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MATRIZ  DE  OFERTA  DE  </a:t>
            </a:r>
            <a:r>
              <a:rPr lang="pt-BR" sz="2400" b="1" dirty="0" smtClean="0"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ELETRICIDADE – MUNDO e BRASIL </a:t>
            </a:r>
          </a:p>
          <a:p>
            <a:pPr algn="ctr"/>
            <a:r>
              <a:rPr lang="pt-BR" sz="2400" b="1" dirty="0" smtClean="0"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Participação das Fontes Primárias – Ano 2013 (%)</a:t>
            </a:r>
            <a:endParaRPr lang="pt-BR" sz="2400" b="1" dirty="0"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268288" y="1268413"/>
            <a:ext cx="3429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t-BR" sz="1400" b="1">
                <a:cs typeface="Arial" charset="0"/>
              </a:rPr>
              <a:t>%</a:t>
            </a:r>
          </a:p>
        </p:txBody>
      </p:sp>
      <p:sp>
        <p:nvSpPr>
          <p:cNvPr id="12295" name="CaixaDeTexto 12"/>
          <p:cNvSpPr txBox="1">
            <a:spLocks noChangeArrowheads="1"/>
          </p:cNvSpPr>
          <p:nvPr/>
        </p:nvSpPr>
        <p:spPr bwMode="auto">
          <a:xfrm>
            <a:off x="971600" y="1313765"/>
            <a:ext cx="149592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t-BR" sz="1600" b="1" dirty="0" smtClean="0">
                <a:cs typeface="Arial" charset="0"/>
              </a:rPr>
              <a:t>Mundo - 2013</a:t>
            </a:r>
            <a:endParaRPr lang="pt-BR" sz="1600" b="1" dirty="0">
              <a:cs typeface="Arial" charset="0"/>
            </a:endParaRPr>
          </a:p>
        </p:txBody>
      </p:sp>
      <p:sp>
        <p:nvSpPr>
          <p:cNvPr id="12296" name="CaixaDeTexto 13"/>
          <p:cNvSpPr txBox="1">
            <a:spLocks noChangeArrowheads="1"/>
          </p:cNvSpPr>
          <p:nvPr/>
        </p:nvSpPr>
        <p:spPr bwMode="auto">
          <a:xfrm>
            <a:off x="1061610" y="3978857"/>
            <a:ext cx="15716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t-BR" sz="1600" b="1" dirty="0" smtClean="0">
                <a:cs typeface="Arial" charset="0"/>
              </a:rPr>
              <a:t>Brasil </a:t>
            </a:r>
            <a:r>
              <a:rPr lang="en-US" sz="1600" b="1" dirty="0" smtClean="0">
                <a:cs typeface="Arial" charset="0"/>
              </a:rPr>
              <a:t>- 2013</a:t>
            </a:r>
            <a:endParaRPr lang="en-US" sz="1600" b="1" dirty="0">
              <a:cs typeface="Arial" charset="0"/>
            </a:endParaRPr>
          </a:p>
        </p:txBody>
      </p:sp>
      <p:sp>
        <p:nvSpPr>
          <p:cNvPr id="12297" name="Text Box 6"/>
          <p:cNvSpPr txBox="1">
            <a:spLocks noChangeArrowheads="1"/>
          </p:cNvSpPr>
          <p:nvPr/>
        </p:nvSpPr>
        <p:spPr bwMode="auto">
          <a:xfrm>
            <a:off x="268288" y="3967190"/>
            <a:ext cx="3429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t-BR" sz="1400" b="1" dirty="0">
                <a:cs typeface="Arial" charset="0"/>
              </a:rPr>
              <a:t>%</a:t>
            </a:r>
          </a:p>
        </p:txBody>
      </p:sp>
      <p:sp>
        <p:nvSpPr>
          <p:cNvPr id="10" name="CaixaDeTexto 9"/>
          <p:cNvSpPr txBox="1">
            <a:spLocks noChangeArrowheads="1"/>
          </p:cNvSpPr>
          <p:nvPr/>
        </p:nvSpPr>
        <p:spPr bwMode="auto">
          <a:xfrm>
            <a:off x="6147175" y="1788647"/>
            <a:ext cx="2887329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pt-BR" sz="1600" dirty="0">
                <a:cs typeface="Arial" charset="0"/>
              </a:rPr>
              <a:t>Renováveis: </a:t>
            </a:r>
            <a:r>
              <a:rPr lang="pt-BR" sz="1600" dirty="0" smtClean="0">
                <a:cs typeface="Arial" charset="0"/>
              </a:rPr>
              <a:t>21,2%</a:t>
            </a:r>
            <a:endParaRPr lang="pt-BR" sz="1600" dirty="0">
              <a:cs typeface="Arial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pt-BR" sz="1600" dirty="0">
                <a:cs typeface="Arial" charset="0"/>
              </a:rPr>
              <a:t>Combustíveis Fósseis: </a:t>
            </a:r>
            <a:r>
              <a:rPr lang="pt-BR" sz="1600" dirty="0" smtClean="0">
                <a:cs typeface="Arial" charset="0"/>
              </a:rPr>
              <a:t>68,1%</a:t>
            </a:r>
            <a:endParaRPr lang="pt-BR" sz="1600" dirty="0">
              <a:cs typeface="Arial" charset="0"/>
            </a:endParaRPr>
          </a:p>
        </p:txBody>
      </p:sp>
      <p:sp>
        <p:nvSpPr>
          <p:cNvPr id="11" name="CaixaDeTexto 1"/>
          <p:cNvSpPr txBox="1">
            <a:spLocks noChangeArrowheads="1"/>
          </p:cNvSpPr>
          <p:nvPr/>
        </p:nvSpPr>
        <p:spPr bwMode="auto">
          <a:xfrm>
            <a:off x="1736685" y="1708963"/>
            <a:ext cx="143725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t-BR" sz="1800" dirty="0" smtClean="0">
                <a:cs typeface="Arial" charset="0"/>
              </a:rPr>
              <a:t>23.305 </a:t>
            </a:r>
            <a:r>
              <a:rPr lang="pt-BR" sz="1800" dirty="0" err="1">
                <a:cs typeface="Arial" charset="0"/>
              </a:rPr>
              <a:t>TWh</a:t>
            </a:r>
            <a:endParaRPr lang="pt-BR" sz="1800" dirty="0">
              <a:cs typeface="Arial" charset="0"/>
            </a:endParaRPr>
          </a:p>
        </p:txBody>
      </p:sp>
      <p:sp>
        <p:nvSpPr>
          <p:cNvPr id="12" name="CaixaDeTexto 10"/>
          <p:cNvSpPr txBox="1">
            <a:spLocks noChangeArrowheads="1"/>
          </p:cNvSpPr>
          <p:nvPr/>
        </p:nvSpPr>
        <p:spPr bwMode="auto">
          <a:xfrm>
            <a:off x="6156325" y="4443208"/>
            <a:ext cx="284244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pt-BR" sz="1600" dirty="0">
                <a:cs typeface="Arial" charset="0"/>
              </a:rPr>
              <a:t>Renováveis : </a:t>
            </a:r>
            <a:r>
              <a:rPr lang="pt-BR" sz="1600" dirty="0" smtClean="0">
                <a:cs typeface="Arial" charset="0"/>
              </a:rPr>
              <a:t>78,4%</a:t>
            </a:r>
            <a:endParaRPr lang="pt-BR" sz="1600" dirty="0">
              <a:cs typeface="Arial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pt-BR" sz="1600" dirty="0">
                <a:cs typeface="Arial" charset="0"/>
              </a:rPr>
              <a:t>Combustível Fósseis : </a:t>
            </a:r>
            <a:r>
              <a:rPr lang="pt-BR" sz="1600" dirty="0" smtClean="0">
                <a:cs typeface="Arial" charset="0"/>
              </a:rPr>
              <a:t>19,2%</a:t>
            </a:r>
            <a:endParaRPr lang="pt-BR" sz="1600" dirty="0">
              <a:cs typeface="Arial" charset="0"/>
            </a:endParaRPr>
          </a:p>
        </p:txBody>
      </p:sp>
      <p:sp>
        <p:nvSpPr>
          <p:cNvPr id="13" name="CaixaDeTexto 2"/>
          <p:cNvSpPr txBox="1">
            <a:spLocks noChangeArrowheads="1"/>
          </p:cNvSpPr>
          <p:nvPr/>
        </p:nvSpPr>
        <p:spPr bwMode="auto">
          <a:xfrm>
            <a:off x="1196625" y="4375515"/>
            <a:ext cx="170110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sz="1800" dirty="0" smtClean="0">
                <a:cs typeface="Arial" charset="0"/>
              </a:rPr>
              <a:t>609,9 </a:t>
            </a:r>
            <a:r>
              <a:rPr lang="pt-BR" sz="1800" dirty="0" err="1" smtClean="0">
                <a:cs typeface="Arial" charset="0"/>
              </a:rPr>
              <a:t>TWh</a:t>
            </a:r>
            <a:endParaRPr lang="pt-BR" sz="1800" dirty="0">
              <a:cs typeface="Arial" charset="0"/>
            </a:endParaRPr>
          </a:p>
          <a:p>
            <a:pPr algn="ctr" eaLnBrk="1" hangingPunct="1"/>
            <a:r>
              <a:rPr lang="pt-BR" sz="1400" b="1" dirty="0">
                <a:cs typeface="Arial" charset="0"/>
              </a:rPr>
              <a:t>(</a:t>
            </a:r>
            <a:r>
              <a:rPr lang="pt-BR" sz="1400" b="1" dirty="0" smtClean="0">
                <a:cs typeface="Arial" charset="0"/>
              </a:rPr>
              <a:t>2,6% </a:t>
            </a:r>
            <a:r>
              <a:rPr lang="pt-BR" sz="1400" b="1" dirty="0">
                <a:cs typeface="Arial" charset="0"/>
              </a:rPr>
              <a:t>do Mundial</a:t>
            </a:r>
            <a:r>
              <a:rPr lang="pt-BR" sz="1300" b="1" dirty="0">
                <a:cs typeface="Arial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94313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Espaço Reservado para Conteúdo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48892154"/>
              </p:ext>
            </p:extLst>
          </p:nvPr>
        </p:nvGraphicFramePr>
        <p:xfrm>
          <a:off x="447676" y="3843296"/>
          <a:ext cx="7758112" cy="23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9" name="Espaço Reservado para Conteúdo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71333161"/>
              </p:ext>
            </p:extLst>
          </p:nvPr>
        </p:nvGraphicFramePr>
        <p:xfrm>
          <a:off x="498300" y="1088740"/>
          <a:ext cx="7758112" cy="23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1746" name="Título 1"/>
          <p:cNvSpPr>
            <a:spLocks noGrp="1"/>
          </p:cNvSpPr>
          <p:nvPr>
            <p:ph type="title" idx="4294967295"/>
          </p:nvPr>
        </p:nvSpPr>
        <p:spPr>
          <a:xfrm>
            <a:off x="158750" y="224631"/>
            <a:ext cx="8826500" cy="900113"/>
          </a:xfrm>
          <a:noFill/>
        </p:spPr>
        <p:txBody>
          <a:bodyPr/>
          <a:lstStyle/>
          <a:p>
            <a:r>
              <a:rPr lang="pt-BR" sz="2400" b="1" dirty="0" smtClean="0">
                <a:latin typeface="Arial Narrow" panose="020B0606020202030204" pitchFamily="34" charset="0"/>
              </a:rPr>
              <a:t>BRASIL - OFERTA DE ENERGIA</a:t>
            </a:r>
          </a:p>
        </p:txBody>
      </p:sp>
      <p:sp>
        <p:nvSpPr>
          <p:cNvPr id="31750" name="CaixaDeTexto 9"/>
          <p:cNvSpPr txBox="1">
            <a:spLocks noChangeArrowheads="1"/>
          </p:cNvSpPr>
          <p:nvPr/>
        </p:nvSpPr>
        <p:spPr bwMode="auto">
          <a:xfrm>
            <a:off x="3156570" y="3884045"/>
            <a:ext cx="24955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sz="2000" b="1" dirty="0" smtClean="0">
                <a:cs typeface="Arial" charset="0"/>
              </a:rPr>
              <a:t>Energia </a:t>
            </a:r>
            <a:r>
              <a:rPr lang="pt-BR" sz="2000" b="1" dirty="0" smtClean="0">
                <a:cs typeface="Arial" charset="0"/>
              </a:rPr>
              <a:t>Elétrica</a:t>
            </a:r>
            <a:endParaRPr lang="pt-BR" sz="2000" b="1" dirty="0">
              <a:cs typeface="Arial" charset="0"/>
            </a:endParaRPr>
          </a:p>
        </p:txBody>
      </p:sp>
      <p:sp>
        <p:nvSpPr>
          <p:cNvPr id="12" name="Seta para a direita 11"/>
          <p:cNvSpPr/>
          <p:nvPr/>
        </p:nvSpPr>
        <p:spPr>
          <a:xfrm>
            <a:off x="3700462" y="2317750"/>
            <a:ext cx="1893888" cy="134937"/>
          </a:xfrm>
          <a:prstGeom prst="rightArrow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31752" name="CaixaDeTexto 3"/>
          <p:cNvSpPr txBox="1">
            <a:spLocks noChangeArrowheads="1"/>
          </p:cNvSpPr>
          <p:nvPr/>
        </p:nvSpPr>
        <p:spPr bwMode="auto">
          <a:xfrm>
            <a:off x="4170672" y="2051050"/>
            <a:ext cx="94128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t-BR" sz="1400" b="1" dirty="0" smtClean="0">
                <a:cs typeface="Arial" charset="0"/>
              </a:rPr>
              <a:t>3,7% </a:t>
            </a:r>
            <a:r>
              <a:rPr lang="pt-BR" sz="1400" b="1" dirty="0">
                <a:cs typeface="Arial" charset="0"/>
              </a:rPr>
              <a:t>a.a.</a:t>
            </a:r>
          </a:p>
        </p:txBody>
      </p:sp>
      <p:sp>
        <p:nvSpPr>
          <p:cNvPr id="31753" name="CaixaDeTexto 9"/>
          <p:cNvSpPr txBox="1">
            <a:spLocks noChangeArrowheads="1"/>
          </p:cNvSpPr>
          <p:nvPr/>
        </p:nvSpPr>
        <p:spPr bwMode="auto">
          <a:xfrm rot="-5400000">
            <a:off x="-581820" y="1886744"/>
            <a:ext cx="1966913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sz="1600" dirty="0">
                <a:cs typeface="Arial" charset="0"/>
              </a:rPr>
              <a:t>milhões </a:t>
            </a:r>
            <a:r>
              <a:rPr lang="pt-BR" sz="1600" dirty="0" err="1">
                <a:cs typeface="Arial" charset="0"/>
              </a:rPr>
              <a:t>tep</a:t>
            </a:r>
            <a:endParaRPr lang="pt-BR" sz="1600" dirty="0">
              <a:cs typeface="Arial" charset="0"/>
            </a:endParaRPr>
          </a:p>
        </p:txBody>
      </p:sp>
      <p:sp>
        <p:nvSpPr>
          <p:cNvPr id="31754" name="CaixaDeTexto 9"/>
          <p:cNvSpPr txBox="1">
            <a:spLocks noChangeArrowheads="1"/>
          </p:cNvSpPr>
          <p:nvPr/>
        </p:nvSpPr>
        <p:spPr bwMode="auto">
          <a:xfrm rot="-5400000">
            <a:off x="-617538" y="4589463"/>
            <a:ext cx="203835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sz="1600" dirty="0" err="1">
                <a:cs typeface="Arial" charset="0"/>
              </a:rPr>
              <a:t>TWh</a:t>
            </a:r>
            <a:endParaRPr lang="pt-BR" sz="1600" dirty="0">
              <a:cs typeface="Arial" charset="0"/>
            </a:endParaRPr>
          </a:p>
        </p:txBody>
      </p:sp>
      <p:sp>
        <p:nvSpPr>
          <p:cNvPr id="20" name="Seta para a direita 19"/>
          <p:cNvSpPr/>
          <p:nvPr/>
        </p:nvSpPr>
        <p:spPr>
          <a:xfrm>
            <a:off x="3735655" y="5073650"/>
            <a:ext cx="1893887" cy="133350"/>
          </a:xfrm>
          <a:prstGeom prst="rightArrow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31756" name="CaixaDeTexto 3"/>
          <p:cNvSpPr txBox="1">
            <a:spLocks noChangeArrowheads="1"/>
          </p:cNvSpPr>
          <p:nvPr/>
        </p:nvSpPr>
        <p:spPr bwMode="auto">
          <a:xfrm>
            <a:off x="4215782" y="4762500"/>
            <a:ext cx="94128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t-BR" sz="1400" b="1" dirty="0" smtClean="0">
                <a:cs typeface="Arial" charset="0"/>
              </a:rPr>
              <a:t>4,3% </a:t>
            </a:r>
            <a:r>
              <a:rPr lang="pt-BR" sz="1400" b="1" dirty="0">
                <a:cs typeface="Arial" charset="0"/>
              </a:rPr>
              <a:t>a.a.</a:t>
            </a:r>
          </a:p>
        </p:txBody>
      </p:sp>
      <p:sp>
        <p:nvSpPr>
          <p:cNvPr id="31757" name="CaixaDeTexto 9"/>
          <p:cNvSpPr txBox="1">
            <a:spLocks noChangeArrowheads="1"/>
          </p:cNvSpPr>
          <p:nvPr/>
        </p:nvSpPr>
        <p:spPr bwMode="auto">
          <a:xfrm>
            <a:off x="3494553" y="1314450"/>
            <a:ext cx="18875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sz="2000" b="1" dirty="0" smtClean="0">
                <a:cs typeface="Arial" charset="0"/>
              </a:rPr>
              <a:t>Energia </a:t>
            </a:r>
            <a:endParaRPr lang="en-US" sz="2000" b="1" dirty="0">
              <a:cs typeface="Arial" charset="0"/>
            </a:endParaRPr>
          </a:p>
        </p:txBody>
      </p:sp>
      <p:sp>
        <p:nvSpPr>
          <p:cNvPr id="31758" name="CaixaDeTexto 17"/>
          <p:cNvSpPr txBox="1">
            <a:spLocks noChangeArrowheads="1"/>
          </p:cNvSpPr>
          <p:nvPr/>
        </p:nvSpPr>
        <p:spPr bwMode="auto">
          <a:xfrm>
            <a:off x="125282" y="6527595"/>
            <a:ext cx="2376488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54013" indent="-354013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t-BR" sz="900" dirty="0">
                <a:cs typeface="Arial" charset="0"/>
              </a:rPr>
              <a:t>Fonte: Plano Decenal </a:t>
            </a:r>
            <a:r>
              <a:rPr lang="pt-BR" sz="900" dirty="0" smtClean="0">
                <a:cs typeface="Arial" charset="0"/>
              </a:rPr>
              <a:t>2023, </a:t>
            </a:r>
            <a:r>
              <a:rPr lang="pt-BR" sz="900" dirty="0">
                <a:cs typeface="Arial" charset="0"/>
              </a:rPr>
              <a:t>MME/SPE.</a:t>
            </a:r>
          </a:p>
        </p:txBody>
      </p:sp>
      <p:sp>
        <p:nvSpPr>
          <p:cNvPr id="31759" name="CaixaDeTexto 1"/>
          <p:cNvSpPr txBox="1">
            <a:spLocks noChangeArrowheads="1"/>
          </p:cNvSpPr>
          <p:nvPr/>
        </p:nvSpPr>
        <p:spPr bwMode="auto">
          <a:xfrm>
            <a:off x="2006600" y="6073970"/>
            <a:ext cx="24130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1885950" algn="r"/>
              </a:tabLst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1885950" algn="r"/>
              </a:tabLst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1885950" algn="r"/>
              </a:tabLst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1885950" algn="r"/>
              </a:tabLst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1885950" algn="r"/>
              </a:tabLst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885950" algn="r"/>
              </a:tabLs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885950" algn="r"/>
              </a:tabLs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885950" algn="r"/>
              </a:tabLs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885950" algn="r"/>
              </a:tabLs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t-BR" sz="1200" b="1" dirty="0"/>
              <a:t>% Renováveis 	</a:t>
            </a:r>
            <a:r>
              <a:rPr lang="pt-BR" sz="1200" b="1" dirty="0" smtClean="0"/>
              <a:t>78,4</a:t>
            </a:r>
            <a:endParaRPr lang="pt-BR" sz="1200" b="1" dirty="0"/>
          </a:p>
          <a:p>
            <a:pPr eaLnBrk="1" hangingPunct="1"/>
            <a:r>
              <a:rPr lang="pt-BR" sz="1200" b="1" dirty="0"/>
              <a:t>% Fósseis 	</a:t>
            </a:r>
            <a:r>
              <a:rPr lang="pt-BR" sz="1200" b="1" dirty="0" smtClean="0"/>
              <a:t>19,2</a:t>
            </a:r>
            <a:endParaRPr lang="pt-BR" sz="1200" b="1" dirty="0"/>
          </a:p>
        </p:txBody>
      </p:sp>
      <p:sp>
        <p:nvSpPr>
          <p:cNvPr id="31760" name="CaixaDeTexto 15"/>
          <p:cNvSpPr txBox="1">
            <a:spLocks noChangeArrowheads="1"/>
          </p:cNvSpPr>
          <p:nvPr/>
        </p:nvSpPr>
        <p:spPr bwMode="auto">
          <a:xfrm>
            <a:off x="5489575" y="6084295"/>
            <a:ext cx="24130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1885950" algn="r"/>
              </a:tabLst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1885950" algn="r"/>
              </a:tabLst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1885950" algn="r"/>
              </a:tabLst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1885950" algn="r"/>
              </a:tabLst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1885950" algn="r"/>
              </a:tabLst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885950" algn="r"/>
              </a:tabLs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885950" algn="r"/>
              </a:tabLs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885950" algn="r"/>
              </a:tabLs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885950" algn="r"/>
              </a:tabLs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t-BR" sz="1200" b="1" dirty="0"/>
              <a:t>% Renováveis 	</a:t>
            </a:r>
            <a:r>
              <a:rPr lang="pt-BR" sz="1200" b="1" dirty="0" smtClean="0"/>
              <a:t>86,1</a:t>
            </a:r>
            <a:endParaRPr lang="pt-BR" sz="1200" b="1" dirty="0"/>
          </a:p>
          <a:p>
            <a:pPr eaLnBrk="1" hangingPunct="1"/>
            <a:r>
              <a:rPr lang="pt-BR" sz="1200" b="1" dirty="0"/>
              <a:t>% Fósseis 	</a:t>
            </a:r>
            <a:r>
              <a:rPr lang="pt-BR" sz="1200" b="1" dirty="0" smtClean="0"/>
              <a:t>11,2</a:t>
            </a:r>
            <a:endParaRPr lang="pt-BR" sz="1200" b="1" dirty="0"/>
          </a:p>
        </p:txBody>
      </p:sp>
      <p:sp>
        <p:nvSpPr>
          <p:cNvPr id="31761" name="CaixaDeTexto 16"/>
          <p:cNvSpPr txBox="1">
            <a:spLocks noChangeArrowheads="1"/>
          </p:cNvSpPr>
          <p:nvPr/>
        </p:nvSpPr>
        <p:spPr bwMode="auto">
          <a:xfrm>
            <a:off x="2112407" y="3327077"/>
            <a:ext cx="24145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1885950" algn="r"/>
              </a:tabLst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1885950" algn="r"/>
              </a:tabLst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1885950" algn="r"/>
              </a:tabLst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1885950" algn="r"/>
              </a:tabLst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1885950" algn="r"/>
              </a:tabLst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885950" algn="r"/>
              </a:tabLs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885950" algn="r"/>
              </a:tabLs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885950" algn="r"/>
              </a:tabLs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885950" algn="r"/>
              </a:tabLs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t-BR" sz="1200" b="1" dirty="0"/>
              <a:t>% Renováveis 	</a:t>
            </a:r>
            <a:r>
              <a:rPr lang="pt-BR" sz="1200" b="1" dirty="0" smtClean="0"/>
              <a:t>41,0</a:t>
            </a:r>
            <a:endParaRPr lang="pt-BR" sz="1200" b="1" dirty="0"/>
          </a:p>
          <a:p>
            <a:pPr eaLnBrk="1" hangingPunct="1"/>
            <a:r>
              <a:rPr lang="pt-BR" sz="1200" b="1" dirty="0"/>
              <a:t>% Fósseis 	</a:t>
            </a:r>
            <a:r>
              <a:rPr lang="pt-BR" sz="1200" b="1" dirty="0" smtClean="0"/>
              <a:t>57,7</a:t>
            </a:r>
            <a:endParaRPr lang="pt-BR" sz="1200" b="1" dirty="0"/>
          </a:p>
        </p:txBody>
      </p:sp>
      <p:sp>
        <p:nvSpPr>
          <p:cNvPr id="31762" name="CaixaDeTexto 17"/>
          <p:cNvSpPr txBox="1">
            <a:spLocks noChangeArrowheads="1"/>
          </p:cNvSpPr>
          <p:nvPr/>
        </p:nvSpPr>
        <p:spPr bwMode="auto">
          <a:xfrm>
            <a:off x="5489575" y="3293985"/>
            <a:ext cx="24130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1885950" algn="r"/>
              </a:tabLst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1885950" algn="r"/>
              </a:tabLst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1885950" algn="r"/>
              </a:tabLst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1885950" algn="r"/>
              </a:tabLst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1885950" algn="r"/>
              </a:tabLst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885950" algn="r"/>
              </a:tabLs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885950" algn="r"/>
              </a:tabLs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885950" algn="r"/>
              </a:tabLs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885950" algn="r"/>
              </a:tabLs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t-BR" sz="1200" b="1" dirty="0"/>
              <a:t>% Renováveis 	</a:t>
            </a:r>
            <a:r>
              <a:rPr lang="pt-BR" sz="1200" b="1" dirty="0" smtClean="0"/>
              <a:t>42,5</a:t>
            </a:r>
            <a:endParaRPr lang="pt-BR" sz="1200" b="1" dirty="0"/>
          </a:p>
          <a:p>
            <a:pPr eaLnBrk="1" hangingPunct="1"/>
            <a:r>
              <a:rPr lang="pt-BR" sz="1200" b="1" dirty="0"/>
              <a:t>% Fósseis 	</a:t>
            </a:r>
            <a:r>
              <a:rPr lang="pt-BR" sz="1200" b="1" dirty="0" smtClean="0"/>
              <a:t>57,0</a:t>
            </a:r>
            <a:endParaRPr lang="pt-BR" sz="1200" b="1" dirty="0"/>
          </a:p>
        </p:txBody>
      </p:sp>
    </p:spTree>
    <p:extLst>
      <p:ext uri="{BB962C8B-B14F-4D97-AF65-F5344CB8AC3E}">
        <p14:creationId xmlns:p14="http://schemas.microsoft.com/office/powerpoint/2010/main" val="4072617524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áfico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57696500"/>
              </p:ext>
            </p:extLst>
          </p:nvPr>
        </p:nvGraphicFramePr>
        <p:xfrm>
          <a:off x="296525" y="1437482"/>
          <a:ext cx="8619747" cy="32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9939" name="Rectangle 3"/>
          <p:cNvSpPr>
            <a:spLocks noChangeArrowheads="1"/>
          </p:cNvSpPr>
          <p:nvPr/>
        </p:nvSpPr>
        <p:spPr bwMode="auto">
          <a:xfrm>
            <a:off x="4932040" y="5634245"/>
            <a:ext cx="4160837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pt-BR" sz="1400" u="sng" dirty="0">
                <a:cs typeface="Calibri" pitchFamily="34" charset="0"/>
              </a:rPr>
              <a:t>Renováveis</a:t>
            </a:r>
            <a:endParaRPr lang="pt-BR" sz="1400" dirty="0">
              <a:cs typeface="Calibri" pitchFamily="34" charset="0"/>
            </a:endParaRPr>
          </a:p>
          <a:p>
            <a:pPr eaLnBrk="0" hangingPunct="0"/>
            <a:endParaRPr lang="pt-BR" sz="1400" dirty="0">
              <a:cs typeface="Calibri" pitchFamily="34" charset="0"/>
            </a:endParaRPr>
          </a:p>
          <a:p>
            <a:pPr eaLnBrk="0" hangingPunct="0"/>
            <a:r>
              <a:rPr lang="pt-BR" sz="1400" dirty="0" smtClean="0">
                <a:cs typeface="Calibri" pitchFamily="34" charset="0"/>
              </a:rPr>
              <a:t>             Brasil:  2013 – 78,4%        2023 – 86,1%</a:t>
            </a:r>
            <a:endParaRPr lang="pt-BR" sz="1400" dirty="0">
              <a:cs typeface="Calibri" pitchFamily="34" charset="0"/>
            </a:endParaRPr>
          </a:p>
          <a:p>
            <a:pPr eaLnBrk="0" hangingPunct="0"/>
            <a:r>
              <a:rPr lang="pt-BR" sz="1400" dirty="0" smtClean="0">
                <a:solidFill>
                  <a:srgbClr val="FF0000"/>
                </a:solidFill>
                <a:cs typeface="Calibri" pitchFamily="34" charset="0"/>
              </a:rPr>
              <a:t>             </a:t>
            </a:r>
            <a:r>
              <a:rPr lang="pt-BR" sz="1400" dirty="0" smtClean="0">
                <a:cs typeface="Calibri" pitchFamily="34" charset="0"/>
              </a:rPr>
              <a:t>Mundo:2013 – 20,4%</a:t>
            </a:r>
            <a:endParaRPr lang="pt-BR" sz="1400" dirty="0">
              <a:cs typeface="Calibri" pitchFamily="34" charset="0"/>
            </a:endParaRPr>
          </a:p>
        </p:txBody>
      </p:sp>
      <p:sp>
        <p:nvSpPr>
          <p:cNvPr id="39940" name="Text Box 2"/>
          <p:cNvSpPr txBox="1">
            <a:spLocks noChangeArrowheads="1"/>
          </p:cNvSpPr>
          <p:nvPr/>
        </p:nvSpPr>
        <p:spPr bwMode="auto">
          <a:xfrm>
            <a:off x="87313" y="6521043"/>
            <a:ext cx="28194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t-BR" sz="800" dirty="0" smtClean="0">
                <a:cs typeface="Arial" charset="0"/>
              </a:rPr>
              <a:t>Fonte: Balanço Energético Nacional e Plano 2023</a:t>
            </a:r>
            <a:endParaRPr lang="pt-BR" sz="800" dirty="0">
              <a:cs typeface="Arial" charset="0"/>
            </a:endParaRPr>
          </a:p>
        </p:txBody>
      </p:sp>
      <p:sp>
        <p:nvSpPr>
          <p:cNvPr id="39941" name="Text Box 2"/>
          <p:cNvSpPr txBox="1">
            <a:spLocks noChangeArrowheads="1"/>
          </p:cNvSpPr>
          <p:nvPr/>
        </p:nvSpPr>
        <p:spPr bwMode="auto">
          <a:xfrm>
            <a:off x="5508625" y="1700808"/>
            <a:ext cx="3167831" cy="73866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sz="1400" b="1" smtClean="0">
                <a:cs typeface="Arial" charset="0"/>
              </a:rPr>
              <a:t>Oferta de “Energia Elétrica” - TWh</a:t>
            </a:r>
            <a:endParaRPr lang="pt-BR" sz="1400" b="1" dirty="0">
              <a:cs typeface="Arial" charset="0"/>
            </a:endParaRPr>
          </a:p>
          <a:p>
            <a:pPr algn="ctr" eaLnBrk="1" hangingPunct="1"/>
            <a:r>
              <a:rPr lang="pt-BR" sz="1400" b="1" smtClean="0">
                <a:cs typeface="Arial" charset="0"/>
              </a:rPr>
              <a:t>2013 –  609,9;     2023 –  933,8</a:t>
            </a:r>
            <a:endParaRPr lang="pt-BR" sz="1400" b="1" dirty="0">
              <a:cs typeface="Arial" charset="0"/>
            </a:endParaRPr>
          </a:p>
          <a:p>
            <a:pPr algn="ctr" eaLnBrk="1" hangingPunct="1"/>
            <a:r>
              <a:rPr lang="pt-BR" sz="1400" b="1" smtClean="0">
                <a:cs typeface="Arial" charset="0"/>
              </a:rPr>
              <a:t>Crescimento anual médio: 4,3% </a:t>
            </a:r>
            <a:endParaRPr lang="pt-BR" sz="1400" b="1" dirty="0">
              <a:cs typeface="Arial" charset="0"/>
            </a:endParaRPr>
          </a:p>
        </p:txBody>
      </p:sp>
      <p:sp>
        <p:nvSpPr>
          <p:cNvPr id="39942" name="Rectangle 3"/>
          <p:cNvSpPr>
            <a:spLocks noChangeArrowheads="1"/>
          </p:cNvSpPr>
          <p:nvPr/>
        </p:nvSpPr>
        <p:spPr bwMode="auto">
          <a:xfrm>
            <a:off x="179388" y="5634245"/>
            <a:ext cx="4160837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pt-BR" sz="1400" u="sng" dirty="0" smtClean="0">
                <a:cs typeface="Calibri" pitchFamily="34" charset="0"/>
              </a:rPr>
              <a:t>Combustíveis Fósseis</a:t>
            </a:r>
            <a:endParaRPr lang="pt-BR" sz="1400" dirty="0">
              <a:cs typeface="Calibri" pitchFamily="34" charset="0"/>
            </a:endParaRPr>
          </a:p>
          <a:p>
            <a:pPr eaLnBrk="0" hangingPunct="0"/>
            <a:endParaRPr lang="pt-BR" sz="1400" dirty="0">
              <a:cs typeface="Calibri" pitchFamily="34" charset="0"/>
            </a:endParaRPr>
          </a:p>
          <a:p>
            <a:pPr eaLnBrk="0" hangingPunct="0"/>
            <a:r>
              <a:rPr lang="pt-BR" sz="1400" dirty="0" smtClean="0">
                <a:cs typeface="Calibri" pitchFamily="34" charset="0"/>
              </a:rPr>
              <a:t>               Brasil:  2013 – 19,2%       2023 – 11,2%</a:t>
            </a:r>
            <a:endParaRPr lang="pt-BR" sz="1400" dirty="0">
              <a:cs typeface="Calibri" pitchFamily="34" charset="0"/>
            </a:endParaRPr>
          </a:p>
          <a:p>
            <a:pPr eaLnBrk="0" hangingPunct="0"/>
            <a:r>
              <a:rPr lang="pt-BR" sz="1400" dirty="0" smtClean="0">
                <a:solidFill>
                  <a:srgbClr val="FF0000"/>
                </a:solidFill>
                <a:cs typeface="Calibri" pitchFamily="34" charset="0"/>
              </a:rPr>
              <a:t>               </a:t>
            </a:r>
            <a:r>
              <a:rPr lang="pt-BR" sz="1400" dirty="0" smtClean="0">
                <a:cs typeface="Calibri" pitchFamily="34" charset="0"/>
              </a:rPr>
              <a:t>Mundo:2013 – 69,2%</a:t>
            </a:r>
            <a:endParaRPr lang="pt-BR" sz="1400" dirty="0">
              <a:cs typeface="Calibri" pitchFamily="34" charset="0"/>
            </a:endParaRPr>
          </a:p>
        </p:txBody>
      </p:sp>
      <p:sp>
        <p:nvSpPr>
          <p:cNvPr id="39943" name="CaixaDeTexto 1"/>
          <p:cNvSpPr txBox="1">
            <a:spLocks noChangeArrowheads="1"/>
          </p:cNvSpPr>
          <p:nvPr/>
        </p:nvSpPr>
        <p:spPr bwMode="auto">
          <a:xfrm>
            <a:off x="358650" y="1223755"/>
            <a:ext cx="36671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t-BR" sz="1600" dirty="0">
                <a:cs typeface="Arial" charset="0"/>
              </a:rPr>
              <a:t>%</a:t>
            </a:r>
          </a:p>
        </p:txBody>
      </p:sp>
      <p:sp>
        <p:nvSpPr>
          <p:cNvPr id="3994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305780"/>
            <a:ext cx="8826500" cy="1143000"/>
          </a:xfrm>
        </p:spPr>
        <p:txBody>
          <a:bodyPr/>
          <a:lstStyle/>
          <a:p>
            <a:r>
              <a:rPr lang="en-US" sz="2400" b="1" dirty="0" smtClean="0">
                <a:latin typeface="Arial Narrow" panose="020B0606020202030204" pitchFamily="34" charset="0"/>
                <a:ea typeface="Arial Unicode MS" pitchFamily="34" charset="-128"/>
                <a:cs typeface="Arial" panose="020B0604020202020204" pitchFamily="34" charset="0"/>
              </a:rPr>
              <a:t>MATRIZ DE OFERTA DE ELETRICIDADE BRASILEIRA</a:t>
            </a:r>
            <a:br>
              <a:rPr lang="en-US" sz="2400" b="1" dirty="0" smtClean="0">
                <a:latin typeface="Arial Narrow" panose="020B0606020202030204" pitchFamily="34" charset="0"/>
                <a:ea typeface="Arial Unicode MS" pitchFamily="34" charset="-128"/>
                <a:cs typeface="Arial" panose="020B0604020202020204" pitchFamily="34" charset="0"/>
              </a:rPr>
            </a:br>
            <a:r>
              <a:rPr lang="pt-BR" sz="2400" b="1" dirty="0" smtClean="0">
                <a:latin typeface="Arial Narrow" panose="020B0606020202030204" pitchFamily="34" charset="0"/>
                <a:ea typeface="Arial Unicode MS" pitchFamily="34" charset="-128"/>
                <a:cs typeface="Arial" panose="020B0604020202020204" pitchFamily="34" charset="0"/>
              </a:rPr>
              <a:t>Participação</a:t>
            </a:r>
            <a:r>
              <a:rPr lang="en-US" sz="2400" b="1" dirty="0" smtClean="0">
                <a:latin typeface="Arial Narrow" panose="020B0606020202030204" pitchFamily="34" charset="0"/>
                <a:ea typeface="Arial Unicode MS" pitchFamily="34" charset="-128"/>
                <a:cs typeface="Arial" panose="020B0604020202020204" pitchFamily="34" charset="0"/>
              </a:rPr>
              <a:t> das </a:t>
            </a:r>
            <a:r>
              <a:rPr lang="pt-BR" sz="2400" b="1" dirty="0" smtClean="0">
                <a:latin typeface="Arial Narrow" panose="020B0606020202030204" pitchFamily="34" charset="0"/>
                <a:ea typeface="Arial Unicode MS" pitchFamily="34" charset="-128"/>
                <a:cs typeface="Arial" panose="020B0604020202020204" pitchFamily="34" charset="0"/>
              </a:rPr>
              <a:t>Fontes</a:t>
            </a:r>
            <a:r>
              <a:rPr lang="en-US" sz="2400" b="1" dirty="0" smtClean="0">
                <a:latin typeface="Arial Narrow" panose="020B0606020202030204" pitchFamily="34" charset="0"/>
                <a:ea typeface="Arial Unicode MS" pitchFamily="34" charset="-128"/>
                <a:cs typeface="Arial" panose="020B0604020202020204" pitchFamily="34" charset="0"/>
              </a:rPr>
              <a:t>  –  2013 / 2023 (%)</a:t>
            </a:r>
            <a:endParaRPr lang="pt-BR" sz="2400" b="1" dirty="0" smtClean="0">
              <a:latin typeface="Arial Narrow" panose="020B0606020202030204" pitchFamily="34" charset="0"/>
              <a:ea typeface="Arial Unicode MS" pitchFamily="34" charset="-128"/>
              <a:cs typeface="Arial" panose="020B0604020202020204" pitchFamily="34" charset="0"/>
            </a:endParaRPr>
          </a:p>
        </p:txBody>
      </p:sp>
      <p:sp>
        <p:nvSpPr>
          <p:cNvPr id="10" name="CaixaDeTexto 3"/>
          <p:cNvSpPr txBox="1">
            <a:spLocks noChangeArrowheads="1"/>
          </p:cNvSpPr>
          <p:nvPr/>
        </p:nvSpPr>
        <p:spPr bwMode="auto">
          <a:xfrm>
            <a:off x="5892482" y="2815770"/>
            <a:ext cx="2252540" cy="52322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t-BR" sz="1400" b="1" smtClean="0"/>
              <a:t>     Crescimento   (%)</a:t>
            </a:r>
            <a:endParaRPr lang="pt-BR" sz="1400" b="1" dirty="0" smtClean="0"/>
          </a:p>
          <a:p>
            <a:pPr eaLnBrk="1" hangingPunct="1"/>
            <a:r>
              <a:rPr lang="pt-BR" sz="1400" b="1" smtClean="0"/>
              <a:t>PIB: 3,9  População: 0,7 </a:t>
            </a:r>
            <a:endParaRPr lang="pt-BR" sz="1400" b="1" dirty="0"/>
          </a:p>
        </p:txBody>
      </p:sp>
      <p:sp>
        <p:nvSpPr>
          <p:cNvPr id="13" name="CaixaDeTexto 12"/>
          <p:cNvSpPr txBox="1"/>
          <p:nvPr/>
        </p:nvSpPr>
        <p:spPr>
          <a:xfrm>
            <a:off x="2155104" y="4779150"/>
            <a:ext cx="54214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dirty="0"/>
              <a:t>Taxa de crescimento Anual Médio </a:t>
            </a:r>
            <a:r>
              <a:rPr lang="pt-BR" sz="1600" dirty="0" smtClean="0"/>
              <a:t>(%)</a:t>
            </a:r>
            <a:endParaRPr lang="pt-BR" sz="1600" b="1" dirty="0">
              <a:latin typeface="Arial Narrow" panose="020B0606020202030204" pitchFamily="34" charset="0"/>
            </a:endParaRPr>
          </a:p>
        </p:txBody>
      </p:sp>
      <p:graphicFrame>
        <p:nvGraphicFramePr>
          <p:cNvPr id="14" name="Tabel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7458919"/>
              </p:ext>
            </p:extLst>
          </p:nvPr>
        </p:nvGraphicFramePr>
        <p:xfrm>
          <a:off x="779372" y="5139190"/>
          <a:ext cx="8136900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4100"/>
                <a:gridCol w="904100"/>
                <a:gridCol w="904100"/>
                <a:gridCol w="904100"/>
                <a:gridCol w="904100"/>
                <a:gridCol w="904100"/>
                <a:gridCol w="904100"/>
                <a:gridCol w="904100"/>
                <a:gridCol w="9041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 smtClean="0"/>
                        <a:t>4,7</a:t>
                      </a:r>
                      <a:endParaRPr lang="pt-BR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 smtClean="0"/>
                        <a:t>0,9</a:t>
                      </a:r>
                      <a:endParaRPr lang="pt-BR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 smtClean="0"/>
                        <a:t>6,5</a:t>
                      </a:r>
                      <a:endParaRPr lang="pt-BR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 smtClean="0"/>
                        <a:t>6,0</a:t>
                      </a:r>
                      <a:endParaRPr lang="pt-BR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 smtClean="0">
                          <a:solidFill>
                            <a:srgbClr val="FF0000"/>
                          </a:solidFill>
                        </a:rPr>
                        <a:t>-16,2</a:t>
                      </a:r>
                      <a:endParaRPr lang="pt-BR" sz="1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 smtClean="0">
                          <a:solidFill>
                            <a:srgbClr val="FF0000"/>
                          </a:solidFill>
                        </a:rPr>
                        <a:t>-1,2</a:t>
                      </a:r>
                      <a:endParaRPr lang="pt-BR" sz="1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 smtClean="0"/>
                        <a:t>0,2</a:t>
                      </a:r>
                      <a:endParaRPr lang="pt-BR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 smtClean="0"/>
                        <a:t>27,4</a:t>
                      </a:r>
                      <a:endParaRPr lang="pt-BR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 smtClean="0"/>
                        <a:t>-</a:t>
                      </a:r>
                      <a:endParaRPr lang="pt-BR" sz="1400" b="1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565168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9123458"/>
              </p:ext>
            </p:extLst>
          </p:nvPr>
        </p:nvGraphicFramePr>
        <p:xfrm>
          <a:off x="206514" y="1253755"/>
          <a:ext cx="8669346" cy="50646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65186"/>
                <a:gridCol w="2172335"/>
                <a:gridCol w="652572"/>
                <a:gridCol w="668863"/>
                <a:gridCol w="945105"/>
                <a:gridCol w="2565285"/>
              </a:tblGrid>
              <a:tr h="477895">
                <a:tc gridSpan="3"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2013:</a:t>
                      </a:r>
                      <a:r>
                        <a:rPr lang="pt-BR" b="1" baseline="0" dirty="0" smtClean="0"/>
                        <a:t> </a:t>
                      </a:r>
                      <a:r>
                        <a:rPr lang="pt-BR" b="1" dirty="0" smtClean="0"/>
                        <a:t>126,8 GW</a:t>
                      </a:r>
                      <a:r>
                        <a:rPr lang="pt-BR" dirty="0" smtClean="0"/>
                        <a:t> (86 hidro – 68%)</a:t>
                      </a:r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2023:</a:t>
                      </a:r>
                      <a:r>
                        <a:rPr lang="pt-BR" dirty="0" smtClean="0"/>
                        <a:t> </a:t>
                      </a:r>
                      <a:r>
                        <a:rPr lang="pt-BR" b="1" dirty="0" smtClean="0"/>
                        <a:t>204,0</a:t>
                      </a:r>
                      <a:r>
                        <a:rPr lang="pt-BR" dirty="0" smtClean="0"/>
                        <a:t> </a:t>
                      </a:r>
                      <a:r>
                        <a:rPr lang="pt-BR" b="1" dirty="0" smtClean="0"/>
                        <a:t>GW</a:t>
                      </a:r>
                      <a:r>
                        <a:rPr lang="pt-BR" dirty="0" smtClean="0"/>
                        <a:t> (121 hidro – 59%)</a:t>
                      </a:r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364645">
                <a:tc gridSpan="6">
                  <a:txBody>
                    <a:bodyPr/>
                    <a:lstStyle/>
                    <a:p>
                      <a:pPr algn="ctr"/>
                      <a:r>
                        <a:rPr lang="pt-BR" sz="2000" u="sng" dirty="0" smtClean="0"/>
                        <a:t>77,2 GW no Decênio – 2013/2023</a:t>
                      </a:r>
                      <a:r>
                        <a:rPr lang="pt-BR" sz="2000" dirty="0" smtClean="0"/>
                        <a:t> (7,72</a:t>
                      </a:r>
                      <a:r>
                        <a:rPr lang="pt-BR" sz="2000" baseline="0" dirty="0" smtClean="0"/>
                        <a:t> GW/ano)</a:t>
                      </a:r>
                      <a:endParaRPr lang="pt-BR" sz="2000" b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528620"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defTabSz="354013">
                        <a:tabLst>
                          <a:tab pos="354013" algn="l"/>
                        </a:tabLst>
                      </a:pPr>
                      <a:r>
                        <a:rPr lang="pt-BR" sz="2000" b="1" dirty="0" smtClean="0"/>
                        <a:t>	Fonte</a:t>
                      </a:r>
                      <a:endParaRPr lang="pt-BR" sz="2000" b="1" dirty="0"/>
                    </a:p>
                  </a:txBody>
                  <a:tcPr anchor="b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t-BR" sz="2000" b="1" dirty="0" smtClean="0"/>
                        <a:t>GW</a:t>
                      </a:r>
                      <a:endParaRPr lang="pt-BR" sz="2000" b="1" dirty="0"/>
                    </a:p>
                  </a:txBody>
                  <a:tcPr anchor="b"/>
                </a:tc>
                <a:tc hMerge="1">
                  <a:txBody>
                    <a:bodyPr/>
                    <a:lstStyle/>
                    <a:p>
                      <a:pPr algn="ctr"/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 smtClean="0"/>
                        <a:t>%</a:t>
                      </a:r>
                      <a:endParaRPr lang="pt-BR" sz="2000" b="1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endParaRPr lang="pt-BR" b="1" dirty="0"/>
                    </a:p>
                  </a:txBody>
                  <a:tcPr anchor="b"/>
                </a:tc>
              </a:tr>
              <a:tr h="36720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defTabSz="892175">
                        <a:tabLst>
                          <a:tab pos="354013" algn="l"/>
                        </a:tabLst>
                      </a:pPr>
                      <a:r>
                        <a:rPr lang="pt-BR" sz="1800" dirty="0" smtClean="0"/>
                        <a:t>	Hidro</a:t>
                      </a:r>
                      <a:endParaRPr lang="pt-BR" sz="18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l" defTabSz="1165225" rtl="0" eaLnBrk="1" latinLnBrk="0" hangingPunct="1">
                        <a:tabLst>
                          <a:tab pos="892175" algn="r"/>
                        </a:tabLst>
                      </a:pPr>
                      <a:r>
                        <a:rPr lang="pt-BR" sz="1800" kern="1200" dirty="0" smtClean="0"/>
                        <a:t>	35,0</a:t>
                      </a:r>
                      <a:endParaRPr lang="pt-BR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45</a:t>
                      </a:r>
                      <a:endParaRPr lang="pt-B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/>
                    </a:p>
                  </a:txBody>
                  <a:tcPr/>
                </a:tc>
              </a:tr>
              <a:tr h="36720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892175" rtl="0" eaLnBrk="1" latinLnBrk="0" hangingPunct="1">
                        <a:tabLst>
                          <a:tab pos="354013" algn="l"/>
                        </a:tabLst>
                      </a:pPr>
                      <a:r>
                        <a:rPr lang="pt-BR" sz="1800" kern="1200" dirty="0" smtClean="0"/>
                        <a:t>	Eólica</a:t>
                      </a:r>
                      <a:endParaRPr lang="pt-BR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l" defTabSz="1165225" rtl="0" eaLnBrk="1" latinLnBrk="0" hangingPunct="1">
                        <a:tabLst>
                          <a:tab pos="892175" algn="r"/>
                        </a:tabLst>
                      </a:pPr>
                      <a:r>
                        <a:rPr lang="pt-BR" sz="1800" kern="1200" dirty="0" smtClean="0"/>
                        <a:t>	20,4</a:t>
                      </a:r>
                      <a:endParaRPr lang="pt-BR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26</a:t>
                      </a:r>
                      <a:endParaRPr lang="pt-B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2000" dirty="0" smtClean="0"/>
                        <a:t>    </a:t>
                      </a:r>
                      <a:endParaRPr lang="pt-BR" sz="2000" dirty="0"/>
                    </a:p>
                  </a:txBody>
                  <a:tcPr/>
                </a:tc>
              </a:tr>
              <a:tr h="367200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892175" rtl="0" eaLnBrk="1" latinLnBrk="0" hangingPunct="1">
                        <a:tabLst>
                          <a:tab pos="354013" algn="l"/>
                        </a:tabLst>
                      </a:pPr>
                      <a:r>
                        <a:rPr lang="pt-BR" sz="1800" kern="1200" dirty="0" smtClean="0"/>
                        <a:t>	Biomassa</a:t>
                      </a:r>
                      <a:endParaRPr lang="pt-BR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l" defTabSz="1165225" rtl="0" eaLnBrk="1" latinLnBrk="0" hangingPunct="1">
                        <a:tabLst>
                          <a:tab pos="892175" algn="r"/>
                        </a:tabLst>
                      </a:pPr>
                      <a:r>
                        <a:rPr lang="pt-BR" sz="1800" kern="1200" dirty="0" smtClean="0"/>
                        <a:t>	6,9</a:t>
                      </a:r>
                      <a:endParaRPr lang="pt-BR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aseline="0" dirty="0" smtClean="0"/>
                        <a:t> </a:t>
                      </a:r>
                      <a:r>
                        <a:rPr lang="pt-BR" sz="1800" dirty="0" smtClean="0"/>
                        <a:t>9</a:t>
                      </a:r>
                      <a:endParaRPr lang="pt-B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1400" baseline="0" dirty="0"/>
                    </a:p>
                  </a:txBody>
                  <a:tcPr/>
                </a:tc>
              </a:tr>
              <a:tr h="36720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892175" rtl="0" eaLnBrk="1" latinLnBrk="0" hangingPunct="1">
                        <a:tabLst>
                          <a:tab pos="354013" algn="l"/>
                        </a:tabLst>
                      </a:pPr>
                      <a:r>
                        <a:rPr lang="pt-BR" sz="1800" kern="1200" dirty="0" smtClean="0"/>
                        <a:t>	Solar</a:t>
                      </a:r>
                      <a:endParaRPr lang="pt-BR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l" defTabSz="1165225" rtl="0" eaLnBrk="1" latinLnBrk="0" hangingPunct="1">
                        <a:tabLst>
                          <a:tab pos="892175" algn="r"/>
                        </a:tabLst>
                      </a:pPr>
                      <a:r>
                        <a:rPr lang="pt-BR" sz="1800" kern="1200" dirty="0" smtClean="0"/>
                        <a:t>	4,0</a:t>
                      </a:r>
                      <a:endParaRPr lang="pt-BR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 5</a:t>
                      </a:r>
                      <a:endParaRPr lang="pt-B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1400" baseline="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892175" rtl="0" eaLnBrk="1" latinLnBrk="0" hangingPunct="1">
                        <a:tabLst>
                          <a:tab pos="354013" algn="l"/>
                        </a:tabLst>
                      </a:pPr>
                      <a:endParaRPr lang="pt-BR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l" defTabSz="1165225" rtl="0" eaLnBrk="1" latinLnBrk="0" hangingPunct="1">
                        <a:tabLst>
                          <a:tab pos="892175" algn="r"/>
                        </a:tabLst>
                      </a:pPr>
                      <a:endParaRPr lang="pt-BR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892175" rtl="0" eaLnBrk="1" latinLnBrk="0" hangingPunct="1">
                        <a:tabLst>
                          <a:tab pos="354013" algn="l"/>
                        </a:tabLst>
                      </a:pPr>
                      <a:r>
                        <a:rPr lang="pt-BR" sz="1800" kern="1200" dirty="0" smtClean="0"/>
                        <a:t>	Gás natural</a:t>
                      </a:r>
                      <a:endParaRPr lang="pt-BR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l" defTabSz="1165225" rtl="0" eaLnBrk="1" latinLnBrk="0" hangingPunct="1">
                        <a:tabLst>
                          <a:tab pos="892175" algn="r"/>
                        </a:tabLst>
                      </a:pPr>
                      <a:r>
                        <a:rPr lang="pt-BR" sz="1800" kern="1200" dirty="0" smtClean="0"/>
                        <a:t>	10,3</a:t>
                      </a:r>
                      <a:endParaRPr lang="pt-BR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14</a:t>
                      </a:r>
                      <a:endParaRPr lang="pt-B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2000" b="1" dirty="0" smtClean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892175" rtl="0" eaLnBrk="1" latinLnBrk="0" hangingPunct="1">
                        <a:tabLst>
                          <a:tab pos="354013" algn="l"/>
                        </a:tabLst>
                      </a:pPr>
                      <a:r>
                        <a:rPr lang="pt-BR" sz="1800" kern="1200" dirty="0" smtClean="0"/>
                        <a:t>	Nuclear</a:t>
                      </a:r>
                      <a:endParaRPr lang="pt-BR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l" defTabSz="1165225" rtl="0" eaLnBrk="1" latinLnBrk="0" hangingPunct="1">
                        <a:tabLst>
                          <a:tab pos="892175" algn="r"/>
                        </a:tabLst>
                      </a:pPr>
                      <a:r>
                        <a:rPr lang="pt-BR" sz="1800" kern="1200" dirty="0" smtClean="0"/>
                        <a:t>	1,4</a:t>
                      </a:r>
                      <a:endParaRPr lang="pt-BR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 2</a:t>
                      </a:r>
                      <a:endParaRPr lang="pt-B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pt-BR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892175" rtl="0" eaLnBrk="1" latinLnBrk="0" hangingPunct="1">
                        <a:tabLst>
                          <a:tab pos="354013" algn="l"/>
                        </a:tabLst>
                      </a:pPr>
                      <a:r>
                        <a:rPr lang="pt-BR" sz="1800" kern="1200" dirty="0" smtClean="0"/>
                        <a:t>	Petróleo</a:t>
                      </a:r>
                      <a:endParaRPr lang="pt-BR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l" defTabSz="1165225" rtl="0" eaLnBrk="1" latinLnBrk="0" hangingPunct="1">
                        <a:tabLst>
                          <a:tab pos="892175" algn="r"/>
                        </a:tabLst>
                      </a:pPr>
                      <a:r>
                        <a:rPr lang="pt-BR" sz="1800" kern="1200" dirty="0" smtClean="0"/>
                        <a:t>	(-1,3)</a:t>
                      </a:r>
                      <a:endParaRPr lang="pt-BR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(-2)</a:t>
                      </a:r>
                      <a:endParaRPr lang="pt-B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pt-BR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892175" rtl="0" eaLnBrk="1" latinLnBrk="0" hangingPunct="1">
                        <a:tabLst>
                          <a:tab pos="354013" algn="l"/>
                        </a:tabLst>
                      </a:pPr>
                      <a:r>
                        <a:rPr lang="pt-BR" sz="1800" kern="1200" dirty="0" smtClean="0"/>
                        <a:t>	Carvão</a:t>
                      </a:r>
                      <a:endParaRPr lang="pt-BR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l" defTabSz="1165225" rtl="0" eaLnBrk="1" latinLnBrk="0" hangingPunct="1">
                        <a:tabLst>
                          <a:tab pos="892175" algn="r"/>
                        </a:tabLst>
                      </a:pPr>
                      <a:r>
                        <a:rPr lang="pt-BR" sz="1800" kern="1200" dirty="0" smtClean="0"/>
                        <a:t>	0,5</a:t>
                      </a:r>
                      <a:endParaRPr lang="pt-BR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1</a:t>
                      </a:r>
                      <a:endParaRPr lang="pt-B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pt-BR" dirty="0"/>
                    </a:p>
                  </a:txBody>
                  <a:tcPr/>
                </a:tc>
              </a:tr>
              <a:tr h="396000"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892175" rtl="0" eaLnBrk="1" latinLnBrk="0" hangingPunct="1">
                        <a:tabLst>
                          <a:tab pos="354013" algn="l"/>
                        </a:tabLst>
                      </a:pPr>
                      <a:r>
                        <a:rPr lang="pt-BR" sz="2000" b="1" kern="1200" dirty="0" smtClean="0"/>
                        <a:t>	Total</a:t>
                      </a:r>
                      <a:endParaRPr lang="pt-BR" sz="2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b"/>
                </a:tc>
                <a:tc gridSpan="2">
                  <a:txBody>
                    <a:bodyPr/>
                    <a:lstStyle/>
                    <a:p>
                      <a:pPr marL="0" algn="l" defTabSz="1165225" rtl="0" eaLnBrk="1" latinLnBrk="0" hangingPunct="1">
                        <a:tabLst>
                          <a:tab pos="892175" algn="r"/>
                        </a:tabLst>
                      </a:pPr>
                      <a:r>
                        <a:rPr lang="pt-BR" sz="1800" b="1" kern="1200" dirty="0" smtClean="0"/>
                        <a:t>	77,2</a:t>
                      </a:r>
                      <a:endParaRPr lang="pt-BR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b"/>
                </a:tc>
                <a:tc hMerge="1">
                  <a:txBody>
                    <a:bodyPr/>
                    <a:lstStyle/>
                    <a:p>
                      <a:pPr algn="ctr"/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 smtClean="0"/>
                        <a:t>100,0</a:t>
                      </a:r>
                      <a:endParaRPr lang="pt-BR" sz="2000" b="1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600" b="0" dirty="0" smtClean="0">
                          <a:latin typeface="Arial Narrow" pitchFamily="34" charset="0"/>
                        </a:rPr>
                        <a:t>(4,7 GW de Autoprodutor)</a:t>
                      </a:r>
                      <a:endParaRPr lang="pt-BR" sz="1600" b="0" dirty="0">
                        <a:latin typeface="Arial Narrow" pitchFamily="34" charset="0"/>
                      </a:endParaRPr>
                    </a:p>
                  </a:txBody>
                  <a:tcPr anchor="b"/>
                </a:tc>
              </a:tr>
            </a:tbl>
          </a:graphicData>
        </a:graphic>
      </p:graphicFrame>
      <p:sp>
        <p:nvSpPr>
          <p:cNvPr id="9" name="Retângulo 8"/>
          <p:cNvSpPr/>
          <p:nvPr/>
        </p:nvSpPr>
        <p:spPr>
          <a:xfrm>
            <a:off x="116505" y="537065"/>
            <a:ext cx="886598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400" b="1" dirty="0" smtClean="0">
                <a:latin typeface="Arial Narrow" panose="020B0606020202030204" pitchFamily="34" charset="0"/>
                <a:ea typeface="Arial Unicode MS" pitchFamily="34" charset="-128"/>
                <a:cs typeface="Arial Unicode MS" pitchFamily="34" charset="-128"/>
              </a:rPr>
              <a:t>BRASIL - CAPACIDADE INSTALADA </a:t>
            </a:r>
            <a:endParaRPr lang="pt-BR" sz="2400" b="1" dirty="0">
              <a:latin typeface="Arial Narrow" panose="020B0606020202030204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206515" y="6468144"/>
            <a:ext cx="864691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 smtClean="0"/>
              <a:t>Fonte: PDE 2023, MME/SPE                                                    Obs.- Não inclui a importação de Itaipu/Paraguai e a geração nas plataformas de petróleo</a:t>
            </a:r>
            <a:endParaRPr lang="pt-BR" sz="1000" dirty="0"/>
          </a:p>
        </p:txBody>
      </p:sp>
      <p:sp>
        <p:nvSpPr>
          <p:cNvPr id="11" name="Chave direita 10"/>
          <p:cNvSpPr/>
          <p:nvPr/>
        </p:nvSpPr>
        <p:spPr>
          <a:xfrm>
            <a:off x="6237185" y="2663915"/>
            <a:ext cx="360040" cy="144000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>
            <a:off x="6777245" y="3203975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85%</a:t>
            </a:r>
            <a:endParaRPr lang="pt-BR" dirty="0"/>
          </a:p>
        </p:txBody>
      </p:sp>
      <p:sp>
        <p:nvSpPr>
          <p:cNvPr id="7" name="Chave direita 6"/>
          <p:cNvSpPr/>
          <p:nvPr/>
        </p:nvSpPr>
        <p:spPr>
          <a:xfrm>
            <a:off x="6220924" y="4419110"/>
            <a:ext cx="360040" cy="144000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6760984" y="4959170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1</a:t>
            </a:r>
            <a:r>
              <a:rPr lang="pt-BR" dirty="0" smtClean="0"/>
              <a:t>5%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90696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ersonalizar design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ema do Office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Personalizar design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Personalizar design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7460</TotalTime>
  <Words>1260</Words>
  <Application>Microsoft Office PowerPoint</Application>
  <PresentationFormat>Apresentação na tela (4:3)</PresentationFormat>
  <Paragraphs>266</Paragraphs>
  <Slides>19</Slides>
  <Notes>4</Notes>
  <HiddenSlides>0</HiddenSlides>
  <MMClips>0</MMClips>
  <ScaleCrop>false</ScaleCrop>
  <HeadingPairs>
    <vt:vector size="6" baseType="variant">
      <vt:variant>
        <vt:lpstr>Tema</vt:lpstr>
      </vt:variant>
      <vt:variant>
        <vt:i4>4</vt:i4>
      </vt:variant>
      <vt:variant>
        <vt:lpstr>Servidores OLE incorporados</vt:lpstr>
      </vt:variant>
      <vt:variant>
        <vt:i4>0</vt:i4>
      </vt:variant>
      <vt:variant>
        <vt:lpstr>Títulos de slides</vt:lpstr>
      </vt:variant>
      <vt:variant>
        <vt:i4>19</vt:i4>
      </vt:variant>
    </vt:vector>
  </HeadingPairs>
  <TitlesOfParts>
    <vt:vector size="23" baseType="lpstr">
      <vt:lpstr>Personalizar design</vt:lpstr>
      <vt:lpstr>Tema do Office</vt:lpstr>
      <vt:lpstr>1_Personalizar design</vt:lpstr>
      <vt:lpstr>2_Personalizar design</vt:lpstr>
      <vt:lpstr>Apresentação do PowerPoint</vt:lpstr>
      <vt:lpstr> SUMÁRIO </vt:lpstr>
      <vt:lpstr>PRINCIPAIS  DESAFIOS  DO  SETOR  ELÉTRICO  ( 1 / 2 )</vt:lpstr>
      <vt:lpstr>PRINCIPAIS  DESAFIOS  DO  SETOR  ELÉTRICO  ( 2 / 2 )</vt:lpstr>
      <vt:lpstr>Apresentação do PowerPoint</vt:lpstr>
      <vt:lpstr>Apresentação do PowerPoint</vt:lpstr>
      <vt:lpstr>BRASIL - OFERTA DE ENERGIA</vt:lpstr>
      <vt:lpstr>MATRIZ DE OFERTA DE ELETRICIDADE BRASILEIRA Participação das Fontes  –  2013 / 2023 (%)</vt:lpstr>
      <vt:lpstr>Apresentação do PowerPoint</vt:lpstr>
      <vt:lpstr>BRASIL  –  PDE 2023 Investimentos no Sistema Energético -  2013 / 2023</vt:lpstr>
      <vt:lpstr>POTENCIAL HIDROELÉTRICO BRASILEIRO APROVEITÁVEL  (Competitivo e Ambientalmente Viável)</vt:lpstr>
      <vt:lpstr>Apresentação do PowerPoint</vt:lpstr>
      <vt:lpstr>EXPANSÃO  DA  CAPACIDADE  INSTALADA  DE  ENERGIA  ELÉTRICA  DO  BRASIL  NO  FINAL  DA  DÉCADA  2020 / 2030  (Após o Aproveitamento do Potencial Hidroelétrico Econômico e Ambientalmente Viável )</vt:lpstr>
      <vt:lpstr>SITUAÇÃO  DA SEGURANÇA  ENERGÉTICA   Critério Atual de Suprimento da Geração</vt:lpstr>
      <vt:lpstr> OPERAÇÃO  DAS  USINAS TÉRMELÉTRICAS (Sistema Gerador Nacional - Hidrelétrico / Termelétrico / Eólico)</vt:lpstr>
      <vt:lpstr>Apresentação do PowerPoint</vt:lpstr>
      <vt:lpstr>Apresentação do PowerPoint</vt:lpstr>
      <vt:lpstr>EVOLUÇÃO DA OFERTA DE GERAÇÃO E DA CARGA</vt:lpstr>
      <vt:lpstr>Apresentação do PowerPoint</vt:lpstr>
    </vt:vector>
  </TitlesOfParts>
  <Company>Ministério de Minas e Energia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Edvaldo Luís Risso</dc:creator>
  <cp:lastModifiedBy>gestor_seg</cp:lastModifiedBy>
  <cp:revision>849</cp:revision>
  <cp:lastPrinted>2015-09-10T12:13:25Z</cp:lastPrinted>
  <dcterms:created xsi:type="dcterms:W3CDTF">2010-03-02T18:17:51Z</dcterms:created>
  <dcterms:modified xsi:type="dcterms:W3CDTF">2015-09-10T12:16:35Z</dcterms:modified>
</cp:coreProperties>
</file>