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68BC2E-78C7-4787-A04C-6AA0CE7BB9AD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pt-BR"/>
        </a:p>
      </dgm:t>
    </dgm:pt>
    <dgm:pt modelId="{CDB1D1D1-2770-443E-8D1B-5126060F3BC6}">
      <dgm:prSet phldrT="[Texto]"/>
      <dgm:spPr/>
      <dgm:t>
        <a:bodyPr/>
        <a:lstStyle/>
        <a:p>
          <a:r>
            <a:rPr lang="pt-BR" dirty="0" smtClean="0"/>
            <a:t>Art. 1º. Dispõe sobre a destinação final e a disposição final dos resíduos sólidos e rejeitos da mineração</a:t>
          </a:r>
          <a:endParaRPr lang="pt-BR" dirty="0"/>
        </a:p>
      </dgm:t>
    </dgm:pt>
    <dgm:pt modelId="{E601F3B3-AFC6-4E28-B782-2EE6198E1D2F}" type="parTrans" cxnId="{B6B71136-C323-40E2-91D8-076979D54E60}">
      <dgm:prSet/>
      <dgm:spPr/>
      <dgm:t>
        <a:bodyPr/>
        <a:lstStyle/>
        <a:p>
          <a:endParaRPr lang="pt-BR"/>
        </a:p>
      </dgm:t>
    </dgm:pt>
    <dgm:pt modelId="{8F312479-3A88-4CE8-8C71-C25B11222318}" type="sibTrans" cxnId="{B6B71136-C323-40E2-91D8-076979D54E60}">
      <dgm:prSet/>
      <dgm:spPr/>
      <dgm:t>
        <a:bodyPr/>
        <a:lstStyle/>
        <a:p>
          <a:endParaRPr lang="pt-BR"/>
        </a:p>
      </dgm:t>
    </dgm:pt>
    <dgm:pt modelId="{E545A7CC-41F2-428F-A84C-D06BF377A7D8}">
      <dgm:prSet phldrT="[Texto]"/>
      <dgm:spPr/>
      <dgm:t>
        <a:bodyPr/>
        <a:lstStyle/>
        <a:p>
          <a:r>
            <a:rPr lang="pt-BR" dirty="0" smtClean="0"/>
            <a:t>Art. 2º. Passam a ser classificados como resíduos sólidos os rejeitos da mineração cuja disposição final se dê a céu aberto ou em barragens. </a:t>
          </a:r>
          <a:endParaRPr lang="pt-BR" dirty="0"/>
        </a:p>
      </dgm:t>
    </dgm:pt>
    <dgm:pt modelId="{6F99DF77-3493-481F-BB5F-C7A361079E7E}" type="parTrans" cxnId="{FF348A0F-F8CF-4834-BF05-4A6C82FD53B4}">
      <dgm:prSet/>
      <dgm:spPr/>
      <dgm:t>
        <a:bodyPr/>
        <a:lstStyle/>
        <a:p>
          <a:endParaRPr lang="pt-BR"/>
        </a:p>
      </dgm:t>
    </dgm:pt>
    <dgm:pt modelId="{E478B9FA-2E6A-4DE4-8151-C8337AD6FB75}" type="sibTrans" cxnId="{FF348A0F-F8CF-4834-BF05-4A6C82FD53B4}">
      <dgm:prSet/>
      <dgm:spPr/>
      <dgm:t>
        <a:bodyPr/>
        <a:lstStyle/>
        <a:p>
          <a:endParaRPr lang="pt-BR"/>
        </a:p>
      </dgm:t>
    </dgm:pt>
    <dgm:pt modelId="{1B9E75D6-3033-4272-8F29-6D33B181A818}">
      <dgm:prSet phldrT="[Texto]"/>
      <dgm:spPr/>
      <dgm:t>
        <a:bodyPr/>
        <a:lstStyle/>
        <a:p>
          <a:r>
            <a:rPr lang="pt-BR" dirty="0" smtClean="0"/>
            <a:t>Necessidade de uma revisão dos conceitos utilizados nos artigos 1º e 2º do PL 3.924/2015 </a:t>
          </a:r>
          <a:endParaRPr lang="pt-BR" dirty="0"/>
        </a:p>
      </dgm:t>
    </dgm:pt>
    <dgm:pt modelId="{B97EC0BE-87F7-47F4-9F87-BEE6ED539F7B}" type="parTrans" cxnId="{688B3AB9-7B2A-4AA6-B966-388A5E09763C}">
      <dgm:prSet/>
      <dgm:spPr/>
      <dgm:t>
        <a:bodyPr/>
        <a:lstStyle/>
        <a:p>
          <a:endParaRPr lang="pt-BR"/>
        </a:p>
      </dgm:t>
    </dgm:pt>
    <dgm:pt modelId="{90887D27-4B21-4E62-9EAD-EBE83D375742}" type="sibTrans" cxnId="{688B3AB9-7B2A-4AA6-B966-388A5E09763C}">
      <dgm:prSet/>
      <dgm:spPr/>
      <dgm:t>
        <a:bodyPr/>
        <a:lstStyle/>
        <a:p>
          <a:endParaRPr lang="pt-BR"/>
        </a:p>
      </dgm:t>
    </dgm:pt>
    <dgm:pt modelId="{E41BDB6D-3DF3-41AC-946B-9A5FFF008F06}" type="pres">
      <dgm:prSet presAssocID="{8F68BC2E-78C7-4787-A04C-6AA0CE7BB9A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B5833DD-7635-4363-B5BF-4F019A72F9D6}" type="pres">
      <dgm:prSet presAssocID="{CDB1D1D1-2770-443E-8D1B-5126060F3BC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0156F1B-6605-4E01-9FED-9C49C13756A7}" type="pres">
      <dgm:prSet presAssocID="{8F312479-3A88-4CE8-8C71-C25B11222318}" presName="sibTrans" presStyleCnt="0"/>
      <dgm:spPr/>
    </dgm:pt>
    <dgm:pt modelId="{F5AC3FEA-2CAB-430C-A089-DE27A8F83A30}" type="pres">
      <dgm:prSet presAssocID="{E545A7CC-41F2-428F-A84C-D06BF377A7D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3ED0B8-8609-41F2-928E-D99672D67F0C}" type="pres">
      <dgm:prSet presAssocID="{E478B9FA-2E6A-4DE4-8151-C8337AD6FB75}" presName="sibTrans" presStyleCnt="0"/>
      <dgm:spPr/>
    </dgm:pt>
    <dgm:pt modelId="{2A3AF048-96FD-4ADB-8D94-0B3A0B43FB31}" type="pres">
      <dgm:prSet presAssocID="{1B9E75D6-3033-4272-8F29-6D33B181A81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94BB7FF-D468-4CB2-9DEE-8F2AE0949906}" type="presOf" srcId="{CDB1D1D1-2770-443E-8D1B-5126060F3BC6}" destId="{3B5833DD-7635-4363-B5BF-4F019A72F9D6}" srcOrd="0" destOrd="0" presId="urn:microsoft.com/office/officeart/2005/8/layout/default"/>
    <dgm:cxn modelId="{688B3AB9-7B2A-4AA6-B966-388A5E09763C}" srcId="{8F68BC2E-78C7-4787-A04C-6AA0CE7BB9AD}" destId="{1B9E75D6-3033-4272-8F29-6D33B181A818}" srcOrd="2" destOrd="0" parTransId="{B97EC0BE-87F7-47F4-9F87-BEE6ED539F7B}" sibTransId="{90887D27-4B21-4E62-9EAD-EBE83D375742}"/>
    <dgm:cxn modelId="{FF348A0F-F8CF-4834-BF05-4A6C82FD53B4}" srcId="{8F68BC2E-78C7-4787-A04C-6AA0CE7BB9AD}" destId="{E545A7CC-41F2-428F-A84C-D06BF377A7D8}" srcOrd="1" destOrd="0" parTransId="{6F99DF77-3493-481F-BB5F-C7A361079E7E}" sibTransId="{E478B9FA-2E6A-4DE4-8151-C8337AD6FB75}"/>
    <dgm:cxn modelId="{F514B441-0FAC-4148-A548-10A0C34C2A11}" type="presOf" srcId="{E545A7CC-41F2-428F-A84C-D06BF377A7D8}" destId="{F5AC3FEA-2CAB-430C-A089-DE27A8F83A30}" srcOrd="0" destOrd="0" presId="urn:microsoft.com/office/officeart/2005/8/layout/default"/>
    <dgm:cxn modelId="{DA4317FA-9D56-42EB-8954-CEF8890DC304}" type="presOf" srcId="{8F68BC2E-78C7-4787-A04C-6AA0CE7BB9AD}" destId="{E41BDB6D-3DF3-41AC-946B-9A5FFF008F06}" srcOrd="0" destOrd="0" presId="urn:microsoft.com/office/officeart/2005/8/layout/default"/>
    <dgm:cxn modelId="{2E627B9D-AAF2-4D6F-BA49-BB51B00B45AC}" type="presOf" srcId="{1B9E75D6-3033-4272-8F29-6D33B181A818}" destId="{2A3AF048-96FD-4ADB-8D94-0B3A0B43FB31}" srcOrd="0" destOrd="0" presId="urn:microsoft.com/office/officeart/2005/8/layout/default"/>
    <dgm:cxn modelId="{B6B71136-C323-40E2-91D8-076979D54E60}" srcId="{8F68BC2E-78C7-4787-A04C-6AA0CE7BB9AD}" destId="{CDB1D1D1-2770-443E-8D1B-5126060F3BC6}" srcOrd="0" destOrd="0" parTransId="{E601F3B3-AFC6-4E28-B782-2EE6198E1D2F}" sibTransId="{8F312479-3A88-4CE8-8C71-C25B11222318}"/>
    <dgm:cxn modelId="{84E701BC-29E6-4B0A-BE69-1F0AEA4670FA}" type="presParOf" srcId="{E41BDB6D-3DF3-41AC-946B-9A5FFF008F06}" destId="{3B5833DD-7635-4363-B5BF-4F019A72F9D6}" srcOrd="0" destOrd="0" presId="urn:microsoft.com/office/officeart/2005/8/layout/default"/>
    <dgm:cxn modelId="{1EA94832-52BF-4A2E-ABDA-E4D3E0EE70BC}" type="presParOf" srcId="{E41BDB6D-3DF3-41AC-946B-9A5FFF008F06}" destId="{B0156F1B-6605-4E01-9FED-9C49C13756A7}" srcOrd="1" destOrd="0" presId="urn:microsoft.com/office/officeart/2005/8/layout/default"/>
    <dgm:cxn modelId="{02C1B78B-BDF2-49D5-900F-FEEE761D63E6}" type="presParOf" srcId="{E41BDB6D-3DF3-41AC-946B-9A5FFF008F06}" destId="{F5AC3FEA-2CAB-430C-A089-DE27A8F83A30}" srcOrd="2" destOrd="0" presId="urn:microsoft.com/office/officeart/2005/8/layout/default"/>
    <dgm:cxn modelId="{BD5097F6-CC93-4B6C-8B76-9E8B4CDC60A8}" type="presParOf" srcId="{E41BDB6D-3DF3-41AC-946B-9A5FFF008F06}" destId="{2A3ED0B8-8609-41F2-928E-D99672D67F0C}" srcOrd="3" destOrd="0" presId="urn:microsoft.com/office/officeart/2005/8/layout/default"/>
    <dgm:cxn modelId="{415A930C-EF28-4F79-ADCA-30EBA881E07F}" type="presParOf" srcId="{E41BDB6D-3DF3-41AC-946B-9A5FFF008F06}" destId="{2A3AF048-96FD-4ADB-8D94-0B3A0B43FB31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5CB3EE-4F21-45AF-BA24-E72218EF8060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pt-BR"/>
        </a:p>
      </dgm:t>
    </dgm:pt>
    <dgm:pt modelId="{54D117A8-A0F9-4D33-BB09-61B6DC69B703}">
      <dgm:prSet phldrT="[Texto]" custT="1"/>
      <dgm:spPr/>
      <dgm:t>
        <a:bodyPr/>
        <a:lstStyle/>
        <a:p>
          <a:r>
            <a:rPr lang="pt-BR" sz="2800" dirty="0" smtClean="0"/>
            <a:t>1) Estéreis</a:t>
          </a:r>
          <a:endParaRPr lang="pt-BR" sz="2800" dirty="0"/>
        </a:p>
      </dgm:t>
    </dgm:pt>
    <dgm:pt modelId="{FDF8B2AE-430E-46CD-B514-90BAC02043CD}" type="parTrans" cxnId="{A1293AA4-630C-4B9B-B07D-0C05B1D49D13}">
      <dgm:prSet/>
      <dgm:spPr/>
      <dgm:t>
        <a:bodyPr/>
        <a:lstStyle/>
        <a:p>
          <a:endParaRPr lang="pt-BR"/>
        </a:p>
      </dgm:t>
    </dgm:pt>
    <dgm:pt modelId="{C5463169-7F94-4BB3-8E20-5DA5DB690862}" type="sibTrans" cxnId="{A1293AA4-630C-4B9B-B07D-0C05B1D49D13}">
      <dgm:prSet/>
      <dgm:spPr/>
      <dgm:t>
        <a:bodyPr/>
        <a:lstStyle/>
        <a:p>
          <a:endParaRPr lang="pt-BR"/>
        </a:p>
      </dgm:t>
    </dgm:pt>
    <dgm:pt modelId="{E03BB14F-6114-472A-9C99-2C442625EAA4}">
      <dgm:prSet phldrT="[Texto]"/>
      <dgm:spPr/>
      <dgm:t>
        <a:bodyPr/>
        <a:lstStyle/>
        <a:p>
          <a:pPr algn="just"/>
          <a:r>
            <a:rPr lang="pt-BR" dirty="0" smtClean="0"/>
            <a:t>Material de cobertura (rocha, minerais não consolidados, solo), cujo teor em termos do mineral de interesse econômico prioritário é baixo ou mesmo inexistente e que se superpõe ao corpo de minério propriamente dito.</a:t>
          </a:r>
          <a:endParaRPr lang="pt-BR" dirty="0"/>
        </a:p>
      </dgm:t>
    </dgm:pt>
    <dgm:pt modelId="{6C549247-B03B-4283-A120-9314D284360D}" type="parTrans" cxnId="{E424B90C-7BCB-4D7C-87A0-8C4E907D5780}">
      <dgm:prSet/>
      <dgm:spPr/>
      <dgm:t>
        <a:bodyPr/>
        <a:lstStyle/>
        <a:p>
          <a:endParaRPr lang="pt-BR"/>
        </a:p>
      </dgm:t>
    </dgm:pt>
    <dgm:pt modelId="{DD8CD464-B066-4940-AE86-B690EEBCB32B}" type="sibTrans" cxnId="{E424B90C-7BCB-4D7C-87A0-8C4E907D5780}">
      <dgm:prSet/>
      <dgm:spPr/>
      <dgm:t>
        <a:bodyPr/>
        <a:lstStyle/>
        <a:p>
          <a:endParaRPr lang="pt-BR"/>
        </a:p>
      </dgm:t>
    </dgm:pt>
    <dgm:pt modelId="{500D4D11-7EB6-4878-8514-9F0F87E7547B}">
      <dgm:prSet phldrT="[Texto]"/>
      <dgm:spPr/>
      <dgm:t>
        <a:bodyPr/>
        <a:lstStyle/>
        <a:p>
          <a:r>
            <a:rPr lang="pt-BR" dirty="0" smtClean="0"/>
            <a:t>Tipo de disposição de estéreis</a:t>
          </a:r>
          <a:endParaRPr lang="pt-BR" dirty="0"/>
        </a:p>
      </dgm:t>
    </dgm:pt>
    <dgm:pt modelId="{E0C8B8D7-E7DD-4DCE-B32C-E6447D94B03A}" type="parTrans" cxnId="{55A47D92-A725-49F0-B124-4D206AE255F7}">
      <dgm:prSet/>
      <dgm:spPr/>
      <dgm:t>
        <a:bodyPr/>
        <a:lstStyle/>
        <a:p>
          <a:endParaRPr lang="pt-BR"/>
        </a:p>
      </dgm:t>
    </dgm:pt>
    <dgm:pt modelId="{96F3183F-1DF5-4F39-BA94-3C9DCC7DCC18}" type="sibTrans" cxnId="{55A47D92-A725-49F0-B124-4D206AE255F7}">
      <dgm:prSet/>
      <dgm:spPr/>
      <dgm:t>
        <a:bodyPr/>
        <a:lstStyle/>
        <a:p>
          <a:endParaRPr lang="pt-BR"/>
        </a:p>
      </dgm:t>
    </dgm:pt>
    <dgm:pt modelId="{31DF1827-DE5C-4A96-A9DC-3BC4CDF3388A}">
      <dgm:prSet phldrT="[Texto]"/>
      <dgm:spPr/>
      <dgm:t>
        <a:bodyPr/>
        <a:lstStyle/>
        <a:p>
          <a:r>
            <a:rPr lang="pt-BR" dirty="0" smtClean="0"/>
            <a:t>Em pilhas</a:t>
          </a:r>
          <a:endParaRPr lang="pt-BR" dirty="0"/>
        </a:p>
      </dgm:t>
    </dgm:pt>
    <dgm:pt modelId="{72F35AC4-24CC-4EC8-92F0-26AB38A39084}" type="parTrans" cxnId="{028DB978-D383-4D17-84C0-C8C126B3495C}">
      <dgm:prSet/>
      <dgm:spPr/>
      <dgm:t>
        <a:bodyPr/>
        <a:lstStyle/>
        <a:p>
          <a:endParaRPr lang="pt-BR"/>
        </a:p>
      </dgm:t>
    </dgm:pt>
    <dgm:pt modelId="{E2CDD268-9AF8-4926-A743-DECFB3C32D29}" type="sibTrans" cxnId="{028DB978-D383-4D17-84C0-C8C126B3495C}">
      <dgm:prSet/>
      <dgm:spPr/>
      <dgm:t>
        <a:bodyPr/>
        <a:lstStyle/>
        <a:p>
          <a:endParaRPr lang="pt-BR"/>
        </a:p>
      </dgm:t>
    </dgm:pt>
    <dgm:pt modelId="{BFE3AF61-5319-4663-BB20-7170EF6BE343}">
      <dgm:prSet phldrT="[Texto]"/>
      <dgm:spPr/>
      <dgm:t>
        <a:bodyPr/>
        <a:lstStyle/>
        <a:p>
          <a:pPr algn="just"/>
          <a:r>
            <a:rPr lang="pt-BR" dirty="0" smtClean="0"/>
            <a:t>Sua remoção se faz necessária para que o corpo de minério seja atingido</a:t>
          </a:r>
          <a:endParaRPr lang="pt-BR" dirty="0"/>
        </a:p>
      </dgm:t>
    </dgm:pt>
    <dgm:pt modelId="{B16EB6BA-ED5E-40E0-8259-8936386F43DB}" type="parTrans" cxnId="{A830E118-6B74-4637-8186-E3DCF2FA7A89}">
      <dgm:prSet/>
      <dgm:spPr/>
      <dgm:t>
        <a:bodyPr/>
        <a:lstStyle/>
        <a:p>
          <a:endParaRPr lang="pt-BR"/>
        </a:p>
      </dgm:t>
    </dgm:pt>
    <dgm:pt modelId="{3B333B3F-8954-4751-A902-66DBF3A6AB07}" type="sibTrans" cxnId="{A830E118-6B74-4637-8186-E3DCF2FA7A89}">
      <dgm:prSet/>
      <dgm:spPr/>
      <dgm:t>
        <a:bodyPr/>
        <a:lstStyle/>
        <a:p>
          <a:endParaRPr lang="pt-BR"/>
        </a:p>
      </dgm:t>
    </dgm:pt>
    <dgm:pt modelId="{6F8DAD1D-0BFD-4927-AB77-C6864C53D191}" type="pres">
      <dgm:prSet presAssocID="{025CB3EE-4F21-45AF-BA24-E72218EF806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DAD844F-EDF5-4495-A9B9-8AD615A4E6D7}" type="pres">
      <dgm:prSet presAssocID="{54D117A8-A0F9-4D33-BB09-61B6DC69B70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9B95B6E-AD0B-4624-89FE-C2969A039E9E}" type="pres">
      <dgm:prSet presAssocID="{54D117A8-A0F9-4D33-BB09-61B6DC69B70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F25DF09-E01B-4E4A-A515-C952FE5A83BD}" type="pres">
      <dgm:prSet presAssocID="{500D4D11-7EB6-4878-8514-9F0F87E7547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C593E55-5F4E-4401-84C4-572C4ED0C062}" type="pres">
      <dgm:prSet presAssocID="{500D4D11-7EB6-4878-8514-9F0F87E7547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1293AA4-630C-4B9B-B07D-0C05B1D49D13}" srcId="{025CB3EE-4F21-45AF-BA24-E72218EF8060}" destId="{54D117A8-A0F9-4D33-BB09-61B6DC69B703}" srcOrd="0" destOrd="0" parTransId="{FDF8B2AE-430E-46CD-B514-90BAC02043CD}" sibTransId="{C5463169-7F94-4BB3-8E20-5DA5DB690862}"/>
    <dgm:cxn modelId="{818AA7E6-BEA7-4D61-A8CC-AC04D9C1B6F7}" type="presOf" srcId="{54D117A8-A0F9-4D33-BB09-61B6DC69B703}" destId="{9DAD844F-EDF5-4495-A9B9-8AD615A4E6D7}" srcOrd="0" destOrd="0" presId="urn:microsoft.com/office/officeart/2005/8/layout/vList2"/>
    <dgm:cxn modelId="{028DB978-D383-4D17-84C0-C8C126B3495C}" srcId="{500D4D11-7EB6-4878-8514-9F0F87E7547B}" destId="{31DF1827-DE5C-4A96-A9DC-3BC4CDF3388A}" srcOrd="0" destOrd="0" parTransId="{72F35AC4-24CC-4EC8-92F0-26AB38A39084}" sibTransId="{E2CDD268-9AF8-4926-A743-DECFB3C32D29}"/>
    <dgm:cxn modelId="{E9BF9C50-E215-4DF2-8D22-D6723B2319AC}" type="presOf" srcId="{BFE3AF61-5319-4663-BB20-7170EF6BE343}" destId="{49B95B6E-AD0B-4624-89FE-C2969A039E9E}" srcOrd="0" destOrd="1" presId="urn:microsoft.com/office/officeart/2005/8/layout/vList2"/>
    <dgm:cxn modelId="{A830E118-6B74-4637-8186-E3DCF2FA7A89}" srcId="{54D117A8-A0F9-4D33-BB09-61B6DC69B703}" destId="{BFE3AF61-5319-4663-BB20-7170EF6BE343}" srcOrd="1" destOrd="0" parTransId="{B16EB6BA-ED5E-40E0-8259-8936386F43DB}" sibTransId="{3B333B3F-8954-4751-A902-66DBF3A6AB07}"/>
    <dgm:cxn modelId="{CCCE4D62-7376-4D2D-9CC5-9C9115761ECE}" type="presOf" srcId="{31DF1827-DE5C-4A96-A9DC-3BC4CDF3388A}" destId="{7C593E55-5F4E-4401-84C4-572C4ED0C062}" srcOrd="0" destOrd="0" presId="urn:microsoft.com/office/officeart/2005/8/layout/vList2"/>
    <dgm:cxn modelId="{5E35BD0D-B845-4AC7-A419-F4308AFDE08F}" type="presOf" srcId="{025CB3EE-4F21-45AF-BA24-E72218EF8060}" destId="{6F8DAD1D-0BFD-4927-AB77-C6864C53D191}" srcOrd="0" destOrd="0" presId="urn:microsoft.com/office/officeart/2005/8/layout/vList2"/>
    <dgm:cxn modelId="{55A47D92-A725-49F0-B124-4D206AE255F7}" srcId="{025CB3EE-4F21-45AF-BA24-E72218EF8060}" destId="{500D4D11-7EB6-4878-8514-9F0F87E7547B}" srcOrd="1" destOrd="0" parTransId="{E0C8B8D7-E7DD-4DCE-B32C-E6447D94B03A}" sibTransId="{96F3183F-1DF5-4F39-BA94-3C9DCC7DCC18}"/>
    <dgm:cxn modelId="{76DC947C-0A29-4730-9C80-A50DAF906495}" type="presOf" srcId="{500D4D11-7EB6-4878-8514-9F0F87E7547B}" destId="{4F25DF09-E01B-4E4A-A515-C952FE5A83BD}" srcOrd="0" destOrd="0" presId="urn:microsoft.com/office/officeart/2005/8/layout/vList2"/>
    <dgm:cxn modelId="{E424B90C-7BCB-4D7C-87A0-8C4E907D5780}" srcId="{54D117A8-A0F9-4D33-BB09-61B6DC69B703}" destId="{E03BB14F-6114-472A-9C99-2C442625EAA4}" srcOrd="0" destOrd="0" parTransId="{6C549247-B03B-4283-A120-9314D284360D}" sibTransId="{DD8CD464-B066-4940-AE86-B690EEBCB32B}"/>
    <dgm:cxn modelId="{33BEB5B0-42F0-4B61-88FB-9606D1F9F80E}" type="presOf" srcId="{E03BB14F-6114-472A-9C99-2C442625EAA4}" destId="{49B95B6E-AD0B-4624-89FE-C2969A039E9E}" srcOrd="0" destOrd="0" presId="urn:microsoft.com/office/officeart/2005/8/layout/vList2"/>
    <dgm:cxn modelId="{70C85CAA-9D74-4C8E-944B-B81E2B1ED034}" type="presParOf" srcId="{6F8DAD1D-0BFD-4927-AB77-C6864C53D191}" destId="{9DAD844F-EDF5-4495-A9B9-8AD615A4E6D7}" srcOrd="0" destOrd="0" presId="urn:microsoft.com/office/officeart/2005/8/layout/vList2"/>
    <dgm:cxn modelId="{EA54575D-1082-439D-A38A-06A677C4155D}" type="presParOf" srcId="{6F8DAD1D-0BFD-4927-AB77-C6864C53D191}" destId="{49B95B6E-AD0B-4624-89FE-C2969A039E9E}" srcOrd="1" destOrd="0" presId="urn:microsoft.com/office/officeart/2005/8/layout/vList2"/>
    <dgm:cxn modelId="{59E1F071-89A0-47F2-9760-3D07B5EC1D5B}" type="presParOf" srcId="{6F8DAD1D-0BFD-4927-AB77-C6864C53D191}" destId="{4F25DF09-E01B-4E4A-A515-C952FE5A83BD}" srcOrd="2" destOrd="0" presId="urn:microsoft.com/office/officeart/2005/8/layout/vList2"/>
    <dgm:cxn modelId="{F0B37089-BE5F-4CEA-B7F2-9C156ABC256C}" type="presParOf" srcId="{6F8DAD1D-0BFD-4927-AB77-C6864C53D191}" destId="{7C593E55-5F4E-4401-84C4-572C4ED0C06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833DD-7635-4363-B5BF-4F019A72F9D6}">
      <dsp:nvSpPr>
        <dsp:cNvPr id="0" name=""/>
        <dsp:cNvSpPr/>
      </dsp:nvSpPr>
      <dsp:spPr>
        <a:xfrm>
          <a:off x="992" y="194138"/>
          <a:ext cx="3869531" cy="2321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Art. 1º. Dispõe sobre a destinação final e a disposição final dos resíduos sólidos e rejeitos da mineração</a:t>
          </a:r>
          <a:endParaRPr lang="pt-BR" sz="2500" kern="1200" dirty="0"/>
        </a:p>
      </dsp:txBody>
      <dsp:txXfrm>
        <a:off x="992" y="194138"/>
        <a:ext cx="3869531" cy="2321718"/>
      </dsp:txXfrm>
    </dsp:sp>
    <dsp:sp modelId="{F5AC3FEA-2CAB-430C-A089-DE27A8F83A30}">
      <dsp:nvSpPr>
        <dsp:cNvPr id="0" name=""/>
        <dsp:cNvSpPr/>
      </dsp:nvSpPr>
      <dsp:spPr>
        <a:xfrm>
          <a:off x="4257476" y="194138"/>
          <a:ext cx="3869531" cy="2321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Art. 2º. Passam a ser classificados como resíduos sólidos os rejeitos da mineração cuja disposição final se dê a céu aberto ou em barragens. </a:t>
          </a:r>
          <a:endParaRPr lang="pt-BR" sz="2500" kern="1200" dirty="0"/>
        </a:p>
      </dsp:txBody>
      <dsp:txXfrm>
        <a:off x="4257476" y="194138"/>
        <a:ext cx="3869531" cy="2321718"/>
      </dsp:txXfrm>
    </dsp:sp>
    <dsp:sp modelId="{2A3AF048-96FD-4ADB-8D94-0B3A0B43FB31}">
      <dsp:nvSpPr>
        <dsp:cNvPr id="0" name=""/>
        <dsp:cNvSpPr/>
      </dsp:nvSpPr>
      <dsp:spPr>
        <a:xfrm>
          <a:off x="2129234" y="2902810"/>
          <a:ext cx="3869531" cy="2321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Necessidade de uma revisão dos conceitos utilizados nos artigos 1º e 2º do PL 3.924/2015 </a:t>
          </a:r>
          <a:endParaRPr lang="pt-BR" sz="2500" kern="1200" dirty="0"/>
        </a:p>
      </dsp:txBody>
      <dsp:txXfrm>
        <a:off x="2129234" y="2902810"/>
        <a:ext cx="3869531" cy="2321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AD844F-EDF5-4495-A9B9-8AD615A4E6D7}">
      <dsp:nvSpPr>
        <dsp:cNvPr id="0" name=""/>
        <dsp:cNvSpPr/>
      </dsp:nvSpPr>
      <dsp:spPr>
        <a:xfrm>
          <a:off x="0" y="82979"/>
          <a:ext cx="10036126" cy="7792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1) Estéreis</a:t>
          </a:r>
          <a:endParaRPr lang="pt-BR" sz="2800" kern="1200" dirty="0"/>
        </a:p>
      </dsp:txBody>
      <dsp:txXfrm>
        <a:off x="38038" y="121017"/>
        <a:ext cx="9960050" cy="703143"/>
      </dsp:txXfrm>
    </dsp:sp>
    <dsp:sp modelId="{49B95B6E-AD0B-4624-89FE-C2969A039E9E}">
      <dsp:nvSpPr>
        <dsp:cNvPr id="0" name=""/>
        <dsp:cNvSpPr/>
      </dsp:nvSpPr>
      <dsp:spPr>
        <a:xfrm>
          <a:off x="0" y="862199"/>
          <a:ext cx="10036126" cy="2252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8647" tIns="40640" rIns="227584" bIns="40640" numCol="1" spcCol="1270" anchor="t" anchorCtr="0">
          <a:noAutofit/>
        </a:bodyPr>
        <a:lstStyle/>
        <a:p>
          <a:pPr marL="228600" lvl="1" indent="-228600" algn="just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2500" kern="1200" dirty="0" smtClean="0"/>
            <a:t>Material de cobertura (rocha, minerais não consolidados, solo), cujo teor em termos do mineral de interesse econômico prioritário é baixo ou mesmo inexistente e que se superpõe ao corpo de minério propriamente dito.</a:t>
          </a:r>
          <a:endParaRPr lang="pt-BR" sz="2500" kern="1200" dirty="0"/>
        </a:p>
        <a:p>
          <a:pPr marL="228600" lvl="1" indent="-228600" algn="just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2500" kern="1200" dirty="0" smtClean="0"/>
            <a:t>Sua remoção se faz necessária para que o corpo de minério seja atingido</a:t>
          </a:r>
          <a:endParaRPr lang="pt-BR" sz="2500" kern="1200" dirty="0"/>
        </a:p>
      </dsp:txBody>
      <dsp:txXfrm>
        <a:off x="0" y="862199"/>
        <a:ext cx="10036126" cy="2252160"/>
      </dsp:txXfrm>
    </dsp:sp>
    <dsp:sp modelId="{4F25DF09-E01B-4E4A-A515-C952FE5A83BD}">
      <dsp:nvSpPr>
        <dsp:cNvPr id="0" name=""/>
        <dsp:cNvSpPr/>
      </dsp:nvSpPr>
      <dsp:spPr>
        <a:xfrm>
          <a:off x="0" y="3114360"/>
          <a:ext cx="10036126" cy="7792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 smtClean="0"/>
            <a:t>Tipo de disposição de estéreis</a:t>
          </a:r>
          <a:endParaRPr lang="pt-BR" sz="3200" kern="1200" dirty="0"/>
        </a:p>
      </dsp:txBody>
      <dsp:txXfrm>
        <a:off x="38038" y="3152398"/>
        <a:ext cx="9960050" cy="703143"/>
      </dsp:txXfrm>
    </dsp:sp>
    <dsp:sp modelId="{7C593E55-5F4E-4401-84C4-572C4ED0C062}">
      <dsp:nvSpPr>
        <dsp:cNvPr id="0" name=""/>
        <dsp:cNvSpPr/>
      </dsp:nvSpPr>
      <dsp:spPr>
        <a:xfrm>
          <a:off x="0" y="3893580"/>
          <a:ext cx="10036126" cy="529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8647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2500" kern="1200" dirty="0" smtClean="0"/>
            <a:t>Em pilhas</a:t>
          </a:r>
          <a:endParaRPr lang="pt-BR" sz="2500" kern="1200" dirty="0"/>
        </a:p>
      </dsp:txBody>
      <dsp:txXfrm>
        <a:off x="0" y="3893580"/>
        <a:ext cx="10036126" cy="529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785C-2FF9-4379-A814-42A4870AA81B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5AD7-1329-4E14-8432-64F8BC7419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3200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785C-2FF9-4379-A814-42A4870AA81B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5AD7-1329-4E14-8432-64F8BC7419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9779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785C-2FF9-4379-A814-42A4870AA81B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5AD7-1329-4E14-8432-64F8BC7419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229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785C-2FF9-4379-A814-42A4870AA81B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5AD7-1329-4E14-8432-64F8BC7419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196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785C-2FF9-4379-A814-42A4870AA81B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5AD7-1329-4E14-8432-64F8BC7419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3526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785C-2FF9-4379-A814-42A4870AA81B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5AD7-1329-4E14-8432-64F8BC7419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13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785C-2FF9-4379-A814-42A4870AA81B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5AD7-1329-4E14-8432-64F8BC7419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6646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785C-2FF9-4379-A814-42A4870AA81B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5AD7-1329-4E14-8432-64F8BC7419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396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785C-2FF9-4379-A814-42A4870AA81B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5AD7-1329-4E14-8432-64F8BC7419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084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785C-2FF9-4379-A814-42A4870AA81B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5AD7-1329-4E14-8432-64F8BC7419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521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785C-2FF9-4379-A814-42A4870AA81B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D5AD7-1329-4E14-8432-64F8BC7419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1613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4785C-2FF9-4379-A814-42A4870AA81B}" type="datetimeFigureOut">
              <a:rPr lang="pt-BR" smtClean="0"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D5AD7-1329-4E14-8432-64F8BC7419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2066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724296"/>
            <a:ext cx="12192000" cy="1041389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pt-BR" sz="2800" b="1" dirty="0" smtClean="0"/>
              <a:t>ANÁLISE DO PL 3.940/2015</a:t>
            </a:r>
            <a:endParaRPr lang="pt-BR" sz="28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99249" y="3686444"/>
            <a:ext cx="9144000" cy="1655762"/>
          </a:xfrm>
        </p:spPr>
        <p:txBody>
          <a:bodyPr/>
          <a:lstStyle/>
          <a:p>
            <a:pPr algn="r"/>
            <a:r>
              <a:rPr lang="pt-BR" dirty="0" smtClean="0"/>
              <a:t>Departamento de Desenvolvimento Sustentável da Mineração</a:t>
            </a:r>
          </a:p>
          <a:p>
            <a:pPr algn="r"/>
            <a:r>
              <a:rPr lang="pt-BR" dirty="0" smtClean="0"/>
              <a:t>Secretaria de Geologia, Mineração e Transformação Mineral</a:t>
            </a:r>
          </a:p>
          <a:p>
            <a:pPr algn="r"/>
            <a:r>
              <a:rPr lang="pt-BR" dirty="0" smtClean="0"/>
              <a:t>Ministério de Minas e Energia</a:t>
            </a:r>
            <a:endParaRPr lang="pt-BR" dirty="0"/>
          </a:p>
        </p:txBody>
      </p:sp>
      <p:grpSp>
        <p:nvGrpSpPr>
          <p:cNvPr id="4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5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9" name="Retângulo 8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6" name="CaixaDeTexto 5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7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5555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4911" y="1825624"/>
            <a:ext cx="10860258" cy="4645513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O PL não obriga e nem poderia obrigar fabricantes de artefatos para a construção civil a comprarem resíduos sólidos da mineração.</a:t>
            </a:r>
          </a:p>
          <a:p>
            <a:r>
              <a:rPr lang="pt-BR" dirty="0" smtClean="0"/>
              <a:t>Mesmo que o custo de resíduos da mineração sejam competitivos, a questão de escala: produção de resíduos e produção de artefatos para construção civil, não garantiria que 25% desses resíduos fossem comprados por esses fabricantes, se eles não fossem obrigados a fazê-lo.</a:t>
            </a:r>
          </a:p>
          <a:p>
            <a:r>
              <a:rPr lang="pt-BR" dirty="0" smtClean="0"/>
              <a:t>Ressalte-se, ainda, que este modelo de obrigatoriedade de uso de 25% dos resíduos na fabricação de artefatos para a construção civil, no caso de venda pelo minerador para os fabricantes, aviltaria os preços de mercado, gerando um desequilíbrio econômico para o próprio minerador e, principalmente, para os tradicionais produtores de matéria prima mineral para o segmento da construção civil, 90% deles de pequeno porte.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0" y="1005840"/>
            <a:ext cx="12192000" cy="684848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2800" b="1" dirty="0" smtClean="0"/>
              <a:t>O Minerador Como Fornecedor de Material Para a Fabricação de Artefatos Para a Construção Civil</a:t>
            </a:r>
            <a:endParaRPr lang="pt-BR" sz="2800" b="1" dirty="0"/>
          </a:p>
        </p:txBody>
      </p:sp>
      <p:grpSp>
        <p:nvGrpSpPr>
          <p:cNvPr id="5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6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9" name="Retângulo 8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" name="Retângulo 9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8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9141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856779"/>
            <a:ext cx="12192000" cy="599772"/>
          </a:xfrm>
          <a:solidFill>
            <a:schemeClr val="accent2"/>
          </a:solidFill>
        </p:spPr>
        <p:txBody>
          <a:bodyPr>
            <a:noAutofit/>
          </a:bodyPr>
          <a:lstStyle/>
          <a:p>
            <a:pPr algn="ctr"/>
            <a:r>
              <a:rPr lang="pt-BR" sz="2400" b="1" dirty="0" smtClean="0"/>
              <a:t>Estado da Arte de Aplicação de Estéreis e Rejeitos da Mineração em Outras Cadeias Produtivas</a:t>
            </a: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59581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Existem vários estudos em andamento e experimentos de sucesso de aproveitamento de estéreis e rejeitos da mineração na construção civil e em outras cadeias produtivas.</a:t>
            </a:r>
          </a:p>
          <a:p>
            <a:r>
              <a:rPr lang="pt-BR" dirty="0" smtClean="0"/>
              <a:t>Exemplos do aproveitamento desses resíduos na construção civil (</a:t>
            </a:r>
            <a:r>
              <a:rPr lang="pt-BR" b="1" dirty="0" smtClean="0"/>
              <a:t>e não apenas na fabricação de artefatos para a construção civil</a:t>
            </a:r>
            <a:r>
              <a:rPr lang="pt-BR" dirty="0" smtClean="0"/>
              <a:t>): base e sub-base de asfalto, tijolos e telhas e material </a:t>
            </a:r>
            <a:r>
              <a:rPr lang="pt-BR" dirty="0" err="1" smtClean="0"/>
              <a:t>pozolânicos</a:t>
            </a:r>
            <a:r>
              <a:rPr lang="pt-BR" dirty="0" smtClean="0"/>
              <a:t> (pisos e revestimentos).</a:t>
            </a:r>
          </a:p>
          <a:p>
            <a:pPr lvl="1"/>
            <a:r>
              <a:rPr lang="pt-BR" dirty="0" smtClean="0"/>
              <a:t>A maioria desses exemplos envolve rejeitos oriundos da mineração de ferro.</a:t>
            </a:r>
          </a:p>
          <a:p>
            <a:pPr algn="just"/>
            <a:r>
              <a:rPr lang="pt-BR" dirty="0" smtClean="0"/>
              <a:t>Atualmente, o DNPM, em parceria com a SGM, financia um estudo envolvendo não apenas a questão tecnológica de uso de rejeitos da mineração de ferro na construção civil, mas, também, questões relacionadas à economia de escala e logística. O trabalho vem sendo desenvolvido pelo departamento de Engenharia de Minas da UFMG.</a:t>
            </a:r>
          </a:p>
          <a:p>
            <a:pPr algn="just"/>
            <a:r>
              <a:rPr lang="pt-BR" dirty="0" smtClean="0"/>
              <a:t>Outro uso </a:t>
            </a:r>
            <a:r>
              <a:rPr lang="pt-BR" dirty="0"/>
              <a:t>b</a:t>
            </a:r>
            <a:r>
              <a:rPr lang="pt-BR" dirty="0" smtClean="0"/>
              <a:t>astante pesquisado: </a:t>
            </a:r>
            <a:r>
              <a:rPr lang="pt-BR" dirty="0" err="1" smtClean="0"/>
              <a:t>remineralizadores</a:t>
            </a:r>
            <a:r>
              <a:rPr lang="pt-BR" dirty="0" smtClean="0"/>
              <a:t> de solos para a agricultura.</a:t>
            </a:r>
            <a:endParaRPr lang="pt-BR" dirty="0"/>
          </a:p>
        </p:txBody>
      </p:sp>
      <p:grpSp>
        <p:nvGrpSpPr>
          <p:cNvPr id="4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5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9" name="Retângulo 8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6" name="CaixaDeTexto 5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7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3167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" y="649752"/>
            <a:ext cx="2671714" cy="2402936"/>
          </a:xfrm>
          <a:prstGeom prst="rect">
            <a:avLst/>
          </a:prstGeom>
          <a:noFill/>
          <a:ln>
            <a:noFill/>
          </a:ln>
          <a:effectLst/>
          <a:extLst/>
        </p:spPr>
      </p:pic>
      <p:pic>
        <p:nvPicPr>
          <p:cNvPr id="5" name="Picture 6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6714" y="649751"/>
            <a:ext cx="2808556" cy="2402937"/>
          </a:xfrm>
          <a:prstGeom prst="rect">
            <a:avLst/>
          </a:prstGeom>
          <a:noFill/>
          <a:ln>
            <a:noFill/>
          </a:ln>
          <a:effectLst/>
          <a:extLst/>
        </p:spPr>
      </p:pic>
      <p:pic>
        <p:nvPicPr>
          <p:cNvPr id="6" name="Picture 1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320" y="3052688"/>
            <a:ext cx="2560320" cy="2516969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7" name="CaixaDeTexto 6"/>
          <p:cNvSpPr txBox="1"/>
          <p:nvPr/>
        </p:nvSpPr>
        <p:spPr>
          <a:xfrm>
            <a:off x="8876714" y="6168318"/>
            <a:ext cx="3123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i="1" dirty="0" smtClean="0"/>
              <a:t>Fonte: Gama, E.M. Estudo Para o DNPM, 2017</a:t>
            </a:r>
            <a:endParaRPr lang="pt-BR" i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4023360" y="5697415"/>
            <a:ext cx="4529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Revestimentos que imitam o granito polido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8876714" y="3052688"/>
            <a:ext cx="3094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Blocos </a:t>
            </a:r>
            <a:r>
              <a:rPr lang="pt-BR" dirty="0" err="1"/>
              <a:t>inter-travados</a:t>
            </a:r>
            <a:r>
              <a:rPr lang="pt-BR" dirty="0"/>
              <a:t> coloridos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887412" y="3070326"/>
            <a:ext cx="2671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Blocos de concreto </a:t>
            </a:r>
          </a:p>
        </p:txBody>
      </p:sp>
    </p:spTree>
    <p:extLst>
      <p:ext uri="{BB962C8B-B14F-4D97-AF65-F5344CB8AC3E}">
        <p14:creationId xmlns:p14="http://schemas.microsoft.com/office/powerpoint/2010/main" val="416632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975775"/>
            <a:ext cx="12192000" cy="679845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pt-BR" sz="3200" b="1" dirty="0" smtClean="0"/>
              <a:t>Conclusão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Como já manifestado em Nota Técnica elaborada em 15 de janeiro de 2016, o Ministério de Minas e Energia </a:t>
            </a:r>
            <a:r>
              <a:rPr lang="pt-BR" dirty="0" smtClean="0"/>
              <a:t>tem posição contrária ao </a:t>
            </a:r>
            <a:r>
              <a:rPr lang="pt-BR" dirty="0" smtClean="0"/>
              <a:t>PL 3.940/2015.</a:t>
            </a:r>
          </a:p>
          <a:p>
            <a:r>
              <a:rPr lang="pt-BR" dirty="0" smtClean="0"/>
              <a:t>Considera, entretanto, que a preocupação com os estéreis e rejeitos da mineração, foco do referido PL, é louvável e pertinente ao desenvolvimento sustentável </a:t>
            </a:r>
            <a:r>
              <a:rPr lang="pt-BR" dirty="0" smtClean="0"/>
              <a:t>do país.</a:t>
            </a:r>
            <a:endParaRPr lang="pt-BR" dirty="0" smtClean="0"/>
          </a:p>
          <a:p>
            <a:r>
              <a:rPr lang="pt-BR" dirty="0" smtClean="0"/>
              <a:t>De sua parte, o Ministério de Minas e Energia vem </a:t>
            </a:r>
            <a:r>
              <a:rPr lang="pt-BR" dirty="0" smtClean="0"/>
              <a:t>promovendo diversas ações no sentido de: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t-BR" dirty="0" smtClean="0"/>
              <a:t>Realização de </a:t>
            </a:r>
            <a:r>
              <a:rPr lang="pt-BR" dirty="0" smtClean="0"/>
              <a:t> </a:t>
            </a:r>
            <a:r>
              <a:rPr lang="pt-BR" dirty="0" smtClean="0"/>
              <a:t>uma série de seminários envolvendo questões técnicas e </a:t>
            </a:r>
            <a:r>
              <a:rPr lang="pt-BR" dirty="0" smtClean="0"/>
              <a:t>econômicas de aproveitamento de rejeitos da mineração em outras cadeias produtivas;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t-BR" dirty="0" smtClean="0"/>
              <a:t>Publicação, pelo DNPM, de uma Portaria de Segurança de Barragens, cujo teor redobra as exigências ao minerador e ao monitoramento e fiscalização dessas estruturas.</a:t>
            </a:r>
            <a:endParaRPr lang="pt-BR" dirty="0"/>
          </a:p>
        </p:txBody>
      </p:sp>
      <p:grpSp>
        <p:nvGrpSpPr>
          <p:cNvPr id="4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5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9" name="Retângulo 8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6" name="CaixaDeTexto 5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7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56603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OBRIGADA!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2400" dirty="0" smtClean="0"/>
              <a:t>Maria Jose </a:t>
            </a:r>
            <a:r>
              <a:rPr lang="pt-BR" sz="2400" dirty="0" err="1" smtClean="0"/>
              <a:t>Gazzi</a:t>
            </a:r>
            <a:r>
              <a:rPr lang="pt-BR" sz="2400" dirty="0" smtClean="0"/>
              <a:t> Salum</a:t>
            </a:r>
          </a:p>
          <a:p>
            <a:pPr marL="0" indent="0" algn="ctr">
              <a:buNone/>
            </a:pPr>
            <a:r>
              <a:rPr lang="pt-BR" sz="2400" dirty="0" smtClean="0"/>
              <a:t>Diretora de Desenvolvimento Sustentável da Mineração</a:t>
            </a:r>
          </a:p>
          <a:p>
            <a:pPr marL="0" indent="0" algn="ctr">
              <a:buNone/>
            </a:pPr>
            <a:r>
              <a:rPr lang="pt-BR" sz="2400" dirty="0" smtClean="0"/>
              <a:t>Secretaria de Geologia, Mineração e Transformação Mineral</a:t>
            </a:r>
          </a:p>
          <a:p>
            <a:pPr marL="0" indent="0" algn="ctr">
              <a:buNone/>
            </a:pPr>
            <a:r>
              <a:rPr lang="pt-BR" sz="2400" dirty="0" smtClean="0"/>
              <a:t>Ministério de Minas e Energia</a:t>
            </a:r>
          </a:p>
          <a:p>
            <a:pPr marL="0" indent="0" algn="ctr">
              <a:buNone/>
            </a:pPr>
            <a:r>
              <a:rPr lang="pt-BR" sz="2400" dirty="0" smtClean="0"/>
              <a:t>maria.Salum@mme.gov.br</a:t>
            </a:r>
            <a:endParaRPr lang="pt-BR" sz="2400" dirty="0"/>
          </a:p>
        </p:txBody>
      </p:sp>
      <p:grpSp>
        <p:nvGrpSpPr>
          <p:cNvPr id="4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5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9" name="Retângulo 8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6" name="CaixaDeTexto 5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7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7265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8540" y="575750"/>
            <a:ext cx="10515600" cy="649679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/>
              <a:t>Considerações Sobre os Conceitos Utilizados no PL 3.924/2015</a:t>
            </a:r>
            <a:endParaRPr lang="pt-BR" sz="2800" b="1" dirty="0"/>
          </a:p>
        </p:txBody>
      </p:sp>
      <p:grpSp>
        <p:nvGrpSpPr>
          <p:cNvPr id="4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5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9" name="Retângulo 8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6" name="CaixaDeTexto 5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7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2227789296"/>
              </p:ext>
            </p:extLst>
          </p:nvPr>
        </p:nvGraphicFramePr>
        <p:xfrm>
          <a:off x="1992340" y="122542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2760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21265"/>
            <a:ext cx="10515600" cy="590843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/>
              <a:t>Conceituação de Resíduos Sólidos da Mineração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1889" y="1359076"/>
            <a:ext cx="11268221" cy="4922315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Desconsiderando quaisquer outros tipos de resíduos sólidos provenientes de uma mina (lixo, peças e equipamentos, etc.), a atividade em si gera os seguintes resíduos sólidos:</a:t>
            </a:r>
            <a:endParaRPr lang="pt-BR" sz="2400" dirty="0"/>
          </a:p>
        </p:txBody>
      </p:sp>
      <p:grpSp>
        <p:nvGrpSpPr>
          <p:cNvPr id="4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5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9" name="Retângulo 8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6" name="CaixaDeTexto 5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7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3267413741"/>
              </p:ext>
            </p:extLst>
          </p:nvPr>
        </p:nvGraphicFramePr>
        <p:xfrm>
          <a:off x="1077937" y="2399565"/>
          <a:ext cx="10036126" cy="4506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37915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10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86775"/>
            <a:ext cx="10515600" cy="607476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/>
              <a:t>Conceituação de Resíduos Sólidos da Mineração</a:t>
            </a:r>
            <a:endParaRPr lang="pt-BR" sz="2800" dirty="0"/>
          </a:p>
        </p:txBody>
      </p:sp>
      <p:grpSp>
        <p:nvGrpSpPr>
          <p:cNvPr id="3" name="Agrupar 2"/>
          <p:cNvGrpSpPr/>
          <p:nvPr/>
        </p:nvGrpSpPr>
        <p:grpSpPr>
          <a:xfrm>
            <a:off x="464235" y="1528017"/>
            <a:ext cx="11282288" cy="3404172"/>
            <a:chOff x="464235" y="1528017"/>
            <a:chExt cx="11282288" cy="3404172"/>
          </a:xfrm>
        </p:grpSpPr>
        <p:sp>
          <p:nvSpPr>
            <p:cNvPr id="11" name="Forma Livre 10"/>
            <p:cNvSpPr/>
            <p:nvPr/>
          </p:nvSpPr>
          <p:spPr>
            <a:xfrm>
              <a:off x="464235" y="1528017"/>
              <a:ext cx="11282288" cy="653643"/>
            </a:xfrm>
            <a:custGeom>
              <a:avLst/>
              <a:gdLst>
                <a:gd name="connsiteX0" fmla="*/ 0 w 11282288"/>
                <a:gd name="connsiteY0" fmla="*/ 108943 h 653643"/>
                <a:gd name="connsiteX1" fmla="*/ 108943 w 11282288"/>
                <a:gd name="connsiteY1" fmla="*/ 0 h 653643"/>
                <a:gd name="connsiteX2" fmla="*/ 11173345 w 11282288"/>
                <a:gd name="connsiteY2" fmla="*/ 0 h 653643"/>
                <a:gd name="connsiteX3" fmla="*/ 11282288 w 11282288"/>
                <a:gd name="connsiteY3" fmla="*/ 108943 h 653643"/>
                <a:gd name="connsiteX4" fmla="*/ 11282288 w 11282288"/>
                <a:gd name="connsiteY4" fmla="*/ 544700 h 653643"/>
                <a:gd name="connsiteX5" fmla="*/ 11173345 w 11282288"/>
                <a:gd name="connsiteY5" fmla="*/ 653643 h 653643"/>
                <a:gd name="connsiteX6" fmla="*/ 108943 w 11282288"/>
                <a:gd name="connsiteY6" fmla="*/ 653643 h 653643"/>
                <a:gd name="connsiteX7" fmla="*/ 0 w 11282288"/>
                <a:gd name="connsiteY7" fmla="*/ 544700 h 653643"/>
                <a:gd name="connsiteX8" fmla="*/ 0 w 11282288"/>
                <a:gd name="connsiteY8" fmla="*/ 108943 h 653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82288" h="653643">
                  <a:moveTo>
                    <a:pt x="0" y="108943"/>
                  </a:moveTo>
                  <a:cubicBezTo>
                    <a:pt x="0" y="48775"/>
                    <a:pt x="48775" y="0"/>
                    <a:pt x="108943" y="0"/>
                  </a:cubicBezTo>
                  <a:lnTo>
                    <a:pt x="11173345" y="0"/>
                  </a:lnTo>
                  <a:cubicBezTo>
                    <a:pt x="11233513" y="0"/>
                    <a:pt x="11282288" y="48775"/>
                    <a:pt x="11282288" y="108943"/>
                  </a:cubicBezTo>
                  <a:lnTo>
                    <a:pt x="11282288" y="544700"/>
                  </a:lnTo>
                  <a:cubicBezTo>
                    <a:pt x="11282288" y="604868"/>
                    <a:pt x="11233513" y="653643"/>
                    <a:pt x="11173345" y="653643"/>
                  </a:cubicBezTo>
                  <a:lnTo>
                    <a:pt x="108943" y="653643"/>
                  </a:lnTo>
                  <a:cubicBezTo>
                    <a:pt x="48775" y="653643"/>
                    <a:pt x="0" y="604868"/>
                    <a:pt x="0" y="544700"/>
                  </a:cubicBezTo>
                  <a:lnTo>
                    <a:pt x="0" y="10894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3348" tIns="123348" rIns="123348" bIns="12334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400" kern="1200" dirty="0" smtClean="0"/>
                <a:t>2) Rejeito</a:t>
              </a:r>
              <a:endParaRPr lang="pt-BR" sz="2400" kern="1200" dirty="0"/>
            </a:p>
          </p:txBody>
        </p:sp>
        <p:sp>
          <p:nvSpPr>
            <p:cNvPr id="12" name="Forma Livre 11"/>
            <p:cNvSpPr/>
            <p:nvPr/>
          </p:nvSpPr>
          <p:spPr>
            <a:xfrm>
              <a:off x="464235" y="2296478"/>
              <a:ext cx="11282288" cy="563411"/>
            </a:xfrm>
            <a:custGeom>
              <a:avLst/>
              <a:gdLst>
                <a:gd name="connsiteX0" fmla="*/ 0 w 11282288"/>
                <a:gd name="connsiteY0" fmla="*/ 0 h 563411"/>
                <a:gd name="connsiteX1" fmla="*/ 11282288 w 11282288"/>
                <a:gd name="connsiteY1" fmla="*/ 0 h 563411"/>
                <a:gd name="connsiteX2" fmla="*/ 11282288 w 11282288"/>
                <a:gd name="connsiteY2" fmla="*/ 563411 h 563411"/>
                <a:gd name="connsiteX3" fmla="*/ 0 w 11282288"/>
                <a:gd name="connsiteY3" fmla="*/ 563411 h 563411"/>
                <a:gd name="connsiteX4" fmla="*/ 0 w 11282288"/>
                <a:gd name="connsiteY4" fmla="*/ 0 h 563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82288" h="563411">
                  <a:moveTo>
                    <a:pt x="0" y="0"/>
                  </a:moveTo>
                  <a:lnTo>
                    <a:pt x="11282288" y="0"/>
                  </a:lnTo>
                  <a:lnTo>
                    <a:pt x="11282288" y="563411"/>
                  </a:lnTo>
                  <a:lnTo>
                    <a:pt x="0" y="56341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8213" tIns="25400" rIns="142240" bIns="2540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pt-BR" sz="2000" kern="1200" dirty="0" smtClean="0"/>
                <a:t>Fração do minério que, após passar por processos de beneficiamento, apresenta baixos teores do mineral de interesse econômico (foco da extração mineral)</a:t>
              </a:r>
              <a:endParaRPr lang="pt-BR" sz="2000" kern="1200" dirty="0"/>
            </a:p>
          </p:txBody>
        </p:sp>
        <p:sp>
          <p:nvSpPr>
            <p:cNvPr id="13" name="Forma Livre 12"/>
            <p:cNvSpPr/>
            <p:nvPr/>
          </p:nvSpPr>
          <p:spPr>
            <a:xfrm>
              <a:off x="464235" y="3025300"/>
              <a:ext cx="11282288" cy="1386650"/>
            </a:xfrm>
            <a:custGeom>
              <a:avLst/>
              <a:gdLst>
                <a:gd name="connsiteX0" fmla="*/ 0 w 11282288"/>
                <a:gd name="connsiteY0" fmla="*/ 231113 h 1386650"/>
                <a:gd name="connsiteX1" fmla="*/ 231113 w 11282288"/>
                <a:gd name="connsiteY1" fmla="*/ 0 h 1386650"/>
                <a:gd name="connsiteX2" fmla="*/ 11051175 w 11282288"/>
                <a:gd name="connsiteY2" fmla="*/ 0 h 1386650"/>
                <a:gd name="connsiteX3" fmla="*/ 11282288 w 11282288"/>
                <a:gd name="connsiteY3" fmla="*/ 231113 h 1386650"/>
                <a:gd name="connsiteX4" fmla="*/ 11282288 w 11282288"/>
                <a:gd name="connsiteY4" fmla="*/ 1155537 h 1386650"/>
                <a:gd name="connsiteX5" fmla="*/ 11051175 w 11282288"/>
                <a:gd name="connsiteY5" fmla="*/ 1386650 h 1386650"/>
                <a:gd name="connsiteX6" fmla="*/ 231113 w 11282288"/>
                <a:gd name="connsiteY6" fmla="*/ 1386650 h 1386650"/>
                <a:gd name="connsiteX7" fmla="*/ 0 w 11282288"/>
                <a:gd name="connsiteY7" fmla="*/ 1155537 h 1386650"/>
                <a:gd name="connsiteX8" fmla="*/ 0 w 11282288"/>
                <a:gd name="connsiteY8" fmla="*/ 231113 h 1386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82288" h="1386650">
                  <a:moveTo>
                    <a:pt x="0" y="231113"/>
                  </a:moveTo>
                  <a:cubicBezTo>
                    <a:pt x="0" y="103473"/>
                    <a:pt x="103473" y="0"/>
                    <a:pt x="231113" y="0"/>
                  </a:cubicBezTo>
                  <a:lnTo>
                    <a:pt x="11051175" y="0"/>
                  </a:lnTo>
                  <a:cubicBezTo>
                    <a:pt x="11178815" y="0"/>
                    <a:pt x="11282288" y="103473"/>
                    <a:pt x="11282288" y="231113"/>
                  </a:cubicBezTo>
                  <a:lnTo>
                    <a:pt x="11282288" y="1155537"/>
                  </a:lnTo>
                  <a:cubicBezTo>
                    <a:pt x="11282288" y="1283177"/>
                    <a:pt x="11178815" y="1386650"/>
                    <a:pt x="11051175" y="1386650"/>
                  </a:cubicBezTo>
                  <a:lnTo>
                    <a:pt x="231113" y="1386650"/>
                  </a:lnTo>
                  <a:cubicBezTo>
                    <a:pt x="103473" y="1386650"/>
                    <a:pt x="0" y="1283177"/>
                    <a:pt x="0" y="1155537"/>
                  </a:cubicBezTo>
                  <a:lnTo>
                    <a:pt x="0" y="23111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9131" tIns="159131" rIns="159131" bIns="159131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400" kern="1200" dirty="0" smtClean="0"/>
                <a:t>Logo: todos os rejeitos são constituídos por partículas sólidas (partículas minerais) que podem ou não estar associadas à água, dependendo do processo utilizado no beneficiamento do minério (se a seco ou a úmido)</a:t>
              </a:r>
              <a:endParaRPr lang="pt-BR" sz="2400" kern="1200" dirty="0"/>
            </a:p>
          </p:txBody>
        </p:sp>
        <p:sp>
          <p:nvSpPr>
            <p:cNvPr id="14" name="Forma Livre 13"/>
            <p:cNvSpPr/>
            <p:nvPr/>
          </p:nvSpPr>
          <p:spPr>
            <a:xfrm>
              <a:off x="464235" y="4270050"/>
              <a:ext cx="11282288" cy="662139"/>
            </a:xfrm>
            <a:custGeom>
              <a:avLst/>
              <a:gdLst>
                <a:gd name="connsiteX0" fmla="*/ 0 w 11282288"/>
                <a:gd name="connsiteY0" fmla="*/ 0 h 662139"/>
                <a:gd name="connsiteX1" fmla="*/ 11282288 w 11282288"/>
                <a:gd name="connsiteY1" fmla="*/ 0 h 662139"/>
                <a:gd name="connsiteX2" fmla="*/ 11282288 w 11282288"/>
                <a:gd name="connsiteY2" fmla="*/ 662139 h 662139"/>
                <a:gd name="connsiteX3" fmla="*/ 0 w 11282288"/>
                <a:gd name="connsiteY3" fmla="*/ 662139 h 662139"/>
                <a:gd name="connsiteX4" fmla="*/ 0 w 11282288"/>
                <a:gd name="connsiteY4" fmla="*/ 0 h 662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82288" h="662139">
                  <a:moveTo>
                    <a:pt x="0" y="0"/>
                  </a:moveTo>
                  <a:lnTo>
                    <a:pt x="11282288" y="0"/>
                  </a:lnTo>
                  <a:lnTo>
                    <a:pt x="11282288" y="662139"/>
                  </a:lnTo>
                  <a:lnTo>
                    <a:pt x="0" y="6621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8213" tIns="24130" rIns="135128" bIns="24130" numCol="1" spcCol="1270" anchor="t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endParaRPr lang="pt-BR" sz="1800" kern="1200" dirty="0"/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pt-BR" sz="1900" kern="1200" dirty="0" smtClean="0"/>
                <a:t>Os rejeitos do processo de beneficiamento dos minérios podem ser dispostos em pilhas ou em barragens.</a:t>
              </a:r>
              <a:endParaRPr lang="pt-BR" sz="1900" kern="1200" dirty="0"/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pt-BR" sz="1900" kern="1200" dirty="0" smtClean="0"/>
                <a:t>O que determina fundamentalmente a disposição dos rejeitos em barragens é a sua granulometria fina, associada a altas porcentagens de água utilizada no beneficiamento, constituindo as chamadas “lamas de minérios”. dos rejeitos oriundos do beneficiamento a úmido</a:t>
              </a:r>
              <a:endParaRPr lang="pt-BR" sz="1900" kern="1200" dirty="0"/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pt-BR" sz="1900" kern="1200" dirty="0" smtClean="0"/>
                <a:t>Rejeitos de granulometria mais grosseira, oriundos de beneficiamento a úmido, podem ser dispostos em barragens ou, após passarem por processos de desaguamento, serem dispostos em pilhas.</a:t>
              </a:r>
              <a:endParaRPr lang="pt-BR" sz="1900" kern="1200" dirty="0"/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endParaRPr lang="pt-BR" sz="1800" kern="1200" dirty="0"/>
            </a:p>
          </p:txBody>
        </p:sp>
      </p:grpSp>
      <p:grpSp>
        <p:nvGrpSpPr>
          <p:cNvPr id="4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5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9" name="Retângulo 8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6" name="CaixaDeTexto 5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7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9239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783374"/>
            <a:ext cx="12192001" cy="649679"/>
          </a:xfrm>
          <a:solidFill>
            <a:srgbClr val="FF6600">
              <a:alpha val="54118"/>
            </a:srgbClr>
          </a:solidFill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Síntese dos Artigos 1º e 2º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21727"/>
            <a:ext cx="10515600" cy="4368574"/>
          </a:xfrm>
        </p:spPr>
        <p:txBody>
          <a:bodyPr>
            <a:noAutofit/>
          </a:bodyPr>
          <a:lstStyle/>
          <a:p>
            <a:pPr algn="just"/>
            <a:r>
              <a:rPr lang="pt-BR" dirty="0" smtClean="0"/>
              <a:t>A conjugação dos artigos 1º e 2º do PL 3.940/2015 apresenta equívocos técnicos, uma vez que:</a:t>
            </a:r>
          </a:p>
          <a:p>
            <a:pPr lvl="1" algn="just"/>
            <a:r>
              <a:rPr lang="pt-BR" sz="2800" dirty="0" smtClean="0"/>
              <a:t>Considera como resíduos  sólidos da mineração os rejeitos, cuja disposição final se dê a céu aberto ou em barragens, o que não abrange os estéreis</a:t>
            </a:r>
          </a:p>
          <a:p>
            <a:pPr lvl="1" algn="just"/>
            <a:r>
              <a:rPr lang="pt-BR" sz="2800" dirty="0" smtClean="0"/>
              <a:t>Por definição, estéril de mina é diferente de rejeito, considerando que: 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pt-BR" sz="2400" dirty="0" smtClean="0"/>
              <a:t> o estéril de mina é oriundo da remoção das camadas superficiais de rocha e/ou solo que recobrem o corpo de minério (o </a:t>
            </a:r>
            <a:r>
              <a:rPr lang="pt-BR" sz="2400" dirty="0" err="1" smtClean="0"/>
              <a:t>decapemanto</a:t>
            </a:r>
            <a:r>
              <a:rPr lang="pt-BR" sz="2400" dirty="0" smtClean="0"/>
              <a:t>), enquanto;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pt-BR" sz="2400" dirty="0" smtClean="0"/>
              <a:t>O rejeito é oriundo do processo de beneficiamento do minério. </a:t>
            </a:r>
          </a:p>
          <a:p>
            <a:pPr algn="just"/>
            <a:r>
              <a:rPr lang="pt-BR" sz="3200" dirty="0" smtClean="0"/>
              <a:t>Ambos, entretanto, são resíduos sólidos da mineração</a:t>
            </a:r>
          </a:p>
          <a:p>
            <a:pPr lvl="1"/>
            <a:endParaRPr lang="pt-BR" sz="2800" dirty="0"/>
          </a:p>
        </p:txBody>
      </p:sp>
      <p:grpSp>
        <p:nvGrpSpPr>
          <p:cNvPr id="4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5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9" name="Retângulo 8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6" name="CaixaDeTexto 5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7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2344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856778"/>
            <a:ext cx="12192000" cy="845625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2800" b="1" dirty="0" smtClean="0"/>
              <a:t>Sobre a Obrigatoriedade de Uso de 25% dos Resíduos Sólidos em Artefatos da Construção Civil (Art. 3º ) 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25748"/>
            <a:ext cx="10515600" cy="4360984"/>
          </a:xfrm>
        </p:spPr>
        <p:txBody>
          <a:bodyPr>
            <a:normAutofit lnSpcReduction="10000"/>
          </a:bodyPr>
          <a:lstStyle/>
          <a:p>
            <a:r>
              <a:rPr lang="pt-BR" dirty="0"/>
              <a:t>A</a:t>
            </a:r>
            <a:r>
              <a:rPr lang="pt-BR" dirty="0" smtClean="0"/>
              <a:t>spectos que devem ser considerados em relação ao disposto no art. 3º, que o inviabilizam sob os pontos de vista técnico, econômico e legal:</a:t>
            </a:r>
          </a:p>
          <a:p>
            <a:pPr marL="971550" lvl="1" indent="-514350">
              <a:buFont typeface="+mj-lt"/>
              <a:buAutoNum type="romanLcPeriod"/>
            </a:pPr>
            <a:r>
              <a:rPr lang="pt-BR" dirty="0" smtClean="0"/>
              <a:t>O PL obriga o minerador a utilizar 25% dos seus resíduos sólidos (estéril e rejeito) na fabricação de artefatos da construção civil, tais como blocos para alvenaria, tijolos e telhas, mas não deixa claro: </a:t>
            </a:r>
          </a:p>
          <a:p>
            <a:pPr lvl="2"/>
            <a:r>
              <a:rPr lang="pt-BR" sz="2400" dirty="0" smtClean="0"/>
              <a:t>Se a obrigação prevista é cumprida se o minerador vender/negociar os seus resíduos com fabricantes de artefatos para a construção civil; ou </a:t>
            </a:r>
          </a:p>
          <a:p>
            <a:pPr lvl="2"/>
            <a:r>
              <a:rPr lang="pt-BR" sz="2400" dirty="0" smtClean="0"/>
              <a:t>se ele mesmo tem que fabricar os referidos artefatos.</a:t>
            </a:r>
          </a:p>
          <a:p>
            <a:pPr marL="1028700" lvl="1" indent="-571500">
              <a:buFont typeface="+mj-lt"/>
              <a:buAutoNum type="romanUcPeriod" startAt="2"/>
            </a:pPr>
            <a:r>
              <a:rPr lang="pt-BR" sz="2800" dirty="0" smtClean="0"/>
              <a:t>Qualquer uma das situações referenciadas anteriormente apresenta problemas técnicos, econômicos (escala) e de legislação mineral.</a:t>
            </a:r>
          </a:p>
          <a:p>
            <a:pPr marL="457200" lvl="1" indent="0">
              <a:buNone/>
            </a:pPr>
            <a:endParaRPr lang="pt-BR" sz="2800" dirty="0"/>
          </a:p>
        </p:txBody>
      </p:sp>
      <p:grpSp>
        <p:nvGrpSpPr>
          <p:cNvPr id="4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5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9" name="Retângulo 8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6" name="CaixaDeTexto 5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7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5455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864323"/>
            <a:ext cx="12192000" cy="557149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pt-BR" sz="2800" b="1" dirty="0" smtClean="0"/>
              <a:t>O Minerador Como Fabricante de Artefatos Para a Construção Civil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0914" y="1491857"/>
            <a:ext cx="10782886" cy="5119958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pt-BR" dirty="0" smtClean="0"/>
              <a:t>Aspectos Técnicos </a:t>
            </a:r>
          </a:p>
          <a:p>
            <a:r>
              <a:rPr lang="pt-BR" dirty="0" smtClean="0"/>
              <a:t>A agregação de valor à produção mineral, por meio da verticalização da cadeia produtiva, tem sido pleito recorrente de diversos governos,</a:t>
            </a:r>
          </a:p>
          <a:p>
            <a:r>
              <a:rPr lang="pt-BR" dirty="0" smtClean="0"/>
              <a:t>Entretanto, essa verticalização é pensada em termos de uma mesma cadeia produtiva, como, por exemplo, a produção de minério de ferro e a produção de aço.</a:t>
            </a:r>
          </a:p>
          <a:p>
            <a:r>
              <a:rPr lang="pt-BR" dirty="0" smtClean="0"/>
              <a:t>Como o PL tem caráter geral, aplicável à extração de qualquer bem mineral, questiona-se a determinação de que os resíduos sólidos gerados têm que ser utilizados na construção de artefatos da construção civil, uma vez que:</a:t>
            </a:r>
          </a:p>
          <a:p>
            <a:pPr lvl="1"/>
            <a:r>
              <a:rPr lang="pt-BR" dirty="0" smtClean="0"/>
              <a:t>A extração de alguns bens minerais não irá gerar rejeitos aptos a serem utilizados na fabricação de artefatos  para a construção civil, a exemplo de rejeitos de minérios sulfetados.</a:t>
            </a:r>
          </a:p>
          <a:p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grpSp>
        <p:nvGrpSpPr>
          <p:cNvPr id="5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6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9" name="Retângulo 8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" name="Retângulo 9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8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0318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8540" y="1730327"/>
            <a:ext cx="10725443" cy="461664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Aspectos Técnicos (cont.)</a:t>
            </a:r>
          </a:p>
          <a:p>
            <a:r>
              <a:rPr lang="pt-BR" dirty="0" smtClean="0"/>
              <a:t>A produção de artefatos para a construção civil tem expertise própria, desenvolvida de forma a obter produtos seguros, com baixo risco de acidentes, de alta durabilidade e estética esmerada.</a:t>
            </a:r>
          </a:p>
          <a:p>
            <a:r>
              <a:rPr lang="pt-BR" dirty="0" smtClean="0"/>
              <a:t>Neste contexto, para atender às exigências de qualidade do segmento da construção civil, o minerador teria que investir no desenvolvimento de tecnologias que pudessem gerar produtos de qualidade a partir dos seus resíduos, o que demanda tempo e altos investimentos financeiros, naquilo que não é o seu negócio.</a:t>
            </a:r>
          </a:p>
          <a:p>
            <a:r>
              <a:rPr lang="pt-BR" dirty="0" smtClean="0"/>
              <a:t>Esses investimentos tecnológicos demandam tempo e são, portanto, incompatíveis com a previsão de entrada em vigor da nova lei: exercício fiscal subsequente ao da sua publicação (art. 9º). 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0" y="956932"/>
            <a:ext cx="12192000" cy="411163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2800" b="1" dirty="0" smtClean="0"/>
              <a:t>O Minerador Como Fabricante de Artefatos Para a Construção Civil</a:t>
            </a:r>
            <a:endParaRPr lang="pt-BR" sz="2800" b="1" dirty="0"/>
          </a:p>
        </p:txBody>
      </p:sp>
      <p:grpSp>
        <p:nvGrpSpPr>
          <p:cNvPr id="5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6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9" name="Retângulo 8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" name="Retângulo 9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8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294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20350"/>
            <a:ext cx="10515600" cy="511426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pt-BR" dirty="0" smtClean="0"/>
              <a:t>Aspectos da legislação mineral:</a:t>
            </a:r>
          </a:p>
          <a:p>
            <a:r>
              <a:rPr lang="pt-BR" dirty="0" smtClean="0"/>
              <a:t>O titular da concessão de lavra poderá aproveitar os estéreis e/ou rejeitos gerados apenas para aproveitamento da mesma substância descriminada no título original (processamento de estéreis e reprocessamento de rejeitos)</a:t>
            </a:r>
          </a:p>
          <a:p>
            <a:r>
              <a:rPr lang="pt-BR" dirty="0" smtClean="0"/>
              <a:t>Os estéreis e rejeitos, após o encerramento da mina, se incorporam ao solo e podem ser utilizados pelo proprietário do solo ou posseiro</a:t>
            </a:r>
          </a:p>
          <a:p>
            <a:r>
              <a:rPr lang="pt-BR" dirty="0" smtClean="0"/>
              <a:t>O aproveitamento de estéreis e rejeitos submete-se aos mesmo regime jurídico de aproveitamento dos recursos minerais, ou seja: depende do recebimento de um título minerário e da licença ambiental.</a:t>
            </a:r>
          </a:p>
          <a:p>
            <a:r>
              <a:rPr lang="pt-BR" dirty="0" smtClean="0"/>
              <a:t>Os procedimentos para obtenção de um título minerário e de uma licença ambiental demandam um tempo, mais uma vez, incompatível com a previsão de entrada em vigor da nova lei: exercício fiscal subsequente ao da sua publicação (art. 9º). 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0" y="953589"/>
            <a:ext cx="12192000" cy="578305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pt-BR" sz="2800" b="1" dirty="0" smtClean="0"/>
              <a:t>O Minerador Como Fabricante de Artefatos Para a Construção Civil</a:t>
            </a:r>
            <a:endParaRPr lang="pt-BR" sz="2800" b="1" dirty="0"/>
          </a:p>
        </p:txBody>
      </p:sp>
      <p:grpSp>
        <p:nvGrpSpPr>
          <p:cNvPr id="5" name="Grupo 8"/>
          <p:cNvGrpSpPr/>
          <p:nvPr/>
        </p:nvGrpSpPr>
        <p:grpSpPr>
          <a:xfrm>
            <a:off x="0" y="0"/>
            <a:ext cx="12192000" cy="764704"/>
            <a:chOff x="0" y="0"/>
            <a:chExt cx="9144000" cy="764704"/>
          </a:xfrm>
        </p:grpSpPr>
        <p:grpSp>
          <p:nvGrpSpPr>
            <p:cNvPr id="6" name="Grupo 6"/>
            <p:cNvGrpSpPr/>
            <p:nvPr/>
          </p:nvGrpSpPr>
          <p:grpSpPr>
            <a:xfrm>
              <a:off x="0" y="0"/>
              <a:ext cx="9144000" cy="225626"/>
              <a:chOff x="0" y="0"/>
              <a:chExt cx="9144000" cy="225626"/>
            </a:xfrm>
          </p:grpSpPr>
          <p:sp>
            <p:nvSpPr>
              <p:cNvPr id="9" name="Retângulo 8"/>
              <p:cNvSpPr/>
              <p:nvPr/>
            </p:nvSpPr>
            <p:spPr>
              <a:xfrm>
                <a:off x="0" y="0"/>
                <a:ext cx="9144000" cy="137170"/>
              </a:xfrm>
              <a:prstGeom prst="rect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" name="Retângulo 9"/>
              <p:cNvSpPr/>
              <p:nvPr/>
            </p:nvSpPr>
            <p:spPr>
              <a:xfrm>
                <a:off x="0" y="116632"/>
                <a:ext cx="9144000" cy="10899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1048104" y="317701"/>
              <a:ext cx="2375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 Narrow" panose="020B0606020202030204" pitchFamily="34" charset="0"/>
                </a:rPr>
                <a:t>Ministério de Minas e Energia</a:t>
              </a:r>
            </a:p>
          </p:txBody>
        </p:sp>
        <p:pic>
          <p:nvPicPr>
            <p:cNvPr id="8" name="Picture 2" descr="Resultado de imagem para bandeira flamejan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44296"/>
              <a:ext cx="694771" cy="520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9448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1593</Words>
  <Application>Microsoft Office PowerPoint</Application>
  <PresentationFormat>Widescreen</PresentationFormat>
  <Paragraphs>95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Wingdings</vt:lpstr>
      <vt:lpstr>Tema do Office</vt:lpstr>
      <vt:lpstr>ANÁLISE DO PL 3.940/2015</vt:lpstr>
      <vt:lpstr>Considerações Sobre os Conceitos Utilizados no PL 3.924/2015</vt:lpstr>
      <vt:lpstr>Conceituação de Resíduos Sólidos da Mineração</vt:lpstr>
      <vt:lpstr>Conceituação de Resíduos Sólidos da Mineração</vt:lpstr>
      <vt:lpstr>Síntese dos Artigos 1º e 2º</vt:lpstr>
      <vt:lpstr>Sobre a Obrigatoriedade de Uso de 25% dos Resíduos Sólidos em Artefatos da Construção Civil (Art. 3º ) </vt:lpstr>
      <vt:lpstr>O Minerador Como Fabricante de Artefatos Para a Construção Civil</vt:lpstr>
      <vt:lpstr>O Minerador Como Fabricante de Artefatos Para a Construção Civil</vt:lpstr>
      <vt:lpstr>O Minerador Como Fabricante de Artefatos Para a Construção Civil</vt:lpstr>
      <vt:lpstr>O Minerador Como Fornecedor de Material Para a Fabricação de Artefatos Para a Construção Civil</vt:lpstr>
      <vt:lpstr>Estado da Arte de Aplicação de Estéreis e Rejeitos da Mineração em Outras Cadeias Produtivas</vt:lpstr>
      <vt:lpstr>Apresentação do PowerPoint</vt:lpstr>
      <vt:lpstr>Conclusão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ANÁLISE DO PL 3.940/2015</dc:title>
  <dc:creator>Maria Salum - SGM</dc:creator>
  <cp:lastModifiedBy>Maria Salum - SGM</cp:lastModifiedBy>
  <cp:revision>32</cp:revision>
  <dcterms:created xsi:type="dcterms:W3CDTF">2017-10-18T01:45:07Z</dcterms:created>
  <dcterms:modified xsi:type="dcterms:W3CDTF">2017-10-18T10:53:50Z</dcterms:modified>
</cp:coreProperties>
</file>