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8" r:id="rId1"/>
  </p:sldMasterIdLst>
  <p:notesMasterIdLst>
    <p:notesMasterId r:id="rId25"/>
  </p:notesMasterIdLst>
  <p:handoutMasterIdLst>
    <p:handoutMasterId r:id="rId26"/>
  </p:handoutMasterIdLst>
  <p:sldIdLst>
    <p:sldId id="258" r:id="rId2"/>
    <p:sldId id="1264" r:id="rId3"/>
    <p:sldId id="1298" r:id="rId4"/>
    <p:sldId id="1284" r:id="rId5"/>
    <p:sldId id="1295" r:id="rId6"/>
    <p:sldId id="1279" r:id="rId7"/>
    <p:sldId id="1297" r:id="rId8"/>
    <p:sldId id="1282" r:id="rId9"/>
    <p:sldId id="1283" r:id="rId10"/>
    <p:sldId id="1292" r:id="rId11"/>
    <p:sldId id="1291" r:id="rId12"/>
    <p:sldId id="1288" r:id="rId13"/>
    <p:sldId id="1293" r:id="rId14"/>
    <p:sldId id="1294" r:id="rId15"/>
    <p:sldId id="1267" r:id="rId16"/>
    <p:sldId id="1269" r:id="rId17"/>
    <p:sldId id="1270" r:id="rId18"/>
    <p:sldId id="1271" r:id="rId19"/>
    <p:sldId id="1272" r:id="rId20"/>
    <p:sldId id="1289" r:id="rId21"/>
    <p:sldId id="1299" r:id="rId22"/>
    <p:sldId id="1300" r:id="rId23"/>
    <p:sldId id="1302" r:id="rId24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FF"/>
    <a:srgbClr val="F8F8F8"/>
    <a:srgbClr val="00CC00"/>
    <a:srgbClr val="CCECFF"/>
    <a:srgbClr val="66FFCC"/>
    <a:srgbClr val="7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8" autoAdjust="0"/>
    <p:restoredTop sz="95400" autoAdjust="0"/>
  </p:normalViewPr>
  <p:slideViewPr>
    <p:cSldViewPr>
      <p:cViewPr varScale="1">
        <p:scale>
          <a:sx n="88" d="100"/>
          <a:sy n="88" d="100"/>
        </p:scale>
        <p:origin x="46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erocopper.sharepoint.com/sites/Group/Shared%20Documents/Investor%20Relations/Presentations/2018/02-February/support/Copy%20of%20Model%20Output%20v2%20-%202018%20Guidance+Feb%20Data_v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826988570105481E-2"/>
          <c:y val="7.8814287428282212E-2"/>
          <c:w val="0.90297818489994253"/>
          <c:h val="0.75461542810937177"/>
        </c:manualLayout>
      </c:layout>
      <c:areaChart>
        <c:grouping val="stacked"/>
        <c:varyColors val="0"/>
        <c:ser>
          <c:idx val="3"/>
          <c:order val="0"/>
          <c:tx>
            <c:strRef>
              <c:f>'Full Year 2017 Production'!$B$128</c:f>
              <c:strCache>
                <c:ptCount val="1"/>
                <c:pt idx="0">
                  <c:v>NI 43-101 Production Plan</c:v>
                </c:pt>
              </c:strCache>
            </c:strRef>
          </c:tx>
          <c:spPr>
            <a:solidFill>
              <a:srgbClr val="006874"/>
            </a:solidFill>
            <a:ln w="12700">
              <a:noFill/>
            </a:ln>
          </c:spPr>
          <c:cat>
            <c:numRef>
              <c:f>'Full Year 2017 Production'!$D$13:$Q$13</c:f>
              <c:numCache>
                <c:formatCode>General"E"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'Full Year 2017 Production'!$D$128:$Q$128</c:f>
              <c:numCache>
                <c:formatCode>#,##0.0_)_x_%;\(#,##0.0\)_x_%;\-\-_)_x_%;@_)_x_%</c:formatCode>
                <c:ptCount val="14"/>
                <c:pt idx="0">
                  <c:v>19.021999999999998</c:v>
                </c:pt>
                <c:pt idx="1">
                  <c:v>19.750000000000004</c:v>
                </c:pt>
                <c:pt idx="2">
                  <c:v>32.380000000000003</c:v>
                </c:pt>
                <c:pt idx="3">
                  <c:v>38.120999999999995</c:v>
                </c:pt>
                <c:pt idx="4">
                  <c:v>53.11</c:v>
                </c:pt>
                <c:pt idx="5">
                  <c:v>27.950000000000003</c:v>
                </c:pt>
                <c:pt idx="6">
                  <c:v>6.5</c:v>
                </c:pt>
                <c:pt idx="7">
                  <c:v>4.5999999999999996</c:v>
                </c:pt>
                <c:pt idx="8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9-47A5-A6DD-6ED59117793B}"/>
            </c:ext>
          </c:extLst>
        </c:ser>
        <c:ser>
          <c:idx val="4"/>
          <c:order val="1"/>
          <c:tx>
            <c:strRef>
              <c:f>'Full Year 2017 Production'!$B$125</c:f>
              <c:strCache>
                <c:ptCount val="1"/>
                <c:pt idx="0">
                  <c:v>2018 Improved Guidance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2700">
              <a:noFill/>
            </a:ln>
          </c:spPr>
          <c:cat>
            <c:numRef>
              <c:f>'Full Year 2017 Production'!$D$13:$Q$13</c:f>
              <c:numCache>
                <c:formatCode>General"E"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'Full Year 2017 Production'!$D$125:$Q$125</c:f>
              <c:numCache>
                <c:formatCode>#,##0.0_)_x_%;\(#,##0.0\)_x_%;\-\-_)_x_%;@_)_x_%</c:formatCode>
                <c:ptCount val="14"/>
                <c:pt idx="1">
                  <c:v>7.7499999999999964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59-47A5-A6DD-6ED59117793B}"/>
            </c:ext>
          </c:extLst>
        </c:ser>
        <c:ser>
          <c:idx val="1"/>
          <c:order val="2"/>
          <c:tx>
            <c:strRef>
              <c:f>'Full Year 2017 Production'!$B$129</c:f>
              <c:strCache>
                <c:ptCount val="1"/>
                <c:pt idx="0">
                  <c:v>Mineral Resources</c:v>
                </c:pt>
              </c:strCache>
            </c:strRef>
          </c:tx>
          <c:spPr>
            <a:gradFill flip="none" rotWithShape="1">
              <a:gsLst>
                <a:gs pos="47000">
                  <a:srgbClr val="7ED4A9"/>
                </a:gs>
                <a:gs pos="62000">
                  <a:schemeClr val="bg1">
                    <a:lumMod val="95000"/>
                  </a:schemeClr>
                </a:gs>
              </a:gsLst>
              <a:lin ang="19020000" scaled="0"/>
              <a:tileRect/>
            </a:gradFill>
            <a:ln>
              <a:noFill/>
            </a:ln>
          </c:spPr>
          <c:val>
            <c:numRef>
              <c:f>'Full Year 2017 Production'!$D$131:$Q$131</c:f>
              <c:numCache>
                <c:formatCode>General</c:formatCode>
                <c:ptCount val="14"/>
                <c:pt idx="5" formatCode="#,##0.0_)_x_%;\(#,##0.0\)_x_%;\-\-_)_x_%;@_)_x_%">
                  <c:v>32.049999999999997</c:v>
                </c:pt>
                <c:pt idx="6" formatCode="#,##0.0_)_x_%;\(#,##0.0\)_x_%;\-\-_)_x_%;@_)_x_%">
                  <c:v>53.5</c:v>
                </c:pt>
                <c:pt idx="7" formatCode="#,##0.0_)_x_%;\(#,##0.0\)_x_%;\-\-_)_x_%;@_)_x_%">
                  <c:v>55.4</c:v>
                </c:pt>
                <c:pt idx="8" formatCode="#,##0.0_)_x_%;\(#,##0.0\)_x_%;\-\-_)_x_%;@_)_x_%">
                  <c:v>58.5</c:v>
                </c:pt>
                <c:pt idx="9" formatCode="#,##0.0_)_x_%;\(#,##0.0\)_x_%;\-\-_)_x_%;@_)_x_%">
                  <c:v>60</c:v>
                </c:pt>
                <c:pt idx="10" formatCode="#,##0.0_)_x_%;\(#,##0.0\)_x_%;\-\-_)_x_%;@_)_x_%">
                  <c:v>60</c:v>
                </c:pt>
                <c:pt idx="11" formatCode="#,##0.0_)_x_%;\(#,##0.0\)_x_%;\-\-_)_x_%;@_)_x_%">
                  <c:v>60</c:v>
                </c:pt>
                <c:pt idx="12" formatCode="#,##0.0_)_x_%;\(#,##0.0\)_x_%;\-\-_)_x_%;@_)_x_%">
                  <c:v>60</c:v>
                </c:pt>
                <c:pt idx="13" formatCode="#,##0.0_)_x_%;\(#,##0.0\)_x_%;\-\-_)_x_%;@_)_x_%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59-47A5-A6DD-6ED59117793B}"/>
            </c:ext>
          </c:extLst>
        </c:ser>
        <c:ser>
          <c:idx val="5"/>
          <c:order val="3"/>
          <c:tx>
            <c:strRef>
              <c:f>'Full Year 2017 Production'!$B$134</c:f>
              <c:strCache>
                <c:ptCount val="1"/>
                <c:pt idx="0">
                  <c:v>Expansion</c:v>
                </c:pt>
              </c:strCache>
            </c:strRef>
          </c:tx>
          <c:spPr>
            <a:gradFill flip="none" rotWithShape="1">
              <a:gsLst>
                <a:gs pos="75000">
                  <a:srgbClr val="7BC7F9"/>
                </a:gs>
                <a:gs pos="39000">
                  <a:schemeClr val="bg1">
                    <a:lumMod val="95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25400">
              <a:noFill/>
              <a:prstDash val="sysDash"/>
            </a:ln>
          </c:spPr>
          <c:val>
            <c:numRef>
              <c:f>'Full Year 2017 Production'!$D$134:$Q$134</c:f>
              <c:numCache>
                <c:formatCode>General</c:formatCode>
                <c:ptCount val="14"/>
                <c:pt idx="2" formatCode="#,##0.0_)_x_%;\(#,##0.0\)_x_%;\-\-_)_x_%;@_)_x_%">
                  <c:v>5</c:v>
                </c:pt>
                <c:pt idx="3" formatCode="#,##0.0_)_x_%;\(#,##0.0\)_x_%;\-\-_)_x_%;@_)_x_%">
                  <c:v>7.5</c:v>
                </c:pt>
                <c:pt idx="4" formatCode="#,##0.0_)_x_%;\(#,##0.0\)_x_%;\-\-_)_x_%;@_)_x_%">
                  <c:v>10</c:v>
                </c:pt>
                <c:pt idx="5" formatCode="#,##0.0_)_x_%;\(#,##0.0\)_x_%;\-\-_)_x_%;@_)_x_%">
                  <c:v>10</c:v>
                </c:pt>
                <c:pt idx="6" formatCode="#,##0.0_)_x_%;\(#,##0.0\)_x_%;\-\-_)_x_%;@_)_x_%">
                  <c:v>20</c:v>
                </c:pt>
                <c:pt idx="7" formatCode="#,##0.0_)_x_%;\(#,##0.0\)_x_%;\-\-_)_x_%;@_)_x_%">
                  <c:v>20</c:v>
                </c:pt>
                <c:pt idx="8" formatCode="#,##0.0_)_x_%;\(#,##0.0\)_x_%;\-\-_)_x_%;@_)_x_%">
                  <c:v>20</c:v>
                </c:pt>
                <c:pt idx="9" formatCode="#,##0.0_)_x_%;\(#,##0.0\)_x_%;\-\-_)_x_%;@_)_x_%">
                  <c:v>20</c:v>
                </c:pt>
                <c:pt idx="10" formatCode="#,##0.0_)_x_%;\(#,##0.0\)_x_%;\-\-_)_x_%;@_)_x_%">
                  <c:v>20</c:v>
                </c:pt>
                <c:pt idx="11" formatCode="#,##0.0_)_x_%;\(#,##0.0\)_x_%;\-\-_)_x_%;@_)_x_%">
                  <c:v>20</c:v>
                </c:pt>
                <c:pt idx="12" formatCode="#,##0.0_)_x_%;\(#,##0.0\)_x_%;\-\-_)_x_%;@_)_x_%">
                  <c:v>20</c:v>
                </c:pt>
                <c:pt idx="13" formatCode="#,##0.0_)_x_%;\(#,##0.0\)_x_%;\-\-_)_x_%;@_)_x_%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59-47A5-A6DD-6ED59117793B}"/>
            </c:ext>
          </c:extLst>
        </c:ser>
        <c:ser>
          <c:idx val="0"/>
          <c:order val="4"/>
          <c:tx>
            <c:strRef>
              <c:f>'Full Year 2017 Production'!$B$136</c:f>
              <c:strCache>
                <c:ptCount val="1"/>
                <c:pt idx="0">
                  <c:v>Total Boa</c:v>
                </c:pt>
              </c:strCache>
            </c:strRef>
          </c:tx>
          <c:spPr>
            <a:gradFill flip="none" rotWithShape="1">
              <a:gsLst>
                <a:gs pos="13000">
                  <a:schemeClr val="bg1"/>
                </a:gs>
                <a:gs pos="87000">
                  <a:schemeClr val="accent4">
                    <a:lumMod val="75000"/>
                  </a:schemeClr>
                </a:gs>
                <a:gs pos="43000">
                  <a:schemeClr val="accent4">
                    <a:lumMod val="75000"/>
                  </a:schemeClr>
                </a:gs>
              </a:gsLst>
              <a:lin ang="5400000" scaled="1"/>
              <a:tileRect/>
            </a:gradFill>
            <a:ln w="19050">
              <a:noFill/>
              <a:prstDash val="dash"/>
            </a:ln>
          </c:spPr>
          <c:val>
            <c:numRef>
              <c:f>'Full Year 2017 Production'!$D$136:$Q$136</c:f>
              <c:numCache>
                <c:formatCode>#,##0.0_)_x_%;\(#,##0.0\)_x_%;\-\-_)_x_%;@_)_x_%</c:formatCode>
                <c:ptCount val="14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18.058091870687353</c:v>
                </c:pt>
                <c:pt idx="6">
                  <c:v>29.177311215996632</c:v>
                </c:pt>
                <c:pt idx="7">
                  <c:v>26.159247821490933</c:v>
                </c:pt>
                <c:pt idx="8">
                  <c:v>18.454390112060675</c:v>
                </c:pt>
                <c:pt idx="9">
                  <c:v>18.076940386711534</c:v>
                </c:pt>
                <c:pt idx="10">
                  <c:v>18.303628353568019</c:v>
                </c:pt>
                <c:pt idx="11">
                  <c:v>20.797518180962264</c:v>
                </c:pt>
                <c:pt idx="12">
                  <c:v>9.5997076691904049</c:v>
                </c:pt>
                <c:pt idx="13">
                  <c:v>4.8056614810697011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59-47A5-A6DD-6ED591177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613120"/>
        <c:axId val="676639488"/>
      </c:areaChart>
      <c:catAx>
        <c:axId val="676613120"/>
        <c:scaling>
          <c:orientation val="minMax"/>
        </c:scaling>
        <c:delete val="0"/>
        <c:axPos val="b"/>
        <c:numFmt formatCode="General&quot;E&quot;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676639488"/>
        <c:crosses val="autoZero"/>
        <c:auto val="1"/>
        <c:lblAlgn val="ctr"/>
        <c:lblOffset val="100"/>
        <c:noMultiLvlLbl val="0"/>
      </c:catAx>
      <c:valAx>
        <c:axId val="676639488"/>
        <c:scaling>
          <c:orientation val="minMax"/>
          <c:max val="12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</c:spPr>
        <c:crossAx val="676613120"/>
        <c:crosses val="autoZero"/>
        <c:crossBetween val="midCat"/>
      </c:valAx>
      <c:spPr>
        <a:noFill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4351917144913228E-3"/>
          <c:y val="0.91245760951776689"/>
          <c:w val="0.76078631328856439"/>
          <c:h val="4.9225163046157205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45E22-AE58-4D3F-A57E-BE19EDA62E89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448CB95-61C4-477C-95CE-FF3785F77430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US$100+ </a:t>
          </a:r>
          <a:r>
            <a:rPr lang="en-US" b="1" dirty="0" smtClean="0">
              <a:solidFill>
                <a:schemeClr val="tx1"/>
              </a:solidFill>
            </a:rPr>
            <a:t>million para </a:t>
          </a:r>
          <a:r>
            <a:rPr lang="en-US" b="1" dirty="0" err="1" smtClean="0">
              <a:solidFill>
                <a:schemeClr val="tx1"/>
              </a:solidFill>
            </a:rPr>
            <a:t>espansão</a:t>
          </a:r>
          <a:r>
            <a:rPr lang="en-US" b="1" dirty="0" smtClean="0">
              <a:solidFill>
                <a:schemeClr val="tx1"/>
              </a:solidFill>
            </a:rPr>
            <a:t> da </a:t>
          </a:r>
          <a:r>
            <a:rPr lang="en-US" b="1" dirty="0" err="1" smtClean="0">
              <a:solidFill>
                <a:schemeClr val="tx1"/>
              </a:solidFill>
            </a:rPr>
            <a:t>produção</a:t>
          </a:r>
          <a:r>
            <a:rPr lang="en-US" b="1" dirty="0" smtClean="0">
              <a:solidFill>
                <a:schemeClr val="tx1"/>
              </a:solidFill>
            </a:rPr>
            <a:t> no Vale do </a:t>
          </a:r>
          <a:r>
            <a:rPr lang="en-US" b="1" dirty="0" err="1" smtClean="0">
              <a:solidFill>
                <a:schemeClr val="tx1"/>
              </a:solidFill>
            </a:rPr>
            <a:t>Curaça</a:t>
          </a:r>
          <a:endParaRPr lang="en-US" dirty="0">
            <a:solidFill>
              <a:schemeClr val="tx1"/>
            </a:solidFill>
          </a:endParaRPr>
        </a:p>
      </dgm:t>
    </dgm:pt>
    <dgm:pt modelId="{8E90CD00-CE8A-4B16-9890-206703ABC5A9}" type="parTrans" cxnId="{2D57F2F7-EA6D-4E59-ABB7-8D38C0AB46A7}">
      <dgm:prSet/>
      <dgm:spPr/>
      <dgm:t>
        <a:bodyPr/>
        <a:lstStyle/>
        <a:p>
          <a:endParaRPr lang="en-US"/>
        </a:p>
      </dgm:t>
    </dgm:pt>
    <dgm:pt modelId="{B1933CA9-B236-4523-899C-B2B38BE3CD86}" type="sibTrans" cxnId="{2D57F2F7-EA6D-4E59-ABB7-8D38C0AB46A7}">
      <dgm:prSet/>
      <dgm:spPr>
        <a:solidFill>
          <a:srgbClr val="006874"/>
        </a:solidFill>
        <a:ln>
          <a:solidFill>
            <a:srgbClr val="006874"/>
          </a:solidFill>
        </a:ln>
      </dgm:spPr>
      <dgm:t>
        <a:bodyPr/>
        <a:lstStyle/>
        <a:p>
          <a:endParaRPr lang="en-US"/>
        </a:p>
      </dgm:t>
    </dgm:pt>
    <dgm:pt modelId="{5A42C04A-70BA-47AD-AD1D-467A2F977C0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Totalmente comprometida com o </a:t>
          </a:r>
          <a:r>
            <a:rPr lang="pt-BR" b="1" dirty="0" smtClean="0">
              <a:solidFill>
                <a:schemeClr val="tx1"/>
              </a:solidFill>
            </a:rPr>
            <a:t>crescimento sustentável </a:t>
          </a:r>
          <a:r>
            <a:rPr lang="pt-BR" dirty="0" smtClean="0">
              <a:solidFill>
                <a:schemeClr val="tx1"/>
              </a:solidFill>
            </a:rPr>
            <a:t>de longo prazo das operações da MCSA</a:t>
          </a:r>
          <a:endParaRPr lang="en-US" dirty="0">
            <a:solidFill>
              <a:schemeClr val="tx1"/>
            </a:solidFill>
          </a:endParaRPr>
        </a:p>
      </dgm:t>
    </dgm:pt>
    <dgm:pt modelId="{CD34DE80-432F-4DA8-A231-7C096C49487A}" type="parTrans" cxnId="{E89F5469-7788-4764-9137-2F01C65FBDDF}">
      <dgm:prSet/>
      <dgm:spPr/>
      <dgm:t>
        <a:bodyPr/>
        <a:lstStyle/>
        <a:p>
          <a:endParaRPr lang="en-US"/>
        </a:p>
      </dgm:t>
    </dgm:pt>
    <dgm:pt modelId="{7B403ACA-13A5-4B77-8ACD-7A67397336B4}" type="sibTrans" cxnId="{E89F5469-7788-4764-9137-2F01C65FBDDF}">
      <dgm:prSet/>
      <dgm:spPr/>
      <dgm:t>
        <a:bodyPr/>
        <a:lstStyle/>
        <a:p>
          <a:endParaRPr lang="en-US"/>
        </a:p>
      </dgm:t>
    </dgm:pt>
    <dgm:pt modelId="{4FD813C7-900F-4131-9868-5DF8D4C64F0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Criando mais </a:t>
          </a:r>
          <a:r>
            <a:rPr lang="pt-BR" b="1" dirty="0" smtClean="0">
              <a:solidFill>
                <a:schemeClr val="tx1"/>
              </a:solidFill>
            </a:rPr>
            <a:t>de 1.200 novas empregos</a:t>
          </a:r>
          <a:r>
            <a:rPr lang="pt-BR" dirty="0" smtClean="0">
              <a:solidFill>
                <a:schemeClr val="tx1"/>
              </a:solidFill>
            </a:rPr>
            <a:t> localmente</a:t>
          </a:r>
          <a:endParaRPr lang="en-US" dirty="0">
            <a:solidFill>
              <a:schemeClr val="tx1"/>
            </a:solidFill>
          </a:endParaRPr>
        </a:p>
      </dgm:t>
    </dgm:pt>
    <dgm:pt modelId="{0C26CED9-AD2E-418F-A3D7-A0E43FDE8ABA}" type="parTrans" cxnId="{60C561F5-99C1-4676-8D99-5F758BA0DC64}">
      <dgm:prSet/>
      <dgm:spPr/>
      <dgm:t>
        <a:bodyPr/>
        <a:lstStyle/>
        <a:p>
          <a:endParaRPr lang="en-US"/>
        </a:p>
      </dgm:t>
    </dgm:pt>
    <dgm:pt modelId="{77C6939D-623E-4655-9A7D-48A101BD9ABB}" type="sibTrans" cxnId="{60C561F5-99C1-4676-8D99-5F758BA0DC64}">
      <dgm:prSet/>
      <dgm:spPr/>
      <dgm:t>
        <a:bodyPr/>
        <a:lstStyle/>
        <a:p>
          <a:endParaRPr lang="en-US"/>
        </a:p>
      </dgm:t>
    </dgm:pt>
    <dgm:pt modelId="{3942365D-43AA-4DAF-8A2D-AAA4D8F8510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Receita de impostos e royalties </a:t>
          </a:r>
          <a:r>
            <a:rPr lang="pt-BR" b="1" dirty="0" smtClean="0">
              <a:solidFill>
                <a:schemeClr val="tx1"/>
              </a:solidFill>
            </a:rPr>
            <a:t>contribui significativamente para o município de Jaguarari e região</a:t>
          </a:r>
          <a:endParaRPr lang="en-US" b="1" dirty="0">
            <a:solidFill>
              <a:schemeClr val="tx1"/>
            </a:solidFill>
          </a:endParaRPr>
        </a:p>
      </dgm:t>
    </dgm:pt>
    <dgm:pt modelId="{55623B13-7414-48DA-81A8-4374620D5FB2}" type="parTrans" cxnId="{05D48F8A-54E2-47A0-8D8A-518ED9EC0DA1}">
      <dgm:prSet/>
      <dgm:spPr/>
      <dgm:t>
        <a:bodyPr/>
        <a:lstStyle/>
        <a:p>
          <a:endParaRPr lang="en-US"/>
        </a:p>
      </dgm:t>
    </dgm:pt>
    <dgm:pt modelId="{E2D81079-7424-47E6-83BD-EEE8ACE40206}" type="sibTrans" cxnId="{05D48F8A-54E2-47A0-8D8A-518ED9EC0DA1}">
      <dgm:prSet/>
      <dgm:spPr/>
      <dgm:t>
        <a:bodyPr/>
        <a:lstStyle/>
        <a:p>
          <a:endParaRPr lang="en-US"/>
        </a:p>
      </dgm:t>
    </dgm:pt>
    <dgm:pt modelId="{E477794E-782A-4CCF-858D-39DF26EE7163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Desenvolver </a:t>
          </a:r>
          <a:r>
            <a:rPr lang="pt-BR" b="1" dirty="0" smtClean="0">
              <a:solidFill>
                <a:schemeClr val="tx1"/>
              </a:solidFill>
            </a:rPr>
            <a:t>parcerias locais </a:t>
          </a:r>
          <a:r>
            <a:rPr lang="pt-BR" dirty="0" smtClean="0">
              <a:solidFill>
                <a:schemeClr val="tx1"/>
              </a:solidFill>
            </a:rPr>
            <a:t>para sustentar o crescimento regional</a:t>
          </a:r>
          <a:endParaRPr lang="en-US" dirty="0">
            <a:solidFill>
              <a:schemeClr val="tx1"/>
            </a:solidFill>
          </a:endParaRPr>
        </a:p>
      </dgm:t>
    </dgm:pt>
    <dgm:pt modelId="{4A020A51-E02E-435C-A098-4A587EC47D15}" type="parTrans" cxnId="{E85BFF6D-FF1D-4A01-BBE0-F872C745704E}">
      <dgm:prSet/>
      <dgm:spPr/>
      <dgm:t>
        <a:bodyPr/>
        <a:lstStyle/>
        <a:p>
          <a:endParaRPr lang="en-US"/>
        </a:p>
      </dgm:t>
    </dgm:pt>
    <dgm:pt modelId="{8B63BEDC-536B-48AB-846D-28A1994C7CBC}" type="sibTrans" cxnId="{E85BFF6D-FF1D-4A01-BBE0-F872C745704E}">
      <dgm:prSet/>
      <dgm:spPr/>
      <dgm:t>
        <a:bodyPr/>
        <a:lstStyle/>
        <a:p>
          <a:endParaRPr lang="en-US"/>
        </a:p>
      </dgm:t>
    </dgm:pt>
    <dgm:pt modelId="{2C5076F6-7D08-4ECD-B8EF-19CD3AFF475F}" type="pres">
      <dgm:prSet presAssocID="{E3B45E22-AE58-4D3F-A57E-BE19EDA62E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85BA7F4-17FE-40B7-8E45-90896D3D16A5}" type="pres">
      <dgm:prSet presAssocID="{E3B45E22-AE58-4D3F-A57E-BE19EDA62E89}" presName="cycle" presStyleCnt="0"/>
      <dgm:spPr/>
    </dgm:pt>
    <dgm:pt modelId="{821FC0CD-5708-4F30-925B-8FD9268B44E5}" type="pres">
      <dgm:prSet presAssocID="{1448CB95-61C4-477C-95CE-FF3785F77430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E655A1-88BA-4341-85F0-8AF28DF296C5}" type="pres">
      <dgm:prSet presAssocID="{B1933CA9-B236-4523-899C-B2B38BE3CD86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13FD761E-1879-4E16-9DCC-26449621212A}" type="pres">
      <dgm:prSet presAssocID="{5A42C04A-70BA-47AD-AD1D-467A2F977C01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B5464D-70CC-486D-B0EC-D2440AC0DC41}" type="pres">
      <dgm:prSet presAssocID="{4FD813C7-900F-4131-9868-5DF8D4C64F01}" presName="nodeFollowingNodes" presStyleLbl="node1" presStyleIdx="2" presStyleCnt="5" custRadScaleRad="103035" custRadScaleInc="-155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ACDA87-F230-4AD9-AA5C-A67A2213B857}" type="pres">
      <dgm:prSet presAssocID="{3942365D-43AA-4DAF-8A2D-AAA4D8F85101}" presName="nodeFollowingNodes" presStyleLbl="node1" presStyleIdx="3" presStyleCnt="5" custRadScaleRad="102726" custRadScaleInc="152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43BAA-1032-4A8F-95D1-2F1FFA63BFA5}" type="pres">
      <dgm:prSet presAssocID="{E477794E-782A-4CCF-858D-39DF26EE7163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81E3304-A4EA-486B-90E9-1AE0FFC33FA0}" type="presOf" srcId="{B1933CA9-B236-4523-899C-B2B38BE3CD86}" destId="{D5E655A1-88BA-4341-85F0-8AF28DF296C5}" srcOrd="0" destOrd="0" presId="urn:microsoft.com/office/officeart/2005/8/layout/cycle3"/>
    <dgm:cxn modelId="{E89F5469-7788-4764-9137-2F01C65FBDDF}" srcId="{E3B45E22-AE58-4D3F-A57E-BE19EDA62E89}" destId="{5A42C04A-70BA-47AD-AD1D-467A2F977C01}" srcOrd="1" destOrd="0" parTransId="{CD34DE80-432F-4DA8-A231-7C096C49487A}" sibTransId="{7B403ACA-13A5-4B77-8ACD-7A67397336B4}"/>
    <dgm:cxn modelId="{42278D91-7487-44D4-8F44-63B9D2448F7A}" type="presOf" srcId="{1448CB95-61C4-477C-95CE-FF3785F77430}" destId="{821FC0CD-5708-4F30-925B-8FD9268B44E5}" srcOrd="0" destOrd="0" presId="urn:microsoft.com/office/officeart/2005/8/layout/cycle3"/>
    <dgm:cxn modelId="{2D57F2F7-EA6D-4E59-ABB7-8D38C0AB46A7}" srcId="{E3B45E22-AE58-4D3F-A57E-BE19EDA62E89}" destId="{1448CB95-61C4-477C-95CE-FF3785F77430}" srcOrd="0" destOrd="0" parTransId="{8E90CD00-CE8A-4B16-9890-206703ABC5A9}" sibTransId="{B1933CA9-B236-4523-899C-B2B38BE3CD86}"/>
    <dgm:cxn modelId="{05D48F8A-54E2-47A0-8D8A-518ED9EC0DA1}" srcId="{E3B45E22-AE58-4D3F-A57E-BE19EDA62E89}" destId="{3942365D-43AA-4DAF-8A2D-AAA4D8F85101}" srcOrd="3" destOrd="0" parTransId="{55623B13-7414-48DA-81A8-4374620D5FB2}" sibTransId="{E2D81079-7424-47E6-83BD-EEE8ACE40206}"/>
    <dgm:cxn modelId="{7BE30F27-5C77-4C2E-8CD0-F04DE4485CBD}" type="presOf" srcId="{5A42C04A-70BA-47AD-AD1D-467A2F977C01}" destId="{13FD761E-1879-4E16-9DCC-26449621212A}" srcOrd="0" destOrd="0" presId="urn:microsoft.com/office/officeart/2005/8/layout/cycle3"/>
    <dgm:cxn modelId="{657B8400-EAB4-4032-803D-249FF229851D}" type="presOf" srcId="{E477794E-782A-4CCF-858D-39DF26EE7163}" destId="{C2543BAA-1032-4A8F-95D1-2F1FFA63BFA5}" srcOrd="0" destOrd="0" presId="urn:microsoft.com/office/officeart/2005/8/layout/cycle3"/>
    <dgm:cxn modelId="{9A6F6545-3DD6-421B-8F05-BBE3696314FB}" type="presOf" srcId="{4FD813C7-900F-4131-9868-5DF8D4C64F01}" destId="{C7B5464D-70CC-486D-B0EC-D2440AC0DC41}" srcOrd="0" destOrd="0" presId="urn:microsoft.com/office/officeart/2005/8/layout/cycle3"/>
    <dgm:cxn modelId="{60C561F5-99C1-4676-8D99-5F758BA0DC64}" srcId="{E3B45E22-AE58-4D3F-A57E-BE19EDA62E89}" destId="{4FD813C7-900F-4131-9868-5DF8D4C64F01}" srcOrd="2" destOrd="0" parTransId="{0C26CED9-AD2E-418F-A3D7-A0E43FDE8ABA}" sibTransId="{77C6939D-623E-4655-9A7D-48A101BD9ABB}"/>
    <dgm:cxn modelId="{F574BC11-905E-47C7-B716-6678BF184472}" type="presOf" srcId="{E3B45E22-AE58-4D3F-A57E-BE19EDA62E89}" destId="{2C5076F6-7D08-4ECD-B8EF-19CD3AFF475F}" srcOrd="0" destOrd="0" presId="urn:microsoft.com/office/officeart/2005/8/layout/cycle3"/>
    <dgm:cxn modelId="{908C87AB-C021-4A4C-8147-BC9EB05273E8}" type="presOf" srcId="{3942365D-43AA-4DAF-8A2D-AAA4D8F85101}" destId="{24ACDA87-F230-4AD9-AA5C-A67A2213B857}" srcOrd="0" destOrd="0" presId="urn:microsoft.com/office/officeart/2005/8/layout/cycle3"/>
    <dgm:cxn modelId="{E85BFF6D-FF1D-4A01-BBE0-F872C745704E}" srcId="{E3B45E22-AE58-4D3F-A57E-BE19EDA62E89}" destId="{E477794E-782A-4CCF-858D-39DF26EE7163}" srcOrd="4" destOrd="0" parTransId="{4A020A51-E02E-435C-A098-4A587EC47D15}" sibTransId="{8B63BEDC-536B-48AB-846D-28A1994C7CBC}"/>
    <dgm:cxn modelId="{1E558B3A-BB64-4EB8-82D4-14053C530987}" type="presParOf" srcId="{2C5076F6-7D08-4ECD-B8EF-19CD3AFF475F}" destId="{C85BA7F4-17FE-40B7-8E45-90896D3D16A5}" srcOrd="0" destOrd="0" presId="urn:microsoft.com/office/officeart/2005/8/layout/cycle3"/>
    <dgm:cxn modelId="{628E5BCA-4538-46CE-9C13-37DA5C7E84C3}" type="presParOf" srcId="{C85BA7F4-17FE-40B7-8E45-90896D3D16A5}" destId="{821FC0CD-5708-4F30-925B-8FD9268B44E5}" srcOrd="0" destOrd="0" presId="urn:microsoft.com/office/officeart/2005/8/layout/cycle3"/>
    <dgm:cxn modelId="{009B471C-D651-40AA-AD6D-FC97AE9A4CCA}" type="presParOf" srcId="{C85BA7F4-17FE-40B7-8E45-90896D3D16A5}" destId="{D5E655A1-88BA-4341-85F0-8AF28DF296C5}" srcOrd="1" destOrd="0" presId="urn:microsoft.com/office/officeart/2005/8/layout/cycle3"/>
    <dgm:cxn modelId="{FBF2C3FA-6280-484E-836D-687A01318490}" type="presParOf" srcId="{C85BA7F4-17FE-40B7-8E45-90896D3D16A5}" destId="{13FD761E-1879-4E16-9DCC-26449621212A}" srcOrd="2" destOrd="0" presId="urn:microsoft.com/office/officeart/2005/8/layout/cycle3"/>
    <dgm:cxn modelId="{B1BE267B-79B3-40A0-8514-EB26D4E30797}" type="presParOf" srcId="{C85BA7F4-17FE-40B7-8E45-90896D3D16A5}" destId="{C7B5464D-70CC-486D-B0EC-D2440AC0DC41}" srcOrd="3" destOrd="0" presId="urn:microsoft.com/office/officeart/2005/8/layout/cycle3"/>
    <dgm:cxn modelId="{C989A493-B0B6-4029-BBFD-A8C991899891}" type="presParOf" srcId="{C85BA7F4-17FE-40B7-8E45-90896D3D16A5}" destId="{24ACDA87-F230-4AD9-AA5C-A67A2213B857}" srcOrd="4" destOrd="0" presId="urn:microsoft.com/office/officeart/2005/8/layout/cycle3"/>
    <dgm:cxn modelId="{3C8309D2-4765-433C-93B3-586CA50E505C}" type="presParOf" srcId="{C85BA7F4-17FE-40B7-8E45-90896D3D16A5}" destId="{C2543BAA-1032-4A8F-95D1-2F1FFA63BFA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655A1-88BA-4341-85F0-8AF28DF296C5}">
      <dsp:nvSpPr>
        <dsp:cNvPr id="0" name=""/>
        <dsp:cNvSpPr/>
      </dsp:nvSpPr>
      <dsp:spPr>
        <a:xfrm>
          <a:off x="1248082" y="-29612"/>
          <a:ext cx="4907745" cy="4907745"/>
        </a:xfrm>
        <a:prstGeom prst="circularArrow">
          <a:avLst>
            <a:gd name="adj1" fmla="val 5544"/>
            <a:gd name="adj2" fmla="val 330680"/>
            <a:gd name="adj3" fmla="val 13782062"/>
            <a:gd name="adj4" fmla="val 17382230"/>
            <a:gd name="adj5" fmla="val 5757"/>
          </a:avLst>
        </a:prstGeom>
        <a:solidFill>
          <a:srgbClr val="006874"/>
        </a:solidFill>
        <a:ln>
          <a:solidFill>
            <a:srgbClr val="00687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FC0CD-5708-4F30-925B-8FD9268B44E5}">
      <dsp:nvSpPr>
        <dsp:cNvPr id="0" name=""/>
        <dsp:cNvSpPr/>
      </dsp:nvSpPr>
      <dsp:spPr>
        <a:xfrm>
          <a:off x="2555939" y="819"/>
          <a:ext cx="2292030" cy="1146015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</a:rPr>
            <a:t>US$100+ </a:t>
          </a:r>
          <a:r>
            <a:rPr lang="en-US" sz="1300" b="1" kern="1200" dirty="0" smtClean="0">
              <a:solidFill>
                <a:schemeClr val="tx1"/>
              </a:solidFill>
            </a:rPr>
            <a:t>million para </a:t>
          </a:r>
          <a:r>
            <a:rPr lang="en-US" sz="1300" b="1" kern="1200" dirty="0" err="1" smtClean="0">
              <a:solidFill>
                <a:schemeClr val="tx1"/>
              </a:solidFill>
            </a:rPr>
            <a:t>espansão</a:t>
          </a:r>
          <a:r>
            <a:rPr lang="en-US" sz="1300" b="1" kern="1200" dirty="0" smtClean="0">
              <a:solidFill>
                <a:schemeClr val="tx1"/>
              </a:solidFill>
            </a:rPr>
            <a:t> da </a:t>
          </a:r>
          <a:r>
            <a:rPr lang="en-US" sz="1300" b="1" kern="1200" dirty="0" err="1" smtClean="0">
              <a:solidFill>
                <a:schemeClr val="tx1"/>
              </a:solidFill>
            </a:rPr>
            <a:t>produção</a:t>
          </a:r>
          <a:r>
            <a:rPr lang="en-US" sz="1300" b="1" kern="1200" dirty="0" smtClean="0">
              <a:solidFill>
                <a:schemeClr val="tx1"/>
              </a:solidFill>
            </a:rPr>
            <a:t> no Vale do </a:t>
          </a:r>
          <a:r>
            <a:rPr lang="en-US" sz="1300" b="1" kern="1200" dirty="0" err="1" smtClean="0">
              <a:solidFill>
                <a:schemeClr val="tx1"/>
              </a:solidFill>
            </a:rPr>
            <a:t>Curaça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2611883" y="56763"/>
        <a:ext cx="2180142" cy="1034127"/>
      </dsp:txXfrm>
    </dsp:sp>
    <dsp:sp modelId="{13FD761E-1879-4E16-9DCC-26449621212A}">
      <dsp:nvSpPr>
        <dsp:cNvPr id="0" name=""/>
        <dsp:cNvSpPr/>
      </dsp:nvSpPr>
      <dsp:spPr>
        <a:xfrm>
          <a:off x="4546363" y="1446946"/>
          <a:ext cx="2292030" cy="1146015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>
              <a:solidFill>
                <a:schemeClr val="tx1"/>
              </a:solidFill>
            </a:rPr>
            <a:t>Totalmente comprometida com o </a:t>
          </a:r>
          <a:r>
            <a:rPr lang="pt-BR" sz="1300" b="1" kern="1200" dirty="0" smtClean="0">
              <a:solidFill>
                <a:schemeClr val="tx1"/>
              </a:solidFill>
            </a:rPr>
            <a:t>crescimento sustentável </a:t>
          </a:r>
          <a:r>
            <a:rPr lang="pt-BR" sz="1300" kern="1200" dirty="0" smtClean="0">
              <a:solidFill>
                <a:schemeClr val="tx1"/>
              </a:solidFill>
            </a:rPr>
            <a:t>de longo prazo das operações da MCSA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4602307" y="1502890"/>
        <a:ext cx="2180142" cy="1034127"/>
      </dsp:txXfrm>
    </dsp:sp>
    <dsp:sp modelId="{C7B5464D-70CC-486D-B0EC-D2440AC0DC41}">
      <dsp:nvSpPr>
        <dsp:cNvPr id="0" name=""/>
        <dsp:cNvSpPr/>
      </dsp:nvSpPr>
      <dsp:spPr>
        <a:xfrm>
          <a:off x="4089292" y="3609846"/>
          <a:ext cx="2292030" cy="1146015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>
              <a:solidFill>
                <a:schemeClr val="tx1"/>
              </a:solidFill>
            </a:rPr>
            <a:t>Criando mais </a:t>
          </a:r>
          <a:r>
            <a:rPr lang="pt-BR" sz="1300" b="1" kern="1200" dirty="0" smtClean="0">
              <a:solidFill>
                <a:schemeClr val="tx1"/>
              </a:solidFill>
            </a:rPr>
            <a:t>de 1.200 novas empregos</a:t>
          </a:r>
          <a:r>
            <a:rPr lang="pt-BR" sz="1300" kern="1200" dirty="0" smtClean="0">
              <a:solidFill>
                <a:schemeClr val="tx1"/>
              </a:solidFill>
            </a:rPr>
            <a:t> localmente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4145236" y="3665790"/>
        <a:ext cx="2180142" cy="1034127"/>
      </dsp:txXfrm>
    </dsp:sp>
    <dsp:sp modelId="{24ACDA87-F230-4AD9-AA5C-A67A2213B857}">
      <dsp:nvSpPr>
        <dsp:cNvPr id="0" name=""/>
        <dsp:cNvSpPr/>
      </dsp:nvSpPr>
      <dsp:spPr>
        <a:xfrm>
          <a:off x="1031687" y="3609839"/>
          <a:ext cx="2292030" cy="1146015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>
              <a:solidFill>
                <a:schemeClr val="tx1"/>
              </a:solidFill>
            </a:rPr>
            <a:t>Receita de impostos e royalties </a:t>
          </a:r>
          <a:r>
            <a:rPr lang="pt-BR" sz="1300" b="1" kern="1200" dirty="0" smtClean="0">
              <a:solidFill>
                <a:schemeClr val="tx1"/>
              </a:solidFill>
            </a:rPr>
            <a:t>contribui significativamente para o município de Jaguarari e região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1087631" y="3665783"/>
        <a:ext cx="2180142" cy="1034127"/>
      </dsp:txXfrm>
    </dsp:sp>
    <dsp:sp modelId="{C2543BAA-1032-4A8F-95D1-2F1FFA63BFA5}">
      <dsp:nvSpPr>
        <dsp:cNvPr id="0" name=""/>
        <dsp:cNvSpPr/>
      </dsp:nvSpPr>
      <dsp:spPr>
        <a:xfrm>
          <a:off x="565516" y="1446946"/>
          <a:ext cx="2292030" cy="1146015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>
              <a:solidFill>
                <a:schemeClr val="tx1"/>
              </a:solidFill>
            </a:rPr>
            <a:t>Desenvolver </a:t>
          </a:r>
          <a:r>
            <a:rPr lang="pt-BR" sz="1300" b="1" kern="1200" dirty="0" smtClean="0">
              <a:solidFill>
                <a:schemeClr val="tx1"/>
              </a:solidFill>
            </a:rPr>
            <a:t>parcerias locais </a:t>
          </a:r>
          <a:r>
            <a:rPr lang="pt-BR" sz="1300" kern="1200" dirty="0" smtClean="0">
              <a:solidFill>
                <a:schemeClr val="tx1"/>
              </a:solidFill>
            </a:rPr>
            <a:t>para sustentar o crescimento regional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621460" y="1502890"/>
        <a:ext cx="2180142" cy="103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F37-F488-46B7-87B4-8ABCD8DDF9EC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244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244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BC12F-5C74-44BF-907E-64A8335CA4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52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09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BE45D6-D40C-4E49-8E57-706544C7EED4}" type="datetimeFigureOut">
              <a:rPr lang="pt-BR"/>
              <a:pPr>
                <a:defRPr/>
              </a:pPr>
              <a:t>28/11/2018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5" y="4715712"/>
            <a:ext cx="5438775" cy="4466511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244"/>
            <a:ext cx="2946400" cy="496809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9" y="9428244"/>
            <a:ext cx="2946400" cy="496809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90565D-906F-4622-95D3-0E12F522E7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86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358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74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09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63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37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3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3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37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3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029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58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358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23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3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66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881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8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29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790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565D-906F-4622-95D3-0E12F522E760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55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"/>
            <a:ext cx="9144000" cy="68425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82911"/>
            <a:ext cx="7772400" cy="749945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584" y="2636912"/>
            <a:ext cx="6400800" cy="1752600"/>
          </a:xfrm>
        </p:spPr>
        <p:txBody>
          <a:bodyPr>
            <a:normAutofit/>
          </a:bodyPr>
          <a:lstStyle>
            <a:lvl1pPr marL="342900" indent="-34290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>
          <a:xfrm>
            <a:off x="8787221" y="6588697"/>
            <a:ext cx="585787" cy="2794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7ADD36D-2DCC-4EE3-B878-F425AD49E31C}" type="slidenum">
              <a:rPr lang="pt-BR" sz="1050" b="1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‹nº›</a:t>
            </a:fld>
            <a:endParaRPr lang="pt-BR" sz="105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0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10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97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596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57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7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12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95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3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38DA-3BBE-4599-AFA9-ADEE233DBDD0}" type="datetimeFigureOut">
              <a:rPr lang="pt-BR" smtClean="0"/>
              <a:pPr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27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"/>
            <a:ext cx="9144000" cy="6836922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3528" y="9087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89C38DA-3BBE-4599-AFA9-ADEE233DBDD0}" type="datetimeFigureOut">
              <a:rPr lang="pt-BR" smtClean="0"/>
              <a:pPr/>
              <a:t>28/11/2018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91E0D14-5CE9-4DE9-8A4F-BAE7013EDAC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>
          <a:xfrm>
            <a:off x="8787221" y="6588697"/>
            <a:ext cx="585787" cy="2794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7ADD36D-2DCC-4EE3-B878-F425AD49E31C}" type="slidenum">
              <a:rPr lang="pt-BR" sz="1100" b="1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‹nº›</a:t>
            </a:fld>
            <a:endParaRPr lang="pt-BR" sz="11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9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80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11" Type="http://schemas.microsoft.com/office/2007/relationships/diagramDrawing" Target="../diagrams/drawing1.xml"/><Relationship Id="rId5" Type="http://schemas.openxmlformats.org/officeDocument/2006/relationships/image" Target="../media/image26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jpeg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0.png"/><Relationship Id="rId12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58.png"/><Relationship Id="rId6" Type="http://schemas.openxmlformats.org/officeDocument/2006/relationships/image" Target="../media/image19.svg"/><Relationship Id="rId10" Type="http://schemas.openxmlformats.org/officeDocument/2006/relationships/image" Target="../media/image23.svg"/><Relationship Id="rId9" Type="http://schemas.openxmlformats.org/officeDocument/2006/relationships/image" Target="../media/image57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2636" y="2348880"/>
            <a:ext cx="8638728" cy="792088"/>
          </a:xfrm>
        </p:spPr>
        <p:txBody>
          <a:bodyPr/>
          <a:lstStyle/>
          <a:p>
            <a:r>
              <a:rPr lang="pt-BR" dirty="0">
                <a:solidFill>
                  <a:srgbClr val="000000"/>
                </a:solidFill>
              </a:rPr>
              <a:t>Mineração Caraíba</a:t>
            </a:r>
            <a:br>
              <a:rPr lang="pt-BR" dirty="0">
                <a:solidFill>
                  <a:srgbClr val="000000"/>
                </a:solidFill>
              </a:rPr>
            </a:br>
            <a:r>
              <a:rPr lang="pt-BR" sz="2000" b="0" dirty="0" smtClean="0">
                <a:solidFill>
                  <a:srgbClr val="000000"/>
                </a:solidFill>
              </a:rPr>
              <a:t>Apresentação Institucional</a:t>
            </a:r>
            <a:endParaRPr lang="pt-BR" sz="2400" b="0" dirty="0"/>
          </a:p>
        </p:txBody>
      </p:sp>
      <p:sp>
        <p:nvSpPr>
          <p:cNvPr id="6" name="Retângulo 5"/>
          <p:cNvSpPr/>
          <p:nvPr/>
        </p:nvSpPr>
        <p:spPr>
          <a:xfrm>
            <a:off x="2397519" y="6402814"/>
            <a:ext cx="4381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Mineração Caraíba,12 de novembro de 2018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381000" y="6479141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90" b="1" kern="1200" cap="all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10"/>
          <p:cNvCxnSpPr/>
          <p:nvPr/>
        </p:nvCxnSpPr>
        <p:spPr>
          <a:xfrm flipH="1" flipV="1">
            <a:off x="893763" y="4210266"/>
            <a:ext cx="8012759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4A5BF8-D4FD-4E53-9AC9-A0DFF4FB8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6297"/>
            <a:ext cx="9142596" cy="3069087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D6F3B1EA-7395-42E8-8401-0682399ADD1B}"/>
              </a:ext>
            </a:extLst>
          </p:cNvPr>
          <p:cNvSpPr/>
          <p:nvPr/>
        </p:nvSpPr>
        <p:spPr>
          <a:xfrm>
            <a:off x="2208677" y="5840843"/>
            <a:ext cx="3433873" cy="11239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" b="1" spc="3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8925" lvl="2" indent="0"/>
            <a:r>
              <a:rPr lang="en-US" sz="1400" b="1" spc="300" dirty="0">
                <a:solidFill>
                  <a:srgbClr val="015766"/>
                </a:solidFill>
                <a:latin typeface="Calibri" panose="020F0502020204030204" pitchFamily="34" charset="0"/>
              </a:rPr>
              <a:t>  Pilar, </a:t>
            </a:r>
            <a:r>
              <a:rPr lang="en-US" sz="1400" b="1" spc="300" dirty="0" err="1" smtClean="0">
                <a:solidFill>
                  <a:srgbClr val="015766"/>
                </a:solidFill>
                <a:latin typeface="Calibri" panose="020F0502020204030204" pitchFamily="34" charset="0"/>
              </a:rPr>
              <a:t>Brasil</a:t>
            </a:r>
            <a:endParaRPr lang="en-US" sz="1400" b="1" spc="300" dirty="0">
              <a:solidFill>
                <a:srgbClr val="015766"/>
              </a:solidFill>
              <a:latin typeface="Calibri" panose="020F0502020204030204" pitchFamily="34" charset="0"/>
            </a:endParaRPr>
          </a:p>
          <a:p>
            <a:pPr lvl="2" indent="-625475"/>
            <a:r>
              <a:rPr lang="en-US" sz="1400" spc="300" dirty="0">
                <a:solidFill>
                  <a:srgbClr val="015766"/>
                </a:solidFill>
                <a:latin typeface="Calibri" panose="020F0502020204030204" pitchFamily="34" charset="0"/>
              </a:rPr>
              <a:t>  </a:t>
            </a:r>
            <a:r>
              <a:rPr lang="en-US" sz="1400" spc="300" dirty="0" err="1" smtClean="0">
                <a:solidFill>
                  <a:srgbClr val="015766"/>
                </a:solidFill>
                <a:latin typeface="Calibri" panose="020F0502020204030204" pitchFamily="34" charset="0"/>
              </a:rPr>
              <a:t>Novembro</a:t>
            </a:r>
            <a:r>
              <a:rPr lang="en-US" sz="1400" spc="300" dirty="0" smtClean="0">
                <a:solidFill>
                  <a:srgbClr val="015766"/>
                </a:solidFill>
                <a:latin typeface="Calibri" panose="020F0502020204030204" pitchFamily="34" charset="0"/>
              </a:rPr>
              <a:t> 21, </a:t>
            </a:r>
            <a:r>
              <a:rPr lang="en-US" sz="1400" spc="300" dirty="0">
                <a:solidFill>
                  <a:srgbClr val="015766"/>
                </a:solidFill>
                <a:latin typeface="Calibri" panose="020F0502020204030204" pitchFamily="34" charset="0"/>
              </a:rPr>
              <a:t>2018</a:t>
            </a:r>
          </a:p>
          <a:p>
            <a:pPr lvl="2" indent="-625475"/>
            <a:endParaRPr lang="en-US" sz="700" spc="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 Mineração Caraíba – Estratégia e Visão de Futuro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C9A87D44-5528-4BEF-9438-CC78E0E5A3D3}"/>
              </a:ext>
            </a:extLst>
          </p:cNvPr>
          <p:cNvSpPr/>
          <p:nvPr/>
        </p:nvSpPr>
        <p:spPr>
          <a:xfrm>
            <a:off x="261334" y="1772816"/>
            <a:ext cx="8660588" cy="1157169"/>
          </a:xfrm>
          <a:prstGeom prst="rect">
            <a:avLst/>
          </a:prstGeom>
          <a:solidFill>
            <a:prstClr val="white">
              <a:lumMod val="95000"/>
            </a:prstClr>
          </a:solidFill>
          <a:ln w="28575" cap="flat" cmpd="sng" algn="ctr">
            <a:solidFill>
              <a:srgbClr val="27CED7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85344" tIns="42672" rIns="21336" bIns="42672" numCol="1" spcCol="127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1-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Crescimento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da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empresa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com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recurso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,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reserva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e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vidas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das minas.</a:t>
            </a:r>
            <a:endParaRPr lang="en-US" b="1" i="1" dirty="0"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latin typeface="Arial"/>
              </a:rPr>
              <a:t>(</a:t>
            </a:r>
            <a:r>
              <a:rPr lang="en-US" b="1" i="1" dirty="0" err="1" smtClean="0">
                <a:latin typeface="Arial"/>
              </a:rPr>
              <a:t>Pesquisas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exploratórias</a:t>
            </a:r>
            <a:r>
              <a:rPr lang="en-US" b="1" i="1" dirty="0">
                <a:latin typeface="Arial"/>
              </a:rPr>
              <a:t> </a:t>
            </a:r>
            <a:r>
              <a:rPr lang="en-US" b="1" i="1" dirty="0" smtClean="0">
                <a:latin typeface="Arial"/>
              </a:rPr>
              <a:t>e </a:t>
            </a:r>
            <a:r>
              <a:rPr lang="en-US" b="1" i="1" dirty="0" err="1" smtClean="0">
                <a:latin typeface="Arial"/>
              </a:rPr>
              <a:t>investimento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em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ativos</a:t>
            </a:r>
            <a:r>
              <a:rPr lang="en-US" b="1" i="1" dirty="0" smtClean="0">
                <a:latin typeface="Arial"/>
              </a:rPr>
              <a:t> mineral)</a:t>
            </a:r>
            <a:endParaRPr lang="en-US" dirty="0">
              <a:latin typeface="Arial"/>
            </a:endParaRPr>
          </a:p>
        </p:txBody>
      </p:sp>
      <p:sp>
        <p:nvSpPr>
          <p:cNvPr id="57" name="Arrow: Pentagon 69">
            <a:extLst>
              <a:ext uri="{FF2B5EF4-FFF2-40B4-BE49-F238E27FC236}">
                <a16:creationId xmlns:a16="http://schemas.microsoft.com/office/drawing/2014/main" id="{A7A2EFFE-CC04-4572-B667-979BB66B1053}"/>
              </a:ext>
            </a:extLst>
          </p:cNvPr>
          <p:cNvSpPr/>
          <p:nvPr/>
        </p:nvSpPr>
        <p:spPr>
          <a:xfrm>
            <a:off x="281534" y="1052736"/>
            <a:ext cx="8620760" cy="369332"/>
          </a:xfrm>
          <a:prstGeom prst="homePlate">
            <a:avLst>
              <a:gd name="adj" fmla="val 0"/>
            </a:avLst>
          </a:prstGeom>
          <a:solidFill>
            <a:sysClr val="windowText" lastClr="000000">
              <a:lumMod val="65000"/>
              <a:lumOff val="35000"/>
            </a:sys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Objetivos</a:t>
            </a:r>
            <a:r>
              <a:rPr kumimoji="0" lang="en-CA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CA" b="1" i="1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Estratégicos</a:t>
            </a:r>
            <a:r>
              <a:rPr kumimoji="0" lang="en-CA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e </a:t>
            </a:r>
            <a:r>
              <a:rPr kumimoji="0" lang="en-CA" b="1" i="1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sua</a:t>
            </a:r>
            <a:r>
              <a:rPr lang="en-CA" b="1" i="1" kern="0" dirty="0" smtClean="0">
                <a:solidFill>
                  <a:schemeClr val="bg1"/>
                </a:solidFill>
                <a:latin typeface="Arial"/>
              </a:rPr>
              <a:t>s </a:t>
            </a:r>
            <a:r>
              <a:rPr lang="en-CA" b="1" i="1" kern="0" dirty="0" err="1" smtClean="0">
                <a:solidFill>
                  <a:schemeClr val="bg1"/>
                </a:solidFill>
                <a:latin typeface="Arial"/>
              </a:rPr>
              <a:t>prioridades</a:t>
            </a:r>
            <a:endParaRPr kumimoji="0" lang="en-CA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C9A87D44-5528-4BEF-9438-CC78E0E5A3D3}"/>
              </a:ext>
            </a:extLst>
          </p:cNvPr>
          <p:cNvSpPr/>
          <p:nvPr/>
        </p:nvSpPr>
        <p:spPr>
          <a:xfrm>
            <a:off x="251520" y="3419925"/>
            <a:ext cx="8705763" cy="1122163"/>
          </a:xfrm>
          <a:prstGeom prst="rect">
            <a:avLst/>
          </a:prstGeom>
          <a:solidFill>
            <a:prstClr val="white">
              <a:lumMod val="95000"/>
            </a:prstClr>
          </a:solidFill>
          <a:ln w="28575" cap="flat" cmpd="sng" algn="ctr">
            <a:solidFill>
              <a:srgbClr val="27CED7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85344" tIns="42672" rIns="21336" bIns="42672" numCol="1" spcCol="127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6874"/>
                </a:solidFill>
                <a:latin typeface="Arial"/>
              </a:rPr>
              <a:t>2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-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Aumento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de </a:t>
            </a:r>
            <a:r>
              <a:rPr lang="en-US" b="1" i="1" dirty="0" err="1">
                <a:solidFill>
                  <a:srgbClr val="006874"/>
                </a:solidFill>
                <a:latin typeface="Arial"/>
              </a:rPr>
              <a:t>P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rodução</a:t>
            </a:r>
            <a:endParaRPr lang="en-US" b="1" i="1" dirty="0" smtClean="0">
              <a:solidFill>
                <a:srgbClr val="006874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latin typeface="Arial"/>
              </a:rPr>
              <a:t>(</a:t>
            </a:r>
            <a:r>
              <a:rPr lang="en-US" b="1" i="1" dirty="0" err="1" smtClean="0">
                <a:latin typeface="Arial"/>
              </a:rPr>
              <a:t>mínérios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compatíveis</a:t>
            </a:r>
            <a:r>
              <a:rPr lang="en-US" b="1" i="1" dirty="0" smtClean="0">
                <a:latin typeface="Arial"/>
              </a:rPr>
              <a:t> com a </a:t>
            </a:r>
            <a:r>
              <a:rPr lang="en-US" b="1" i="1" dirty="0" err="1" smtClean="0">
                <a:latin typeface="Arial"/>
              </a:rPr>
              <a:t>capacidade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máxima</a:t>
            </a:r>
            <a:r>
              <a:rPr lang="en-US" b="1" i="1" dirty="0" smtClean="0">
                <a:latin typeface="Arial"/>
              </a:rPr>
              <a:t> da planta, </a:t>
            </a:r>
            <a:r>
              <a:rPr lang="en-US" b="1" i="1" dirty="0" err="1" smtClean="0">
                <a:latin typeface="Arial"/>
              </a:rPr>
              <a:t>teor</a:t>
            </a:r>
            <a:r>
              <a:rPr lang="en-US" b="1" i="1" dirty="0" smtClean="0">
                <a:latin typeface="Arial"/>
              </a:rPr>
              <a:t> de </a:t>
            </a:r>
            <a:r>
              <a:rPr lang="en-US" b="1" i="1" dirty="0" err="1" smtClean="0">
                <a:latin typeface="Arial"/>
              </a:rPr>
              <a:t>cobre</a:t>
            </a:r>
            <a:r>
              <a:rPr lang="en-US" b="1" i="1" dirty="0" smtClean="0">
                <a:latin typeface="Arial"/>
              </a:rPr>
              <a:t> e </a:t>
            </a:r>
            <a:r>
              <a:rPr lang="en-US" b="1" i="1" dirty="0" err="1" smtClean="0">
                <a:latin typeface="Arial"/>
              </a:rPr>
              <a:t>mais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reservas</a:t>
            </a:r>
            <a:r>
              <a:rPr lang="en-US" b="1" i="1" dirty="0" smtClean="0">
                <a:latin typeface="Arial"/>
              </a:rPr>
              <a:t>)</a:t>
            </a:r>
            <a:endParaRPr lang="en-US" dirty="0">
              <a:latin typeface="Arial"/>
            </a:endParaRP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C9A87D44-5528-4BEF-9438-CC78E0E5A3D3}"/>
              </a:ext>
            </a:extLst>
          </p:cNvPr>
          <p:cNvSpPr/>
          <p:nvPr/>
        </p:nvSpPr>
        <p:spPr>
          <a:xfrm>
            <a:off x="251520" y="4998247"/>
            <a:ext cx="8660588" cy="1020351"/>
          </a:xfrm>
          <a:prstGeom prst="rect">
            <a:avLst/>
          </a:prstGeom>
          <a:solidFill>
            <a:prstClr val="white">
              <a:lumMod val="95000"/>
            </a:prstClr>
          </a:solidFill>
          <a:ln w="28575" cap="flat" cmpd="sng" algn="ctr">
            <a:solidFill>
              <a:srgbClr val="27CED7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85344" tIns="42672" rIns="21336" bIns="42672" numCol="1" spcCol="127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3-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Redução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de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Custo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(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custo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 </a:t>
            </a:r>
            <a:r>
              <a:rPr lang="en-US" b="1" i="1" dirty="0" err="1" smtClean="0">
                <a:solidFill>
                  <a:srgbClr val="006874"/>
                </a:solidFill>
                <a:latin typeface="Arial"/>
              </a:rPr>
              <a:t>unitário</a:t>
            </a:r>
            <a:r>
              <a:rPr lang="en-US" b="1" i="1" dirty="0" smtClean="0">
                <a:solidFill>
                  <a:srgbClr val="006874"/>
                </a:solidFill>
                <a:latin typeface="Arial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latin typeface="Arial"/>
              </a:rPr>
              <a:t>(</a:t>
            </a:r>
            <a:r>
              <a:rPr lang="en-US" b="1" i="1" dirty="0" err="1" smtClean="0">
                <a:latin typeface="Arial"/>
              </a:rPr>
              <a:t>maior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produção</a:t>
            </a:r>
            <a:r>
              <a:rPr lang="en-US" b="1" i="1" dirty="0" smtClean="0">
                <a:latin typeface="Arial"/>
              </a:rPr>
              <a:t> de metal, </a:t>
            </a:r>
            <a:r>
              <a:rPr lang="en-US" b="1" i="1" dirty="0" err="1" smtClean="0">
                <a:latin typeface="Arial"/>
              </a:rPr>
              <a:t>otimização</a:t>
            </a:r>
            <a:r>
              <a:rPr lang="en-US" b="1" i="1" dirty="0" smtClean="0">
                <a:latin typeface="Arial"/>
              </a:rPr>
              <a:t> dos </a:t>
            </a:r>
            <a:r>
              <a:rPr lang="en-US" b="1" i="1" dirty="0" err="1" smtClean="0">
                <a:latin typeface="Arial"/>
              </a:rPr>
              <a:t>projetos</a:t>
            </a:r>
            <a:r>
              <a:rPr lang="en-US" b="1" i="1" dirty="0" smtClean="0">
                <a:latin typeface="Arial"/>
              </a:rPr>
              <a:t>, </a:t>
            </a:r>
            <a:r>
              <a:rPr lang="en-US" b="1" i="1" dirty="0" err="1" smtClean="0">
                <a:latin typeface="Arial"/>
              </a:rPr>
              <a:t>recuperação</a:t>
            </a:r>
            <a:r>
              <a:rPr lang="en-US" b="1" i="1" dirty="0" smtClean="0">
                <a:latin typeface="Arial"/>
              </a:rPr>
              <a:t>, </a:t>
            </a:r>
            <a:r>
              <a:rPr lang="en-US" b="1" i="1" dirty="0" err="1" smtClean="0">
                <a:latin typeface="Arial"/>
              </a:rPr>
              <a:t>teor</a:t>
            </a:r>
            <a:r>
              <a:rPr lang="en-US" b="1" i="1" dirty="0" smtClean="0">
                <a:latin typeface="Arial"/>
              </a:rPr>
              <a:t> de </a:t>
            </a:r>
            <a:r>
              <a:rPr lang="en-US" b="1" i="1" dirty="0" err="1" smtClean="0">
                <a:latin typeface="Arial"/>
              </a:rPr>
              <a:t>cobre</a:t>
            </a:r>
            <a:r>
              <a:rPr lang="en-US" b="1" i="1" dirty="0" smtClean="0">
                <a:latin typeface="Arial"/>
              </a:rPr>
              <a:t> e </a:t>
            </a:r>
            <a:r>
              <a:rPr lang="en-US" b="1" i="1" dirty="0" err="1" smtClean="0">
                <a:latin typeface="Arial"/>
              </a:rPr>
              <a:t>mais</a:t>
            </a:r>
            <a:r>
              <a:rPr lang="en-US" b="1" i="1" dirty="0" smtClean="0">
                <a:latin typeface="Arial"/>
              </a:rPr>
              <a:t> </a:t>
            </a:r>
            <a:r>
              <a:rPr lang="en-US" b="1" i="1" dirty="0" err="1" smtClean="0">
                <a:latin typeface="Arial"/>
              </a:rPr>
              <a:t>reservas</a:t>
            </a:r>
            <a:r>
              <a:rPr lang="en-US" b="1" i="1" dirty="0" smtClean="0">
                <a:latin typeface="Arial"/>
              </a:rPr>
              <a:t>)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1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 Futuro – Pesquisas Exploratória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92312" y="6486480"/>
            <a:ext cx="457200" cy="182880"/>
          </a:xfrm>
        </p:spPr>
        <p:txBody>
          <a:bodyPr/>
          <a:lstStyle/>
          <a:p>
            <a:fld id="{8D4DA93F-994E-45F6-906B-F06812E3775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0" name="Picture 78">
            <a:extLst>
              <a:ext uri="{FF2B5EF4-FFF2-40B4-BE49-F238E27FC236}">
                <a16:creationId xmlns:a16="http://schemas.microsoft.com/office/drawing/2014/main" id="{F8F15A8C-1EE7-4A27-83B8-FBD4411A2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 b="-1"/>
          <a:stretch/>
        </p:blipFill>
        <p:spPr>
          <a:xfrm>
            <a:off x="-783359" y="2239245"/>
            <a:ext cx="10035842" cy="4190044"/>
          </a:xfrm>
          <a:prstGeom prst="rect">
            <a:avLst/>
          </a:prstGeom>
        </p:spPr>
      </p:pic>
      <p:sp>
        <p:nvSpPr>
          <p:cNvPr id="51" name="Oval 79">
            <a:extLst>
              <a:ext uri="{FF2B5EF4-FFF2-40B4-BE49-F238E27FC236}">
                <a16:creationId xmlns:a16="http://schemas.microsoft.com/office/drawing/2014/main" id="{EAFBCB1B-7B80-4C2D-8B29-D68990B167F5}"/>
              </a:ext>
            </a:extLst>
          </p:cNvPr>
          <p:cNvSpPr/>
          <p:nvPr/>
        </p:nvSpPr>
        <p:spPr>
          <a:xfrm>
            <a:off x="4885941" y="2165229"/>
            <a:ext cx="3268596" cy="3095216"/>
          </a:xfrm>
          <a:prstGeom prst="ellipse">
            <a:avLst/>
          </a:prstGeom>
          <a:gradFill>
            <a:gsLst>
              <a:gs pos="14000">
                <a:schemeClr val="tx2">
                  <a:lumMod val="75000"/>
                  <a:alpha val="20000"/>
                </a:schemeClr>
              </a:gs>
              <a:gs pos="49000">
                <a:srgbClr val="172542"/>
              </a:gs>
            </a:gsLst>
            <a:lin ang="5400000" scaled="1"/>
          </a:gra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52" name="Group 80">
            <a:extLst>
              <a:ext uri="{FF2B5EF4-FFF2-40B4-BE49-F238E27FC236}">
                <a16:creationId xmlns:a16="http://schemas.microsoft.com/office/drawing/2014/main" id="{5CBBBD71-D884-4042-B929-BA3EB310E738}"/>
              </a:ext>
            </a:extLst>
          </p:cNvPr>
          <p:cNvGrpSpPr/>
          <p:nvPr/>
        </p:nvGrpSpPr>
        <p:grpSpPr>
          <a:xfrm>
            <a:off x="5338557" y="2239245"/>
            <a:ext cx="2715250" cy="2498175"/>
            <a:chOff x="7423875" y="556612"/>
            <a:chExt cx="4751050" cy="4371219"/>
          </a:xfrm>
        </p:grpSpPr>
        <p:sp>
          <p:nvSpPr>
            <p:cNvPr id="53" name="Diamond 81">
              <a:extLst>
                <a:ext uri="{FF2B5EF4-FFF2-40B4-BE49-F238E27FC236}">
                  <a16:creationId xmlns:a16="http://schemas.microsoft.com/office/drawing/2014/main" id="{BFF900B5-C232-4239-8D2D-B2C3E0535CF9}"/>
                </a:ext>
              </a:extLst>
            </p:cNvPr>
            <p:cNvSpPr/>
            <p:nvPr/>
          </p:nvSpPr>
          <p:spPr>
            <a:xfrm>
              <a:off x="7423875" y="3904801"/>
              <a:ext cx="2989385" cy="498231"/>
            </a:xfrm>
            <a:prstGeom prst="diamon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Diamond 82">
              <a:extLst>
                <a:ext uri="{FF2B5EF4-FFF2-40B4-BE49-F238E27FC236}">
                  <a16:creationId xmlns:a16="http://schemas.microsoft.com/office/drawing/2014/main" id="{280AAEE2-3C97-484D-B9AB-F73B860E6E23}"/>
                </a:ext>
              </a:extLst>
            </p:cNvPr>
            <p:cNvSpPr/>
            <p:nvPr/>
          </p:nvSpPr>
          <p:spPr>
            <a:xfrm>
              <a:off x="7423875" y="3529663"/>
              <a:ext cx="2989385" cy="498231"/>
            </a:xfrm>
            <a:prstGeom prst="diamon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5" name="Diamond 83">
              <a:extLst>
                <a:ext uri="{FF2B5EF4-FFF2-40B4-BE49-F238E27FC236}">
                  <a16:creationId xmlns:a16="http://schemas.microsoft.com/office/drawing/2014/main" id="{FE492A7A-AFAA-4689-B638-CC7F534A5C72}"/>
                </a:ext>
              </a:extLst>
            </p:cNvPr>
            <p:cNvSpPr/>
            <p:nvPr/>
          </p:nvSpPr>
          <p:spPr>
            <a:xfrm>
              <a:off x="7423875" y="3136947"/>
              <a:ext cx="2989385" cy="498231"/>
            </a:xfrm>
            <a:prstGeom prst="diamond">
              <a:avLst/>
            </a:prstGeom>
            <a:blipFill>
              <a:blip r:embed="rId4">
                <a:alphaModFix amt="76000"/>
              </a:blip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Diamond 84">
              <a:extLst>
                <a:ext uri="{FF2B5EF4-FFF2-40B4-BE49-F238E27FC236}">
                  <a16:creationId xmlns:a16="http://schemas.microsoft.com/office/drawing/2014/main" id="{9A92D7A0-A1D7-4E2F-80B1-62A5B5E66C0E}"/>
                </a:ext>
              </a:extLst>
            </p:cNvPr>
            <p:cNvSpPr/>
            <p:nvPr/>
          </p:nvSpPr>
          <p:spPr>
            <a:xfrm>
              <a:off x="7423875" y="2761809"/>
              <a:ext cx="2989385" cy="498231"/>
            </a:xfrm>
            <a:prstGeom prst="diamond">
              <a:avLst/>
            </a:prstGeom>
            <a:blipFill>
              <a:blip r:embed="rId5">
                <a:alphaModFix amt="76000"/>
              </a:blip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7" name="Diamond 85">
              <a:extLst>
                <a:ext uri="{FF2B5EF4-FFF2-40B4-BE49-F238E27FC236}">
                  <a16:creationId xmlns:a16="http://schemas.microsoft.com/office/drawing/2014/main" id="{E88B2524-ECC2-4F33-B081-E040BD29C55F}"/>
                </a:ext>
              </a:extLst>
            </p:cNvPr>
            <p:cNvSpPr/>
            <p:nvPr/>
          </p:nvSpPr>
          <p:spPr>
            <a:xfrm>
              <a:off x="7423875" y="2369093"/>
              <a:ext cx="2989385" cy="498231"/>
            </a:xfrm>
            <a:prstGeom prst="diamond">
              <a:avLst/>
            </a:prstGeom>
            <a:blipFill>
              <a:blip r:embed="rId6">
                <a:alphaModFix amt="76000"/>
              </a:blip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8" name="Diamond 86">
              <a:extLst>
                <a:ext uri="{FF2B5EF4-FFF2-40B4-BE49-F238E27FC236}">
                  <a16:creationId xmlns:a16="http://schemas.microsoft.com/office/drawing/2014/main" id="{DA0AA305-55BE-4782-B5B4-AFBBFA2AD1C5}"/>
                </a:ext>
              </a:extLst>
            </p:cNvPr>
            <p:cNvSpPr/>
            <p:nvPr/>
          </p:nvSpPr>
          <p:spPr>
            <a:xfrm>
              <a:off x="7423875" y="1993955"/>
              <a:ext cx="2989385" cy="498231"/>
            </a:xfrm>
            <a:prstGeom prst="diamond">
              <a:avLst/>
            </a:prstGeom>
            <a:blipFill>
              <a:blip r:embed="rId7">
                <a:alphaModFix amt="76000"/>
              </a:blip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9" name="Diamond 87">
              <a:extLst>
                <a:ext uri="{FF2B5EF4-FFF2-40B4-BE49-F238E27FC236}">
                  <a16:creationId xmlns:a16="http://schemas.microsoft.com/office/drawing/2014/main" id="{C4EFF0ED-B935-4A4D-82FC-0AD35ED6DB1A}"/>
                </a:ext>
              </a:extLst>
            </p:cNvPr>
            <p:cNvSpPr/>
            <p:nvPr/>
          </p:nvSpPr>
          <p:spPr>
            <a:xfrm>
              <a:off x="7423875" y="1601239"/>
              <a:ext cx="2989385" cy="498231"/>
            </a:xfrm>
            <a:prstGeom prst="diamond">
              <a:avLst/>
            </a:prstGeom>
            <a:blipFill dpi="0" rotWithShape="1">
              <a:blip r:embed="rId8">
                <a:alphaModFix amt="73000"/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0" name="Diamond 88">
              <a:extLst>
                <a:ext uri="{FF2B5EF4-FFF2-40B4-BE49-F238E27FC236}">
                  <a16:creationId xmlns:a16="http://schemas.microsoft.com/office/drawing/2014/main" id="{6EDAD983-2253-4C40-AB89-0D05D1D64852}"/>
                </a:ext>
              </a:extLst>
            </p:cNvPr>
            <p:cNvSpPr/>
            <p:nvPr/>
          </p:nvSpPr>
          <p:spPr>
            <a:xfrm>
              <a:off x="7423875" y="1226101"/>
              <a:ext cx="2989385" cy="498231"/>
            </a:xfrm>
            <a:prstGeom prst="diamond">
              <a:avLst/>
            </a:prstGeom>
            <a:blipFill dpi="0" rotWithShape="1">
              <a:blip r:embed="rId9">
                <a:alphaModFix amt="76000"/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1" name="TextBox 89">
              <a:extLst>
                <a:ext uri="{FF2B5EF4-FFF2-40B4-BE49-F238E27FC236}">
                  <a16:creationId xmlns:a16="http://schemas.microsoft.com/office/drawing/2014/main" id="{A1CBFFEC-949C-4E70-A41A-05C1C0674FAD}"/>
                </a:ext>
              </a:extLst>
            </p:cNvPr>
            <p:cNvSpPr txBox="1"/>
            <p:nvPr/>
          </p:nvSpPr>
          <p:spPr>
            <a:xfrm>
              <a:off x="10606437" y="1284915"/>
              <a:ext cx="1400195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Topography</a:t>
              </a:r>
            </a:p>
          </p:txBody>
        </p:sp>
        <p:sp>
          <p:nvSpPr>
            <p:cNvPr id="62" name="TextBox 90">
              <a:extLst>
                <a:ext uri="{FF2B5EF4-FFF2-40B4-BE49-F238E27FC236}">
                  <a16:creationId xmlns:a16="http://schemas.microsoft.com/office/drawing/2014/main" id="{8E681E19-8303-48FA-941C-4F75DEC5DE66}"/>
                </a:ext>
              </a:extLst>
            </p:cNvPr>
            <p:cNvSpPr txBox="1"/>
            <p:nvPr/>
          </p:nvSpPr>
          <p:spPr>
            <a:xfrm>
              <a:off x="10606437" y="1678813"/>
              <a:ext cx="1243122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Magnetics</a:t>
              </a:r>
            </a:p>
          </p:txBody>
        </p:sp>
        <p:sp>
          <p:nvSpPr>
            <p:cNvPr id="63" name="TextBox 91">
              <a:extLst>
                <a:ext uri="{FF2B5EF4-FFF2-40B4-BE49-F238E27FC236}">
                  <a16:creationId xmlns:a16="http://schemas.microsoft.com/office/drawing/2014/main" id="{190B5375-1213-4F23-B612-D5C579D74342}"/>
                </a:ext>
              </a:extLst>
            </p:cNvPr>
            <p:cNvSpPr txBox="1"/>
            <p:nvPr/>
          </p:nvSpPr>
          <p:spPr>
            <a:xfrm>
              <a:off x="10606437" y="2072712"/>
              <a:ext cx="1568488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Aster Satellite</a:t>
              </a:r>
            </a:p>
          </p:txBody>
        </p:sp>
        <p:sp>
          <p:nvSpPr>
            <p:cNvPr id="64" name="TextBox 92">
              <a:extLst>
                <a:ext uri="{FF2B5EF4-FFF2-40B4-BE49-F238E27FC236}">
                  <a16:creationId xmlns:a16="http://schemas.microsoft.com/office/drawing/2014/main" id="{FAF64AD4-0E91-4FA8-BBD5-C2F59500A026}"/>
                </a:ext>
              </a:extLst>
            </p:cNvPr>
            <p:cNvSpPr txBox="1"/>
            <p:nvPr/>
          </p:nvSpPr>
          <p:spPr>
            <a:xfrm>
              <a:off x="10606437" y="2466608"/>
              <a:ext cx="1074830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Geology</a:t>
              </a:r>
            </a:p>
          </p:txBody>
        </p:sp>
        <p:sp>
          <p:nvSpPr>
            <p:cNvPr id="65" name="TextBox 93">
              <a:extLst>
                <a:ext uri="{FF2B5EF4-FFF2-40B4-BE49-F238E27FC236}">
                  <a16:creationId xmlns:a16="http://schemas.microsoft.com/office/drawing/2014/main" id="{310BD9F9-4797-4267-89E9-24AFF7D78A81}"/>
                </a:ext>
              </a:extLst>
            </p:cNvPr>
            <p:cNvSpPr txBox="1"/>
            <p:nvPr/>
          </p:nvSpPr>
          <p:spPr>
            <a:xfrm>
              <a:off x="10606437" y="2860506"/>
              <a:ext cx="1568488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Geochemistry</a:t>
              </a:r>
            </a:p>
          </p:txBody>
        </p:sp>
        <p:sp>
          <p:nvSpPr>
            <p:cNvPr id="66" name="TextBox 94">
              <a:extLst>
                <a:ext uri="{FF2B5EF4-FFF2-40B4-BE49-F238E27FC236}">
                  <a16:creationId xmlns:a16="http://schemas.microsoft.com/office/drawing/2014/main" id="{7607557E-FE15-4C01-A48E-10D503DD5025}"/>
                </a:ext>
              </a:extLst>
            </p:cNvPr>
            <p:cNvSpPr txBox="1"/>
            <p:nvPr/>
          </p:nvSpPr>
          <p:spPr>
            <a:xfrm>
              <a:off x="10606435" y="3254405"/>
              <a:ext cx="1265561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Air Gravity</a:t>
              </a:r>
            </a:p>
          </p:txBody>
        </p:sp>
        <p:sp>
          <p:nvSpPr>
            <p:cNvPr id="67" name="TextBox 95">
              <a:extLst>
                <a:ext uri="{FF2B5EF4-FFF2-40B4-BE49-F238E27FC236}">
                  <a16:creationId xmlns:a16="http://schemas.microsoft.com/office/drawing/2014/main" id="{F42A9B5C-6F30-4B29-BBFD-E0707FD11528}"/>
                </a:ext>
              </a:extLst>
            </p:cNvPr>
            <p:cNvSpPr txBox="1"/>
            <p:nvPr/>
          </p:nvSpPr>
          <p:spPr>
            <a:xfrm>
              <a:off x="10606435" y="3624890"/>
              <a:ext cx="1377756" cy="4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dirty="0">
                  <a:solidFill>
                    <a:schemeClr val="bg1"/>
                  </a:solidFill>
                </a:rPr>
                <a:t>Air EM map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96">
              <a:extLst>
                <a:ext uri="{FF2B5EF4-FFF2-40B4-BE49-F238E27FC236}">
                  <a16:creationId xmlns:a16="http://schemas.microsoft.com/office/drawing/2014/main" id="{3B8A5B5A-1A12-4665-861A-5957E18AE942}"/>
                </a:ext>
              </a:extLst>
            </p:cNvPr>
            <p:cNvSpPr txBox="1"/>
            <p:nvPr/>
          </p:nvSpPr>
          <p:spPr>
            <a:xfrm>
              <a:off x="10606435" y="4000027"/>
              <a:ext cx="1534829" cy="646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dirty="0">
                  <a:solidFill>
                    <a:schemeClr val="bg1"/>
                  </a:solidFill>
                </a:rPr>
                <a:t>Air EM direct </a:t>
              </a:r>
            </a:p>
            <a:p>
              <a:r>
                <a:rPr lang="en-CA" sz="900" dirty="0">
                  <a:solidFill>
                    <a:schemeClr val="bg1"/>
                  </a:solidFill>
                </a:rPr>
                <a:t>detection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69" name="Straight Arrow Connector 97">
              <a:extLst>
                <a:ext uri="{FF2B5EF4-FFF2-40B4-BE49-F238E27FC236}">
                  <a16:creationId xmlns:a16="http://schemas.microsoft.com/office/drawing/2014/main" id="{A54EB09A-AE91-4993-B8F0-6B60EB4F1EF4}"/>
                </a:ext>
              </a:extLst>
            </p:cNvPr>
            <p:cNvCxnSpPr/>
            <p:nvPr/>
          </p:nvCxnSpPr>
          <p:spPr>
            <a:xfrm flipV="1">
              <a:off x="8900473" y="556612"/>
              <a:ext cx="0" cy="874645"/>
            </a:xfrm>
            <a:prstGeom prst="straightConnector1">
              <a:avLst/>
            </a:prstGeom>
            <a:ln w="22225"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98">
              <a:extLst>
                <a:ext uri="{FF2B5EF4-FFF2-40B4-BE49-F238E27FC236}">
                  <a16:creationId xmlns:a16="http://schemas.microsoft.com/office/drawing/2014/main" id="{C907D226-92ED-4164-8FB1-A6A2658EEC19}"/>
                </a:ext>
              </a:extLst>
            </p:cNvPr>
            <p:cNvCxnSpPr/>
            <p:nvPr/>
          </p:nvCxnSpPr>
          <p:spPr>
            <a:xfrm>
              <a:off x="8900473" y="4403033"/>
              <a:ext cx="0" cy="524798"/>
            </a:xfrm>
            <a:prstGeom prst="line">
              <a:avLst/>
            </a:prstGeom>
            <a:ln w="222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99">
            <a:extLst>
              <a:ext uri="{FF2B5EF4-FFF2-40B4-BE49-F238E27FC236}">
                <a16:creationId xmlns:a16="http://schemas.microsoft.com/office/drawing/2014/main" id="{B9323486-F39F-41CE-9718-37E94F2615B6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3686157" y="5260445"/>
            <a:ext cx="2834082" cy="87652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00">
            <a:extLst>
              <a:ext uri="{FF2B5EF4-FFF2-40B4-BE49-F238E27FC236}">
                <a16:creationId xmlns:a16="http://schemas.microsoft.com/office/drawing/2014/main" id="{C1D16C53-744C-4944-B5A2-C0682E7D1D87}"/>
              </a:ext>
            </a:extLst>
          </p:cNvPr>
          <p:cNvCxnSpPr>
            <a:cxnSpLocks/>
            <a:stCxn id="73" idx="2"/>
            <a:endCxn id="51" idx="2"/>
          </p:cNvCxnSpPr>
          <p:nvPr/>
        </p:nvCxnSpPr>
        <p:spPr>
          <a:xfrm flipV="1">
            <a:off x="3698419" y="3712837"/>
            <a:ext cx="1187522" cy="2398263"/>
          </a:xfrm>
          <a:prstGeom prst="line">
            <a:avLst/>
          </a:prstGeom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110">
            <a:extLst>
              <a:ext uri="{FF2B5EF4-FFF2-40B4-BE49-F238E27FC236}">
                <a16:creationId xmlns:a16="http://schemas.microsoft.com/office/drawing/2014/main" id="{546DA544-6F6B-49F1-92A8-763D914E4341}"/>
              </a:ext>
            </a:extLst>
          </p:cNvPr>
          <p:cNvSpPr/>
          <p:nvPr/>
        </p:nvSpPr>
        <p:spPr>
          <a:xfrm>
            <a:off x="2017557" y="2401300"/>
            <a:ext cx="1944000" cy="3709800"/>
          </a:xfrm>
          <a:custGeom>
            <a:avLst/>
            <a:gdLst>
              <a:gd name="connsiteX0" fmla="*/ 1497600 w 2606400"/>
              <a:gd name="connsiteY0" fmla="*/ 0 h 4946400"/>
              <a:gd name="connsiteX1" fmla="*/ 2606400 w 2606400"/>
              <a:gd name="connsiteY1" fmla="*/ 21600 h 4946400"/>
              <a:gd name="connsiteX2" fmla="*/ 2253600 w 2606400"/>
              <a:gd name="connsiteY2" fmla="*/ 4946400 h 4946400"/>
              <a:gd name="connsiteX3" fmla="*/ 0 w 2606400"/>
              <a:gd name="connsiteY3" fmla="*/ 4946400 h 4946400"/>
              <a:gd name="connsiteX4" fmla="*/ 1497600 w 2606400"/>
              <a:gd name="connsiteY4" fmla="*/ 0 h 4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400" h="4946400">
                <a:moveTo>
                  <a:pt x="1497600" y="0"/>
                </a:moveTo>
                <a:lnTo>
                  <a:pt x="2606400" y="21600"/>
                </a:lnTo>
                <a:lnTo>
                  <a:pt x="2253600" y="4946400"/>
                </a:lnTo>
                <a:lnTo>
                  <a:pt x="0" y="4946400"/>
                </a:lnTo>
                <a:lnTo>
                  <a:pt x="1497600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Line Callout 1 111">
            <a:extLst>
              <a:ext uri="{FF2B5EF4-FFF2-40B4-BE49-F238E27FC236}">
                <a16:creationId xmlns:a16="http://schemas.microsoft.com/office/drawing/2014/main" id="{C1770BB4-CE28-49B8-B14D-0C2B63954CC7}"/>
              </a:ext>
            </a:extLst>
          </p:cNvPr>
          <p:cNvSpPr/>
          <p:nvPr/>
        </p:nvSpPr>
        <p:spPr>
          <a:xfrm flipH="1">
            <a:off x="2979372" y="2597335"/>
            <a:ext cx="953373" cy="209559"/>
          </a:xfrm>
          <a:prstGeom prst="borderCallout1">
            <a:avLst>
              <a:gd name="adj1" fmla="val 18750"/>
              <a:gd name="adj2" fmla="val -8333"/>
              <a:gd name="adj3" fmla="val 172682"/>
              <a:gd name="adj4" fmla="val -25398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Vermelhos District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Line Callout 1 112">
            <a:extLst>
              <a:ext uri="{FF2B5EF4-FFF2-40B4-BE49-F238E27FC236}">
                <a16:creationId xmlns:a16="http://schemas.microsoft.com/office/drawing/2014/main" id="{C252ED83-1801-4408-B929-65ADBBBAC21B}"/>
              </a:ext>
            </a:extLst>
          </p:cNvPr>
          <p:cNvSpPr/>
          <p:nvPr/>
        </p:nvSpPr>
        <p:spPr>
          <a:xfrm flipH="1">
            <a:off x="2861109" y="4005836"/>
            <a:ext cx="989232" cy="188403"/>
          </a:xfrm>
          <a:prstGeom prst="borderCallout1">
            <a:avLst>
              <a:gd name="adj1" fmla="val 18750"/>
              <a:gd name="adj2" fmla="val -8333"/>
              <a:gd name="adj3" fmla="val 169970"/>
              <a:gd name="adj4" fmla="val -4057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Surubim District</a:t>
            </a:r>
          </a:p>
        </p:txBody>
      </p:sp>
      <p:sp>
        <p:nvSpPr>
          <p:cNvPr id="76" name="Line Callout 1 113">
            <a:extLst>
              <a:ext uri="{FF2B5EF4-FFF2-40B4-BE49-F238E27FC236}">
                <a16:creationId xmlns:a16="http://schemas.microsoft.com/office/drawing/2014/main" id="{E9BA1409-6064-4F18-99B1-85B363322A8D}"/>
              </a:ext>
            </a:extLst>
          </p:cNvPr>
          <p:cNvSpPr/>
          <p:nvPr/>
        </p:nvSpPr>
        <p:spPr>
          <a:xfrm flipH="1">
            <a:off x="2614984" y="4920195"/>
            <a:ext cx="718203" cy="199100"/>
          </a:xfrm>
          <a:prstGeom prst="borderCallout1">
            <a:avLst>
              <a:gd name="adj1" fmla="val 18750"/>
              <a:gd name="adj2" fmla="val -8333"/>
              <a:gd name="adj3" fmla="val 175394"/>
              <a:gd name="adj4" fmla="val -3625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Pilar District</a:t>
            </a:r>
          </a:p>
        </p:txBody>
      </p:sp>
      <p:sp>
        <p:nvSpPr>
          <p:cNvPr id="77" name="TextBox 105">
            <a:extLst>
              <a:ext uri="{FF2B5EF4-FFF2-40B4-BE49-F238E27FC236}">
                <a16:creationId xmlns:a16="http://schemas.microsoft.com/office/drawing/2014/main" id="{CB32183A-B522-4F28-AC44-F09F7B90349E}"/>
              </a:ext>
            </a:extLst>
          </p:cNvPr>
          <p:cNvSpPr txBox="1"/>
          <p:nvPr/>
        </p:nvSpPr>
        <p:spPr>
          <a:xfrm>
            <a:off x="2474300" y="6143233"/>
            <a:ext cx="7343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32 km</a:t>
            </a:r>
          </a:p>
        </p:txBody>
      </p:sp>
      <p:cxnSp>
        <p:nvCxnSpPr>
          <p:cNvPr id="78" name="Straight Arrow Connector 106">
            <a:extLst>
              <a:ext uri="{FF2B5EF4-FFF2-40B4-BE49-F238E27FC236}">
                <a16:creationId xmlns:a16="http://schemas.microsoft.com/office/drawing/2014/main" id="{34BE48B8-1908-49D4-AA0A-D9AFE2B7263A}"/>
              </a:ext>
            </a:extLst>
          </p:cNvPr>
          <p:cNvCxnSpPr>
            <a:cxnSpLocks/>
          </p:cNvCxnSpPr>
          <p:nvPr/>
        </p:nvCxnSpPr>
        <p:spPr>
          <a:xfrm flipH="1">
            <a:off x="2023653" y="6298722"/>
            <a:ext cx="4705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107">
            <a:extLst>
              <a:ext uri="{FF2B5EF4-FFF2-40B4-BE49-F238E27FC236}">
                <a16:creationId xmlns:a16="http://schemas.microsoft.com/office/drawing/2014/main" id="{4CF3145B-6B94-479C-BABC-9B0844630EE8}"/>
              </a:ext>
            </a:extLst>
          </p:cNvPr>
          <p:cNvCxnSpPr>
            <a:cxnSpLocks/>
          </p:cNvCxnSpPr>
          <p:nvPr/>
        </p:nvCxnSpPr>
        <p:spPr>
          <a:xfrm flipV="1">
            <a:off x="3074779" y="6298722"/>
            <a:ext cx="65811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108">
            <a:extLst>
              <a:ext uri="{FF2B5EF4-FFF2-40B4-BE49-F238E27FC236}">
                <a16:creationId xmlns:a16="http://schemas.microsoft.com/office/drawing/2014/main" id="{4B0AC96E-490F-4A14-8BAA-CEB7603C5A72}"/>
              </a:ext>
            </a:extLst>
          </p:cNvPr>
          <p:cNvCxnSpPr>
            <a:cxnSpLocks/>
          </p:cNvCxnSpPr>
          <p:nvPr/>
        </p:nvCxnSpPr>
        <p:spPr>
          <a:xfrm flipH="1">
            <a:off x="1816833" y="4370478"/>
            <a:ext cx="522613" cy="17079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109">
            <a:extLst>
              <a:ext uri="{FF2B5EF4-FFF2-40B4-BE49-F238E27FC236}">
                <a16:creationId xmlns:a16="http://schemas.microsoft.com/office/drawing/2014/main" id="{E707A48D-3E1B-4304-8B96-4B5ACE59B2D6}"/>
              </a:ext>
            </a:extLst>
          </p:cNvPr>
          <p:cNvSpPr txBox="1"/>
          <p:nvPr/>
        </p:nvSpPr>
        <p:spPr>
          <a:xfrm rot="17207274">
            <a:off x="2028124" y="3893431"/>
            <a:ext cx="7781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130 km</a:t>
            </a:r>
          </a:p>
        </p:txBody>
      </p:sp>
      <p:cxnSp>
        <p:nvCxnSpPr>
          <p:cNvPr id="82" name="Straight Arrow Connector 110">
            <a:extLst>
              <a:ext uri="{FF2B5EF4-FFF2-40B4-BE49-F238E27FC236}">
                <a16:creationId xmlns:a16="http://schemas.microsoft.com/office/drawing/2014/main" id="{6F047865-483B-49C0-8EDD-72D1C40BEF76}"/>
              </a:ext>
            </a:extLst>
          </p:cNvPr>
          <p:cNvCxnSpPr>
            <a:cxnSpLocks/>
          </p:cNvCxnSpPr>
          <p:nvPr/>
        </p:nvCxnSpPr>
        <p:spPr>
          <a:xfrm flipV="1">
            <a:off x="2528130" y="2394970"/>
            <a:ext cx="425835" cy="13343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140">
            <a:extLst>
              <a:ext uri="{FF2B5EF4-FFF2-40B4-BE49-F238E27FC236}">
                <a16:creationId xmlns:a16="http://schemas.microsoft.com/office/drawing/2014/main" id="{16F22B7E-B9B3-482C-BA60-B7011C9D9792}"/>
              </a:ext>
            </a:extLst>
          </p:cNvPr>
          <p:cNvSpPr/>
          <p:nvPr/>
        </p:nvSpPr>
        <p:spPr>
          <a:xfrm>
            <a:off x="3072717" y="4483731"/>
            <a:ext cx="282389" cy="359036"/>
          </a:xfrm>
          <a:custGeom>
            <a:avLst/>
            <a:gdLst>
              <a:gd name="connsiteX0" fmla="*/ 75304 w 376518"/>
              <a:gd name="connsiteY0" fmla="*/ 0 h 478715"/>
              <a:gd name="connsiteX1" fmla="*/ 376518 w 376518"/>
              <a:gd name="connsiteY1" fmla="*/ 0 h 478715"/>
              <a:gd name="connsiteX2" fmla="*/ 311972 w 376518"/>
              <a:gd name="connsiteY2" fmla="*/ 467958 h 478715"/>
              <a:gd name="connsiteX3" fmla="*/ 0 w 376518"/>
              <a:gd name="connsiteY3" fmla="*/ 478715 h 478715"/>
              <a:gd name="connsiteX4" fmla="*/ 75304 w 376518"/>
              <a:gd name="connsiteY4" fmla="*/ 0 h 4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18" h="478715">
                <a:moveTo>
                  <a:pt x="75304" y="0"/>
                </a:moveTo>
                <a:lnTo>
                  <a:pt x="376518" y="0"/>
                </a:lnTo>
                <a:lnTo>
                  <a:pt x="311972" y="467958"/>
                </a:lnTo>
                <a:lnTo>
                  <a:pt x="0" y="478715"/>
                </a:lnTo>
                <a:lnTo>
                  <a:pt x="75304" y="0"/>
                </a:lnTo>
                <a:close/>
              </a:path>
            </a:pathLst>
          </a:cu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Freeform 142">
            <a:extLst>
              <a:ext uri="{FF2B5EF4-FFF2-40B4-BE49-F238E27FC236}">
                <a16:creationId xmlns:a16="http://schemas.microsoft.com/office/drawing/2014/main" id="{3A3B635E-FA7E-439F-9FAD-FA1A49547B40}"/>
              </a:ext>
            </a:extLst>
          </p:cNvPr>
          <p:cNvSpPr/>
          <p:nvPr/>
        </p:nvSpPr>
        <p:spPr>
          <a:xfrm>
            <a:off x="3266356" y="3370314"/>
            <a:ext cx="508298" cy="528470"/>
          </a:xfrm>
          <a:custGeom>
            <a:avLst/>
            <a:gdLst>
              <a:gd name="connsiteX0" fmla="*/ 134470 w 677731"/>
              <a:gd name="connsiteY0" fmla="*/ 0 h 704626"/>
              <a:gd name="connsiteX1" fmla="*/ 677731 w 677731"/>
              <a:gd name="connsiteY1" fmla="*/ 5379 h 704626"/>
              <a:gd name="connsiteX2" fmla="*/ 607807 w 677731"/>
              <a:gd name="connsiteY2" fmla="*/ 704626 h 704626"/>
              <a:gd name="connsiteX3" fmla="*/ 0 w 677731"/>
              <a:gd name="connsiteY3" fmla="*/ 704626 h 704626"/>
              <a:gd name="connsiteX4" fmla="*/ 134470 w 677731"/>
              <a:gd name="connsiteY4" fmla="*/ 0 h 70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731" h="704626">
                <a:moveTo>
                  <a:pt x="134470" y="0"/>
                </a:moveTo>
                <a:lnTo>
                  <a:pt x="677731" y="5379"/>
                </a:lnTo>
                <a:lnTo>
                  <a:pt x="607807" y="704626"/>
                </a:lnTo>
                <a:lnTo>
                  <a:pt x="0" y="704626"/>
                </a:lnTo>
                <a:lnTo>
                  <a:pt x="13447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Freeform 143">
            <a:extLst>
              <a:ext uri="{FF2B5EF4-FFF2-40B4-BE49-F238E27FC236}">
                <a16:creationId xmlns:a16="http://schemas.microsoft.com/office/drawing/2014/main" id="{3EE47736-E51B-414C-A0E3-55FBB8FBB5E4}"/>
              </a:ext>
            </a:extLst>
          </p:cNvPr>
          <p:cNvSpPr/>
          <p:nvPr/>
        </p:nvSpPr>
        <p:spPr>
          <a:xfrm>
            <a:off x="3068683" y="2866049"/>
            <a:ext cx="338866" cy="294491"/>
          </a:xfrm>
          <a:custGeom>
            <a:avLst/>
            <a:gdLst>
              <a:gd name="connsiteX0" fmla="*/ 96819 w 451821"/>
              <a:gd name="connsiteY0" fmla="*/ 0 h 392654"/>
              <a:gd name="connsiteX1" fmla="*/ 451821 w 451821"/>
              <a:gd name="connsiteY1" fmla="*/ 5379 h 392654"/>
              <a:gd name="connsiteX2" fmla="*/ 381897 w 451821"/>
              <a:gd name="connsiteY2" fmla="*/ 392654 h 392654"/>
              <a:gd name="connsiteX3" fmla="*/ 0 w 451821"/>
              <a:gd name="connsiteY3" fmla="*/ 381896 h 392654"/>
              <a:gd name="connsiteX4" fmla="*/ 96819 w 451821"/>
              <a:gd name="connsiteY4" fmla="*/ 0 h 39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21" h="392654">
                <a:moveTo>
                  <a:pt x="96819" y="0"/>
                </a:moveTo>
                <a:lnTo>
                  <a:pt x="451821" y="5379"/>
                </a:lnTo>
                <a:lnTo>
                  <a:pt x="381897" y="392654"/>
                </a:lnTo>
                <a:lnTo>
                  <a:pt x="0" y="381896"/>
                </a:lnTo>
                <a:lnTo>
                  <a:pt x="96819" y="0"/>
                </a:lnTo>
                <a:close/>
              </a:path>
            </a:pathLst>
          </a:cu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Rectangle 114">
            <a:extLst>
              <a:ext uri="{FF2B5EF4-FFF2-40B4-BE49-F238E27FC236}">
                <a16:creationId xmlns:a16="http://schemas.microsoft.com/office/drawing/2014/main" id="{1E36FF7A-2AF6-482E-B6F7-F3D619E5D97E}"/>
              </a:ext>
            </a:extLst>
          </p:cNvPr>
          <p:cNvSpPr/>
          <p:nvPr/>
        </p:nvSpPr>
        <p:spPr>
          <a:xfrm>
            <a:off x="596679" y="2767751"/>
            <a:ext cx="187189" cy="187189"/>
          </a:xfrm>
          <a:prstGeom prst="rect">
            <a:avLst/>
          </a:pr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7" name="Rectangle 115">
            <a:extLst>
              <a:ext uri="{FF2B5EF4-FFF2-40B4-BE49-F238E27FC236}">
                <a16:creationId xmlns:a16="http://schemas.microsoft.com/office/drawing/2014/main" id="{136FA845-3D7E-4174-8219-C58F6D95BD20}"/>
              </a:ext>
            </a:extLst>
          </p:cNvPr>
          <p:cNvSpPr/>
          <p:nvPr/>
        </p:nvSpPr>
        <p:spPr>
          <a:xfrm>
            <a:off x="596679" y="3030159"/>
            <a:ext cx="187189" cy="187189"/>
          </a:xfrm>
          <a:prstGeom prst="rect">
            <a:avLst/>
          </a:prstGeom>
          <a:solidFill>
            <a:srgbClr val="5B799E"/>
          </a:solidFill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8" name="TextBox 116">
            <a:extLst>
              <a:ext uri="{FF2B5EF4-FFF2-40B4-BE49-F238E27FC236}">
                <a16:creationId xmlns:a16="http://schemas.microsoft.com/office/drawing/2014/main" id="{278D5CD0-6320-4C15-B5FA-9B271449B66D}"/>
              </a:ext>
            </a:extLst>
          </p:cNvPr>
          <p:cNvSpPr txBox="1"/>
          <p:nvPr/>
        </p:nvSpPr>
        <p:spPr>
          <a:xfrm>
            <a:off x="840728" y="2745928"/>
            <a:ext cx="1445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</a:rPr>
              <a:t>200 m Line Spacing</a:t>
            </a:r>
          </a:p>
        </p:txBody>
      </p:sp>
      <p:sp>
        <p:nvSpPr>
          <p:cNvPr id="89" name="TextBox 117">
            <a:extLst>
              <a:ext uri="{FF2B5EF4-FFF2-40B4-BE49-F238E27FC236}">
                <a16:creationId xmlns:a16="http://schemas.microsoft.com/office/drawing/2014/main" id="{F25A9F5F-FDA8-41E2-B22F-346966322348}"/>
              </a:ext>
            </a:extLst>
          </p:cNvPr>
          <p:cNvSpPr txBox="1"/>
          <p:nvPr/>
        </p:nvSpPr>
        <p:spPr>
          <a:xfrm>
            <a:off x="840728" y="2999640"/>
            <a:ext cx="15841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100 m Line Spacing</a:t>
            </a:r>
          </a:p>
        </p:txBody>
      </p:sp>
      <p:sp>
        <p:nvSpPr>
          <p:cNvPr id="90" name="Content Placeholder 3">
            <a:extLst>
              <a:ext uri="{FF2B5EF4-FFF2-40B4-BE49-F238E27FC236}">
                <a16:creationId xmlns:a16="http://schemas.microsoft.com/office/drawing/2014/main" id="{55A681FD-6E01-45C2-90F0-3A17DB9A04C9}"/>
              </a:ext>
            </a:extLst>
          </p:cNvPr>
          <p:cNvSpPr txBox="1">
            <a:spLocks/>
          </p:cNvSpPr>
          <p:nvPr/>
        </p:nvSpPr>
        <p:spPr>
          <a:xfrm>
            <a:off x="35496" y="1150661"/>
            <a:ext cx="8866691" cy="925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3363" indent="-233363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rgbClr val="006874"/>
              </a:buClr>
              <a:buSzPct val="150000"/>
              <a:buFont typeface="Wingdings" panose="05000000000000000000" pitchFamily="2" charset="2"/>
              <a:buChar char="§"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spcBef>
                <a:spcPts val="300"/>
              </a:spcBef>
              <a:buClrTx/>
              <a:buSzPct val="120000"/>
              <a:buFont typeface="Wingdings" panose="05000000000000000000" pitchFamily="2" charset="2"/>
              <a:buChar char="§"/>
              <a:defRPr sz="1400" b="0" kern="1200">
                <a:solidFill>
                  <a:srgbClr val="0068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8700" indent="-168275" algn="l" defTabSz="914400" rtl="0" eaLnBrk="1" latinLnBrk="0" hangingPunct="1">
              <a:spcBef>
                <a:spcPct val="20000"/>
              </a:spcBef>
              <a:buClrTx/>
              <a:buSzPct val="120000"/>
              <a:buFont typeface="Calibri" panose="020F0502020204030204" pitchFamily="34" charset="0"/>
              <a:buChar char="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120000"/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120000"/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3" lvl="1" indent="0">
              <a:lnSpc>
                <a:spcPct val="134000"/>
              </a:lnSpc>
              <a:spcBef>
                <a:spcPts val="0"/>
              </a:spcBef>
              <a:buClr>
                <a:srgbClr val="39909C"/>
              </a:buClr>
              <a:buSzPct val="125000"/>
              <a:buNone/>
              <a:tabLst>
                <a:tab pos="344488" algn="l"/>
              </a:tabLst>
              <a:defRPr/>
            </a:pPr>
            <a:r>
              <a:rPr lang="pt-BR" sz="1800" b="1" dirty="0">
                <a:solidFill>
                  <a:schemeClr val="tx1"/>
                </a:solidFill>
              </a:rPr>
              <a:t>CRESCIMENTO: US $ </a:t>
            </a:r>
            <a:r>
              <a:rPr lang="pt-BR" sz="1800" b="1" dirty="0" smtClean="0">
                <a:solidFill>
                  <a:schemeClr val="tx1"/>
                </a:solidFill>
              </a:rPr>
              <a:t>5+ </a:t>
            </a:r>
            <a:r>
              <a:rPr lang="pt-BR" sz="1800" b="1" dirty="0">
                <a:solidFill>
                  <a:schemeClr val="tx1"/>
                </a:solidFill>
              </a:rPr>
              <a:t>milhões com pesquisa </a:t>
            </a:r>
            <a:r>
              <a:rPr lang="pt-BR" sz="1800" b="1" dirty="0" smtClean="0">
                <a:solidFill>
                  <a:schemeClr val="tx1"/>
                </a:solidFill>
              </a:rPr>
              <a:t>geofísica exploratória (2018):</a:t>
            </a:r>
            <a:endParaRPr lang="pt-BR" sz="1800" b="1" dirty="0">
              <a:solidFill>
                <a:schemeClr val="tx1"/>
              </a:solidFill>
            </a:endParaRPr>
          </a:p>
          <a:p>
            <a:pPr marL="55563" lvl="1" indent="0">
              <a:lnSpc>
                <a:spcPct val="134000"/>
              </a:lnSpc>
              <a:spcBef>
                <a:spcPts val="0"/>
              </a:spcBef>
              <a:buClr>
                <a:srgbClr val="39909C"/>
              </a:buClr>
              <a:buSzPct val="125000"/>
              <a:buNone/>
              <a:tabLst>
                <a:tab pos="344488" algn="l"/>
              </a:tabLst>
              <a:defRPr/>
            </a:pPr>
            <a:r>
              <a:rPr lang="pt-BR" sz="1800" b="1" dirty="0">
                <a:solidFill>
                  <a:schemeClr val="tx1"/>
                </a:solidFill>
              </a:rPr>
              <a:t>25.000 </a:t>
            </a:r>
            <a:r>
              <a:rPr lang="pt-BR" sz="1800" b="1" dirty="0" smtClean="0">
                <a:solidFill>
                  <a:schemeClr val="tx1"/>
                </a:solidFill>
              </a:rPr>
              <a:t>km- </a:t>
            </a:r>
            <a:r>
              <a:rPr lang="pt-BR" sz="1800" b="1" dirty="0">
                <a:solidFill>
                  <a:schemeClr val="tx1"/>
                </a:solidFill>
              </a:rPr>
              <a:t>uma das maiores pesquisas do mundo</a:t>
            </a:r>
            <a:endParaRPr lang="en-US" sz="1600" dirty="0"/>
          </a:p>
        </p:txBody>
      </p:sp>
      <p:sp>
        <p:nvSpPr>
          <p:cNvPr id="91" name="TextBox 128">
            <a:extLst>
              <a:ext uri="{FF2B5EF4-FFF2-40B4-BE49-F238E27FC236}">
                <a16:creationId xmlns:a16="http://schemas.microsoft.com/office/drawing/2014/main" id="{98C63173-A1C4-48E9-892D-40585FCB7F20}"/>
              </a:ext>
            </a:extLst>
          </p:cNvPr>
          <p:cNvSpPr txBox="1"/>
          <p:nvPr/>
        </p:nvSpPr>
        <p:spPr>
          <a:xfrm>
            <a:off x="4726389" y="6204098"/>
            <a:ext cx="4311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Illustrative Inset not to scale. Survey subject to change based on results.</a:t>
            </a:r>
          </a:p>
        </p:txBody>
      </p:sp>
      <p:sp>
        <p:nvSpPr>
          <p:cNvPr id="92" name="Rectangle 1">
            <a:extLst>
              <a:ext uri="{FF2B5EF4-FFF2-40B4-BE49-F238E27FC236}">
                <a16:creationId xmlns:a16="http://schemas.microsoft.com/office/drawing/2014/main" id="{F3E6F3FF-1A6B-4ED3-AB89-8B0553507E51}"/>
              </a:ext>
            </a:extLst>
          </p:cNvPr>
          <p:cNvSpPr/>
          <p:nvPr/>
        </p:nvSpPr>
        <p:spPr>
          <a:xfrm>
            <a:off x="5261216" y="3762074"/>
            <a:ext cx="2675949" cy="776934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48">
            <a:extLst>
              <a:ext uri="{FF2B5EF4-FFF2-40B4-BE49-F238E27FC236}">
                <a16:creationId xmlns:a16="http://schemas.microsoft.com/office/drawing/2014/main" id="{AACEF8B4-96FD-4F17-A40D-CC8F7AC09EC5}"/>
              </a:ext>
            </a:extLst>
          </p:cNvPr>
          <p:cNvSpPr txBox="1"/>
          <p:nvPr/>
        </p:nvSpPr>
        <p:spPr>
          <a:xfrm>
            <a:off x="7945443" y="3756946"/>
            <a:ext cx="120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Airborne EM Survey Results</a:t>
            </a:r>
          </a:p>
        </p:txBody>
      </p:sp>
    </p:spTree>
    <p:extLst>
      <p:ext uri="{BB962C8B-B14F-4D97-AF65-F5344CB8AC3E}">
        <p14:creationId xmlns:p14="http://schemas.microsoft.com/office/powerpoint/2010/main" val="20437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Nossa Gente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843808" y="1988840"/>
            <a:ext cx="5904656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pt-BR" sz="1600" dirty="0">
              <a:latin typeface="Franklin Gothic Medium Cond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4139952" y="1196752"/>
            <a:ext cx="4608512" cy="33365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dirty="0" smtClean="0">
                <a:latin typeface="Franklin Gothic Medium Cond" pitchFamily="34" charset="0"/>
              </a:rPr>
              <a:t>A Mineração Caraíba é a principal empregadora da região, gerando 3219 empregos diretos, sendo 1719 próprios e mais de 1500 terceiros. </a:t>
            </a:r>
          </a:p>
          <a:p>
            <a:endParaRPr lang="pt-BR" sz="1600" dirty="0" smtClean="0">
              <a:latin typeface="Franklin Gothic Medium Cond" pitchFamily="34" charset="0"/>
            </a:endParaRPr>
          </a:p>
          <a:p>
            <a:pPr marL="0" indent="0">
              <a:buNone/>
            </a:pPr>
            <a:r>
              <a:rPr lang="pt-BR" sz="1600" b="1" dirty="0" smtClean="0">
                <a:latin typeface="Franklin Gothic Medium Cond" panose="020B0606030402020204" pitchFamily="34" charset="0"/>
              </a:rPr>
              <a:t>Próprios -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Matriz</a:t>
            </a:r>
            <a:r>
              <a:rPr lang="pt-BR" sz="1600" dirty="0">
                <a:latin typeface="Franklin Gothic Medium Cond" panose="020B0606030402020204" pitchFamily="34" charset="0"/>
              </a:rPr>
              <a:t>: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1.368; Surubim</a:t>
            </a:r>
            <a:r>
              <a:rPr lang="pt-BR" sz="1600" dirty="0">
                <a:latin typeface="Franklin Gothic Medium Cond" panose="020B0606030402020204" pitchFamily="34" charset="0"/>
              </a:rPr>
              <a:t>: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212; Vermelhos</a:t>
            </a:r>
            <a:r>
              <a:rPr lang="pt-BR" sz="1600" dirty="0">
                <a:latin typeface="Franklin Gothic Medium Cond" panose="020B0606030402020204" pitchFamily="34" charset="0"/>
              </a:rPr>
              <a:t>: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127; Tucumã: 04; São </a:t>
            </a:r>
            <a:r>
              <a:rPr lang="pt-BR" sz="1600" dirty="0">
                <a:latin typeface="Franklin Gothic Medium Cond" panose="020B0606030402020204" pitchFamily="34" charset="0"/>
              </a:rPr>
              <a:t>P</a:t>
            </a:r>
            <a:r>
              <a:rPr lang="pt-BR" sz="1600" dirty="0" smtClean="0">
                <a:latin typeface="Franklin Gothic Medium Cond" panose="020B0606030402020204" pitchFamily="34" charset="0"/>
              </a:rPr>
              <a:t>aulo</a:t>
            </a:r>
            <a:r>
              <a:rPr lang="pt-BR" sz="1600" dirty="0">
                <a:latin typeface="Franklin Gothic Medium Cond" panose="020B0606030402020204" pitchFamily="34" charset="0"/>
              </a:rPr>
              <a:t>: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08 colaboradores.</a:t>
            </a:r>
            <a:r>
              <a:rPr lang="pt-BR" sz="1600" dirty="0">
                <a:latin typeface="Franklin Gothic Medium Cond" panose="020B0606030402020204" pitchFamily="34" charset="0"/>
              </a:rPr>
              <a:t> </a:t>
            </a:r>
          </a:p>
          <a:p>
            <a:pPr marL="0" indent="0">
              <a:buNone/>
            </a:pPr>
            <a:r>
              <a:rPr lang="pt-BR" sz="1600" b="1" dirty="0" smtClean="0">
                <a:latin typeface="Franklin Gothic Medium Cond" panose="020B0606030402020204" pitchFamily="34" charset="0"/>
              </a:rPr>
              <a:t>Terceiros</a:t>
            </a:r>
            <a:r>
              <a:rPr lang="pt-BR" sz="1600" dirty="0" smtClean="0">
                <a:latin typeface="Franklin Gothic Medium Cond" panose="020B0606030402020204" pitchFamily="34" charset="0"/>
              </a:rPr>
              <a:t> – 1520 colaboradores.</a:t>
            </a:r>
          </a:p>
          <a:p>
            <a:pPr marL="0" indent="0">
              <a:buNone/>
            </a:pPr>
            <a:endParaRPr lang="pt-BR" sz="16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pt-BR" sz="1600" dirty="0" smtClean="0">
                <a:latin typeface="Franklin Gothic Medium Cond" panose="020B0606030402020204" pitchFamily="34" charset="0"/>
              </a:rPr>
              <a:t>OBS.: não contabilizados os colaboradores da empresa NXGOLD que somam mais 282 colaboradores.</a:t>
            </a:r>
            <a:endParaRPr lang="pt-BR" sz="1600" dirty="0">
              <a:latin typeface="Franklin Gothic Medium Cond" panose="020B0606030402020204" pitchFamily="34" charset="0"/>
            </a:endParaRPr>
          </a:p>
          <a:p>
            <a:pPr algn="just" fontAlgn="auto">
              <a:spcAft>
                <a:spcPts val="0"/>
              </a:spcAft>
            </a:pPr>
            <a:endParaRPr lang="pt-BR" sz="1600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49080"/>
            <a:ext cx="2728020" cy="18186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61" y="4149080"/>
            <a:ext cx="2707607" cy="18050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2736594" cy="182439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6" y="1340768"/>
            <a:ext cx="3595976" cy="239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Plano Futuro – Investimentos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16">
            <a:extLst>
              <a:ext uri="{FF2B5EF4-FFF2-40B4-BE49-F238E27FC236}">
                <a16:creationId xmlns:a16="http://schemas.microsoft.com/office/drawing/2014/main" id="{7A9A32A1-B35E-497C-B950-53A76BFD7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47" y="3965024"/>
            <a:ext cx="3840480" cy="2560320"/>
          </a:xfrm>
          <a:prstGeom prst="rect">
            <a:avLst/>
          </a:prstGeom>
        </p:spPr>
      </p:pic>
      <p:pic>
        <p:nvPicPr>
          <p:cNvPr id="94" name="Picture 15">
            <a:extLst>
              <a:ext uri="{FF2B5EF4-FFF2-40B4-BE49-F238E27FC236}">
                <a16:creationId xmlns:a16="http://schemas.microsoft.com/office/drawing/2014/main" id="{0A8EABD2-CA1F-4D7E-AF2B-7AADB5C34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70" y="1096403"/>
            <a:ext cx="3840480" cy="2560320"/>
          </a:xfrm>
          <a:prstGeom prst="rect">
            <a:avLst/>
          </a:prstGeom>
        </p:spPr>
      </p:pic>
      <p:pic>
        <p:nvPicPr>
          <p:cNvPr id="95" name="Picture 11">
            <a:extLst>
              <a:ext uri="{FF2B5EF4-FFF2-40B4-BE49-F238E27FC236}">
                <a16:creationId xmlns:a16="http://schemas.microsoft.com/office/drawing/2014/main" id="{1F45E57D-D2F7-4197-8FF9-425326D70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0" y="3965024"/>
            <a:ext cx="3840481" cy="2560320"/>
          </a:xfrm>
          <a:prstGeom prst="rect">
            <a:avLst/>
          </a:prstGeom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BB1FB4C0-0328-4C42-A6EC-221A09CE0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106639"/>
            <a:ext cx="3840480" cy="2560320"/>
          </a:xfrm>
          <a:prstGeom prst="rect">
            <a:avLst/>
          </a:prstGeom>
        </p:spPr>
      </p:pic>
      <p:graphicFrame>
        <p:nvGraphicFramePr>
          <p:cNvPr id="97" name="Diagram 2">
            <a:extLst>
              <a:ext uri="{FF2B5EF4-FFF2-40B4-BE49-F238E27FC236}">
                <a16:creationId xmlns:a16="http://schemas.microsoft.com/office/drawing/2014/main" id="{FC6569A8-97CC-4799-A543-5FEE9E669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042187"/>
              </p:ext>
            </p:extLst>
          </p:nvPr>
        </p:nvGraphicFramePr>
        <p:xfrm>
          <a:off x="793845" y="1226057"/>
          <a:ext cx="7403910" cy="493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564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Plano Futuro – Produção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hart 71">
            <a:extLst>
              <a:ext uri="{FF2B5EF4-FFF2-40B4-BE49-F238E27FC236}">
                <a16:creationId xmlns:a16="http://schemas.microsoft.com/office/drawing/2014/main" id="{10C844CC-8DA1-4D6F-8412-DC7C347F4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320741"/>
              </p:ext>
            </p:extLst>
          </p:nvPr>
        </p:nvGraphicFramePr>
        <p:xfrm>
          <a:off x="28308" y="2305107"/>
          <a:ext cx="8848992" cy="385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5360" y="6597575"/>
            <a:ext cx="457200" cy="182880"/>
          </a:xfrm>
        </p:spPr>
        <p:txBody>
          <a:bodyPr/>
          <a:lstStyle/>
          <a:p>
            <a:fld id="{8D4DA93F-994E-45F6-906B-F06812E3775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15"/>
          <p:cNvSpPr/>
          <p:nvPr/>
        </p:nvSpPr>
        <p:spPr>
          <a:xfrm>
            <a:off x="443345" y="1114876"/>
            <a:ext cx="841962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lvl="1" algn="ctr"/>
            <a:r>
              <a:rPr lang="pt-BR" sz="1400" b="1" i="1" dirty="0"/>
              <a:t>Focado no desenvolvimento do principal produtor de cobre de médio porte do setor</a:t>
            </a:r>
          </a:p>
          <a:p>
            <a:pPr marL="0" lvl="1" algn="ctr"/>
            <a:r>
              <a:rPr lang="pt-BR" sz="1400" b="1" i="1" dirty="0"/>
              <a:t>Estabelecer 10-15 anos de reservas produzindo&gt; 60kt de produção de cobre por ano</a:t>
            </a:r>
            <a:endParaRPr lang="en-US" sz="1200" dirty="0"/>
          </a:p>
        </p:txBody>
      </p:sp>
      <p:sp>
        <p:nvSpPr>
          <p:cNvPr id="7" name="Oval 38">
            <a:extLst>
              <a:ext uri="{FF2B5EF4-FFF2-40B4-BE49-F238E27FC236}">
                <a16:creationId xmlns:a16="http://schemas.microsoft.com/office/drawing/2014/main" id="{A8FC84D2-3172-4DE6-B472-8439ACC687DD}"/>
              </a:ext>
            </a:extLst>
          </p:cNvPr>
          <p:cNvSpPr/>
          <p:nvPr/>
        </p:nvSpPr>
        <p:spPr>
          <a:xfrm>
            <a:off x="3347864" y="1778583"/>
            <a:ext cx="5918648" cy="62202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6874"/>
                </a:solidFill>
              </a:rPr>
              <a:t>… Produção </a:t>
            </a:r>
            <a:r>
              <a:rPr lang="pt-BR" b="1" dirty="0" smtClean="0">
                <a:solidFill>
                  <a:srgbClr val="006874"/>
                </a:solidFill>
              </a:rPr>
              <a:t>crescente</a:t>
            </a:r>
            <a:r>
              <a:rPr lang="pt-BR" dirty="0" smtClean="0">
                <a:solidFill>
                  <a:srgbClr val="006874"/>
                </a:solidFill>
              </a:rPr>
              <a:t> </a:t>
            </a:r>
            <a:r>
              <a:rPr lang="pt-BR" b="1" dirty="0" smtClean="0">
                <a:solidFill>
                  <a:srgbClr val="006874"/>
                </a:solidFill>
              </a:rPr>
              <a:t>e prolongando </a:t>
            </a:r>
            <a:r>
              <a:rPr lang="pt-BR" dirty="0">
                <a:solidFill>
                  <a:srgbClr val="006874"/>
                </a:solidFill>
              </a:rPr>
              <a:t>significativamente a </a:t>
            </a:r>
            <a:r>
              <a:rPr lang="pt-BR" b="1" dirty="0">
                <a:solidFill>
                  <a:srgbClr val="006874"/>
                </a:solidFill>
              </a:rPr>
              <a:t>vida útil da mina</a:t>
            </a:r>
            <a:endParaRPr lang="en-US" b="1" baseline="30000" dirty="0"/>
          </a:p>
        </p:txBody>
      </p:sp>
      <p:sp>
        <p:nvSpPr>
          <p:cNvPr id="8" name="Oval 39">
            <a:extLst>
              <a:ext uri="{FF2B5EF4-FFF2-40B4-BE49-F238E27FC236}">
                <a16:creationId xmlns:a16="http://schemas.microsoft.com/office/drawing/2014/main" id="{9E36FF0E-530D-4F94-AC6E-7534532C38DD}"/>
              </a:ext>
            </a:extLst>
          </p:cNvPr>
          <p:cNvSpPr/>
          <p:nvPr/>
        </p:nvSpPr>
        <p:spPr>
          <a:xfrm>
            <a:off x="-3137" y="1753313"/>
            <a:ext cx="4575137" cy="62202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6874"/>
                </a:solidFill>
              </a:rPr>
              <a:t>Programa de exploração </a:t>
            </a:r>
            <a:r>
              <a:rPr lang="pt-BR" sz="1400" dirty="0" smtClean="0">
                <a:solidFill>
                  <a:srgbClr val="006874"/>
                </a:solidFill>
              </a:rPr>
              <a:t>agressiva </a:t>
            </a:r>
            <a:r>
              <a:rPr lang="pt-BR" sz="1400" dirty="0">
                <a:solidFill>
                  <a:srgbClr val="006874"/>
                </a:solidFill>
              </a:rPr>
              <a:t>de </a:t>
            </a:r>
            <a:r>
              <a:rPr lang="pt-BR" sz="1400" b="1" dirty="0" smtClean="0">
                <a:solidFill>
                  <a:srgbClr val="006874"/>
                </a:solidFill>
              </a:rPr>
              <a:t>US$ 20 </a:t>
            </a:r>
            <a:r>
              <a:rPr lang="pt-BR" sz="1400" b="1" dirty="0">
                <a:solidFill>
                  <a:srgbClr val="006874"/>
                </a:solidFill>
              </a:rPr>
              <a:t>milhões em andamento em 2018…</a:t>
            </a:r>
            <a:endParaRPr lang="en-US" sz="1400" b="1" baseline="30000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93DCA653-E4C8-4EE2-8F7F-76CF6B63B946}"/>
              </a:ext>
            </a:extLst>
          </p:cNvPr>
          <p:cNvGrpSpPr/>
          <p:nvPr/>
        </p:nvGrpSpPr>
        <p:grpSpPr>
          <a:xfrm>
            <a:off x="-172660" y="2484483"/>
            <a:ext cx="9035632" cy="3550203"/>
            <a:chOff x="-172660" y="2313648"/>
            <a:chExt cx="9035632" cy="3550203"/>
          </a:xfrm>
        </p:grpSpPr>
        <p:sp>
          <p:nvSpPr>
            <p:cNvPr id="10" name="TextBox 34">
              <a:extLst>
                <a:ext uri="{FF2B5EF4-FFF2-40B4-BE49-F238E27FC236}">
                  <a16:creationId xmlns:a16="http://schemas.microsoft.com/office/drawing/2014/main" id="{311A712B-CF4B-4C48-BD30-9607B9A5C87F}"/>
                </a:ext>
              </a:extLst>
            </p:cNvPr>
            <p:cNvSpPr txBox="1"/>
            <p:nvPr/>
          </p:nvSpPr>
          <p:spPr>
            <a:xfrm>
              <a:off x="-172660" y="2313648"/>
              <a:ext cx="2468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/>
                <a:t>Cu (000s </a:t>
              </a:r>
              <a:r>
                <a:rPr lang="en-US" sz="800" i="1" dirty="0" err="1"/>
                <a:t>tonnes</a:t>
              </a:r>
              <a:r>
                <a:rPr lang="en-US" sz="800" i="1" dirty="0"/>
                <a:t>)</a:t>
              </a:r>
            </a:p>
          </p:txBody>
        </p:sp>
        <p:sp>
          <p:nvSpPr>
            <p:cNvPr id="11" name="Oval 29">
              <a:extLst>
                <a:ext uri="{FF2B5EF4-FFF2-40B4-BE49-F238E27FC236}">
                  <a16:creationId xmlns:a16="http://schemas.microsoft.com/office/drawing/2014/main" id="{272290F9-0EAD-4BE6-A9B9-BAB62F9BF58B}"/>
                </a:ext>
              </a:extLst>
            </p:cNvPr>
            <p:cNvSpPr/>
            <p:nvPr/>
          </p:nvSpPr>
          <p:spPr>
            <a:xfrm>
              <a:off x="6710048" y="5666665"/>
              <a:ext cx="137401" cy="137401"/>
            </a:xfrm>
            <a:prstGeom prst="ellips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F428BC5C-286B-4A58-B20F-255142A34F06}"/>
                </a:ext>
              </a:extLst>
            </p:cNvPr>
            <p:cNvSpPr txBox="1"/>
            <p:nvPr/>
          </p:nvSpPr>
          <p:spPr>
            <a:xfrm>
              <a:off x="6833244" y="5633019"/>
              <a:ext cx="179462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Planned Future Drilling </a:t>
              </a:r>
            </a:p>
          </p:txBody>
        </p:sp>
        <p:cxnSp>
          <p:nvCxnSpPr>
            <p:cNvPr id="13" name="Straight Connector 40">
              <a:extLst>
                <a:ext uri="{FF2B5EF4-FFF2-40B4-BE49-F238E27FC236}">
                  <a16:creationId xmlns:a16="http://schemas.microsoft.com/office/drawing/2014/main" id="{84C59675-EEE7-47D0-B024-B3839E0D6ED8}"/>
                </a:ext>
              </a:extLst>
            </p:cNvPr>
            <p:cNvCxnSpPr/>
            <p:nvPr/>
          </p:nvCxnSpPr>
          <p:spPr>
            <a:xfrm flipV="1">
              <a:off x="4914650" y="2416222"/>
              <a:ext cx="0" cy="2926068"/>
            </a:xfrm>
            <a:prstGeom prst="line">
              <a:avLst/>
            </a:prstGeom>
            <a:ln w="1270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1">
              <a:extLst>
                <a:ext uri="{FF2B5EF4-FFF2-40B4-BE49-F238E27FC236}">
                  <a16:creationId xmlns:a16="http://schemas.microsoft.com/office/drawing/2014/main" id="{84C59675-EEE7-47D0-B024-B3839E0D6ED8}"/>
                </a:ext>
              </a:extLst>
            </p:cNvPr>
            <p:cNvCxnSpPr/>
            <p:nvPr/>
          </p:nvCxnSpPr>
          <p:spPr>
            <a:xfrm flipV="1">
              <a:off x="3081621" y="2417335"/>
              <a:ext cx="0" cy="2926068"/>
            </a:xfrm>
            <a:prstGeom prst="line">
              <a:avLst/>
            </a:prstGeom>
            <a:ln w="1270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56">
              <a:extLst>
                <a:ext uri="{FF2B5EF4-FFF2-40B4-BE49-F238E27FC236}">
                  <a16:creationId xmlns:a16="http://schemas.microsoft.com/office/drawing/2014/main" id="{FA1CB0DA-C5FF-42CC-8DA7-DDD6474A0ED2}"/>
                </a:ext>
              </a:extLst>
            </p:cNvPr>
            <p:cNvSpPr/>
            <p:nvPr/>
          </p:nvSpPr>
          <p:spPr>
            <a:xfrm>
              <a:off x="7251751" y="4211263"/>
              <a:ext cx="1180394" cy="685552"/>
            </a:xfrm>
            <a:prstGeom prst="ellipse">
              <a:avLst/>
            </a:prstGeom>
            <a:noFill/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15+ MCSA</a:t>
              </a:r>
            </a:p>
            <a:p>
              <a:pPr algn="ctr"/>
              <a:r>
                <a:rPr lang="en-US" sz="900" b="1" dirty="0" err="1" smtClean="0">
                  <a:solidFill>
                    <a:schemeClr val="tx1"/>
                  </a:solidFill>
                </a:rPr>
                <a:t>Alvos</a:t>
              </a:r>
              <a:r>
                <a:rPr lang="en-US" sz="900" b="1" dirty="0" smtClean="0">
                  <a:solidFill>
                    <a:schemeClr val="tx1"/>
                  </a:solidFill>
                </a:rPr>
                <a:t> para </a:t>
              </a:r>
              <a:r>
                <a:rPr lang="en-US" sz="900" b="1" dirty="0" err="1" smtClean="0">
                  <a:solidFill>
                    <a:schemeClr val="tx1"/>
                  </a:solidFill>
                </a:rPr>
                <a:t>chegar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C68C5DE0-3E6D-42B8-B31B-391AE4763C2D}"/>
                </a:ext>
              </a:extLst>
            </p:cNvPr>
            <p:cNvSpPr/>
            <p:nvPr/>
          </p:nvSpPr>
          <p:spPr>
            <a:xfrm>
              <a:off x="6210750" y="4196083"/>
              <a:ext cx="115226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err="1" smtClean="0"/>
                <a:t>Novas</a:t>
              </a:r>
              <a:r>
                <a:rPr lang="en-US" sz="900" b="1" dirty="0" smtClean="0"/>
                <a:t> </a:t>
              </a:r>
              <a:r>
                <a:rPr lang="en-US" sz="900" b="1" dirty="0" err="1" smtClean="0"/>
                <a:t>áreas</a:t>
              </a:r>
              <a:r>
                <a:rPr lang="en-US" sz="900" b="1" dirty="0" smtClean="0"/>
                <a:t> </a:t>
              </a:r>
              <a:r>
                <a:rPr lang="en-US" sz="900" b="1" dirty="0" err="1" smtClean="0"/>
                <a:t>atraves</a:t>
              </a:r>
              <a:r>
                <a:rPr lang="en-US" sz="900" b="1" dirty="0" smtClean="0"/>
                <a:t> de </a:t>
              </a:r>
              <a:r>
                <a:rPr lang="en-US" sz="900" b="1" dirty="0" err="1" smtClean="0"/>
                <a:t>pesquisas</a:t>
              </a:r>
              <a:endParaRPr lang="en-US" sz="900" b="1" dirty="0"/>
            </a:p>
          </p:txBody>
        </p:sp>
        <p:cxnSp>
          <p:nvCxnSpPr>
            <p:cNvPr id="17" name="Straight Connector 11">
              <a:extLst>
                <a:ext uri="{FF2B5EF4-FFF2-40B4-BE49-F238E27FC236}">
                  <a16:creationId xmlns:a16="http://schemas.microsoft.com/office/drawing/2014/main" id="{7AEEFC5A-2647-4D64-BAB2-1A6BA34F2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836" y="4428984"/>
              <a:ext cx="613224" cy="251716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67">
              <a:extLst>
                <a:ext uri="{FF2B5EF4-FFF2-40B4-BE49-F238E27FC236}">
                  <a16:creationId xmlns:a16="http://schemas.microsoft.com/office/drawing/2014/main" id="{854B1C25-A455-46E7-803F-4C4F81408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6252" y="4235096"/>
              <a:ext cx="565035" cy="186197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8">
              <a:extLst>
                <a:ext uri="{FF2B5EF4-FFF2-40B4-BE49-F238E27FC236}">
                  <a16:creationId xmlns:a16="http://schemas.microsoft.com/office/drawing/2014/main" id="{4CEA9FF6-2CF9-47EC-A138-B0837FE36C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3682" y="3812411"/>
              <a:ext cx="625251" cy="422685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9">
              <a:extLst>
                <a:ext uri="{FF2B5EF4-FFF2-40B4-BE49-F238E27FC236}">
                  <a16:creationId xmlns:a16="http://schemas.microsoft.com/office/drawing/2014/main" id="{522B9FE5-3FC1-4A00-BD31-2185905E69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2857" y="3648925"/>
              <a:ext cx="540580" cy="146528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2">
              <a:extLst>
                <a:ext uri="{FF2B5EF4-FFF2-40B4-BE49-F238E27FC236}">
                  <a16:creationId xmlns:a16="http://schemas.microsoft.com/office/drawing/2014/main" id="{4F003D57-3860-43B4-AC8B-E6F3F9AC5E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3603" y="3405027"/>
              <a:ext cx="619483" cy="241792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5">
              <a:extLst>
                <a:ext uri="{FF2B5EF4-FFF2-40B4-BE49-F238E27FC236}">
                  <a16:creationId xmlns:a16="http://schemas.microsoft.com/office/drawing/2014/main" id="{681C80F1-95E0-4D6E-AABE-0C8054E5A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0753" y="3405027"/>
              <a:ext cx="4239208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7">
              <a:extLst>
                <a:ext uri="{FF2B5EF4-FFF2-40B4-BE49-F238E27FC236}">
                  <a16:creationId xmlns:a16="http://schemas.microsoft.com/office/drawing/2014/main" id="{7990790D-9B10-4033-92A5-6A0AFD226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7167" y="4554039"/>
              <a:ext cx="609703" cy="122851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79">
              <a:extLst>
                <a:ext uri="{FF2B5EF4-FFF2-40B4-BE49-F238E27FC236}">
                  <a16:creationId xmlns:a16="http://schemas.microsoft.com/office/drawing/2014/main" id="{D3096D2B-9CE5-4013-8199-4E67EFFF3A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0606" y="4050195"/>
              <a:ext cx="632288" cy="375338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3">
              <a:extLst>
                <a:ext uri="{FF2B5EF4-FFF2-40B4-BE49-F238E27FC236}">
                  <a16:creationId xmlns:a16="http://schemas.microsoft.com/office/drawing/2014/main" id="{A363C344-0A06-4DE4-9248-95611E5AD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505" y="3884760"/>
              <a:ext cx="602140" cy="15905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90">
              <a:extLst>
                <a:ext uri="{FF2B5EF4-FFF2-40B4-BE49-F238E27FC236}">
                  <a16:creationId xmlns:a16="http://schemas.microsoft.com/office/drawing/2014/main" id="{4000ACD7-5232-418F-87AA-5A4F4C036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9704" y="3863407"/>
              <a:ext cx="4794216" cy="23667"/>
            </a:xfrm>
            <a:prstGeom prst="line">
              <a:avLst/>
            </a:prstGeom>
            <a:ln w="12700">
              <a:gradFill>
                <a:gsLst>
                  <a:gs pos="31000">
                    <a:schemeClr val="bg1">
                      <a:lumMod val="95000"/>
                    </a:schemeClr>
                  </a:gs>
                  <a:gs pos="41000">
                    <a:schemeClr val="bg1">
                      <a:lumMod val="95000"/>
                    </a:schemeClr>
                  </a:gs>
                  <a:gs pos="100000">
                    <a:srgbClr val="1D6295"/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93">
              <a:extLst>
                <a:ext uri="{FF2B5EF4-FFF2-40B4-BE49-F238E27FC236}">
                  <a16:creationId xmlns:a16="http://schemas.microsoft.com/office/drawing/2014/main" id="{85BAEBA2-F7EC-409A-B464-32A6C5ED06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6251" y="4425174"/>
              <a:ext cx="559351" cy="118145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03">
              <a:extLst>
                <a:ext uri="{FF2B5EF4-FFF2-40B4-BE49-F238E27FC236}">
                  <a16:creationId xmlns:a16="http://schemas.microsoft.com/office/drawing/2014/main" id="{719648AE-7911-44CA-83EB-5E2A95024DBB}"/>
                </a:ext>
              </a:extLst>
            </p:cNvPr>
            <p:cNvSpPr txBox="1"/>
            <p:nvPr/>
          </p:nvSpPr>
          <p:spPr>
            <a:xfrm>
              <a:off x="4994752" y="3136438"/>
              <a:ext cx="3321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Boa </a:t>
              </a:r>
              <a:r>
                <a:rPr lang="en-US" sz="1100" b="1" dirty="0" err="1"/>
                <a:t>Esperan</a:t>
              </a:r>
              <a:r>
                <a:rPr lang="az-Cyrl-AZ" sz="1100" b="1" dirty="0"/>
                <a:t>ҫ</a:t>
              </a:r>
              <a:r>
                <a:rPr lang="en-US" sz="1100" b="1" dirty="0"/>
                <a:t>a</a:t>
              </a:r>
            </a:p>
          </p:txBody>
        </p:sp>
        <p:sp>
          <p:nvSpPr>
            <p:cNvPr id="29" name="TextBox 110">
              <a:extLst>
                <a:ext uri="{FF2B5EF4-FFF2-40B4-BE49-F238E27FC236}">
                  <a16:creationId xmlns:a16="http://schemas.microsoft.com/office/drawing/2014/main" id="{5BDFD408-E8DF-4656-9DBF-699812591B8C}"/>
                </a:ext>
              </a:extLst>
            </p:cNvPr>
            <p:cNvSpPr txBox="1"/>
            <p:nvPr/>
          </p:nvSpPr>
          <p:spPr>
            <a:xfrm>
              <a:off x="4402421" y="3509265"/>
              <a:ext cx="3321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Melhorias</a:t>
              </a:r>
              <a:r>
                <a:rPr lang="en-US" sz="1100" b="1" dirty="0" smtClean="0"/>
                <a:t> de </a:t>
              </a:r>
              <a:r>
                <a:rPr lang="en-US" sz="1100" b="1" dirty="0" err="1" smtClean="0"/>
                <a:t>processo</a:t>
              </a:r>
              <a:r>
                <a:rPr lang="en-US" sz="1100" b="1" dirty="0" smtClean="0"/>
                <a:t> e </a:t>
              </a:r>
              <a:r>
                <a:rPr lang="en-US" sz="1100" b="1" dirty="0" err="1" smtClean="0"/>
                <a:t>aumento</a:t>
              </a:r>
              <a:r>
                <a:rPr lang="en-US" sz="1100" b="1" dirty="0" smtClean="0"/>
                <a:t> de </a:t>
              </a:r>
              <a:r>
                <a:rPr lang="en-US" sz="1100" b="1" dirty="0" err="1" smtClean="0"/>
                <a:t>produção</a:t>
              </a:r>
              <a:endParaRPr lang="en-US" sz="1100" b="1" dirty="0"/>
            </a:p>
          </p:txBody>
        </p:sp>
        <p:cxnSp>
          <p:nvCxnSpPr>
            <p:cNvPr id="30" name="Straight Arrow Connector 114">
              <a:extLst>
                <a:ext uri="{FF2B5EF4-FFF2-40B4-BE49-F238E27FC236}">
                  <a16:creationId xmlns:a16="http://schemas.microsoft.com/office/drawing/2014/main" id="{2C8CA654-5042-42F1-B09C-31B6ED148791}"/>
                </a:ext>
              </a:extLst>
            </p:cNvPr>
            <p:cNvCxnSpPr/>
            <p:nvPr/>
          </p:nvCxnSpPr>
          <p:spPr>
            <a:xfrm>
              <a:off x="4356153" y="3451936"/>
              <a:ext cx="0" cy="3882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58">
              <a:extLst>
                <a:ext uri="{FF2B5EF4-FFF2-40B4-BE49-F238E27FC236}">
                  <a16:creationId xmlns:a16="http://schemas.microsoft.com/office/drawing/2014/main" id="{FE3C74B8-4DBA-4D7D-B4F2-7DE605E4FA97}"/>
                </a:ext>
              </a:extLst>
            </p:cNvPr>
            <p:cNvSpPr/>
            <p:nvPr/>
          </p:nvSpPr>
          <p:spPr>
            <a:xfrm>
              <a:off x="5204846" y="4079051"/>
              <a:ext cx="1240130" cy="466804"/>
            </a:xfrm>
            <a:prstGeom prst="ellipse">
              <a:avLst/>
            </a:prstGeom>
            <a:noFill/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err="1" smtClean="0">
                  <a:solidFill>
                    <a:schemeClr val="tx1"/>
                  </a:solidFill>
                </a:rPr>
                <a:t>Novas</a:t>
              </a:r>
              <a:r>
                <a:rPr lang="en-US" sz="900" b="1" dirty="0" smtClean="0">
                  <a:solidFill>
                    <a:schemeClr val="tx1"/>
                  </a:solidFill>
                </a:rPr>
                <a:t> </a:t>
              </a:r>
              <a:r>
                <a:rPr lang="en-US" sz="900" b="1" dirty="0" err="1" smtClean="0">
                  <a:solidFill>
                    <a:schemeClr val="tx1"/>
                  </a:solidFill>
                </a:rPr>
                <a:t>áreas</a:t>
              </a:r>
              <a:endParaRPr lang="en-US" sz="9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900" b="1" dirty="0" smtClean="0">
                  <a:solidFill>
                    <a:schemeClr val="tx1"/>
                  </a:solidFill>
                </a:rPr>
                <a:t>Western </a:t>
              </a:r>
              <a:r>
                <a:rPr lang="en-US" sz="900" b="1" dirty="0">
                  <a:solidFill>
                    <a:schemeClr val="tx1"/>
                  </a:solidFill>
                </a:rPr>
                <a:t>Limb</a:t>
              </a:r>
            </a:p>
          </p:txBody>
        </p:sp>
        <p:sp>
          <p:nvSpPr>
            <p:cNvPr id="32" name="TextBox 60">
              <a:extLst>
                <a:ext uri="{FF2B5EF4-FFF2-40B4-BE49-F238E27FC236}">
                  <a16:creationId xmlns:a16="http://schemas.microsoft.com/office/drawing/2014/main" id="{5ABD5E10-8BF5-4A5B-93D3-91BF32ED287C}"/>
                </a:ext>
              </a:extLst>
            </p:cNvPr>
            <p:cNvSpPr txBox="1"/>
            <p:nvPr/>
          </p:nvSpPr>
          <p:spPr>
            <a:xfrm>
              <a:off x="693420" y="2604468"/>
              <a:ext cx="24688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Produção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TextBox 63">
              <a:extLst>
                <a:ext uri="{FF2B5EF4-FFF2-40B4-BE49-F238E27FC236}">
                  <a16:creationId xmlns:a16="http://schemas.microsoft.com/office/drawing/2014/main" id="{8D026C87-9230-4956-AA2F-A94DE817354E}"/>
                </a:ext>
              </a:extLst>
            </p:cNvPr>
            <p:cNvSpPr txBox="1"/>
            <p:nvPr/>
          </p:nvSpPr>
          <p:spPr>
            <a:xfrm>
              <a:off x="3162300" y="2604468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Desenvolvimento</a:t>
              </a:r>
              <a:r>
                <a:rPr lang="en-US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 </a:t>
              </a:r>
              <a:r>
                <a:rPr lang="en-US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reserva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D6C1BF8F-A8C1-41B7-A685-635942C2DFE6}"/>
                </a:ext>
              </a:extLst>
            </p:cNvPr>
            <p:cNvSpPr txBox="1"/>
            <p:nvPr/>
          </p:nvSpPr>
          <p:spPr>
            <a:xfrm>
              <a:off x="5014872" y="2604468"/>
              <a:ext cx="3848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Exploração</a:t>
              </a: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 </a:t>
              </a:r>
              <a:r>
                <a:rPr lang="en-US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Desenvolvimento</a:t>
              </a: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Brownfield</a:t>
              </a:r>
            </a:p>
          </p:txBody>
        </p:sp>
      </p:grpSp>
      <p:sp>
        <p:nvSpPr>
          <p:cNvPr id="35" name="Oval 73">
            <a:extLst>
              <a:ext uri="{FF2B5EF4-FFF2-40B4-BE49-F238E27FC236}">
                <a16:creationId xmlns:a16="http://schemas.microsoft.com/office/drawing/2014/main" id="{7AD1DC54-8AA5-4DE6-B554-398E50A38289}"/>
              </a:ext>
            </a:extLst>
          </p:cNvPr>
          <p:cNvSpPr/>
          <p:nvPr/>
        </p:nvSpPr>
        <p:spPr>
          <a:xfrm rot="2438294">
            <a:off x="6348341" y="3774989"/>
            <a:ext cx="822960" cy="1828800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6" name="Oval 74">
            <a:extLst>
              <a:ext uri="{FF2B5EF4-FFF2-40B4-BE49-F238E27FC236}">
                <a16:creationId xmlns:a16="http://schemas.microsoft.com/office/drawing/2014/main" id="{9C77130C-8936-499D-A374-5957F0CED1FA}"/>
              </a:ext>
            </a:extLst>
          </p:cNvPr>
          <p:cNvSpPr/>
          <p:nvPr/>
        </p:nvSpPr>
        <p:spPr>
          <a:xfrm rot="2438294">
            <a:off x="7409923" y="3822410"/>
            <a:ext cx="822960" cy="1828800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7" name="Oval 76">
            <a:extLst>
              <a:ext uri="{FF2B5EF4-FFF2-40B4-BE49-F238E27FC236}">
                <a16:creationId xmlns:a16="http://schemas.microsoft.com/office/drawing/2014/main" id="{19C6C784-7B33-473D-9A25-31936772075C}"/>
              </a:ext>
            </a:extLst>
          </p:cNvPr>
          <p:cNvSpPr/>
          <p:nvPr/>
        </p:nvSpPr>
        <p:spPr>
          <a:xfrm rot="2269535">
            <a:off x="5344518" y="3644492"/>
            <a:ext cx="822960" cy="1828800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Responsabilidade Social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11602" r="3210" b="1412"/>
          <a:stretch/>
        </p:blipFill>
        <p:spPr>
          <a:xfrm>
            <a:off x="1439879" y="1304705"/>
            <a:ext cx="6264239" cy="50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Amparo às Pessoas e às Comunidades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2555776" y="1412776"/>
            <a:ext cx="5112568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Demi Cond" pitchFamily="34" charset="0"/>
              </a:rPr>
              <a:t>NÚMEROS DAS CAMPANHAS:</a:t>
            </a:r>
          </a:p>
          <a:p>
            <a:pPr algn="just" fontAlgn="auto">
              <a:spcAft>
                <a:spcPts val="0"/>
              </a:spcAft>
            </a:pPr>
            <a:endParaRPr lang="pt-BR" sz="1600" dirty="0" smtClean="0">
              <a:latin typeface="Franklin Gothic Demi Cond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Doação de Brinquedos – 4650 Brinquedos doados em 2015; 4050 em 2017;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Natal Sem Fome – 420 Cestas doadas em 2015;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Doação de Sangue – 300 bolsas de sangue doadas em 2011;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Projeto Renascer – 40 internos em tratamento;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Apoio a biblioteca local – atendimento a mais de 500 pessoas/mês;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Hortas comunitárias – beneficiam mais de 60 famílias.</a:t>
            </a:r>
          </a:p>
          <a:p>
            <a:pPr algn="just" fontAlgn="auto">
              <a:spcAft>
                <a:spcPts val="0"/>
              </a:spcAft>
            </a:pPr>
            <a:endParaRPr lang="pt-BR" sz="1600" dirty="0" smtClean="0">
              <a:latin typeface="Franklin Gothic Medium Cond" pitchFamily="34" charset="0"/>
            </a:endParaRPr>
          </a:p>
          <a:p>
            <a:pPr algn="just" fontAlgn="auto">
              <a:spcAft>
                <a:spcPts val="0"/>
              </a:spcAft>
            </a:pPr>
            <a:endParaRPr lang="pt-BR" sz="1500" dirty="0">
              <a:latin typeface="Franklin Gothic Medium Cond" pitchFamily="34" charset="0"/>
            </a:endParaRPr>
          </a:p>
        </p:txBody>
      </p:sp>
      <p:pic>
        <p:nvPicPr>
          <p:cNvPr id="7" name="Picture 2" descr="H:\MINERAÇÃO\SHOW DE TALENTOS 2011\FOTOS DA ENTREGA DAS CESTAS\DSC_1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8990"/>
            <a:ext cx="2088232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MINERAÇÃO\doação de brinquedos\DOAÇÃO DE BRINQUEDOS 2011\FOTOS\DSC_1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088232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MINERAÇÃO\FOTOS MCSA\RENASCER\DSC_3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89310"/>
            <a:ext cx="2088232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:\MINERAÇÃO\DEMANDAS\ASSIST. SOCIAL\Doação de Sangue\DSC008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3"/>
          <a:stretch/>
        </p:blipFill>
        <p:spPr bwMode="auto">
          <a:xfrm>
            <a:off x="188764" y="3949150"/>
            <a:ext cx="2079247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Respeito ao Meio Ambiente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2555776" y="3032956"/>
            <a:ext cx="5904656" cy="31323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Demi Cond" pitchFamily="34" charset="0"/>
              </a:rPr>
              <a:t>NÚMEROS DAS AÇÕES:</a:t>
            </a:r>
          </a:p>
          <a:p>
            <a:pPr algn="just" fontAlgn="auto">
              <a:spcAft>
                <a:spcPts val="0"/>
              </a:spcAft>
            </a:pPr>
            <a:endParaRPr lang="pt-BR" sz="1600" dirty="0" smtClean="0">
              <a:latin typeface="Franklin Gothic Demi Cond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Preenchimento de Cavas – 2 cavas praticamente preenchidas;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Viveiro de Mudas – Mais de 50 mil mudas plantadas até 2015;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Aterro Controlado – 100 kg de materiais aterrados diariamente;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Projeto de Compostagem – 3 toneladas de adubo produzidas por semestre;</a:t>
            </a:r>
          </a:p>
          <a:p>
            <a:pPr algn="just" fontAlgn="auto">
              <a:spcAft>
                <a:spcPts val="0"/>
              </a:spcAft>
            </a:pPr>
            <a:r>
              <a:rPr lang="pt-BR" sz="1500" dirty="0" smtClean="0">
                <a:latin typeface="Franklin Gothic Medium Cond" pitchFamily="34" charset="0"/>
              </a:rPr>
              <a:t>Varias ações ligadas a reflorestamento das áreas de empréstimo;</a:t>
            </a:r>
          </a:p>
          <a:p>
            <a:pPr algn="just" fontAlgn="auto">
              <a:spcAft>
                <a:spcPts val="0"/>
              </a:spcAft>
            </a:pPr>
            <a:endParaRPr lang="pt-BR" sz="1500" dirty="0">
              <a:latin typeface="Franklin Gothic Medium Cond" pitchFamily="34" charset="0"/>
            </a:endParaRPr>
          </a:p>
        </p:txBody>
      </p:sp>
      <p:pic>
        <p:nvPicPr>
          <p:cNvPr id="12" name="Picture 2" descr="H:\MINERAÇÃO\Trabalho meio Ambiente\DSC_2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8510"/>
            <a:ext cx="2088232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MINERAÇÃO\Trabalho meio Ambiente\DSC_2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00678"/>
            <a:ext cx="2088232" cy="13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:\MINERAÇÃO\Trabalho meio Ambiente\DSC_26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6061"/>
            <a:ext cx="2077825" cy="13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40095" r="4447" b="39668"/>
          <a:stretch/>
        </p:blipFill>
        <p:spPr bwMode="auto">
          <a:xfrm>
            <a:off x="35496" y="1052736"/>
            <a:ext cx="8568951" cy="152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Redução dos Impactos da Seca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2555776" y="1628800"/>
            <a:ext cx="5904656" cy="33483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Demi Cond" pitchFamily="34" charset="0"/>
              </a:rPr>
              <a:t>NÚMEROS DAS AÇÕES:</a:t>
            </a:r>
          </a:p>
          <a:p>
            <a:pPr algn="just" fontAlgn="auto">
              <a:spcAft>
                <a:spcPts val="0"/>
              </a:spcAft>
            </a:pPr>
            <a:endParaRPr lang="pt-BR" sz="1600" dirty="0" smtClean="0">
              <a:latin typeface="Franklin Gothic Demi Cond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Bebedouros na caatinga– 14 unidades;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Carros Pipas– mais de 150 carros pipas por mês;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Doação de mais de 1 </a:t>
            </a:r>
            <a:r>
              <a:rPr lang="pt-BR" sz="1600" dirty="0">
                <a:latin typeface="Franklin Gothic Medium Cond" panose="020B0606030402020204" pitchFamily="34" charset="0"/>
              </a:rPr>
              <a:t>milhão de litros de água são doados por </a:t>
            </a:r>
            <a:r>
              <a:rPr lang="pt-BR" sz="1600" dirty="0" smtClean="0">
                <a:latin typeface="Franklin Gothic Medium Cond" panose="020B0606030402020204" pitchFamily="34" charset="0"/>
              </a:rPr>
              <a:t>dia;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anose="020B0606030402020204" pitchFamily="34" charset="0"/>
              </a:rPr>
              <a:t>Horas Máquinas– Mais de 300 horas máquinas;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anose="020B0606030402020204" pitchFamily="34" charset="0"/>
              </a:rPr>
              <a:t>Abertura de mais de 25 poços;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anose="020B0606030402020204" pitchFamily="34" charset="0"/>
              </a:rPr>
              <a:t>Fornecimento de água para instituições, clubes, hortas, viveiros de mudas, etc.</a:t>
            </a:r>
          </a:p>
          <a:p>
            <a:pPr algn="just" fontAlgn="auto">
              <a:spcAft>
                <a:spcPts val="0"/>
              </a:spcAft>
            </a:pPr>
            <a:endParaRPr lang="pt-BR" sz="1500" dirty="0">
              <a:latin typeface="Franklin Gothic Medium Cond" pitchFamily="34" charset="0"/>
            </a:endParaRPr>
          </a:p>
        </p:txBody>
      </p:sp>
      <p:pic>
        <p:nvPicPr>
          <p:cNvPr id="9" name="Imagem 8" descr="C:\Users\rafael.cerqueira\Desktop\REDUÇÃO DE IMPACTOS DA SECA\DSC_01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7" y="2492896"/>
            <a:ext cx="2087518" cy="13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F:\MINERAÇÃO\FOTOS MCSA\BEBEDOUROS NA CAATINGA\DSC_34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46"/>
            <a:ext cx="2088499" cy="1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H:\MINERAÇÃO\FOTOS DA SECA\DSC_2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2" y="3937826"/>
            <a:ext cx="2112262" cy="14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H:\MINERAÇÃO\FOTOS DA SECA\DSC_28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7" y="5402761"/>
            <a:ext cx="2123920" cy="14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Qualidade de Vida, Segurança, Desenvolvimento Humano, Social e Cultural, Saúde e Bem Estar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 descr="C:\Users\rafael.cerqueira\Desktop\DSC08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4"/>
          <a:stretch/>
        </p:blipFill>
        <p:spPr bwMode="auto">
          <a:xfrm>
            <a:off x="179514" y="1124744"/>
            <a:ext cx="2088232" cy="12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MINERAÇÃO\Fotopublicidade\onibus dent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2492896"/>
            <a:ext cx="2088232" cy="13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MINERAÇÃO\Jovem aprendizes\DSC_2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33056"/>
            <a:ext cx="2088234" cy="13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:\MINERAÇÃO\Fotopublicidade\missa de vaqueiro\DSC_13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5389312"/>
            <a:ext cx="2088230" cy="13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:\MINERAÇÃO\Fotopublicidade\PIEP\PIEP CRIANÇAS 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75066"/>
            <a:ext cx="2088232" cy="13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ítulo 2"/>
          <p:cNvSpPr txBox="1">
            <a:spLocks/>
          </p:cNvSpPr>
          <p:nvPr/>
        </p:nvSpPr>
        <p:spPr>
          <a:xfrm>
            <a:off x="2555776" y="1412776"/>
            <a:ext cx="5904656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Demi Cond" pitchFamily="34" charset="0"/>
              </a:rPr>
              <a:t>NÚMEROS DAS AÇÕES:</a:t>
            </a:r>
          </a:p>
          <a:p>
            <a:pPr algn="just" fontAlgn="auto">
              <a:spcAft>
                <a:spcPts val="0"/>
              </a:spcAft>
            </a:pPr>
            <a:endParaRPr lang="pt-BR" sz="1600" dirty="0" smtClean="0">
              <a:latin typeface="Franklin Gothic Demi Cond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Adutora Caraíba – Mais de 100 mil pessoas beneficiadas;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>
                <a:latin typeface="Franklin Gothic Medium Cond" pitchFamily="34" charset="0"/>
              </a:rPr>
              <a:t>PIEP – 450 jovens de mais de 15 localidades atendidos  com acompanhamento esportivo e pedagógico especializado;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>
                <a:latin typeface="Franklin Gothic Medium Cond" pitchFamily="34" charset="0"/>
              </a:rPr>
              <a:t>Transporte de estudantes para mais 400 pessoas (número de formados em mais de 25 anos de programa); </a:t>
            </a:r>
            <a:endParaRPr lang="pt-BR" sz="1600" dirty="0" smtClean="0">
              <a:latin typeface="Franklin Gothic Medium Cond" pitchFamily="34" charset="0"/>
            </a:endParaRP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Programa Jovem Aprendiz – Mais de 200 jovem aprendizes formados;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Apoio à Manifestações Culturais – Apoio a diversas manifestações culturais, entre elas Missas de Vaqueiro, Copa Rural, Feiras de animais, etc.;</a:t>
            </a:r>
          </a:p>
          <a:p>
            <a:pPr algn="just" fontAlgn="auto">
              <a:spcAft>
                <a:spcPts val="0"/>
              </a:spcAft>
            </a:pPr>
            <a:r>
              <a:rPr lang="pt-BR" sz="1500" dirty="0" smtClean="0">
                <a:latin typeface="Franklin Gothic Medium Cond" pitchFamily="34" charset="0"/>
              </a:rPr>
              <a:t>Horta Comunitária de Pilar – Mais de 30 famílias envolvidas na produção de alimentos livres de agrotóxicos (Prêmio Chico Mendes).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389311"/>
            <a:ext cx="2107283" cy="14048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72" y="5360651"/>
            <a:ext cx="2101992" cy="1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5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>
                <a:latin typeface="Franklin Gothic Demi Cond" pitchFamily="34" charset="0"/>
              </a:rPr>
              <a:t>Qualidade de Vida, Segurança, Desenvolvimento Humano, Social e Cultural, Saúde e Bem Estar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2987824" y="1268760"/>
            <a:ext cx="5904656" cy="21981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Demi Cond" pitchFamily="34" charset="0"/>
              </a:rPr>
              <a:t>OUTRAS AÇÕES: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Implantação de Programa Socioambiental com objetivo de apoiar o desenvolvimento sustentável das comunidades;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Apoio ao fortalecimento da </a:t>
            </a:r>
            <a:r>
              <a:rPr lang="pt-BR" sz="1600" dirty="0" err="1" smtClean="0">
                <a:latin typeface="Franklin Gothic Medium Cond" pitchFamily="34" charset="0"/>
              </a:rPr>
              <a:t>caprinovinocultura</a:t>
            </a:r>
            <a:r>
              <a:rPr lang="pt-BR" sz="1600" dirty="0" smtClean="0">
                <a:latin typeface="Franklin Gothic Medium Cond" pitchFamily="34" charset="0"/>
              </a:rPr>
              <a:t> local;</a:t>
            </a:r>
          </a:p>
          <a:p>
            <a:pPr algn="just" fontAlgn="auto">
              <a:spcAft>
                <a:spcPts val="0"/>
              </a:spcAft>
            </a:pPr>
            <a:r>
              <a:rPr lang="pt-BR" sz="1600" dirty="0" smtClean="0">
                <a:latin typeface="Franklin Gothic Medium Cond" pitchFamily="34" charset="0"/>
              </a:rPr>
              <a:t>Incentivo ao empreendedorismo nas comunidades;</a:t>
            </a:r>
          </a:p>
          <a:p>
            <a:pPr algn="just" fontAlgn="auto">
              <a:spcAft>
                <a:spcPts val="0"/>
              </a:spcAft>
            </a:pPr>
            <a:r>
              <a:rPr lang="pt-BR" sz="1500" dirty="0" smtClean="0">
                <a:latin typeface="Franklin Gothic Medium Cond" pitchFamily="34" charset="0"/>
              </a:rPr>
              <a:t>Organização da cadeia produtiva proporcionando o fortalecimento das associações rurais.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6" y="5055799"/>
            <a:ext cx="2868552" cy="161356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44905"/>
            <a:ext cx="2868553" cy="161356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6" y="3344905"/>
            <a:ext cx="2868552" cy="161356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" y="5068407"/>
            <a:ext cx="2823722" cy="158834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" y="3357513"/>
            <a:ext cx="2823722" cy="158834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" y="1484784"/>
            <a:ext cx="2823722" cy="158834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5068407"/>
            <a:ext cx="2846139" cy="1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Plano Futuro – Tributos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" y="1085781"/>
            <a:ext cx="8988885" cy="371137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7557" y="5013176"/>
            <a:ext cx="88869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 smtClean="0"/>
              <a:t>A MCSA espera ter parcerias para o desenvolvimento local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 smtClean="0"/>
              <a:t>Necessidade de apoio em infraestrutura de estradas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 smtClean="0"/>
              <a:t>A reativação da ferrovia poderia desenvolver melhor a região.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314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Plano Futuro x Infraestrutura para apoio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7" descr="Targets2.jpg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608" y="2148330"/>
            <a:ext cx="1176338" cy="3314899"/>
          </a:xfrm>
          <a:prstGeom prst="rect">
            <a:avLst/>
          </a:prstGeom>
        </p:spPr>
      </p:pic>
      <p:sp>
        <p:nvSpPr>
          <p:cNvPr id="6" name="Oval 48"/>
          <p:cNvSpPr/>
          <p:nvPr/>
        </p:nvSpPr>
        <p:spPr>
          <a:xfrm>
            <a:off x="5960485" y="3765598"/>
            <a:ext cx="32935" cy="32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81"/>
          <p:cNvSpPr/>
          <p:nvPr/>
        </p:nvSpPr>
        <p:spPr>
          <a:xfrm>
            <a:off x="5795884" y="3975269"/>
            <a:ext cx="32935" cy="32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98"/>
          <p:cNvSpPr txBox="1"/>
          <p:nvPr/>
        </p:nvSpPr>
        <p:spPr>
          <a:xfrm>
            <a:off x="4979719" y="4987386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108"/>
          <p:cNvSpPr txBox="1"/>
          <p:nvPr/>
        </p:nvSpPr>
        <p:spPr>
          <a:xfrm>
            <a:off x="556319" y="1375023"/>
            <a:ext cx="17946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Petrolina / Juazeiro 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(Regional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500,000 people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horas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Pila para Juazeiro pela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rodovia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distrito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local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10,000 people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15km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da mina,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escritórios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central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Adutora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Água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empresa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tem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uma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adutora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no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rio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São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Francisco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uma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86Km que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está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uso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capacidade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para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comunidades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e um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pouco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do volume para MCSA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emrpresa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tem um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contrato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com 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emrpra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Shesf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–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Barragem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Sobradinho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Concentrado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 alto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cobre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limpo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(35% 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de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cobre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sem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Arsênio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)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vendido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empresa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Parapanemena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(Bahia)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2"/>
          <p:cNvSpPr/>
          <p:nvPr/>
        </p:nvSpPr>
        <p:spPr>
          <a:xfrm>
            <a:off x="289620" y="1451223"/>
            <a:ext cx="152400" cy="152400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4-Point Star 4"/>
          <p:cNvSpPr/>
          <p:nvPr/>
        </p:nvSpPr>
        <p:spPr>
          <a:xfrm>
            <a:off x="251520" y="2365623"/>
            <a:ext cx="228600" cy="228600"/>
          </a:xfrm>
          <a:prstGeom prst="star4">
            <a:avLst/>
          </a:prstGeom>
          <a:solidFill>
            <a:srgbClr val="23FF0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Diamond 5"/>
          <p:cNvSpPr/>
          <p:nvPr/>
        </p:nvSpPr>
        <p:spPr>
          <a:xfrm>
            <a:off x="251520" y="3373343"/>
            <a:ext cx="228600" cy="228600"/>
          </a:xfrm>
          <a:prstGeom prst="diamond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ightning Bolt 6"/>
          <p:cNvSpPr/>
          <p:nvPr/>
        </p:nvSpPr>
        <p:spPr>
          <a:xfrm>
            <a:off x="251520" y="4697037"/>
            <a:ext cx="228600" cy="228600"/>
          </a:xfrm>
          <a:prstGeom prst="lightningBolt">
            <a:avLst/>
          </a:prstGeom>
          <a:solidFill>
            <a:srgbClr val="22FF0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an 7"/>
          <p:cNvSpPr/>
          <p:nvPr/>
        </p:nvSpPr>
        <p:spPr>
          <a:xfrm>
            <a:off x="289620" y="5524847"/>
            <a:ext cx="152400" cy="152400"/>
          </a:xfrm>
          <a:prstGeom prst="can">
            <a:avLst/>
          </a:prstGeom>
          <a:solidFill>
            <a:srgbClr val="FF6F1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41"/>
          <p:cNvCxnSpPr>
            <a:endCxn id="91" idx="2"/>
          </p:cNvCxnSpPr>
          <p:nvPr/>
        </p:nvCxnSpPr>
        <p:spPr>
          <a:xfrm>
            <a:off x="5195393" y="4843136"/>
            <a:ext cx="438710" cy="67727"/>
          </a:xfrm>
          <a:prstGeom prst="line">
            <a:avLst/>
          </a:prstGeom>
          <a:ln w="19050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1"/>
          <p:cNvCxnSpPr/>
          <p:nvPr/>
        </p:nvCxnSpPr>
        <p:spPr>
          <a:xfrm>
            <a:off x="5459700" y="5044385"/>
            <a:ext cx="237996" cy="17050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57"/>
          <p:cNvCxnSpPr/>
          <p:nvPr/>
        </p:nvCxnSpPr>
        <p:spPr>
          <a:xfrm flipV="1">
            <a:off x="3408928" y="3603308"/>
            <a:ext cx="364649" cy="163461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5"/>
          <p:cNvCxnSpPr/>
          <p:nvPr/>
        </p:nvCxnSpPr>
        <p:spPr>
          <a:xfrm>
            <a:off x="4133364" y="4181394"/>
            <a:ext cx="1335323" cy="866429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6"/>
          <p:cNvCxnSpPr/>
          <p:nvPr/>
        </p:nvCxnSpPr>
        <p:spPr>
          <a:xfrm flipH="1" flipV="1">
            <a:off x="5697166" y="4871470"/>
            <a:ext cx="0" cy="190344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1"/>
          <p:cNvCxnSpPr/>
          <p:nvPr/>
        </p:nvCxnSpPr>
        <p:spPr>
          <a:xfrm>
            <a:off x="3769386" y="3607499"/>
            <a:ext cx="67239" cy="194089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11"/>
          <p:cNvSpPr/>
          <p:nvPr/>
        </p:nvSpPr>
        <p:spPr>
          <a:xfrm>
            <a:off x="2474717" y="3111364"/>
            <a:ext cx="331161" cy="538754"/>
          </a:xfrm>
          <a:custGeom>
            <a:avLst/>
            <a:gdLst>
              <a:gd name="connsiteX0" fmla="*/ 0 w 331161"/>
              <a:gd name="connsiteY0" fmla="*/ 405301 h 538754"/>
              <a:gd name="connsiteX1" fmla="*/ 0 w 331161"/>
              <a:gd name="connsiteY1" fmla="*/ 44484 h 538754"/>
              <a:gd name="connsiteX2" fmla="*/ 54370 w 331161"/>
              <a:gd name="connsiteY2" fmla="*/ 0 h 538754"/>
              <a:gd name="connsiteX3" fmla="*/ 54370 w 331161"/>
              <a:gd name="connsiteY3" fmla="*/ 0 h 538754"/>
              <a:gd name="connsiteX4" fmla="*/ 54370 w 331161"/>
              <a:gd name="connsiteY4" fmla="*/ 0 h 538754"/>
              <a:gd name="connsiteX5" fmla="*/ 98854 w 331161"/>
              <a:gd name="connsiteY5" fmla="*/ 0 h 538754"/>
              <a:gd name="connsiteX6" fmla="*/ 54370 w 331161"/>
              <a:gd name="connsiteY6" fmla="*/ 54369 h 538754"/>
              <a:gd name="connsiteX7" fmla="*/ 29657 w 331161"/>
              <a:gd name="connsiteY7" fmla="*/ 98854 h 538754"/>
              <a:gd name="connsiteX8" fmla="*/ 29657 w 331161"/>
              <a:gd name="connsiteY8" fmla="*/ 98854 h 538754"/>
              <a:gd name="connsiteX9" fmla="*/ 49427 w 331161"/>
              <a:gd name="connsiteY9" fmla="*/ 153223 h 538754"/>
              <a:gd name="connsiteX10" fmla="*/ 49427 w 331161"/>
              <a:gd name="connsiteY10" fmla="*/ 153223 h 538754"/>
              <a:gd name="connsiteX11" fmla="*/ 98854 w 331161"/>
              <a:gd name="connsiteY11" fmla="*/ 148281 h 538754"/>
              <a:gd name="connsiteX12" fmla="*/ 163110 w 331161"/>
              <a:gd name="connsiteY12" fmla="*/ 118625 h 538754"/>
              <a:gd name="connsiteX13" fmla="*/ 212537 w 331161"/>
              <a:gd name="connsiteY13" fmla="*/ 84026 h 538754"/>
              <a:gd name="connsiteX14" fmla="*/ 133453 w 331161"/>
              <a:gd name="connsiteY14" fmla="*/ 222421 h 538754"/>
              <a:gd name="connsiteX15" fmla="*/ 133453 w 331161"/>
              <a:gd name="connsiteY15" fmla="*/ 222421 h 538754"/>
              <a:gd name="connsiteX16" fmla="*/ 222422 w 331161"/>
              <a:gd name="connsiteY16" fmla="*/ 212536 h 538754"/>
              <a:gd name="connsiteX17" fmla="*/ 232307 w 331161"/>
              <a:gd name="connsiteY17" fmla="*/ 271848 h 538754"/>
              <a:gd name="connsiteX18" fmla="*/ 311391 w 331161"/>
              <a:gd name="connsiteY18" fmla="*/ 247135 h 538754"/>
              <a:gd name="connsiteX19" fmla="*/ 331161 w 331161"/>
              <a:gd name="connsiteY19" fmla="*/ 266906 h 538754"/>
              <a:gd name="connsiteX20" fmla="*/ 331161 w 331161"/>
              <a:gd name="connsiteY20" fmla="*/ 266906 h 538754"/>
              <a:gd name="connsiteX21" fmla="*/ 291620 w 331161"/>
              <a:gd name="connsiteY21" fmla="*/ 385530 h 538754"/>
              <a:gd name="connsiteX22" fmla="*/ 237250 w 331161"/>
              <a:gd name="connsiteY22" fmla="*/ 494270 h 538754"/>
              <a:gd name="connsiteX23" fmla="*/ 192766 w 331161"/>
              <a:gd name="connsiteY23" fmla="*/ 538754 h 538754"/>
              <a:gd name="connsiteX24" fmla="*/ 192766 w 331161"/>
              <a:gd name="connsiteY24" fmla="*/ 469556 h 538754"/>
              <a:gd name="connsiteX25" fmla="*/ 192766 w 331161"/>
              <a:gd name="connsiteY25" fmla="*/ 469556 h 538754"/>
              <a:gd name="connsiteX26" fmla="*/ 138396 w 331161"/>
              <a:gd name="connsiteY26" fmla="*/ 484385 h 538754"/>
              <a:gd name="connsiteX27" fmla="*/ 88969 w 331161"/>
              <a:gd name="connsiteY27" fmla="*/ 538754 h 538754"/>
              <a:gd name="connsiteX28" fmla="*/ 123568 w 331161"/>
              <a:gd name="connsiteY28" fmla="*/ 469556 h 538754"/>
              <a:gd name="connsiteX29" fmla="*/ 84026 w 331161"/>
              <a:gd name="connsiteY29" fmla="*/ 494270 h 538754"/>
              <a:gd name="connsiteX30" fmla="*/ 98854 w 331161"/>
              <a:gd name="connsiteY30" fmla="*/ 434957 h 538754"/>
              <a:gd name="connsiteX31" fmla="*/ 98854 w 331161"/>
              <a:gd name="connsiteY31" fmla="*/ 434957 h 538754"/>
              <a:gd name="connsiteX32" fmla="*/ 54370 w 331161"/>
              <a:gd name="connsiteY32" fmla="*/ 430015 h 538754"/>
              <a:gd name="connsiteX33" fmla="*/ 39542 w 331161"/>
              <a:gd name="connsiteY33" fmla="*/ 474499 h 538754"/>
              <a:gd name="connsiteX34" fmla="*/ 0 w 331161"/>
              <a:gd name="connsiteY34" fmla="*/ 405301 h 5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161" h="538754">
                <a:moveTo>
                  <a:pt x="0" y="405301"/>
                </a:moveTo>
                <a:lnTo>
                  <a:pt x="0" y="44484"/>
                </a:lnTo>
                <a:lnTo>
                  <a:pt x="54370" y="0"/>
                </a:lnTo>
                <a:lnTo>
                  <a:pt x="54370" y="0"/>
                </a:lnTo>
                <a:lnTo>
                  <a:pt x="54370" y="0"/>
                </a:lnTo>
                <a:lnTo>
                  <a:pt x="98854" y="0"/>
                </a:lnTo>
                <a:lnTo>
                  <a:pt x="54370" y="54369"/>
                </a:lnTo>
                <a:lnTo>
                  <a:pt x="29657" y="98854"/>
                </a:lnTo>
                <a:lnTo>
                  <a:pt x="29657" y="98854"/>
                </a:lnTo>
                <a:lnTo>
                  <a:pt x="49427" y="153223"/>
                </a:lnTo>
                <a:lnTo>
                  <a:pt x="49427" y="153223"/>
                </a:lnTo>
                <a:lnTo>
                  <a:pt x="98854" y="148281"/>
                </a:lnTo>
                <a:lnTo>
                  <a:pt x="163110" y="118625"/>
                </a:lnTo>
                <a:lnTo>
                  <a:pt x="212537" y="84026"/>
                </a:lnTo>
                <a:lnTo>
                  <a:pt x="133453" y="222421"/>
                </a:lnTo>
                <a:lnTo>
                  <a:pt x="133453" y="222421"/>
                </a:lnTo>
                <a:lnTo>
                  <a:pt x="222422" y="212536"/>
                </a:lnTo>
                <a:lnTo>
                  <a:pt x="232307" y="271848"/>
                </a:lnTo>
                <a:lnTo>
                  <a:pt x="311391" y="247135"/>
                </a:lnTo>
                <a:lnTo>
                  <a:pt x="331161" y="266906"/>
                </a:lnTo>
                <a:lnTo>
                  <a:pt x="331161" y="266906"/>
                </a:lnTo>
                <a:lnTo>
                  <a:pt x="291620" y="385530"/>
                </a:lnTo>
                <a:lnTo>
                  <a:pt x="237250" y="494270"/>
                </a:lnTo>
                <a:lnTo>
                  <a:pt x="192766" y="538754"/>
                </a:lnTo>
                <a:lnTo>
                  <a:pt x="192766" y="469556"/>
                </a:lnTo>
                <a:lnTo>
                  <a:pt x="192766" y="469556"/>
                </a:lnTo>
                <a:lnTo>
                  <a:pt x="138396" y="484385"/>
                </a:lnTo>
                <a:lnTo>
                  <a:pt x="88969" y="538754"/>
                </a:lnTo>
                <a:lnTo>
                  <a:pt x="123568" y="469556"/>
                </a:lnTo>
                <a:lnTo>
                  <a:pt x="84026" y="494270"/>
                </a:lnTo>
                <a:lnTo>
                  <a:pt x="98854" y="434957"/>
                </a:lnTo>
                <a:lnTo>
                  <a:pt x="98854" y="434957"/>
                </a:lnTo>
                <a:lnTo>
                  <a:pt x="54370" y="430015"/>
                </a:lnTo>
                <a:lnTo>
                  <a:pt x="39542" y="474499"/>
                </a:lnTo>
                <a:lnTo>
                  <a:pt x="0" y="4053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2748949" y="1768361"/>
            <a:ext cx="2971800" cy="1936568"/>
          </a:xfrm>
          <a:custGeom>
            <a:avLst/>
            <a:gdLst>
              <a:gd name="connsiteX0" fmla="*/ 0 w 2971800"/>
              <a:gd name="connsiteY0" fmla="*/ 1786345 h 1936568"/>
              <a:gd name="connsiteX1" fmla="*/ 29392 w 2971800"/>
              <a:gd name="connsiteY1" fmla="*/ 1802674 h 1936568"/>
              <a:gd name="connsiteX2" fmla="*/ 75112 w 2971800"/>
              <a:gd name="connsiteY2" fmla="*/ 1822268 h 1936568"/>
              <a:gd name="connsiteX3" fmla="*/ 117566 w 2971800"/>
              <a:gd name="connsiteY3" fmla="*/ 1851660 h 1936568"/>
              <a:gd name="connsiteX4" fmla="*/ 150223 w 2971800"/>
              <a:gd name="connsiteY4" fmla="*/ 1851660 h 1936568"/>
              <a:gd name="connsiteX5" fmla="*/ 248194 w 2971800"/>
              <a:gd name="connsiteY5" fmla="*/ 1828800 h 1936568"/>
              <a:gd name="connsiteX6" fmla="*/ 310243 w 2971800"/>
              <a:gd name="connsiteY6" fmla="*/ 1819003 h 1936568"/>
              <a:gd name="connsiteX7" fmla="*/ 359229 w 2971800"/>
              <a:gd name="connsiteY7" fmla="*/ 1828800 h 1936568"/>
              <a:gd name="connsiteX8" fmla="*/ 418012 w 2971800"/>
              <a:gd name="connsiteY8" fmla="*/ 1861457 h 1936568"/>
              <a:gd name="connsiteX9" fmla="*/ 463732 w 2971800"/>
              <a:gd name="connsiteY9" fmla="*/ 1894114 h 1936568"/>
              <a:gd name="connsiteX10" fmla="*/ 529046 w 2971800"/>
              <a:gd name="connsiteY10" fmla="*/ 1920240 h 1936568"/>
              <a:gd name="connsiteX11" fmla="*/ 630283 w 2971800"/>
              <a:gd name="connsiteY11" fmla="*/ 1936568 h 1936568"/>
              <a:gd name="connsiteX12" fmla="*/ 689066 w 2971800"/>
              <a:gd name="connsiteY12" fmla="*/ 1920240 h 1936568"/>
              <a:gd name="connsiteX13" fmla="*/ 738052 w 2971800"/>
              <a:gd name="connsiteY13" fmla="*/ 1903911 h 1936568"/>
              <a:gd name="connsiteX14" fmla="*/ 800100 w 2971800"/>
              <a:gd name="connsiteY14" fmla="*/ 1890848 h 1936568"/>
              <a:gd name="connsiteX15" fmla="*/ 839289 w 2971800"/>
              <a:gd name="connsiteY15" fmla="*/ 1877785 h 1936568"/>
              <a:gd name="connsiteX16" fmla="*/ 871946 w 2971800"/>
              <a:gd name="connsiteY16" fmla="*/ 1838597 h 1936568"/>
              <a:gd name="connsiteX17" fmla="*/ 898072 w 2971800"/>
              <a:gd name="connsiteY17" fmla="*/ 1779814 h 1936568"/>
              <a:gd name="connsiteX18" fmla="*/ 930729 w 2971800"/>
              <a:gd name="connsiteY18" fmla="*/ 1743891 h 1936568"/>
              <a:gd name="connsiteX19" fmla="*/ 960120 w 2971800"/>
              <a:gd name="connsiteY19" fmla="*/ 1724297 h 1936568"/>
              <a:gd name="connsiteX20" fmla="*/ 1002574 w 2971800"/>
              <a:gd name="connsiteY20" fmla="*/ 1711234 h 1936568"/>
              <a:gd name="connsiteX21" fmla="*/ 1071154 w 2971800"/>
              <a:gd name="connsiteY21" fmla="*/ 1717765 h 1936568"/>
              <a:gd name="connsiteX22" fmla="*/ 1116874 w 2971800"/>
              <a:gd name="connsiteY22" fmla="*/ 1721031 h 1936568"/>
              <a:gd name="connsiteX23" fmla="*/ 1146266 w 2971800"/>
              <a:gd name="connsiteY23" fmla="*/ 1721031 h 1936568"/>
              <a:gd name="connsiteX24" fmla="*/ 1172392 w 2971800"/>
              <a:gd name="connsiteY24" fmla="*/ 1698171 h 1936568"/>
              <a:gd name="connsiteX25" fmla="*/ 1191986 w 2971800"/>
              <a:gd name="connsiteY25" fmla="*/ 1645920 h 1936568"/>
              <a:gd name="connsiteX26" fmla="*/ 1211580 w 2971800"/>
              <a:gd name="connsiteY26" fmla="*/ 1603465 h 1936568"/>
              <a:gd name="connsiteX27" fmla="*/ 1231174 w 2971800"/>
              <a:gd name="connsiteY27" fmla="*/ 1564277 h 1936568"/>
              <a:gd name="connsiteX28" fmla="*/ 1247503 w 2971800"/>
              <a:gd name="connsiteY28" fmla="*/ 1541417 h 1936568"/>
              <a:gd name="connsiteX29" fmla="*/ 1283426 w 2971800"/>
              <a:gd name="connsiteY29" fmla="*/ 1531620 h 1936568"/>
              <a:gd name="connsiteX30" fmla="*/ 1325880 w 2971800"/>
              <a:gd name="connsiteY30" fmla="*/ 1534885 h 1936568"/>
              <a:gd name="connsiteX31" fmla="*/ 1358537 w 2971800"/>
              <a:gd name="connsiteY31" fmla="*/ 1554480 h 1936568"/>
              <a:gd name="connsiteX32" fmla="*/ 1371600 w 2971800"/>
              <a:gd name="connsiteY32" fmla="*/ 1577340 h 1936568"/>
              <a:gd name="connsiteX33" fmla="*/ 1404257 w 2971800"/>
              <a:gd name="connsiteY33" fmla="*/ 1593668 h 1936568"/>
              <a:gd name="connsiteX34" fmla="*/ 1443446 w 2971800"/>
              <a:gd name="connsiteY34" fmla="*/ 1596934 h 1936568"/>
              <a:gd name="connsiteX35" fmla="*/ 1479369 w 2971800"/>
              <a:gd name="connsiteY35" fmla="*/ 1580605 h 1936568"/>
              <a:gd name="connsiteX36" fmla="*/ 1512026 w 2971800"/>
              <a:gd name="connsiteY36" fmla="*/ 1547948 h 1936568"/>
              <a:gd name="connsiteX37" fmla="*/ 1538152 w 2971800"/>
              <a:gd name="connsiteY37" fmla="*/ 1498963 h 1936568"/>
              <a:gd name="connsiteX38" fmla="*/ 1547949 w 2971800"/>
              <a:gd name="connsiteY38" fmla="*/ 1446711 h 1936568"/>
              <a:gd name="connsiteX39" fmla="*/ 1557746 w 2971800"/>
              <a:gd name="connsiteY39" fmla="*/ 1404257 h 1936568"/>
              <a:gd name="connsiteX40" fmla="*/ 1577340 w 2971800"/>
              <a:gd name="connsiteY40" fmla="*/ 1365068 h 1936568"/>
              <a:gd name="connsiteX41" fmla="*/ 1583872 w 2971800"/>
              <a:gd name="connsiteY41" fmla="*/ 1322614 h 1936568"/>
              <a:gd name="connsiteX42" fmla="*/ 1583872 w 2971800"/>
              <a:gd name="connsiteY42" fmla="*/ 1260565 h 1936568"/>
              <a:gd name="connsiteX43" fmla="*/ 1613263 w 2971800"/>
              <a:gd name="connsiteY43" fmla="*/ 1198517 h 1936568"/>
              <a:gd name="connsiteX44" fmla="*/ 1636123 w 2971800"/>
              <a:gd name="connsiteY44" fmla="*/ 1156063 h 1936568"/>
              <a:gd name="connsiteX45" fmla="*/ 1652452 w 2971800"/>
              <a:gd name="connsiteY45" fmla="*/ 1084217 h 1936568"/>
              <a:gd name="connsiteX46" fmla="*/ 1672046 w 2971800"/>
              <a:gd name="connsiteY46" fmla="*/ 969917 h 1936568"/>
              <a:gd name="connsiteX47" fmla="*/ 1672046 w 2971800"/>
              <a:gd name="connsiteY47" fmla="*/ 898071 h 1936568"/>
              <a:gd name="connsiteX48" fmla="*/ 1707969 w 2971800"/>
              <a:gd name="connsiteY48" fmla="*/ 751114 h 1936568"/>
              <a:gd name="connsiteX49" fmla="*/ 1724297 w 2971800"/>
              <a:gd name="connsiteY49" fmla="*/ 702128 h 1936568"/>
              <a:gd name="connsiteX50" fmla="*/ 1753689 w 2971800"/>
              <a:gd name="connsiteY50" fmla="*/ 659674 h 1936568"/>
              <a:gd name="connsiteX51" fmla="*/ 1789612 w 2971800"/>
              <a:gd name="connsiteY51" fmla="*/ 630283 h 1936568"/>
              <a:gd name="connsiteX52" fmla="*/ 1838597 w 2971800"/>
              <a:gd name="connsiteY52" fmla="*/ 604157 h 1936568"/>
              <a:gd name="connsiteX53" fmla="*/ 1884317 w 2971800"/>
              <a:gd name="connsiteY53" fmla="*/ 604157 h 1936568"/>
              <a:gd name="connsiteX54" fmla="*/ 1952897 w 2971800"/>
              <a:gd name="connsiteY54" fmla="*/ 630283 h 1936568"/>
              <a:gd name="connsiteX55" fmla="*/ 2018212 w 2971800"/>
              <a:gd name="connsiteY55" fmla="*/ 679268 h 1936568"/>
              <a:gd name="connsiteX56" fmla="*/ 2054134 w 2971800"/>
              <a:gd name="connsiteY56" fmla="*/ 711925 h 1936568"/>
              <a:gd name="connsiteX57" fmla="*/ 2093323 w 2971800"/>
              <a:gd name="connsiteY57" fmla="*/ 744583 h 1936568"/>
              <a:gd name="connsiteX58" fmla="*/ 2152106 w 2971800"/>
              <a:gd name="connsiteY58" fmla="*/ 754380 h 1936568"/>
              <a:gd name="connsiteX59" fmla="*/ 2243546 w 2971800"/>
              <a:gd name="connsiteY59" fmla="*/ 738051 h 1936568"/>
              <a:gd name="connsiteX60" fmla="*/ 2286000 w 2971800"/>
              <a:gd name="connsiteY60" fmla="*/ 705394 h 1936568"/>
              <a:gd name="connsiteX61" fmla="*/ 2354580 w 2971800"/>
              <a:gd name="connsiteY61" fmla="*/ 656408 h 1936568"/>
              <a:gd name="connsiteX62" fmla="*/ 2397034 w 2971800"/>
              <a:gd name="connsiteY62" fmla="*/ 620485 h 1936568"/>
              <a:gd name="connsiteX63" fmla="*/ 2462349 w 2971800"/>
              <a:gd name="connsiteY63" fmla="*/ 597625 h 1936568"/>
              <a:gd name="connsiteX64" fmla="*/ 2540726 w 2971800"/>
              <a:gd name="connsiteY64" fmla="*/ 597625 h 1936568"/>
              <a:gd name="connsiteX65" fmla="*/ 2622369 w 2971800"/>
              <a:gd name="connsiteY65" fmla="*/ 600891 h 1936568"/>
              <a:gd name="connsiteX66" fmla="*/ 2710543 w 2971800"/>
              <a:gd name="connsiteY66" fmla="*/ 578031 h 1936568"/>
              <a:gd name="connsiteX67" fmla="*/ 2766060 w 2971800"/>
              <a:gd name="connsiteY67" fmla="*/ 519248 h 1936568"/>
              <a:gd name="connsiteX68" fmla="*/ 2847703 w 2971800"/>
              <a:gd name="connsiteY68" fmla="*/ 424543 h 1936568"/>
              <a:gd name="connsiteX69" fmla="*/ 2903220 w 2971800"/>
              <a:gd name="connsiteY69" fmla="*/ 342900 h 1936568"/>
              <a:gd name="connsiteX70" fmla="*/ 2968534 w 2971800"/>
              <a:gd name="connsiteY70" fmla="*/ 257991 h 1936568"/>
              <a:gd name="connsiteX71" fmla="*/ 2971800 w 2971800"/>
              <a:gd name="connsiteY71" fmla="*/ 163285 h 1936568"/>
              <a:gd name="connsiteX72" fmla="*/ 2932612 w 2971800"/>
              <a:gd name="connsiteY72" fmla="*/ 68580 h 1936568"/>
              <a:gd name="connsiteX73" fmla="*/ 2899954 w 2971800"/>
              <a:gd name="connsiteY73" fmla="*/ 0 h 1936568"/>
              <a:gd name="connsiteX74" fmla="*/ 2899954 w 2971800"/>
              <a:gd name="connsiteY74" fmla="*/ 0 h 1936568"/>
              <a:gd name="connsiteX75" fmla="*/ 2899954 w 2971800"/>
              <a:gd name="connsiteY75" fmla="*/ 0 h 193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71800" h="1936568">
                <a:moveTo>
                  <a:pt x="0" y="1786345"/>
                </a:moveTo>
                <a:lnTo>
                  <a:pt x="29392" y="1802674"/>
                </a:lnTo>
                <a:lnTo>
                  <a:pt x="75112" y="1822268"/>
                </a:lnTo>
                <a:lnTo>
                  <a:pt x="117566" y="1851660"/>
                </a:lnTo>
                <a:lnTo>
                  <a:pt x="150223" y="1851660"/>
                </a:lnTo>
                <a:lnTo>
                  <a:pt x="248194" y="1828800"/>
                </a:lnTo>
                <a:lnTo>
                  <a:pt x="310243" y="1819003"/>
                </a:lnTo>
                <a:lnTo>
                  <a:pt x="359229" y="1828800"/>
                </a:lnTo>
                <a:lnTo>
                  <a:pt x="418012" y="1861457"/>
                </a:lnTo>
                <a:lnTo>
                  <a:pt x="463732" y="1894114"/>
                </a:lnTo>
                <a:lnTo>
                  <a:pt x="529046" y="1920240"/>
                </a:lnTo>
                <a:lnTo>
                  <a:pt x="630283" y="1936568"/>
                </a:lnTo>
                <a:lnTo>
                  <a:pt x="689066" y="1920240"/>
                </a:lnTo>
                <a:lnTo>
                  <a:pt x="738052" y="1903911"/>
                </a:lnTo>
                <a:lnTo>
                  <a:pt x="800100" y="1890848"/>
                </a:lnTo>
                <a:lnTo>
                  <a:pt x="839289" y="1877785"/>
                </a:lnTo>
                <a:lnTo>
                  <a:pt x="871946" y="1838597"/>
                </a:lnTo>
                <a:lnTo>
                  <a:pt x="898072" y="1779814"/>
                </a:lnTo>
                <a:lnTo>
                  <a:pt x="930729" y="1743891"/>
                </a:lnTo>
                <a:lnTo>
                  <a:pt x="960120" y="1724297"/>
                </a:lnTo>
                <a:lnTo>
                  <a:pt x="1002574" y="1711234"/>
                </a:lnTo>
                <a:lnTo>
                  <a:pt x="1071154" y="1717765"/>
                </a:lnTo>
                <a:lnTo>
                  <a:pt x="1116874" y="1721031"/>
                </a:lnTo>
                <a:lnTo>
                  <a:pt x="1146266" y="1721031"/>
                </a:lnTo>
                <a:lnTo>
                  <a:pt x="1172392" y="1698171"/>
                </a:lnTo>
                <a:lnTo>
                  <a:pt x="1191986" y="1645920"/>
                </a:lnTo>
                <a:lnTo>
                  <a:pt x="1211580" y="1603465"/>
                </a:lnTo>
                <a:lnTo>
                  <a:pt x="1231174" y="1564277"/>
                </a:lnTo>
                <a:lnTo>
                  <a:pt x="1247503" y="1541417"/>
                </a:lnTo>
                <a:lnTo>
                  <a:pt x="1283426" y="1531620"/>
                </a:lnTo>
                <a:lnTo>
                  <a:pt x="1325880" y="1534885"/>
                </a:lnTo>
                <a:lnTo>
                  <a:pt x="1358537" y="1554480"/>
                </a:lnTo>
                <a:lnTo>
                  <a:pt x="1371600" y="1577340"/>
                </a:lnTo>
                <a:lnTo>
                  <a:pt x="1404257" y="1593668"/>
                </a:lnTo>
                <a:lnTo>
                  <a:pt x="1443446" y="1596934"/>
                </a:lnTo>
                <a:lnTo>
                  <a:pt x="1479369" y="1580605"/>
                </a:lnTo>
                <a:lnTo>
                  <a:pt x="1512026" y="1547948"/>
                </a:lnTo>
                <a:lnTo>
                  <a:pt x="1538152" y="1498963"/>
                </a:lnTo>
                <a:lnTo>
                  <a:pt x="1547949" y="1446711"/>
                </a:lnTo>
                <a:lnTo>
                  <a:pt x="1557746" y="1404257"/>
                </a:lnTo>
                <a:lnTo>
                  <a:pt x="1577340" y="1365068"/>
                </a:lnTo>
                <a:lnTo>
                  <a:pt x="1583872" y="1322614"/>
                </a:lnTo>
                <a:lnTo>
                  <a:pt x="1583872" y="1260565"/>
                </a:lnTo>
                <a:lnTo>
                  <a:pt x="1613263" y="1198517"/>
                </a:lnTo>
                <a:lnTo>
                  <a:pt x="1636123" y="1156063"/>
                </a:lnTo>
                <a:lnTo>
                  <a:pt x="1652452" y="1084217"/>
                </a:lnTo>
                <a:lnTo>
                  <a:pt x="1672046" y="969917"/>
                </a:lnTo>
                <a:lnTo>
                  <a:pt x="1672046" y="898071"/>
                </a:lnTo>
                <a:lnTo>
                  <a:pt x="1707969" y="751114"/>
                </a:lnTo>
                <a:lnTo>
                  <a:pt x="1724297" y="702128"/>
                </a:lnTo>
                <a:lnTo>
                  <a:pt x="1753689" y="659674"/>
                </a:lnTo>
                <a:lnTo>
                  <a:pt x="1789612" y="630283"/>
                </a:lnTo>
                <a:lnTo>
                  <a:pt x="1838597" y="604157"/>
                </a:lnTo>
                <a:lnTo>
                  <a:pt x="1884317" y="604157"/>
                </a:lnTo>
                <a:lnTo>
                  <a:pt x="1952897" y="630283"/>
                </a:lnTo>
                <a:lnTo>
                  <a:pt x="2018212" y="679268"/>
                </a:lnTo>
                <a:lnTo>
                  <a:pt x="2054134" y="711925"/>
                </a:lnTo>
                <a:lnTo>
                  <a:pt x="2093323" y="744583"/>
                </a:lnTo>
                <a:lnTo>
                  <a:pt x="2152106" y="754380"/>
                </a:lnTo>
                <a:lnTo>
                  <a:pt x="2243546" y="738051"/>
                </a:lnTo>
                <a:lnTo>
                  <a:pt x="2286000" y="705394"/>
                </a:lnTo>
                <a:lnTo>
                  <a:pt x="2354580" y="656408"/>
                </a:lnTo>
                <a:lnTo>
                  <a:pt x="2397034" y="620485"/>
                </a:lnTo>
                <a:lnTo>
                  <a:pt x="2462349" y="597625"/>
                </a:lnTo>
                <a:lnTo>
                  <a:pt x="2540726" y="597625"/>
                </a:lnTo>
                <a:lnTo>
                  <a:pt x="2622369" y="600891"/>
                </a:lnTo>
                <a:lnTo>
                  <a:pt x="2710543" y="578031"/>
                </a:lnTo>
                <a:lnTo>
                  <a:pt x="2766060" y="519248"/>
                </a:lnTo>
                <a:lnTo>
                  <a:pt x="2847703" y="424543"/>
                </a:lnTo>
                <a:lnTo>
                  <a:pt x="2903220" y="342900"/>
                </a:lnTo>
                <a:lnTo>
                  <a:pt x="2968534" y="257991"/>
                </a:lnTo>
                <a:lnTo>
                  <a:pt x="2971800" y="163285"/>
                </a:lnTo>
                <a:lnTo>
                  <a:pt x="2932612" y="68580"/>
                </a:lnTo>
                <a:lnTo>
                  <a:pt x="2899954" y="0"/>
                </a:lnTo>
                <a:lnTo>
                  <a:pt x="2899954" y="0"/>
                </a:lnTo>
                <a:lnTo>
                  <a:pt x="2899954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14"/>
          <p:cNvSpPr/>
          <p:nvPr/>
        </p:nvSpPr>
        <p:spPr>
          <a:xfrm>
            <a:off x="3738301" y="1642988"/>
            <a:ext cx="986883" cy="1809503"/>
          </a:xfrm>
          <a:custGeom>
            <a:avLst/>
            <a:gdLst>
              <a:gd name="connsiteX0" fmla="*/ 0 w 964580"/>
              <a:gd name="connsiteY0" fmla="*/ 1800922 h 1800922"/>
              <a:gd name="connsiteX1" fmla="*/ 39029 w 964580"/>
              <a:gd name="connsiteY1" fmla="*/ 1734015 h 1800922"/>
              <a:gd name="connsiteX2" fmla="*/ 172844 w 964580"/>
              <a:gd name="connsiteY2" fmla="*/ 1460810 h 1800922"/>
              <a:gd name="connsiteX3" fmla="*/ 317809 w 964580"/>
              <a:gd name="connsiteY3" fmla="*/ 1204332 h 1800922"/>
              <a:gd name="connsiteX4" fmla="*/ 457200 w 964580"/>
              <a:gd name="connsiteY4" fmla="*/ 1003610 h 1800922"/>
              <a:gd name="connsiteX5" fmla="*/ 674648 w 964580"/>
              <a:gd name="connsiteY5" fmla="*/ 641195 h 1800922"/>
              <a:gd name="connsiteX6" fmla="*/ 730405 w 964580"/>
              <a:gd name="connsiteY6" fmla="*/ 529683 h 1800922"/>
              <a:gd name="connsiteX7" fmla="*/ 819614 w 964580"/>
              <a:gd name="connsiteY7" fmla="*/ 262054 h 1800922"/>
              <a:gd name="connsiteX8" fmla="*/ 964580 w 964580"/>
              <a:gd name="connsiteY8" fmla="*/ 0 h 180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580" h="1800922">
                <a:moveTo>
                  <a:pt x="0" y="1800922"/>
                </a:moveTo>
                <a:lnTo>
                  <a:pt x="39029" y="1734015"/>
                </a:lnTo>
                <a:lnTo>
                  <a:pt x="172844" y="1460810"/>
                </a:lnTo>
                <a:lnTo>
                  <a:pt x="317809" y="1204332"/>
                </a:lnTo>
                <a:lnTo>
                  <a:pt x="457200" y="1003610"/>
                </a:lnTo>
                <a:lnTo>
                  <a:pt x="674648" y="641195"/>
                </a:lnTo>
                <a:lnTo>
                  <a:pt x="730405" y="529683"/>
                </a:lnTo>
                <a:lnTo>
                  <a:pt x="819614" y="262054"/>
                </a:lnTo>
                <a:lnTo>
                  <a:pt x="96458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15"/>
          <p:cNvSpPr/>
          <p:nvPr/>
        </p:nvSpPr>
        <p:spPr>
          <a:xfrm>
            <a:off x="3738301" y="1760077"/>
            <a:ext cx="2241395" cy="1856678"/>
          </a:xfrm>
          <a:custGeom>
            <a:avLst/>
            <a:gdLst>
              <a:gd name="connsiteX0" fmla="*/ 5576 w 2241395"/>
              <a:gd name="connsiteY0" fmla="*/ 1689410 h 1856678"/>
              <a:gd name="connsiteX1" fmla="*/ 0 w 2241395"/>
              <a:gd name="connsiteY1" fmla="*/ 1789771 h 1856678"/>
              <a:gd name="connsiteX2" fmla="*/ 55756 w 2241395"/>
              <a:gd name="connsiteY2" fmla="*/ 1856678 h 1856678"/>
              <a:gd name="connsiteX3" fmla="*/ 111512 w 2241395"/>
              <a:gd name="connsiteY3" fmla="*/ 1812073 h 1856678"/>
              <a:gd name="connsiteX4" fmla="*/ 245327 w 2241395"/>
              <a:gd name="connsiteY4" fmla="*/ 1773044 h 1856678"/>
              <a:gd name="connsiteX5" fmla="*/ 379142 w 2241395"/>
              <a:gd name="connsiteY5" fmla="*/ 1761893 h 1856678"/>
              <a:gd name="connsiteX6" fmla="*/ 496230 w 2241395"/>
              <a:gd name="connsiteY6" fmla="*/ 1717288 h 1856678"/>
              <a:gd name="connsiteX7" fmla="*/ 630044 w 2241395"/>
              <a:gd name="connsiteY7" fmla="*/ 1694985 h 1856678"/>
              <a:gd name="connsiteX8" fmla="*/ 685800 w 2241395"/>
              <a:gd name="connsiteY8" fmla="*/ 1622502 h 1856678"/>
              <a:gd name="connsiteX9" fmla="*/ 869795 w 2241395"/>
              <a:gd name="connsiteY9" fmla="*/ 1544444 h 1856678"/>
              <a:gd name="connsiteX10" fmla="*/ 981308 w 2241395"/>
              <a:gd name="connsiteY10" fmla="*/ 1399478 h 1856678"/>
              <a:gd name="connsiteX11" fmla="*/ 1081669 w 2241395"/>
              <a:gd name="connsiteY11" fmla="*/ 1293541 h 1856678"/>
              <a:gd name="connsiteX12" fmla="*/ 1343722 w 2241395"/>
              <a:gd name="connsiteY12" fmla="*/ 1037063 h 1856678"/>
              <a:gd name="connsiteX13" fmla="*/ 1471961 w 2241395"/>
              <a:gd name="connsiteY13" fmla="*/ 908824 h 1856678"/>
              <a:gd name="connsiteX14" fmla="*/ 1600200 w 2241395"/>
              <a:gd name="connsiteY14" fmla="*/ 869795 h 1856678"/>
              <a:gd name="connsiteX15" fmla="*/ 1700561 w 2241395"/>
              <a:gd name="connsiteY15" fmla="*/ 858644 h 1856678"/>
              <a:gd name="connsiteX16" fmla="*/ 1778620 w 2241395"/>
              <a:gd name="connsiteY16" fmla="*/ 814039 h 1856678"/>
              <a:gd name="connsiteX17" fmla="*/ 1884556 w 2241395"/>
              <a:gd name="connsiteY17" fmla="*/ 652346 h 1856678"/>
              <a:gd name="connsiteX18" fmla="*/ 1923586 w 2241395"/>
              <a:gd name="connsiteY18" fmla="*/ 512956 h 1856678"/>
              <a:gd name="connsiteX19" fmla="*/ 1962615 w 2241395"/>
              <a:gd name="connsiteY19" fmla="*/ 390293 h 1856678"/>
              <a:gd name="connsiteX20" fmla="*/ 2079703 w 2241395"/>
              <a:gd name="connsiteY20" fmla="*/ 278780 h 1856678"/>
              <a:gd name="connsiteX21" fmla="*/ 2152186 w 2241395"/>
              <a:gd name="connsiteY21" fmla="*/ 117088 h 1856678"/>
              <a:gd name="connsiteX22" fmla="*/ 2241395 w 2241395"/>
              <a:gd name="connsiteY22" fmla="*/ 0 h 185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1395" h="1856678">
                <a:moveTo>
                  <a:pt x="5576" y="1689410"/>
                </a:moveTo>
                <a:lnTo>
                  <a:pt x="0" y="1789771"/>
                </a:lnTo>
                <a:lnTo>
                  <a:pt x="55756" y="1856678"/>
                </a:lnTo>
                <a:lnTo>
                  <a:pt x="111512" y="1812073"/>
                </a:lnTo>
                <a:lnTo>
                  <a:pt x="245327" y="1773044"/>
                </a:lnTo>
                <a:lnTo>
                  <a:pt x="379142" y="1761893"/>
                </a:lnTo>
                <a:lnTo>
                  <a:pt x="496230" y="1717288"/>
                </a:lnTo>
                <a:lnTo>
                  <a:pt x="630044" y="1694985"/>
                </a:lnTo>
                <a:lnTo>
                  <a:pt x="685800" y="1622502"/>
                </a:lnTo>
                <a:lnTo>
                  <a:pt x="869795" y="1544444"/>
                </a:lnTo>
                <a:lnTo>
                  <a:pt x="981308" y="1399478"/>
                </a:lnTo>
                <a:lnTo>
                  <a:pt x="1081669" y="1293541"/>
                </a:lnTo>
                <a:lnTo>
                  <a:pt x="1343722" y="1037063"/>
                </a:lnTo>
                <a:lnTo>
                  <a:pt x="1471961" y="908824"/>
                </a:lnTo>
                <a:lnTo>
                  <a:pt x="1600200" y="869795"/>
                </a:lnTo>
                <a:lnTo>
                  <a:pt x="1700561" y="858644"/>
                </a:lnTo>
                <a:lnTo>
                  <a:pt x="1778620" y="814039"/>
                </a:lnTo>
                <a:lnTo>
                  <a:pt x="1884556" y="652346"/>
                </a:lnTo>
                <a:lnTo>
                  <a:pt x="1923586" y="512956"/>
                </a:lnTo>
                <a:lnTo>
                  <a:pt x="1962615" y="390293"/>
                </a:lnTo>
                <a:lnTo>
                  <a:pt x="2079703" y="278780"/>
                </a:lnTo>
                <a:lnTo>
                  <a:pt x="2152186" y="117088"/>
                </a:lnTo>
                <a:lnTo>
                  <a:pt x="2241395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3782906" y="3611179"/>
            <a:ext cx="3144644" cy="1232210"/>
          </a:xfrm>
          <a:custGeom>
            <a:avLst/>
            <a:gdLst>
              <a:gd name="connsiteX0" fmla="*/ 0 w 3144644"/>
              <a:gd name="connsiteY0" fmla="*/ 0 h 1232210"/>
              <a:gd name="connsiteX1" fmla="*/ 105937 w 3144644"/>
              <a:gd name="connsiteY1" fmla="*/ 50181 h 1232210"/>
              <a:gd name="connsiteX2" fmla="*/ 217449 w 3144644"/>
              <a:gd name="connsiteY2" fmla="*/ 39030 h 1232210"/>
              <a:gd name="connsiteX3" fmla="*/ 367990 w 3144644"/>
              <a:gd name="connsiteY3" fmla="*/ 22303 h 1232210"/>
              <a:gd name="connsiteX4" fmla="*/ 657922 w 3144644"/>
              <a:gd name="connsiteY4" fmla="*/ 78059 h 1232210"/>
              <a:gd name="connsiteX5" fmla="*/ 919976 w 3144644"/>
              <a:gd name="connsiteY5" fmla="*/ 144966 h 1232210"/>
              <a:gd name="connsiteX6" fmla="*/ 1087244 w 3144644"/>
              <a:gd name="connsiteY6" fmla="*/ 217449 h 1232210"/>
              <a:gd name="connsiteX7" fmla="*/ 1265664 w 3144644"/>
              <a:gd name="connsiteY7" fmla="*/ 239752 h 1232210"/>
              <a:gd name="connsiteX8" fmla="*/ 1405054 w 3144644"/>
              <a:gd name="connsiteY8" fmla="*/ 267630 h 1232210"/>
              <a:gd name="connsiteX9" fmla="*/ 1650381 w 3144644"/>
              <a:gd name="connsiteY9" fmla="*/ 306659 h 1232210"/>
              <a:gd name="connsiteX10" fmla="*/ 1884556 w 3144644"/>
              <a:gd name="connsiteY10" fmla="*/ 407020 h 1232210"/>
              <a:gd name="connsiteX11" fmla="*/ 2107581 w 3144644"/>
              <a:gd name="connsiteY11" fmla="*/ 507381 h 1232210"/>
              <a:gd name="connsiteX12" fmla="*/ 2213517 w 3144644"/>
              <a:gd name="connsiteY12" fmla="*/ 596591 h 1232210"/>
              <a:gd name="connsiteX13" fmla="*/ 2308303 w 3144644"/>
              <a:gd name="connsiteY13" fmla="*/ 663498 h 1232210"/>
              <a:gd name="connsiteX14" fmla="*/ 2442117 w 3144644"/>
              <a:gd name="connsiteY14" fmla="*/ 780586 h 1232210"/>
              <a:gd name="connsiteX15" fmla="*/ 2575932 w 3144644"/>
              <a:gd name="connsiteY15" fmla="*/ 880947 h 1232210"/>
              <a:gd name="connsiteX16" fmla="*/ 2720898 w 3144644"/>
              <a:gd name="connsiteY16" fmla="*/ 1009186 h 1232210"/>
              <a:gd name="connsiteX17" fmla="*/ 2927195 w 3144644"/>
              <a:gd name="connsiteY17" fmla="*/ 1115122 h 1232210"/>
              <a:gd name="connsiteX18" fmla="*/ 3144644 w 3144644"/>
              <a:gd name="connsiteY18" fmla="*/ 1232210 h 123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4644" h="1232210">
                <a:moveTo>
                  <a:pt x="0" y="0"/>
                </a:moveTo>
                <a:lnTo>
                  <a:pt x="105937" y="50181"/>
                </a:lnTo>
                <a:lnTo>
                  <a:pt x="217449" y="39030"/>
                </a:lnTo>
                <a:lnTo>
                  <a:pt x="367990" y="22303"/>
                </a:lnTo>
                <a:lnTo>
                  <a:pt x="657922" y="78059"/>
                </a:lnTo>
                <a:lnTo>
                  <a:pt x="919976" y="144966"/>
                </a:lnTo>
                <a:lnTo>
                  <a:pt x="1087244" y="217449"/>
                </a:lnTo>
                <a:lnTo>
                  <a:pt x="1265664" y="239752"/>
                </a:lnTo>
                <a:lnTo>
                  <a:pt x="1405054" y="267630"/>
                </a:lnTo>
                <a:lnTo>
                  <a:pt x="1650381" y="306659"/>
                </a:lnTo>
                <a:lnTo>
                  <a:pt x="1884556" y="407020"/>
                </a:lnTo>
                <a:lnTo>
                  <a:pt x="2107581" y="507381"/>
                </a:lnTo>
                <a:lnTo>
                  <a:pt x="2213517" y="596591"/>
                </a:lnTo>
                <a:lnTo>
                  <a:pt x="2308303" y="663498"/>
                </a:lnTo>
                <a:lnTo>
                  <a:pt x="2442117" y="780586"/>
                </a:lnTo>
                <a:lnTo>
                  <a:pt x="2575932" y="880947"/>
                </a:lnTo>
                <a:lnTo>
                  <a:pt x="2720898" y="1009186"/>
                </a:lnTo>
                <a:lnTo>
                  <a:pt x="2927195" y="1115122"/>
                </a:lnTo>
                <a:lnTo>
                  <a:pt x="3144644" y="123221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17"/>
          <p:cNvSpPr/>
          <p:nvPr/>
        </p:nvSpPr>
        <p:spPr>
          <a:xfrm>
            <a:off x="3782906" y="3616755"/>
            <a:ext cx="875371" cy="2369634"/>
          </a:xfrm>
          <a:custGeom>
            <a:avLst/>
            <a:gdLst>
              <a:gd name="connsiteX0" fmla="*/ 0 w 875371"/>
              <a:gd name="connsiteY0" fmla="*/ 0 h 2369634"/>
              <a:gd name="connsiteX1" fmla="*/ 72483 w 875371"/>
              <a:gd name="connsiteY1" fmla="*/ 139390 h 2369634"/>
              <a:gd name="connsiteX2" fmla="*/ 139390 w 875371"/>
              <a:gd name="connsiteY2" fmla="*/ 284356 h 2369634"/>
              <a:gd name="connsiteX3" fmla="*/ 256478 w 875371"/>
              <a:gd name="connsiteY3" fmla="*/ 512956 h 2369634"/>
              <a:gd name="connsiteX4" fmla="*/ 373566 w 875371"/>
              <a:gd name="connsiteY4" fmla="*/ 769434 h 2369634"/>
              <a:gd name="connsiteX5" fmla="*/ 440473 w 875371"/>
              <a:gd name="connsiteY5" fmla="*/ 914400 h 2369634"/>
              <a:gd name="connsiteX6" fmla="*/ 518532 w 875371"/>
              <a:gd name="connsiteY6" fmla="*/ 1076093 h 2369634"/>
              <a:gd name="connsiteX7" fmla="*/ 591015 w 875371"/>
              <a:gd name="connsiteY7" fmla="*/ 1248937 h 2369634"/>
              <a:gd name="connsiteX8" fmla="*/ 691376 w 875371"/>
              <a:gd name="connsiteY8" fmla="*/ 1410629 h 2369634"/>
              <a:gd name="connsiteX9" fmla="*/ 747132 w 875371"/>
              <a:gd name="connsiteY9" fmla="*/ 1555595 h 2369634"/>
              <a:gd name="connsiteX10" fmla="*/ 797312 w 875371"/>
              <a:gd name="connsiteY10" fmla="*/ 1689410 h 2369634"/>
              <a:gd name="connsiteX11" fmla="*/ 830766 w 875371"/>
              <a:gd name="connsiteY11" fmla="*/ 1800922 h 2369634"/>
              <a:gd name="connsiteX12" fmla="*/ 830766 w 875371"/>
              <a:gd name="connsiteY12" fmla="*/ 2029522 h 2369634"/>
              <a:gd name="connsiteX13" fmla="*/ 847493 w 875371"/>
              <a:gd name="connsiteY13" fmla="*/ 2235820 h 2369634"/>
              <a:gd name="connsiteX14" fmla="*/ 875371 w 875371"/>
              <a:gd name="connsiteY14" fmla="*/ 2369634 h 236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5371" h="2369634">
                <a:moveTo>
                  <a:pt x="0" y="0"/>
                </a:moveTo>
                <a:lnTo>
                  <a:pt x="72483" y="139390"/>
                </a:lnTo>
                <a:lnTo>
                  <a:pt x="139390" y="284356"/>
                </a:lnTo>
                <a:lnTo>
                  <a:pt x="256478" y="512956"/>
                </a:lnTo>
                <a:lnTo>
                  <a:pt x="373566" y="769434"/>
                </a:lnTo>
                <a:lnTo>
                  <a:pt x="440473" y="914400"/>
                </a:lnTo>
                <a:lnTo>
                  <a:pt x="518532" y="1076093"/>
                </a:lnTo>
                <a:lnTo>
                  <a:pt x="591015" y="1248937"/>
                </a:lnTo>
                <a:lnTo>
                  <a:pt x="691376" y="1410629"/>
                </a:lnTo>
                <a:lnTo>
                  <a:pt x="747132" y="1555595"/>
                </a:lnTo>
                <a:lnTo>
                  <a:pt x="797312" y="1689410"/>
                </a:lnTo>
                <a:lnTo>
                  <a:pt x="830766" y="1800922"/>
                </a:lnTo>
                <a:lnTo>
                  <a:pt x="830766" y="2029522"/>
                </a:lnTo>
                <a:lnTo>
                  <a:pt x="847493" y="2235820"/>
                </a:lnTo>
                <a:lnTo>
                  <a:pt x="875371" y="2369634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 18"/>
          <p:cNvSpPr/>
          <p:nvPr/>
        </p:nvSpPr>
        <p:spPr>
          <a:xfrm>
            <a:off x="2701238" y="3650209"/>
            <a:ext cx="763858" cy="362414"/>
          </a:xfrm>
          <a:custGeom>
            <a:avLst/>
            <a:gdLst>
              <a:gd name="connsiteX0" fmla="*/ 0 w 763858"/>
              <a:gd name="connsiteY0" fmla="*/ 0 h 362414"/>
              <a:gd name="connsiteX1" fmla="*/ 89210 w 763858"/>
              <a:gd name="connsiteY1" fmla="*/ 111512 h 362414"/>
              <a:gd name="connsiteX2" fmla="*/ 273205 w 763858"/>
              <a:gd name="connsiteY2" fmla="*/ 206297 h 362414"/>
              <a:gd name="connsiteX3" fmla="*/ 473927 w 763858"/>
              <a:gd name="connsiteY3" fmla="*/ 228600 h 362414"/>
              <a:gd name="connsiteX4" fmla="*/ 540834 w 763858"/>
              <a:gd name="connsiteY4" fmla="*/ 256478 h 362414"/>
              <a:gd name="connsiteX5" fmla="*/ 585439 w 763858"/>
              <a:gd name="connsiteY5" fmla="*/ 340112 h 362414"/>
              <a:gd name="connsiteX6" fmla="*/ 763858 w 763858"/>
              <a:gd name="connsiteY6" fmla="*/ 362414 h 36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858" h="362414">
                <a:moveTo>
                  <a:pt x="0" y="0"/>
                </a:moveTo>
                <a:lnTo>
                  <a:pt x="89210" y="111512"/>
                </a:lnTo>
                <a:lnTo>
                  <a:pt x="273205" y="206297"/>
                </a:lnTo>
                <a:lnTo>
                  <a:pt x="473927" y="228600"/>
                </a:lnTo>
                <a:lnTo>
                  <a:pt x="540834" y="256478"/>
                </a:lnTo>
                <a:lnTo>
                  <a:pt x="585439" y="340112"/>
                </a:lnTo>
                <a:lnTo>
                  <a:pt x="763858" y="362414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 19"/>
          <p:cNvSpPr/>
          <p:nvPr/>
        </p:nvSpPr>
        <p:spPr>
          <a:xfrm>
            <a:off x="2472638" y="3505243"/>
            <a:ext cx="1260088" cy="2458844"/>
          </a:xfrm>
          <a:custGeom>
            <a:avLst/>
            <a:gdLst>
              <a:gd name="connsiteX0" fmla="*/ 1260088 w 1260088"/>
              <a:gd name="connsiteY0" fmla="*/ 0 h 2458844"/>
              <a:gd name="connsiteX1" fmla="*/ 1198756 w 1260088"/>
              <a:gd name="connsiteY1" fmla="*/ 55756 h 2458844"/>
              <a:gd name="connsiteX2" fmla="*/ 1159727 w 1260088"/>
              <a:gd name="connsiteY2" fmla="*/ 117088 h 2458844"/>
              <a:gd name="connsiteX3" fmla="*/ 1131849 w 1260088"/>
              <a:gd name="connsiteY3" fmla="*/ 167268 h 2458844"/>
              <a:gd name="connsiteX4" fmla="*/ 1092819 w 1260088"/>
              <a:gd name="connsiteY4" fmla="*/ 206297 h 2458844"/>
              <a:gd name="connsiteX5" fmla="*/ 1087244 w 1260088"/>
              <a:gd name="connsiteY5" fmla="*/ 312234 h 2458844"/>
              <a:gd name="connsiteX6" fmla="*/ 1020336 w 1260088"/>
              <a:gd name="connsiteY6" fmla="*/ 434897 h 2458844"/>
              <a:gd name="connsiteX7" fmla="*/ 975732 w 1260088"/>
              <a:gd name="connsiteY7" fmla="*/ 585439 h 2458844"/>
              <a:gd name="connsiteX8" fmla="*/ 947854 w 1260088"/>
              <a:gd name="connsiteY8" fmla="*/ 797312 h 2458844"/>
              <a:gd name="connsiteX9" fmla="*/ 981307 w 1260088"/>
              <a:gd name="connsiteY9" fmla="*/ 880946 h 2458844"/>
              <a:gd name="connsiteX10" fmla="*/ 1048214 w 1260088"/>
              <a:gd name="connsiteY10" fmla="*/ 908824 h 2458844"/>
              <a:gd name="connsiteX11" fmla="*/ 1053790 w 1260088"/>
              <a:gd name="connsiteY11" fmla="*/ 970156 h 2458844"/>
              <a:gd name="connsiteX12" fmla="*/ 1042639 w 1260088"/>
              <a:gd name="connsiteY12" fmla="*/ 1059366 h 2458844"/>
              <a:gd name="connsiteX13" fmla="*/ 975732 w 1260088"/>
              <a:gd name="connsiteY13" fmla="*/ 1176453 h 2458844"/>
              <a:gd name="connsiteX14" fmla="*/ 931127 w 1260088"/>
              <a:gd name="connsiteY14" fmla="*/ 1254512 h 2458844"/>
              <a:gd name="connsiteX15" fmla="*/ 886522 w 1260088"/>
              <a:gd name="connsiteY15" fmla="*/ 1416205 h 2458844"/>
              <a:gd name="connsiteX16" fmla="*/ 830766 w 1260088"/>
              <a:gd name="connsiteY16" fmla="*/ 1471961 h 2458844"/>
              <a:gd name="connsiteX17" fmla="*/ 853068 w 1260088"/>
              <a:gd name="connsiteY17" fmla="*/ 1533292 h 2458844"/>
              <a:gd name="connsiteX18" fmla="*/ 847493 w 1260088"/>
              <a:gd name="connsiteY18" fmla="*/ 1633653 h 2458844"/>
              <a:gd name="connsiteX19" fmla="*/ 780585 w 1260088"/>
              <a:gd name="connsiteY19" fmla="*/ 1734014 h 2458844"/>
              <a:gd name="connsiteX20" fmla="*/ 685800 w 1260088"/>
              <a:gd name="connsiteY20" fmla="*/ 1912434 h 2458844"/>
              <a:gd name="connsiteX21" fmla="*/ 607741 w 1260088"/>
              <a:gd name="connsiteY21" fmla="*/ 1957039 h 2458844"/>
              <a:gd name="connsiteX22" fmla="*/ 551985 w 1260088"/>
              <a:gd name="connsiteY22" fmla="*/ 2068551 h 2458844"/>
              <a:gd name="connsiteX23" fmla="*/ 434897 w 1260088"/>
              <a:gd name="connsiteY23" fmla="*/ 2107580 h 2458844"/>
              <a:gd name="connsiteX24" fmla="*/ 317810 w 1260088"/>
              <a:gd name="connsiteY24" fmla="*/ 2141034 h 2458844"/>
              <a:gd name="connsiteX25" fmla="*/ 289932 w 1260088"/>
              <a:gd name="connsiteY25" fmla="*/ 2241395 h 2458844"/>
              <a:gd name="connsiteX26" fmla="*/ 228600 w 1260088"/>
              <a:gd name="connsiteY26" fmla="*/ 2313878 h 2458844"/>
              <a:gd name="connsiteX27" fmla="*/ 139390 w 1260088"/>
              <a:gd name="connsiteY27" fmla="*/ 2403088 h 2458844"/>
              <a:gd name="connsiteX28" fmla="*/ 111512 w 1260088"/>
              <a:gd name="connsiteY28" fmla="*/ 2458844 h 2458844"/>
              <a:gd name="connsiteX29" fmla="*/ 0 w 1260088"/>
              <a:gd name="connsiteY29" fmla="*/ 2447692 h 245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60088" h="2458844">
                <a:moveTo>
                  <a:pt x="1260088" y="0"/>
                </a:moveTo>
                <a:lnTo>
                  <a:pt x="1198756" y="55756"/>
                </a:lnTo>
                <a:lnTo>
                  <a:pt x="1159727" y="117088"/>
                </a:lnTo>
                <a:lnTo>
                  <a:pt x="1131849" y="167268"/>
                </a:lnTo>
                <a:lnTo>
                  <a:pt x="1092819" y="206297"/>
                </a:lnTo>
                <a:lnTo>
                  <a:pt x="1087244" y="312234"/>
                </a:lnTo>
                <a:lnTo>
                  <a:pt x="1020336" y="434897"/>
                </a:lnTo>
                <a:lnTo>
                  <a:pt x="975732" y="585439"/>
                </a:lnTo>
                <a:lnTo>
                  <a:pt x="947854" y="797312"/>
                </a:lnTo>
                <a:lnTo>
                  <a:pt x="981307" y="880946"/>
                </a:lnTo>
                <a:lnTo>
                  <a:pt x="1048214" y="908824"/>
                </a:lnTo>
                <a:lnTo>
                  <a:pt x="1053790" y="970156"/>
                </a:lnTo>
                <a:lnTo>
                  <a:pt x="1042639" y="1059366"/>
                </a:lnTo>
                <a:lnTo>
                  <a:pt x="975732" y="1176453"/>
                </a:lnTo>
                <a:lnTo>
                  <a:pt x="931127" y="1254512"/>
                </a:lnTo>
                <a:lnTo>
                  <a:pt x="886522" y="1416205"/>
                </a:lnTo>
                <a:lnTo>
                  <a:pt x="830766" y="1471961"/>
                </a:lnTo>
                <a:lnTo>
                  <a:pt x="853068" y="1533292"/>
                </a:lnTo>
                <a:lnTo>
                  <a:pt x="847493" y="1633653"/>
                </a:lnTo>
                <a:lnTo>
                  <a:pt x="780585" y="1734014"/>
                </a:lnTo>
                <a:lnTo>
                  <a:pt x="685800" y="1912434"/>
                </a:lnTo>
                <a:lnTo>
                  <a:pt x="607741" y="1957039"/>
                </a:lnTo>
                <a:lnTo>
                  <a:pt x="551985" y="2068551"/>
                </a:lnTo>
                <a:lnTo>
                  <a:pt x="434897" y="2107580"/>
                </a:lnTo>
                <a:lnTo>
                  <a:pt x="317810" y="2141034"/>
                </a:lnTo>
                <a:lnTo>
                  <a:pt x="289932" y="2241395"/>
                </a:lnTo>
                <a:lnTo>
                  <a:pt x="228600" y="2313878"/>
                </a:lnTo>
                <a:lnTo>
                  <a:pt x="139390" y="2403088"/>
                </a:lnTo>
                <a:lnTo>
                  <a:pt x="111512" y="2458844"/>
                </a:lnTo>
                <a:lnTo>
                  <a:pt x="0" y="2447692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4591370" y="4598062"/>
            <a:ext cx="1884556" cy="730405"/>
          </a:xfrm>
          <a:custGeom>
            <a:avLst/>
            <a:gdLst>
              <a:gd name="connsiteX0" fmla="*/ 0 w 1884556"/>
              <a:gd name="connsiteY0" fmla="*/ 730405 h 730405"/>
              <a:gd name="connsiteX1" fmla="*/ 50180 w 1884556"/>
              <a:gd name="connsiteY1" fmla="*/ 652347 h 730405"/>
              <a:gd name="connsiteX2" fmla="*/ 150541 w 1884556"/>
              <a:gd name="connsiteY2" fmla="*/ 591015 h 730405"/>
              <a:gd name="connsiteX3" fmla="*/ 267629 w 1884556"/>
              <a:gd name="connsiteY3" fmla="*/ 501805 h 730405"/>
              <a:gd name="connsiteX4" fmla="*/ 423746 w 1884556"/>
              <a:gd name="connsiteY4" fmla="*/ 407020 h 730405"/>
              <a:gd name="connsiteX5" fmla="*/ 479502 w 1884556"/>
              <a:gd name="connsiteY5" fmla="*/ 328961 h 730405"/>
              <a:gd name="connsiteX6" fmla="*/ 618892 w 1884556"/>
              <a:gd name="connsiteY6" fmla="*/ 323386 h 730405"/>
              <a:gd name="connsiteX7" fmla="*/ 802887 w 1884556"/>
              <a:gd name="connsiteY7" fmla="*/ 367991 h 730405"/>
              <a:gd name="connsiteX8" fmla="*/ 914400 w 1884556"/>
              <a:gd name="connsiteY8" fmla="*/ 390293 h 730405"/>
              <a:gd name="connsiteX9" fmla="*/ 992458 w 1884556"/>
              <a:gd name="connsiteY9" fmla="*/ 384717 h 730405"/>
              <a:gd name="connsiteX10" fmla="*/ 1092819 w 1884556"/>
              <a:gd name="connsiteY10" fmla="*/ 446049 h 730405"/>
              <a:gd name="connsiteX11" fmla="*/ 1221058 w 1884556"/>
              <a:gd name="connsiteY11" fmla="*/ 429322 h 730405"/>
              <a:gd name="connsiteX12" fmla="*/ 1310268 w 1884556"/>
              <a:gd name="connsiteY12" fmla="*/ 407020 h 730405"/>
              <a:gd name="connsiteX13" fmla="*/ 1354873 w 1884556"/>
              <a:gd name="connsiteY13" fmla="*/ 351264 h 730405"/>
              <a:gd name="connsiteX14" fmla="*/ 1471961 w 1884556"/>
              <a:gd name="connsiteY14" fmla="*/ 317810 h 730405"/>
              <a:gd name="connsiteX15" fmla="*/ 1572322 w 1884556"/>
              <a:gd name="connsiteY15" fmla="*/ 278781 h 730405"/>
              <a:gd name="connsiteX16" fmla="*/ 1661531 w 1884556"/>
              <a:gd name="connsiteY16" fmla="*/ 273205 h 730405"/>
              <a:gd name="connsiteX17" fmla="*/ 1767468 w 1884556"/>
              <a:gd name="connsiteY17" fmla="*/ 161693 h 730405"/>
              <a:gd name="connsiteX18" fmla="*/ 1839951 w 1884556"/>
              <a:gd name="connsiteY18" fmla="*/ 61332 h 730405"/>
              <a:gd name="connsiteX19" fmla="*/ 1884556 w 1884556"/>
              <a:gd name="connsiteY19" fmla="*/ 0 h 73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84556" h="730405">
                <a:moveTo>
                  <a:pt x="0" y="730405"/>
                </a:moveTo>
                <a:lnTo>
                  <a:pt x="50180" y="652347"/>
                </a:lnTo>
                <a:lnTo>
                  <a:pt x="150541" y="591015"/>
                </a:lnTo>
                <a:lnTo>
                  <a:pt x="267629" y="501805"/>
                </a:lnTo>
                <a:lnTo>
                  <a:pt x="423746" y="407020"/>
                </a:lnTo>
                <a:lnTo>
                  <a:pt x="479502" y="328961"/>
                </a:lnTo>
                <a:lnTo>
                  <a:pt x="618892" y="323386"/>
                </a:lnTo>
                <a:lnTo>
                  <a:pt x="802887" y="367991"/>
                </a:lnTo>
                <a:lnTo>
                  <a:pt x="914400" y="390293"/>
                </a:lnTo>
                <a:lnTo>
                  <a:pt x="992458" y="384717"/>
                </a:lnTo>
                <a:lnTo>
                  <a:pt x="1092819" y="446049"/>
                </a:lnTo>
                <a:lnTo>
                  <a:pt x="1221058" y="429322"/>
                </a:lnTo>
                <a:lnTo>
                  <a:pt x="1310268" y="407020"/>
                </a:lnTo>
                <a:lnTo>
                  <a:pt x="1354873" y="351264"/>
                </a:lnTo>
                <a:lnTo>
                  <a:pt x="1471961" y="317810"/>
                </a:lnTo>
                <a:lnTo>
                  <a:pt x="1572322" y="278781"/>
                </a:lnTo>
                <a:lnTo>
                  <a:pt x="1661531" y="273205"/>
                </a:lnTo>
                <a:lnTo>
                  <a:pt x="1767468" y="161693"/>
                </a:lnTo>
                <a:lnTo>
                  <a:pt x="1839951" y="61332"/>
                </a:lnTo>
                <a:lnTo>
                  <a:pt x="188455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 21"/>
          <p:cNvSpPr/>
          <p:nvPr/>
        </p:nvSpPr>
        <p:spPr>
          <a:xfrm>
            <a:off x="4493264" y="1698958"/>
            <a:ext cx="928361" cy="460690"/>
          </a:xfrm>
          <a:custGeom>
            <a:avLst/>
            <a:gdLst>
              <a:gd name="connsiteX0" fmla="*/ 0 w 928361"/>
              <a:gd name="connsiteY0" fmla="*/ 460690 h 460690"/>
              <a:gd name="connsiteX1" fmla="*/ 209405 w 928361"/>
              <a:gd name="connsiteY1" fmla="*/ 349008 h 460690"/>
              <a:gd name="connsiteX2" fmla="*/ 607274 w 928361"/>
              <a:gd name="connsiteY2" fmla="*/ 258266 h 460690"/>
              <a:gd name="connsiteX3" fmla="*/ 816678 w 928361"/>
              <a:gd name="connsiteY3" fmla="*/ 76782 h 460690"/>
              <a:gd name="connsiteX4" fmla="*/ 928361 w 928361"/>
              <a:gd name="connsiteY4" fmla="*/ 0 h 46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361" h="460690">
                <a:moveTo>
                  <a:pt x="0" y="460690"/>
                </a:moveTo>
                <a:lnTo>
                  <a:pt x="209405" y="349008"/>
                </a:lnTo>
                <a:lnTo>
                  <a:pt x="607274" y="258266"/>
                </a:lnTo>
                <a:lnTo>
                  <a:pt x="816678" y="76782"/>
                </a:lnTo>
                <a:lnTo>
                  <a:pt x="928361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87"/>
          <p:cNvSpPr txBox="1"/>
          <p:nvPr/>
        </p:nvSpPr>
        <p:spPr>
          <a:xfrm>
            <a:off x="3952053" y="4385723"/>
            <a:ext cx="5293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Juremal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88"/>
          <p:cNvSpPr txBox="1"/>
          <p:nvPr/>
        </p:nvSpPr>
        <p:spPr>
          <a:xfrm>
            <a:off x="5382677" y="2054120"/>
            <a:ext cx="4876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Curaça</a:t>
            </a:r>
          </a:p>
        </p:txBody>
      </p:sp>
      <p:sp>
        <p:nvSpPr>
          <p:cNvPr id="33" name="Freeform 22"/>
          <p:cNvSpPr/>
          <p:nvPr/>
        </p:nvSpPr>
        <p:spPr>
          <a:xfrm>
            <a:off x="5648517" y="2321355"/>
            <a:ext cx="383458" cy="2708787"/>
          </a:xfrm>
          <a:custGeom>
            <a:avLst/>
            <a:gdLst>
              <a:gd name="connsiteX0" fmla="*/ 0 w 383458"/>
              <a:gd name="connsiteY0" fmla="*/ 0 h 2708787"/>
              <a:gd name="connsiteX1" fmla="*/ 98323 w 383458"/>
              <a:gd name="connsiteY1" fmla="*/ 152400 h 2708787"/>
              <a:gd name="connsiteX2" fmla="*/ 211394 w 383458"/>
              <a:gd name="connsiteY2" fmla="*/ 339213 h 2708787"/>
              <a:gd name="connsiteX3" fmla="*/ 226142 w 383458"/>
              <a:gd name="connsiteY3" fmla="*/ 560439 h 2708787"/>
              <a:gd name="connsiteX4" fmla="*/ 255639 w 383458"/>
              <a:gd name="connsiteY4" fmla="*/ 683342 h 2708787"/>
              <a:gd name="connsiteX5" fmla="*/ 319549 w 383458"/>
              <a:gd name="connsiteY5" fmla="*/ 796413 h 2708787"/>
              <a:gd name="connsiteX6" fmla="*/ 319549 w 383458"/>
              <a:gd name="connsiteY6" fmla="*/ 924232 h 2708787"/>
              <a:gd name="connsiteX7" fmla="*/ 383458 w 383458"/>
              <a:gd name="connsiteY7" fmla="*/ 1091381 h 2708787"/>
              <a:gd name="connsiteX8" fmla="*/ 383458 w 383458"/>
              <a:gd name="connsiteY8" fmla="*/ 1347019 h 2708787"/>
              <a:gd name="connsiteX9" fmla="*/ 344129 w 383458"/>
              <a:gd name="connsiteY9" fmla="*/ 1597742 h 2708787"/>
              <a:gd name="connsiteX10" fmla="*/ 324465 w 383458"/>
              <a:gd name="connsiteY10" fmla="*/ 1784555 h 2708787"/>
              <a:gd name="connsiteX11" fmla="*/ 275303 w 383458"/>
              <a:gd name="connsiteY11" fmla="*/ 1882877 h 2708787"/>
              <a:gd name="connsiteX12" fmla="*/ 240890 w 383458"/>
              <a:gd name="connsiteY12" fmla="*/ 2084439 h 2708787"/>
              <a:gd name="connsiteX13" fmla="*/ 181897 w 383458"/>
              <a:gd name="connsiteY13" fmla="*/ 2310581 h 2708787"/>
              <a:gd name="connsiteX14" fmla="*/ 147484 w 383458"/>
              <a:gd name="connsiteY14" fmla="*/ 2443316 h 2708787"/>
              <a:gd name="connsiteX15" fmla="*/ 137652 w 383458"/>
              <a:gd name="connsiteY15" fmla="*/ 2610465 h 2708787"/>
              <a:gd name="connsiteX16" fmla="*/ 147484 w 383458"/>
              <a:gd name="connsiteY16" fmla="*/ 2708787 h 2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3458" h="2708787">
                <a:moveTo>
                  <a:pt x="0" y="0"/>
                </a:moveTo>
                <a:lnTo>
                  <a:pt x="98323" y="152400"/>
                </a:lnTo>
                <a:lnTo>
                  <a:pt x="211394" y="339213"/>
                </a:lnTo>
                <a:lnTo>
                  <a:pt x="226142" y="560439"/>
                </a:lnTo>
                <a:lnTo>
                  <a:pt x="255639" y="683342"/>
                </a:lnTo>
                <a:lnTo>
                  <a:pt x="319549" y="796413"/>
                </a:lnTo>
                <a:lnTo>
                  <a:pt x="319549" y="924232"/>
                </a:lnTo>
                <a:lnTo>
                  <a:pt x="383458" y="1091381"/>
                </a:lnTo>
                <a:lnTo>
                  <a:pt x="383458" y="1347019"/>
                </a:lnTo>
                <a:lnTo>
                  <a:pt x="344129" y="1597742"/>
                </a:lnTo>
                <a:lnTo>
                  <a:pt x="324465" y="1784555"/>
                </a:lnTo>
                <a:lnTo>
                  <a:pt x="275303" y="1882877"/>
                </a:lnTo>
                <a:lnTo>
                  <a:pt x="240890" y="2084439"/>
                </a:lnTo>
                <a:lnTo>
                  <a:pt x="181897" y="2310581"/>
                </a:lnTo>
                <a:lnTo>
                  <a:pt x="147484" y="2443316"/>
                </a:lnTo>
                <a:lnTo>
                  <a:pt x="137652" y="2610465"/>
                </a:lnTo>
                <a:lnTo>
                  <a:pt x="147484" y="2708787"/>
                </a:ln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94"/>
          <p:cNvSpPr txBox="1"/>
          <p:nvPr/>
        </p:nvSpPr>
        <p:spPr>
          <a:xfrm>
            <a:off x="2324721" y="3625498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Sobradinho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95"/>
          <p:cNvSpPr txBox="1"/>
          <p:nvPr/>
        </p:nvSpPr>
        <p:spPr>
          <a:xfrm>
            <a:off x="4270225" y="4999469"/>
            <a:ext cx="6479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Massaroca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 24"/>
          <p:cNvSpPr/>
          <p:nvPr/>
        </p:nvSpPr>
        <p:spPr>
          <a:xfrm>
            <a:off x="2777498" y="1657678"/>
            <a:ext cx="953729" cy="1823883"/>
          </a:xfrm>
          <a:custGeom>
            <a:avLst/>
            <a:gdLst>
              <a:gd name="connsiteX0" fmla="*/ 953729 w 953729"/>
              <a:gd name="connsiteY0" fmla="*/ 1823883 h 1823883"/>
              <a:gd name="connsiteX1" fmla="*/ 879987 w 953729"/>
              <a:gd name="connsiteY1" fmla="*/ 1755058 h 1823883"/>
              <a:gd name="connsiteX2" fmla="*/ 835742 w 953729"/>
              <a:gd name="connsiteY2" fmla="*/ 1656735 h 1823883"/>
              <a:gd name="connsiteX3" fmla="*/ 727587 w 953729"/>
              <a:gd name="connsiteY3" fmla="*/ 1499419 h 1823883"/>
              <a:gd name="connsiteX4" fmla="*/ 658761 w 953729"/>
              <a:gd name="connsiteY4" fmla="*/ 1361767 h 1823883"/>
              <a:gd name="connsiteX5" fmla="*/ 575187 w 953729"/>
              <a:gd name="connsiteY5" fmla="*/ 1229032 h 1823883"/>
              <a:gd name="connsiteX6" fmla="*/ 550606 w 953729"/>
              <a:gd name="connsiteY6" fmla="*/ 924232 h 1823883"/>
              <a:gd name="connsiteX7" fmla="*/ 412955 w 953729"/>
              <a:gd name="connsiteY7" fmla="*/ 629264 h 1823883"/>
              <a:gd name="connsiteX8" fmla="*/ 309716 w 953729"/>
              <a:gd name="connsiteY8" fmla="*/ 432619 h 1823883"/>
              <a:gd name="connsiteX9" fmla="*/ 162232 w 953729"/>
              <a:gd name="connsiteY9" fmla="*/ 122903 h 1823883"/>
              <a:gd name="connsiteX10" fmla="*/ 0 w 953729"/>
              <a:gd name="connsiteY10" fmla="*/ 0 h 18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729" h="1823883">
                <a:moveTo>
                  <a:pt x="953729" y="1823883"/>
                </a:moveTo>
                <a:lnTo>
                  <a:pt x="879987" y="1755058"/>
                </a:lnTo>
                <a:lnTo>
                  <a:pt x="835742" y="1656735"/>
                </a:lnTo>
                <a:lnTo>
                  <a:pt x="727587" y="1499419"/>
                </a:lnTo>
                <a:lnTo>
                  <a:pt x="658761" y="1361767"/>
                </a:lnTo>
                <a:lnTo>
                  <a:pt x="575187" y="1229032"/>
                </a:lnTo>
                <a:lnTo>
                  <a:pt x="550606" y="924232"/>
                </a:lnTo>
                <a:lnTo>
                  <a:pt x="412955" y="629264"/>
                </a:lnTo>
                <a:lnTo>
                  <a:pt x="309716" y="432619"/>
                </a:lnTo>
                <a:lnTo>
                  <a:pt x="162232" y="122903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eform 28"/>
          <p:cNvSpPr/>
          <p:nvPr/>
        </p:nvSpPr>
        <p:spPr>
          <a:xfrm>
            <a:off x="2482666" y="2704949"/>
            <a:ext cx="1273277" cy="703006"/>
          </a:xfrm>
          <a:custGeom>
            <a:avLst/>
            <a:gdLst>
              <a:gd name="connsiteX0" fmla="*/ 1273277 w 1273277"/>
              <a:gd name="connsiteY0" fmla="*/ 703006 h 703006"/>
              <a:gd name="connsiteX1" fmla="*/ 1170039 w 1273277"/>
              <a:gd name="connsiteY1" fmla="*/ 678426 h 703006"/>
              <a:gd name="connsiteX2" fmla="*/ 1086464 w 1273277"/>
              <a:gd name="connsiteY2" fmla="*/ 673510 h 703006"/>
              <a:gd name="connsiteX3" fmla="*/ 884903 w 1273277"/>
              <a:gd name="connsiteY3" fmla="*/ 609600 h 703006"/>
              <a:gd name="connsiteX4" fmla="*/ 589935 w 1273277"/>
              <a:gd name="connsiteY4" fmla="*/ 526026 h 703006"/>
              <a:gd name="connsiteX5" fmla="*/ 496529 w 1273277"/>
              <a:gd name="connsiteY5" fmla="*/ 496529 h 703006"/>
              <a:gd name="connsiteX6" fmla="*/ 349045 w 1273277"/>
              <a:gd name="connsiteY6" fmla="*/ 486697 h 703006"/>
              <a:gd name="connsiteX7" fmla="*/ 206477 w 1273277"/>
              <a:gd name="connsiteY7" fmla="*/ 353961 h 703006"/>
              <a:gd name="connsiteX8" fmla="*/ 98323 w 1273277"/>
              <a:gd name="connsiteY8" fmla="*/ 152400 h 703006"/>
              <a:gd name="connsiteX9" fmla="*/ 39329 w 1273277"/>
              <a:gd name="connsiteY9" fmla="*/ 14748 h 703006"/>
              <a:gd name="connsiteX10" fmla="*/ 0 w 1273277"/>
              <a:gd name="connsiteY10" fmla="*/ 0 h 70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3277" h="703006">
                <a:moveTo>
                  <a:pt x="1273277" y="703006"/>
                </a:moveTo>
                <a:lnTo>
                  <a:pt x="1170039" y="678426"/>
                </a:lnTo>
                <a:lnTo>
                  <a:pt x="1086464" y="673510"/>
                </a:lnTo>
                <a:lnTo>
                  <a:pt x="884903" y="609600"/>
                </a:lnTo>
                <a:lnTo>
                  <a:pt x="589935" y="526026"/>
                </a:lnTo>
                <a:lnTo>
                  <a:pt x="496529" y="496529"/>
                </a:lnTo>
                <a:lnTo>
                  <a:pt x="349045" y="486697"/>
                </a:lnTo>
                <a:lnTo>
                  <a:pt x="206477" y="353961"/>
                </a:lnTo>
                <a:lnTo>
                  <a:pt x="98323" y="152400"/>
                </a:lnTo>
                <a:lnTo>
                  <a:pt x="39329" y="1474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93"/>
          <p:cNvSpPr txBox="1"/>
          <p:nvPr/>
        </p:nvSpPr>
        <p:spPr>
          <a:xfrm>
            <a:off x="3418620" y="3220941"/>
            <a:ext cx="6783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Petrolina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97"/>
          <p:cNvSpPr txBox="1"/>
          <p:nvPr/>
        </p:nvSpPr>
        <p:spPr>
          <a:xfrm>
            <a:off x="2340628" y="2971342"/>
            <a:ext cx="853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Santana do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Sobrado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nip Same Side Corner Rectangle 103"/>
          <p:cNvSpPr/>
          <p:nvPr/>
        </p:nvSpPr>
        <p:spPr>
          <a:xfrm rot="10800000">
            <a:off x="4070562" y="2716464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109"/>
          <p:cNvSpPr txBox="1"/>
          <p:nvPr/>
        </p:nvSpPr>
        <p:spPr>
          <a:xfrm>
            <a:off x="3961860" y="2681236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42" name="Snip Same Side Corner Rectangle 118"/>
          <p:cNvSpPr/>
          <p:nvPr/>
        </p:nvSpPr>
        <p:spPr>
          <a:xfrm rot="10800000">
            <a:off x="4549687" y="1771937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119"/>
          <p:cNvSpPr txBox="1"/>
          <p:nvPr/>
        </p:nvSpPr>
        <p:spPr>
          <a:xfrm>
            <a:off x="4440985" y="1736709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44" name="Snip Same Side Corner Rectangle 120"/>
          <p:cNvSpPr/>
          <p:nvPr/>
        </p:nvSpPr>
        <p:spPr>
          <a:xfrm rot="10800000">
            <a:off x="3455595" y="3799080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121"/>
          <p:cNvSpPr txBox="1"/>
          <p:nvPr/>
        </p:nvSpPr>
        <p:spPr>
          <a:xfrm>
            <a:off x="3346893" y="3763852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46" name="Snip Same Side Corner Rectangle 122"/>
          <p:cNvSpPr/>
          <p:nvPr/>
        </p:nvSpPr>
        <p:spPr>
          <a:xfrm rot="10800000">
            <a:off x="3298575" y="4834074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123"/>
          <p:cNvSpPr txBox="1"/>
          <p:nvPr/>
        </p:nvSpPr>
        <p:spPr>
          <a:xfrm>
            <a:off x="3189873" y="4798846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48" name="Snip Same Side Corner Rectangle 125"/>
          <p:cNvSpPr/>
          <p:nvPr/>
        </p:nvSpPr>
        <p:spPr>
          <a:xfrm rot="10800000">
            <a:off x="4734788" y="3748384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126"/>
          <p:cNvSpPr txBox="1"/>
          <p:nvPr/>
        </p:nvSpPr>
        <p:spPr>
          <a:xfrm>
            <a:off x="4631138" y="3713156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50" name="Snip Same Side Corner Rectangle 128"/>
          <p:cNvSpPr/>
          <p:nvPr/>
        </p:nvSpPr>
        <p:spPr>
          <a:xfrm rot="10800000">
            <a:off x="3284080" y="3254006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129"/>
          <p:cNvSpPr txBox="1"/>
          <p:nvPr/>
        </p:nvSpPr>
        <p:spPr>
          <a:xfrm>
            <a:off x="3180430" y="3218778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52" name="Snip Same Side Corner Rectangle 130"/>
          <p:cNvSpPr/>
          <p:nvPr/>
        </p:nvSpPr>
        <p:spPr>
          <a:xfrm rot="10800000">
            <a:off x="4072584" y="4292695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131"/>
          <p:cNvSpPr txBox="1"/>
          <p:nvPr/>
        </p:nvSpPr>
        <p:spPr>
          <a:xfrm>
            <a:off x="3968934" y="4257467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sp>
        <p:nvSpPr>
          <p:cNvPr id="54" name="Snip Same Side Corner Rectangle 132"/>
          <p:cNvSpPr/>
          <p:nvPr/>
        </p:nvSpPr>
        <p:spPr>
          <a:xfrm rot="10800000">
            <a:off x="3273178" y="2651663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133"/>
          <p:cNvSpPr txBox="1"/>
          <p:nvPr/>
        </p:nvSpPr>
        <p:spPr>
          <a:xfrm>
            <a:off x="3169528" y="2616435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cxnSp>
        <p:nvCxnSpPr>
          <p:cNvPr id="56" name="Straight Connector 9"/>
          <p:cNvCxnSpPr>
            <a:cxnSpLocks noChangeAspect="1"/>
            <a:stCxn id="72" idx="4"/>
          </p:cNvCxnSpPr>
          <p:nvPr/>
        </p:nvCxnSpPr>
        <p:spPr>
          <a:xfrm>
            <a:off x="2822563" y="3663384"/>
            <a:ext cx="580336" cy="103196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8"/>
          <p:cNvCxnSpPr/>
          <p:nvPr/>
        </p:nvCxnSpPr>
        <p:spPr>
          <a:xfrm>
            <a:off x="3656389" y="3592297"/>
            <a:ext cx="1542389" cy="1247610"/>
          </a:xfrm>
          <a:prstGeom prst="line">
            <a:avLst/>
          </a:prstGeom>
          <a:ln w="19050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5"/>
          <p:cNvCxnSpPr/>
          <p:nvPr/>
        </p:nvCxnSpPr>
        <p:spPr>
          <a:xfrm>
            <a:off x="3845995" y="3825480"/>
            <a:ext cx="289197" cy="358702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reeform 104"/>
          <p:cNvSpPr/>
          <p:nvPr/>
        </p:nvSpPr>
        <p:spPr>
          <a:xfrm>
            <a:off x="2666686" y="3347124"/>
            <a:ext cx="158885" cy="330740"/>
          </a:xfrm>
          <a:custGeom>
            <a:avLst/>
            <a:gdLst>
              <a:gd name="connsiteX0" fmla="*/ 158885 w 158885"/>
              <a:gd name="connsiteY0" fmla="*/ 0 h 330740"/>
              <a:gd name="connsiteX1" fmla="*/ 136187 w 158885"/>
              <a:gd name="connsiteY1" fmla="*/ 84306 h 330740"/>
              <a:gd name="connsiteX2" fmla="*/ 97276 w 158885"/>
              <a:gd name="connsiteY2" fmla="*/ 197796 h 330740"/>
              <a:gd name="connsiteX3" fmla="*/ 48638 w 158885"/>
              <a:gd name="connsiteY3" fmla="*/ 285345 h 330740"/>
              <a:gd name="connsiteX4" fmla="*/ 0 w 158885"/>
              <a:gd name="connsiteY4" fmla="*/ 330740 h 330740"/>
              <a:gd name="connsiteX5" fmla="*/ 0 w 158885"/>
              <a:gd name="connsiteY5" fmla="*/ 33074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885" h="330740">
                <a:moveTo>
                  <a:pt x="158885" y="0"/>
                </a:moveTo>
                <a:lnTo>
                  <a:pt x="136187" y="84306"/>
                </a:lnTo>
                <a:lnTo>
                  <a:pt x="97276" y="197796"/>
                </a:lnTo>
                <a:lnTo>
                  <a:pt x="48638" y="285345"/>
                </a:lnTo>
                <a:lnTo>
                  <a:pt x="0" y="330740"/>
                </a:lnTo>
                <a:lnTo>
                  <a:pt x="0" y="330740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Diamond 100"/>
          <p:cNvSpPr/>
          <p:nvPr/>
        </p:nvSpPr>
        <p:spPr>
          <a:xfrm>
            <a:off x="3592584" y="3523492"/>
            <a:ext cx="81610" cy="102006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4-Point Star 101"/>
          <p:cNvSpPr/>
          <p:nvPr/>
        </p:nvSpPr>
        <p:spPr>
          <a:xfrm>
            <a:off x="5086782" y="4873672"/>
            <a:ext cx="145716" cy="151683"/>
          </a:xfrm>
          <a:prstGeom prst="star4">
            <a:avLst/>
          </a:prstGeom>
          <a:solidFill>
            <a:srgbClr val="ACFF5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A39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105"/>
          <p:cNvSpPr/>
          <p:nvPr/>
        </p:nvSpPr>
        <p:spPr>
          <a:xfrm>
            <a:off x="5241925" y="2761866"/>
            <a:ext cx="870854" cy="74624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138"/>
          <p:cNvSpPr/>
          <p:nvPr/>
        </p:nvSpPr>
        <p:spPr>
          <a:xfrm>
            <a:off x="5243972" y="3582318"/>
            <a:ext cx="877676" cy="66833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139"/>
          <p:cNvSpPr/>
          <p:nvPr/>
        </p:nvSpPr>
        <p:spPr>
          <a:xfrm>
            <a:off x="5246018" y="4321178"/>
            <a:ext cx="875630" cy="11047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140"/>
          <p:cNvSpPr txBox="1"/>
          <p:nvPr/>
        </p:nvSpPr>
        <p:spPr>
          <a:xfrm>
            <a:off x="6276019" y="2881299"/>
            <a:ext cx="1385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REGIÃO DE VERMELHOS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141"/>
          <p:cNvSpPr txBox="1"/>
          <p:nvPr/>
        </p:nvSpPr>
        <p:spPr>
          <a:xfrm>
            <a:off x="6442038" y="3743360"/>
            <a:ext cx="14441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REGIÃO DE SURUBIM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144"/>
          <p:cNvSpPr txBox="1"/>
          <p:nvPr/>
        </p:nvSpPr>
        <p:spPr>
          <a:xfrm>
            <a:off x="6720233" y="5095108"/>
            <a:ext cx="10278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/>
              </a:rPr>
              <a:t>para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Salvador</a:t>
            </a:r>
          </a:p>
        </p:txBody>
      </p:sp>
      <p:cxnSp>
        <p:nvCxnSpPr>
          <p:cNvPr id="68" name="Straight Arrow Connector 147"/>
          <p:cNvCxnSpPr/>
          <p:nvPr/>
        </p:nvCxnSpPr>
        <p:spPr>
          <a:xfrm>
            <a:off x="6913018" y="4832351"/>
            <a:ext cx="449994" cy="25506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nip Same Side Corner Rectangle 135"/>
          <p:cNvSpPr/>
          <p:nvPr/>
        </p:nvSpPr>
        <p:spPr>
          <a:xfrm rot="10800000">
            <a:off x="7031200" y="4880931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136"/>
          <p:cNvSpPr txBox="1"/>
          <p:nvPr/>
        </p:nvSpPr>
        <p:spPr>
          <a:xfrm>
            <a:off x="6927550" y="4845703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71" name="Oval 150"/>
          <p:cNvSpPr>
            <a:spLocks noChangeAspect="1"/>
          </p:cNvSpPr>
          <p:nvPr/>
        </p:nvSpPr>
        <p:spPr>
          <a:xfrm>
            <a:off x="3693249" y="3414553"/>
            <a:ext cx="73152" cy="7315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Lightning Bolt 102"/>
          <p:cNvSpPr/>
          <p:nvPr/>
        </p:nvSpPr>
        <p:spPr>
          <a:xfrm>
            <a:off x="2641316" y="3466515"/>
            <a:ext cx="181247" cy="196869"/>
          </a:xfrm>
          <a:prstGeom prst="lightningBolt">
            <a:avLst/>
          </a:prstGeom>
          <a:solidFill>
            <a:srgbClr val="ACFF5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3" name="Straight Connector 86"/>
          <p:cNvCxnSpPr/>
          <p:nvPr/>
        </p:nvCxnSpPr>
        <p:spPr>
          <a:xfrm rot="5400000">
            <a:off x="6427953" y="4070408"/>
            <a:ext cx="2743200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89"/>
          <p:cNvSpPr txBox="1"/>
          <p:nvPr/>
        </p:nvSpPr>
        <p:spPr>
          <a:xfrm>
            <a:off x="7799553" y="3904391"/>
            <a:ext cx="64312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km</a:t>
            </a:r>
          </a:p>
        </p:txBody>
      </p:sp>
      <p:cxnSp>
        <p:nvCxnSpPr>
          <p:cNvPr id="75" name="Straight Connector 96"/>
          <p:cNvCxnSpPr/>
          <p:nvPr/>
        </p:nvCxnSpPr>
        <p:spPr>
          <a:xfrm flipV="1">
            <a:off x="5594127" y="5915259"/>
            <a:ext cx="182880" cy="1078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99"/>
          <p:cNvCxnSpPr/>
          <p:nvPr/>
        </p:nvCxnSpPr>
        <p:spPr>
          <a:xfrm flipV="1">
            <a:off x="5594127" y="6100290"/>
            <a:ext cx="182880" cy="679"/>
          </a:xfrm>
          <a:prstGeom prst="line">
            <a:avLst/>
          </a:prstGeom>
          <a:ln w="28575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10"/>
          <p:cNvSpPr/>
          <p:nvPr/>
        </p:nvSpPr>
        <p:spPr>
          <a:xfrm>
            <a:off x="5594127" y="5648485"/>
            <a:ext cx="182880" cy="137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Box 107"/>
          <p:cNvSpPr txBox="1"/>
          <p:nvPr/>
        </p:nvSpPr>
        <p:spPr>
          <a:xfrm>
            <a:off x="5847146" y="5591213"/>
            <a:ext cx="1725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MCSA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en-US" sz="1000" b="1" dirty="0" err="1" smtClean="0">
                <a:solidFill>
                  <a:srgbClr val="000000"/>
                </a:solidFill>
                <a:latin typeface="Arial"/>
              </a:rPr>
              <a:t>direitos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/>
              </a:rPr>
              <a:t>minerais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Box 110"/>
          <p:cNvSpPr txBox="1"/>
          <p:nvPr/>
        </p:nvSpPr>
        <p:spPr>
          <a:xfrm>
            <a:off x="5847146" y="5784196"/>
            <a:ext cx="1262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111"/>
          <p:cNvSpPr txBox="1"/>
          <p:nvPr/>
        </p:nvSpPr>
        <p:spPr>
          <a:xfrm>
            <a:off x="5847146" y="5977179"/>
            <a:ext cx="1319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 </a:t>
            </a:r>
            <a:r>
              <a:rPr kumimoji="0" lang="en-US" sz="1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adutora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Box 112"/>
          <p:cNvSpPr txBox="1"/>
          <p:nvPr/>
        </p:nvSpPr>
        <p:spPr>
          <a:xfrm>
            <a:off x="4348586" y="6119902"/>
            <a:ext cx="10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/>
              </a:rPr>
              <a:t>Para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Salvador</a:t>
            </a:r>
          </a:p>
        </p:txBody>
      </p:sp>
      <p:cxnSp>
        <p:nvCxnSpPr>
          <p:cNvPr id="82" name="Straight Arrow Connector 113"/>
          <p:cNvCxnSpPr/>
          <p:nvPr/>
        </p:nvCxnSpPr>
        <p:spPr>
          <a:xfrm>
            <a:off x="4658277" y="5986389"/>
            <a:ext cx="66907" cy="16559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nip Same Side Corner Rectangle 115"/>
          <p:cNvSpPr/>
          <p:nvPr/>
        </p:nvSpPr>
        <p:spPr>
          <a:xfrm rot="10800000">
            <a:off x="4563395" y="5807477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116"/>
          <p:cNvSpPr txBox="1"/>
          <p:nvPr/>
        </p:nvSpPr>
        <p:spPr>
          <a:xfrm>
            <a:off x="4459745" y="5772249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sp>
        <p:nvSpPr>
          <p:cNvPr id="85" name="TextBox 142"/>
          <p:cNvSpPr txBox="1"/>
          <p:nvPr/>
        </p:nvSpPr>
        <p:spPr>
          <a:xfrm>
            <a:off x="6411720" y="4414250"/>
            <a:ext cx="16144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6874"/>
                </a:solidFill>
                <a:latin typeface="Arial"/>
              </a:rPr>
              <a:t>REGIÃO DE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74"/>
          <p:cNvSpPr txBox="1"/>
          <p:nvPr/>
        </p:nvSpPr>
        <p:spPr>
          <a:xfrm>
            <a:off x="5430979" y="2918479"/>
            <a:ext cx="66877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Vermelhos</a:t>
            </a: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75"/>
          <p:cNvSpPr txBox="1"/>
          <p:nvPr/>
        </p:nvSpPr>
        <p:spPr>
          <a:xfrm>
            <a:off x="5765945" y="3849131"/>
            <a:ext cx="5485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Surubim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Oval 83"/>
          <p:cNvSpPr/>
          <p:nvPr/>
        </p:nvSpPr>
        <p:spPr>
          <a:xfrm>
            <a:off x="5490177" y="3176758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Oval 84"/>
          <p:cNvSpPr/>
          <p:nvPr/>
        </p:nvSpPr>
        <p:spPr>
          <a:xfrm>
            <a:off x="5790303" y="3964550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137"/>
          <p:cNvSpPr txBox="1"/>
          <p:nvPr/>
        </p:nvSpPr>
        <p:spPr>
          <a:xfrm>
            <a:off x="5515927" y="4904431"/>
            <a:ext cx="11352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Planta,</a:t>
            </a:r>
            <a:r>
              <a:rPr kumimoji="0" lang="en-US" sz="7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e </a:t>
            </a:r>
            <a:r>
              <a:rPr lang="en-US" sz="700" b="1" dirty="0" err="1" smtClean="0">
                <a:solidFill>
                  <a:srgbClr val="000000"/>
                </a:solidFill>
                <a:latin typeface="Arial"/>
              </a:rPr>
              <a:t>moinho</a:t>
            </a:r>
            <a:endParaRPr lang="en-US" sz="700" b="1" dirty="0" smtClean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Caraíba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Oval 73"/>
          <p:cNvSpPr/>
          <p:nvPr/>
        </p:nvSpPr>
        <p:spPr>
          <a:xfrm>
            <a:off x="5634103" y="4869860"/>
            <a:ext cx="87604" cy="82006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Oval 124"/>
          <p:cNvSpPr/>
          <p:nvPr/>
        </p:nvSpPr>
        <p:spPr>
          <a:xfrm>
            <a:off x="5647141" y="5289965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Elipse 92"/>
          <p:cNvSpPr/>
          <p:nvPr/>
        </p:nvSpPr>
        <p:spPr>
          <a:xfrm rot="19855101">
            <a:off x="4472226" y="4908327"/>
            <a:ext cx="833787" cy="339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 rot="896003">
            <a:off x="3685696" y="3767555"/>
            <a:ext cx="2650488" cy="175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7" name="Conector de Seta Reta 96"/>
          <p:cNvCxnSpPr/>
          <p:nvPr/>
        </p:nvCxnSpPr>
        <p:spPr>
          <a:xfrm flipV="1">
            <a:off x="5336056" y="1657678"/>
            <a:ext cx="1830264" cy="2140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5186374" y="1759698"/>
            <a:ext cx="2047782" cy="3102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/>
          <p:cNvSpPr txBox="1"/>
          <p:nvPr/>
        </p:nvSpPr>
        <p:spPr>
          <a:xfrm>
            <a:off x="7134699" y="1244660"/>
            <a:ext cx="17298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</a:rPr>
              <a:t>Apoio de infraestrutura na construção de estradas</a:t>
            </a:r>
            <a:endParaRPr lang="pt-B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64D1268-6900-48C7-A42E-08BBA7F425E9}"/>
              </a:ext>
            </a:extLst>
          </p:cNvPr>
          <p:cNvSpPr/>
          <p:nvPr/>
        </p:nvSpPr>
        <p:spPr>
          <a:xfrm>
            <a:off x="179512" y="260648"/>
            <a:ext cx="5636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err="1" smtClean="0"/>
              <a:t>Beneficios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iniciais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investimentos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Graphic 16" descr="Employee Badge">
            <a:extLst>
              <a:ext uri="{FF2B5EF4-FFF2-40B4-BE49-F238E27FC236}">
                <a16:creationId xmlns:a16="http://schemas.microsoft.com/office/drawing/2014/main" id="{2E6C260A-970C-4337-99B5-3DCBCA70BC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715" y="2062926"/>
            <a:ext cx="684152" cy="684152"/>
          </a:xfrm>
          <a:prstGeom prst="rect">
            <a:avLst/>
          </a:prstGeom>
        </p:spPr>
      </p:pic>
      <p:pic>
        <p:nvPicPr>
          <p:cNvPr id="4" name="Graphic 23" descr="Upward trend">
            <a:extLst>
              <a:ext uri="{FF2B5EF4-FFF2-40B4-BE49-F238E27FC236}">
                <a16:creationId xmlns:a16="http://schemas.microsoft.com/office/drawing/2014/main" id="{FD0B281B-0E47-47A8-90DC-E71C45A5CD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512" y="3029686"/>
            <a:ext cx="684152" cy="684152"/>
          </a:xfrm>
          <a:prstGeom prst="rect">
            <a:avLst/>
          </a:prstGeom>
        </p:spPr>
      </p:pic>
      <p:pic>
        <p:nvPicPr>
          <p:cNvPr id="5" name="Graphic 3" descr="Handshake">
            <a:extLst>
              <a:ext uri="{FF2B5EF4-FFF2-40B4-BE49-F238E27FC236}">
                <a16:creationId xmlns:a16="http://schemas.microsoft.com/office/drawing/2014/main" id="{1FC3838E-81FD-4D93-B247-6491553F63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287" y="4189411"/>
            <a:ext cx="677377" cy="677377"/>
          </a:xfrm>
          <a:prstGeom prst="rect">
            <a:avLst/>
          </a:prstGeom>
        </p:spPr>
      </p:pic>
      <p:pic>
        <p:nvPicPr>
          <p:cNvPr id="6" name="Graphic 5" descr="Money">
            <a:extLst>
              <a:ext uri="{FF2B5EF4-FFF2-40B4-BE49-F238E27FC236}">
                <a16:creationId xmlns:a16="http://schemas.microsoft.com/office/drawing/2014/main" id="{9CBC9E01-801B-4C48-972C-F35B4B2CDF9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38" y="5427409"/>
            <a:ext cx="677377" cy="677377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F1A907FA-5A3D-424B-8358-FB1D3DFB8FC6}"/>
              </a:ext>
            </a:extLst>
          </p:cNvPr>
          <p:cNvSpPr txBox="1"/>
          <p:nvPr/>
        </p:nvSpPr>
        <p:spPr>
          <a:xfrm>
            <a:off x="782901" y="1886910"/>
            <a:ext cx="2745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1,200+ </a:t>
            </a:r>
            <a:r>
              <a:rPr lang="en-US" b="1" dirty="0" err="1" smtClean="0"/>
              <a:t>empregos</a:t>
            </a:r>
            <a:r>
              <a:rPr lang="en-US" b="1" dirty="0" smtClean="0"/>
              <a:t> </a:t>
            </a:r>
            <a:r>
              <a:rPr lang="en-US" b="1" dirty="0" err="1" smtClean="0"/>
              <a:t>diretos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dirty="0" err="1" smtClean="0"/>
              <a:t>posições</a:t>
            </a:r>
            <a:r>
              <a:rPr lang="en-US" sz="1600" b="1" dirty="0" smtClean="0"/>
              <a:t> </a:t>
            </a:r>
            <a:r>
              <a:rPr lang="en-US" sz="1400" i="1" dirty="0" err="1" smtClean="0"/>
              <a:t>incluindo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terceiros</a:t>
            </a:r>
            <a:endParaRPr lang="en-US" sz="1600" i="1" dirty="0"/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4104F7C8-5B1C-4F15-9F4A-D35BE9EFD8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6" r="34801" b="24742"/>
          <a:stretch/>
        </p:blipFill>
        <p:spPr>
          <a:xfrm>
            <a:off x="3511276" y="1745219"/>
            <a:ext cx="5613492" cy="4726087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89223E34-1157-4E77-AEAA-98FBBE712FD4}"/>
              </a:ext>
            </a:extLst>
          </p:cNvPr>
          <p:cNvSpPr txBox="1"/>
          <p:nvPr/>
        </p:nvSpPr>
        <p:spPr>
          <a:xfrm>
            <a:off x="775131" y="3046095"/>
            <a:ext cx="274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R$625+ </a:t>
            </a:r>
            <a:r>
              <a:rPr lang="en-US" b="1" dirty="0" err="1" smtClean="0"/>
              <a:t>milhões</a:t>
            </a:r>
            <a:r>
              <a:rPr lang="en-US" b="1" dirty="0" smtClean="0"/>
              <a:t> </a:t>
            </a:r>
            <a:r>
              <a:rPr lang="en-US" sz="1400" i="1" dirty="0" err="1" smtClean="0"/>
              <a:t>em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taxas</a:t>
            </a:r>
            <a:r>
              <a:rPr lang="en-US" sz="1400" i="1" dirty="0" smtClean="0"/>
              <a:t> e royalties</a:t>
            </a:r>
            <a:endParaRPr lang="en-US" i="1" dirty="0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E7B8338-0809-4F5E-A288-9CC80DADDE10}"/>
              </a:ext>
            </a:extLst>
          </p:cNvPr>
          <p:cNvSpPr txBox="1"/>
          <p:nvPr/>
        </p:nvSpPr>
        <p:spPr>
          <a:xfrm>
            <a:off x="758587" y="3912314"/>
            <a:ext cx="2745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R$1.6+ </a:t>
            </a:r>
            <a:r>
              <a:rPr lang="en-US" b="1" dirty="0" err="1" smtClean="0"/>
              <a:t>bilhões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pagamentos</a:t>
            </a:r>
            <a:r>
              <a:rPr lang="en-US" b="1" dirty="0" smtClean="0"/>
              <a:t> de </a:t>
            </a:r>
            <a:r>
              <a:rPr lang="en-US" b="1" dirty="0" err="1" smtClean="0"/>
              <a:t>fornecedores</a:t>
            </a:r>
            <a:r>
              <a:rPr lang="en-US" b="1" dirty="0" smtClean="0"/>
              <a:t> </a:t>
            </a:r>
            <a:r>
              <a:rPr lang="en-US" sz="1400" i="1" dirty="0" smtClean="0"/>
              <a:t>para </a:t>
            </a:r>
            <a:r>
              <a:rPr lang="en-US" sz="1400" i="1" dirty="0" err="1" smtClean="0"/>
              <a:t>serviços</a:t>
            </a:r>
            <a:r>
              <a:rPr lang="en-US" sz="1400" i="1" dirty="0" smtClean="0"/>
              <a:t> e </a:t>
            </a:r>
            <a:r>
              <a:rPr lang="en-US" sz="1400" i="1" dirty="0" err="1" smtClean="0"/>
              <a:t>materiais</a:t>
            </a:r>
            <a:r>
              <a:rPr lang="en-US" sz="1400" i="1" dirty="0" smtClean="0"/>
              <a:t> </a:t>
            </a:r>
            <a:endParaRPr lang="en-US" sz="1400" i="1" dirty="0"/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91BE14A0-D2D0-4243-A6BA-C6BB67C07530}"/>
              </a:ext>
            </a:extLst>
          </p:cNvPr>
          <p:cNvSpPr/>
          <p:nvPr/>
        </p:nvSpPr>
        <p:spPr>
          <a:xfrm>
            <a:off x="765515" y="5427409"/>
            <a:ext cx="28083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R$ 4,3+ </a:t>
            </a:r>
            <a:r>
              <a:rPr lang="en-US" b="1" dirty="0" err="1" smtClean="0"/>
              <a:t>bilhões</a:t>
            </a:r>
            <a:r>
              <a:rPr lang="en-US" b="1" dirty="0" smtClean="0"/>
              <a:t> </a:t>
            </a:r>
            <a:r>
              <a:rPr lang="en-US" b="1" dirty="0" err="1" smtClean="0"/>
              <a:t>relativo</a:t>
            </a:r>
            <a:r>
              <a:rPr lang="en-US" b="1" dirty="0" smtClean="0"/>
              <a:t> a </a:t>
            </a:r>
            <a:r>
              <a:rPr lang="en-US" b="1" dirty="0" err="1" smtClean="0"/>
              <a:t>venda</a:t>
            </a:r>
            <a:r>
              <a:rPr lang="en-US" b="1" dirty="0" smtClean="0"/>
              <a:t> de </a:t>
            </a:r>
            <a:r>
              <a:rPr lang="en-US" b="1" dirty="0" err="1" smtClean="0"/>
              <a:t>concentrado</a:t>
            </a:r>
            <a:r>
              <a:rPr lang="en-US" b="1" dirty="0" smtClean="0"/>
              <a:t>  </a:t>
            </a:r>
            <a:r>
              <a:rPr lang="en-US" sz="1400" b="1" i="1" dirty="0" smtClean="0"/>
              <a:t>para a </a:t>
            </a:r>
            <a:r>
              <a:rPr lang="en-US" sz="1400" b="1" i="1" dirty="0" err="1" smtClean="0"/>
              <a:t>metalurgia</a:t>
            </a:r>
            <a:r>
              <a:rPr lang="en-US" sz="1400" b="1" i="1" dirty="0" smtClean="0"/>
              <a:t> de Salvador</a:t>
            </a:r>
            <a:endParaRPr lang="en-US" sz="1400" i="1" dirty="0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8652549C-842E-4732-8E26-436A3E78D844}"/>
              </a:ext>
            </a:extLst>
          </p:cNvPr>
          <p:cNvSpPr txBox="1"/>
          <p:nvPr/>
        </p:nvSpPr>
        <p:spPr>
          <a:xfrm>
            <a:off x="134715" y="978226"/>
            <a:ext cx="655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Total </a:t>
            </a:r>
            <a:r>
              <a:rPr lang="en-US" b="1" i="1" dirty="0" err="1" smtClean="0"/>
              <a:t>estimado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contribuição</a:t>
            </a:r>
            <a:r>
              <a:rPr lang="en-US" b="1" i="1" dirty="0" smtClean="0"/>
              <a:t> para o </a:t>
            </a:r>
            <a:r>
              <a:rPr lang="en-US" b="1" i="1" dirty="0" err="1" smtClean="0"/>
              <a:t>Brasil</a:t>
            </a:r>
            <a:r>
              <a:rPr lang="en-US" b="1" i="1" dirty="0" smtClean="0"/>
              <a:t> </a:t>
            </a:r>
            <a:r>
              <a:rPr lang="en-US" b="1" i="1" dirty="0"/>
              <a:t>&amp; Bahia </a:t>
            </a:r>
            <a:r>
              <a:rPr lang="en-US" b="1" i="1" u="sng" dirty="0"/>
              <a:t> </a:t>
            </a:r>
            <a:r>
              <a:rPr lang="en-US" b="1" i="1" u="sng" dirty="0" smtClean="0"/>
              <a:t>para </a:t>
            </a:r>
            <a:r>
              <a:rPr lang="en-US" b="1" i="1" u="sng" dirty="0" err="1" smtClean="0"/>
              <a:t>os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próxmos</a:t>
            </a:r>
            <a:r>
              <a:rPr lang="en-US" b="1" i="1" u="sng" dirty="0" smtClean="0"/>
              <a:t> 5 </a:t>
            </a:r>
            <a:r>
              <a:rPr lang="en-US" b="1" i="1" u="sng" dirty="0" err="1" smtClean="0"/>
              <a:t>anos</a:t>
            </a:r>
            <a:r>
              <a:rPr lang="en-US" b="1" i="1" dirty="0" smtClean="0"/>
              <a:t>: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7596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Mineração Caraíba (MCSA) </a:t>
            </a:r>
            <a:r>
              <a:rPr lang="pt-BR" sz="2000" dirty="0">
                <a:latin typeface="Franklin Gothic Demi Cond" pitchFamily="34" charset="0"/>
              </a:rPr>
              <a:t> </a:t>
            </a:r>
            <a:r>
              <a:rPr lang="pt-BR" sz="2000" dirty="0" smtClean="0">
                <a:latin typeface="Franklin Gothic Demi Cond" pitchFamily="34" charset="0"/>
              </a:rPr>
              <a:t>- Portfólio atual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843808" y="1159426"/>
            <a:ext cx="6192688" cy="55819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pt-BR" sz="1800" dirty="0" smtClean="0"/>
              <a:t>A Mineração Caraíba trabalha com minérios de cobre e </a:t>
            </a:r>
            <a:r>
              <a:rPr lang="pt-BR" sz="1800" dirty="0" smtClean="0"/>
              <a:t>ouro produzindo concentrado de cobre e </a:t>
            </a:r>
            <a:r>
              <a:rPr lang="pt-BR" sz="1800" dirty="0" err="1" smtClean="0"/>
              <a:t>bullion</a:t>
            </a:r>
            <a:r>
              <a:rPr lang="pt-BR" sz="1800" dirty="0" smtClean="0"/>
              <a:t>(</a:t>
            </a:r>
            <a:r>
              <a:rPr lang="pt-BR" sz="1800" dirty="0" err="1" smtClean="0"/>
              <a:t>Au</a:t>
            </a:r>
            <a:r>
              <a:rPr lang="pt-BR" sz="1800" smtClean="0"/>
              <a:t>).</a:t>
            </a:r>
            <a:endParaRPr lang="pt-BR" sz="1800" dirty="0" smtClean="0"/>
          </a:p>
          <a:p>
            <a:pPr fontAlgn="auto">
              <a:spcAft>
                <a:spcPts val="0"/>
              </a:spcAft>
            </a:pPr>
            <a:r>
              <a:rPr lang="pt-BR" sz="1800" dirty="0" smtClean="0"/>
              <a:t>Minério de cobre com três minas em operação:02 minas subterrâneas e 01 céu aberto na Bahia.</a:t>
            </a:r>
          </a:p>
          <a:p>
            <a:pPr fontAlgn="auto">
              <a:spcAft>
                <a:spcPts val="0"/>
              </a:spcAft>
            </a:pPr>
            <a:r>
              <a:rPr lang="pt-BR" sz="1800" dirty="0" smtClean="0"/>
              <a:t>Minério de ouro: 01 mina subterrânea em Mato Grosso</a:t>
            </a:r>
          </a:p>
          <a:p>
            <a:pPr fontAlgn="auto">
              <a:spcAft>
                <a:spcPts val="0"/>
              </a:spcAft>
            </a:pPr>
            <a:r>
              <a:rPr lang="pt-BR" sz="1800" dirty="0" smtClean="0"/>
              <a:t>Projeto Boa Esperança com mina certificada no Pará.</a:t>
            </a:r>
          </a:p>
          <a:p>
            <a:pPr fontAlgn="auto">
              <a:spcAft>
                <a:spcPts val="0"/>
              </a:spcAft>
            </a:pPr>
            <a:endParaRPr lang="pt-BR" sz="1800" dirty="0" smtClean="0"/>
          </a:p>
          <a:p>
            <a:r>
              <a:rPr lang="pt-BR" sz="1600" b="1" dirty="0" smtClean="0"/>
              <a:t>Jaguarari-BA</a:t>
            </a:r>
            <a:r>
              <a:rPr lang="pt-BR" sz="1600" b="1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 smtClean="0"/>
              <a:t>Mina subterrânea no distrito Pilar (matriz)</a:t>
            </a:r>
            <a:endParaRPr lang="pt-BR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 smtClean="0"/>
              <a:t>Planta </a:t>
            </a:r>
            <a:r>
              <a:rPr lang="pt-BR" sz="1600" dirty="0"/>
              <a:t>de beneficiamento </a:t>
            </a:r>
            <a:r>
              <a:rPr lang="pt-BR" sz="1600" dirty="0" smtClean="0"/>
              <a:t>(usa 65</a:t>
            </a:r>
            <a:r>
              <a:rPr lang="pt-BR" sz="1600" dirty="0"/>
              <a:t>% </a:t>
            </a:r>
            <a:r>
              <a:rPr lang="pt-BR" sz="1600" dirty="0" smtClean="0"/>
              <a:t>da capacidade instalada)</a:t>
            </a:r>
            <a:endParaRPr lang="pt-BR" sz="16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1600" b="1" dirty="0" smtClean="0"/>
              <a:t>Curaçá-BA</a:t>
            </a:r>
            <a:r>
              <a:rPr lang="pt-BR" sz="1600" b="1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 smtClean="0"/>
              <a:t>Mina Céu Aberto em Surubim</a:t>
            </a:r>
          </a:p>
          <a:p>
            <a:r>
              <a:rPr lang="pt-BR" sz="1600" b="1" dirty="0" smtClean="0"/>
              <a:t>Juazeiro-BA: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/>
              <a:t>Mina Subterrânea em Vermelhos</a:t>
            </a:r>
          </a:p>
          <a:p>
            <a:r>
              <a:rPr lang="pt-BR" sz="1600" b="1" dirty="0"/>
              <a:t>Nova </a:t>
            </a:r>
            <a:r>
              <a:rPr lang="pt-BR" sz="1600" b="1" dirty="0" smtClean="0"/>
              <a:t>Xavantina-MT</a:t>
            </a:r>
            <a:r>
              <a:rPr lang="pt-BR" sz="1600" b="1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 smtClean="0"/>
              <a:t>Mina Subterrânea próximo de Nova Xavantina </a:t>
            </a:r>
            <a:r>
              <a:rPr lang="pt-BR" sz="1600" dirty="0" err="1" smtClean="0"/>
              <a:t>NXGold</a:t>
            </a:r>
            <a:endParaRPr lang="pt-BR" sz="1600" dirty="0"/>
          </a:p>
          <a:p>
            <a:r>
              <a:rPr lang="pt-BR" sz="1600" b="1" dirty="0" smtClean="0"/>
              <a:t>Tucumã-PA:</a:t>
            </a:r>
            <a:endParaRPr lang="pt-BR" sz="16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1600" dirty="0"/>
              <a:t>Mina </a:t>
            </a:r>
            <a:r>
              <a:rPr lang="pt-BR" sz="1600" dirty="0" smtClean="0"/>
              <a:t>Céu Aberto</a:t>
            </a:r>
            <a:endParaRPr lang="pt-BR" sz="1600" dirty="0"/>
          </a:p>
          <a:p>
            <a:pPr lvl="1">
              <a:buFont typeface="Wingdings" panose="05000000000000000000" pitchFamily="2" charset="2"/>
              <a:buChar char="§"/>
            </a:pPr>
            <a:endParaRPr lang="pt-BR" sz="1600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</p:txBody>
      </p:sp>
      <p:pic>
        <p:nvPicPr>
          <p:cNvPr id="11" name="Picture 4" descr="H:\MINERAÇÃO\FOTOS ANTIGAS MCSA\Hoje Mina Surubim\29-12-2010 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/>
          <a:stretch/>
        </p:blipFill>
        <p:spPr bwMode="auto">
          <a:xfrm>
            <a:off x="251521" y="2935791"/>
            <a:ext cx="2448272" cy="16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MINERAÇÃO\FOTOS ANTIGAS MCSA\Hoje Mina\MSB - SO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9427"/>
            <a:ext cx="2448273" cy="16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:\MINERAÇÃO\Fotopublicidade\NOVA XAVANTINA\Fotos NX\PLANTA NOVA XAVANTI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7"/>
          <a:stretch/>
        </p:blipFill>
        <p:spPr bwMode="auto">
          <a:xfrm>
            <a:off x="191216" y="4807999"/>
            <a:ext cx="2661301" cy="16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FONTES DE MINÉRIO – MINA SUBTERRÂNEA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5"/>
            <a:ext cx="9144000" cy="639462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22686" y="1131172"/>
            <a:ext cx="9144000" cy="5686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Franklin Gothic Demi Cond" pitchFamily="34" charset="0"/>
              </a:rPr>
              <a:t>Mineração </a:t>
            </a:r>
            <a:r>
              <a:rPr lang="pt-BR" dirty="0" smtClean="0">
                <a:latin typeface="Franklin Gothic Demi Cond" pitchFamily="34" charset="0"/>
              </a:rPr>
              <a:t>Caraíba – Uma História de Superação e Sucesso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2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55638" y="983687"/>
            <a:ext cx="259080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 smtClean="0"/>
              <a:t>Localização</a:t>
            </a:r>
            <a:endParaRPr lang="pt-BR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296920"/>
            <a:ext cx="7832725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7504" y="116632"/>
            <a:ext cx="583264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/>
              <a:t>Mineração </a:t>
            </a:r>
            <a:r>
              <a:rPr lang="pt-BR" sz="2000" b="1" dirty="0" smtClean="0"/>
              <a:t>Caraíba na Bahia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42267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Localização da MCSA e detalhamento de Infraestrutura e Influencia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37" descr="Targets2.jpg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9888" y="1916307"/>
            <a:ext cx="1176338" cy="3314899"/>
          </a:xfrm>
          <a:prstGeom prst="rect">
            <a:avLst/>
          </a:prstGeom>
        </p:spPr>
      </p:pic>
      <p:sp>
        <p:nvSpPr>
          <p:cNvPr id="67" name="Oval 48"/>
          <p:cNvSpPr/>
          <p:nvPr/>
        </p:nvSpPr>
        <p:spPr>
          <a:xfrm>
            <a:off x="6394765" y="3533575"/>
            <a:ext cx="32935" cy="32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81"/>
          <p:cNvSpPr/>
          <p:nvPr/>
        </p:nvSpPr>
        <p:spPr>
          <a:xfrm>
            <a:off x="6230164" y="3743246"/>
            <a:ext cx="32935" cy="32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98"/>
          <p:cNvSpPr txBox="1"/>
          <p:nvPr/>
        </p:nvSpPr>
        <p:spPr>
          <a:xfrm>
            <a:off x="5413999" y="4755363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108"/>
          <p:cNvSpPr txBox="1"/>
          <p:nvPr/>
        </p:nvSpPr>
        <p:spPr>
          <a:xfrm>
            <a:off x="990599" y="1143000"/>
            <a:ext cx="17946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Petrolina / Juazeiro 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(Regional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500,000 people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horas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Pila para Juazeiro pela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rodovia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distrito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local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10,000 people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15km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da mina,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escritórios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central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Adutora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Água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empresa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tem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uma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adutora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no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rio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São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Francisco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uma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86Km que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está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uso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capacidade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para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comunidades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e um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pouco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do volume para MCSA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emrpresa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tem um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contrato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com a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empresa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</a:t>
            </a:r>
            <a:r>
              <a:rPr lang="en-US" sz="900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C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hesf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– </a:t>
            </a:r>
            <a:r>
              <a:rPr lang="en-US" sz="900" dirty="0" err="1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Barragem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 de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Sobradinho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Concentrado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 alto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teor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cobre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</a:t>
            </a:r>
            <a:r>
              <a:rPr kumimoji="0" lang="en-US" sz="9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limpo</a:t>
            </a:r>
            <a:r>
              <a:rPr kumimoji="0" lang="en-US" sz="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(35% 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de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cobre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sem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Arsênio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)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vendido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empresa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Parapanemena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(Bahia)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2"/>
          <p:cNvSpPr/>
          <p:nvPr/>
        </p:nvSpPr>
        <p:spPr>
          <a:xfrm>
            <a:off x="723900" y="1219200"/>
            <a:ext cx="152400" cy="152400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4-Point Star 4"/>
          <p:cNvSpPr/>
          <p:nvPr/>
        </p:nvSpPr>
        <p:spPr>
          <a:xfrm>
            <a:off x="685800" y="2133600"/>
            <a:ext cx="228600" cy="228600"/>
          </a:xfrm>
          <a:prstGeom prst="star4">
            <a:avLst/>
          </a:prstGeom>
          <a:solidFill>
            <a:srgbClr val="23FF0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iamond 5"/>
          <p:cNvSpPr/>
          <p:nvPr/>
        </p:nvSpPr>
        <p:spPr>
          <a:xfrm>
            <a:off x="685800" y="3141320"/>
            <a:ext cx="228600" cy="228600"/>
          </a:xfrm>
          <a:prstGeom prst="diamond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ghtning Bolt 6"/>
          <p:cNvSpPr/>
          <p:nvPr/>
        </p:nvSpPr>
        <p:spPr>
          <a:xfrm>
            <a:off x="685800" y="4465014"/>
            <a:ext cx="228600" cy="228600"/>
          </a:xfrm>
          <a:prstGeom prst="lightningBolt">
            <a:avLst/>
          </a:prstGeom>
          <a:solidFill>
            <a:srgbClr val="22FF0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Can 7"/>
          <p:cNvSpPr/>
          <p:nvPr/>
        </p:nvSpPr>
        <p:spPr>
          <a:xfrm>
            <a:off x="723900" y="5292824"/>
            <a:ext cx="152400" cy="152400"/>
          </a:xfrm>
          <a:prstGeom prst="can">
            <a:avLst/>
          </a:prstGeom>
          <a:solidFill>
            <a:srgbClr val="FF6F1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6" name="Straight Connector 41"/>
          <p:cNvCxnSpPr>
            <a:endCxn id="154" idx="2"/>
          </p:cNvCxnSpPr>
          <p:nvPr/>
        </p:nvCxnSpPr>
        <p:spPr>
          <a:xfrm>
            <a:off x="5629673" y="4611113"/>
            <a:ext cx="438710" cy="67727"/>
          </a:xfrm>
          <a:prstGeom prst="line">
            <a:avLst/>
          </a:prstGeom>
          <a:ln w="19050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61"/>
          <p:cNvCxnSpPr/>
          <p:nvPr/>
        </p:nvCxnSpPr>
        <p:spPr>
          <a:xfrm>
            <a:off x="5893980" y="4812362"/>
            <a:ext cx="237996" cy="17050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7"/>
          <p:cNvCxnSpPr/>
          <p:nvPr/>
        </p:nvCxnSpPr>
        <p:spPr>
          <a:xfrm flipV="1">
            <a:off x="3843208" y="3371285"/>
            <a:ext cx="364649" cy="163461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5"/>
          <p:cNvCxnSpPr/>
          <p:nvPr/>
        </p:nvCxnSpPr>
        <p:spPr>
          <a:xfrm>
            <a:off x="4567644" y="3949371"/>
            <a:ext cx="1335323" cy="866429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46"/>
          <p:cNvCxnSpPr/>
          <p:nvPr/>
        </p:nvCxnSpPr>
        <p:spPr>
          <a:xfrm flipH="1" flipV="1">
            <a:off x="6131446" y="4639447"/>
            <a:ext cx="0" cy="190344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51"/>
          <p:cNvCxnSpPr/>
          <p:nvPr/>
        </p:nvCxnSpPr>
        <p:spPr>
          <a:xfrm>
            <a:off x="4203666" y="3375476"/>
            <a:ext cx="67239" cy="194089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reeform 11"/>
          <p:cNvSpPr/>
          <p:nvPr/>
        </p:nvSpPr>
        <p:spPr>
          <a:xfrm>
            <a:off x="2908997" y="2879341"/>
            <a:ext cx="331161" cy="538754"/>
          </a:xfrm>
          <a:custGeom>
            <a:avLst/>
            <a:gdLst>
              <a:gd name="connsiteX0" fmla="*/ 0 w 331161"/>
              <a:gd name="connsiteY0" fmla="*/ 405301 h 538754"/>
              <a:gd name="connsiteX1" fmla="*/ 0 w 331161"/>
              <a:gd name="connsiteY1" fmla="*/ 44484 h 538754"/>
              <a:gd name="connsiteX2" fmla="*/ 54370 w 331161"/>
              <a:gd name="connsiteY2" fmla="*/ 0 h 538754"/>
              <a:gd name="connsiteX3" fmla="*/ 54370 w 331161"/>
              <a:gd name="connsiteY3" fmla="*/ 0 h 538754"/>
              <a:gd name="connsiteX4" fmla="*/ 54370 w 331161"/>
              <a:gd name="connsiteY4" fmla="*/ 0 h 538754"/>
              <a:gd name="connsiteX5" fmla="*/ 98854 w 331161"/>
              <a:gd name="connsiteY5" fmla="*/ 0 h 538754"/>
              <a:gd name="connsiteX6" fmla="*/ 54370 w 331161"/>
              <a:gd name="connsiteY6" fmla="*/ 54369 h 538754"/>
              <a:gd name="connsiteX7" fmla="*/ 29657 w 331161"/>
              <a:gd name="connsiteY7" fmla="*/ 98854 h 538754"/>
              <a:gd name="connsiteX8" fmla="*/ 29657 w 331161"/>
              <a:gd name="connsiteY8" fmla="*/ 98854 h 538754"/>
              <a:gd name="connsiteX9" fmla="*/ 49427 w 331161"/>
              <a:gd name="connsiteY9" fmla="*/ 153223 h 538754"/>
              <a:gd name="connsiteX10" fmla="*/ 49427 w 331161"/>
              <a:gd name="connsiteY10" fmla="*/ 153223 h 538754"/>
              <a:gd name="connsiteX11" fmla="*/ 98854 w 331161"/>
              <a:gd name="connsiteY11" fmla="*/ 148281 h 538754"/>
              <a:gd name="connsiteX12" fmla="*/ 163110 w 331161"/>
              <a:gd name="connsiteY12" fmla="*/ 118625 h 538754"/>
              <a:gd name="connsiteX13" fmla="*/ 212537 w 331161"/>
              <a:gd name="connsiteY13" fmla="*/ 84026 h 538754"/>
              <a:gd name="connsiteX14" fmla="*/ 133453 w 331161"/>
              <a:gd name="connsiteY14" fmla="*/ 222421 h 538754"/>
              <a:gd name="connsiteX15" fmla="*/ 133453 w 331161"/>
              <a:gd name="connsiteY15" fmla="*/ 222421 h 538754"/>
              <a:gd name="connsiteX16" fmla="*/ 222422 w 331161"/>
              <a:gd name="connsiteY16" fmla="*/ 212536 h 538754"/>
              <a:gd name="connsiteX17" fmla="*/ 232307 w 331161"/>
              <a:gd name="connsiteY17" fmla="*/ 271848 h 538754"/>
              <a:gd name="connsiteX18" fmla="*/ 311391 w 331161"/>
              <a:gd name="connsiteY18" fmla="*/ 247135 h 538754"/>
              <a:gd name="connsiteX19" fmla="*/ 331161 w 331161"/>
              <a:gd name="connsiteY19" fmla="*/ 266906 h 538754"/>
              <a:gd name="connsiteX20" fmla="*/ 331161 w 331161"/>
              <a:gd name="connsiteY20" fmla="*/ 266906 h 538754"/>
              <a:gd name="connsiteX21" fmla="*/ 291620 w 331161"/>
              <a:gd name="connsiteY21" fmla="*/ 385530 h 538754"/>
              <a:gd name="connsiteX22" fmla="*/ 237250 w 331161"/>
              <a:gd name="connsiteY22" fmla="*/ 494270 h 538754"/>
              <a:gd name="connsiteX23" fmla="*/ 192766 w 331161"/>
              <a:gd name="connsiteY23" fmla="*/ 538754 h 538754"/>
              <a:gd name="connsiteX24" fmla="*/ 192766 w 331161"/>
              <a:gd name="connsiteY24" fmla="*/ 469556 h 538754"/>
              <a:gd name="connsiteX25" fmla="*/ 192766 w 331161"/>
              <a:gd name="connsiteY25" fmla="*/ 469556 h 538754"/>
              <a:gd name="connsiteX26" fmla="*/ 138396 w 331161"/>
              <a:gd name="connsiteY26" fmla="*/ 484385 h 538754"/>
              <a:gd name="connsiteX27" fmla="*/ 88969 w 331161"/>
              <a:gd name="connsiteY27" fmla="*/ 538754 h 538754"/>
              <a:gd name="connsiteX28" fmla="*/ 123568 w 331161"/>
              <a:gd name="connsiteY28" fmla="*/ 469556 h 538754"/>
              <a:gd name="connsiteX29" fmla="*/ 84026 w 331161"/>
              <a:gd name="connsiteY29" fmla="*/ 494270 h 538754"/>
              <a:gd name="connsiteX30" fmla="*/ 98854 w 331161"/>
              <a:gd name="connsiteY30" fmla="*/ 434957 h 538754"/>
              <a:gd name="connsiteX31" fmla="*/ 98854 w 331161"/>
              <a:gd name="connsiteY31" fmla="*/ 434957 h 538754"/>
              <a:gd name="connsiteX32" fmla="*/ 54370 w 331161"/>
              <a:gd name="connsiteY32" fmla="*/ 430015 h 538754"/>
              <a:gd name="connsiteX33" fmla="*/ 39542 w 331161"/>
              <a:gd name="connsiteY33" fmla="*/ 474499 h 538754"/>
              <a:gd name="connsiteX34" fmla="*/ 0 w 331161"/>
              <a:gd name="connsiteY34" fmla="*/ 405301 h 5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161" h="538754">
                <a:moveTo>
                  <a:pt x="0" y="405301"/>
                </a:moveTo>
                <a:lnTo>
                  <a:pt x="0" y="44484"/>
                </a:lnTo>
                <a:lnTo>
                  <a:pt x="54370" y="0"/>
                </a:lnTo>
                <a:lnTo>
                  <a:pt x="54370" y="0"/>
                </a:lnTo>
                <a:lnTo>
                  <a:pt x="54370" y="0"/>
                </a:lnTo>
                <a:lnTo>
                  <a:pt x="98854" y="0"/>
                </a:lnTo>
                <a:lnTo>
                  <a:pt x="54370" y="54369"/>
                </a:lnTo>
                <a:lnTo>
                  <a:pt x="29657" y="98854"/>
                </a:lnTo>
                <a:lnTo>
                  <a:pt x="29657" y="98854"/>
                </a:lnTo>
                <a:lnTo>
                  <a:pt x="49427" y="153223"/>
                </a:lnTo>
                <a:lnTo>
                  <a:pt x="49427" y="153223"/>
                </a:lnTo>
                <a:lnTo>
                  <a:pt x="98854" y="148281"/>
                </a:lnTo>
                <a:lnTo>
                  <a:pt x="163110" y="118625"/>
                </a:lnTo>
                <a:lnTo>
                  <a:pt x="212537" y="84026"/>
                </a:lnTo>
                <a:lnTo>
                  <a:pt x="133453" y="222421"/>
                </a:lnTo>
                <a:lnTo>
                  <a:pt x="133453" y="222421"/>
                </a:lnTo>
                <a:lnTo>
                  <a:pt x="222422" y="212536"/>
                </a:lnTo>
                <a:lnTo>
                  <a:pt x="232307" y="271848"/>
                </a:lnTo>
                <a:lnTo>
                  <a:pt x="311391" y="247135"/>
                </a:lnTo>
                <a:lnTo>
                  <a:pt x="331161" y="266906"/>
                </a:lnTo>
                <a:lnTo>
                  <a:pt x="331161" y="266906"/>
                </a:lnTo>
                <a:lnTo>
                  <a:pt x="291620" y="385530"/>
                </a:lnTo>
                <a:lnTo>
                  <a:pt x="237250" y="494270"/>
                </a:lnTo>
                <a:lnTo>
                  <a:pt x="192766" y="538754"/>
                </a:lnTo>
                <a:lnTo>
                  <a:pt x="192766" y="469556"/>
                </a:lnTo>
                <a:lnTo>
                  <a:pt x="192766" y="469556"/>
                </a:lnTo>
                <a:lnTo>
                  <a:pt x="138396" y="484385"/>
                </a:lnTo>
                <a:lnTo>
                  <a:pt x="88969" y="538754"/>
                </a:lnTo>
                <a:lnTo>
                  <a:pt x="123568" y="469556"/>
                </a:lnTo>
                <a:lnTo>
                  <a:pt x="84026" y="494270"/>
                </a:lnTo>
                <a:lnTo>
                  <a:pt x="98854" y="434957"/>
                </a:lnTo>
                <a:lnTo>
                  <a:pt x="98854" y="434957"/>
                </a:lnTo>
                <a:lnTo>
                  <a:pt x="54370" y="430015"/>
                </a:lnTo>
                <a:lnTo>
                  <a:pt x="39542" y="474499"/>
                </a:lnTo>
                <a:lnTo>
                  <a:pt x="0" y="4053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Freeform 13"/>
          <p:cNvSpPr/>
          <p:nvPr/>
        </p:nvSpPr>
        <p:spPr>
          <a:xfrm>
            <a:off x="3183229" y="1536338"/>
            <a:ext cx="2971800" cy="1936568"/>
          </a:xfrm>
          <a:custGeom>
            <a:avLst/>
            <a:gdLst>
              <a:gd name="connsiteX0" fmla="*/ 0 w 2971800"/>
              <a:gd name="connsiteY0" fmla="*/ 1786345 h 1936568"/>
              <a:gd name="connsiteX1" fmla="*/ 29392 w 2971800"/>
              <a:gd name="connsiteY1" fmla="*/ 1802674 h 1936568"/>
              <a:gd name="connsiteX2" fmla="*/ 75112 w 2971800"/>
              <a:gd name="connsiteY2" fmla="*/ 1822268 h 1936568"/>
              <a:gd name="connsiteX3" fmla="*/ 117566 w 2971800"/>
              <a:gd name="connsiteY3" fmla="*/ 1851660 h 1936568"/>
              <a:gd name="connsiteX4" fmla="*/ 150223 w 2971800"/>
              <a:gd name="connsiteY4" fmla="*/ 1851660 h 1936568"/>
              <a:gd name="connsiteX5" fmla="*/ 248194 w 2971800"/>
              <a:gd name="connsiteY5" fmla="*/ 1828800 h 1936568"/>
              <a:gd name="connsiteX6" fmla="*/ 310243 w 2971800"/>
              <a:gd name="connsiteY6" fmla="*/ 1819003 h 1936568"/>
              <a:gd name="connsiteX7" fmla="*/ 359229 w 2971800"/>
              <a:gd name="connsiteY7" fmla="*/ 1828800 h 1936568"/>
              <a:gd name="connsiteX8" fmla="*/ 418012 w 2971800"/>
              <a:gd name="connsiteY8" fmla="*/ 1861457 h 1936568"/>
              <a:gd name="connsiteX9" fmla="*/ 463732 w 2971800"/>
              <a:gd name="connsiteY9" fmla="*/ 1894114 h 1936568"/>
              <a:gd name="connsiteX10" fmla="*/ 529046 w 2971800"/>
              <a:gd name="connsiteY10" fmla="*/ 1920240 h 1936568"/>
              <a:gd name="connsiteX11" fmla="*/ 630283 w 2971800"/>
              <a:gd name="connsiteY11" fmla="*/ 1936568 h 1936568"/>
              <a:gd name="connsiteX12" fmla="*/ 689066 w 2971800"/>
              <a:gd name="connsiteY12" fmla="*/ 1920240 h 1936568"/>
              <a:gd name="connsiteX13" fmla="*/ 738052 w 2971800"/>
              <a:gd name="connsiteY13" fmla="*/ 1903911 h 1936568"/>
              <a:gd name="connsiteX14" fmla="*/ 800100 w 2971800"/>
              <a:gd name="connsiteY14" fmla="*/ 1890848 h 1936568"/>
              <a:gd name="connsiteX15" fmla="*/ 839289 w 2971800"/>
              <a:gd name="connsiteY15" fmla="*/ 1877785 h 1936568"/>
              <a:gd name="connsiteX16" fmla="*/ 871946 w 2971800"/>
              <a:gd name="connsiteY16" fmla="*/ 1838597 h 1936568"/>
              <a:gd name="connsiteX17" fmla="*/ 898072 w 2971800"/>
              <a:gd name="connsiteY17" fmla="*/ 1779814 h 1936568"/>
              <a:gd name="connsiteX18" fmla="*/ 930729 w 2971800"/>
              <a:gd name="connsiteY18" fmla="*/ 1743891 h 1936568"/>
              <a:gd name="connsiteX19" fmla="*/ 960120 w 2971800"/>
              <a:gd name="connsiteY19" fmla="*/ 1724297 h 1936568"/>
              <a:gd name="connsiteX20" fmla="*/ 1002574 w 2971800"/>
              <a:gd name="connsiteY20" fmla="*/ 1711234 h 1936568"/>
              <a:gd name="connsiteX21" fmla="*/ 1071154 w 2971800"/>
              <a:gd name="connsiteY21" fmla="*/ 1717765 h 1936568"/>
              <a:gd name="connsiteX22" fmla="*/ 1116874 w 2971800"/>
              <a:gd name="connsiteY22" fmla="*/ 1721031 h 1936568"/>
              <a:gd name="connsiteX23" fmla="*/ 1146266 w 2971800"/>
              <a:gd name="connsiteY23" fmla="*/ 1721031 h 1936568"/>
              <a:gd name="connsiteX24" fmla="*/ 1172392 w 2971800"/>
              <a:gd name="connsiteY24" fmla="*/ 1698171 h 1936568"/>
              <a:gd name="connsiteX25" fmla="*/ 1191986 w 2971800"/>
              <a:gd name="connsiteY25" fmla="*/ 1645920 h 1936568"/>
              <a:gd name="connsiteX26" fmla="*/ 1211580 w 2971800"/>
              <a:gd name="connsiteY26" fmla="*/ 1603465 h 1936568"/>
              <a:gd name="connsiteX27" fmla="*/ 1231174 w 2971800"/>
              <a:gd name="connsiteY27" fmla="*/ 1564277 h 1936568"/>
              <a:gd name="connsiteX28" fmla="*/ 1247503 w 2971800"/>
              <a:gd name="connsiteY28" fmla="*/ 1541417 h 1936568"/>
              <a:gd name="connsiteX29" fmla="*/ 1283426 w 2971800"/>
              <a:gd name="connsiteY29" fmla="*/ 1531620 h 1936568"/>
              <a:gd name="connsiteX30" fmla="*/ 1325880 w 2971800"/>
              <a:gd name="connsiteY30" fmla="*/ 1534885 h 1936568"/>
              <a:gd name="connsiteX31" fmla="*/ 1358537 w 2971800"/>
              <a:gd name="connsiteY31" fmla="*/ 1554480 h 1936568"/>
              <a:gd name="connsiteX32" fmla="*/ 1371600 w 2971800"/>
              <a:gd name="connsiteY32" fmla="*/ 1577340 h 1936568"/>
              <a:gd name="connsiteX33" fmla="*/ 1404257 w 2971800"/>
              <a:gd name="connsiteY33" fmla="*/ 1593668 h 1936568"/>
              <a:gd name="connsiteX34" fmla="*/ 1443446 w 2971800"/>
              <a:gd name="connsiteY34" fmla="*/ 1596934 h 1936568"/>
              <a:gd name="connsiteX35" fmla="*/ 1479369 w 2971800"/>
              <a:gd name="connsiteY35" fmla="*/ 1580605 h 1936568"/>
              <a:gd name="connsiteX36" fmla="*/ 1512026 w 2971800"/>
              <a:gd name="connsiteY36" fmla="*/ 1547948 h 1936568"/>
              <a:gd name="connsiteX37" fmla="*/ 1538152 w 2971800"/>
              <a:gd name="connsiteY37" fmla="*/ 1498963 h 1936568"/>
              <a:gd name="connsiteX38" fmla="*/ 1547949 w 2971800"/>
              <a:gd name="connsiteY38" fmla="*/ 1446711 h 1936568"/>
              <a:gd name="connsiteX39" fmla="*/ 1557746 w 2971800"/>
              <a:gd name="connsiteY39" fmla="*/ 1404257 h 1936568"/>
              <a:gd name="connsiteX40" fmla="*/ 1577340 w 2971800"/>
              <a:gd name="connsiteY40" fmla="*/ 1365068 h 1936568"/>
              <a:gd name="connsiteX41" fmla="*/ 1583872 w 2971800"/>
              <a:gd name="connsiteY41" fmla="*/ 1322614 h 1936568"/>
              <a:gd name="connsiteX42" fmla="*/ 1583872 w 2971800"/>
              <a:gd name="connsiteY42" fmla="*/ 1260565 h 1936568"/>
              <a:gd name="connsiteX43" fmla="*/ 1613263 w 2971800"/>
              <a:gd name="connsiteY43" fmla="*/ 1198517 h 1936568"/>
              <a:gd name="connsiteX44" fmla="*/ 1636123 w 2971800"/>
              <a:gd name="connsiteY44" fmla="*/ 1156063 h 1936568"/>
              <a:gd name="connsiteX45" fmla="*/ 1652452 w 2971800"/>
              <a:gd name="connsiteY45" fmla="*/ 1084217 h 1936568"/>
              <a:gd name="connsiteX46" fmla="*/ 1672046 w 2971800"/>
              <a:gd name="connsiteY46" fmla="*/ 969917 h 1936568"/>
              <a:gd name="connsiteX47" fmla="*/ 1672046 w 2971800"/>
              <a:gd name="connsiteY47" fmla="*/ 898071 h 1936568"/>
              <a:gd name="connsiteX48" fmla="*/ 1707969 w 2971800"/>
              <a:gd name="connsiteY48" fmla="*/ 751114 h 1936568"/>
              <a:gd name="connsiteX49" fmla="*/ 1724297 w 2971800"/>
              <a:gd name="connsiteY49" fmla="*/ 702128 h 1936568"/>
              <a:gd name="connsiteX50" fmla="*/ 1753689 w 2971800"/>
              <a:gd name="connsiteY50" fmla="*/ 659674 h 1936568"/>
              <a:gd name="connsiteX51" fmla="*/ 1789612 w 2971800"/>
              <a:gd name="connsiteY51" fmla="*/ 630283 h 1936568"/>
              <a:gd name="connsiteX52" fmla="*/ 1838597 w 2971800"/>
              <a:gd name="connsiteY52" fmla="*/ 604157 h 1936568"/>
              <a:gd name="connsiteX53" fmla="*/ 1884317 w 2971800"/>
              <a:gd name="connsiteY53" fmla="*/ 604157 h 1936568"/>
              <a:gd name="connsiteX54" fmla="*/ 1952897 w 2971800"/>
              <a:gd name="connsiteY54" fmla="*/ 630283 h 1936568"/>
              <a:gd name="connsiteX55" fmla="*/ 2018212 w 2971800"/>
              <a:gd name="connsiteY55" fmla="*/ 679268 h 1936568"/>
              <a:gd name="connsiteX56" fmla="*/ 2054134 w 2971800"/>
              <a:gd name="connsiteY56" fmla="*/ 711925 h 1936568"/>
              <a:gd name="connsiteX57" fmla="*/ 2093323 w 2971800"/>
              <a:gd name="connsiteY57" fmla="*/ 744583 h 1936568"/>
              <a:gd name="connsiteX58" fmla="*/ 2152106 w 2971800"/>
              <a:gd name="connsiteY58" fmla="*/ 754380 h 1936568"/>
              <a:gd name="connsiteX59" fmla="*/ 2243546 w 2971800"/>
              <a:gd name="connsiteY59" fmla="*/ 738051 h 1936568"/>
              <a:gd name="connsiteX60" fmla="*/ 2286000 w 2971800"/>
              <a:gd name="connsiteY60" fmla="*/ 705394 h 1936568"/>
              <a:gd name="connsiteX61" fmla="*/ 2354580 w 2971800"/>
              <a:gd name="connsiteY61" fmla="*/ 656408 h 1936568"/>
              <a:gd name="connsiteX62" fmla="*/ 2397034 w 2971800"/>
              <a:gd name="connsiteY62" fmla="*/ 620485 h 1936568"/>
              <a:gd name="connsiteX63" fmla="*/ 2462349 w 2971800"/>
              <a:gd name="connsiteY63" fmla="*/ 597625 h 1936568"/>
              <a:gd name="connsiteX64" fmla="*/ 2540726 w 2971800"/>
              <a:gd name="connsiteY64" fmla="*/ 597625 h 1936568"/>
              <a:gd name="connsiteX65" fmla="*/ 2622369 w 2971800"/>
              <a:gd name="connsiteY65" fmla="*/ 600891 h 1936568"/>
              <a:gd name="connsiteX66" fmla="*/ 2710543 w 2971800"/>
              <a:gd name="connsiteY66" fmla="*/ 578031 h 1936568"/>
              <a:gd name="connsiteX67" fmla="*/ 2766060 w 2971800"/>
              <a:gd name="connsiteY67" fmla="*/ 519248 h 1936568"/>
              <a:gd name="connsiteX68" fmla="*/ 2847703 w 2971800"/>
              <a:gd name="connsiteY68" fmla="*/ 424543 h 1936568"/>
              <a:gd name="connsiteX69" fmla="*/ 2903220 w 2971800"/>
              <a:gd name="connsiteY69" fmla="*/ 342900 h 1936568"/>
              <a:gd name="connsiteX70" fmla="*/ 2968534 w 2971800"/>
              <a:gd name="connsiteY70" fmla="*/ 257991 h 1936568"/>
              <a:gd name="connsiteX71" fmla="*/ 2971800 w 2971800"/>
              <a:gd name="connsiteY71" fmla="*/ 163285 h 1936568"/>
              <a:gd name="connsiteX72" fmla="*/ 2932612 w 2971800"/>
              <a:gd name="connsiteY72" fmla="*/ 68580 h 1936568"/>
              <a:gd name="connsiteX73" fmla="*/ 2899954 w 2971800"/>
              <a:gd name="connsiteY73" fmla="*/ 0 h 1936568"/>
              <a:gd name="connsiteX74" fmla="*/ 2899954 w 2971800"/>
              <a:gd name="connsiteY74" fmla="*/ 0 h 1936568"/>
              <a:gd name="connsiteX75" fmla="*/ 2899954 w 2971800"/>
              <a:gd name="connsiteY75" fmla="*/ 0 h 193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71800" h="1936568">
                <a:moveTo>
                  <a:pt x="0" y="1786345"/>
                </a:moveTo>
                <a:lnTo>
                  <a:pt x="29392" y="1802674"/>
                </a:lnTo>
                <a:lnTo>
                  <a:pt x="75112" y="1822268"/>
                </a:lnTo>
                <a:lnTo>
                  <a:pt x="117566" y="1851660"/>
                </a:lnTo>
                <a:lnTo>
                  <a:pt x="150223" y="1851660"/>
                </a:lnTo>
                <a:lnTo>
                  <a:pt x="248194" y="1828800"/>
                </a:lnTo>
                <a:lnTo>
                  <a:pt x="310243" y="1819003"/>
                </a:lnTo>
                <a:lnTo>
                  <a:pt x="359229" y="1828800"/>
                </a:lnTo>
                <a:lnTo>
                  <a:pt x="418012" y="1861457"/>
                </a:lnTo>
                <a:lnTo>
                  <a:pt x="463732" y="1894114"/>
                </a:lnTo>
                <a:lnTo>
                  <a:pt x="529046" y="1920240"/>
                </a:lnTo>
                <a:lnTo>
                  <a:pt x="630283" y="1936568"/>
                </a:lnTo>
                <a:lnTo>
                  <a:pt x="689066" y="1920240"/>
                </a:lnTo>
                <a:lnTo>
                  <a:pt x="738052" y="1903911"/>
                </a:lnTo>
                <a:lnTo>
                  <a:pt x="800100" y="1890848"/>
                </a:lnTo>
                <a:lnTo>
                  <a:pt x="839289" y="1877785"/>
                </a:lnTo>
                <a:lnTo>
                  <a:pt x="871946" y="1838597"/>
                </a:lnTo>
                <a:lnTo>
                  <a:pt x="898072" y="1779814"/>
                </a:lnTo>
                <a:lnTo>
                  <a:pt x="930729" y="1743891"/>
                </a:lnTo>
                <a:lnTo>
                  <a:pt x="960120" y="1724297"/>
                </a:lnTo>
                <a:lnTo>
                  <a:pt x="1002574" y="1711234"/>
                </a:lnTo>
                <a:lnTo>
                  <a:pt x="1071154" y="1717765"/>
                </a:lnTo>
                <a:lnTo>
                  <a:pt x="1116874" y="1721031"/>
                </a:lnTo>
                <a:lnTo>
                  <a:pt x="1146266" y="1721031"/>
                </a:lnTo>
                <a:lnTo>
                  <a:pt x="1172392" y="1698171"/>
                </a:lnTo>
                <a:lnTo>
                  <a:pt x="1191986" y="1645920"/>
                </a:lnTo>
                <a:lnTo>
                  <a:pt x="1211580" y="1603465"/>
                </a:lnTo>
                <a:lnTo>
                  <a:pt x="1231174" y="1564277"/>
                </a:lnTo>
                <a:lnTo>
                  <a:pt x="1247503" y="1541417"/>
                </a:lnTo>
                <a:lnTo>
                  <a:pt x="1283426" y="1531620"/>
                </a:lnTo>
                <a:lnTo>
                  <a:pt x="1325880" y="1534885"/>
                </a:lnTo>
                <a:lnTo>
                  <a:pt x="1358537" y="1554480"/>
                </a:lnTo>
                <a:lnTo>
                  <a:pt x="1371600" y="1577340"/>
                </a:lnTo>
                <a:lnTo>
                  <a:pt x="1404257" y="1593668"/>
                </a:lnTo>
                <a:lnTo>
                  <a:pt x="1443446" y="1596934"/>
                </a:lnTo>
                <a:lnTo>
                  <a:pt x="1479369" y="1580605"/>
                </a:lnTo>
                <a:lnTo>
                  <a:pt x="1512026" y="1547948"/>
                </a:lnTo>
                <a:lnTo>
                  <a:pt x="1538152" y="1498963"/>
                </a:lnTo>
                <a:lnTo>
                  <a:pt x="1547949" y="1446711"/>
                </a:lnTo>
                <a:lnTo>
                  <a:pt x="1557746" y="1404257"/>
                </a:lnTo>
                <a:lnTo>
                  <a:pt x="1577340" y="1365068"/>
                </a:lnTo>
                <a:lnTo>
                  <a:pt x="1583872" y="1322614"/>
                </a:lnTo>
                <a:lnTo>
                  <a:pt x="1583872" y="1260565"/>
                </a:lnTo>
                <a:lnTo>
                  <a:pt x="1613263" y="1198517"/>
                </a:lnTo>
                <a:lnTo>
                  <a:pt x="1636123" y="1156063"/>
                </a:lnTo>
                <a:lnTo>
                  <a:pt x="1652452" y="1084217"/>
                </a:lnTo>
                <a:lnTo>
                  <a:pt x="1672046" y="969917"/>
                </a:lnTo>
                <a:lnTo>
                  <a:pt x="1672046" y="898071"/>
                </a:lnTo>
                <a:lnTo>
                  <a:pt x="1707969" y="751114"/>
                </a:lnTo>
                <a:lnTo>
                  <a:pt x="1724297" y="702128"/>
                </a:lnTo>
                <a:lnTo>
                  <a:pt x="1753689" y="659674"/>
                </a:lnTo>
                <a:lnTo>
                  <a:pt x="1789612" y="630283"/>
                </a:lnTo>
                <a:lnTo>
                  <a:pt x="1838597" y="604157"/>
                </a:lnTo>
                <a:lnTo>
                  <a:pt x="1884317" y="604157"/>
                </a:lnTo>
                <a:lnTo>
                  <a:pt x="1952897" y="630283"/>
                </a:lnTo>
                <a:lnTo>
                  <a:pt x="2018212" y="679268"/>
                </a:lnTo>
                <a:lnTo>
                  <a:pt x="2054134" y="711925"/>
                </a:lnTo>
                <a:lnTo>
                  <a:pt x="2093323" y="744583"/>
                </a:lnTo>
                <a:lnTo>
                  <a:pt x="2152106" y="754380"/>
                </a:lnTo>
                <a:lnTo>
                  <a:pt x="2243546" y="738051"/>
                </a:lnTo>
                <a:lnTo>
                  <a:pt x="2286000" y="705394"/>
                </a:lnTo>
                <a:lnTo>
                  <a:pt x="2354580" y="656408"/>
                </a:lnTo>
                <a:lnTo>
                  <a:pt x="2397034" y="620485"/>
                </a:lnTo>
                <a:lnTo>
                  <a:pt x="2462349" y="597625"/>
                </a:lnTo>
                <a:lnTo>
                  <a:pt x="2540726" y="597625"/>
                </a:lnTo>
                <a:lnTo>
                  <a:pt x="2622369" y="600891"/>
                </a:lnTo>
                <a:lnTo>
                  <a:pt x="2710543" y="578031"/>
                </a:lnTo>
                <a:lnTo>
                  <a:pt x="2766060" y="519248"/>
                </a:lnTo>
                <a:lnTo>
                  <a:pt x="2847703" y="424543"/>
                </a:lnTo>
                <a:lnTo>
                  <a:pt x="2903220" y="342900"/>
                </a:lnTo>
                <a:lnTo>
                  <a:pt x="2968534" y="257991"/>
                </a:lnTo>
                <a:lnTo>
                  <a:pt x="2971800" y="163285"/>
                </a:lnTo>
                <a:lnTo>
                  <a:pt x="2932612" y="68580"/>
                </a:lnTo>
                <a:lnTo>
                  <a:pt x="2899954" y="0"/>
                </a:lnTo>
                <a:lnTo>
                  <a:pt x="2899954" y="0"/>
                </a:lnTo>
                <a:lnTo>
                  <a:pt x="2899954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Freeform 14"/>
          <p:cNvSpPr/>
          <p:nvPr/>
        </p:nvSpPr>
        <p:spPr>
          <a:xfrm>
            <a:off x="4172581" y="1410965"/>
            <a:ext cx="986883" cy="1809503"/>
          </a:xfrm>
          <a:custGeom>
            <a:avLst/>
            <a:gdLst>
              <a:gd name="connsiteX0" fmla="*/ 0 w 964580"/>
              <a:gd name="connsiteY0" fmla="*/ 1800922 h 1800922"/>
              <a:gd name="connsiteX1" fmla="*/ 39029 w 964580"/>
              <a:gd name="connsiteY1" fmla="*/ 1734015 h 1800922"/>
              <a:gd name="connsiteX2" fmla="*/ 172844 w 964580"/>
              <a:gd name="connsiteY2" fmla="*/ 1460810 h 1800922"/>
              <a:gd name="connsiteX3" fmla="*/ 317809 w 964580"/>
              <a:gd name="connsiteY3" fmla="*/ 1204332 h 1800922"/>
              <a:gd name="connsiteX4" fmla="*/ 457200 w 964580"/>
              <a:gd name="connsiteY4" fmla="*/ 1003610 h 1800922"/>
              <a:gd name="connsiteX5" fmla="*/ 674648 w 964580"/>
              <a:gd name="connsiteY5" fmla="*/ 641195 h 1800922"/>
              <a:gd name="connsiteX6" fmla="*/ 730405 w 964580"/>
              <a:gd name="connsiteY6" fmla="*/ 529683 h 1800922"/>
              <a:gd name="connsiteX7" fmla="*/ 819614 w 964580"/>
              <a:gd name="connsiteY7" fmla="*/ 262054 h 1800922"/>
              <a:gd name="connsiteX8" fmla="*/ 964580 w 964580"/>
              <a:gd name="connsiteY8" fmla="*/ 0 h 180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580" h="1800922">
                <a:moveTo>
                  <a:pt x="0" y="1800922"/>
                </a:moveTo>
                <a:lnTo>
                  <a:pt x="39029" y="1734015"/>
                </a:lnTo>
                <a:lnTo>
                  <a:pt x="172844" y="1460810"/>
                </a:lnTo>
                <a:lnTo>
                  <a:pt x="317809" y="1204332"/>
                </a:lnTo>
                <a:lnTo>
                  <a:pt x="457200" y="1003610"/>
                </a:lnTo>
                <a:lnTo>
                  <a:pt x="674648" y="641195"/>
                </a:lnTo>
                <a:lnTo>
                  <a:pt x="730405" y="529683"/>
                </a:lnTo>
                <a:lnTo>
                  <a:pt x="819614" y="262054"/>
                </a:lnTo>
                <a:lnTo>
                  <a:pt x="96458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Freeform 15"/>
          <p:cNvSpPr/>
          <p:nvPr/>
        </p:nvSpPr>
        <p:spPr>
          <a:xfrm>
            <a:off x="4172581" y="1528054"/>
            <a:ext cx="2241395" cy="1856678"/>
          </a:xfrm>
          <a:custGeom>
            <a:avLst/>
            <a:gdLst>
              <a:gd name="connsiteX0" fmla="*/ 5576 w 2241395"/>
              <a:gd name="connsiteY0" fmla="*/ 1689410 h 1856678"/>
              <a:gd name="connsiteX1" fmla="*/ 0 w 2241395"/>
              <a:gd name="connsiteY1" fmla="*/ 1789771 h 1856678"/>
              <a:gd name="connsiteX2" fmla="*/ 55756 w 2241395"/>
              <a:gd name="connsiteY2" fmla="*/ 1856678 h 1856678"/>
              <a:gd name="connsiteX3" fmla="*/ 111512 w 2241395"/>
              <a:gd name="connsiteY3" fmla="*/ 1812073 h 1856678"/>
              <a:gd name="connsiteX4" fmla="*/ 245327 w 2241395"/>
              <a:gd name="connsiteY4" fmla="*/ 1773044 h 1856678"/>
              <a:gd name="connsiteX5" fmla="*/ 379142 w 2241395"/>
              <a:gd name="connsiteY5" fmla="*/ 1761893 h 1856678"/>
              <a:gd name="connsiteX6" fmla="*/ 496230 w 2241395"/>
              <a:gd name="connsiteY6" fmla="*/ 1717288 h 1856678"/>
              <a:gd name="connsiteX7" fmla="*/ 630044 w 2241395"/>
              <a:gd name="connsiteY7" fmla="*/ 1694985 h 1856678"/>
              <a:gd name="connsiteX8" fmla="*/ 685800 w 2241395"/>
              <a:gd name="connsiteY8" fmla="*/ 1622502 h 1856678"/>
              <a:gd name="connsiteX9" fmla="*/ 869795 w 2241395"/>
              <a:gd name="connsiteY9" fmla="*/ 1544444 h 1856678"/>
              <a:gd name="connsiteX10" fmla="*/ 981308 w 2241395"/>
              <a:gd name="connsiteY10" fmla="*/ 1399478 h 1856678"/>
              <a:gd name="connsiteX11" fmla="*/ 1081669 w 2241395"/>
              <a:gd name="connsiteY11" fmla="*/ 1293541 h 1856678"/>
              <a:gd name="connsiteX12" fmla="*/ 1343722 w 2241395"/>
              <a:gd name="connsiteY12" fmla="*/ 1037063 h 1856678"/>
              <a:gd name="connsiteX13" fmla="*/ 1471961 w 2241395"/>
              <a:gd name="connsiteY13" fmla="*/ 908824 h 1856678"/>
              <a:gd name="connsiteX14" fmla="*/ 1600200 w 2241395"/>
              <a:gd name="connsiteY14" fmla="*/ 869795 h 1856678"/>
              <a:gd name="connsiteX15" fmla="*/ 1700561 w 2241395"/>
              <a:gd name="connsiteY15" fmla="*/ 858644 h 1856678"/>
              <a:gd name="connsiteX16" fmla="*/ 1778620 w 2241395"/>
              <a:gd name="connsiteY16" fmla="*/ 814039 h 1856678"/>
              <a:gd name="connsiteX17" fmla="*/ 1884556 w 2241395"/>
              <a:gd name="connsiteY17" fmla="*/ 652346 h 1856678"/>
              <a:gd name="connsiteX18" fmla="*/ 1923586 w 2241395"/>
              <a:gd name="connsiteY18" fmla="*/ 512956 h 1856678"/>
              <a:gd name="connsiteX19" fmla="*/ 1962615 w 2241395"/>
              <a:gd name="connsiteY19" fmla="*/ 390293 h 1856678"/>
              <a:gd name="connsiteX20" fmla="*/ 2079703 w 2241395"/>
              <a:gd name="connsiteY20" fmla="*/ 278780 h 1856678"/>
              <a:gd name="connsiteX21" fmla="*/ 2152186 w 2241395"/>
              <a:gd name="connsiteY21" fmla="*/ 117088 h 1856678"/>
              <a:gd name="connsiteX22" fmla="*/ 2241395 w 2241395"/>
              <a:gd name="connsiteY22" fmla="*/ 0 h 185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1395" h="1856678">
                <a:moveTo>
                  <a:pt x="5576" y="1689410"/>
                </a:moveTo>
                <a:lnTo>
                  <a:pt x="0" y="1789771"/>
                </a:lnTo>
                <a:lnTo>
                  <a:pt x="55756" y="1856678"/>
                </a:lnTo>
                <a:lnTo>
                  <a:pt x="111512" y="1812073"/>
                </a:lnTo>
                <a:lnTo>
                  <a:pt x="245327" y="1773044"/>
                </a:lnTo>
                <a:lnTo>
                  <a:pt x="379142" y="1761893"/>
                </a:lnTo>
                <a:lnTo>
                  <a:pt x="496230" y="1717288"/>
                </a:lnTo>
                <a:lnTo>
                  <a:pt x="630044" y="1694985"/>
                </a:lnTo>
                <a:lnTo>
                  <a:pt x="685800" y="1622502"/>
                </a:lnTo>
                <a:lnTo>
                  <a:pt x="869795" y="1544444"/>
                </a:lnTo>
                <a:lnTo>
                  <a:pt x="981308" y="1399478"/>
                </a:lnTo>
                <a:lnTo>
                  <a:pt x="1081669" y="1293541"/>
                </a:lnTo>
                <a:lnTo>
                  <a:pt x="1343722" y="1037063"/>
                </a:lnTo>
                <a:lnTo>
                  <a:pt x="1471961" y="908824"/>
                </a:lnTo>
                <a:lnTo>
                  <a:pt x="1600200" y="869795"/>
                </a:lnTo>
                <a:lnTo>
                  <a:pt x="1700561" y="858644"/>
                </a:lnTo>
                <a:lnTo>
                  <a:pt x="1778620" y="814039"/>
                </a:lnTo>
                <a:lnTo>
                  <a:pt x="1884556" y="652346"/>
                </a:lnTo>
                <a:lnTo>
                  <a:pt x="1923586" y="512956"/>
                </a:lnTo>
                <a:lnTo>
                  <a:pt x="1962615" y="390293"/>
                </a:lnTo>
                <a:lnTo>
                  <a:pt x="2079703" y="278780"/>
                </a:lnTo>
                <a:lnTo>
                  <a:pt x="2152186" y="117088"/>
                </a:lnTo>
                <a:lnTo>
                  <a:pt x="2241395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Freeform 16"/>
          <p:cNvSpPr/>
          <p:nvPr/>
        </p:nvSpPr>
        <p:spPr>
          <a:xfrm>
            <a:off x="4217186" y="3379156"/>
            <a:ext cx="3144644" cy="1232210"/>
          </a:xfrm>
          <a:custGeom>
            <a:avLst/>
            <a:gdLst>
              <a:gd name="connsiteX0" fmla="*/ 0 w 3144644"/>
              <a:gd name="connsiteY0" fmla="*/ 0 h 1232210"/>
              <a:gd name="connsiteX1" fmla="*/ 105937 w 3144644"/>
              <a:gd name="connsiteY1" fmla="*/ 50181 h 1232210"/>
              <a:gd name="connsiteX2" fmla="*/ 217449 w 3144644"/>
              <a:gd name="connsiteY2" fmla="*/ 39030 h 1232210"/>
              <a:gd name="connsiteX3" fmla="*/ 367990 w 3144644"/>
              <a:gd name="connsiteY3" fmla="*/ 22303 h 1232210"/>
              <a:gd name="connsiteX4" fmla="*/ 657922 w 3144644"/>
              <a:gd name="connsiteY4" fmla="*/ 78059 h 1232210"/>
              <a:gd name="connsiteX5" fmla="*/ 919976 w 3144644"/>
              <a:gd name="connsiteY5" fmla="*/ 144966 h 1232210"/>
              <a:gd name="connsiteX6" fmla="*/ 1087244 w 3144644"/>
              <a:gd name="connsiteY6" fmla="*/ 217449 h 1232210"/>
              <a:gd name="connsiteX7" fmla="*/ 1265664 w 3144644"/>
              <a:gd name="connsiteY7" fmla="*/ 239752 h 1232210"/>
              <a:gd name="connsiteX8" fmla="*/ 1405054 w 3144644"/>
              <a:gd name="connsiteY8" fmla="*/ 267630 h 1232210"/>
              <a:gd name="connsiteX9" fmla="*/ 1650381 w 3144644"/>
              <a:gd name="connsiteY9" fmla="*/ 306659 h 1232210"/>
              <a:gd name="connsiteX10" fmla="*/ 1884556 w 3144644"/>
              <a:gd name="connsiteY10" fmla="*/ 407020 h 1232210"/>
              <a:gd name="connsiteX11" fmla="*/ 2107581 w 3144644"/>
              <a:gd name="connsiteY11" fmla="*/ 507381 h 1232210"/>
              <a:gd name="connsiteX12" fmla="*/ 2213517 w 3144644"/>
              <a:gd name="connsiteY12" fmla="*/ 596591 h 1232210"/>
              <a:gd name="connsiteX13" fmla="*/ 2308303 w 3144644"/>
              <a:gd name="connsiteY13" fmla="*/ 663498 h 1232210"/>
              <a:gd name="connsiteX14" fmla="*/ 2442117 w 3144644"/>
              <a:gd name="connsiteY14" fmla="*/ 780586 h 1232210"/>
              <a:gd name="connsiteX15" fmla="*/ 2575932 w 3144644"/>
              <a:gd name="connsiteY15" fmla="*/ 880947 h 1232210"/>
              <a:gd name="connsiteX16" fmla="*/ 2720898 w 3144644"/>
              <a:gd name="connsiteY16" fmla="*/ 1009186 h 1232210"/>
              <a:gd name="connsiteX17" fmla="*/ 2927195 w 3144644"/>
              <a:gd name="connsiteY17" fmla="*/ 1115122 h 1232210"/>
              <a:gd name="connsiteX18" fmla="*/ 3144644 w 3144644"/>
              <a:gd name="connsiteY18" fmla="*/ 1232210 h 123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4644" h="1232210">
                <a:moveTo>
                  <a:pt x="0" y="0"/>
                </a:moveTo>
                <a:lnTo>
                  <a:pt x="105937" y="50181"/>
                </a:lnTo>
                <a:lnTo>
                  <a:pt x="217449" y="39030"/>
                </a:lnTo>
                <a:lnTo>
                  <a:pt x="367990" y="22303"/>
                </a:lnTo>
                <a:lnTo>
                  <a:pt x="657922" y="78059"/>
                </a:lnTo>
                <a:lnTo>
                  <a:pt x="919976" y="144966"/>
                </a:lnTo>
                <a:lnTo>
                  <a:pt x="1087244" y="217449"/>
                </a:lnTo>
                <a:lnTo>
                  <a:pt x="1265664" y="239752"/>
                </a:lnTo>
                <a:lnTo>
                  <a:pt x="1405054" y="267630"/>
                </a:lnTo>
                <a:lnTo>
                  <a:pt x="1650381" y="306659"/>
                </a:lnTo>
                <a:lnTo>
                  <a:pt x="1884556" y="407020"/>
                </a:lnTo>
                <a:lnTo>
                  <a:pt x="2107581" y="507381"/>
                </a:lnTo>
                <a:lnTo>
                  <a:pt x="2213517" y="596591"/>
                </a:lnTo>
                <a:lnTo>
                  <a:pt x="2308303" y="663498"/>
                </a:lnTo>
                <a:lnTo>
                  <a:pt x="2442117" y="780586"/>
                </a:lnTo>
                <a:lnTo>
                  <a:pt x="2575932" y="880947"/>
                </a:lnTo>
                <a:lnTo>
                  <a:pt x="2720898" y="1009186"/>
                </a:lnTo>
                <a:lnTo>
                  <a:pt x="2927195" y="1115122"/>
                </a:lnTo>
                <a:lnTo>
                  <a:pt x="3144644" y="123221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Freeform 17"/>
          <p:cNvSpPr/>
          <p:nvPr/>
        </p:nvSpPr>
        <p:spPr>
          <a:xfrm>
            <a:off x="4217186" y="3384732"/>
            <a:ext cx="875371" cy="2369634"/>
          </a:xfrm>
          <a:custGeom>
            <a:avLst/>
            <a:gdLst>
              <a:gd name="connsiteX0" fmla="*/ 0 w 875371"/>
              <a:gd name="connsiteY0" fmla="*/ 0 h 2369634"/>
              <a:gd name="connsiteX1" fmla="*/ 72483 w 875371"/>
              <a:gd name="connsiteY1" fmla="*/ 139390 h 2369634"/>
              <a:gd name="connsiteX2" fmla="*/ 139390 w 875371"/>
              <a:gd name="connsiteY2" fmla="*/ 284356 h 2369634"/>
              <a:gd name="connsiteX3" fmla="*/ 256478 w 875371"/>
              <a:gd name="connsiteY3" fmla="*/ 512956 h 2369634"/>
              <a:gd name="connsiteX4" fmla="*/ 373566 w 875371"/>
              <a:gd name="connsiteY4" fmla="*/ 769434 h 2369634"/>
              <a:gd name="connsiteX5" fmla="*/ 440473 w 875371"/>
              <a:gd name="connsiteY5" fmla="*/ 914400 h 2369634"/>
              <a:gd name="connsiteX6" fmla="*/ 518532 w 875371"/>
              <a:gd name="connsiteY6" fmla="*/ 1076093 h 2369634"/>
              <a:gd name="connsiteX7" fmla="*/ 591015 w 875371"/>
              <a:gd name="connsiteY7" fmla="*/ 1248937 h 2369634"/>
              <a:gd name="connsiteX8" fmla="*/ 691376 w 875371"/>
              <a:gd name="connsiteY8" fmla="*/ 1410629 h 2369634"/>
              <a:gd name="connsiteX9" fmla="*/ 747132 w 875371"/>
              <a:gd name="connsiteY9" fmla="*/ 1555595 h 2369634"/>
              <a:gd name="connsiteX10" fmla="*/ 797312 w 875371"/>
              <a:gd name="connsiteY10" fmla="*/ 1689410 h 2369634"/>
              <a:gd name="connsiteX11" fmla="*/ 830766 w 875371"/>
              <a:gd name="connsiteY11" fmla="*/ 1800922 h 2369634"/>
              <a:gd name="connsiteX12" fmla="*/ 830766 w 875371"/>
              <a:gd name="connsiteY12" fmla="*/ 2029522 h 2369634"/>
              <a:gd name="connsiteX13" fmla="*/ 847493 w 875371"/>
              <a:gd name="connsiteY13" fmla="*/ 2235820 h 2369634"/>
              <a:gd name="connsiteX14" fmla="*/ 875371 w 875371"/>
              <a:gd name="connsiteY14" fmla="*/ 2369634 h 236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5371" h="2369634">
                <a:moveTo>
                  <a:pt x="0" y="0"/>
                </a:moveTo>
                <a:lnTo>
                  <a:pt x="72483" y="139390"/>
                </a:lnTo>
                <a:lnTo>
                  <a:pt x="139390" y="284356"/>
                </a:lnTo>
                <a:lnTo>
                  <a:pt x="256478" y="512956"/>
                </a:lnTo>
                <a:lnTo>
                  <a:pt x="373566" y="769434"/>
                </a:lnTo>
                <a:lnTo>
                  <a:pt x="440473" y="914400"/>
                </a:lnTo>
                <a:lnTo>
                  <a:pt x="518532" y="1076093"/>
                </a:lnTo>
                <a:lnTo>
                  <a:pt x="591015" y="1248937"/>
                </a:lnTo>
                <a:lnTo>
                  <a:pt x="691376" y="1410629"/>
                </a:lnTo>
                <a:lnTo>
                  <a:pt x="747132" y="1555595"/>
                </a:lnTo>
                <a:lnTo>
                  <a:pt x="797312" y="1689410"/>
                </a:lnTo>
                <a:lnTo>
                  <a:pt x="830766" y="1800922"/>
                </a:lnTo>
                <a:lnTo>
                  <a:pt x="830766" y="2029522"/>
                </a:lnTo>
                <a:lnTo>
                  <a:pt x="847493" y="2235820"/>
                </a:lnTo>
                <a:lnTo>
                  <a:pt x="875371" y="2369634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Freeform 18"/>
          <p:cNvSpPr/>
          <p:nvPr/>
        </p:nvSpPr>
        <p:spPr>
          <a:xfrm>
            <a:off x="3135518" y="3418186"/>
            <a:ext cx="763858" cy="362414"/>
          </a:xfrm>
          <a:custGeom>
            <a:avLst/>
            <a:gdLst>
              <a:gd name="connsiteX0" fmla="*/ 0 w 763858"/>
              <a:gd name="connsiteY0" fmla="*/ 0 h 362414"/>
              <a:gd name="connsiteX1" fmla="*/ 89210 w 763858"/>
              <a:gd name="connsiteY1" fmla="*/ 111512 h 362414"/>
              <a:gd name="connsiteX2" fmla="*/ 273205 w 763858"/>
              <a:gd name="connsiteY2" fmla="*/ 206297 h 362414"/>
              <a:gd name="connsiteX3" fmla="*/ 473927 w 763858"/>
              <a:gd name="connsiteY3" fmla="*/ 228600 h 362414"/>
              <a:gd name="connsiteX4" fmla="*/ 540834 w 763858"/>
              <a:gd name="connsiteY4" fmla="*/ 256478 h 362414"/>
              <a:gd name="connsiteX5" fmla="*/ 585439 w 763858"/>
              <a:gd name="connsiteY5" fmla="*/ 340112 h 362414"/>
              <a:gd name="connsiteX6" fmla="*/ 763858 w 763858"/>
              <a:gd name="connsiteY6" fmla="*/ 362414 h 36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858" h="362414">
                <a:moveTo>
                  <a:pt x="0" y="0"/>
                </a:moveTo>
                <a:lnTo>
                  <a:pt x="89210" y="111512"/>
                </a:lnTo>
                <a:lnTo>
                  <a:pt x="273205" y="206297"/>
                </a:lnTo>
                <a:lnTo>
                  <a:pt x="473927" y="228600"/>
                </a:lnTo>
                <a:lnTo>
                  <a:pt x="540834" y="256478"/>
                </a:lnTo>
                <a:lnTo>
                  <a:pt x="585439" y="340112"/>
                </a:lnTo>
                <a:lnTo>
                  <a:pt x="763858" y="362414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Freeform 19"/>
          <p:cNvSpPr/>
          <p:nvPr/>
        </p:nvSpPr>
        <p:spPr>
          <a:xfrm>
            <a:off x="2906918" y="3273220"/>
            <a:ext cx="1260088" cy="2458844"/>
          </a:xfrm>
          <a:custGeom>
            <a:avLst/>
            <a:gdLst>
              <a:gd name="connsiteX0" fmla="*/ 1260088 w 1260088"/>
              <a:gd name="connsiteY0" fmla="*/ 0 h 2458844"/>
              <a:gd name="connsiteX1" fmla="*/ 1198756 w 1260088"/>
              <a:gd name="connsiteY1" fmla="*/ 55756 h 2458844"/>
              <a:gd name="connsiteX2" fmla="*/ 1159727 w 1260088"/>
              <a:gd name="connsiteY2" fmla="*/ 117088 h 2458844"/>
              <a:gd name="connsiteX3" fmla="*/ 1131849 w 1260088"/>
              <a:gd name="connsiteY3" fmla="*/ 167268 h 2458844"/>
              <a:gd name="connsiteX4" fmla="*/ 1092819 w 1260088"/>
              <a:gd name="connsiteY4" fmla="*/ 206297 h 2458844"/>
              <a:gd name="connsiteX5" fmla="*/ 1087244 w 1260088"/>
              <a:gd name="connsiteY5" fmla="*/ 312234 h 2458844"/>
              <a:gd name="connsiteX6" fmla="*/ 1020336 w 1260088"/>
              <a:gd name="connsiteY6" fmla="*/ 434897 h 2458844"/>
              <a:gd name="connsiteX7" fmla="*/ 975732 w 1260088"/>
              <a:gd name="connsiteY7" fmla="*/ 585439 h 2458844"/>
              <a:gd name="connsiteX8" fmla="*/ 947854 w 1260088"/>
              <a:gd name="connsiteY8" fmla="*/ 797312 h 2458844"/>
              <a:gd name="connsiteX9" fmla="*/ 981307 w 1260088"/>
              <a:gd name="connsiteY9" fmla="*/ 880946 h 2458844"/>
              <a:gd name="connsiteX10" fmla="*/ 1048214 w 1260088"/>
              <a:gd name="connsiteY10" fmla="*/ 908824 h 2458844"/>
              <a:gd name="connsiteX11" fmla="*/ 1053790 w 1260088"/>
              <a:gd name="connsiteY11" fmla="*/ 970156 h 2458844"/>
              <a:gd name="connsiteX12" fmla="*/ 1042639 w 1260088"/>
              <a:gd name="connsiteY12" fmla="*/ 1059366 h 2458844"/>
              <a:gd name="connsiteX13" fmla="*/ 975732 w 1260088"/>
              <a:gd name="connsiteY13" fmla="*/ 1176453 h 2458844"/>
              <a:gd name="connsiteX14" fmla="*/ 931127 w 1260088"/>
              <a:gd name="connsiteY14" fmla="*/ 1254512 h 2458844"/>
              <a:gd name="connsiteX15" fmla="*/ 886522 w 1260088"/>
              <a:gd name="connsiteY15" fmla="*/ 1416205 h 2458844"/>
              <a:gd name="connsiteX16" fmla="*/ 830766 w 1260088"/>
              <a:gd name="connsiteY16" fmla="*/ 1471961 h 2458844"/>
              <a:gd name="connsiteX17" fmla="*/ 853068 w 1260088"/>
              <a:gd name="connsiteY17" fmla="*/ 1533292 h 2458844"/>
              <a:gd name="connsiteX18" fmla="*/ 847493 w 1260088"/>
              <a:gd name="connsiteY18" fmla="*/ 1633653 h 2458844"/>
              <a:gd name="connsiteX19" fmla="*/ 780585 w 1260088"/>
              <a:gd name="connsiteY19" fmla="*/ 1734014 h 2458844"/>
              <a:gd name="connsiteX20" fmla="*/ 685800 w 1260088"/>
              <a:gd name="connsiteY20" fmla="*/ 1912434 h 2458844"/>
              <a:gd name="connsiteX21" fmla="*/ 607741 w 1260088"/>
              <a:gd name="connsiteY21" fmla="*/ 1957039 h 2458844"/>
              <a:gd name="connsiteX22" fmla="*/ 551985 w 1260088"/>
              <a:gd name="connsiteY22" fmla="*/ 2068551 h 2458844"/>
              <a:gd name="connsiteX23" fmla="*/ 434897 w 1260088"/>
              <a:gd name="connsiteY23" fmla="*/ 2107580 h 2458844"/>
              <a:gd name="connsiteX24" fmla="*/ 317810 w 1260088"/>
              <a:gd name="connsiteY24" fmla="*/ 2141034 h 2458844"/>
              <a:gd name="connsiteX25" fmla="*/ 289932 w 1260088"/>
              <a:gd name="connsiteY25" fmla="*/ 2241395 h 2458844"/>
              <a:gd name="connsiteX26" fmla="*/ 228600 w 1260088"/>
              <a:gd name="connsiteY26" fmla="*/ 2313878 h 2458844"/>
              <a:gd name="connsiteX27" fmla="*/ 139390 w 1260088"/>
              <a:gd name="connsiteY27" fmla="*/ 2403088 h 2458844"/>
              <a:gd name="connsiteX28" fmla="*/ 111512 w 1260088"/>
              <a:gd name="connsiteY28" fmla="*/ 2458844 h 2458844"/>
              <a:gd name="connsiteX29" fmla="*/ 0 w 1260088"/>
              <a:gd name="connsiteY29" fmla="*/ 2447692 h 245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60088" h="2458844">
                <a:moveTo>
                  <a:pt x="1260088" y="0"/>
                </a:moveTo>
                <a:lnTo>
                  <a:pt x="1198756" y="55756"/>
                </a:lnTo>
                <a:lnTo>
                  <a:pt x="1159727" y="117088"/>
                </a:lnTo>
                <a:lnTo>
                  <a:pt x="1131849" y="167268"/>
                </a:lnTo>
                <a:lnTo>
                  <a:pt x="1092819" y="206297"/>
                </a:lnTo>
                <a:lnTo>
                  <a:pt x="1087244" y="312234"/>
                </a:lnTo>
                <a:lnTo>
                  <a:pt x="1020336" y="434897"/>
                </a:lnTo>
                <a:lnTo>
                  <a:pt x="975732" y="585439"/>
                </a:lnTo>
                <a:lnTo>
                  <a:pt x="947854" y="797312"/>
                </a:lnTo>
                <a:lnTo>
                  <a:pt x="981307" y="880946"/>
                </a:lnTo>
                <a:lnTo>
                  <a:pt x="1048214" y="908824"/>
                </a:lnTo>
                <a:lnTo>
                  <a:pt x="1053790" y="970156"/>
                </a:lnTo>
                <a:lnTo>
                  <a:pt x="1042639" y="1059366"/>
                </a:lnTo>
                <a:lnTo>
                  <a:pt x="975732" y="1176453"/>
                </a:lnTo>
                <a:lnTo>
                  <a:pt x="931127" y="1254512"/>
                </a:lnTo>
                <a:lnTo>
                  <a:pt x="886522" y="1416205"/>
                </a:lnTo>
                <a:lnTo>
                  <a:pt x="830766" y="1471961"/>
                </a:lnTo>
                <a:lnTo>
                  <a:pt x="853068" y="1533292"/>
                </a:lnTo>
                <a:lnTo>
                  <a:pt x="847493" y="1633653"/>
                </a:lnTo>
                <a:lnTo>
                  <a:pt x="780585" y="1734014"/>
                </a:lnTo>
                <a:lnTo>
                  <a:pt x="685800" y="1912434"/>
                </a:lnTo>
                <a:lnTo>
                  <a:pt x="607741" y="1957039"/>
                </a:lnTo>
                <a:lnTo>
                  <a:pt x="551985" y="2068551"/>
                </a:lnTo>
                <a:lnTo>
                  <a:pt x="434897" y="2107580"/>
                </a:lnTo>
                <a:lnTo>
                  <a:pt x="317810" y="2141034"/>
                </a:lnTo>
                <a:lnTo>
                  <a:pt x="289932" y="2241395"/>
                </a:lnTo>
                <a:lnTo>
                  <a:pt x="228600" y="2313878"/>
                </a:lnTo>
                <a:lnTo>
                  <a:pt x="139390" y="2403088"/>
                </a:lnTo>
                <a:lnTo>
                  <a:pt x="111512" y="2458844"/>
                </a:lnTo>
                <a:lnTo>
                  <a:pt x="0" y="2447692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Freeform 20"/>
          <p:cNvSpPr/>
          <p:nvPr/>
        </p:nvSpPr>
        <p:spPr>
          <a:xfrm>
            <a:off x="5025650" y="4366039"/>
            <a:ext cx="1884556" cy="730405"/>
          </a:xfrm>
          <a:custGeom>
            <a:avLst/>
            <a:gdLst>
              <a:gd name="connsiteX0" fmla="*/ 0 w 1884556"/>
              <a:gd name="connsiteY0" fmla="*/ 730405 h 730405"/>
              <a:gd name="connsiteX1" fmla="*/ 50180 w 1884556"/>
              <a:gd name="connsiteY1" fmla="*/ 652347 h 730405"/>
              <a:gd name="connsiteX2" fmla="*/ 150541 w 1884556"/>
              <a:gd name="connsiteY2" fmla="*/ 591015 h 730405"/>
              <a:gd name="connsiteX3" fmla="*/ 267629 w 1884556"/>
              <a:gd name="connsiteY3" fmla="*/ 501805 h 730405"/>
              <a:gd name="connsiteX4" fmla="*/ 423746 w 1884556"/>
              <a:gd name="connsiteY4" fmla="*/ 407020 h 730405"/>
              <a:gd name="connsiteX5" fmla="*/ 479502 w 1884556"/>
              <a:gd name="connsiteY5" fmla="*/ 328961 h 730405"/>
              <a:gd name="connsiteX6" fmla="*/ 618892 w 1884556"/>
              <a:gd name="connsiteY6" fmla="*/ 323386 h 730405"/>
              <a:gd name="connsiteX7" fmla="*/ 802887 w 1884556"/>
              <a:gd name="connsiteY7" fmla="*/ 367991 h 730405"/>
              <a:gd name="connsiteX8" fmla="*/ 914400 w 1884556"/>
              <a:gd name="connsiteY8" fmla="*/ 390293 h 730405"/>
              <a:gd name="connsiteX9" fmla="*/ 992458 w 1884556"/>
              <a:gd name="connsiteY9" fmla="*/ 384717 h 730405"/>
              <a:gd name="connsiteX10" fmla="*/ 1092819 w 1884556"/>
              <a:gd name="connsiteY10" fmla="*/ 446049 h 730405"/>
              <a:gd name="connsiteX11" fmla="*/ 1221058 w 1884556"/>
              <a:gd name="connsiteY11" fmla="*/ 429322 h 730405"/>
              <a:gd name="connsiteX12" fmla="*/ 1310268 w 1884556"/>
              <a:gd name="connsiteY12" fmla="*/ 407020 h 730405"/>
              <a:gd name="connsiteX13" fmla="*/ 1354873 w 1884556"/>
              <a:gd name="connsiteY13" fmla="*/ 351264 h 730405"/>
              <a:gd name="connsiteX14" fmla="*/ 1471961 w 1884556"/>
              <a:gd name="connsiteY14" fmla="*/ 317810 h 730405"/>
              <a:gd name="connsiteX15" fmla="*/ 1572322 w 1884556"/>
              <a:gd name="connsiteY15" fmla="*/ 278781 h 730405"/>
              <a:gd name="connsiteX16" fmla="*/ 1661531 w 1884556"/>
              <a:gd name="connsiteY16" fmla="*/ 273205 h 730405"/>
              <a:gd name="connsiteX17" fmla="*/ 1767468 w 1884556"/>
              <a:gd name="connsiteY17" fmla="*/ 161693 h 730405"/>
              <a:gd name="connsiteX18" fmla="*/ 1839951 w 1884556"/>
              <a:gd name="connsiteY18" fmla="*/ 61332 h 730405"/>
              <a:gd name="connsiteX19" fmla="*/ 1884556 w 1884556"/>
              <a:gd name="connsiteY19" fmla="*/ 0 h 73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84556" h="730405">
                <a:moveTo>
                  <a:pt x="0" y="730405"/>
                </a:moveTo>
                <a:lnTo>
                  <a:pt x="50180" y="652347"/>
                </a:lnTo>
                <a:lnTo>
                  <a:pt x="150541" y="591015"/>
                </a:lnTo>
                <a:lnTo>
                  <a:pt x="267629" y="501805"/>
                </a:lnTo>
                <a:lnTo>
                  <a:pt x="423746" y="407020"/>
                </a:lnTo>
                <a:lnTo>
                  <a:pt x="479502" y="328961"/>
                </a:lnTo>
                <a:lnTo>
                  <a:pt x="618892" y="323386"/>
                </a:lnTo>
                <a:lnTo>
                  <a:pt x="802887" y="367991"/>
                </a:lnTo>
                <a:lnTo>
                  <a:pt x="914400" y="390293"/>
                </a:lnTo>
                <a:lnTo>
                  <a:pt x="992458" y="384717"/>
                </a:lnTo>
                <a:lnTo>
                  <a:pt x="1092819" y="446049"/>
                </a:lnTo>
                <a:lnTo>
                  <a:pt x="1221058" y="429322"/>
                </a:lnTo>
                <a:lnTo>
                  <a:pt x="1310268" y="407020"/>
                </a:lnTo>
                <a:lnTo>
                  <a:pt x="1354873" y="351264"/>
                </a:lnTo>
                <a:lnTo>
                  <a:pt x="1471961" y="317810"/>
                </a:lnTo>
                <a:lnTo>
                  <a:pt x="1572322" y="278781"/>
                </a:lnTo>
                <a:lnTo>
                  <a:pt x="1661531" y="273205"/>
                </a:lnTo>
                <a:lnTo>
                  <a:pt x="1767468" y="161693"/>
                </a:lnTo>
                <a:lnTo>
                  <a:pt x="1839951" y="61332"/>
                </a:lnTo>
                <a:lnTo>
                  <a:pt x="188455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Freeform 21"/>
          <p:cNvSpPr/>
          <p:nvPr/>
        </p:nvSpPr>
        <p:spPr>
          <a:xfrm>
            <a:off x="4927544" y="1466935"/>
            <a:ext cx="928361" cy="460690"/>
          </a:xfrm>
          <a:custGeom>
            <a:avLst/>
            <a:gdLst>
              <a:gd name="connsiteX0" fmla="*/ 0 w 928361"/>
              <a:gd name="connsiteY0" fmla="*/ 460690 h 460690"/>
              <a:gd name="connsiteX1" fmla="*/ 209405 w 928361"/>
              <a:gd name="connsiteY1" fmla="*/ 349008 h 460690"/>
              <a:gd name="connsiteX2" fmla="*/ 607274 w 928361"/>
              <a:gd name="connsiteY2" fmla="*/ 258266 h 460690"/>
              <a:gd name="connsiteX3" fmla="*/ 816678 w 928361"/>
              <a:gd name="connsiteY3" fmla="*/ 76782 h 460690"/>
              <a:gd name="connsiteX4" fmla="*/ 928361 w 928361"/>
              <a:gd name="connsiteY4" fmla="*/ 0 h 46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361" h="460690">
                <a:moveTo>
                  <a:pt x="0" y="460690"/>
                </a:moveTo>
                <a:lnTo>
                  <a:pt x="209405" y="349008"/>
                </a:lnTo>
                <a:lnTo>
                  <a:pt x="607274" y="258266"/>
                </a:lnTo>
                <a:lnTo>
                  <a:pt x="816678" y="76782"/>
                </a:lnTo>
                <a:lnTo>
                  <a:pt x="928361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Box 87"/>
          <p:cNvSpPr txBox="1"/>
          <p:nvPr/>
        </p:nvSpPr>
        <p:spPr>
          <a:xfrm>
            <a:off x="4386333" y="4153700"/>
            <a:ext cx="5293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Juremal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88"/>
          <p:cNvSpPr txBox="1"/>
          <p:nvPr/>
        </p:nvSpPr>
        <p:spPr>
          <a:xfrm>
            <a:off x="5816957" y="1822097"/>
            <a:ext cx="4876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Curaça</a:t>
            </a:r>
          </a:p>
        </p:txBody>
      </p:sp>
      <p:sp>
        <p:nvSpPr>
          <p:cNvPr id="94" name="Freeform 22"/>
          <p:cNvSpPr/>
          <p:nvPr/>
        </p:nvSpPr>
        <p:spPr>
          <a:xfrm>
            <a:off x="6082797" y="2089332"/>
            <a:ext cx="383458" cy="2708787"/>
          </a:xfrm>
          <a:custGeom>
            <a:avLst/>
            <a:gdLst>
              <a:gd name="connsiteX0" fmla="*/ 0 w 383458"/>
              <a:gd name="connsiteY0" fmla="*/ 0 h 2708787"/>
              <a:gd name="connsiteX1" fmla="*/ 98323 w 383458"/>
              <a:gd name="connsiteY1" fmla="*/ 152400 h 2708787"/>
              <a:gd name="connsiteX2" fmla="*/ 211394 w 383458"/>
              <a:gd name="connsiteY2" fmla="*/ 339213 h 2708787"/>
              <a:gd name="connsiteX3" fmla="*/ 226142 w 383458"/>
              <a:gd name="connsiteY3" fmla="*/ 560439 h 2708787"/>
              <a:gd name="connsiteX4" fmla="*/ 255639 w 383458"/>
              <a:gd name="connsiteY4" fmla="*/ 683342 h 2708787"/>
              <a:gd name="connsiteX5" fmla="*/ 319549 w 383458"/>
              <a:gd name="connsiteY5" fmla="*/ 796413 h 2708787"/>
              <a:gd name="connsiteX6" fmla="*/ 319549 w 383458"/>
              <a:gd name="connsiteY6" fmla="*/ 924232 h 2708787"/>
              <a:gd name="connsiteX7" fmla="*/ 383458 w 383458"/>
              <a:gd name="connsiteY7" fmla="*/ 1091381 h 2708787"/>
              <a:gd name="connsiteX8" fmla="*/ 383458 w 383458"/>
              <a:gd name="connsiteY8" fmla="*/ 1347019 h 2708787"/>
              <a:gd name="connsiteX9" fmla="*/ 344129 w 383458"/>
              <a:gd name="connsiteY9" fmla="*/ 1597742 h 2708787"/>
              <a:gd name="connsiteX10" fmla="*/ 324465 w 383458"/>
              <a:gd name="connsiteY10" fmla="*/ 1784555 h 2708787"/>
              <a:gd name="connsiteX11" fmla="*/ 275303 w 383458"/>
              <a:gd name="connsiteY11" fmla="*/ 1882877 h 2708787"/>
              <a:gd name="connsiteX12" fmla="*/ 240890 w 383458"/>
              <a:gd name="connsiteY12" fmla="*/ 2084439 h 2708787"/>
              <a:gd name="connsiteX13" fmla="*/ 181897 w 383458"/>
              <a:gd name="connsiteY13" fmla="*/ 2310581 h 2708787"/>
              <a:gd name="connsiteX14" fmla="*/ 147484 w 383458"/>
              <a:gd name="connsiteY14" fmla="*/ 2443316 h 2708787"/>
              <a:gd name="connsiteX15" fmla="*/ 137652 w 383458"/>
              <a:gd name="connsiteY15" fmla="*/ 2610465 h 2708787"/>
              <a:gd name="connsiteX16" fmla="*/ 147484 w 383458"/>
              <a:gd name="connsiteY16" fmla="*/ 2708787 h 2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3458" h="2708787">
                <a:moveTo>
                  <a:pt x="0" y="0"/>
                </a:moveTo>
                <a:lnTo>
                  <a:pt x="98323" y="152400"/>
                </a:lnTo>
                <a:lnTo>
                  <a:pt x="211394" y="339213"/>
                </a:lnTo>
                <a:lnTo>
                  <a:pt x="226142" y="560439"/>
                </a:lnTo>
                <a:lnTo>
                  <a:pt x="255639" y="683342"/>
                </a:lnTo>
                <a:lnTo>
                  <a:pt x="319549" y="796413"/>
                </a:lnTo>
                <a:lnTo>
                  <a:pt x="319549" y="924232"/>
                </a:lnTo>
                <a:lnTo>
                  <a:pt x="383458" y="1091381"/>
                </a:lnTo>
                <a:lnTo>
                  <a:pt x="383458" y="1347019"/>
                </a:lnTo>
                <a:lnTo>
                  <a:pt x="344129" y="1597742"/>
                </a:lnTo>
                <a:lnTo>
                  <a:pt x="324465" y="1784555"/>
                </a:lnTo>
                <a:lnTo>
                  <a:pt x="275303" y="1882877"/>
                </a:lnTo>
                <a:lnTo>
                  <a:pt x="240890" y="2084439"/>
                </a:lnTo>
                <a:lnTo>
                  <a:pt x="181897" y="2310581"/>
                </a:lnTo>
                <a:lnTo>
                  <a:pt x="147484" y="2443316"/>
                </a:lnTo>
                <a:lnTo>
                  <a:pt x="137652" y="2610465"/>
                </a:lnTo>
                <a:lnTo>
                  <a:pt x="147484" y="2708787"/>
                </a:ln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759001" y="3393475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Sobradinho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704505" y="4767446"/>
            <a:ext cx="6479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Massaroca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Freeform 24"/>
          <p:cNvSpPr/>
          <p:nvPr/>
        </p:nvSpPr>
        <p:spPr>
          <a:xfrm>
            <a:off x="3211778" y="1425655"/>
            <a:ext cx="953729" cy="1823883"/>
          </a:xfrm>
          <a:custGeom>
            <a:avLst/>
            <a:gdLst>
              <a:gd name="connsiteX0" fmla="*/ 953729 w 953729"/>
              <a:gd name="connsiteY0" fmla="*/ 1823883 h 1823883"/>
              <a:gd name="connsiteX1" fmla="*/ 879987 w 953729"/>
              <a:gd name="connsiteY1" fmla="*/ 1755058 h 1823883"/>
              <a:gd name="connsiteX2" fmla="*/ 835742 w 953729"/>
              <a:gd name="connsiteY2" fmla="*/ 1656735 h 1823883"/>
              <a:gd name="connsiteX3" fmla="*/ 727587 w 953729"/>
              <a:gd name="connsiteY3" fmla="*/ 1499419 h 1823883"/>
              <a:gd name="connsiteX4" fmla="*/ 658761 w 953729"/>
              <a:gd name="connsiteY4" fmla="*/ 1361767 h 1823883"/>
              <a:gd name="connsiteX5" fmla="*/ 575187 w 953729"/>
              <a:gd name="connsiteY5" fmla="*/ 1229032 h 1823883"/>
              <a:gd name="connsiteX6" fmla="*/ 550606 w 953729"/>
              <a:gd name="connsiteY6" fmla="*/ 924232 h 1823883"/>
              <a:gd name="connsiteX7" fmla="*/ 412955 w 953729"/>
              <a:gd name="connsiteY7" fmla="*/ 629264 h 1823883"/>
              <a:gd name="connsiteX8" fmla="*/ 309716 w 953729"/>
              <a:gd name="connsiteY8" fmla="*/ 432619 h 1823883"/>
              <a:gd name="connsiteX9" fmla="*/ 162232 w 953729"/>
              <a:gd name="connsiteY9" fmla="*/ 122903 h 1823883"/>
              <a:gd name="connsiteX10" fmla="*/ 0 w 953729"/>
              <a:gd name="connsiteY10" fmla="*/ 0 h 18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729" h="1823883">
                <a:moveTo>
                  <a:pt x="953729" y="1823883"/>
                </a:moveTo>
                <a:lnTo>
                  <a:pt x="879987" y="1755058"/>
                </a:lnTo>
                <a:lnTo>
                  <a:pt x="835742" y="1656735"/>
                </a:lnTo>
                <a:lnTo>
                  <a:pt x="727587" y="1499419"/>
                </a:lnTo>
                <a:lnTo>
                  <a:pt x="658761" y="1361767"/>
                </a:lnTo>
                <a:lnTo>
                  <a:pt x="575187" y="1229032"/>
                </a:lnTo>
                <a:lnTo>
                  <a:pt x="550606" y="924232"/>
                </a:lnTo>
                <a:lnTo>
                  <a:pt x="412955" y="629264"/>
                </a:lnTo>
                <a:lnTo>
                  <a:pt x="309716" y="432619"/>
                </a:lnTo>
                <a:lnTo>
                  <a:pt x="162232" y="122903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Freeform 28"/>
          <p:cNvSpPr/>
          <p:nvPr/>
        </p:nvSpPr>
        <p:spPr>
          <a:xfrm>
            <a:off x="2916946" y="2472926"/>
            <a:ext cx="1273277" cy="703006"/>
          </a:xfrm>
          <a:custGeom>
            <a:avLst/>
            <a:gdLst>
              <a:gd name="connsiteX0" fmla="*/ 1273277 w 1273277"/>
              <a:gd name="connsiteY0" fmla="*/ 703006 h 703006"/>
              <a:gd name="connsiteX1" fmla="*/ 1170039 w 1273277"/>
              <a:gd name="connsiteY1" fmla="*/ 678426 h 703006"/>
              <a:gd name="connsiteX2" fmla="*/ 1086464 w 1273277"/>
              <a:gd name="connsiteY2" fmla="*/ 673510 h 703006"/>
              <a:gd name="connsiteX3" fmla="*/ 884903 w 1273277"/>
              <a:gd name="connsiteY3" fmla="*/ 609600 h 703006"/>
              <a:gd name="connsiteX4" fmla="*/ 589935 w 1273277"/>
              <a:gd name="connsiteY4" fmla="*/ 526026 h 703006"/>
              <a:gd name="connsiteX5" fmla="*/ 496529 w 1273277"/>
              <a:gd name="connsiteY5" fmla="*/ 496529 h 703006"/>
              <a:gd name="connsiteX6" fmla="*/ 349045 w 1273277"/>
              <a:gd name="connsiteY6" fmla="*/ 486697 h 703006"/>
              <a:gd name="connsiteX7" fmla="*/ 206477 w 1273277"/>
              <a:gd name="connsiteY7" fmla="*/ 353961 h 703006"/>
              <a:gd name="connsiteX8" fmla="*/ 98323 w 1273277"/>
              <a:gd name="connsiteY8" fmla="*/ 152400 h 703006"/>
              <a:gd name="connsiteX9" fmla="*/ 39329 w 1273277"/>
              <a:gd name="connsiteY9" fmla="*/ 14748 h 703006"/>
              <a:gd name="connsiteX10" fmla="*/ 0 w 1273277"/>
              <a:gd name="connsiteY10" fmla="*/ 0 h 70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3277" h="703006">
                <a:moveTo>
                  <a:pt x="1273277" y="703006"/>
                </a:moveTo>
                <a:lnTo>
                  <a:pt x="1170039" y="678426"/>
                </a:lnTo>
                <a:lnTo>
                  <a:pt x="1086464" y="673510"/>
                </a:lnTo>
                <a:lnTo>
                  <a:pt x="884903" y="609600"/>
                </a:lnTo>
                <a:lnTo>
                  <a:pt x="589935" y="526026"/>
                </a:lnTo>
                <a:lnTo>
                  <a:pt x="496529" y="496529"/>
                </a:lnTo>
                <a:lnTo>
                  <a:pt x="349045" y="486697"/>
                </a:lnTo>
                <a:lnTo>
                  <a:pt x="206477" y="353961"/>
                </a:lnTo>
                <a:lnTo>
                  <a:pt x="98323" y="152400"/>
                </a:lnTo>
                <a:lnTo>
                  <a:pt x="39329" y="1474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Box 93"/>
          <p:cNvSpPr txBox="1"/>
          <p:nvPr/>
        </p:nvSpPr>
        <p:spPr>
          <a:xfrm>
            <a:off x="3852900" y="2988918"/>
            <a:ext cx="6783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Petrolina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7"/>
          <p:cNvSpPr txBox="1"/>
          <p:nvPr/>
        </p:nvSpPr>
        <p:spPr>
          <a:xfrm>
            <a:off x="2774908" y="2739319"/>
            <a:ext cx="853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Santana do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Sobrado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Snip Same Side Corner Rectangle 103"/>
          <p:cNvSpPr/>
          <p:nvPr/>
        </p:nvSpPr>
        <p:spPr>
          <a:xfrm rot="10800000">
            <a:off x="4504842" y="2484441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9"/>
          <p:cNvSpPr txBox="1"/>
          <p:nvPr/>
        </p:nvSpPr>
        <p:spPr>
          <a:xfrm>
            <a:off x="4396140" y="2449213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103" name="Snip Same Side Corner Rectangle 118"/>
          <p:cNvSpPr/>
          <p:nvPr/>
        </p:nvSpPr>
        <p:spPr>
          <a:xfrm rot="10800000">
            <a:off x="4983967" y="1539914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extBox 119"/>
          <p:cNvSpPr txBox="1"/>
          <p:nvPr/>
        </p:nvSpPr>
        <p:spPr>
          <a:xfrm>
            <a:off x="4875265" y="1504686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105" name="Snip Same Side Corner Rectangle 120"/>
          <p:cNvSpPr/>
          <p:nvPr/>
        </p:nvSpPr>
        <p:spPr>
          <a:xfrm rot="10800000">
            <a:off x="3889875" y="3567057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21"/>
          <p:cNvSpPr txBox="1"/>
          <p:nvPr/>
        </p:nvSpPr>
        <p:spPr>
          <a:xfrm>
            <a:off x="3781173" y="3531829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107" name="Snip Same Side Corner Rectangle 122"/>
          <p:cNvSpPr/>
          <p:nvPr/>
        </p:nvSpPr>
        <p:spPr>
          <a:xfrm rot="10800000">
            <a:off x="3732855" y="4602051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23"/>
          <p:cNvSpPr txBox="1"/>
          <p:nvPr/>
        </p:nvSpPr>
        <p:spPr>
          <a:xfrm>
            <a:off x="3624153" y="4566823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122</a:t>
            </a:r>
          </a:p>
        </p:txBody>
      </p:sp>
      <p:sp>
        <p:nvSpPr>
          <p:cNvPr id="109" name="Snip Same Side Corner Rectangle 125"/>
          <p:cNvSpPr/>
          <p:nvPr/>
        </p:nvSpPr>
        <p:spPr>
          <a:xfrm rot="10800000">
            <a:off x="5169068" y="3516361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Box 126"/>
          <p:cNvSpPr txBox="1"/>
          <p:nvPr/>
        </p:nvSpPr>
        <p:spPr>
          <a:xfrm>
            <a:off x="5065418" y="3481133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111" name="Snip Same Side Corner Rectangle 128"/>
          <p:cNvSpPr/>
          <p:nvPr/>
        </p:nvSpPr>
        <p:spPr>
          <a:xfrm rot="10800000">
            <a:off x="3718360" y="3021983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TextBox 129"/>
          <p:cNvSpPr txBox="1"/>
          <p:nvPr/>
        </p:nvSpPr>
        <p:spPr>
          <a:xfrm>
            <a:off x="3614710" y="2986755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113" name="Snip Same Side Corner Rectangle 130"/>
          <p:cNvSpPr/>
          <p:nvPr/>
        </p:nvSpPr>
        <p:spPr>
          <a:xfrm rot="10800000">
            <a:off x="4506864" y="4060672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TextBox 131"/>
          <p:cNvSpPr txBox="1"/>
          <p:nvPr/>
        </p:nvSpPr>
        <p:spPr>
          <a:xfrm>
            <a:off x="4403214" y="4025444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sp>
        <p:nvSpPr>
          <p:cNvPr id="115" name="Snip Same Side Corner Rectangle 132"/>
          <p:cNvSpPr/>
          <p:nvPr/>
        </p:nvSpPr>
        <p:spPr>
          <a:xfrm rot="10800000">
            <a:off x="3707458" y="2419640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TextBox 133"/>
          <p:cNvSpPr txBox="1"/>
          <p:nvPr/>
        </p:nvSpPr>
        <p:spPr>
          <a:xfrm>
            <a:off x="3603808" y="2384412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cxnSp>
        <p:nvCxnSpPr>
          <p:cNvPr id="117" name="Straight Connector 9"/>
          <p:cNvCxnSpPr>
            <a:cxnSpLocks noChangeAspect="1"/>
            <a:stCxn id="133" idx="4"/>
          </p:cNvCxnSpPr>
          <p:nvPr/>
        </p:nvCxnSpPr>
        <p:spPr>
          <a:xfrm>
            <a:off x="3256843" y="3431361"/>
            <a:ext cx="580336" cy="103196"/>
          </a:xfrm>
          <a:prstGeom prst="line">
            <a:avLst/>
          </a:prstGeom>
          <a:ln w="19050" cmpd="sng"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38"/>
          <p:cNvCxnSpPr/>
          <p:nvPr/>
        </p:nvCxnSpPr>
        <p:spPr>
          <a:xfrm>
            <a:off x="4090669" y="3360274"/>
            <a:ext cx="1542389" cy="1247610"/>
          </a:xfrm>
          <a:prstGeom prst="line">
            <a:avLst/>
          </a:prstGeom>
          <a:ln w="19050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45"/>
          <p:cNvCxnSpPr/>
          <p:nvPr/>
        </p:nvCxnSpPr>
        <p:spPr>
          <a:xfrm>
            <a:off x="4280275" y="3593457"/>
            <a:ext cx="289197" cy="358702"/>
          </a:xfrm>
          <a:prstGeom prst="line">
            <a:avLst/>
          </a:prstGeom>
          <a:ln w="1905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Freeform 104"/>
          <p:cNvSpPr/>
          <p:nvPr/>
        </p:nvSpPr>
        <p:spPr>
          <a:xfrm>
            <a:off x="3100966" y="3115101"/>
            <a:ext cx="158885" cy="330740"/>
          </a:xfrm>
          <a:custGeom>
            <a:avLst/>
            <a:gdLst>
              <a:gd name="connsiteX0" fmla="*/ 158885 w 158885"/>
              <a:gd name="connsiteY0" fmla="*/ 0 h 330740"/>
              <a:gd name="connsiteX1" fmla="*/ 136187 w 158885"/>
              <a:gd name="connsiteY1" fmla="*/ 84306 h 330740"/>
              <a:gd name="connsiteX2" fmla="*/ 97276 w 158885"/>
              <a:gd name="connsiteY2" fmla="*/ 197796 h 330740"/>
              <a:gd name="connsiteX3" fmla="*/ 48638 w 158885"/>
              <a:gd name="connsiteY3" fmla="*/ 285345 h 330740"/>
              <a:gd name="connsiteX4" fmla="*/ 0 w 158885"/>
              <a:gd name="connsiteY4" fmla="*/ 330740 h 330740"/>
              <a:gd name="connsiteX5" fmla="*/ 0 w 158885"/>
              <a:gd name="connsiteY5" fmla="*/ 33074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885" h="330740">
                <a:moveTo>
                  <a:pt x="158885" y="0"/>
                </a:moveTo>
                <a:lnTo>
                  <a:pt x="136187" y="84306"/>
                </a:lnTo>
                <a:lnTo>
                  <a:pt x="97276" y="197796"/>
                </a:lnTo>
                <a:lnTo>
                  <a:pt x="48638" y="285345"/>
                </a:lnTo>
                <a:lnTo>
                  <a:pt x="0" y="330740"/>
                </a:lnTo>
                <a:lnTo>
                  <a:pt x="0" y="330740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Diamond 100"/>
          <p:cNvSpPr/>
          <p:nvPr/>
        </p:nvSpPr>
        <p:spPr>
          <a:xfrm>
            <a:off x="4026864" y="3291469"/>
            <a:ext cx="81610" cy="102006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4-Point Star 101"/>
          <p:cNvSpPr/>
          <p:nvPr/>
        </p:nvSpPr>
        <p:spPr>
          <a:xfrm>
            <a:off x="5521062" y="4641649"/>
            <a:ext cx="145716" cy="151683"/>
          </a:xfrm>
          <a:prstGeom prst="star4">
            <a:avLst/>
          </a:prstGeom>
          <a:solidFill>
            <a:srgbClr val="ACFF5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A39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 105"/>
          <p:cNvSpPr/>
          <p:nvPr/>
        </p:nvSpPr>
        <p:spPr>
          <a:xfrm>
            <a:off x="5676205" y="2529843"/>
            <a:ext cx="870854" cy="74624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 138"/>
          <p:cNvSpPr/>
          <p:nvPr/>
        </p:nvSpPr>
        <p:spPr>
          <a:xfrm>
            <a:off x="5678252" y="3350295"/>
            <a:ext cx="877676" cy="66833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Rectangle 139"/>
          <p:cNvSpPr/>
          <p:nvPr/>
        </p:nvSpPr>
        <p:spPr>
          <a:xfrm>
            <a:off x="5680298" y="4089155"/>
            <a:ext cx="875630" cy="11047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TextBox 140"/>
          <p:cNvSpPr txBox="1"/>
          <p:nvPr/>
        </p:nvSpPr>
        <p:spPr>
          <a:xfrm>
            <a:off x="6710299" y="2649276"/>
            <a:ext cx="1385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REGIÃO DE VERMELHOS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TextBox 141"/>
          <p:cNvSpPr txBox="1"/>
          <p:nvPr/>
        </p:nvSpPr>
        <p:spPr>
          <a:xfrm>
            <a:off x="6876318" y="3511337"/>
            <a:ext cx="14441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REGIÃO DE SURUBIM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TextBox 144"/>
          <p:cNvSpPr txBox="1"/>
          <p:nvPr/>
        </p:nvSpPr>
        <p:spPr>
          <a:xfrm>
            <a:off x="7154513" y="4863085"/>
            <a:ext cx="10278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/>
              </a:rPr>
              <a:t>para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Salvador</a:t>
            </a:r>
          </a:p>
        </p:txBody>
      </p:sp>
      <p:cxnSp>
        <p:nvCxnSpPr>
          <p:cNvPr id="129" name="Straight Arrow Connector 147"/>
          <p:cNvCxnSpPr/>
          <p:nvPr/>
        </p:nvCxnSpPr>
        <p:spPr>
          <a:xfrm>
            <a:off x="7347298" y="4600328"/>
            <a:ext cx="449994" cy="25506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Snip Same Side Corner Rectangle 135"/>
          <p:cNvSpPr/>
          <p:nvPr/>
        </p:nvSpPr>
        <p:spPr>
          <a:xfrm rot="10800000">
            <a:off x="7465480" y="4648908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TextBox 136"/>
          <p:cNvSpPr txBox="1"/>
          <p:nvPr/>
        </p:nvSpPr>
        <p:spPr>
          <a:xfrm>
            <a:off x="7361830" y="4613680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</a:t>
            </a:r>
          </a:p>
        </p:txBody>
      </p:sp>
      <p:sp>
        <p:nvSpPr>
          <p:cNvPr id="132" name="Oval 150"/>
          <p:cNvSpPr>
            <a:spLocks noChangeAspect="1"/>
          </p:cNvSpPr>
          <p:nvPr/>
        </p:nvSpPr>
        <p:spPr>
          <a:xfrm>
            <a:off x="4127529" y="3182530"/>
            <a:ext cx="73152" cy="7315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Lightning Bolt 102"/>
          <p:cNvSpPr/>
          <p:nvPr/>
        </p:nvSpPr>
        <p:spPr>
          <a:xfrm>
            <a:off x="3075596" y="3234492"/>
            <a:ext cx="181247" cy="196869"/>
          </a:xfrm>
          <a:prstGeom prst="lightningBolt">
            <a:avLst/>
          </a:prstGeom>
          <a:solidFill>
            <a:srgbClr val="ACFF5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4" name="Straight Connector 86"/>
          <p:cNvCxnSpPr/>
          <p:nvPr/>
        </p:nvCxnSpPr>
        <p:spPr>
          <a:xfrm rot="5400000">
            <a:off x="6862233" y="3838385"/>
            <a:ext cx="2743200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89"/>
          <p:cNvSpPr txBox="1"/>
          <p:nvPr/>
        </p:nvSpPr>
        <p:spPr>
          <a:xfrm>
            <a:off x="8233833" y="3672368"/>
            <a:ext cx="64312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km</a:t>
            </a:r>
          </a:p>
        </p:txBody>
      </p:sp>
      <p:cxnSp>
        <p:nvCxnSpPr>
          <p:cNvPr id="136" name="Straight Connector 96"/>
          <p:cNvCxnSpPr/>
          <p:nvPr/>
        </p:nvCxnSpPr>
        <p:spPr>
          <a:xfrm flipV="1">
            <a:off x="6028407" y="5683236"/>
            <a:ext cx="182880" cy="1078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99"/>
          <p:cNvCxnSpPr/>
          <p:nvPr/>
        </p:nvCxnSpPr>
        <p:spPr>
          <a:xfrm flipV="1">
            <a:off x="6028407" y="5868267"/>
            <a:ext cx="182880" cy="679"/>
          </a:xfrm>
          <a:prstGeom prst="line">
            <a:avLst/>
          </a:prstGeom>
          <a:ln w="28575" cmpd="sng">
            <a:solidFill>
              <a:srgbClr val="0157C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Rectangle 10"/>
          <p:cNvSpPr/>
          <p:nvPr/>
        </p:nvSpPr>
        <p:spPr>
          <a:xfrm>
            <a:off x="6028407" y="5416462"/>
            <a:ext cx="182880" cy="137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07"/>
          <p:cNvSpPr txBox="1"/>
          <p:nvPr/>
        </p:nvSpPr>
        <p:spPr>
          <a:xfrm>
            <a:off x="6281426" y="5359190"/>
            <a:ext cx="1725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MCSA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en-US" sz="1000" b="1" dirty="0" err="1" smtClean="0">
                <a:solidFill>
                  <a:srgbClr val="000000"/>
                </a:solidFill>
                <a:latin typeface="Arial"/>
              </a:rPr>
              <a:t>direitos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/>
              </a:rPr>
              <a:t>minerais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10"/>
          <p:cNvSpPr txBox="1"/>
          <p:nvPr/>
        </p:nvSpPr>
        <p:spPr>
          <a:xfrm>
            <a:off x="6281426" y="5552173"/>
            <a:ext cx="1262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11"/>
          <p:cNvSpPr txBox="1"/>
          <p:nvPr/>
        </p:nvSpPr>
        <p:spPr>
          <a:xfrm>
            <a:off x="6281426" y="5745156"/>
            <a:ext cx="1319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Linha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 </a:t>
            </a:r>
            <a:r>
              <a:rPr kumimoji="0" lang="en-US" sz="1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adutora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TextBox 112"/>
          <p:cNvSpPr txBox="1"/>
          <p:nvPr/>
        </p:nvSpPr>
        <p:spPr>
          <a:xfrm>
            <a:off x="4782866" y="5887879"/>
            <a:ext cx="10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/>
              </a:rPr>
              <a:t>Para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Salvador</a:t>
            </a:r>
          </a:p>
        </p:txBody>
      </p:sp>
      <p:cxnSp>
        <p:nvCxnSpPr>
          <p:cNvPr id="143" name="Straight Arrow Connector 113"/>
          <p:cNvCxnSpPr/>
          <p:nvPr/>
        </p:nvCxnSpPr>
        <p:spPr>
          <a:xfrm>
            <a:off x="5092557" y="5754366"/>
            <a:ext cx="66907" cy="16559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Snip Same Side Corner Rectangle 115"/>
          <p:cNvSpPr/>
          <p:nvPr/>
        </p:nvSpPr>
        <p:spPr>
          <a:xfrm rot="10800000">
            <a:off x="4997675" y="5575454"/>
            <a:ext cx="135120" cy="110202"/>
          </a:xfrm>
          <a:prstGeom prst="snip2SameRect">
            <a:avLst>
              <a:gd name="adj1" fmla="val 37420"/>
              <a:gd name="adj2" fmla="val 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Box 116"/>
          <p:cNvSpPr txBox="1"/>
          <p:nvPr/>
        </p:nvSpPr>
        <p:spPr>
          <a:xfrm>
            <a:off x="4894025" y="5540226"/>
            <a:ext cx="3427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407</a:t>
            </a:r>
          </a:p>
        </p:txBody>
      </p:sp>
      <p:sp>
        <p:nvSpPr>
          <p:cNvPr id="146" name="TextBox 142"/>
          <p:cNvSpPr txBox="1"/>
          <p:nvPr/>
        </p:nvSpPr>
        <p:spPr>
          <a:xfrm>
            <a:off x="6846000" y="4182227"/>
            <a:ext cx="16144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6874"/>
                </a:solidFill>
                <a:latin typeface="Arial"/>
              </a:rPr>
              <a:t>REGIÃO DE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TextBox 74"/>
          <p:cNvSpPr txBox="1"/>
          <p:nvPr/>
        </p:nvSpPr>
        <p:spPr>
          <a:xfrm>
            <a:off x="5865259" y="2686456"/>
            <a:ext cx="66877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Vermelhos</a:t>
            </a: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TextBox 75"/>
          <p:cNvSpPr txBox="1"/>
          <p:nvPr/>
        </p:nvSpPr>
        <p:spPr>
          <a:xfrm>
            <a:off x="6200225" y="3617108"/>
            <a:ext cx="5485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Surubim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Oval 83"/>
          <p:cNvSpPr/>
          <p:nvPr/>
        </p:nvSpPr>
        <p:spPr>
          <a:xfrm>
            <a:off x="5924457" y="2944735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" name="Oval 84"/>
          <p:cNvSpPr/>
          <p:nvPr/>
        </p:nvSpPr>
        <p:spPr>
          <a:xfrm>
            <a:off x="6224583" y="3732527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" name="TextBox 137"/>
          <p:cNvSpPr txBox="1"/>
          <p:nvPr/>
        </p:nvSpPr>
        <p:spPr>
          <a:xfrm>
            <a:off x="5950207" y="4672408"/>
            <a:ext cx="11352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Planta,</a:t>
            </a:r>
            <a:r>
              <a:rPr kumimoji="0" lang="en-US" sz="7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Mina e </a:t>
            </a:r>
            <a:r>
              <a:rPr lang="en-US" sz="700" b="1" dirty="0" err="1" smtClean="0">
                <a:solidFill>
                  <a:srgbClr val="000000"/>
                </a:solidFill>
                <a:latin typeface="Arial"/>
              </a:rPr>
              <a:t>moinho</a:t>
            </a:r>
            <a:endParaRPr lang="en-US" sz="700" b="1" dirty="0" smtClean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Caraíba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Oval 73"/>
          <p:cNvSpPr/>
          <p:nvPr/>
        </p:nvSpPr>
        <p:spPr>
          <a:xfrm>
            <a:off x="6068383" y="4637837"/>
            <a:ext cx="87604" cy="82006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Oval 124"/>
          <p:cNvSpPr/>
          <p:nvPr/>
        </p:nvSpPr>
        <p:spPr>
          <a:xfrm>
            <a:off x="6081421" y="5057942"/>
            <a:ext cx="54828" cy="5374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71503" y="3255115"/>
            <a:ext cx="620516" cy="18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</a:rPr>
              <a:t>juazeiro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28493"/>
          <a:stretch/>
        </p:blipFill>
        <p:spPr bwMode="auto">
          <a:xfrm rot="5400000">
            <a:off x="1679580" y="1112644"/>
            <a:ext cx="528078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34358" y="3573016"/>
            <a:ext cx="13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UAUÁ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36476" y="2112350"/>
            <a:ext cx="13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CURAÇÁ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98714" y="1903767"/>
            <a:ext cx="13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JUAZEIRO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715581" y="4797152"/>
            <a:ext cx="151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JAGUARARI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945973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 smtClean="0"/>
              <a:t>Mais de 110 mil pessoas beneficiadas direta ou indiretamente com o abastecimento de água bombeada do Rio São Francisco</a:t>
            </a:r>
            <a:endParaRPr lang="pt-BR" sz="16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512" y="307455"/>
            <a:ext cx="6984776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200" b="1" dirty="0" smtClean="0"/>
              <a:t>Adutora MCSA – Área de Influência</a:t>
            </a:r>
            <a:endParaRPr lang="pt-BR" sz="2200" b="1" dirty="0"/>
          </a:p>
        </p:txBody>
      </p:sp>
      <p:pic>
        <p:nvPicPr>
          <p:cNvPr id="10" name="Picture 37" descr="Targets2.jpg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795" y="1349700"/>
            <a:ext cx="1122253" cy="31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35496" y="332656"/>
            <a:ext cx="7056784" cy="7200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000" dirty="0" smtClean="0">
                <a:latin typeface="Franklin Gothic Demi Cond" pitchFamily="34" charset="0"/>
              </a:rPr>
              <a:t>Complexo industrial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>
          <a:xfrm>
            <a:off x="887010" y="1316516"/>
            <a:ext cx="7290339" cy="4704772"/>
            <a:chOff x="1772257" y="1066374"/>
            <a:chExt cx="5828086" cy="3761116"/>
          </a:xfrm>
        </p:grpSpPr>
        <p:pic>
          <p:nvPicPr>
            <p:cNvPr id="10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257" y="1066374"/>
              <a:ext cx="5828086" cy="3761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3"/>
            <p:cNvSpPr/>
            <p:nvPr/>
          </p:nvSpPr>
          <p:spPr>
            <a:xfrm>
              <a:off x="2884674" y="1337352"/>
              <a:ext cx="1371600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Shaft –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transporte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de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mínerio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7"/>
            <p:cNvSpPr/>
            <p:nvPr/>
          </p:nvSpPr>
          <p:spPr>
            <a:xfrm>
              <a:off x="5327072" y="1711035"/>
              <a:ext cx="984558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Britagem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primária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8"/>
            <p:cNvSpPr/>
            <p:nvPr/>
          </p:nvSpPr>
          <p:spPr>
            <a:xfrm>
              <a:off x="4738251" y="1932284"/>
              <a:ext cx="1073619" cy="13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Britagem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secundária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terciária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3048000" y="1609370"/>
              <a:ext cx="787646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Ecritório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da mina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2"/>
            <p:cNvSpPr/>
            <p:nvPr/>
          </p:nvSpPr>
          <p:spPr>
            <a:xfrm>
              <a:off x="2176013" y="1999944"/>
              <a:ext cx="996747" cy="116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Planta de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tratamento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Oxido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3"/>
            <p:cNvSpPr/>
            <p:nvPr/>
          </p:nvSpPr>
          <p:spPr>
            <a:xfrm>
              <a:off x="3711646" y="2005435"/>
              <a:ext cx="787646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Manutenção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4"/>
            <p:cNvSpPr/>
            <p:nvPr/>
          </p:nvSpPr>
          <p:spPr>
            <a:xfrm>
              <a:off x="4686298" y="2224870"/>
              <a:ext cx="1097280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Stacker -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retomador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5"/>
            <p:cNvSpPr/>
            <p:nvPr/>
          </p:nvSpPr>
          <p:spPr>
            <a:xfrm>
              <a:off x="5327071" y="2428019"/>
              <a:ext cx="715059" cy="154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Tanque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de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rejeito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6"/>
            <p:cNvSpPr/>
            <p:nvPr/>
          </p:nvSpPr>
          <p:spPr>
            <a:xfrm>
              <a:off x="5742709" y="3048260"/>
              <a:ext cx="787646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Filtro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prensa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7"/>
            <p:cNvSpPr/>
            <p:nvPr/>
          </p:nvSpPr>
          <p:spPr>
            <a:xfrm>
              <a:off x="5256065" y="3490118"/>
              <a:ext cx="886102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Estoque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de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concentrado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18"/>
            <p:cNvSpPr/>
            <p:nvPr/>
          </p:nvSpPr>
          <p:spPr>
            <a:xfrm>
              <a:off x="4281051" y="3299942"/>
              <a:ext cx="914400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Moinho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e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flotação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0"/>
            <p:cNvSpPr/>
            <p:nvPr/>
          </p:nvSpPr>
          <p:spPr>
            <a:xfrm>
              <a:off x="3615375" y="3073939"/>
              <a:ext cx="385475" cy="104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Silsos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1"/>
            <p:cNvSpPr/>
            <p:nvPr/>
          </p:nvSpPr>
          <p:spPr>
            <a:xfrm>
              <a:off x="2635639" y="3669156"/>
              <a:ext cx="619842" cy="112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Balança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2"/>
            <p:cNvSpPr/>
            <p:nvPr/>
          </p:nvSpPr>
          <p:spPr>
            <a:xfrm>
              <a:off x="2940694" y="2555006"/>
              <a:ext cx="886102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Administration</a:t>
              </a:r>
            </a:p>
          </p:txBody>
        </p:sp>
        <p:sp>
          <p:nvSpPr>
            <p:cNvPr id="25" name="Rectangle 23"/>
            <p:cNvSpPr/>
            <p:nvPr/>
          </p:nvSpPr>
          <p:spPr>
            <a:xfrm>
              <a:off x="1821397" y="2986018"/>
              <a:ext cx="731520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Subestação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4"/>
            <p:cNvSpPr/>
            <p:nvPr/>
          </p:nvSpPr>
          <p:spPr>
            <a:xfrm>
              <a:off x="6395431" y="1099557"/>
              <a:ext cx="1181469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Antiga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mina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céu</a:t>
              </a:r>
              <a:r>
                <a:rPr lang="en-US" sz="700" b="1" dirty="0" smtClean="0">
                  <a:solidFill>
                    <a:schemeClr val="tx1"/>
                  </a:solidFill>
                </a:rPr>
                <a:t> </a:t>
              </a:r>
              <a:r>
                <a:rPr lang="en-US" sz="700" b="1" dirty="0" err="1" smtClean="0">
                  <a:solidFill>
                    <a:schemeClr val="tx1"/>
                  </a:solidFill>
                </a:rPr>
                <a:t>aberto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10"/>
            <p:cNvSpPr/>
            <p:nvPr/>
          </p:nvSpPr>
          <p:spPr>
            <a:xfrm>
              <a:off x="3048747" y="1787572"/>
              <a:ext cx="575651" cy="129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err="1" smtClean="0">
                  <a:solidFill>
                    <a:schemeClr val="tx1"/>
                  </a:solidFill>
                </a:rPr>
                <a:t>Almoxarifado</a:t>
              </a:r>
              <a:endParaRPr lang="en-US" sz="7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4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/>
          <p:cNvSpPr/>
          <p:nvPr/>
        </p:nvSpPr>
        <p:spPr>
          <a:xfrm>
            <a:off x="323528" y="1268760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Fundada em maio de 2016, com sede em Vancouver, </a:t>
            </a:r>
            <a:r>
              <a:rPr lang="pt-BR" dirty="0" smtClean="0"/>
              <a:t>Canadá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Possui 99,6% da Mineração Caraíba S.A. </a:t>
            </a:r>
            <a:r>
              <a:rPr lang="pt-BR" dirty="0" smtClean="0"/>
              <a:t>(MCSA)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Adquirida em dezembro de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IPO de sucesso na Bolsa de Valores de Toronto em outubro de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Segundo IPO de melhor desempenho no Canadá em </a:t>
            </a:r>
            <a:r>
              <a:rPr lang="pt-BR" dirty="0" smtClean="0"/>
              <a:t>2017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683568" y="4149080"/>
            <a:ext cx="7632848" cy="1976160"/>
          </a:xfrm>
          <a:prstGeom prst="rect">
            <a:avLst/>
          </a:prstGeom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Desde a aquisição da MCSA, a </a:t>
            </a:r>
            <a:r>
              <a:rPr lang="pt-BR" sz="2800" dirty="0" smtClean="0">
                <a:solidFill>
                  <a:schemeClr val="tx1"/>
                </a:solidFill>
              </a:rPr>
              <a:t>ERO investiu mais USD$ </a:t>
            </a:r>
            <a:r>
              <a:rPr lang="pt-BR" sz="2800" dirty="0">
                <a:solidFill>
                  <a:schemeClr val="tx1"/>
                </a:solidFill>
              </a:rPr>
              <a:t>100 milhões para reiniciar </a:t>
            </a:r>
            <a:r>
              <a:rPr lang="pt-BR" sz="2800" dirty="0" smtClean="0">
                <a:solidFill>
                  <a:schemeClr val="tx1"/>
                </a:solidFill>
              </a:rPr>
              <a:t>as operações, </a:t>
            </a:r>
            <a:r>
              <a:rPr lang="pt-BR" sz="2800" dirty="0">
                <a:solidFill>
                  <a:schemeClr val="tx1"/>
                </a:solidFill>
              </a:rPr>
              <a:t>construir a mina de </a:t>
            </a:r>
            <a:r>
              <a:rPr lang="pt-BR" sz="2800" dirty="0" smtClean="0">
                <a:solidFill>
                  <a:schemeClr val="tx1"/>
                </a:solidFill>
              </a:rPr>
              <a:t>Vermelhos, </a:t>
            </a:r>
            <a:r>
              <a:rPr lang="pt-BR" sz="2800" dirty="0">
                <a:solidFill>
                  <a:schemeClr val="tx1"/>
                </a:solidFill>
              </a:rPr>
              <a:t>explorar e desenvolver ainda mais o Vale do Curaçá.</a:t>
            </a: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07504" y="188640"/>
            <a:ext cx="705678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2000" dirty="0" smtClean="0">
                <a:latin typeface="Franklin Gothic Demi Cond" pitchFamily="34" charset="0"/>
              </a:rPr>
              <a:t> Mineração Caraíba com Novo Controlador</a:t>
            </a:r>
          </a:p>
          <a:p>
            <a:pPr algn="l" fontAlgn="auto">
              <a:spcAft>
                <a:spcPts val="0"/>
              </a:spcAft>
            </a:pPr>
            <a:r>
              <a:rPr lang="pt-BR" sz="2000" dirty="0">
                <a:latin typeface="Franklin Gothic Demi Cond" pitchFamily="34" charset="0"/>
              </a:rPr>
              <a:t>	</a:t>
            </a:r>
            <a:r>
              <a:rPr lang="pt-BR" sz="2000" dirty="0" smtClean="0">
                <a:latin typeface="Franklin Gothic Demi Cond" pitchFamily="34" charset="0"/>
              </a:rPr>
              <a:t>ECC (Ero </a:t>
            </a:r>
            <a:r>
              <a:rPr lang="pt-BR" sz="2000" dirty="0" err="1">
                <a:latin typeface="Franklin Gothic Demi Cond" pitchFamily="34" charset="0"/>
              </a:rPr>
              <a:t>C</a:t>
            </a:r>
            <a:r>
              <a:rPr lang="pt-BR" sz="2000" dirty="0" err="1" smtClean="0">
                <a:latin typeface="Franklin Gothic Demi Cond" pitchFamily="34" charset="0"/>
              </a:rPr>
              <a:t>opper</a:t>
            </a:r>
            <a:r>
              <a:rPr lang="pt-BR" sz="2000" dirty="0" smtClean="0">
                <a:latin typeface="Franklin Gothic Demi Cond" pitchFamily="34" charset="0"/>
              </a:rPr>
              <a:t> </a:t>
            </a:r>
            <a:r>
              <a:rPr lang="pt-BR" sz="2000" dirty="0">
                <a:latin typeface="Franklin Gothic Demi Cond" pitchFamily="34" charset="0"/>
              </a:rPr>
              <a:t>C</a:t>
            </a:r>
            <a:r>
              <a:rPr lang="pt-BR" sz="2000" dirty="0" smtClean="0">
                <a:latin typeface="Franklin Gothic Demi Cond" pitchFamily="34" charset="0"/>
              </a:rPr>
              <a:t>orporation)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MOCM Pitch Book Theme">
    <a:dk1>
      <a:sysClr val="windowText" lastClr="000000"/>
    </a:dk1>
    <a:lt1>
      <a:sysClr val="window" lastClr="FFFFFF"/>
    </a:lt1>
    <a:dk2>
      <a:srgbClr val="004A7C"/>
    </a:dk2>
    <a:lt2>
      <a:srgbClr val="C8C8C8"/>
    </a:lt2>
    <a:accent1>
      <a:srgbClr val="8C8C8C"/>
    </a:accent1>
    <a:accent2>
      <a:srgbClr val="0079C1"/>
    </a:accent2>
    <a:accent3>
      <a:srgbClr val="CCE4F3"/>
    </a:accent3>
    <a:accent4>
      <a:srgbClr val="FFC20E"/>
    </a:accent4>
    <a:accent5>
      <a:srgbClr val="8DC63F"/>
    </a:accent5>
    <a:accent6>
      <a:srgbClr val="EC1C24"/>
    </a:accent6>
    <a:hlink>
      <a:srgbClr val="0000FF"/>
    </a:hlink>
    <a:folHlink>
      <a:srgbClr val="800080"/>
    </a:folHlink>
  </a:clrScheme>
  <a:fontScheme name="Standard Slides">
    <a:majorFont>
      <a:latin typeface="Dax-Medium"/>
      <a:ea typeface="LF_Kai"/>
      <a:cs typeface=""/>
    </a:majorFont>
    <a:minorFont>
      <a:latin typeface="Arial"/>
      <a:ea typeface="LF_Ka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31659</TotalTime>
  <Words>1329</Words>
  <Application>Microsoft Office PowerPoint</Application>
  <PresentationFormat>Apresentação na tela (4:3)</PresentationFormat>
  <Paragraphs>301</Paragraphs>
  <Slides>23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Demi Cond</vt:lpstr>
      <vt:lpstr>Franklin Gothic Medium Cond</vt:lpstr>
      <vt:lpstr>Wingdings</vt:lpstr>
      <vt:lpstr>Tema do Office</vt:lpstr>
      <vt:lpstr>Mineração Caraíba Apresentação Institucional</vt:lpstr>
      <vt:lpstr>Apresentação do PowerPoint</vt:lpstr>
      <vt:lpstr>Mineração Caraíba (MCSA)  - Portfólio atual </vt:lpstr>
      <vt:lpstr>FONTES DE MINÉRIO – MINA SUBTERRÂNEA</vt:lpstr>
      <vt:lpstr>Apresentação do PowerPoint</vt:lpstr>
      <vt:lpstr>Localização da MCSA e detalhamento de Infraestrutura e Influencia</vt:lpstr>
      <vt:lpstr>Apresentação do PowerPoint</vt:lpstr>
      <vt:lpstr>Complexo industrial</vt:lpstr>
      <vt:lpstr>Apresentação do PowerPoint</vt:lpstr>
      <vt:lpstr> Mineração Caraíba – Estratégia e Visão de Futuro</vt:lpstr>
      <vt:lpstr> Futuro – Pesquisas Exploratória</vt:lpstr>
      <vt:lpstr>Nossa Gente</vt:lpstr>
      <vt:lpstr>Plano Futuro – Investimentos</vt:lpstr>
      <vt:lpstr>Plano Futuro – Produção</vt:lpstr>
      <vt:lpstr>Responsabilidade Social</vt:lpstr>
      <vt:lpstr>Amparo às Pessoas e às Comunidades</vt:lpstr>
      <vt:lpstr>Respeito ao Meio Ambiente</vt:lpstr>
      <vt:lpstr>Redução dos Impactos da Seca</vt:lpstr>
      <vt:lpstr>Qualidade de Vida, Segurança, Desenvolvimento Humano, Social e Cultural, Saúde e Bem Estar</vt:lpstr>
      <vt:lpstr>Qualidade de Vida, Segurança, Desenvolvimento Humano, Social e Cultural, Saúde e Bem Estar</vt:lpstr>
      <vt:lpstr>Plano Futuro – Tributos</vt:lpstr>
      <vt:lpstr>Plano Futuro x Infraestrutura para apoio</vt:lpstr>
      <vt:lpstr>Apresentação do PowerPoint</vt:lpstr>
    </vt:vector>
  </TitlesOfParts>
  <Company>MCSA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Oportunidades-Sistemas-Agenda de Valor</dc:title>
  <dc:creator>jair.junior@mineracaocaraiba.com.br;jair</dc:creator>
  <cp:lastModifiedBy>MANOEL VALERIO DE BRITO</cp:lastModifiedBy>
  <cp:revision>2103</cp:revision>
  <cp:lastPrinted>2013-04-30T19:58:02Z</cp:lastPrinted>
  <dcterms:created xsi:type="dcterms:W3CDTF">2010-12-15T23:09:29Z</dcterms:created>
  <dcterms:modified xsi:type="dcterms:W3CDTF">2018-11-28T09:38:37Z</dcterms:modified>
  <cp:category>Plano de trabalho</cp:category>
</cp:coreProperties>
</file>