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3" r:id="rId4"/>
    <p:sldId id="262" r:id="rId5"/>
    <p:sldId id="264" r:id="rId6"/>
    <p:sldId id="258" r:id="rId7"/>
    <p:sldId id="260" r:id="rId8"/>
    <p:sldId id="265" r:id="rId9"/>
    <p:sldId id="266" r:id="rId10"/>
    <p:sldId id="267" r:id="rId11"/>
    <p:sldId id="268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7" autoAdjust="0"/>
  </p:normalViewPr>
  <p:slideViewPr>
    <p:cSldViewPr snapToGrid="0" snapToObjects="1">
      <p:cViewPr>
        <p:scale>
          <a:sx n="100" d="100"/>
          <a:sy n="100" d="100"/>
        </p:scale>
        <p:origin x="-792" y="-3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6B938-0704-1C47-BDE7-8EEE7679E67D}" type="datetimeFigureOut">
              <a:t>27/11/18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E96E-1050-2341-AFC8-96FC59D0149D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447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Agradecimentos;</a:t>
            </a:r>
          </a:p>
          <a:p>
            <a:r>
              <a:rPr lang="pt-BR"/>
              <a:t>Auto-apresentação;</a:t>
            </a:r>
          </a:p>
          <a:p>
            <a:r>
              <a:rPr lang="pt-BR"/>
              <a:t>Histórico</a:t>
            </a:r>
            <a:r>
              <a:rPr lang="pt-BR" baseline="0"/>
              <a:t> pessoal;</a:t>
            </a:r>
          </a:p>
          <a:p>
            <a:r>
              <a:rPr lang="pt-BR" baseline="0"/>
              <a:t>Agenda e objetivos do dia;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E96E-1050-2341-AFC8-96FC59D0149D}" type="slidenum"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301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E96E-1050-2341-AFC8-96FC59D0149D}" type="slidenum"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869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E96E-1050-2341-AFC8-96FC59D0149D}" type="slidenum"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86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- Hobin Hood ao contrário: tira dos pobres para dar aos ricos</a:t>
            </a:r>
          </a:p>
          <a:p>
            <a:r>
              <a:rPr lang="pt-BR"/>
              <a:t>- Brasil tem a maior concentração de</a:t>
            </a:r>
            <a:r>
              <a:rPr lang="pt-BR" baseline="0"/>
              <a:t> renda do mundo</a:t>
            </a:r>
          </a:p>
          <a:p>
            <a:r>
              <a:rPr lang="pt-BR" baseline="0"/>
              <a:t>- 10% dos mais ricos ficam com 43% da renda do país</a:t>
            </a:r>
          </a:p>
          <a:p>
            <a:r>
              <a:rPr lang="pt-BR" baseline="0"/>
              <a:t>- 1% dos mais ricos recebem 36 vezes mais que 50% dos menos favorecidos</a:t>
            </a:r>
          </a:p>
          <a:p>
            <a:r>
              <a:rPr lang="pt-BR" baseline="0"/>
              <a:t>- Startups são reféns dos contratos leoninos dos grandes grupos econômicos</a:t>
            </a:r>
          </a:p>
          <a:p>
            <a:r>
              <a:rPr lang="pt-BR" baseline="0"/>
              <a:t>Cases: Kaleo/Novitech/Nuance</a:t>
            </a:r>
          </a:p>
          <a:p>
            <a:pPr marL="171450" indent="-171450">
              <a:buFontTx/>
              <a:buChar char="-"/>
            </a:pPr>
            <a:r>
              <a:rPr lang="pt-BR" baseline="0"/>
              <a:t>Abertura de empresas: Brasil 80 dias; Chile </a:t>
            </a:r>
            <a:r>
              <a:rPr lang="mr-IN" baseline="0"/>
              <a:t>–</a:t>
            </a:r>
            <a:r>
              <a:rPr lang="pt-BR" baseline="0"/>
              <a:t> 24 horas; México copiou o Chile; Portugal: 2 dias</a:t>
            </a:r>
          </a:p>
          <a:p>
            <a:pPr marL="171450" indent="-171450">
              <a:buFontTx/>
              <a:buChar char="-"/>
            </a:pPr>
            <a:r>
              <a:rPr lang="pt-BR" baseline="0"/>
              <a:t>Web Summit: 5 a 8 novembro em Lisboa-Portugal. 180 brasileiros </a:t>
            </a:r>
            <a:r>
              <a:rPr lang="mr-IN" baseline="0"/>
              <a:t>–</a:t>
            </a:r>
            <a:r>
              <a:rPr lang="pt-BR" baseline="0"/>
              <a:t> 2018 (65 em 2017). Portugal 2020 </a:t>
            </a:r>
            <a:r>
              <a:rPr lang="mr-IN" baseline="0"/>
              <a:t>–</a:t>
            </a:r>
            <a:r>
              <a:rPr lang="pt-BR" baseline="0"/>
              <a:t> 25 Bilhões de Euros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E96E-1050-2341-AFC8-96FC59D0149D}" type="slidenum"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86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E96E-1050-2341-AFC8-96FC59D0149D}" type="slidenum"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869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E96E-1050-2341-AFC8-96FC59D0149D}" type="slidenum"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869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/>
              <a:t>Brasil:</a:t>
            </a:r>
            <a:r>
              <a:rPr lang="pt-BR" baseline="0"/>
              <a:t> menor número de empregados com carteira assinada nos últimos 6 anos (33 milhões). Em 1 ano, perdeu 500 mil vagas. Sem carteira/informal é 34 milhões</a:t>
            </a:r>
          </a:p>
          <a:p>
            <a:pPr marL="171450" indent="-171450">
              <a:buFontTx/>
              <a:buChar char="-"/>
            </a:pPr>
            <a:r>
              <a:rPr lang="pt-BR" baseline="0"/>
              <a:t>No último ano 70 mil posições de call center foram eliminadas. Nos próximos anos, vai atingir 700 mil (50%)</a:t>
            </a:r>
          </a:p>
          <a:p>
            <a:pPr marL="171450" indent="-171450">
              <a:buFontTx/>
              <a:buChar char="-"/>
            </a:pPr>
            <a:r>
              <a:rPr lang="pt-BR" baseline="0"/>
              <a:t>Profissionais senior serão aposentados cada vez mais cedo das organizações</a:t>
            </a:r>
          </a:p>
          <a:p>
            <a:pPr marL="171450" indent="-171450">
              <a:buFontTx/>
              <a:buChar char="-"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E96E-1050-2341-AFC8-96FC59D0149D}" type="slidenum"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869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E96E-1050-2341-AFC8-96FC59D0149D}" type="slidenum"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047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Equivalem</a:t>
            </a:r>
            <a:r>
              <a:rPr lang="pt-BR" baseline="0"/>
              <a:t> a 70 milhões brasileiros acima de 16 anos</a:t>
            </a:r>
          </a:p>
          <a:p>
            <a:r>
              <a:rPr lang="pt-BR" baseline="0"/>
              <a:t>Só no Consulado Português em São Paulo, foram 50 mil concessões de cidadania Portuguesa, desde 2016</a:t>
            </a:r>
          </a:p>
          <a:p>
            <a:r>
              <a:rPr lang="pt-BR" baseline="0"/>
              <a:t>Cases: Tiemi/Leon/Pondé e do Sr. Toshio </a:t>
            </a:r>
            <a:r>
              <a:rPr lang="mr-IN" baseline="0"/>
              <a:t>–</a:t>
            </a:r>
            <a:r>
              <a:rPr lang="pt-BR" baseline="0"/>
              <a:t> produtor de batata/Uber/Dekasegui</a:t>
            </a:r>
          </a:p>
          <a:p>
            <a:endParaRPr lang="pt-BR" baseline="0"/>
          </a:p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E96E-1050-2341-AFC8-96FC59D0149D}" type="slidenum"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047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/>
              <a:t>MUSUBI </a:t>
            </a:r>
            <a:r>
              <a:rPr lang="mr-IN"/>
              <a:t>–</a:t>
            </a:r>
            <a:r>
              <a:rPr lang="pt-BR"/>
              <a:t> União para criar valor para a Sociedade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E96E-1050-2341-AFC8-96FC59D0149D}" type="slidenum"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869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/>
              <a:t>220 milhões de Smartphones. Acesso universal através de apenas 4 operadoras de</a:t>
            </a:r>
            <a:r>
              <a:rPr lang="pt-BR" baseline="0"/>
              <a:t> Telecom</a:t>
            </a:r>
          </a:p>
          <a:p>
            <a:pPr marL="171450" indent="-171450">
              <a:buFontTx/>
              <a:buChar char="-"/>
            </a:pPr>
            <a:r>
              <a:rPr lang="pt-BR" baseline="0"/>
              <a:t>Caixa Econômica Federal </a:t>
            </a:r>
            <a:r>
              <a:rPr lang="mr-IN" baseline="0"/>
              <a:t>–</a:t>
            </a:r>
            <a:r>
              <a:rPr lang="pt-BR" baseline="0"/>
              <a:t> banco social </a:t>
            </a:r>
            <a:r>
              <a:rPr lang="mr-IN" baseline="0"/>
              <a:t>–</a:t>
            </a:r>
            <a:r>
              <a:rPr lang="pt-BR" baseline="0"/>
              <a:t> e nenhum outro banco tem capilaridade e nem capacidade técnica/mindset para chegar até as pessoas que necessitam empreender</a:t>
            </a:r>
          </a:p>
          <a:p>
            <a:pPr marL="171450" indent="-171450">
              <a:buFontTx/>
              <a:buChar char="-"/>
            </a:pPr>
            <a:r>
              <a:rPr lang="pt-BR" baseline="0"/>
              <a:t>Lei do Bem ampliada para lucro presumido, etc.</a:t>
            </a:r>
          </a:p>
          <a:p>
            <a:pPr marL="171450" indent="-171450">
              <a:buFontTx/>
              <a:buChar char="-"/>
            </a:pPr>
            <a:r>
              <a:rPr lang="pt-BR" baseline="0"/>
              <a:t>PNMPO ampliada</a:t>
            </a:r>
          </a:p>
          <a:p>
            <a:pPr marL="171450" indent="-171450">
              <a:buFontTx/>
              <a:buChar char="-"/>
            </a:pPr>
            <a:r>
              <a:rPr lang="pt-BR" baseline="0"/>
              <a:t>Lei das Startups</a:t>
            </a:r>
          </a:p>
          <a:p>
            <a:pPr marL="171450" indent="-171450">
              <a:buFontTx/>
              <a:buChar char="-"/>
            </a:pPr>
            <a:r>
              <a:rPr lang="pt-BR" baseline="0"/>
              <a:t>Tokenização/Blockchain para dar liquidez nas transações de Compra/Venda de ações das startups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E96E-1050-2341-AFC8-96FC59D0149D}" type="slidenum"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86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52E5-E52A-DB49-956A-A93FFD715490}" type="datetimeFigureOut">
              <a:t>27/11/18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FCDE-1CEA-2F40-B462-3673AF5F06C2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17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52E5-E52A-DB49-956A-A93FFD715490}" type="datetimeFigureOut">
              <a:t>27/11/18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FCDE-1CEA-2F40-B462-3673AF5F06C2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15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52E5-E52A-DB49-956A-A93FFD715490}" type="datetimeFigureOut">
              <a:t>27/11/18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FCDE-1CEA-2F40-B462-3673AF5F06C2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19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52E5-E52A-DB49-956A-A93FFD715490}" type="datetimeFigureOut">
              <a:t>27/11/18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FCDE-1CEA-2F40-B462-3673AF5F06C2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13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52E5-E52A-DB49-956A-A93FFD715490}" type="datetimeFigureOut">
              <a:t>27/11/18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FCDE-1CEA-2F40-B462-3673AF5F06C2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8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52E5-E52A-DB49-956A-A93FFD715490}" type="datetimeFigureOut">
              <a:t>27/11/18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FCDE-1CEA-2F40-B462-3673AF5F06C2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00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52E5-E52A-DB49-956A-A93FFD715490}" type="datetimeFigureOut">
              <a:t>27/11/18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FCDE-1CEA-2F40-B462-3673AF5F06C2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47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52E5-E52A-DB49-956A-A93FFD715490}" type="datetimeFigureOut">
              <a:t>27/11/18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FCDE-1CEA-2F40-B462-3673AF5F06C2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18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52E5-E52A-DB49-956A-A93FFD715490}" type="datetimeFigureOut">
              <a:t>27/11/18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FCDE-1CEA-2F40-B462-3673AF5F06C2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76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52E5-E52A-DB49-956A-A93FFD715490}" type="datetimeFigureOut">
              <a:t>27/11/18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FCDE-1CEA-2F40-B462-3673AF5F06C2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64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52E5-E52A-DB49-956A-A93FFD715490}" type="datetimeFigureOut">
              <a:t>27/11/18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FCDE-1CEA-2F40-B462-3673AF5F06C2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39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052E5-E52A-DB49-956A-A93FFD715490}" type="datetimeFigureOut">
              <a:t>27/11/18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FCDE-1CEA-2F40-B462-3673AF5F06C2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29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7579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 Rounded MT Bold"/>
                <a:cs typeface="Arial Rounded MT Bold"/>
              </a:rPr>
              <a:t>Perspectiva da economia nos próximos anos</a:t>
            </a:r>
            <a:br>
              <a:rPr lang="en-US" dirty="0" err="1">
                <a:solidFill>
                  <a:srgbClr val="000000"/>
                </a:solidFill>
                <a:latin typeface="Arial Rounded MT Bold"/>
                <a:cs typeface="Arial Rounded MT Bold"/>
              </a:rPr>
            </a:br>
            <a:r>
              <a:rPr lang="en-US" sz="2700" dirty="0" err="1">
                <a:solidFill>
                  <a:srgbClr val="000000"/>
                </a:solidFill>
                <a:latin typeface="Arial Rounded MT Bold"/>
                <a:cs typeface="Arial Rounded MT Bold"/>
              </a:rPr>
              <a:t>(Na visão do empreendedor) </a:t>
            </a:r>
            <a:br>
              <a:rPr lang="en-US" sz="2700" dirty="0" err="1">
                <a:solidFill>
                  <a:srgbClr val="000000"/>
                </a:solidFill>
                <a:latin typeface="Arial Rounded MT Bold"/>
                <a:cs typeface="Arial Rounded MT Bold"/>
              </a:rPr>
            </a:br>
            <a:r>
              <a:rPr lang="en-US" sz="2700" dirty="0" err="1">
                <a:solidFill>
                  <a:srgbClr val="000000"/>
                </a:solidFill>
                <a:latin typeface="Arial Rounded MT Bold"/>
                <a:cs typeface="Arial Rounded MT Bold"/>
              </a:rPr>
              <a:t/>
            </a:r>
            <a:br>
              <a:rPr lang="en-US" sz="2700" dirty="0" err="1">
                <a:solidFill>
                  <a:srgbClr val="000000"/>
                </a:solidFill>
                <a:latin typeface="Arial Rounded MT Bold"/>
                <a:cs typeface="Arial Rounded MT Bold"/>
              </a:rPr>
            </a:br>
            <a:r>
              <a:rPr lang="en-US" sz="3600" dirty="0" err="1">
                <a:solidFill>
                  <a:srgbClr val="000000"/>
                </a:solidFill>
                <a:latin typeface="Arial Rounded MT Bold"/>
                <a:cs typeface="Arial Rounded MT Bold"/>
              </a:rPr>
              <a:t>Milton Yuki</a:t>
            </a:r>
            <a:r>
              <a:rPr lang="en-US" sz="2000" dirty="0" err="1">
                <a:solidFill>
                  <a:srgbClr val="000000"/>
                </a:solidFill>
                <a:latin typeface="Arial Rounded MT Bold"/>
                <a:cs typeface="Arial Rounded MT Bold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 Rounded MT Bold"/>
                <a:ea typeface="ＭＳ Ｐゴシック" charset="0"/>
                <a:cs typeface="Arial Rounded MT Bold"/>
              </a:rPr>
              <a:t/>
            </a:r>
            <a:br>
              <a:rPr lang="pt-BR" dirty="0">
                <a:solidFill>
                  <a:srgbClr val="000000"/>
                </a:solidFill>
                <a:latin typeface="Arial Rounded MT Bold"/>
                <a:ea typeface="ＭＳ Ｐゴシック" charset="0"/>
                <a:cs typeface="Arial Rounded MT Bold"/>
              </a:rPr>
            </a:b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2210"/>
            <a:ext cx="6400800" cy="1314450"/>
          </a:xfrm>
        </p:spPr>
        <p:txBody>
          <a:bodyPr>
            <a:normAutofit fontScale="70000" lnSpcReduction="20000"/>
          </a:bodyPr>
          <a:lstStyle/>
          <a:p>
            <a:r>
              <a:rPr lang="pt-BR" kern="0">
                <a:latin typeface="Arial Rounded MT Bold"/>
                <a:cs typeface="Arial Rounded MT Bold"/>
              </a:rPr>
              <a:t>Comissão de Desenvolvimento Econômico, Indústria, Comércio e Serviços</a:t>
            </a:r>
          </a:p>
          <a:p>
            <a:r>
              <a:rPr lang="pt-BR" kern="0">
                <a:latin typeface="Arial Rounded MT Bold"/>
                <a:cs typeface="Arial Rounded MT Bold"/>
              </a:rPr>
              <a:t>27/11/208</a:t>
            </a:r>
          </a:p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265" y="143035"/>
            <a:ext cx="3297767" cy="88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0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21321" y="25965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pt-BR" dirty="0" err="1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Conclusão</a:t>
            </a:r>
            <a:endParaRPr lang="pt-BR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95164" y="1351094"/>
            <a:ext cx="7924800" cy="387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200" dirty="0" err="1">
                <a:solidFill>
                  <a:srgbClr val="000000"/>
                </a:solidFill>
                <a:latin typeface="Arial Rounded MT Bold"/>
                <a:cs typeface="Arial Rounded MT Bold"/>
              </a:rPr>
              <a:t>O destino nos reservou esta oportunidade sagrada de sermos os protagonistas no palco da história do desenvolvimento econômico do Brasil para promovermos um verdadeiro impacto capaz de  transformar o futuro do nosso país para trazer mais justiça social, mais dignidade, prosperidade e bem estar para os brasileiros.</a:t>
            </a:r>
          </a:p>
          <a:p>
            <a:pPr marL="457200" indent="-457200" algn="l">
              <a:buFontTx/>
              <a:buChar char="•"/>
            </a:pPr>
            <a:endParaRPr lang="pt-BR" sz="2200" dirty="0" err="1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pPr algn="l"/>
            <a:r>
              <a:rPr lang="pt-BR" sz="2200" dirty="0" err="1">
                <a:solidFill>
                  <a:srgbClr val="000000"/>
                </a:solidFill>
                <a:latin typeface="Arial Rounded MT Bold"/>
                <a:cs typeface="Arial Rounded MT Bold"/>
              </a:rPr>
              <a:t>Não podemos nos omitir!</a:t>
            </a:r>
          </a:p>
          <a:p>
            <a:pPr algn="l"/>
            <a:endParaRPr lang="pt-BR" sz="2200" dirty="0" err="1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pPr algn="l"/>
            <a:r>
              <a:rPr lang="pt-BR" sz="2200" dirty="0" err="1">
                <a:solidFill>
                  <a:srgbClr val="000000"/>
                </a:solidFill>
                <a:latin typeface="Arial Rounded MT Bold"/>
                <a:cs typeface="Arial Rounded MT Bold"/>
              </a:rPr>
              <a:t>Devemos agir!</a:t>
            </a:r>
          </a:p>
          <a:p>
            <a:pPr algn="l"/>
            <a:endParaRPr lang="pt-BR" sz="2200" dirty="0" err="1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pPr algn="l"/>
            <a:endParaRPr lang="pt-BR" sz="2200" dirty="0" err="1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16442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21321" y="25965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207523"/>
            <a:ext cx="7924800" cy="857250"/>
          </a:xfrm>
        </p:spPr>
        <p:txBody>
          <a:bodyPr>
            <a:normAutofit fontScale="90000"/>
          </a:bodyPr>
          <a:lstStyle/>
          <a:p>
            <a:r>
              <a:rPr lang="pt-BR" sz="6000" dirty="0" err="1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Muito obrigado!</a:t>
            </a:r>
            <a:r>
              <a:rPr lang="pt-BR" dirty="0" err="1">
                <a:solidFill>
                  <a:srgbClr val="000000"/>
                </a:solidFill>
                <a:latin typeface="Arial Rounded MT Bold"/>
                <a:cs typeface="Arial Rounded MT Bold"/>
              </a:rPr>
              <a:t/>
            </a:r>
            <a:br>
              <a:rPr lang="pt-BR" dirty="0" err="1">
                <a:solidFill>
                  <a:srgbClr val="000000"/>
                </a:solidFill>
                <a:latin typeface="Arial Rounded MT Bold"/>
                <a:cs typeface="Arial Rounded MT Bold"/>
              </a:rPr>
            </a:br>
            <a:r>
              <a:rPr lang="pt-BR" dirty="0" err="1">
                <a:solidFill>
                  <a:srgbClr val="000000"/>
                </a:solidFill>
                <a:latin typeface="Arial Rounded MT Bold"/>
                <a:cs typeface="Arial Rounded MT Bold"/>
              </a:rPr>
              <a:t/>
            </a:r>
            <a:br>
              <a:rPr lang="pt-BR" dirty="0" err="1">
                <a:solidFill>
                  <a:srgbClr val="000000"/>
                </a:solidFill>
                <a:latin typeface="Arial Rounded MT Bold"/>
                <a:cs typeface="Arial Rounded MT Bold"/>
              </a:rPr>
            </a:br>
            <a:r>
              <a:rPr lang="pt-BR" dirty="0" err="1">
                <a:solidFill>
                  <a:srgbClr val="000000"/>
                </a:solidFill>
                <a:latin typeface="Arial Rounded MT Bold"/>
                <a:cs typeface="Arial Rounded MT Bold"/>
              </a:rPr>
              <a:t>Contato:</a:t>
            </a:r>
            <a:br>
              <a:rPr lang="pt-BR" dirty="0" err="1">
                <a:solidFill>
                  <a:srgbClr val="000000"/>
                </a:solidFill>
                <a:latin typeface="Arial Rounded MT Bold"/>
                <a:cs typeface="Arial Rounded MT Bold"/>
              </a:rPr>
            </a:br>
            <a:r>
              <a:rPr lang="pt-BR" sz="3600" dirty="0" err="1">
                <a:solidFill>
                  <a:srgbClr val="000000"/>
                </a:solidFill>
                <a:latin typeface="Arial Rounded MT Bold"/>
                <a:cs typeface="Arial Rounded MT Bold"/>
              </a:rPr>
              <a:t>Milton Massayoshi Yuki</a:t>
            </a:r>
            <a:br>
              <a:rPr lang="pt-BR" sz="3600" dirty="0" err="1">
                <a:solidFill>
                  <a:srgbClr val="000000"/>
                </a:solidFill>
                <a:latin typeface="Arial Rounded MT Bold"/>
                <a:cs typeface="Arial Rounded MT Bold"/>
              </a:rPr>
            </a:br>
            <a:r>
              <a:rPr lang="pt-BR" sz="3600" dirty="0" err="1">
                <a:solidFill>
                  <a:srgbClr val="000000"/>
                </a:solidFill>
                <a:latin typeface="Arial Rounded MT Bold"/>
                <a:cs typeface="Arial Rounded MT Bold"/>
              </a:rPr>
              <a:t>email: milyuki@gmail.com</a:t>
            </a:r>
            <a:br>
              <a:rPr lang="pt-BR" sz="3600" dirty="0" err="1">
                <a:solidFill>
                  <a:srgbClr val="000000"/>
                </a:solidFill>
                <a:latin typeface="Arial Rounded MT Bold"/>
                <a:cs typeface="Arial Rounded MT Bold"/>
              </a:rPr>
            </a:br>
            <a:r>
              <a:rPr lang="pt-BR" sz="3600" dirty="0" err="1">
                <a:solidFill>
                  <a:srgbClr val="000000"/>
                </a:solidFill>
                <a:latin typeface="Arial Rounded MT Bold"/>
                <a:cs typeface="Arial Rounded MT Bold"/>
              </a:rPr>
              <a:t>milton.syndeo@syndeo.com.br</a:t>
            </a:r>
            <a:br>
              <a:rPr lang="pt-BR" sz="3600" dirty="0" err="1">
                <a:solidFill>
                  <a:srgbClr val="000000"/>
                </a:solidFill>
                <a:latin typeface="Arial Rounded MT Bold"/>
                <a:cs typeface="Arial Rounded MT Bold"/>
              </a:rPr>
            </a:br>
            <a:r>
              <a:rPr lang="pt-BR" sz="3600" dirty="0" err="1">
                <a:solidFill>
                  <a:srgbClr val="000000"/>
                </a:solidFill>
                <a:latin typeface="Arial Rounded MT Bold"/>
                <a:cs typeface="Arial Rounded MT Bold"/>
              </a:rPr>
              <a:t>Cel. 11 97695-9513</a:t>
            </a:r>
            <a:endParaRPr lang="pt-BR" sz="36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10990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21321" y="25965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pt-BR" dirty="0" err="1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A Realidade Perversa</a:t>
            </a:r>
            <a:endParaRPr lang="pt-BR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492" y="1443303"/>
            <a:ext cx="8167308" cy="3939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05200">
              <a:spcBef>
                <a:spcPts val="1200"/>
              </a:spcBef>
              <a:buFont typeface="Arial"/>
              <a:buChar char="•"/>
            </a:pPr>
            <a:r>
              <a:rPr lang="pt-BR" b="1">
                <a:latin typeface="Arial Rounded MT Bold"/>
                <a:cs typeface="Arial Rounded MT Bold"/>
              </a:rPr>
              <a:t>Extraordinária transferência da riqueza e concentração nas mãos de poucos banqueiros e grupos econômicos em detrimento dos menos favorecidos</a:t>
            </a:r>
          </a:p>
          <a:p>
            <a:pPr marL="457200" indent="-205200">
              <a:spcBef>
                <a:spcPts val="1200"/>
              </a:spcBef>
              <a:buFont typeface="Arial"/>
              <a:buChar char="•"/>
            </a:pPr>
            <a:r>
              <a:rPr lang="pt-BR" b="1">
                <a:latin typeface="Arial Rounded MT Bold"/>
                <a:cs typeface="Arial Rounded MT Bold"/>
              </a:rPr>
              <a:t>A Lei do Bem </a:t>
            </a:r>
            <a:r>
              <a:rPr lang="mr-IN" b="1">
                <a:latin typeface="Arial Rounded MT Bold"/>
                <a:cs typeface="Arial Rounded MT Bold"/>
              </a:rPr>
              <a:t>–</a:t>
            </a:r>
            <a:r>
              <a:rPr lang="pt-BR" b="1">
                <a:latin typeface="Arial Rounded MT Bold"/>
                <a:cs typeface="Arial Rounded MT Bold"/>
              </a:rPr>
              <a:t> Lei 11.196/05</a:t>
            </a:r>
          </a:p>
          <a:p>
            <a:pPr marL="457200" indent="-205200">
              <a:spcBef>
                <a:spcPts val="1200"/>
              </a:spcBef>
              <a:buFont typeface="Arial"/>
              <a:buChar char="•"/>
            </a:pPr>
            <a:r>
              <a:rPr lang="pt-BR" b="1">
                <a:latin typeface="Arial Rounded MT Bold"/>
                <a:cs typeface="Arial Rounded MT Bold"/>
              </a:rPr>
              <a:t>60% das empresas criadas morrem em 5 anos</a:t>
            </a:r>
          </a:p>
          <a:p>
            <a:pPr marL="457200" indent="-205200">
              <a:spcBef>
                <a:spcPts val="1200"/>
              </a:spcBef>
              <a:buFont typeface="Arial"/>
              <a:buChar char="•"/>
            </a:pPr>
            <a:r>
              <a:rPr lang="pt-BR" b="1">
                <a:latin typeface="Arial Rounded MT Bold"/>
                <a:cs typeface="Arial Rounded MT Bold"/>
              </a:rPr>
              <a:t>Ecosistema de inovação: incubadoras para turbinar os gigantes</a:t>
            </a:r>
          </a:p>
          <a:p>
            <a:pPr marL="457200" indent="-205200">
              <a:spcBef>
                <a:spcPts val="1200"/>
              </a:spcBef>
              <a:buFont typeface="Arial"/>
              <a:buChar char="•"/>
            </a:pPr>
            <a:r>
              <a:rPr lang="pt-BR" b="1">
                <a:latin typeface="Arial Rounded MT Bold"/>
                <a:cs typeface="Arial Rounded MT Bold"/>
              </a:rPr>
              <a:t>Falta de crédito e apoio para as startups</a:t>
            </a:r>
          </a:p>
          <a:p>
            <a:pPr marL="457200" indent="-205200">
              <a:spcBef>
                <a:spcPts val="1200"/>
              </a:spcBef>
              <a:buFont typeface="Arial"/>
              <a:buChar char="•"/>
            </a:pPr>
            <a:r>
              <a:rPr lang="pt-BR" b="1">
                <a:latin typeface="Arial Rounded MT Bold"/>
                <a:cs typeface="Arial Rounded MT Bold"/>
              </a:rPr>
              <a:t>Falta segurança jurídica para os investidores anjos</a:t>
            </a:r>
          </a:p>
          <a:p>
            <a:pPr marL="457200" indent="-205200">
              <a:spcBef>
                <a:spcPts val="1200"/>
              </a:spcBef>
              <a:buFont typeface="Arial"/>
              <a:buChar char="•"/>
            </a:pPr>
            <a:r>
              <a:rPr lang="pt-BR" b="1">
                <a:latin typeface="Arial Rounded MT Bold"/>
                <a:cs typeface="Arial Rounded MT Bold"/>
              </a:rPr>
              <a:t>Burocracia e complexidade para abrir/fechar empresas no Brasil</a:t>
            </a:r>
          </a:p>
          <a:p>
            <a:pPr marL="457200" indent="-205200">
              <a:spcBef>
                <a:spcPts val="1200"/>
              </a:spcBef>
              <a:buFont typeface="Arial"/>
              <a:buChar char="•"/>
            </a:pPr>
            <a:endParaRPr lang="pt-BR" b="1">
              <a:latin typeface="Arial Rounded MT Bold"/>
              <a:cs typeface="Arial Rounded MT Bold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95164" y="784037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 err="1">
                <a:solidFill>
                  <a:srgbClr val="000000"/>
                </a:solidFill>
                <a:latin typeface="Arial Rounded MT Bold"/>
                <a:cs typeface="Arial Rounded MT Bold"/>
              </a:rPr>
              <a:t>O mundo das startups</a:t>
            </a:r>
            <a:endParaRPr lang="pt-BR" sz="32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99931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21321" y="25965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64" y="591283"/>
            <a:ext cx="8448836" cy="456230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95164" y="-17570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 err="1">
                <a:solidFill>
                  <a:srgbClr val="000000"/>
                </a:solidFill>
                <a:latin typeface="Arial Rounded MT Bold"/>
                <a:cs typeface="Arial Rounded MT Bold"/>
              </a:rPr>
              <a:t>Foco nas micro e pequenas empresas</a:t>
            </a:r>
            <a:endParaRPr lang="pt-BR" sz="32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80757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21321" y="25965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pt-BR" dirty="0" err="1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A Realidade Dramática</a:t>
            </a:r>
            <a:endParaRPr lang="pt-BR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1365" y="784037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 err="1">
                <a:solidFill>
                  <a:srgbClr val="000000"/>
                </a:solidFill>
                <a:latin typeface="Arial Rounded MT Bold"/>
                <a:cs typeface="Arial Rounded MT Bold"/>
              </a:rPr>
              <a:t>O mercado de trabalho</a:t>
            </a:r>
            <a:endParaRPr lang="pt-BR" sz="32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27" y="1641288"/>
            <a:ext cx="5401184" cy="287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5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21321" y="25965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pt-BR" dirty="0" err="1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A Realidade Dramática</a:t>
            </a:r>
            <a:endParaRPr lang="pt-BR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492" y="1481403"/>
            <a:ext cx="8167308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05200">
              <a:spcBef>
                <a:spcPts val="1200"/>
              </a:spcBef>
              <a:buFont typeface="Arial"/>
              <a:buChar char="•"/>
            </a:pPr>
            <a:r>
              <a:rPr lang="pt-BR" sz="1700" b="1">
                <a:latin typeface="Arial Rounded MT Bold"/>
                <a:cs typeface="Arial Rounded MT Bold"/>
              </a:rPr>
              <a:t>27 milhões de desempregados (13 milhões) e subutilizados (14 milhões)</a:t>
            </a:r>
          </a:p>
          <a:p>
            <a:pPr marL="457200" indent="-205200">
              <a:spcBef>
                <a:spcPts val="1200"/>
              </a:spcBef>
              <a:buFont typeface="Arial"/>
              <a:buChar char="•"/>
            </a:pPr>
            <a:r>
              <a:rPr lang="pt-BR" sz="1700" b="1">
                <a:latin typeface="Arial Rounded MT Bold"/>
                <a:cs typeface="Arial Rounded MT Bold"/>
              </a:rPr>
              <a:t>Número de pessoas que trabalham por conta própria/sem carteira assinada já supera aqueles que  têm um emprego formal</a:t>
            </a:r>
          </a:p>
          <a:p>
            <a:pPr marL="457200" indent="-205200">
              <a:spcBef>
                <a:spcPts val="1200"/>
              </a:spcBef>
              <a:buFont typeface="Arial"/>
              <a:buChar char="•"/>
            </a:pPr>
            <a:r>
              <a:rPr lang="pt-BR" sz="1700" b="1">
                <a:latin typeface="Arial Rounded MT Bold"/>
                <a:cs typeface="Arial Rounded MT Bold"/>
              </a:rPr>
              <a:t>A nova revolução digital, já em curso, irá eliminar 14% dos trabalhos atuais. Ou seja, 15,7 milhões de vagas vão desaparecer até 2030 (McKinsey)</a:t>
            </a:r>
          </a:p>
          <a:p>
            <a:pPr marL="457200" indent="-205200">
              <a:spcBef>
                <a:spcPts val="1200"/>
              </a:spcBef>
              <a:buFont typeface="Arial"/>
              <a:buChar char="•"/>
            </a:pPr>
            <a:r>
              <a:rPr lang="pt-BR" sz="1700" b="1">
                <a:latin typeface="Arial Rounded MT Bold"/>
                <a:cs typeface="Arial Rounded MT Bold"/>
              </a:rPr>
              <a:t>Nossa mão-de-obra é pouco qualificada e possui baixa mobilidade profissional - caminho para entrarmos num ambiente de fragilidade social </a:t>
            </a:r>
            <a:r>
              <a:rPr lang="mr-IN" sz="1700" b="1">
                <a:latin typeface="Arial Rounded MT Bold"/>
                <a:cs typeface="Arial Rounded MT Bold"/>
              </a:rPr>
              <a:t>–</a:t>
            </a:r>
            <a:r>
              <a:rPr lang="pt-BR" sz="1700" b="1">
                <a:latin typeface="Arial Rounded MT Bold"/>
                <a:cs typeface="Arial Rounded MT Bold"/>
              </a:rPr>
              <a:t> uma brecha para a violência e atividades ilícitas</a:t>
            </a:r>
          </a:p>
          <a:p>
            <a:pPr marL="457200" indent="-205200">
              <a:spcBef>
                <a:spcPts val="1200"/>
              </a:spcBef>
              <a:buFont typeface="Arial"/>
              <a:buChar char="•"/>
            </a:pPr>
            <a:r>
              <a:rPr lang="pt-BR" sz="1700" b="1">
                <a:latin typeface="Arial Rounded MT Bold"/>
                <a:cs typeface="Arial Rounded MT Bold"/>
              </a:rPr>
              <a:t>As relações de trabalho passarão por uma grande transformação e irá agravar ainda mais o já tão conhecido problema da previdência</a:t>
            </a:r>
          </a:p>
          <a:p>
            <a:pPr marL="457200" indent="-205200">
              <a:spcBef>
                <a:spcPts val="1200"/>
              </a:spcBef>
              <a:buFont typeface="Arial"/>
              <a:buChar char="•"/>
            </a:pPr>
            <a:endParaRPr lang="pt-BR" sz="1700" b="1">
              <a:latin typeface="Arial Rounded MT Bold"/>
              <a:cs typeface="Arial Rounded MT Bold"/>
            </a:endParaRPr>
          </a:p>
          <a:p>
            <a:pPr marL="457200" indent="-205200">
              <a:spcBef>
                <a:spcPts val="1200"/>
              </a:spcBef>
              <a:buFont typeface="Arial"/>
              <a:buChar char="•"/>
            </a:pPr>
            <a:endParaRPr lang="pt-BR" sz="1700" b="1">
              <a:latin typeface="Arial Rounded MT Bold"/>
              <a:cs typeface="Arial Rounded MT Bold"/>
            </a:endParaRPr>
          </a:p>
          <a:p>
            <a:pPr marL="457200" indent="-205200">
              <a:spcBef>
                <a:spcPts val="1200"/>
              </a:spcBef>
              <a:buFont typeface="Arial"/>
              <a:buChar char="•"/>
            </a:pPr>
            <a:endParaRPr lang="pt-BR" sz="1700" b="1">
              <a:latin typeface="Arial Rounded MT Bold"/>
              <a:cs typeface="Arial Rounded MT Bold"/>
            </a:endParaRPr>
          </a:p>
          <a:p>
            <a:pPr marL="457200" indent="-205200">
              <a:spcBef>
                <a:spcPts val="1200"/>
              </a:spcBef>
              <a:buFont typeface="Arial"/>
              <a:buChar char="•"/>
            </a:pPr>
            <a:endParaRPr lang="pt-BR" sz="1700" b="1">
              <a:latin typeface="Arial Rounded MT Bold"/>
              <a:cs typeface="Arial Rounded MT Bold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1365" y="784037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 err="1">
                <a:solidFill>
                  <a:srgbClr val="000000"/>
                </a:solidFill>
                <a:latin typeface="Arial Rounded MT Bold"/>
                <a:cs typeface="Arial Rounded MT Bold"/>
              </a:rPr>
              <a:t>O mercado de trabalho</a:t>
            </a:r>
            <a:endParaRPr lang="pt-BR" sz="32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03341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8215" y="1487472"/>
            <a:ext cx="2912153" cy="2246769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>
                <a:latin typeface="Arial Rounded MT Bold"/>
                <a:cs typeface="Arial Rounded MT Bold"/>
              </a:rPr>
              <a:t>Brasileiros que deixaram o país</a:t>
            </a:r>
          </a:p>
          <a:p>
            <a:r>
              <a:rPr lang="pt-BR" sz="2800" b="1">
                <a:latin typeface="Arial Rounded MT Bold"/>
                <a:cs typeface="Arial Rounded MT Bold"/>
              </a:rPr>
              <a:t>2010 -   8.100</a:t>
            </a:r>
          </a:p>
          <a:p>
            <a:r>
              <a:rPr lang="pt-BR" sz="2800" b="1">
                <a:latin typeface="Arial Rounded MT Bold"/>
                <a:cs typeface="Arial Rounded MT Bold"/>
              </a:rPr>
              <a:t>2017 -  21.700</a:t>
            </a:r>
          </a:p>
          <a:p>
            <a:r>
              <a:rPr lang="pt-BR" sz="2800" b="1">
                <a:latin typeface="Arial Rounded MT Bold"/>
                <a:cs typeface="Arial Rounded MT Bold"/>
              </a:rPr>
              <a:t>(+165%)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21321" y="25965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pt-BR" dirty="0" err="1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A SAíDA do Brasil</a:t>
            </a:r>
            <a:endParaRPr lang="pt-BR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52" y="1473991"/>
            <a:ext cx="3942194" cy="15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5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21321" y="25965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80579"/>
            <a:ext cx="7924800" cy="857250"/>
          </a:xfrm>
        </p:spPr>
        <p:txBody>
          <a:bodyPr/>
          <a:lstStyle/>
          <a:p>
            <a:r>
              <a:rPr lang="pt-BR" dirty="0" err="1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A SAíDA do Brasil</a:t>
            </a:r>
            <a:endParaRPr lang="pt-BR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50" y="1109281"/>
            <a:ext cx="4747690" cy="1400117"/>
          </a:xfrm>
          <a:prstGeom prst="rect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2819660" y="2547500"/>
            <a:ext cx="6208023" cy="2560054"/>
            <a:chOff x="2819659" y="3431910"/>
            <a:chExt cx="6208023" cy="3259404"/>
          </a:xfrm>
        </p:grpSpPr>
        <p:grpSp>
          <p:nvGrpSpPr>
            <p:cNvPr id="4" name="Group 3"/>
            <p:cNvGrpSpPr/>
            <p:nvPr/>
          </p:nvGrpSpPr>
          <p:grpSpPr>
            <a:xfrm>
              <a:off x="2819659" y="3431910"/>
              <a:ext cx="6208023" cy="3093804"/>
              <a:chOff x="2886495" y="3665878"/>
              <a:chExt cx="6208023" cy="309380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3390" y="3665878"/>
                <a:ext cx="5713181" cy="3093804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886495" y="3802771"/>
                <a:ext cx="6208023" cy="861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b="1"/>
                  <a:t>           A maioria dos graduados gostaria de se mudar do Brasil</a:t>
                </a:r>
              </a:p>
              <a:p>
                <a:endParaRPr lang="pt-BR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758308" y="4242540"/>
                <a:ext cx="494997" cy="4103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1400"/>
                  <a:t>48%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708580" y="4200775"/>
                <a:ext cx="494997" cy="4103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1400"/>
                  <a:t>56%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17239" y="6057215"/>
                <a:ext cx="1150550" cy="4103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1400"/>
                  <a:t>Fundamental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766383" y="6072758"/>
                <a:ext cx="659155" cy="4103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1400"/>
                  <a:t>Médio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617665" y="6059005"/>
                <a:ext cx="813043" cy="4103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1400"/>
                  <a:t>Superior</a:t>
                </a: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3876153" y="4847270"/>
                <a:ext cx="494997" cy="4103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1400"/>
                  <a:t>27%</a:t>
                </a: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2819659" y="3597510"/>
              <a:ext cx="6208023" cy="309380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0234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21321" y="25965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>
            <a:noAutofit/>
          </a:bodyPr>
          <a:lstStyle/>
          <a:p>
            <a:r>
              <a:rPr lang="pt-BR" sz="3600" dirty="0" err="1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Premissas para um novo Projeto Transformador</a:t>
            </a:r>
            <a:endParaRPr lang="pt-BR" sz="36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392" y="1168550"/>
            <a:ext cx="8408608" cy="578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4900" indent="-342900">
              <a:spcBef>
                <a:spcPts val="600"/>
              </a:spcBef>
              <a:buFont typeface="+mj-lt"/>
              <a:buAutoNum type="arabicPeriod"/>
            </a:pPr>
            <a:r>
              <a:rPr lang="x-none" sz="1600" b="1">
                <a:latin typeface="Arial Rounded MT Bold"/>
                <a:cs typeface="Arial Rounded MT Bold"/>
              </a:rPr>
              <a:t>Foco no Empreendedorismo Sustentado e não no Assistencialismo;</a:t>
            </a:r>
          </a:p>
          <a:p>
            <a:pPr marL="594900" indent="-342900">
              <a:spcBef>
                <a:spcPts val="600"/>
              </a:spcBef>
              <a:buFont typeface="+mj-lt"/>
              <a:buAutoNum type="arabicPeriod"/>
            </a:pPr>
            <a:r>
              <a:rPr lang="x-none" sz="1600" b="1">
                <a:latin typeface="Arial Rounded MT Bold"/>
                <a:cs typeface="Arial Rounded MT Bold"/>
              </a:rPr>
              <a:t>Não dar dinheiro. Mas sim, dar crédito, capacitação, assistência e abrir oportunidade de gerar valor para a sociedade e renda para o empreendedor. Crédito como indutor do desenvolvimento direcionado.</a:t>
            </a:r>
          </a:p>
          <a:p>
            <a:pPr marL="594900" indent="-342900">
              <a:spcBef>
                <a:spcPts val="600"/>
              </a:spcBef>
              <a:buFont typeface="+mj-lt"/>
              <a:buAutoNum type="arabicPeriod"/>
            </a:pPr>
            <a:r>
              <a:rPr lang="x-none" sz="1600" b="1">
                <a:latin typeface="Arial Rounded MT Bold"/>
                <a:cs typeface="Arial Rounded MT Bold"/>
              </a:rPr>
              <a:t>Acolhimento e apoio ao empreendedor</a:t>
            </a:r>
          </a:p>
          <a:p>
            <a:pPr marL="594900" indent="-342900">
              <a:spcBef>
                <a:spcPts val="600"/>
              </a:spcBef>
              <a:buFont typeface="+mj-lt"/>
              <a:buAutoNum type="arabicPeriod"/>
            </a:pPr>
            <a:r>
              <a:rPr lang="x-none" sz="1600" b="1">
                <a:latin typeface="Arial Rounded MT Bold"/>
                <a:cs typeface="Arial Rounded MT Bold"/>
              </a:rPr>
              <a:t>Transparência;</a:t>
            </a:r>
          </a:p>
          <a:p>
            <a:pPr marL="594900" indent="-342900">
              <a:spcBef>
                <a:spcPts val="600"/>
              </a:spcBef>
              <a:buFont typeface="+mj-lt"/>
              <a:buAutoNum type="arabicPeriod"/>
            </a:pPr>
            <a:r>
              <a:rPr lang="x-none" sz="1600" b="1">
                <a:latin typeface="Arial Rounded MT Bold"/>
                <a:cs typeface="Arial Rounded MT Bold"/>
              </a:rPr>
              <a:t>Justiça social;</a:t>
            </a:r>
          </a:p>
          <a:p>
            <a:pPr marL="594900" indent="-342900">
              <a:spcBef>
                <a:spcPts val="600"/>
              </a:spcBef>
              <a:buFont typeface="+mj-lt"/>
              <a:buAutoNum type="arabicPeriod"/>
            </a:pPr>
            <a:r>
              <a:rPr lang="x-none" sz="1600" b="1">
                <a:latin typeface="Arial Rounded MT Bold"/>
                <a:cs typeface="Arial Rounded MT Bold"/>
              </a:rPr>
              <a:t>Inovação;</a:t>
            </a:r>
          </a:p>
          <a:p>
            <a:pPr marL="594900" indent="-342900">
              <a:spcBef>
                <a:spcPts val="600"/>
              </a:spcBef>
              <a:buFont typeface="+mj-lt"/>
              <a:buAutoNum type="arabicPeriod"/>
            </a:pPr>
            <a:r>
              <a:rPr lang="x-none" sz="1600" b="1">
                <a:latin typeface="Arial Rounded MT Bold"/>
                <a:cs typeface="Arial Rounded MT Bold"/>
              </a:rPr>
              <a:t>Escalabilidade;</a:t>
            </a:r>
          </a:p>
          <a:p>
            <a:pPr marL="594900" indent="-342900">
              <a:spcBef>
                <a:spcPts val="600"/>
              </a:spcBef>
              <a:buFont typeface="+mj-lt"/>
              <a:buAutoNum type="arabicPeriod"/>
            </a:pPr>
            <a:r>
              <a:rPr lang="x-none" sz="1600" b="1">
                <a:latin typeface="Arial Rounded MT Bold"/>
                <a:cs typeface="Arial Rounded MT Bold"/>
              </a:rPr>
              <a:t>Sustentabilidade: Econômico/Financeiro </a:t>
            </a:r>
            <a:r>
              <a:rPr lang="mr-IN" sz="1600" b="1">
                <a:latin typeface="Arial Rounded MT Bold"/>
                <a:cs typeface="Arial Rounded MT Bold"/>
              </a:rPr>
              <a:t>–</a:t>
            </a:r>
            <a:r>
              <a:rPr lang="x-none" sz="1600" b="1">
                <a:latin typeface="Arial Rounded MT Bold"/>
                <a:cs typeface="Arial Rounded MT Bold"/>
              </a:rPr>
              <a:t> Meio Ambiente </a:t>
            </a:r>
            <a:r>
              <a:rPr lang="mr-IN" sz="1600" b="1">
                <a:latin typeface="Arial Rounded MT Bold"/>
                <a:cs typeface="Arial Rounded MT Bold"/>
              </a:rPr>
              <a:t>–</a:t>
            </a:r>
            <a:r>
              <a:rPr lang="x-none" sz="1600" b="1">
                <a:latin typeface="Arial Rounded MT Bold"/>
                <a:cs typeface="Arial Rounded MT Bold"/>
              </a:rPr>
              <a:t> Responsabilidade Social;</a:t>
            </a:r>
          </a:p>
          <a:p>
            <a:pPr marL="594900" indent="-342900">
              <a:spcBef>
                <a:spcPts val="600"/>
              </a:spcBef>
              <a:buFont typeface="+mj-lt"/>
              <a:buAutoNum type="arabicPeriod"/>
            </a:pPr>
            <a:r>
              <a:rPr lang="x-none" sz="1600" b="1">
                <a:latin typeface="Arial Rounded MT Bold"/>
                <a:cs typeface="Arial Rounded MT Bold"/>
              </a:rPr>
              <a:t>Simplicidade;</a:t>
            </a:r>
          </a:p>
          <a:p>
            <a:pPr marL="594900" indent="-342900">
              <a:spcBef>
                <a:spcPts val="600"/>
              </a:spcBef>
              <a:buFont typeface="+mj-lt"/>
              <a:buAutoNum type="arabicPeriod"/>
            </a:pPr>
            <a:r>
              <a:rPr lang="x-none" sz="1600" b="1">
                <a:latin typeface="Arial Rounded MT Bold"/>
                <a:cs typeface="Arial Rounded MT Bold"/>
              </a:rPr>
              <a:t>Sem burocracia;</a:t>
            </a:r>
          </a:p>
          <a:p>
            <a:pPr marL="594900" indent="-342900">
              <a:spcBef>
                <a:spcPts val="600"/>
              </a:spcBef>
              <a:buFont typeface="+mj-lt"/>
              <a:buAutoNum type="arabicPeriod"/>
            </a:pPr>
            <a:endParaRPr lang="pt-BR" sz="1600" b="1">
              <a:latin typeface="Arial Rounded MT Bold"/>
              <a:cs typeface="Arial Rounded MT Bold"/>
            </a:endParaRPr>
          </a:p>
          <a:p>
            <a:pPr marL="594900" indent="-342900">
              <a:spcBef>
                <a:spcPts val="600"/>
              </a:spcBef>
              <a:buFont typeface="+mj-lt"/>
              <a:buAutoNum type="arabicPeriod"/>
            </a:pPr>
            <a:endParaRPr lang="pt-BR" sz="1600" b="1">
              <a:latin typeface="Arial Rounded MT Bold"/>
              <a:cs typeface="Arial Rounded MT Bold"/>
            </a:endParaRPr>
          </a:p>
          <a:p>
            <a:pPr marL="594900" indent="-342900">
              <a:spcBef>
                <a:spcPts val="600"/>
              </a:spcBef>
              <a:buFont typeface="+mj-lt"/>
              <a:buAutoNum type="arabicPeriod"/>
            </a:pPr>
            <a:endParaRPr lang="pt-BR" sz="1600" b="1">
              <a:latin typeface="Arial Rounded MT Bold"/>
              <a:cs typeface="Arial Rounded MT Bold"/>
            </a:endParaRPr>
          </a:p>
          <a:p>
            <a:pPr marL="594900" indent="-342900">
              <a:spcBef>
                <a:spcPts val="600"/>
              </a:spcBef>
              <a:buFont typeface="+mj-lt"/>
              <a:buAutoNum type="arabicPeriod"/>
            </a:pPr>
            <a:endParaRPr lang="pt-BR" sz="1600" b="1">
              <a:latin typeface="Arial Rounded MT Bold"/>
              <a:cs typeface="Arial Rounded MT Bold"/>
            </a:endParaRPr>
          </a:p>
          <a:p>
            <a:pPr marL="594900" indent="-342900">
              <a:spcBef>
                <a:spcPts val="600"/>
              </a:spcBef>
              <a:buFont typeface="+mj-lt"/>
              <a:buAutoNum type="arabicPeriod"/>
            </a:pPr>
            <a:endParaRPr lang="pt-BR" sz="1600" b="1"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 rot="649665">
            <a:off x="6242495" y="2707341"/>
            <a:ext cx="196950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 cmpd="sng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4000" b="1">
                <a:solidFill>
                  <a:srgbClr val="000000"/>
                </a:solidFill>
              </a:rPr>
              <a:t>MUSUBI</a:t>
            </a:r>
          </a:p>
        </p:txBody>
      </p:sp>
    </p:spTree>
    <p:extLst>
      <p:ext uri="{BB962C8B-B14F-4D97-AF65-F5344CB8AC3E}">
        <p14:creationId xmlns:p14="http://schemas.microsoft.com/office/powerpoint/2010/main" val="209861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21321" y="25965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83827"/>
            <a:ext cx="7924800" cy="857250"/>
          </a:xfrm>
        </p:spPr>
        <p:txBody>
          <a:bodyPr>
            <a:noAutofit/>
          </a:bodyPr>
          <a:lstStyle/>
          <a:p>
            <a:r>
              <a:rPr lang="pt-BR" sz="2400" dirty="0" err="1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BEM - Programa Brasil Empreendedor</a:t>
            </a:r>
            <a:br>
              <a:rPr lang="pt-BR" sz="2400" dirty="0" err="1" smtClean="0">
                <a:solidFill>
                  <a:srgbClr val="000000"/>
                </a:solidFill>
                <a:latin typeface="Arial Rounded MT Bold"/>
                <a:cs typeface="Arial Rounded MT Bold"/>
              </a:rPr>
            </a:br>
            <a:r>
              <a:rPr lang="pt-BR" sz="2400" dirty="0" err="1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Novo mercado de </a:t>
            </a:r>
            <a:r>
              <a:rPr lang="pt-BR" sz="3200" dirty="0" err="1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R$ 100 bilhões</a:t>
            </a:r>
            <a:endParaRPr lang="pt-BR" sz="32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439333" y="1900484"/>
            <a:ext cx="2081486" cy="1478763"/>
            <a:chOff x="3750629" y="3067469"/>
            <a:chExt cx="2081486" cy="1639841"/>
          </a:xfrm>
        </p:grpSpPr>
        <p:sp>
          <p:nvSpPr>
            <p:cNvPr id="2" name="Rectangle 1"/>
            <p:cNvSpPr/>
            <p:nvPr/>
          </p:nvSpPr>
          <p:spPr>
            <a:xfrm>
              <a:off x="3750629" y="3160407"/>
              <a:ext cx="2067266" cy="14620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15110" y="3067469"/>
              <a:ext cx="62841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/>
                <a:t>BEM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09705" y="3381932"/>
              <a:ext cx="2008190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/>
                <a:t>Agente Normativo e </a:t>
              </a:r>
            </a:p>
            <a:p>
              <a:pPr algn="ctr"/>
              <a:r>
                <a:rPr lang="pt-BR" sz="1400"/>
                <a:t>Regulador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99679" y="3829692"/>
              <a:ext cx="200819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/>
                <a:t>Agente Fiscalizador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04419" y="4055933"/>
              <a:ext cx="200819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/>
                <a:t>Gestor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09159" y="4296941"/>
              <a:ext cx="200819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/>
                <a:t>Plataforma BEM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750629" y="3477030"/>
              <a:ext cx="2067266" cy="0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755369" y="3887224"/>
              <a:ext cx="2067266" cy="0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764849" y="4377955"/>
              <a:ext cx="2067266" cy="0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876179" y="3470881"/>
            <a:ext cx="1198445" cy="652503"/>
            <a:chOff x="1978686" y="4875968"/>
            <a:chExt cx="1122226" cy="735341"/>
          </a:xfrm>
        </p:grpSpPr>
        <p:sp>
          <p:nvSpPr>
            <p:cNvPr id="17" name="Rectangle 16"/>
            <p:cNvSpPr/>
            <p:nvPr/>
          </p:nvSpPr>
          <p:spPr>
            <a:xfrm>
              <a:off x="2052509" y="4917823"/>
              <a:ext cx="1048403" cy="575961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78686" y="4875968"/>
              <a:ext cx="1122226" cy="735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/>
                <a:t>Agente do BEM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036988" y="3340529"/>
            <a:ext cx="1289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/>
              <a:t>Provedores</a:t>
            </a:r>
          </a:p>
          <a:p>
            <a:r>
              <a:rPr lang="pt-BR" sz="1600"/>
              <a:t>de Serviços e</a:t>
            </a:r>
          </a:p>
          <a:p>
            <a:r>
              <a:rPr lang="pt-BR" sz="1600"/>
              <a:t>Produtos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009720" y="1920296"/>
            <a:ext cx="1063170" cy="783094"/>
            <a:chOff x="2052509" y="4917823"/>
            <a:chExt cx="1048403" cy="768321"/>
          </a:xfrm>
          <a:solidFill>
            <a:srgbClr val="FFFFFF"/>
          </a:solidFill>
        </p:grpSpPr>
        <p:sp>
          <p:nvSpPr>
            <p:cNvPr id="41" name="Rectangle 40"/>
            <p:cNvSpPr/>
            <p:nvPr/>
          </p:nvSpPr>
          <p:spPr>
            <a:xfrm>
              <a:off x="2052509" y="4917823"/>
              <a:ext cx="1048403" cy="575961"/>
            </a:xfrm>
            <a:prstGeom prst="rect">
              <a:avLst/>
            </a:prstGeom>
            <a:grpFill/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67739" y="4961414"/>
              <a:ext cx="817943" cy="7247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/>
                <a:t>Fundos de Invest.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71666" y="1183493"/>
            <a:ext cx="1063170" cy="587035"/>
            <a:chOff x="2052509" y="4917823"/>
            <a:chExt cx="1048403" cy="575961"/>
          </a:xfrm>
          <a:solidFill>
            <a:srgbClr val="FFFFFF"/>
          </a:solidFill>
        </p:grpSpPr>
        <p:sp>
          <p:nvSpPr>
            <p:cNvPr id="44" name="Rectangle 43"/>
            <p:cNvSpPr/>
            <p:nvPr/>
          </p:nvSpPr>
          <p:spPr>
            <a:xfrm>
              <a:off x="2052509" y="4917823"/>
              <a:ext cx="1048403" cy="575961"/>
            </a:xfrm>
            <a:prstGeom prst="rect">
              <a:avLst/>
            </a:prstGeom>
            <a:grpFill/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67739" y="5091818"/>
              <a:ext cx="817943" cy="3019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/>
                <a:t>SFN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512962" y="3704085"/>
            <a:ext cx="1194452" cy="409816"/>
            <a:chOff x="2052509" y="4917823"/>
            <a:chExt cx="1048403" cy="575961"/>
          </a:xfrm>
          <a:solidFill>
            <a:srgbClr val="FFFFFF"/>
          </a:solidFill>
        </p:grpSpPr>
        <p:sp>
          <p:nvSpPr>
            <p:cNvPr id="50" name="Rectangle 49"/>
            <p:cNvSpPr/>
            <p:nvPr/>
          </p:nvSpPr>
          <p:spPr>
            <a:xfrm>
              <a:off x="2052509" y="4917823"/>
              <a:ext cx="1048403" cy="575961"/>
            </a:xfrm>
            <a:prstGeom prst="rect">
              <a:avLst/>
            </a:prstGeom>
            <a:grpFill/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167739" y="5056328"/>
              <a:ext cx="790605" cy="432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/>
                <a:t>Startup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690762" y="3856485"/>
            <a:ext cx="1194452" cy="409816"/>
            <a:chOff x="2052509" y="4917823"/>
            <a:chExt cx="1048403" cy="575961"/>
          </a:xfrm>
          <a:solidFill>
            <a:srgbClr val="FFFFFF"/>
          </a:solidFill>
        </p:grpSpPr>
        <p:sp>
          <p:nvSpPr>
            <p:cNvPr id="56" name="Rectangle 55"/>
            <p:cNvSpPr/>
            <p:nvPr/>
          </p:nvSpPr>
          <p:spPr>
            <a:xfrm>
              <a:off x="2052509" y="4917823"/>
              <a:ext cx="1048403" cy="575961"/>
            </a:xfrm>
            <a:prstGeom prst="rect">
              <a:avLst/>
            </a:prstGeom>
            <a:grpFill/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167739" y="5056328"/>
              <a:ext cx="790605" cy="432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/>
                <a:t>Fintech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165662" y="1059448"/>
            <a:ext cx="1063170" cy="587035"/>
            <a:chOff x="2052509" y="4917823"/>
            <a:chExt cx="1048403" cy="575961"/>
          </a:xfrm>
          <a:solidFill>
            <a:srgbClr val="FFFFFF"/>
          </a:solidFill>
        </p:grpSpPr>
        <p:sp>
          <p:nvSpPr>
            <p:cNvPr id="65" name="Rectangle 64"/>
            <p:cNvSpPr/>
            <p:nvPr/>
          </p:nvSpPr>
          <p:spPr>
            <a:xfrm>
              <a:off x="2052509" y="4917823"/>
              <a:ext cx="1048403" cy="575961"/>
            </a:xfrm>
            <a:prstGeom prst="rect">
              <a:avLst/>
            </a:prstGeom>
            <a:grpFill/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67739" y="4961414"/>
              <a:ext cx="817943" cy="5133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/>
                <a:t>Investi-dores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318062" y="1173749"/>
            <a:ext cx="1063170" cy="587035"/>
            <a:chOff x="2052509" y="4917823"/>
            <a:chExt cx="1048403" cy="575961"/>
          </a:xfrm>
          <a:solidFill>
            <a:srgbClr val="FFFFFF"/>
          </a:solidFill>
        </p:grpSpPr>
        <p:sp>
          <p:nvSpPr>
            <p:cNvPr id="68" name="Rectangle 67"/>
            <p:cNvSpPr/>
            <p:nvPr/>
          </p:nvSpPr>
          <p:spPr>
            <a:xfrm>
              <a:off x="2052509" y="4917823"/>
              <a:ext cx="1048403" cy="575961"/>
            </a:xfrm>
            <a:prstGeom prst="rect">
              <a:avLst/>
            </a:prstGeom>
            <a:grpFill/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167739" y="4961414"/>
              <a:ext cx="817943" cy="5133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/>
                <a:t>Investi-dores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470462" y="1288049"/>
            <a:ext cx="1063170" cy="587035"/>
            <a:chOff x="2052509" y="4917823"/>
            <a:chExt cx="1048403" cy="575961"/>
          </a:xfrm>
          <a:solidFill>
            <a:srgbClr val="FFFFFF"/>
          </a:solidFill>
        </p:grpSpPr>
        <p:sp>
          <p:nvSpPr>
            <p:cNvPr id="71" name="Rectangle 70"/>
            <p:cNvSpPr/>
            <p:nvPr/>
          </p:nvSpPr>
          <p:spPr>
            <a:xfrm>
              <a:off x="2052509" y="4917823"/>
              <a:ext cx="1048403" cy="575961"/>
            </a:xfrm>
            <a:prstGeom prst="rect">
              <a:avLst/>
            </a:prstGeom>
            <a:grpFill/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167739" y="4961414"/>
              <a:ext cx="817943" cy="5133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/>
                <a:t>Investi-dores</a:t>
              </a: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5734170" y="1142749"/>
            <a:ext cx="128940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/>
              <a:t>Funding para</a:t>
            </a:r>
          </a:p>
          <a:p>
            <a:r>
              <a:rPr lang="pt-BR" sz="1600"/>
              <a:t>Startups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6122562" y="2015981"/>
            <a:ext cx="1063170" cy="587035"/>
            <a:chOff x="2052509" y="4917823"/>
            <a:chExt cx="1048403" cy="575961"/>
          </a:xfrm>
          <a:solidFill>
            <a:srgbClr val="FFFFFF"/>
          </a:solidFill>
        </p:grpSpPr>
        <p:sp>
          <p:nvSpPr>
            <p:cNvPr id="75" name="Rectangle 74"/>
            <p:cNvSpPr/>
            <p:nvPr/>
          </p:nvSpPr>
          <p:spPr>
            <a:xfrm>
              <a:off x="2052509" y="4917823"/>
              <a:ext cx="1048403" cy="575961"/>
            </a:xfrm>
            <a:prstGeom prst="rect">
              <a:avLst/>
            </a:prstGeom>
            <a:grpFill/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167739" y="4961414"/>
              <a:ext cx="817943" cy="5133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/>
                <a:t>Fundos Invest.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975017" y="1908320"/>
            <a:ext cx="1061395" cy="650618"/>
            <a:chOff x="2052509" y="4917823"/>
            <a:chExt cx="1048403" cy="575961"/>
          </a:xfrm>
          <a:solidFill>
            <a:srgbClr val="FFFFFF"/>
          </a:solidFill>
        </p:grpSpPr>
        <p:sp>
          <p:nvSpPr>
            <p:cNvPr id="78" name="Rectangle 77"/>
            <p:cNvSpPr/>
            <p:nvPr/>
          </p:nvSpPr>
          <p:spPr>
            <a:xfrm>
              <a:off x="2052509" y="4917823"/>
              <a:ext cx="1048403" cy="575961"/>
            </a:xfrm>
            <a:prstGeom prst="rect">
              <a:avLst/>
            </a:prstGeom>
            <a:grpFill/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167739" y="5013119"/>
              <a:ext cx="817943" cy="4155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/>
                <a:t>BNDES</a:t>
              </a:r>
            </a:p>
            <a:p>
              <a:pPr algn="ctr"/>
              <a:r>
                <a:rPr lang="pt-BR" sz="1050" b="1"/>
                <a:t>(PNMPO)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2034080" y="1166242"/>
            <a:ext cx="128940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/>
              <a:t>Funding para</a:t>
            </a:r>
          </a:p>
          <a:p>
            <a:r>
              <a:rPr lang="pt-BR" sz="1600"/>
              <a:t>Microcrédito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4156612"/>
            <a:ext cx="3073400" cy="440583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6350250" y="2139149"/>
            <a:ext cx="1063170" cy="587035"/>
            <a:chOff x="2052509" y="4917823"/>
            <a:chExt cx="1048403" cy="575961"/>
          </a:xfrm>
          <a:solidFill>
            <a:srgbClr val="FFFFFF"/>
          </a:solidFill>
        </p:grpSpPr>
        <p:sp>
          <p:nvSpPr>
            <p:cNvPr id="83" name="Rectangle 82"/>
            <p:cNvSpPr/>
            <p:nvPr/>
          </p:nvSpPr>
          <p:spPr>
            <a:xfrm>
              <a:off x="2052509" y="4917823"/>
              <a:ext cx="1048403" cy="575961"/>
            </a:xfrm>
            <a:prstGeom prst="rect">
              <a:avLst/>
            </a:prstGeom>
            <a:grpFill/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167739" y="4961414"/>
              <a:ext cx="817943" cy="5133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/>
                <a:t>Fundos</a:t>
              </a:r>
            </a:p>
            <a:p>
              <a:pPr algn="ctr"/>
              <a:r>
                <a:rPr lang="pt-BR" sz="1400"/>
                <a:t>Invest.</a:t>
              </a:r>
            </a:p>
          </p:txBody>
        </p:sp>
      </p:grpSp>
      <p:cxnSp>
        <p:nvCxnSpPr>
          <p:cNvPr id="86" name="Straight Arrow Connector 85"/>
          <p:cNvCxnSpPr/>
          <p:nvPr/>
        </p:nvCxnSpPr>
        <p:spPr>
          <a:xfrm flipH="1">
            <a:off x="3600010" y="3340529"/>
            <a:ext cx="605405" cy="69070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2760085" y="3079291"/>
            <a:ext cx="634950" cy="3992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1849603" y="3985952"/>
            <a:ext cx="437962" cy="1374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5232126" y="3340529"/>
            <a:ext cx="777594" cy="28196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6239416" y="2752227"/>
            <a:ext cx="457971" cy="87026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6697386" y="1694327"/>
            <a:ext cx="488346" cy="18075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5644246" y="2603015"/>
            <a:ext cx="478316" cy="2622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2612424" y="2603015"/>
            <a:ext cx="711057" cy="14921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295400" y="1834894"/>
            <a:ext cx="593480" cy="29962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1027351" y="4559920"/>
            <a:ext cx="3514295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/>
              <a:t>10 milhões de microempreendedores</a:t>
            </a:r>
          </a:p>
          <a:p>
            <a:r>
              <a:rPr lang="pt-BR" sz="1600"/>
              <a:t>30 milhões de pessoas impactadas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325" y="3521677"/>
            <a:ext cx="453937" cy="371932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5986073" y="4252296"/>
            <a:ext cx="1194452" cy="409816"/>
            <a:chOff x="2052509" y="4917823"/>
            <a:chExt cx="1048403" cy="575961"/>
          </a:xfrm>
          <a:solidFill>
            <a:srgbClr val="FFFFFF"/>
          </a:solidFill>
        </p:grpSpPr>
        <p:sp>
          <p:nvSpPr>
            <p:cNvPr id="87" name="Rectangle 86"/>
            <p:cNvSpPr/>
            <p:nvPr/>
          </p:nvSpPr>
          <p:spPr>
            <a:xfrm>
              <a:off x="2052509" y="4917823"/>
              <a:ext cx="1048403" cy="575961"/>
            </a:xfrm>
            <a:prstGeom prst="rect">
              <a:avLst/>
            </a:prstGeom>
            <a:grpFill/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167739" y="5056328"/>
              <a:ext cx="790605" cy="432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/>
                <a:t>Startup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90426" y="3521676"/>
            <a:ext cx="641699" cy="867271"/>
            <a:chOff x="5047621" y="4915097"/>
            <a:chExt cx="597292" cy="77474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47621" y="4915097"/>
              <a:ext cx="597292" cy="774747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5146897" y="5193289"/>
              <a:ext cx="431190" cy="221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/>
                <a:t>BEM</a:t>
              </a:r>
            </a:p>
          </p:txBody>
        </p:sp>
      </p:grpSp>
      <p:cxnSp>
        <p:nvCxnSpPr>
          <p:cNvPr id="91" name="Straight Connector 90"/>
          <p:cNvCxnSpPr/>
          <p:nvPr/>
        </p:nvCxnSpPr>
        <p:spPr>
          <a:xfrm>
            <a:off x="3436113" y="2858814"/>
            <a:ext cx="2067266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25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833</Words>
  <Application>Microsoft Macintosh PowerPoint</Application>
  <PresentationFormat>On-screen Show (16:9)</PresentationFormat>
  <Paragraphs>126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Perspectiva da economia nos próximos anos (Na visão do empreendedor)   Milton Yuki  </vt:lpstr>
      <vt:lpstr>A Realidade Perversa</vt:lpstr>
      <vt:lpstr>PowerPoint Presentation</vt:lpstr>
      <vt:lpstr>A Realidade Dramática</vt:lpstr>
      <vt:lpstr>A Realidade Dramática</vt:lpstr>
      <vt:lpstr>A SAíDA do Brasil</vt:lpstr>
      <vt:lpstr>A SAíDA do Brasil</vt:lpstr>
      <vt:lpstr>Premissas para um novo Projeto Transformador</vt:lpstr>
      <vt:lpstr>BEM - Programa Brasil Empreendedor Novo mercado de R$ 100 bilhões</vt:lpstr>
      <vt:lpstr>Conclusão</vt:lpstr>
      <vt:lpstr>Muito obrigado!  Contato: Milton Massayoshi Yuki email: milyuki@gmail.com milton.syndeo@syndeo.com.br Cel. 11 97695-9513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Perspectiva da economia nos próximos anos (Na visão do empreendedor)   Milton Yuki  </dc:title>
  <dc:creator>Milton Yuki</dc:creator>
  <cp:lastModifiedBy>Milton Yuki</cp:lastModifiedBy>
  <cp:revision>63</cp:revision>
  <dcterms:created xsi:type="dcterms:W3CDTF">2018-11-26T19:01:19Z</dcterms:created>
  <dcterms:modified xsi:type="dcterms:W3CDTF">2018-11-27T16:52:56Z</dcterms:modified>
</cp:coreProperties>
</file>