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8" r:id="rId12"/>
    <p:sldId id="265" r:id="rId13"/>
    <p:sldId id="267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7EF4-E382-4095-BEFD-B358480CDD8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FC28B-C2BA-4651-A7A6-308B571DEDE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Defesa comercial: alguns conceitos e fatos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4005064"/>
            <a:ext cx="7416824" cy="1633736"/>
          </a:xfrm>
        </p:spPr>
        <p:txBody>
          <a:bodyPr>
            <a:normAutofit/>
          </a:bodyPr>
          <a:lstStyle/>
          <a:p>
            <a:r>
              <a:rPr lang="pt-BR" sz="2000" dirty="0" smtClean="0"/>
              <a:t>Fernando C. Alcaraz</a:t>
            </a:r>
          </a:p>
          <a:p>
            <a:r>
              <a:rPr lang="pt-BR" sz="2000" dirty="0" smtClean="0"/>
              <a:t>Subsecretário</a:t>
            </a:r>
          </a:p>
          <a:p>
            <a:r>
              <a:rPr lang="pt-BR" sz="2000" dirty="0" smtClean="0"/>
              <a:t>Secretaria de Assuntos Internacionais</a:t>
            </a:r>
          </a:p>
          <a:p>
            <a:r>
              <a:rPr lang="pt-BR" sz="2000" dirty="0" smtClean="0"/>
              <a:t>Ministério da Fazenda</a:t>
            </a:r>
            <a:endParaRPr lang="pt-BR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lidamos com isso no Brasil?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Por um lado, razões de economia política e autorização multilateral para aplicar.</a:t>
            </a:r>
          </a:p>
          <a:p>
            <a:endParaRPr lang="pt-BR" dirty="0" smtClean="0"/>
          </a:p>
          <a:p>
            <a:r>
              <a:rPr lang="pt-BR" dirty="0" smtClean="0"/>
              <a:t>Por outro, teoria econômica indica que aplicação traz perda de bem-estar.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/>
              <a:t>Medidas </a:t>
            </a:r>
            <a:r>
              <a:rPr lang="pt-BR" sz="3600" b="1" dirty="0"/>
              <a:t>antidumping aplicadas </a:t>
            </a:r>
            <a:r>
              <a:rPr lang="pt-BR" sz="3600" b="1" dirty="0" smtClean="0"/>
              <a:t>(1995 </a:t>
            </a:r>
            <a:r>
              <a:rPr lang="pt-BR" sz="3600" b="1" dirty="0"/>
              <a:t>a </a:t>
            </a:r>
            <a:r>
              <a:rPr lang="pt-BR" sz="3600" b="1" dirty="0" smtClean="0"/>
              <a:t>2015)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9"/>
            <a:ext cx="835292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/>
              <a:t>Medidas </a:t>
            </a:r>
            <a:r>
              <a:rPr lang="pt-BR" sz="3200" b="1" dirty="0"/>
              <a:t>antidumping </a:t>
            </a:r>
            <a:r>
              <a:rPr lang="pt-BR" sz="3200" b="1" dirty="0" smtClean="0"/>
              <a:t>aplicadas (2013 </a:t>
            </a:r>
            <a:r>
              <a:rPr lang="pt-BR" sz="3200" b="1" dirty="0"/>
              <a:t>a </a:t>
            </a:r>
            <a:r>
              <a:rPr lang="pt-BR" sz="3200" b="1" dirty="0" smtClean="0"/>
              <a:t>2015)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dirty="0" smtClean="0"/>
              <a:t> </a:t>
            </a:r>
            <a:endParaRPr lang="pt-BR" sz="2400" dirty="0"/>
          </a:p>
        </p:txBody>
      </p:sp>
      <p:pic>
        <p:nvPicPr>
          <p:cNvPr id="5" name="Imagem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52736"/>
            <a:ext cx="8712968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lidamos com isso no Brasil?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Sistema colegiado que permite a revisão das propostas pelos membros da CAMEX</a:t>
            </a:r>
          </a:p>
          <a:p>
            <a:endParaRPr lang="pt-BR" dirty="0" smtClean="0"/>
          </a:p>
          <a:p>
            <a:r>
              <a:rPr lang="pt-BR" dirty="0" smtClean="0"/>
              <a:t>Análise de interesse público (GTIP), examinando os impactos da medida sobre outros segmentos da sociedade, que não o beneficiado. </a:t>
            </a:r>
          </a:p>
          <a:p>
            <a:endParaRPr lang="pt-BR" dirty="0"/>
          </a:p>
          <a:p>
            <a:r>
              <a:rPr lang="pt-BR" dirty="0" smtClean="0"/>
              <a:t>Desde 2012, das 122 medidas aplicadas, 14 avaliações de IP e </a:t>
            </a:r>
            <a:r>
              <a:rPr lang="pt-BR" dirty="0"/>
              <a:t>7 (5,5%) resultaram em suspensão ou redução da medida antidumping </a:t>
            </a:r>
            <a:r>
              <a:rPr lang="pt-BR" dirty="0" smtClean="0"/>
              <a:t>aplicada.  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Possíveis melhorias?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aplicar medidas de defesa comercial sobre importações amparadas pelo regime de drawback.</a:t>
            </a:r>
          </a:p>
          <a:p>
            <a:endParaRPr lang="pt-BR" dirty="0"/>
          </a:p>
          <a:p>
            <a:r>
              <a:rPr lang="pt-BR" dirty="0"/>
              <a:t>A</a:t>
            </a:r>
            <a:r>
              <a:rPr lang="pt-BR" dirty="0" smtClean="0"/>
              <a:t>nálise de interesse público de prorrogações, dado que, em 85% dos casos, as investigações de revisão resultam na prorrogação da medida antidumping aplicada. 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Defesa Comercial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Antidumping</a:t>
            </a:r>
          </a:p>
          <a:p>
            <a:r>
              <a:rPr lang="pt-BR" dirty="0" smtClean="0"/>
              <a:t>Medidas Compensatórias</a:t>
            </a:r>
          </a:p>
          <a:p>
            <a:r>
              <a:rPr lang="pt-BR" dirty="0" smtClean="0"/>
              <a:t>Salvaguardas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dumping?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Diferenciação </a:t>
            </a:r>
            <a:r>
              <a:rPr lang="pt-BR" dirty="0"/>
              <a:t>de preços no comércio </a:t>
            </a:r>
            <a:r>
              <a:rPr lang="pt-BR" dirty="0" smtClean="0"/>
              <a:t>internacional:  empresa </a:t>
            </a:r>
            <a:r>
              <a:rPr lang="pt-BR" dirty="0"/>
              <a:t>exporta a preço inferior ao preço de venda em seu mercado </a:t>
            </a:r>
            <a:r>
              <a:rPr lang="pt-BR" dirty="0" smtClean="0"/>
              <a:t>doméstico.</a:t>
            </a:r>
          </a:p>
          <a:p>
            <a:r>
              <a:rPr lang="pt-BR" dirty="0" smtClean="0"/>
              <a:t>Segundo estudos econômicos (teóricos e empíricos), a prática de dumping traz </a:t>
            </a:r>
            <a:r>
              <a:rPr lang="pt-BR" dirty="0"/>
              <a:t>ganhos de bem-estar ao país importador, </a:t>
            </a:r>
            <a:r>
              <a:rPr lang="pt-BR" dirty="0" smtClean="0"/>
              <a:t>pois permite </a:t>
            </a:r>
            <a:r>
              <a:rPr lang="pt-BR" dirty="0"/>
              <a:t>importar a preços mais baixos</a:t>
            </a:r>
            <a:r>
              <a:rPr lang="pt-BR" dirty="0" smtClean="0"/>
              <a:t>.</a:t>
            </a:r>
          </a:p>
          <a:p>
            <a:r>
              <a:rPr lang="pt-BR" dirty="0" smtClean="0"/>
              <a:t> </a:t>
            </a:r>
            <a:r>
              <a:rPr lang="pt-BR" dirty="0"/>
              <a:t>Isso é especialmente verdadeiro em casos como o do Brasil, em que as medidas se concentram em </a:t>
            </a:r>
            <a:r>
              <a:rPr lang="pt-BR" dirty="0" smtClean="0"/>
              <a:t>insumos (78,8%).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Dumping é uma prática desleal?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Não. </a:t>
            </a:r>
          </a:p>
          <a:p>
            <a:endParaRPr lang="pt-BR" dirty="0" smtClean="0"/>
          </a:p>
          <a:p>
            <a:r>
              <a:rPr lang="pt-BR" dirty="0" smtClean="0"/>
              <a:t>Discriminação de preços é prática comum quando há diferentes curvas de demanda ou diferentes estruturas de custo. (vide setor aéreo).</a:t>
            </a:r>
          </a:p>
          <a:p>
            <a:endParaRPr lang="pt-BR" dirty="0" smtClean="0"/>
          </a:p>
          <a:p>
            <a:r>
              <a:rPr lang="pt-BR" dirty="0" smtClean="0"/>
              <a:t>Acordo Antidumping da OMC não menciona  a expressão prática desleal.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Antidumping traz ganhos de bem-estar?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Não. Pelo contrário.</a:t>
            </a:r>
          </a:p>
          <a:p>
            <a:r>
              <a:rPr lang="pt-BR" dirty="0" smtClean="0"/>
              <a:t>Segundo a teoria econômica, aplicação de antidumping gera distorções na produção e no consumo.</a:t>
            </a:r>
          </a:p>
          <a:p>
            <a:r>
              <a:rPr lang="pt-BR" dirty="0" smtClean="0"/>
              <a:t>Estudo econométrico conduzido nos EUA  revela que </a:t>
            </a:r>
            <a:r>
              <a:rPr lang="pt-BR" dirty="0"/>
              <a:t>a retirada ou extinção de todos os direitos antidumping e compensatórios vigentes nos EUA em 1993 produziria ganhos para a economia no valor de US$ 4 bilhões.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bibliográfica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Gallaway</a:t>
            </a:r>
            <a:r>
              <a:rPr lang="pt-BR" dirty="0"/>
              <a:t>, Michael P., Bruce A. </a:t>
            </a:r>
            <a:r>
              <a:rPr lang="pt-BR" dirty="0" err="1"/>
              <a:t>Blonigen</a:t>
            </a:r>
            <a:r>
              <a:rPr lang="pt-BR" dirty="0"/>
              <a:t>, </a:t>
            </a:r>
            <a:r>
              <a:rPr lang="pt-BR" dirty="0" err="1"/>
              <a:t>and</a:t>
            </a:r>
            <a:r>
              <a:rPr lang="pt-BR" dirty="0"/>
              <a:t> Joseph E. </a:t>
            </a:r>
            <a:r>
              <a:rPr lang="pt-BR" dirty="0" err="1"/>
              <a:t>Flynn</a:t>
            </a:r>
            <a:r>
              <a:rPr lang="pt-BR" dirty="0"/>
              <a:t>. </a:t>
            </a:r>
            <a:r>
              <a:rPr lang="en-US" dirty="0"/>
              <a:t>"Welfare costs of the US antidumping and countervailing duty laws." </a:t>
            </a:r>
            <a:r>
              <a:rPr lang="pt-BR" dirty="0" err="1"/>
              <a:t>Journal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Economics</a:t>
            </a:r>
            <a:r>
              <a:rPr lang="pt-BR" dirty="0"/>
              <a:t> 49.2 (1999): 211-244.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Antidumping é um direito dos produtores nacionais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Não.</a:t>
            </a:r>
          </a:p>
          <a:p>
            <a:r>
              <a:rPr lang="pt-BR" dirty="0" smtClean="0"/>
              <a:t>O Acordo Antidumping da OMC (Art. 9.1) e a legislação nacional deixam claro que a decisão de aplicar ou não compete às autoridades nacionais.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Por que países aplicam Antidumping?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Muitos não aplicam. Dos </a:t>
            </a:r>
            <a:r>
              <a:rPr lang="pt-BR" dirty="0"/>
              <a:t>164 </a:t>
            </a:r>
            <a:r>
              <a:rPr lang="pt-BR" dirty="0" smtClean="0"/>
              <a:t>membros da OMC, </a:t>
            </a:r>
            <a:r>
              <a:rPr lang="pt-BR" dirty="0"/>
              <a:t>80 </a:t>
            </a:r>
            <a:r>
              <a:rPr lang="pt-BR" dirty="0" smtClean="0"/>
              <a:t>(48</a:t>
            </a:r>
            <a:r>
              <a:rPr lang="pt-BR" dirty="0"/>
              <a:t>%) </a:t>
            </a:r>
            <a:r>
              <a:rPr lang="pt-BR" dirty="0" smtClean="0"/>
              <a:t>nunca aplicaram medida antidumping.  </a:t>
            </a:r>
          </a:p>
          <a:p>
            <a:r>
              <a:rPr lang="pt-BR" dirty="0" smtClean="0"/>
              <a:t>Mas muitos aplicam. Por que?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Por que países aplicam Antidumping?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1. OMC autoriza, desde que cumpridas suas regras.</a:t>
            </a:r>
          </a:p>
          <a:p>
            <a:pPr>
              <a:buNone/>
            </a:pPr>
            <a:r>
              <a:rPr lang="pt-BR" dirty="0" smtClean="0"/>
              <a:t>2. Razões de economia política: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- domésticas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- como válvula de escape, para facilitar a abertura comercial 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520</Words>
  <Application>Microsoft Office PowerPoint</Application>
  <PresentationFormat>Apresentação na tela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Defesa comercial: alguns conceitos e fatos </vt:lpstr>
      <vt:lpstr>Defesa Comercial</vt:lpstr>
      <vt:lpstr>O que é dumping?</vt:lpstr>
      <vt:lpstr>Dumping é uma prática desleal?</vt:lpstr>
      <vt:lpstr>Antidumping traz ganhos de bem-estar?</vt:lpstr>
      <vt:lpstr>Referência bibliográfica</vt:lpstr>
      <vt:lpstr>Antidumping é um direito dos produtores nacionais</vt:lpstr>
      <vt:lpstr>Por que países aplicam Antidumping?</vt:lpstr>
      <vt:lpstr>Por que países aplicam Antidumping?</vt:lpstr>
      <vt:lpstr>Como lidamos com isso no Brasil?</vt:lpstr>
      <vt:lpstr>Medidas antidumping aplicadas (1995 a 2015) </vt:lpstr>
      <vt:lpstr>Medidas antidumping aplicadas (2013 a 2015)</vt:lpstr>
      <vt:lpstr>Como lidamos com isso no Brasil?</vt:lpstr>
      <vt:lpstr>Possíveis melhorias?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Fernando Coppe Alcaraz</dc:creator>
  <cp:lastModifiedBy>Fernando Coppe Alcaraz</cp:lastModifiedBy>
  <cp:revision>15</cp:revision>
  <dcterms:created xsi:type="dcterms:W3CDTF">2016-11-22T14:28:06Z</dcterms:created>
  <dcterms:modified xsi:type="dcterms:W3CDTF">2016-11-22T16:14:23Z</dcterms:modified>
</cp:coreProperties>
</file>