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735" r:id="rId2"/>
  </p:sldMasterIdLst>
  <p:notesMasterIdLst>
    <p:notesMasterId r:id="rId19"/>
  </p:notesMasterIdLst>
  <p:handoutMasterIdLst>
    <p:handoutMasterId r:id="rId20"/>
  </p:handoutMasterIdLst>
  <p:sldIdLst>
    <p:sldId id="434" r:id="rId3"/>
    <p:sldId id="397" r:id="rId4"/>
    <p:sldId id="440" r:id="rId5"/>
    <p:sldId id="441" r:id="rId6"/>
    <p:sldId id="435" r:id="rId7"/>
    <p:sldId id="437" r:id="rId8"/>
    <p:sldId id="442" r:id="rId9"/>
    <p:sldId id="400" r:id="rId10"/>
    <p:sldId id="379" r:id="rId11"/>
    <p:sldId id="378" r:id="rId12"/>
    <p:sldId id="391" r:id="rId13"/>
    <p:sldId id="436" r:id="rId14"/>
    <p:sldId id="438" r:id="rId15"/>
    <p:sldId id="439" r:id="rId16"/>
    <p:sldId id="431" r:id="rId17"/>
    <p:sldId id="385" r:id="rId18"/>
  </p:sldIdLst>
  <p:sldSz cx="9144000" cy="5143500" type="screen16x9"/>
  <p:notesSz cx="6797675" cy="9926638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6">
          <p15:clr>
            <a:srgbClr val="A4A3A4"/>
          </p15:clr>
        </p15:guide>
        <p15:guide id="2" orient="horz" pos="1253">
          <p15:clr>
            <a:srgbClr val="A4A3A4"/>
          </p15:clr>
        </p15:guide>
        <p15:guide id="3" orient="horz" pos="1298">
          <p15:clr>
            <a:srgbClr val="A4A3A4"/>
          </p15:clr>
        </p15:guide>
        <p15:guide id="4" orient="horz" pos="2205">
          <p15:clr>
            <a:srgbClr val="A4A3A4"/>
          </p15:clr>
        </p15:guide>
        <p15:guide id="5" pos="431">
          <p15:clr>
            <a:srgbClr val="A4A3A4"/>
          </p15:clr>
        </p15:guide>
        <p15:guide id="6" pos="3787">
          <p15:clr>
            <a:srgbClr val="A4A3A4"/>
          </p15:clr>
        </p15:guide>
        <p15:guide id="7" pos="5420">
          <p15:clr>
            <a:srgbClr val="A4A3A4"/>
          </p15:clr>
        </p15:guide>
        <p15:guide id="8" pos="2880">
          <p15:clr>
            <a:srgbClr val="A4A3A4"/>
          </p15:clr>
        </p15:guide>
        <p15:guide id="9" orient="horz" pos="2165">
          <p15:clr>
            <a:srgbClr val="A4A3A4"/>
          </p15:clr>
        </p15:guide>
        <p15:guide id="10" orient="horz" pos="940">
          <p15:clr>
            <a:srgbClr val="A4A3A4"/>
          </p15:clr>
        </p15:guide>
        <p15:guide id="11" orient="horz" pos="974">
          <p15:clr>
            <a:srgbClr val="A4A3A4"/>
          </p15:clr>
        </p15:guide>
        <p15:guide id="12" orient="horz" pos="165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ão Paulo Ferreira Machado" initials="JPFM" lastIdx="1" clrIdx="0">
    <p:extLst>
      <p:ext uri="{19B8F6BF-5375-455C-9EA6-DF929625EA0E}">
        <p15:presenceInfo xmlns:p15="http://schemas.microsoft.com/office/powerpoint/2012/main" xmlns="" userId="S-1-5-21-4017872568-3323210218-2217472439-2717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6028"/>
    <a:srgbClr val="FDAA03"/>
    <a:srgbClr val="EFC100"/>
    <a:srgbClr val="EC7D22"/>
    <a:srgbClr val="FCD329"/>
    <a:srgbClr val="E62928"/>
    <a:srgbClr val="FF9100"/>
    <a:srgbClr val="F3D119"/>
    <a:srgbClr val="FFC91D"/>
    <a:srgbClr val="399A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4921" autoAdjust="0"/>
    <p:restoredTop sz="91935" autoAdjust="0"/>
  </p:normalViewPr>
  <p:slideViewPr>
    <p:cSldViewPr showGuides="1">
      <p:cViewPr>
        <p:scale>
          <a:sx n="90" d="100"/>
          <a:sy n="90" d="100"/>
        </p:scale>
        <p:origin x="-570" y="-96"/>
      </p:cViewPr>
      <p:guideLst>
        <p:guide orient="horz" pos="2886"/>
        <p:guide orient="horz" pos="1253"/>
        <p:guide orient="horz" pos="1298"/>
        <p:guide orient="horz" pos="2205"/>
        <p:guide orient="horz" pos="2165"/>
        <p:guide orient="horz" pos="940"/>
        <p:guide orient="horz" pos="974"/>
        <p:guide orient="horz" pos="1654"/>
        <p:guide pos="431"/>
        <p:guide pos="3787"/>
        <p:guide pos="54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53" d="100"/>
          <a:sy n="53" d="100"/>
        </p:scale>
        <p:origin x="-2868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microsoft.com/office/2015/10/relationships/revisionInfo" Target="revisionInfo.xml"/><Relationship Id="rId3" Type="http://schemas.openxmlformats.org/officeDocument/2006/relationships/slide" Target="slides/slide1.xml"/><Relationship Id="rId21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410AD23-ECE8-4119-9AC3-2A5AC04BAE6B}" type="datetimeFigureOut">
              <a:rPr lang="es-ES"/>
              <a:pPr>
                <a:defRPr/>
              </a:pPr>
              <a:t>25/09/2019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A55DF99-EDC9-41BE-8F00-3CED7A06DEF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50805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9D820E1-7CB8-47FB-8B9F-862C2B14816D}" type="datetimeFigureOut">
              <a:rPr lang="es-ES"/>
              <a:pPr>
                <a:defRPr/>
              </a:pPr>
              <a:t>25/09/2019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34C0DD4-FFC7-4EEE-B6D8-D272F766C02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97591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4C0DD4-FFC7-4EEE-B6D8-D272F766C02B}" type="slidenum">
              <a:rPr lang="es-ES" smtClean="0"/>
              <a:pPr>
                <a:defRPr/>
              </a:pPr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65424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4C0DD4-FFC7-4EEE-B6D8-D272F766C02B}" type="slidenum">
              <a:rPr lang="es-ES" smtClean="0"/>
              <a:pPr>
                <a:defRPr/>
              </a:pPr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792248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4C0DD4-FFC7-4EEE-B6D8-D272F766C02B}" type="slidenum">
              <a:rPr lang="es-ES" smtClean="0"/>
              <a:pPr>
                <a:defRPr/>
              </a:pPr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59707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4C0DD4-FFC7-4EEE-B6D8-D272F766C02B}" type="slidenum">
              <a:rPr lang="es-ES" smtClean="0"/>
              <a:pPr>
                <a:defRPr/>
              </a:pPr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59707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4C0DD4-FFC7-4EEE-B6D8-D272F766C02B}" type="slidenum">
              <a:rPr lang="es-ES" smtClean="0"/>
              <a:pPr>
                <a:defRPr/>
              </a:pPr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73810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4C0DD4-FFC7-4EEE-B6D8-D272F766C02B}" type="slidenum">
              <a:rPr lang="es-ES" smtClean="0"/>
              <a:pPr>
                <a:defRPr/>
              </a:pPr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68078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2" name="Google Shape;1272;p120:notes"/>
          <p:cNvSpPr txBox="1">
            <a:spLocks noGrp="1"/>
          </p:cNvSpPr>
          <p:nvPr>
            <p:ph type="body" idx="1"/>
          </p:nvPr>
        </p:nvSpPr>
        <p:spPr>
          <a:xfrm>
            <a:off x="679762" y="4715138"/>
            <a:ext cx="5438116" cy="4466962"/>
          </a:xfrm>
          <a:prstGeom prst="rect">
            <a:avLst/>
          </a:prstGeom>
        </p:spPr>
        <p:txBody>
          <a:bodyPr spcFirstLastPara="1" wrap="square" lIns="88253" tIns="88253" rIns="88253" bIns="88253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273" name="Google Shape;1273;p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4C0DD4-FFC7-4EEE-B6D8-D272F766C02B}" type="slidenum">
              <a:rPr lang="es-ES" smtClean="0"/>
              <a:pPr>
                <a:defRPr/>
              </a:pPr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1473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00" y="1731169"/>
            <a:ext cx="8470900" cy="315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Conector recto 13"/>
          <p:cNvCxnSpPr/>
          <p:nvPr userDrawn="1"/>
        </p:nvCxnSpPr>
        <p:spPr>
          <a:xfrm flipH="1">
            <a:off x="655638" y="366713"/>
            <a:ext cx="848836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76" y="4211241"/>
            <a:ext cx="1825625" cy="397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m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213" y="4354116"/>
            <a:ext cx="1816100" cy="146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2251" y="495608"/>
            <a:ext cx="7772400" cy="77091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4476" y="1480144"/>
            <a:ext cx="7772400" cy="1901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/>
          </p:nvPr>
        </p:nvSpPr>
        <p:spPr>
          <a:xfrm>
            <a:off x="564476" y="192290"/>
            <a:ext cx="7772400" cy="174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s-E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67956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CD59B-B4B0-426E-AC9E-139FD5154671}" type="datetimeFigureOut">
              <a:rPr lang="pt-BR" smtClean="0"/>
              <a:t>25/09/2019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EB9B7-B811-470F-8A19-3290880822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752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CD59B-B4B0-426E-AC9E-139FD5154671}" type="datetimeFigureOut">
              <a:rPr lang="pt-BR" smtClean="0"/>
              <a:t>25/09/2019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EB9B7-B811-470F-8A19-3290880822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77866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CD59B-B4B0-426E-AC9E-139FD5154671}" type="datetimeFigureOut">
              <a:rPr lang="pt-BR" smtClean="0"/>
              <a:t>25/09/2019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EB9B7-B811-470F-8A19-3290880822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10757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CD59B-B4B0-426E-AC9E-139FD5154671}" type="datetimeFigureOut">
              <a:rPr lang="pt-BR" smtClean="0"/>
              <a:t>25/09/2019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EB9B7-B811-470F-8A19-3290880822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38419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CD59B-B4B0-426E-AC9E-139FD5154671}" type="datetimeFigureOut">
              <a:rPr lang="pt-BR" smtClean="0"/>
              <a:t>25/09/2019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EB9B7-B811-470F-8A19-3290880822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68778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CD59B-B4B0-426E-AC9E-139FD5154671}" type="datetimeFigureOut">
              <a:rPr lang="pt-BR" smtClean="0"/>
              <a:t>25/09/2019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EB9B7-B811-470F-8A19-3290880822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86512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CD59B-B4B0-426E-AC9E-139FD5154671}" type="datetimeFigureOut">
              <a:rPr lang="pt-BR" smtClean="0"/>
              <a:t>25/09/2019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EB9B7-B811-470F-8A19-3290880822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4370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CD59B-B4B0-426E-AC9E-139FD5154671}" type="datetimeFigureOut">
              <a:rPr lang="pt-BR" smtClean="0"/>
              <a:t>25/09/2019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EB9B7-B811-470F-8A19-3290880822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22454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CD59B-B4B0-426E-AC9E-139FD5154671}" type="datetimeFigureOut">
              <a:rPr lang="pt-BR" smtClean="0"/>
              <a:t>25/09/2019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EB9B7-B811-470F-8A19-3290880822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77114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CD59B-B4B0-426E-AC9E-139FD5154671}" type="datetimeFigureOut">
              <a:rPr lang="pt-BR" smtClean="0"/>
              <a:t>25/09/2019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EB9B7-B811-470F-8A19-3290880822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9557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ior texto a una c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623888" y="213386"/>
            <a:ext cx="7886700" cy="38945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Marcador de texto 15"/>
          <p:cNvSpPr>
            <a:spLocks noGrp="1"/>
          </p:cNvSpPr>
          <p:nvPr>
            <p:ph type="body" sz="quarter" idx="10"/>
          </p:nvPr>
        </p:nvSpPr>
        <p:spPr>
          <a:xfrm>
            <a:off x="623888" y="648000"/>
            <a:ext cx="7886700" cy="278016"/>
          </a:xfrm>
          <a:prstGeom prst="rect">
            <a:avLst/>
          </a:prstGeom>
        </p:spPr>
        <p:txBody>
          <a:bodyPr anchor="t" anchorCtr="0"/>
          <a:lstStyle>
            <a:lvl1pPr>
              <a:defRPr lang="es-ES" sz="1800" i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lang="es-ES" smtClean="0"/>
            </a:lvl2pPr>
            <a:lvl3pPr>
              <a:defRPr lang="es-ES" smtClean="0"/>
            </a:lvl3pPr>
            <a:lvl4pPr>
              <a:defRPr lang="es-ES" smtClean="0"/>
            </a:lvl4pPr>
            <a:lvl5pPr>
              <a:defRPr lang="es-ES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Marcador de texto 30"/>
          <p:cNvSpPr>
            <a:spLocks noGrp="1"/>
          </p:cNvSpPr>
          <p:nvPr>
            <p:ph type="body" sz="quarter" idx="11"/>
          </p:nvPr>
        </p:nvSpPr>
        <p:spPr>
          <a:xfrm>
            <a:off x="631032" y="1134000"/>
            <a:ext cx="7879556" cy="29860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s-ES" sz="16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lang="es-ES" sz="16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s-ES" sz="16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s-ES" sz="16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s-ES"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371234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CD59B-B4B0-426E-AC9E-139FD5154671}" type="datetimeFigureOut">
              <a:rPr lang="pt-BR" smtClean="0"/>
              <a:t>25/09/2019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EB9B7-B811-470F-8A19-3290880822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5925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ior. Texto a dos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134001"/>
            <a:ext cx="3886200" cy="29798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563" marR="0" indent="-182563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FF0000"/>
              </a:buClr>
              <a:buSzTx/>
              <a:buFont typeface="Arial" panose="020B0604020202020204" pitchFamily="34" charset="0"/>
              <a:buChar char="•"/>
              <a:tabLst/>
              <a:defRPr lang="es-ES" sz="16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lang="es-ES" sz="16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s-ES" sz="16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s-ES" sz="16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134001"/>
            <a:ext cx="3886200" cy="29798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563" marR="0" indent="-182563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FF0000"/>
              </a:buClr>
              <a:buSzTx/>
              <a:buFont typeface="Arial" panose="020B0604020202020204" pitchFamily="34" charset="0"/>
              <a:buChar char="•"/>
              <a:tabLst/>
              <a:defRPr lang="es-ES" sz="16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lang="es-ES" sz="16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s-ES" sz="16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s-ES" sz="16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Marcador de texto 15"/>
          <p:cNvSpPr>
            <a:spLocks noGrp="1"/>
          </p:cNvSpPr>
          <p:nvPr>
            <p:ph type="body" sz="quarter" idx="10"/>
          </p:nvPr>
        </p:nvSpPr>
        <p:spPr>
          <a:xfrm>
            <a:off x="623888" y="647999"/>
            <a:ext cx="7886700" cy="278100"/>
          </a:xfrm>
          <a:prstGeom prst="rect">
            <a:avLst/>
          </a:prstGeom>
        </p:spPr>
        <p:txBody>
          <a:bodyPr anchor="t" anchorCtr="0"/>
          <a:lstStyle>
            <a:lvl1pPr>
              <a:defRPr lang="es-ES" sz="1800" i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lang="es-ES" smtClean="0"/>
            </a:lvl2pPr>
            <a:lvl3pPr>
              <a:defRPr lang="es-ES" smtClean="0"/>
            </a:lvl3pPr>
            <a:lvl4pPr>
              <a:defRPr lang="es-ES" smtClean="0"/>
            </a:lvl4pPr>
            <a:lvl5pPr>
              <a:defRPr lang="es-ES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623888" y="213386"/>
            <a:ext cx="7886700" cy="38893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626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ior. Texto y campo d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posición de imagen 5"/>
          <p:cNvSpPr>
            <a:spLocks noGrp="1"/>
          </p:cNvSpPr>
          <p:nvPr>
            <p:ph type="pic" sz="quarter" idx="13"/>
          </p:nvPr>
        </p:nvSpPr>
        <p:spPr>
          <a:xfrm>
            <a:off x="4629150" y="1134001"/>
            <a:ext cx="3881438" cy="29798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s-E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es-E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213386"/>
            <a:ext cx="7886700" cy="38761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134001"/>
            <a:ext cx="3886200" cy="29798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563" marR="0" indent="-182563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FF0000"/>
              </a:buClr>
              <a:buSzTx/>
              <a:buFont typeface="Arial" panose="020B0604020202020204" pitchFamily="34" charset="0"/>
              <a:buChar char="•"/>
              <a:tabLst/>
              <a:defRPr lang="es-ES" sz="16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lang="es-ES" sz="16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s-ES" sz="16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s-ES" sz="16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Marcador de texto 15"/>
          <p:cNvSpPr>
            <a:spLocks noGrp="1"/>
          </p:cNvSpPr>
          <p:nvPr>
            <p:ph type="body" sz="quarter" idx="10"/>
          </p:nvPr>
        </p:nvSpPr>
        <p:spPr>
          <a:xfrm>
            <a:off x="623888" y="648000"/>
            <a:ext cx="7886700" cy="278100"/>
          </a:xfrm>
          <a:prstGeom prst="rect">
            <a:avLst/>
          </a:prstGeom>
        </p:spPr>
        <p:txBody>
          <a:bodyPr anchor="t" anchorCtr="0"/>
          <a:lstStyle>
            <a:lvl1pPr>
              <a:defRPr lang="es-ES" sz="1800" i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lang="es-ES" smtClean="0"/>
            </a:lvl2pPr>
            <a:lvl3pPr>
              <a:defRPr lang="es-ES" smtClean="0"/>
            </a:lvl3pPr>
            <a:lvl4pPr>
              <a:defRPr lang="es-ES" smtClean="0"/>
            </a:lvl4pPr>
            <a:lvl5pPr>
              <a:defRPr lang="es-ES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67335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erior. Texto y campo d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posición de imagen 5"/>
          <p:cNvSpPr>
            <a:spLocks noGrp="1"/>
          </p:cNvSpPr>
          <p:nvPr>
            <p:ph type="pic" sz="quarter" idx="13"/>
          </p:nvPr>
        </p:nvSpPr>
        <p:spPr>
          <a:xfrm>
            <a:off x="4629150" y="1835944"/>
            <a:ext cx="3881438" cy="2513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s-E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es-E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213386"/>
            <a:ext cx="7886700" cy="71333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35944"/>
            <a:ext cx="3886200" cy="2513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563" marR="0" indent="-182563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FF0000"/>
              </a:buClr>
              <a:buSzTx/>
              <a:buFont typeface="Arial" panose="020B0604020202020204" pitchFamily="34" charset="0"/>
              <a:buChar char="•"/>
              <a:tabLst/>
              <a:defRPr lang="es-ES" sz="16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lang="es-ES" sz="16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s-ES" sz="16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s-ES" sz="16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 err="1"/>
              <a:t>Second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  <a:p>
            <a:pPr lvl="2"/>
            <a:r>
              <a:rPr lang="es-ES" dirty="0" err="1"/>
              <a:t>Third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  <a:p>
            <a:pPr lvl="3"/>
            <a:r>
              <a:rPr lang="es-ES" dirty="0" err="1"/>
              <a:t>Fourth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  <a:p>
            <a:pPr lvl="4"/>
            <a:r>
              <a:rPr lang="es-ES" dirty="0" err="1"/>
              <a:t>Fifth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17"/>
          </p:nvPr>
        </p:nvSpPr>
        <p:spPr>
          <a:xfrm>
            <a:off x="623888" y="1328738"/>
            <a:ext cx="7886700" cy="33575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s-ES" sz="2400" smtClean="0">
                <a:solidFill>
                  <a:srgbClr val="FF0000"/>
                </a:solidFill>
              </a:defRPr>
            </a:lvl1pPr>
            <a:lvl2pPr>
              <a:defRPr lang="es-ES" sz="1400" smtClean="0"/>
            </a:lvl2pPr>
            <a:lvl3pPr>
              <a:defRPr lang="es-ES" sz="1200" smtClean="0"/>
            </a:lvl3pPr>
            <a:lvl4pPr>
              <a:defRPr lang="es-ES" sz="1000" smtClean="0"/>
            </a:lvl4pPr>
            <a:lvl5pPr>
              <a:defRPr lang="es-ES" sz="1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86703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tac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 userDrawn="1"/>
        </p:nvSpPr>
        <p:spPr>
          <a:xfrm rot="16200000">
            <a:off x="2000250" y="-2000250"/>
            <a:ext cx="5143500" cy="9144000"/>
          </a:xfrm>
          <a:prstGeom prst="rect">
            <a:avLst/>
          </a:prstGeom>
          <a:gradFill flip="none" rotWithShape="1">
            <a:gsLst>
              <a:gs pos="2500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0374" y="2160000"/>
            <a:ext cx="6843252" cy="864000"/>
          </a:xfrm>
          <a:prstGeom prst="rect">
            <a:avLst/>
          </a:prstGeom>
        </p:spPr>
        <p:txBody>
          <a:bodyPr/>
          <a:lstStyle>
            <a:lvl1pPr algn="ctr">
              <a:defRPr sz="38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0882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4"/>
          <p:cNvSpPr/>
          <p:nvPr userDrawn="1"/>
        </p:nvSpPr>
        <p:spPr>
          <a:xfrm rot="16200000">
            <a:off x="2758480" y="-1659930"/>
            <a:ext cx="4239816" cy="8531225"/>
          </a:xfrm>
          <a:prstGeom prst="rect">
            <a:avLst/>
          </a:prstGeom>
          <a:gradFill flip="none" rotWithShape="1">
            <a:gsLst>
              <a:gs pos="2500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3" name="Imagen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76" y="4018360"/>
            <a:ext cx="1825625" cy="398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4764881"/>
            <a:ext cx="571500" cy="334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726" y="4764881"/>
            <a:ext cx="1463675" cy="334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uadroTexto 12"/>
          <p:cNvSpPr txBox="1"/>
          <p:nvPr userDrawn="1"/>
        </p:nvSpPr>
        <p:spPr>
          <a:xfrm>
            <a:off x="1047750" y="3474037"/>
            <a:ext cx="2667000" cy="784830"/>
          </a:xfrm>
          <a:prstGeom prst="rect">
            <a:avLst/>
          </a:prstGeom>
          <a:noFill/>
        </p:spPr>
        <p:txBody>
          <a:bodyPr anchor="b">
            <a:spAutoFit/>
          </a:bodyPr>
          <a:lstStyle>
            <a:defPPr>
              <a:defRPr lang="es-ES"/>
            </a:defPPr>
            <a:lvl1pPr>
              <a:spcBef>
                <a:spcPts val="600"/>
              </a:spcBef>
              <a:defRPr sz="1000" i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dirty="0" err="1"/>
              <a:t>Nosso</a:t>
            </a:r>
            <a:r>
              <a:rPr lang="en-US" dirty="0"/>
              <a:t> </a:t>
            </a:r>
            <a:r>
              <a:rPr lang="en-US" dirty="0" err="1"/>
              <a:t>propósito</a:t>
            </a:r>
            <a:r>
              <a:rPr lang="en-US" dirty="0"/>
              <a:t> é </a:t>
            </a:r>
            <a:r>
              <a:rPr lang="en-US" dirty="0" err="1"/>
              <a:t>contribuir</a:t>
            </a:r>
            <a:r>
              <a:rPr lang="en-US" dirty="0"/>
              <a:t> para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pessoas</a:t>
            </a:r>
            <a:r>
              <a:rPr lang="en-US" dirty="0"/>
              <a:t> e </a:t>
            </a:r>
            <a:r>
              <a:rPr lang="en-US" dirty="0" err="1"/>
              <a:t>negócios</a:t>
            </a:r>
            <a:r>
              <a:rPr lang="en-US" dirty="0"/>
              <a:t> </a:t>
            </a:r>
            <a:r>
              <a:rPr lang="en-US" dirty="0" err="1"/>
              <a:t>prosperem</a:t>
            </a:r>
            <a:r>
              <a:rPr lang="en-US" dirty="0"/>
              <a:t>.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dirty="0" err="1"/>
              <a:t>Nossa</a:t>
            </a:r>
            <a:r>
              <a:rPr lang="en-US" dirty="0"/>
              <a:t> </a:t>
            </a:r>
            <a:r>
              <a:rPr lang="en-US" dirty="0" err="1"/>
              <a:t>cultura</a:t>
            </a:r>
            <a:r>
              <a:rPr lang="en-US" dirty="0"/>
              <a:t> é </a:t>
            </a:r>
            <a:r>
              <a:rPr lang="en-US" dirty="0" err="1"/>
              <a:t>baseada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crença</a:t>
            </a:r>
            <a:r>
              <a:rPr lang="en-US" dirty="0"/>
              <a:t> de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tudo</a:t>
            </a:r>
            <a:r>
              <a:rPr lang="en-US" dirty="0"/>
              <a:t> </a:t>
            </a:r>
            <a:r>
              <a:rPr lang="en-US" dirty="0" err="1"/>
              <a:t>deve</a:t>
            </a:r>
            <a:r>
              <a:rPr lang="en-US" dirty="0"/>
              <a:t> </a:t>
            </a:r>
            <a:r>
              <a:rPr lang="en-US" dirty="0" err="1"/>
              <a:t>ser</a:t>
            </a:r>
            <a:r>
              <a:rPr lang="en-US" dirty="0"/>
              <a:t> </a:t>
            </a:r>
            <a:r>
              <a:rPr lang="en-US" dirty="0" err="1"/>
              <a:t>feito</a:t>
            </a:r>
            <a:r>
              <a:rPr lang="en-US" dirty="0"/>
              <a:t> de um </a:t>
            </a:r>
            <a:r>
              <a:rPr lang="en-US" dirty="0" err="1"/>
              <a:t>jeito</a:t>
            </a:r>
            <a:r>
              <a:rPr lang="en-US" dirty="0"/>
              <a:t>:</a:t>
            </a:r>
            <a:endParaRPr lang="es-ES" dirty="0"/>
          </a:p>
        </p:txBody>
      </p:sp>
      <p:sp>
        <p:nvSpPr>
          <p:cNvPr id="7" name="CuadroTexto 7"/>
          <p:cNvSpPr txBox="1">
            <a:spLocks noChangeArrowheads="1"/>
          </p:cNvSpPr>
          <p:nvPr userDrawn="1"/>
        </p:nvSpPr>
        <p:spPr bwMode="auto">
          <a:xfrm>
            <a:off x="1152525" y="1239441"/>
            <a:ext cx="2667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altLang="pt-BR" sz="3600">
                <a:solidFill>
                  <a:srgbClr val="FF0000"/>
                </a:solidFill>
              </a:rPr>
              <a:t>Obrigado</a:t>
            </a:r>
            <a:endParaRPr lang="es-ES" altLang="pt-BR" sz="3600">
              <a:solidFill>
                <a:srgbClr val="FF0000"/>
              </a:solidFill>
            </a:endParaRPr>
          </a:p>
        </p:txBody>
      </p:sp>
      <p:pic>
        <p:nvPicPr>
          <p:cNvPr id="8" name="Imagem 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76" y="4331494"/>
            <a:ext cx="1749425" cy="17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6225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efaul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4419601" y="4629151"/>
            <a:ext cx="2133599" cy="276224"/>
          </a:xfrm>
          <a:prstGeom prst="rect">
            <a:avLst/>
          </a:prstGeom>
          <a:noFill/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</a:pPr>
            <a:fld id="{00000000-1234-1234-1234-123412341234}" type="slidenum">
              <a:rPr lang="en-US" sz="3000" smtClean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pPr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</a:pPr>
              <a:t>‹nº›</a:t>
            </a:fld>
            <a:endParaRPr lang="en-US" sz="30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Title, Conten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8880" cy="858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body" idx="1"/>
          </p:nvPr>
        </p:nvSpPr>
        <p:spPr>
          <a:xfrm>
            <a:off x="457200" y="1203390"/>
            <a:ext cx="8229240" cy="298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96550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Imagen 15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25" y="4749404"/>
            <a:ext cx="889000" cy="126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1 CuadroTexto"/>
          <p:cNvSpPr txBox="1">
            <a:spLocks noChangeArrowheads="1"/>
          </p:cNvSpPr>
          <p:nvPr userDrawn="1"/>
        </p:nvSpPr>
        <p:spPr bwMode="auto">
          <a:xfrm>
            <a:off x="7964488" y="4729163"/>
            <a:ext cx="5080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fld id="{975BE5C1-31E6-430D-BB90-C23A3928681F}" type="slidenum">
              <a:rPr lang="es-ES" altLang="pt-BR" sz="1000" smtClean="0">
                <a:solidFill>
                  <a:schemeClr val="bg1"/>
                </a:solidFill>
              </a:rPr>
              <a:pPr algn="ctr">
                <a:defRPr/>
              </a:pPr>
              <a:t>‹nº›</a:t>
            </a:fld>
            <a:endParaRPr lang="es-ES" altLang="pt-BR" sz="100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0" r:id="rId2"/>
    <p:sldLayoutId id="2147483711" r:id="rId3"/>
    <p:sldLayoutId id="2147483712" r:id="rId4"/>
    <p:sldLayoutId id="2147483713" r:id="rId5"/>
    <p:sldLayoutId id="2147483719" r:id="rId6"/>
    <p:sldLayoutId id="2147483720" r:id="rId7"/>
    <p:sldLayoutId id="2147483721" r:id="rId8"/>
    <p:sldLayoutId id="2147483722" r:id="rId9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sz="3200" kern="1200" dirty="0">
          <a:solidFill>
            <a:srgbClr val="FF00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FF0000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FF0000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FF0000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FF0000"/>
          </a:solidFill>
          <a:latin typeface="Arial" charset="0"/>
          <a:cs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FF0000"/>
          </a:solidFill>
          <a:latin typeface="Arial" charset="0"/>
          <a:cs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FF0000"/>
          </a:solidFill>
          <a:latin typeface="Arial" charset="0"/>
          <a:cs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FF0000"/>
          </a:solidFill>
          <a:latin typeface="Arial" charset="0"/>
          <a:cs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FF0000"/>
          </a:solidFill>
          <a:latin typeface="Arial" charset="0"/>
          <a:cs typeface="Arial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9CD59B-B4B0-426E-AC9E-139FD5154671}" type="datetimeFigureOut">
              <a:rPr lang="pt-BR" smtClean="0"/>
              <a:t>25/09/2019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5EB9B7-B811-470F-8A19-3290880822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2457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png"/><Relationship Id="rId9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11" Type="http://schemas.openxmlformats.org/officeDocument/2006/relationships/image" Target="../media/image12.png"/><Relationship Id="rId5" Type="http://schemas.openxmlformats.org/officeDocument/2006/relationships/image" Target="../media/image16.pn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4C65FAF3-9455-43D3-99F9-182B9E019DAC}"/>
              </a:ext>
            </a:extLst>
          </p:cNvPr>
          <p:cNvSpPr txBox="1"/>
          <p:nvPr/>
        </p:nvSpPr>
        <p:spPr>
          <a:xfrm>
            <a:off x="457566" y="2306812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pt-BR" b="1" dirty="0">
                <a:solidFill>
                  <a:schemeClr val="bg1"/>
                </a:solidFill>
              </a:rPr>
              <a:t>As mudanças e simplificações previstas no sistema </a:t>
            </a:r>
            <a:r>
              <a:rPr lang="pt-BR" b="1" dirty="0" err="1">
                <a:solidFill>
                  <a:schemeClr val="bg1"/>
                </a:solidFill>
              </a:rPr>
              <a:t>eSocial</a:t>
            </a:r>
            <a:endParaRPr lang="pt-BR" sz="2800" b="1" i="1" dirty="0">
              <a:solidFill>
                <a:schemeClr val="bg1"/>
              </a:solidFill>
              <a:latin typeface="Calibri" panose="020F0502020204030204"/>
              <a:ea typeface="Meiryo" panose="020B0604030504040204" pitchFamily="34" charset="-128"/>
              <a:cs typeface="Arial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FF8B38DD-4E41-49E9-9DBF-61DCE7A318A0}"/>
              </a:ext>
            </a:extLst>
          </p:cNvPr>
          <p:cNvSpPr txBox="1"/>
          <p:nvPr/>
        </p:nvSpPr>
        <p:spPr>
          <a:xfrm>
            <a:off x="472649" y="1359022"/>
            <a:ext cx="62492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pt-BR" sz="6000" b="1" i="1" dirty="0">
                <a:solidFill>
                  <a:srgbClr val="FFC000"/>
                </a:solidFill>
                <a:latin typeface="Calibri" panose="020F0502020204030204"/>
                <a:ea typeface="Meiryo" panose="020B0604030504040204" pitchFamily="34" charset="-128"/>
                <a:cs typeface="Arial" pitchFamily="34" charset="0"/>
              </a:rPr>
              <a:t>eSocial</a:t>
            </a:r>
            <a:endParaRPr lang="pt-BR" sz="6000" b="1" dirty="0">
              <a:solidFill>
                <a:prstClr val="white"/>
              </a:solidFill>
              <a:latin typeface="Calibri" panose="020F0502020204030204"/>
              <a:ea typeface="Meiryo" panose="020B0604030504040204" pitchFamily="34" charset="-128"/>
              <a:cs typeface="Arial" pitchFamily="34" charset="0"/>
            </a:endParaRPr>
          </a:p>
        </p:txBody>
      </p:sp>
      <p:pic>
        <p:nvPicPr>
          <p:cNvPr id="7" name="Picture 5" descr="eSocial vertical">
            <a:extLst>
              <a:ext uri="{FF2B5EF4-FFF2-40B4-BE49-F238E27FC236}">
                <a16:creationId xmlns:a16="http://schemas.microsoft.com/office/drawing/2014/main" xmlns="" id="{572F8312-03C9-45FC-A732-E6577E819C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32493" y="4403467"/>
            <a:ext cx="765833" cy="492977"/>
          </a:xfrm>
          <a:prstGeom prst="rect">
            <a:avLst/>
          </a:prstGeom>
          <a:noFill/>
        </p:spPr>
      </p:pic>
      <p:sp>
        <p:nvSpPr>
          <p:cNvPr id="8" name="object 10">
            <a:extLst>
              <a:ext uri="{FF2B5EF4-FFF2-40B4-BE49-F238E27FC236}">
                <a16:creationId xmlns:a16="http://schemas.microsoft.com/office/drawing/2014/main" xmlns="" id="{246FF77B-A065-4E08-A4E4-AE779BC7CA3E}"/>
              </a:ext>
            </a:extLst>
          </p:cNvPr>
          <p:cNvSpPr txBox="1"/>
          <p:nvPr/>
        </p:nvSpPr>
        <p:spPr>
          <a:xfrm>
            <a:off x="4499992" y="3425522"/>
            <a:ext cx="2911095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defTabSz="685800"/>
            <a:r>
              <a:rPr lang="en-US" sz="1400" b="1" spc="-4" dirty="0">
                <a:solidFill>
                  <a:srgbClr val="FFC81D"/>
                </a:solidFill>
                <a:latin typeface="Arial"/>
                <a:cs typeface="Arial"/>
              </a:rPr>
              <a:t>João Paulo </a:t>
            </a:r>
            <a:r>
              <a:rPr lang="en-US" sz="1400" b="1" spc="-4" dirty="0" smtClean="0">
                <a:solidFill>
                  <a:srgbClr val="FFC81D"/>
                </a:solidFill>
                <a:latin typeface="Arial"/>
                <a:cs typeface="Arial"/>
              </a:rPr>
              <a:t>Ferreira </a:t>
            </a:r>
            <a:r>
              <a:rPr lang="en-US" sz="1400" b="1" spc="-4" dirty="0">
                <a:solidFill>
                  <a:srgbClr val="FFC81D"/>
                </a:solidFill>
                <a:latin typeface="Arial"/>
                <a:cs typeface="Arial"/>
              </a:rPr>
              <a:t>Machado</a:t>
            </a:r>
          </a:p>
          <a:p>
            <a:pPr marL="9525" defTabSz="685800"/>
            <a:r>
              <a:rPr lang="pt-BR" sz="1400" i="1" spc="-4" dirty="0">
                <a:solidFill>
                  <a:srgbClr val="FFFFFF"/>
                </a:solidFill>
                <a:latin typeface="Arial"/>
                <a:cs typeface="Arial"/>
              </a:rPr>
              <a:t>Auditor-Fiscal do Trabalho</a:t>
            </a:r>
          </a:p>
          <a:p>
            <a:pPr marL="9525" defTabSz="685800"/>
            <a:r>
              <a:rPr lang="pt-BR" sz="1400" i="1" spc="-4" dirty="0">
                <a:solidFill>
                  <a:srgbClr val="FFFFFF"/>
                </a:solidFill>
                <a:latin typeface="Arial"/>
                <a:cs typeface="Arial"/>
              </a:rPr>
              <a:t>joao.p.machado@mte.gov.br 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1E31A33F-AD1B-44F1-99AD-7269E4568A7E}"/>
              </a:ext>
            </a:extLst>
          </p:cNvPr>
          <p:cNvSpPr/>
          <p:nvPr/>
        </p:nvSpPr>
        <p:spPr>
          <a:xfrm>
            <a:off x="179512" y="195486"/>
            <a:ext cx="7118814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561D87CF-3574-49DE-860F-514E0252ED4B}"/>
              </a:ext>
            </a:extLst>
          </p:cNvPr>
          <p:cNvSpPr txBox="1"/>
          <p:nvPr/>
        </p:nvSpPr>
        <p:spPr>
          <a:xfrm>
            <a:off x="226455" y="240312"/>
            <a:ext cx="684076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pt-BR" dirty="0">
                <a:solidFill>
                  <a:schemeClr val="bg1"/>
                </a:solidFill>
              </a:rPr>
              <a:t>Audiência Pública - Comissão de Desenvolvimento Econômico, Indústria, Comércio e Serviços – Câmara dos Deputados </a:t>
            </a:r>
            <a:endParaRPr lang="pt-BR" sz="2800" b="1" i="1" dirty="0">
              <a:solidFill>
                <a:schemeClr val="bg1"/>
              </a:solidFill>
              <a:latin typeface="Calibri" panose="020F0502020204030204"/>
              <a:ea typeface="Meiryo" panose="020B0604030504040204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701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651437" y="457095"/>
            <a:ext cx="7089432" cy="547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400"/>
              </a:lnSpc>
            </a:pPr>
            <a:r>
              <a:rPr lang="pt-BR" sz="3800" b="1" dirty="0">
                <a:solidFill>
                  <a:srgbClr val="FF0000"/>
                </a:solidFill>
                <a:latin typeface="Calibri" pitchFamily="34" charset="0"/>
                <a:ea typeface="Meiryo" panose="020B0604030504040204" pitchFamily="34" charset="-128"/>
                <a:cs typeface="Arial" pitchFamily="34" charset="0"/>
              </a:rPr>
              <a:t>Cenário desejado</a:t>
            </a:r>
          </a:p>
        </p:txBody>
      </p:sp>
      <p:sp>
        <p:nvSpPr>
          <p:cNvPr id="23" name="Elipse 22"/>
          <p:cNvSpPr/>
          <p:nvPr/>
        </p:nvSpPr>
        <p:spPr>
          <a:xfrm>
            <a:off x="323528" y="467740"/>
            <a:ext cx="367785" cy="367785"/>
          </a:xfrm>
          <a:prstGeom prst="ellipse">
            <a:avLst/>
          </a:prstGeom>
          <a:solidFill>
            <a:srgbClr val="FFC9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Elipse 23"/>
          <p:cNvSpPr/>
          <p:nvPr/>
        </p:nvSpPr>
        <p:spPr>
          <a:xfrm>
            <a:off x="493620" y="411510"/>
            <a:ext cx="153245" cy="15324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  <p:sp>
        <p:nvSpPr>
          <p:cNvPr id="49" name="object 10"/>
          <p:cNvSpPr txBox="1"/>
          <p:nvPr/>
        </p:nvSpPr>
        <p:spPr>
          <a:xfrm>
            <a:off x="757695" y="3507854"/>
            <a:ext cx="1957535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t-BR" b="1" spc="-5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  <a:cs typeface="Calibri" pitchFamily="34" charset="0"/>
              </a:rPr>
              <a:t>Empresas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0568" y="1489156"/>
            <a:ext cx="3877949" cy="216518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9161" y="1454528"/>
            <a:ext cx="3877949" cy="2165187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306923" y="2028516"/>
            <a:ext cx="1041018" cy="1119375"/>
          </a:xfrm>
          <a:prstGeom prst="rect">
            <a:avLst/>
          </a:prstGeom>
        </p:spPr>
      </p:pic>
      <p:sp>
        <p:nvSpPr>
          <p:cNvPr id="33" name="object 10"/>
          <p:cNvSpPr txBox="1"/>
          <p:nvPr/>
        </p:nvSpPr>
        <p:spPr>
          <a:xfrm>
            <a:off x="3926047" y="3507854"/>
            <a:ext cx="2158121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t-BR" b="1" spc="-5" dirty="0" err="1">
                <a:solidFill>
                  <a:schemeClr val="bg1">
                    <a:lumMod val="65000"/>
                  </a:schemeClr>
                </a:solidFill>
                <a:latin typeface="Calibri" pitchFamily="34" charset="0"/>
                <a:cs typeface="Calibri" pitchFamily="34" charset="0"/>
              </a:rPr>
              <a:t>eSocial</a:t>
            </a:r>
            <a:endParaRPr lang="pt-BR" b="1" spc="-5" dirty="0">
              <a:solidFill>
                <a:schemeClr val="bg1">
                  <a:lumMod val="6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5" name="Imagem 3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516" y="2676906"/>
            <a:ext cx="745626" cy="292205"/>
          </a:xfrm>
          <a:prstGeom prst="rect">
            <a:avLst/>
          </a:prstGeom>
        </p:spPr>
      </p:pic>
      <p:pic>
        <p:nvPicPr>
          <p:cNvPr id="37" name="Imagem 3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5489" y="2020688"/>
            <a:ext cx="998360" cy="242721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3707" y="1923678"/>
            <a:ext cx="785968" cy="474725"/>
          </a:xfrm>
          <a:prstGeom prst="rect">
            <a:avLst/>
          </a:prstGeom>
        </p:spPr>
      </p:pic>
      <p:sp>
        <p:nvSpPr>
          <p:cNvPr id="38" name="object 10"/>
          <p:cNvSpPr txBox="1"/>
          <p:nvPr/>
        </p:nvSpPr>
        <p:spPr>
          <a:xfrm>
            <a:off x="5652120" y="3421426"/>
            <a:ext cx="3031630" cy="583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00"/>
              </a:lnSpc>
            </a:pPr>
            <a:r>
              <a:rPr lang="pt-BR" sz="1600" spc="-5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  <a:cs typeface="Calibri" pitchFamily="34" charset="0"/>
              </a:rPr>
              <a:t>Os partícipes do Consórcio recebem as informações do </a:t>
            </a:r>
            <a:r>
              <a:rPr lang="pt-BR" sz="1600" spc="-5" dirty="0" err="1">
                <a:solidFill>
                  <a:schemeClr val="bg1">
                    <a:lumMod val="65000"/>
                  </a:schemeClr>
                </a:solidFill>
                <a:latin typeface="Calibri" pitchFamily="34" charset="0"/>
                <a:cs typeface="Calibri" pitchFamily="34" charset="0"/>
              </a:rPr>
              <a:t>eSocial</a:t>
            </a:r>
            <a:r>
              <a:rPr lang="pt-BR" sz="1600" spc="-5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  <a:cs typeface="Calibri" pitchFamily="34" charset="0"/>
              </a:rPr>
              <a:t> e as tratam em seus ambientes. </a:t>
            </a:r>
          </a:p>
        </p:txBody>
      </p:sp>
      <p:cxnSp>
        <p:nvCxnSpPr>
          <p:cNvPr id="14" name="Conector reto 13"/>
          <p:cNvCxnSpPr/>
          <p:nvPr/>
        </p:nvCxnSpPr>
        <p:spPr>
          <a:xfrm>
            <a:off x="5652120" y="3291830"/>
            <a:ext cx="3031630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155131E2-8EBC-45F2-B6B2-F70E4E6AE26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00745" y="1973601"/>
            <a:ext cx="1089896" cy="483989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xmlns="" id="{203A5130-4B42-4F96-A8D6-C104743C2A3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16216" y="4515966"/>
            <a:ext cx="1152128" cy="559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668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33" grpId="0"/>
      <p:bldP spid="3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hape 170"/>
          <p:cNvSpPr>
            <a:spLocks noChangeShapeType="1"/>
          </p:cNvSpPr>
          <p:nvPr/>
        </p:nvSpPr>
        <p:spPr bwMode="auto">
          <a:xfrm>
            <a:off x="38100" y="4588669"/>
            <a:ext cx="9067800" cy="0"/>
          </a:xfrm>
          <a:prstGeom prst="line">
            <a:avLst/>
          </a:prstGeom>
          <a:noFill/>
          <a:ln w="25400">
            <a:solidFill>
              <a:srgbClr val="E9E8E9"/>
            </a:solidFill>
            <a:round/>
            <a:headEnd/>
            <a:tailEnd/>
          </a:ln>
        </p:spPr>
        <p:txBody>
          <a:bodyPr lIns="34289" tIns="34290" rIns="34289" bIns="34290"/>
          <a:lstStyle/>
          <a:p>
            <a:endParaRPr lang="pt-BR"/>
          </a:p>
        </p:txBody>
      </p:sp>
      <p:pic>
        <p:nvPicPr>
          <p:cNvPr id="9226" name="pasted-image.pd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029484"/>
            <a:ext cx="2753445" cy="1910418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9227" name="Shape 178"/>
          <p:cNvSpPr>
            <a:spLocks noChangeArrowheads="1"/>
          </p:cNvSpPr>
          <p:nvPr/>
        </p:nvSpPr>
        <p:spPr bwMode="auto">
          <a:xfrm>
            <a:off x="5005389" y="2368154"/>
            <a:ext cx="3019414" cy="96013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none" lIns="34289" tIns="34290" rIns="34289" bIns="34290">
            <a:spAutoFit/>
          </a:bodyPr>
          <a:lstStyle/>
          <a:p>
            <a:pPr marL="279797" indent="-279797">
              <a:lnSpc>
                <a:spcPct val="110000"/>
              </a:lnSpc>
              <a:buClr>
                <a:srgbClr val="002774"/>
              </a:buClr>
              <a:buBlip>
                <a:blip r:embed="rId3"/>
              </a:buBlip>
            </a:pPr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Prelo-Medium"/>
                <a:ea typeface="Prelo-Medium"/>
                <a:cs typeface="Prelo-Medium"/>
                <a:sym typeface="Prelo-Medium"/>
              </a:rPr>
              <a:t>Direitos Garantidos</a:t>
            </a:r>
            <a:endParaRPr lang="pt-BR" b="1" dirty="0">
              <a:solidFill>
                <a:schemeClr val="bg1">
                  <a:lumMod val="50000"/>
                </a:schemeClr>
              </a:solidFill>
              <a:latin typeface="Trebuchet MS" pitchFamily="34" charset="0"/>
              <a:sym typeface="Trebuchet MS" pitchFamily="34" charset="0"/>
            </a:endParaRPr>
          </a:p>
          <a:p>
            <a:pPr marL="279797" indent="-279797">
              <a:lnSpc>
                <a:spcPct val="110000"/>
              </a:lnSpc>
              <a:buClr>
                <a:srgbClr val="002774"/>
              </a:buClr>
              <a:buBlip>
                <a:blip r:embed="rId3"/>
              </a:buBlip>
            </a:pPr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Prelo-Medium"/>
                <a:ea typeface="Prelo-Medium"/>
                <a:cs typeface="Prelo-Medium"/>
                <a:sym typeface="Prelo-Medium"/>
              </a:rPr>
              <a:t>Processos Simplificados</a:t>
            </a:r>
            <a:endParaRPr lang="pt-BR" b="1" dirty="0">
              <a:solidFill>
                <a:schemeClr val="bg1">
                  <a:lumMod val="50000"/>
                </a:schemeClr>
              </a:solidFill>
              <a:latin typeface="Trebuchet MS" pitchFamily="34" charset="0"/>
              <a:sym typeface="Trebuchet MS" pitchFamily="34" charset="0"/>
            </a:endParaRPr>
          </a:p>
          <a:p>
            <a:pPr marL="279797" indent="-279797">
              <a:lnSpc>
                <a:spcPct val="110000"/>
              </a:lnSpc>
              <a:buClr>
                <a:srgbClr val="002774"/>
              </a:buClr>
              <a:buBlip>
                <a:blip r:embed="rId3"/>
              </a:buBlip>
            </a:pPr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Prelo-Medium"/>
                <a:ea typeface="Prelo-Medium"/>
                <a:cs typeface="Prelo-Medium"/>
                <a:sym typeface="Prelo-Medium"/>
              </a:rPr>
              <a:t>Informações Consistentes</a:t>
            </a:r>
            <a:endParaRPr lang="pt-BR" b="1" dirty="0">
              <a:solidFill>
                <a:schemeClr val="bg1">
                  <a:lumMod val="50000"/>
                </a:schemeClr>
              </a:solidFill>
              <a:latin typeface="Trebuchet MS" pitchFamily="34" charset="0"/>
              <a:sym typeface="Trebuchet MS" pitchFamily="34" charset="0"/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3235979" y="898074"/>
            <a:ext cx="8752845" cy="593556"/>
            <a:chOff x="139635" y="1978194"/>
            <a:chExt cx="8752845" cy="593556"/>
          </a:xfrm>
        </p:grpSpPr>
        <p:sp>
          <p:nvSpPr>
            <p:cNvPr id="8" name="CaixaDeTexto 7"/>
            <p:cNvSpPr txBox="1"/>
            <p:nvPr/>
          </p:nvSpPr>
          <p:spPr>
            <a:xfrm>
              <a:off x="467544" y="2023779"/>
              <a:ext cx="8424936" cy="5479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3400"/>
                </a:lnSpc>
              </a:pPr>
              <a:r>
                <a:rPr lang="pt-BR" sz="3800" b="1" dirty="0">
                  <a:solidFill>
                    <a:srgbClr val="FF0000"/>
                  </a:solidFill>
                  <a:latin typeface="Calibri" pitchFamily="34" charset="0"/>
                  <a:ea typeface="Meiryo" panose="020B0604030504040204" pitchFamily="34" charset="-128"/>
                  <a:cs typeface="Arial" pitchFamily="34" charset="0"/>
                </a:rPr>
                <a:t>Objetivos do eSocial</a:t>
              </a:r>
            </a:p>
          </p:txBody>
        </p:sp>
        <p:sp>
          <p:nvSpPr>
            <p:cNvPr id="9" name="Elipse 8"/>
            <p:cNvSpPr/>
            <p:nvPr/>
          </p:nvSpPr>
          <p:spPr>
            <a:xfrm>
              <a:off x="139635" y="2034424"/>
              <a:ext cx="367785" cy="367785"/>
            </a:xfrm>
            <a:prstGeom prst="ellipse">
              <a:avLst/>
            </a:prstGeom>
            <a:solidFill>
              <a:srgbClr val="FFC9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Elipse 9"/>
            <p:cNvSpPr/>
            <p:nvPr/>
          </p:nvSpPr>
          <p:spPr>
            <a:xfrm>
              <a:off x="309727" y="1978194"/>
              <a:ext cx="153245" cy="15324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FF0000"/>
                </a:solidFill>
              </a:endParaRPr>
            </a:p>
          </p:txBody>
        </p:sp>
      </p:grpSp>
      <p:sp>
        <p:nvSpPr>
          <p:cNvPr id="11" name="object 10"/>
          <p:cNvSpPr txBox="1"/>
          <p:nvPr/>
        </p:nvSpPr>
        <p:spPr>
          <a:xfrm>
            <a:off x="4447249" y="1754981"/>
            <a:ext cx="4968552" cy="3847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t-BR" sz="2500" b="1" spc="-5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Resultados esperados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6F3CCF2A-574E-453D-93BF-20631E2E30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6216" y="4515966"/>
            <a:ext cx="1152128" cy="559934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Imagem 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822" y="2022139"/>
            <a:ext cx="3033143" cy="1706143"/>
          </a:xfrm>
          <a:prstGeom prst="rect">
            <a:avLst/>
          </a:prstGeom>
        </p:spPr>
      </p:pic>
      <p:grpSp>
        <p:nvGrpSpPr>
          <p:cNvPr id="2" name="Grupo 1"/>
          <p:cNvGrpSpPr/>
          <p:nvPr/>
        </p:nvGrpSpPr>
        <p:grpSpPr>
          <a:xfrm>
            <a:off x="395536" y="411510"/>
            <a:ext cx="8752845" cy="593556"/>
            <a:chOff x="139635" y="1978194"/>
            <a:chExt cx="8752845" cy="593556"/>
          </a:xfrm>
        </p:grpSpPr>
        <p:sp>
          <p:nvSpPr>
            <p:cNvPr id="6" name="CaixaDeTexto 5"/>
            <p:cNvSpPr txBox="1"/>
            <p:nvPr/>
          </p:nvSpPr>
          <p:spPr>
            <a:xfrm>
              <a:off x="467544" y="2023779"/>
              <a:ext cx="8424936" cy="5479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3400"/>
                </a:lnSpc>
              </a:pPr>
              <a:r>
                <a:rPr lang="pt-BR" sz="3800" b="1" dirty="0">
                  <a:solidFill>
                    <a:srgbClr val="FF0000"/>
                  </a:solidFill>
                  <a:latin typeface="Calibri" pitchFamily="34" charset="0"/>
                  <a:ea typeface="Meiryo" panose="020B0604030504040204" pitchFamily="34" charset="-128"/>
                  <a:cs typeface="Arial" pitchFamily="34" charset="0"/>
                </a:rPr>
                <a:t>Sustentação de serviços digitais – STRAB</a:t>
              </a:r>
            </a:p>
          </p:txBody>
        </p:sp>
        <p:sp>
          <p:nvSpPr>
            <p:cNvPr id="7" name="Elipse 6"/>
            <p:cNvSpPr/>
            <p:nvPr/>
          </p:nvSpPr>
          <p:spPr>
            <a:xfrm>
              <a:off x="139635" y="2034424"/>
              <a:ext cx="367785" cy="367785"/>
            </a:xfrm>
            <a:prstGeom prst="ellipse">
              <a:avLst/>
            </a:prstGeom>
            <a:solidFill>
              <a:srgbClr val="FFC9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Elipse 7"/>
            <p:cNvSpPr/>
            <p:nvPr/>
          </p:nvSpPr>
          <p:spPr>
            <a:xfrm>
              <a:off x="309727" y="1978194"/>
              <a:ext cx="153245" cy="15324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FF0000"/>
                </a:solidFill>
              </a:endParaRPr>
            </a:p>
          </p:txBody>
        </p:sp>
      </p:grpSp>
      <p:grpSp>
        <p:nvGrpSpPr>
          <p:cNvPr id="19" name="Grupo 18"/>
          <p:cNvGrpSpPr/>
          <p:nvPr/>
        </p:nvGrpSpPr>
        <p:grpSpPr>
          <a:xfrm>
            <a:off x="855471" y="1635646"/>
            <a:ext cx="5254923" cy="276999"/>
            <a:chOff x="787180" y="2140774"/>
            <a:chExt cx="5254923" cy="276999"/>
          </a:xfrm>
        </p:grpSpPr>
        <p:pic>
          <p:nvPicPr>
            <p:cNvPr id="20" name="Imagem 1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7180" y="2189302"/>
              <a:ext cx="190959" cy="179943"/>
            </a:xfrm>
            <a:prstGeom prst="rect">
              <a:avLst/>
            </a:prstGeom>
          </p:spPr>
        </p:pic>
        <p:sp>
          <p:nvSpPr>
            <p:cNvPr id="21" name="object 10"/>
            <p:cNvSpPr txBox="1"/>
            <p:nvPr/>
          </p:nvSpPr>
          <p:spPr>
            <a:xfrm>
              <a:off x="1073551" y="2140774"/>
              <a:ext cx="4968552" cy="2769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lang="pt-BR" spc="-5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itchFamily="34" charset="0"/>
                </a:rPr>
                <a:t>Seguro Desemprego Web;</a:t>
              </a:r>
            </a:p>
          </p:txBody>
        </p:sp>
      </p:grpSp>
      <p:grpSp>
        <p:nvGrpSpPr>
          <p:cNvPr id="3" name="Grupo 2"/>
          <p:cNvGrpSpPr/>
          <p:nvPr/>
        </p:nvGrpSpPr>
        <p:grpSpPr>
          <a:xfrm>
            <a:off x="859188" y="1900540"/>
            <a:ext cx="5254923" cy="276999"/>
            <a:chOff x="859188" y="1900540"/>
            <a:chExt cx="5254923" cy="276999"/>
          </a:xfrm>
        </p:grpSpPr>
        <p:pic>
          <p:nvPicPr>
            <p:cNvPr id="22" name="Imagem 2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9188" y="1950996"/>
              <a:ext cx="190959" cy="179943"/>
            </a:xfrm>
            <a:prstGeom prst="rect">
              <a:avLst/>
            </a:prstGeom>
          </p:spPr>
        </p:pic>
        <p:sp>
          <p:nvSpPr>
            <p:cNvPr id="23" name="object 10"/>
            <p:cNvSpPr txBox="1"/>
            <p:nvPr/>
          </p:nvSpPr>
          <p:spPr>
            <a:xfrm>
              <a:off x="1145559" y="1900540"/>
              <a:ext cx="4968552" cy="2769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lang="pt-BR" spc="-5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itchFamily="34" charset="0"/>
                </a:rPr>
                <a:t>FGTS Digital;</a:t>
              </a:r>
            </a:p>
          </p:txBody>
        </p:sp>
      </p:grpSp>
      <p:grpSp>
        <p:nvGrpSpPr>
          <p:cNvPr id="4" name="Grupo 3"/>
          <p:cNvGrpSpPr/>
          <p:nvPr/>
        </p:nvGrpSpPr>
        <p:grpSpPr>
          <a:xfrm>
            <a:off x="859188" y="2189951"/>
            <a:ext cx="5254923" cy="276999"/>
            <a:chOff x="859188" y="2189951"/>
            <a:chExt cx="5254923" cy="276999"/>
          </a:xfrm>
        </p:grpSpPr>
        <p:pic>
          <p:nvPicPr>
            <p:cNvPr id="24" name="Imagem 2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9188" y="2233243"/>
              <a:ext cx="190959" cy="179943"/>
            </a:xfrm>
            <a:prstGeom prst="rect">
              <a:avLst/>
            </a:prstGeom>
          </p:spPr>
        </p:pic>
        <p:sp>
          <p:nvSpPr>
            <p:cNvPr id="25" name="object 10"/>
            <p:cNvSpPr txBox="1"/>
            <p:nvPr/>
          </p:nvSpPr>
          <p:spPr>
            <a:xfrm>
              <a:off x="1145559" y="2189951"/>
              <a:ext cx="4968552" cy="2769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lang="pt-BR" spc="-5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itchFamily="34" charset="0"/>
                </a:rPr>
                <a:t>CTPS Digital;</a:t>
              </a:r>
            </a:p>
          </p:txBody>
        </p:sp>
      </p:grpSp>
      <p:pic>
        <p:nvPicPr>
          <p:cNvPr id="16" name="Imagem 15">
            <a:extLst>
              <a:ext uri="{FF2B5EF4-FFF2-40B4-BE49-F238E27FC236}">
                <a16:creationId xmlns:a16="http://schemas.microsoft.com/office/drawing/2014/main" xmlns="" id="{A5C31D6E-F5E4-48D3-8E58-7A91E70CC2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6216" y="4515966"/>
            <a:ext cx="1152128" cy="559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842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605082" y="1174562"/>
            <a:ext cx="74953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FF0000"/>
                </a:solidFill>
              </a:rPr>
              <a:t>Parceria com Conselho Federal de Contabilidade</a:t>
            </a:r>
            <a:endParaRPr lang="pt-BR" sz="4400" b="1" dirty="0">
              <a:solidFill>
                <a:srgbClr val="FF0000"/>
              </a:solidFill>
              <a:latin typeface="Calibri" pitchFamily="34" charset="0"/>
              <a:ea typeface="Meiryo" panose="020B0604030504040204" pitchFamily="34" charset="-128"/>
              <a:cs typeface="Arial" pitchFamily="34" charset="0"/>
            </a:endParaRPr>
          </a:p>
        </p:txBody>
      </p:sp>
      <p:grpSp>
        <p:nvGrpSpPr>
          <p:cNvPr id="5" name="Grupo 1"/>
          <p:cNvGrpSpPr/>
          <p:nvPr/>
        </p:nvGrpSpPr>
        <p:grpSpPr>
          <a:xfrm>
            <a:off x="277173" y="1272993"/>
            <a:ext cx="367785" cy="424015"/>
            <a:chOff x="139635" y="293917"/>
            <a:chExt cx="367785" cy="424015"/>
          </a:xfrm>
        </p:grpSpPr>
        <p:sp>
          <p:nvSpPr>
            <p:cNvPr id="2056" name="Elipse 2055"/>
            <p:cNvSpPr/>
            <p:nvPr/>
          </p:nvSpPr>
          <p:spPr>
            <a:xfrm>
              <a:off x="139635" y="350147"/>
              <a:ext cx="367785" cy="367785"/>
            </a:xfrm>
            <a:prstGeom prst="ellipse">
              <a:avLst/>
            </a:prstGeom>
            <a:solidFill>
              <a:srgbClr val="FFC9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7" name="Elipse 56"/>
            <p:cNvSpPr/>
            <p:nvPr/>
          </p:nvSpPr>
          <p:spPr>
            <a:xfrm>
              <a:off x="309727" y="293917"/>
              <a:ext cx="153245" cy="15324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FF0000"/>
                </a:solidFill>
              </a:endParaRPr>
            </a:p>
          </p:txBody>
        </p:sp>
      </p:grp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D7308F96-07DC-481B-8A22-F2556415FB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216" y="4515966"/>
            <a:ext cx="1152128" cy="559934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EFF405EA-6D07-43AC-9F2B-FFEC54CC572C}"/>
              </a:ext>
            </a:extLst>
          </p:cNvPr>
          <p:cNvSpPr/>
          <p:nvPr/>
        </p:nvSpPr>
        <p:spPr>
          <a:xfrm>
            <a:off x="600510" y="1793131"/>
            <a:ext cx="7427874" cy="1738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</a:rPr>
              <a:t>A Secretaria Especial de Previdência e Trabalho e a Secretaria Especial de Desburocratização, Gestão e Governo Digital estão firmando acordo de cooperação técnica com o Conselho Federal de Contabilidade com a finalidade de estabelecer colaboração mútua no processo de simplificação;</a:t>
            </a:r>
          </a:p>
        </p:txBody>
      </p:sp>
    </p:spTree>
    <p:extLst>
      <p:ext uri="{BB962C8B-B14F-4D97-AF65-F5344CB8AC3E}">
        <p14:creationId xmlns:p14="http://schemas.microsoft.com/office/powerpoint/2010/main" val="17463983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605082" y="1174562"/>
            <a:ext cx="53350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err="1">
                <a:solidFill>
                  <a:srgbClr val="FF0000"/>
                </a:solidFill>
              </a:rPr>
              <a:t>eSocial</a:t>
            </a:r>
            <a:r>
              <a:rPr lang="pt-BR" sz="3200" b="1" dirty="0">
                <a:solidFill>
                  <a:srgbClr val="FF0000"/>
                </a:solidFill>
              </a:rPr>
              <a:t> em números</a:t>
            </a:r>
            <a:endParaRPr lang="pt-BR" sz="3200" b="1" dirty="0">
              <a:solidFill>
                <a:srgbClr val="FF0000"/>
              </a:solidFill>
              <a:latin typeface="Calibri" pitchFamily="34" charset="0"/>
              <a:ea typeface="Meiryo" panose="020B0604030504040204" pitchFamily="34" charset="-128"/>
              <a:cs typeface="Arial" pitchFamily="34" charset="0"/>
            </a:endParaRPr>
          </a:p>
        </p:txBody>
      </p:sp>
      <p:grpSp>
        <p:nvGrpSpPr>
          <p:cNvPr id="5" name="Grupo 1"/>
          <p:cNvGrpSpPr/>
          <p:nvPr/>
        </p:nvGrpSpPr>
        <p:grpSpPr>
          <a:xfrm>
            <a:off x="277173" y="1272993"/>
            <a:ext cx="367785" cy="424015"/>
            <a:chOff x="139635" y="293917"/>
            <a:chExt cx="367785" cy="424015"/>
          </a:xfrm>
        </p:grpSpPr>
        <p:sp>
          <p:nvSpPr>
            <p:cNvPr id="2056" name="Elipse 2055"/>
            <p:cNvSpPr/>
            <p:nvPr/>
          </p:nvSpPr>
          <p:spPr>
            <a:xfrm>
              <a:off x="139635" y="350147"/>
              <a:ext cx="367785" cy="367785"/>
            </a:xfrm>
            <a:prstGeom prst="ellipse">
              <a:avLst/>
            </a:prstGeom>
            <a:solidFill>
              <a:srgbClr val="FFC9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7" name="Elipse 56"/>
            <p:cNvSpPr/>
            <p:nvPr/>
          </p:nvSpPr>
          <p:spPr>
            <a:xfrm>
              <a:off x="309727" y="293917"/>
              <a:ext cx="153245" cy="15324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FF0000"/>
                </a:solidFill>
              </a:endParaRPr>
            </a:p>
          </p:txBody>
        </p:sp>
      </p:grp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D7308F96-07DC-481B-8A22-F2556415FB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216" y="4515966"/>
            <a:ext cx="1152128" cy="559934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EFF405EA-6D07-43AC-9F2B-FFEC54CC572C}"/>
              </a:ext>
            </a:extLst>
          </p:cNvPr>
          <p:cNvSpPr/>
          <p:nvPr/>
        </p:nvSpPr>
        <p:spPr>
          <a:xfrm>
            <a:off x="562768" y="1873160"/>
            <a:ext cx="7499882" cy="1310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39.236.553 trabalhadores na base única;</a:t>
            </a:r>
          </a:p>
          <a:p>
            <a:pPr marL="342900" lvl="0" indent="-342900" algn="just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pt-BR" sz="2000" dirty="0">
                <a:solidFill>
                  <a:schemeClr val="bg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Noto Sans Symbols"/>
                <a:cs typeface="Noto Sans Symbols"/>
              </a:rPr>
              <a:t>5.738.766 empregadores enviando informações;</a:t>
            </a:r>
          </a:p>
          <a:p>
            <a:pPr marL="342900" lvl="0" indent="-342900" algn="just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endParaRPr lang="pt-BR" sz="1600" dirty="0">
              <a:solidFill>
                <a:schemeClr val="bg1">
                  <a:lumMod val="50000"/>
                </a:schemeClr>
              </a:solidFill>
              <a:effectLst/>
              <a:latin typeface="Noto Sans Symbols"/>
              <a:ea typeface="Noto Sans Symbols"/>
              <a:cs typeface="Noto Sans Symbols"/>
            </a:endParaRPr>
          </a:p>
        </p:txBody>
      </p:sp>
    </p:spTree>
    <p:extLst>
      <p:ext uri="{BB962C8B-B14F-4D97-AF65-F5344CB8AC3E}">
        <p14:creationId xmlns:p14="http://schemas.microsoft.com/office/powerpoint/2010/main" val="34589094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5" name="Google Shape;1275;p173"/>
          <p:cNvSpPr/>
          <p:nvPr/>
        </p:nvSpPr>
        <p:spPr>
          <a:xfrm>
            <a:off x="38160" y="4588650"/>
            <a:ext cx="9066960" cy="27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5550" cap="flat" cmpd="sng">
            <a:solidFill>
              <a:srgbClr val="E9E8E9"/>
            </a:solidFill>
            <a:prstDash val="solid"/>
            <a:miter lim="8000"/>
            <a:headEnd type="none" w="sm" len="sm"/>
            <a:tailEnd type="none" w="sm" len="sm"/>
          </a:ln>
        </p:spPr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0FDF9C88-4B4B-4397-B383-90B22E91C8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216" y="4515966"/>
            <a:ext cx="1152128" cy="559934"/>
          </a:xfrm>
          <a:prstGeom prst="rect">
            <a:avLst/>
          </a:prstGeom>
        </p:spPr>
      </p:pic>
      <p:pic>
        <p:nvPicPr>
          <p:cNvPr id="1276" name="Google Shape;1276;p173" descr="Uma imagem contendo captura de tela&#10;&#10;Descrição gerada com muito alta confianç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" y="0"/>
            <a:ext cx="9144000" cy="45886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83578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347864" y="2370238"/>
            <a:ext cx="2592288" cy="554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400"/>
              </a:lnSpc>
            </a:pPr>
            <a:r>
              <a:rPr lang="pt-BR" sz="4000" b="1" dirty="0">
                <a:solidFill>
                  <a:srgbClr val="FF0000"/>
                </a:solidFill>
                <a:latin typeface="Calibri" pitchFamily="34" charset="0"/>
                <a:ea typeface="Meiryo" panose="020B0604030504040204" pitchFamily="34" charset="-128"/>
                <a:cs typeface="Arial" pitchFamily="34" charset="0"/>
              </a:rPr>
              <a:t>Obrigado!</a:t>
            </a:r>
          </a:p>
        </p:txBody>
      </p:sp>
      <p:sp>
        <p:nvSpPr>
          <p:cNvPr id="18" name="object 10">
            <a:extLst>
              <a:ext uri="{FF2B5EF4-FFF2-40B4-BE49-F238E27FC236}">
                <a16:creationId xmlns:a16="http://schemas.microsoft.com/office/drawing/2014/main" xmlns="" id="{A0DA8B71-BAEC-41F1-AF2C-78DC98998049}"/>
              </a:ext>
            </a:extLst>
          </p:cNvPr>
          <p:cNvSpPr txBox="1"/>
          <p:nvPr/>
        </p:nvSpPr>
        <p:spPr>
          <a:xfrm>
            <a:off x="3171894" y="2925005"/>
            <a:ext cx="2674094" cy="6309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n-US" sz="1500" b="1" spc="-5" dirty="0">
                <a:solidFill>
                  <a:schemeClr val="accent2">
                    <a:lumMod val="50000"/>
                  </a:schemeClr>
                </a:solidFill>
                <a:latin typeface="Arial"/>
                <a:cs typeface="Arial"/>
              </a:rPr>
              <a:t>João Paulo Ferreira Machado</a:t>
            </a:r>
          </a:p>
          <a:p>
            <a:pPr marL="12700" algn="ctr">
              <a:lnSpc>
                <a:spcPct val="100000"/>
              </a:lnSpc>
            </a:pPr>
            <a:r>
              <a:rPr lang="pt-BR" sz="1300" spc="-5" dirty="0">
                <a:solidFill>
                  <a:schemeClr val="accent2">
                    <a:lumMod val="50000"/>
                  </a:schemeClr>
                </a:solidFill>
                <a:latin typeface="Arial"/>
                <a:cs typeface="Arial"/>
              </a:rPr>
              <a:t>Auditor-Fiscal do Trabalho</a:t>
            </a:r>
          </a:p>
          <a:p>
            <a:pPr marL="12700" algn="ctr">
              <a:lnSpc>
                <a:spcPct val="100000"/>
              </a:lnSpc>
            </a:pPr>
            <a:r>
              <a:rPr lang="pt-BR" sz="1300" spc="-5" dirty="0">
                <a:solidFill>
                  <a:schemeClr val="accent2">
                    <a:lumMod val="50000"/>
                  </a:schemeClr>
                </a:solidFill>
                <a:latin typeface="Arial"/>
                <a:cs typeface="Arial"/>
              </a:rPr>
              <a:t>joao.p.machado@mte.gov.br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60EF006D-DCEF-4371-BF81-E257FA472E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347902"/>
            <a:ext cx="2168292" cy="1393902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2CFFC90D-5B16-44A6-A17A-BBCA2809C1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2160" y="811000"/>
            <a:ext cx="2109037" cy="93080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04EAAE0C-54DF-4A60-B723-F79FAAE405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6216" y="4515966"/>
            <a:ext cx="1152128" cy="559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794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605082" y="1174562"/>
            <a:ext cx="67032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FF0000"/>
                </a:solidFill>
              </a:rPr>
              <a:t>Processo de simplificação</a:t>
            </a:r>
            <a:endParaRPr lang="pt-BR" sz="3200" b="1" dirty="0">
              <a:solidFill>
                <a:srgbClr val="FF0000"/>
              </a:solidFill>
              <a:latin typeface="Calibri" pitchFamily="34" charset="0"/>
              <a:ea typeface="Meiryo" panose="020B0604030504040204" pitchFamily="34" charset="-128"/>
              <a:cs typeface="Arial" pitchFamily="34" charset="0"/>
            </a:endParaRPr>
          </a:p>
        </p:txBody>
      </p:sp>
      <p:grpSp>
        <p:nvGrpSpPr>
          <p:cNvPr id="5" name="Grupo 1"/>
          <p:cNvGrpSpPr/>
          <p:nvPr/>
        </p:nvGrpSpPr>
        <p:grpSpPr>
          <a:xfrm>
            <a:off x="277173" y="1272993"/>
            <a:ext cx="367785" cy="424015"/>
            <a:chOff x="139635" y="293917"/>
            <a:chExt cx="367785" cy="424015"/>
          </a:xfrm>
        </p:grpSpPr>
        <p:sp>
          <p:nvSpPr>
            <p:cNvPr id="2056" name="Elipse 2055"/>
            <p:cNvSpPr/>
            <p:nvPr/>
          </p:nvSpPr>
          <p:spPr>
            <a:xfrm>
              <a:off x="139635" y="350147"/>
              <a:ext cx="367785" cy="367785"/>
            </a:xfrm>
            <a:prstGeom prst="ellipse">
              <a:avLst/>
            </a:prstGeom>
            <a:solidFill>
              <a:srgbClr val="FFC9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7" name="Elipse 56"/>
            <p:cNvSpPr/>
            <p:nvPr/>
          </p:nvSpPr>
          <p:spPr>
            <a:xfrm>
              <a:off x="309727" y="293917"/>
              <a:ext cx="153245" cy="15324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FF0000"/>
                </a:solidFill>
              </a:endParaRPr>
            </a:p>
          </p:txBody>
        </p:sp>
      </p:grp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D7308F96-07DC-481B-8A22-F2556415FB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216" y="4515966"/>
            <a:ext cx="1152128" cy="559934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EFF405EA-6D07-43AC-9F2B-FFEC54CC572C}"/>
              </a:ext>
            </a:extLst>
          </p:cNvPr>
          <p:cNvSpPr/>
          <p:nvPr/>
        </p:nvSpPr>
        <p:spPr>
          <a:xfrm>
            <a:off x="600510" y="1793131"/>
            <a:ext cx="7499882" cy="2573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Foram analisadas todas as propostas apresentadas;</a:t>
            </a:r>
          </a:p>
          <a:p>
            <a:pPr marL="342900" lvl="0" indent="-342900" algn="just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Noto Sans Symbols"/>
                <a:cs typeface="Noto Sans Symbols"/>
              </a:rPr>
              <a:t>Simplificação em duas etapas:</a:t>
            </a:r>
          </a:p>
          <a:p>
            <a:pPr marL="342900" lvl="0" indent="-342900" algn="just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endParaRPr lang="pt-BR" sz="1600" dirty="0">
              <a:solidFill>
                <a:schemeClr val="bg1">
                  <a:lumMod val="50000"/>
                </a:schemeClr>
              </a:solidFill>
              <a:latin typeface="Noto Sans Symbols"/>
              <a:ea typeface="Noto Sans Symbols"/>
              <a:cs typeface="Noto Sans Symbols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1ª etapa – NOTA TÉCNICA 15, de 02/08/2019, com entrada em produção no dia 11/11/2019;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●"/>
            </a:pPr>
            <a:endParaRPr lang="pt-BR" sz="1600" dirty="0">
              <a:solidFill>
                <a:schemeClr val="bg1">
                  <a:lumMod val="50000"/>
                </a:schemeClr>
              </a:solidFill>
              <a:latin typeface="Noto Sans Symbols"/>
              <a:ea typeface="Noto Sans Symbols"/>
              <a:cs typeface="Noto Sans Symbols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2ª etapa – Novo leiaute – Cronograma a ser divulgado</a:t>
            </a:r>
            <a:endParaRPr lang="pt-BR" sz="1600" dirty="0">
              <a:solidFill>
                <a:schemeClr val="bg1">
                  <a:lumMod val="50000"/>
                </a:schemeClr>
              </a:solidFill>
              <a:effectLst/>
              <a:latin typeface="Noto Sans Symbols"/>
              <a:ea typeface="Noto Sans Symbols"/>
              <a:cs typeface="Noto Sans Symbols"/>
            </a:endParaRPr>
          </a:p>
        </p:txBody>
      </p:sp>
    </p:spTree>
    <p:extLst>
      <p:ext uri="{BB962C8B-B14F-4D97-AF65-F5344CB8AC3E}">
        <p14:creationId xmlns:p14="http://schemas.microsoft.com/office/powerpoint/2010/main" val="3817775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605082" y="1174562"/>
            <a:ext cx="67032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FF0000"/>
                </a:solidFill>
              </a:rPr>
              <a:t>Em que consiste a simplificação?</a:t>
            </a:r>
            <a:endParaRPr lang="pt-BR" sz="3200" b="1" dirty="0">
              <a:solidFill>
                <a:srgbClr val="FF0000"/>
              </a:solidFill>
              <a:latin typeface="Calibri" pitchFamily="34" charset="0"/>
              <a:ea typeface="Meiryo" panose="020B0604030504040204" pitchFamily="34" charset="-128"/>
              <a:cs typeface="Arial" pitchFamily="34" charset="0"/>
            </a:endParaRPr>
          </a:p>
        </p:txBody>
      </p:sp>
      <p:grpSp>
        <p:nvGrpSpPr>
          <p:cNvPr id="5" name="Grupo 1"/>
          <p:cNvGrpSpPr/>
          <p:nvPr/>
        </p:nvGrpSpPr>
        <p:grpSpPr>
          <a:xfrm>
            <a:off x="277173" y="1272993"/>
            <a:ext cx="367785" cy="424015"/>
            <a:chOff x="139635" y="293917"/>
            <a:chExt cx="367785" cy="424015"/>
          </a:xfrm>
        </p:grpSpPr>
        <p:sp>
          <p:nvSpPr>
            <p:cNvPr id="2056" name="Elipse 2055"/>
            <p:cNvSpPr/>
            <p:nvPr/>
          </p:nvSpPr>
          <p:spPr>
            <a:xfrm>
              <a:off x="139635" y="350147"/>
              <a:ext cx="367785" cy="367785"/>
            </a:xfrm>
            <a:prstGeom prst="ellipse">
              <a:avLst/>
            </a:prstGeom>
            <a:solidFill>
              <a:srgbClr val="FFC9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7" name="Elipse 56"/>
            <p:cNvSpPr/>
            <p:nvPr/>
          </p:nvSpPr>
          <p:spPr>
            <a:xfrm>
              <a:off x="309727" y="293917"/>
              <a:ext cx="153245" cy="15324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FF0000"/>
                </a:solidFill>
              </a:endParaRPr>
            </a:p>
          </p:txBody>
        </p:sp>
      </p:grp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D7308F96-07DC-481B-8A22-F2556415FB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216" y="4515966"/>
            <a:ext cx="1152128" cy="559934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EFF405EA-6D07-43AC-9F2B-FFEC54CC572C}"/>
              </a:ext>
            </a:extLst>
          </p:cNvPr>
          <p:cNvSpPr/>
          <p:nvPr/>
        </p:nvSpPr>
        <p:spPr>
          <a:xfrm>
            <a:off x="600510" y="1793131"/>
            <a:ext cx="7499882" cy="2726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simplificação e eliminação de campos e eventos de leiaute;</a:t>
            </a:r>
            <a:endParaRPr lang="pt-BR" sz="1600" dirty="0">
              <a:solidFill>
                <a:schemeClr val="bg1">
                  <a:lumMod val="50000"/>
                </a:schemeClr>
              </a:solidFill>
              <a:latin typeface="Noto Sans Symbols"/>
              <a:ea typeface="Noto Sans Symbols"/>
              <a:cs typeface="Noto Sans Symbols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utilização do CPF como único número de identificação do trabalhador, dispensando a referência a outros números cadastrais, inclusive o NIS na segunda etapa;</a:t>
            </a:r>
            <a:endParaRPr lang="pt-BR" sz="1600" dirty="0">
              <a:solidFill>
                <a:schemeClr val="bg1">
                  <a:lumMod val="50000"/>
                </a:schemeClr>
              </a:solidFill>
              <a:latin typeface="Noto Sans Symbols"/>
              <a:ea typeface="Noto Sans Symbols"/>
              <a:cs typeface="Noto Sans Symbols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exclusão de campos cuja informação conste em outra base de dados, como é o caso do número de RG e da CNH;</a:t>
            </a:r>
            <a:endParaRPr lang="pt-BR" sz="1600" dirty="0">
              <a:solidFill>
                <a:schemeClr val="bg1">
                  <a:lumMod val="50000"/>
                </a:schemeClr>
              </a:solidFill>
              <a:latin typeface="Noto Sans Symbols"/>
              <a:ea typeface="Noto Sans Symbols"/>
              <a:cs typeface="Noto Sans Symbols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retirada de algumas regras de validação que impedem a transmissão de dados. Alguns impedimentos serão substituídos por avisos</a:t>
            </a:r>
            <a:endParaRPr lang="pt-BR" sz="1600" dirty="0">
              <a:solidFill>
                <a:schemeClr val="bg1">
                  <a:lumMod val="50000"/>
                </a:schemeClr>
              </a:solidFill>
              <a:effectLst/>
              <a:latin typeface="Noto Sans Symbols"/>
              <a:ea typeface="Noto Sans Symbols"/>
              <a:cs typeface="Noto Sans Symbols"/>
            </a:endParaRPr>
          </a:p>
        </p:txBody>
      </p:sp>
    </p:spTree>
    <p:extLst>
      <p:ext uri="{BB962C8B-B14F-4D97-AF65-F5344CB8AC3E}">
        <p14:creationId xmlns:p14="http://schemas.microsoft.com/office/powerpoint/2010/main" val="3110228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323530" y="938452"/>
            <a:ext cx="7417341" cy="582160"/>
            <a:chOff x="323528" y="1834178"/>
            <a:chExt cx="7417341" cy="776213"/>
          </a:xfrm>
        </p:grpSpPr>
        <p:sp>
          <p:nvSpPr>
            <p:cNvPr id="7" name="CaixaDeTexto 6"/>
            <p:cNvSpPr txBox="1"/>
            <p:nvPr/>
          </p:nvSpPr>
          <p:spPr>
            <a:xfrm>
              <a:off x="651437" y="1879763"/>
              <a:ext cx="7089432" cy="730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3400"/>
                </a:lnSpc>
              </a:pPr>
              <a:r>
                <a:rPr lang="pt-BR" sz="3800" b="1" dirty="0">
                  <a:solidFill>
                    <a:srgbClr val="FF0000"/>
                  </a:solidFill>
                  <a:latin typeface="Calibri" pitchFamily="34" charset="0"/>
                  <a:ea typeface="Meiryo" panose="020B0604030504040204" pitchFamily="34" charset="-128"/>
                  <a:cs typeface="Arial" pitchFamily="34" charset="0"/>
                </a:rPr>
                <a:t>Premissas</a:t>
              </a:r>
            </a:p>
          </p:txBody>
        </p:sp>
        <p:sp>
          <p:nvSpPr>
            <p:cNvPr id="8" name="Elipse 7"/>
            <p:cNvSpPr/>
            <p:nvPr/>
          </p:nvSpPr>
          <p:spPr>
            <a:xfrm>
              <a:off x="323528" y="1890408"/>
              <a:ext cx="367785" cy="367785"/>
            </a:xfrm>
            <a:prstGeom prst="ellipse">
              <a:avLst/>
            </a:prstGeom>
            <a:solidFill>
              <a:srgbClr val="FFC9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Elipse 8"/>
            <p:cNvSpPr/>
            <p:nvPr/>
          </p:nvSpPr>
          <p:spPr>
            <a:xfrm>
              <a:off x="493620" y="1834178"/>
              <a:ext cx="153245" cy="15324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FF0000"/>
                </a:solidFill>
              </a:endParaRPr>
            </a:p>
          </p:txBody>
        </p:sp>
      </p:grpSp>
      <p:sp>
        <p:nvSpPr>
          <p:cNvPr id="37" name="Retângulo 36">
            <a:extLst>
              <a:ext uri="{FF2B5EF4-FFF2-40B4-BE49-F238E27FC236}">
                <a16:creationId xmlns:a16="http://schemas.microsoft.com/office/drawing/2014/main" xmlns="" id="{25635BF6-D915-48DE-B363-B1EE603E21B7}"/>
              </a:ext>
            </a:extLst>
          </p:cNvPr>
          <p:cNvSpPr/>
          <p:nvPr/>
        </p:nvSpPr>
        <p:spPr>
          <a:xfrm>
            <a:off x="550206" y="1643140"/>
            <a:ext cx="7425826" cy="2726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Investimentos feitos pelo setor público e principalmente pelo setor privado serão preservados neste processo de simplificação</a:t>
            </a: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</a:rPr>
              <a:t>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Manutenção de entrada única;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Preservação da arquitetura;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Noto Sans Symbols"/>
                <a:cs typeface="Noto Sans Symbols"/>
              </a:rPr>
              <a:t>Exigência apenas de declarações/informações que já possuem previsão de envio em normativo vigente e, ainda assim, avaliando com as áreas responsáveis a real necessidade de manutenção da exigência</a:t>
            </a:r>
            <a:endParaRPr lang="pt-BR" sz="1600" dirty="0">
              <a:solidFill>
                <a:schemeClr val="bg1">
                  <a:lumMod val="50000"/>
                </a:schemeClr>
              </a:solidFill>
              <a:latin typeface="Noto Sans Symbols"/>
              <a:ea typeface="Noto Sans Symbols"/>
              <a:cs typeface="Noto Sans Symbols"/>
            </a:endParaRPr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xmlns="" id="{26220AC4-C76D-4BAC-A7E9-34D1A2615C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6216" y="4515966"/>
            <a:ext cx="1152128" cy="559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5230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323530" y="938452"/>
            <a:ext cx="7417341" cy="582160"/>
            <a:chOff x="323528" y="1834178"/>
            <a:chExt cx="7417341" cy="776213"/>
          </a:xfrm>
        </p:grpSpPr>
        <p:sp>
          <p:nvSpPr>
            <p:cNvPr id="7" name="CaixaDeTexto 6"/>
            <p:cNvSpPr txBox="1"/>
            <p:nvPr/>
          </p:nvSpPr>
          <p:spPr>
            <a:xfrm>
              <a:off x="651437" y="1879763"/>
              <a:ext cx="7089432" cy="730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3400"/>
                </a:lnSpc>
              </a:pPr>
              <a:r>
                <a:rPr lang="pt-BR" sz="3800" b="1" dirty="0">
                  <a:solidFill>
                    <a:srgbClr val="FF0000"/>
                  </a:solidFill>
                  <a:latin typeface="Calibri" pitchFamily="34" charset="0"/>
                  <a:ea typeface="Meiryo" panose="020B0604030504040204" pitchFamily="34" charset="-128"/>
                  <a:cs typeface="Arial" pitchFamily="34" charset="0"/>
                </a:rPr>
                <a:t>Premissas</a:t>
              </a:r>
            </a:p>
          </p:txBody>
        </p:sp>
        <p:sp>
          <p:nvSpPr>
            <p:cNvPr id="8" name="Elipse 7"/>
            <p:cNvSpPr/>
            <p:nvPr/>
          </p:nvSpPr>
          <p:spPr>
            <a:xfrm>
              <a:off x="323528" y="1890408"/>
              <a:ext cx="367785" cy="367785"/>
            </a:xfrm>
            <a:prstGeom prst="ellipse">
              <a:avLst/>
            </a:prstGeom>
            <a:solidFill>
              <a:srgbClr val="FFC9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Elipse 8"/>
            <p:cNvSpPr/>
            <p:nvPr/>
          </p:nvSpPr>
          <p:spPr>
            <a:xfrm>
              <a:off x="493620" y="1834178"/>
              <a:ext cx="153245" cy="15324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FF0000"/>
                </a:solidFill>
              </a:endParaRPr>
            </a:p>
          </p:txBody>
        </p:sp>
      </p:grpSp>
      <p:sp>
        <p:nvSpPr>
          <p:cNvPr id="37" name="Retângulo 36">
            <a:extLst>
              <a:ext uri="{FF2B5EF4-FFF2-40B4-BE49-F238E27FC236}">
                <a16:creationId xmlns:a16="http://schemas.microsoft.com/office/drawing/2014/main" xmlns="" id="{25635BF6-D915-48DE-B363-B1EE603E21B7}"/>
              </a:ext>
            </a:extLst>
          </p:cNvPr>
          <p:cNvSpPr/>
          <p:nvPr/>
        </p:nvSpPr>
        <p:spPr>
          <a:xfrm>
            <a:off x="550206" y="1643140"/>
            <a:ext cx="742582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Manter íntegro o banco de dados do CNIS;</a:t>
            </a:r>
          </a:p>
          <a:p>
            <a:pPr marL="342900" lvl="0" indent="-3429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Noto Sans Symbols"/>
                <a:cs typeface="Noto Sans Symbols"/>
              </a:rPr>
              <a:t>Simplificar o processo de prestação da informação;</a:t>
            </a:r>
          </a:p>
          <a:p>
            <a:pPr marL="342900" indent="-3429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Noto Sans Symbols"/>
                <a:cs typeface="Noto Sans Symbols"/>
              </a:rPr>
              <a:t>Simplificar os processos/controles nas empresas;</a:t>
            </a:r>
          </a:p>
          <a:p>
            <a:pPr marL="342900" lvl="0" indent="-3429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Noto Sans Symbols"/>
                <a:cs typeface="Noto Sans Symbols"/>
              </a:rPr>
              <a:t>Minimizar o impacto da simplificação para as empresas que já estão obrigadas ao </a:t>
            </a:r>
            <a:r>
              <a:rPr lang="pt-BR" sz="2000" dirty="0" err="1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Noto Sans Symbols"/>
                <a:cs typeface="Noto Sans Symbols"/>
              </a:rPr>
              <a:t>eSocial</a:t>
            </a: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Noto Sans Symbols"/>
                <a:cs typeface="Noto Sans Symbols"/>
              </a:rPr>
              <a:t>;</a:t>
            </a:r>
          </a:p>
          <a:p>
            <a:pPr marL="342900" lvl="0" indent="-3429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Noto Sans Symbols"/>
                <a:cs typeface="Noto Sans Symbols"/>
              </a:rPr>
              <a:t>Garantir o desenvolvimento dos módulos simplificados;</a:t>
            </a:r>
          </a:p>
          <a:p>
            <a:pPr marL="342900" lvl="0" indent="-3429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Noto Sans Symbols"/>
                <a:cs typeface="Noto Sans Symbols"/>
              </a:rPr>
              <a:t>Oferecer serviços digitais</a:t>
            </a:r>
            <a:endParaRPr lang="pt-BR" sz="1600" dirty="0">
              <a:solidFill>
                <a:schemeClr val="bg1">
                  <a:lumMod val="50000"/>
                </a:schemeClr>
              </a:solidFill>
              <a:latin typeface="Noto Sans Symbols"/>
              <a:ea typeface="Noto Sans Symbols"/>
              <a:cs typeface="Noto Sans Symbols"/>
            </a:endParaRPr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xmlns="" id="{26220AC4-C76D-4BAC-A7E9-34D1A2615C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6216" y="4515966"/>
            <a:ext cx="1152128" cy="559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5785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605082" y="1174562"/>
            <a:ext cx="75673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FF0000"/>
                </a:solidFill>
              </a:rPr>
              <a:t>Tratamento diferenciado para ME/EPP</a:t>
            </a:r>
            <a:endParaRPr lang="pt-BR" sz="3200" b="1" dirty="0">
              <a:solidFill>
                <a:srgbClr val="FF0000"/>
              </a:solidFill>
              <a:latin typeface="Calibri" pitchFamily="34" charset="0"/>
              <a:ea typeface="Meiryo" panose="020B0604030504040204" pitchFamily="34" charset="-128"/>
              <a:cs typeface="Arial" pitchFamily="34" charset="0"/>
            </a:endParaRPr>
          </a:p>
        </p:txBody>
      </p:sp>
      <p:grpSp>
        <p:nvGrpSpPr>
          <p:cNvPr id="5" name="Grupo 1"/>
          <p:cNvGrpSpPr/>
          <p:nvPr/>
        </p:nvGrpSpPr>
        <p:grpSpPr>
          <a:xfrm>
            <a:off x="277173" y="1272993"/>
            <a:ext cx="367785" cy="424015"/>
            <a:chOff x="139635" y="293917"/>
            <a:chExt cx="367785" cy="424015"/>
          </a:xfrm>
        </p:grpSpPr>
        <p:sp>
          <p:nvSpPr>
            <p:cNvPr id="2056" name="Elipse 2055"/>
            <p:cNvSpPr/>
            <p:nvPr/>
          </p:nvSpPr>
          <p:spPr>
            <a:xfrm>
              <a:off x="139635" y="350147"/>
              <a:ext cx="367785" cy="367785"/>
            </a:xfrm>
            <a:prstGeom prst="ellipse">
              <a:avLst/>
            </a:prstGeom>
            <a:solidFill>
              <a:srgbClr val="FFC9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7" name="Elipse 56"/>
            <p:cNvSpPr/>
            <p:nvPr/>
          </p:nvSpPr>
          <p:spPr>
            <a:xfrm>
              <a:off x="309727" y="293917"/>
              <a:ext cx="153245" cy="15324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FF0000"/>
                </a:solidFill>
              </a:endParaRPr>
            </a:p>
          </p:txBody>
        </p:sp>
      </p:grp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D7308F96-07DC-481B-8A22-F2556415FB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216" y="4515966"/>
            <a:ext cx="1152128" cy="559934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EFF405EA-6D07-43AC-9F2B-FFEC54CC572C}"/>
              </a:ext>
            </a:extLst>
          </p:cNvPr>
          <p:cNvSpPr/>
          <p:nvPr/>
        </p:nvSpPr>
        <p:spPr>
          <a:xfrm>
            <a:off x="602558" y="1839997"/>
            <a:ext cx="7425826" cy="23975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Implantação de módulo Web Simplificado para micro e pequenas empresas, nos </a:t>
            </a: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</a:rPr>
              <a:t>moldes dos módulos Empregador Doméstico e MEI;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Melhoria na experiência de navegação dos módulos Empregador Doméstico e MEI;</a:t>
            </a:r>
            <a:endParaRPr lang="pt-BR" sz="1600" dirty="0">
              <a:solidFill>
                <a:schemeClr val="bg1">
                  <a:lumMod val="50000"/>
                </a:schemeClr>
              </a:solidFill>
              <a:latin typeface="Noto Sans Symbols"/>
              <a:ea typeface="Noto Sans Symbols"/>
              <a:cs typeface="Noto Sans Symbols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Implantação de novos </a:t>
            </a:r>
            <a:r>
              <a:rPr lang="pt-BR" sz="2000" dirty="0" err="1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Wizards</a:t>
            </a: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 (passo a passo) e de um atendente virtual;</a:t>
            </a:r>
            <a:endParaRPr lang="pt-BR" sz="1600" dirty="0">
              <a:solidFill>
                <a:schemeClr val="bg1">
                  <a:lumMod val="50000"/>
                </a:schemeClr>
              </a:solidFill>
              <a:latin typeface="Noto Sans Symbols"/>
              <a:ea typeface="Noto Sans Symbols"/>
              <a:cs typeface="Noto Sans Symbols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Mudança da linguagem técnica para mais simples, com explicações</a:t>
            </a:r>
            <a:endParaRPr lang="pt-BR" sz="1600" dirty="0">
              <a:solidFill>
                <a:schemeClr val="bg1">
                  <a:lumMod val="50000"/>
                </a:schemeClr>
              </a:solidFill>
              <a:effectLst/>
              <a:latin typeface="Noto Sans Symbols"/>
              <a:ea typeface="Noto Sans Symbols"/>
              <a:cs typeface="Noto Sans Symbols"/>
            </a:endParaRPr>
          </a:p>
        </p:txBody>
      </p:sp>
    </p:spTree>
    <p:extLst>
      <p:ext uri="{BB962C8B-B14F-4D97-AF65-F5344CB8AC3E}">
        <p14:creationId xmlns:p14="http://schemas.microsoft.com/office/powerpoint/2010/main" val="2268171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664468" y="841463"/>
            <a:ext cx="75673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rgbClr val="FF0000"/>
                </a:solidFill>
              </a:rPr>
              <a:t>Eventos Eliminados</a:t>
            </a:r>
            <a:endParaRPr lang="pt-BR" sz="3200" b="1" dirty="0">
              <a:solidFill>
                <a:srgbClr val="FF0000"/>
              </a:solidFill>
              <a:latin typeface="Calibri" pitchFamily="34" charset="0"/>
              <a:ea typeface="Meiryo" panose="020B0604030504040204" pitchFamily="34" charset="-128"/>
              <a:cs typeface="Arial" pitchFamily="34" charset="0"/>
            </a:endParaRPr>
          </a:p>
        </p:txBody>
      </p:sp>
      <p:grpSp>
        <p:nvGrpSpPr>
          <p:cNvPr id="5" name="Grupo 1"/>
          <p:cNvGrpSpPr/>
          <p:nvPr/>
        </p:nvGrpSpPr>
        <p:grpSpPr>
          <a:xfrm>
            <a:off x="296683" y="866837"/>
            <a:ext cx="367785" cy="424015"/>
            <a:chOff x="139635" y="293917"/>
            <a:chExt cx="367785" cy="424015"/>
          </a:xfrm>
        </p:grpSpPr>
        <p:sp>
          <p:nvSpPr>
            <p:cNvPr id="2056" name="Elipse 2055"/>
            <p:cNvSpPr/>
            <p:nvPr/>
          </p:nvSpPr>
          <p:spPr>
            <a:xfrm>
              <a:off x="139635" y="350147"/>
              <a:ext cx="367785" cy="367785"/>
            </a:xfrm>
            <a:prstGeom prst="ellipse">
              <a:avLst/>
            </a:prstGeom>
            <a:solidFill>
              <a:srgbClr val="FFC9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7" name="Elipse 56"/>
            <p:cNvSpPr/>
            <p:nvPr/>
          </p:nvSpPr>
          <p:spPr>
            <a:xfrm>
              <a:off x="309727" y="293917"/>
              <a:ext cx="153245" cy="15324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FF0000"/>
                </a:solidFill>
              </a:endParaRPr>
            </a:p>
          </p:txBody>
        </p:sp>
      </p:grp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D7308F96-07DC-481B-8A22-F2556415FB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216" y="4515966"/>
            <a:ext cx="1152128" cy="559934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EFF405EA-6D07-43AC-9F2B-FFEC54CC572C}"/>
              </a:ext>
            </a:extLst>
          </p:cNvPr>
          <p:cNvSpPr/>
          <p:nvPr/>
        </p:nvSpPr>
        <p:spPr>
          <a:xfrm>
            <a:off x="602558" y="1426238"/>
            <a:ext cx="7425826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S-1030 - Tabela de Cargos/Empregos Públicos</a:t>
            </a: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;</a:t>
            </a:r>
            <a:endParaRPr lang="pt-BR" sz="20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Noto Sans Symbols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S-1040 - Tabela de Funções/Cargos em Comissão</a:t>
            </a: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;</a:t>
            </a:r>
            <a:endParaRPr lang="pt-BR" sz="20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Noto Sans Symbols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S-1050 - Tabela de Horários/Turnos de Trabalho;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S-1060 - Tabela de Ambientes de </a:t>
            </a: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Trabalho;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S-1080 - Tabela de Operadores </a:t>
            </a: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Portuários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S-1300 - Contribuição Sindical </a:t>
            </a: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Patronal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S-2221 - Exame Toxicológico do Motorista </a:t>
            </a: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Profissional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S-2250 - Aviso </a:t>
            </a:r>
            <a:r>
              <a:rPr lang="pt-BR" sz="20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Prévio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pt-BR" sz="20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S-2245 - Treinamentos e capacitações</a:t>
            </a:r>
            <a:endParaRPr lang="pt-BR" sz="20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Noto Sans Symbols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oto Sans Symbols"/>
              </a:rPr>
              <a:t>S-2260 - Convocação para Trabalho Intermitente</a:t>
            </a:r>
          </a:p>
        </p:txBody>
      </p:sp>
    </p:spTree>
    <p:extLst>
      <p:ext uri="{BB962C8B-B14F-4D97-AF65-F5344CB8AC3E}">
        <p14:creationId xmlns:p14="http://schemas.microsoft.com/office/powerpoint/2010/main" val="378106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Imagem 7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100917"/>
            <a:ext cx="6245476" cy="3487057"/>
          </a:xfrm>
          <a:prstGeom prst="rect">
            <a:avLst/>
          </a:prstGeom>
        </p:spPr>
      </p:pic>
      <p:grpSp>
        <p:nvGrpSpPr>
          <p:cNvPr id="2" name="Grupo 1"/>
          <p:cNvGrpSpPr/>
          <p:nvPr/>
        </p:nvGrpSpPr>
        <p:grpSpPr>
          <a:xfrm>
            <a:off x="323528" y="394018"/>
            <a:ext cx="7417341" cy="593556"/>
            <a:chOff x="323528" y="1834178"/>
            <a:chExt cx="7417341" cy="593556"/>
          </a:xfrm>
        </p:grpSpPr>
        <p:sp>
          <p:nvSpPr>
            <p:cNvPr id="6" name="CaixaDeTexto 5"/>
            <p:cNvSpPr txBox="1"/>
            <p:nvPr/>
          </p:nvSpPr>
          <p:spPr>
            <a:xfrm>
              <a:off x="651437" y="1879763"/>
              <a:ext cx="7089432" cy="5479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3400"/>
                </a:lnSpc>
              </a:pPr>
              <a:r>
                <a:rPr lang="pt-BR" sz="3800" b="1" dirty="0">
                  <a:solidFill>
                    <a:srgbClr val="FF0000"/>
                  </a:solidFill>
                  <a:latin typeface="Calibri" pitchFamily="34" charset="0"/>
                  <a:ea typeface="Meiryo" panose="020B0604030504040204" pitchFamily="34" charset="-128"/>
                  <a:cs typeface="Arial" pitchFamily="34" charset="0"/>
                </a:rPr>
                <a:t>Cenário Atual</a:t>
              </a:r>
            </a:p>
          </p:txBody>
        </p:sp>
        <p:sp>
          <p:nvSpPr>
            <p:cNvPr id="23" name="Elipse 22"/>
            <p:cNvSpPr/>
            <p:nvPr/>
          </p:nvSpPr>
          <p:spPr>
            <a:xfrm>
              <a:off x="323528" y="1890408"/>
              <a:ext cx="367785" cy="367785"/>
            </a:xfrm>
            <a:prstGeom prst="ellipse">
              <a:avLst/>
            </a:prstGeom>
            <a:solidFill>
              <a:srgbClr val="FFC9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Elipse 23"/>
            <p:cNvSpPr/>
            <p:nvPr/>
          </p:nvSpPr>
          <p:spPr>
            <a:xfrm>
              <a:off x="493620" y="1834178"/>
              <a:ext cx="153245" cy="15324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FF0000"/>
                </a:solidFill>
              </a:endParaRPr>
            </a:p>
          </p:txBody>
        </p:sp>
      </p:grpSp>
      <p:grpSp>
        <p:nvGrpSpPr>
          <p:cNvPr id="3" name="Grupo 69"/>
          <p:cNvGrpSpPr/>
          <p:nvPr/>
        </p:nvGrpSpPr>
        <p:grpSpPr>
          <a:xfrm>
            <a:off x="1707315" y="1261900"/>
            <a:ext cx="2016224" cy="593180"/>
            <a:chOff x="1475058" y="1339056"/>
            <a:chExt cx="2016224" cy="593180"/>
          </a:xfrm>
        </p:grpSpPr>
        <p:sp>
          <p:nvSpPr>
            <p:cNvPr id="7" name="Retângulo de cantos arredondados 6"/>
            <p:cNvSpPr/>
            <p:nvPr/>
          </p:nvSpPr>
          <p:spPr>
            <a:xfrm>
              <a:off x="1475058" y="1339056"/>
              <a:ext cx="2016224" cy="593180"/>
            </a:xfrm>
            <a:prstGeom prst="roundRect">
              <a:avLst/>
            </a:prstGeom>
            <a:solidFill>
              <a:schemeClr val="bg1"/>
            </a:solidFill>
            <a:ln w="3175">
              <a:noFill/>
            </a:ln>
            <a:effectLst>
              <a:outerShdw blurRad="139700" dist="38100" dir="5400000" sx="99000" sy="99000" algn="ctr" rotWithShape="0">
                <a:srgbClr val="000000">
                  <a:alpha val="14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37" name="Imagem 36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1620826" y="1490839"/>
              <a:ext cx="1724689" cy="28961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</p:grpSp>
      <p:grpSp>
        <p:nvGrpSpPr>
          <p:cNvPr id="4" name="Grupo 14"/>
          <p:cNvGrpSpPr/>
          <p:nvPr/>
        </p:nvGrpSpPr>
        <p:grpSpPr>
          <a:xfrm>
            <a:off x="2910327" y="3869276"/>
            <a:ext cx="835565" cy="688025"/>
            <a:chOff x="3001555" y="3972691"/>
            <a:chExt cx="835565" cy="688025"/>
          </a:xfrm>
        </p:grpSpPr>
        <p:sp>
          <p:nvSpPr>
            <p:cNvPr id="39" name="Retângulo de cantos arredondados 38"/>
            <p:cNvSpPr/>
            <p:nvPr/>
          </p:nvSpPr>
          <p:spPr>
            <a:xfrm>
              <a:off x="3001555" y="3972691"/>
              <a:ext cx="835565" cy="688025"/>
            </a:xfrm>
            <a:prstGeom prst="roundRect">
              <a:avLst/>
            </a:prstGeom>
            <a:solidFill>
              <a:schemeClr val="bg1"/>
            </a:solidFill>
            <a:ln w="3175">
              <a:noFill/>
            </a:ln>
            <a:effectLst>
              <a:outerShdw blurRad="139700" dist="38100" dir="5400000" sx="99000" sy="99000" algn="ctr" rotWithShape="0">
                <a:srgbClr val="000000">
                  <a:alpha val="14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40" name="Imagem 39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3175314" y="4093871"/>
              <a:ext cx="509253" cy="44566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</p:grpSp>
      <p:grpSp>
        <p:nvGrpSpPr>
          <p:cNvPr id="8" name="Grupo 68"/>
          <p:cNvGrpSpPr/>
          <p:nvPr/>
        </p:nvGrpSpPr>
        <p:grpSpPr>
          <a:xfrm>
            <a:off x="1938265" y="2141271"/>
            <a:ext cx="1122442" cy="512614"/>
            <a:chOff x="2029493" y="2218427"/>
            <a:chExt cx="1122442" cy="512614"/>
          </a:xfrm>
        </p:grpSpPr>
        <p:sp>
          <p:nvSpPr>
            <p:cNvPr id="41" name="Retângulo de cantos arredondados 40"/>
            <p:cNvSpPr/>
            <p:nvPr/>
          </p:nvSpPr>
          <p:spPr>
            <a:xfrm>
              <a:off x="2029493" y="2218427"/>
              <a:ext cx="1122442" cy="512614"/>
            </a:xfrm>
            <a:prstGeom prst="roundRect">
              <a:avLst/>
            </a:prstGeom>
            <a:solidFill>
              <a:schemeClr val="bg1"/>
            </a:solidFill>
            <a:ln w="3175">
              <a:noFill/>
            </a:ln>
            <a:effectLst>
              <a:outerShdw blurRad="139700" dist="38100" dir="5400000" sx="99000" sy="99000" algn="ctr" rotWithShape="0">
                <a:srgbClr val="000000">
                  <a:alpha val="14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42" name="Imagem 13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167473" y="2377718"/>
              <a:ext cx="846483" cy="194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9" name="Grupo 13"/>
          <p:cNvGrpSpPr/>
          <p:nvPr/>
        </p:nvGrpSpPr>
        <p:grpSpPr>
          <a:xfrm>
            <a:off x="5145337" y="3740119"/>
            <a:ext cx="1135635" cy="482667"/>
            <a:chOff x="5236565" y="3817275"/>
            <a:chExt cx="1135635" cy="482667"/>
          </a:xfrm>
        </p:grpSpPr>
        <p:sp>
          <p:nvSpPr>
            <p:cNvPr id="51" name="Retângulo de cantos arredondados 50"/>
            <p:cNvSpPr/>
            <p:nvPr/>
          </p:nvSpPr>
          <p:spPr>
            <a:xfrm>
              <a:off x="5236565" y="3817275"/>
              <a:ext cx="1135635" cy="482667"/>
            </a:xfrm>
            <a:prstGeom prst="roundRect">
              <a:avLst/>
            </a:prstGeom>
            <a:solidFill>
              <a:schemeClr val="bg1"/>
            </a:solidFill>
            <a:ln w="3175">
              <a:noFill/>
            </a:ln>
            <a:effectLst>
              <a:outerShdw blurRad="139700" dist="38100" dir="5400000" sx="99000" sy="99000" algn="ctr" rotWithShape="0">
                <a:srgbClr val="000000">
                  <a:alpha val="14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52" name="Imagem 51"/>
            <p:cNvPicPr>
              <a:picLocks noChangeAspect="1"/>
            </p:cNvPicPr>
            <p:nvPr/>
          </p:nvPicPr>
          <p:blipFill>
            <a:blip r:embed="rId6" cstate="print">
              <a:extLst/>
            </a:blip>
            <a:stretch>
              <a:fillRect/>
            </a:stretch>
          </p:blipFill>
          <p:spPr>
            <a:xfrm>
              <a:off x="5366225" y="3876391"/>
              <a:ext cx="876315" cy="36443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</p:grpSp>
      <p:grpSp>
        <p:nvGrpSpPr>
          <p:cNvPr id="10" name="Grupo 11"/>
          <p:cNvGrpSpPr/>
          <p:nvPr/>
        </p:nvGrpSpPr>
        <p:grpSpPr>
          <a:xfrm>
            <a:off x="5473249" y="1956455"/>
            <a:ext cx="2051079" cy="512614"/>
            <a:chOff x="5508104" y="1962120"/>
            <a:chExt cx="2051079" cy="512614"/>
          </a:xfrm>
        </p:grpSpPr>
        <p:sp>
          <p:nvSpPr>
            <p:cNvPr id="54" name="Retângulo de cantos arredondados 53"/>
            <p:cNvSpPr/>
            <p:nvPr/>
          </p:nvSpPr>
          <p:spPr>
            <a:xfrm>
              <a:off x="5508104" y="1962120"/>
              <a:ext cx="2051079" cy="512614"/>
            </a:xfrm>
            <a:prstGeom prst="roundRect">
              <a:avLst/>
            </a:prstGeom>
            <a:solidFill>
              <a:schemeClr val="bg1"/>
            </a:solidFill>
            <a:ln w="3175">
              <a:noFill/>
            </a:ln>
            <a:effectLst>
              <a:outerShdw blurRad="139700" dist="38100" dir="5400000" sx="99000" sy="99000" algn="ctr" rotWithShape="0">
                <a:srgbClr val="000000">
                  <a:alpha val="14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56" name="Imagem 55"/>
            <p:cNvPicPr>
              <a:picLocks noChangeAspect="1"/>
            </p:cNvPicPr>
            <p:nvPr/>
          </p:nvPicPr>
          <p:blipFill>
            <a:blip r:embed="rId7" cstate="print">
              <a:extLst/>
            </a:blip>
            <a:stretch>
              <a:fillRect/>
            </a:stretch>
          </p:blipFill>
          <p:spPr>
            <a:xfrm>
              <a:off x="5690462" y="2007632"/>
              <a:ext cx="1686363" cy="42159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</p:grpSp>
      <p:grpSp>
        <p:nvGrpSpPr>
          <p:cNvPr id="11" name="Grupo 10"/>
          <p:cNvGrpSpPr/>
          <p:nvPr/>
        </p:nvGrpSpPr>
        <p:grpSpPr>
          <a:xfrm>
            <a:off x="4546326" y="1051024"/>
            <a:ext cx="1825874" cy="512614"/>
            <a:chOff x="4707769" y="1224211"/>
            <a:chExt cx="1825874" cy="512614"/>
          </a:xfrm>
        </p:grpSpPr>
        <p:sp>
          <p:nvSpPr>
            <p:cNvPr id="45" name="Retângulo de cantos arredondados 44"/>
            <p:cNvSpPr/>
            <p:nvPr/>
          </p:nvSpPr>
          <p:spPr>
            <a:xfrm>
              <a:off x="4707769" y="1224211"/>
              <a:ext cx="1825874" cy="512614"/>
            </a:xfrm>
            <a:prstGeom prst="roundRect">
              <a:avLst/>
            </a:prstGeom>
            <a:solidFill>
              <a:schemeClr val="bg1"/>
            </a:solidFill>
            <a:ln w="3175">
              <a:noFill/>
            </a:ln>
            <a:effectLst>
              <a:outerShdw blurRad="139700" dist="38100" dir="5400000" sx="99000" sy="99000" algn="ctr" rotWithShape="0">
                <a:srgbClr val="000000">
                  <a:alpha val="14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57" name="Imagem 56"/>
            <p:cNvPicPr>
              <a:picLocks noChangeAspect="1"/>
            </p:cNvPicPr>
            <p:nvPr/>
          </p:nvPicPr>
          <p:blipFill>
            <a:blip r:embed="rId8" cstate="print">
              <a:extLst/>
            </a:blip>
            <a:stretch>
              <a:fillRect/>
            </a:stretch>
          </p:blipFill>
          <p:spPr>
            <a:xfrm>
              <a:off x="4780819" y="1288131"/>
              <a:ext cx="1679775" cy="38477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</p:grpSp>
      <p:grpSp>
        <p:nvGrpSpPr>
          <p:cNvPr id="12" name="Grupo 12"/>
          <p:cNvGrpSpPr/>
          <p:nvPr/>
        </p:nvGrpSpPr>
        <p:grpSpPr>
          <a:xfrm>
            <a:off x="5307715" y="2757101"/>
            <a:ext cx="1825874" cy="512614"/>
            <a:chOff x="5539560" y="2846292"/>
            <a:chExt cx="1825874" cy="512614"/>
          </a:xfrm>
        </p:grpSpPr>
        <p:sp>
          <p:nvSpPr>
            <p:cNvPr id="58" name="Retângulo de cantos arredondados 57"/>
            <p:cNvSpPr/>
            <p:nvPr/>
          </p:nvSpPr>
          <p:spPr>
            <a:xfrm>
              <a:off x="5539560" y="2846292"/>
              <a:ext cx="1825874" cy="512614"/>
            </a:xfrm>
            <a:prstGeom prst="roundRect">
              <a:avLst/>
            </a:prstGeom>
            <a:solidFill>
              <a:schemeClr val="bg1"/>
            </a:solidFill>
            <a:ln w="3175">
              <a:noFill/>
            </a:ln>
            <a:effectLst>
              <a:outerShdw blurRad="139700" dist="38100" dir="5400000" sx="99000" sy="99000" algn="ctr" rotWithShape="0">
                <a:srgbClr val="000000">
                  <a:alpha val="14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0" name="Imagem 59"/>
            <p:cNvPicPr>
              <a:picLocks noChangeAspect="1"/>
            </p:cNvPicPr>
            <p:nvPr/>
          </p:nvPicPr>
          <p:blipFill>
            <a:blip r:embed="rId9" cstate="print">
              <a:extLst/>
            </a:blip>
            <a:stretch>
              <a:fillRect/>
            </a:stretch>
          </p:blipFill>
          <p:spPr>
            <a:xfrm>
              <a:off x="5626551" y="2896113"/>
              <a:ext cx="1651892" cy="41297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</p:grpSp>
      <p:grpSp>
        <p:nvGrpSpPr>
          <p:cNvPr id="13" name="Grupo 67"/>
          <p:cNvGrpSpPr/>
          <p:nvPr/>
        </p:nvGrpSpPr>
        <p:grpSpPr>
          <a:xfrm>
            <a:off x="2027146" y="2882949"/>
            <a:ext cx="936105" cy="907584"/>
            <a:chOff x="2118374" y="2960105"/>
            <a:chExt cx="936105" cy="907584"/>
          </a:xfrm>
        </p:grpSpPr>
        <p:sp>
          <p:nvSpPr>
            <p:cNvPr id="65" name="Retângulo de cantos arredondados 64"/>
            <p:cNvSpPr/>
            <p:nvPr/>
          </p:nvSpPr>
          <p:spPr>
            <a:xfrm>
              <a:off x="2118374" y="2960105"/>
              <a:ext cx="936105" cy="907584"/>
            </a:xfrm>
            <a:prstGeom prst="roundRect">
              <a:avLst/>
            </a:prstGeom>
            <a:solidFill>
              <a:schemeClr val="bg1"/>
            </a:solidFill>
            <a:ln w="3175">
              <a:noFill/>
            </a:ln>
            <a:effectLst>
              <a:outerShdw blurRad="139700" dist="38100" dir="5400000" sx="99000" sy="99000" algn="ctr" rotWithShape="0">
                <a:srgbClr val="000000">
                  <a:alpha val="14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7" name="Imagem 66"/>
            <p:cNvPicPr>
              <a:picLocks noChangeAspect="1"/>
            </p:cNvPicPr>
            <p:nvPr/>
          </p:nvPicPr>
          <p:blipFill>
            <a:blip r:embed="rId10" cstate="print">
              <a:extLst/>
            </a:blip>
            <a:stretch>
              <a:fillRect/>
            </a:stretch>
          </p:blipFill>
          <p:spPr>
            <a:xfrm>
              <a:off x="2334399" y="3075806"/>
              <a:ext cx="512630" cy="691741"/>
            </a:xfrm>
            <a:prstGeom prst="roundRect">
              <a:avLst>
                <a:gd name="adj" fmla="val 0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</p:grpSp>
      <p:sp>
        <p:nvSpPr>
          <p:cNvPr id="72" name="CaixaDeTexto 71"/>
          <p:cNvSpPr txBox="1"/>
          <p:nvPr/>
        </p:nvSpPr>
        <p:spPr>
          <a:xfrm>
            <a:off x="323528" y="1971392"/>
            <a:ext cx="1190780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400"/>
              </a:lnSpc>
            </a:pPr>
            <a:r>
              <a:rPr lang="pt-BR" sz="2800" b="1" i="1" u="sng" dirty="0">
                <a:solidFill>
                  <a:srgbClr val="FF0000"/>
                </a:solidFill>
                <a:latin typeface="Calibri" pitchFamily="34" charset="0"/>
                <a:ea typeface="Meiryo" panose="020B0604030504040204" pitchFamily="34" charset="-128"/>
                <a:cs typeface="Arial" pitchFamily="34" charset="0"/>
              </a:rPr>
              <a:t>ERROS</a:t>
            </a:r>
          </a:p>
        </p:txBody>
      </p:sp>
      <p:sp>
        <p:nvSpPr>
          <p:cNvPr id="73" name="CaixaDeTexto 72"/>
          <p:cNvSpPr txBox="1"/>
          <p:nvPr/>
        </p:nvSpPr>
        <p:spPr>
          <a:xfrm>
            <a:off x="6948264" y="1203598"/>
            <a:ext cx="1584176" cy="489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pt-BR" b="1" dirty="0">
                <a:solidFill>
                  <a:srgbClr val="FDAA03"/>
                </a:solidFill>
                <a:latin typeface="Calibri" pitchFamily="34" charset="0"/>
                <a:ea typeface="Meiryo" panose="020B0604030504040204" pitchFamily="34" charset="-128"/>
                <a:cs typeface="Arial" pitchFamily="34" charset="0"/>
              </a:rPr>
              <a:t>D</a:t>
            </a:r>
            <a:r>
              <a:rPr lang="pt-BR" b="1" dirty="0">
                <a:solidFill>
                  <a:srgbClr val="FDAA03"/>
                </a:solidFill>
                <a:latin typeface="Bodoni MT" pitchFamily="18" charset="0"/>
                <a:ea typeface="Meiryo" panose="020B0604030504040204" pitchFamily="34" charset="-128"/>
                <a:cs typeface="Arial" pitchFamily="34" charset="0"/>
              </a:rPr>
              <a:t>I</a:t>
            </a:r>
            <a:r>
              <a:rPr lang="pt-BR" sz="1200" b="1" dirty="0">
                <a:solidFill>
                  <a:srgbClr val="FDAA03"/>
                </a:solidFill>
                <a:latin typeface="Calibri" pitchFamily="34" charset="0"/>
                <a:ea typeface="Meiryo" panose="020B0604030504040204" pitchFamily="34" charset="-128"/>
                <a:cs typeface="Arial" pitchFamily="34" charset="0"/>
              </a:rPr>
              <a:t>V</a:t>
            </a:r>
            <a:r>
              <a:rPr lang="pt-BR" b="1" dirty="0">
                <a:solidFill>
                  <a:srgbClr val="FDAA03"/>
                </a:solidFill>
                <a:latin typeface="Calibri" pitchFamily="34" charset="0"/>
                <a:ea typeface="Meiryo" panose="020B0604030504040204" pitchFamily="34" charset="-128"/>
                <a:cs typeface="Arial" pitchFamily="34" charset="0"/>
              </a:rPr>
              <a:t>E</a:t>
            </a:r>
            <a:r>
              <a:rPr lang="pt-BR" sz="2000" b="1" dirty="0">
                <a:solidFill>
                  <a:srgbClr val="FDAA03"/>
                </a:solidFill>
                <a:latin typeface="Calibri" pitchFamily="34" charset="0"/>
                <a:ea typeface="Meiryo" panose="020B0604030504040204" pitchFamily="34" charset="-128"/>
                <a:cs typeface="Arial" pitchFamily="34" charset="0"/>
              </a:rPr>
              <a:t>R</a:t>
            </a:r>
            <a:r>
              <a:rPr lang="pt-BR" b="1" dirty="0">
                <a:solidFill>
                  <a:srgbClr val="FDAA03"/>
                </a:solidFill>
                <a:latin typeface="Calibri" pitchFamily="34" charset="0"/>
                <a:ea typeface="Meiryo" panose="020B0604030504040204" pitchFamily="34" charset="-128"/>
                <a:cs typeface="Arial" pitchFamily="34" charset="0"/>
              </a:rPr>
              <a:t>SAS </a:t>
            </a:r>
            <a:r>
              <a:rPr lang="pt-BR" b="1" u="sng" dirty="0">
                <a:solidFill>
                  <a:srgbClr val="FDAA03"/>
                </a:solidFill>
                <a:latin typeface="Calibri" pitchFamily="34" charset="0"/>
                <a:ea typeface="Meiryo" panose="020B0604030504040204" pitchFamily="34" charset="-128"/>
                <a:cs typeface="Arial" pitchFamily="34" charset="0"/>
              </a:rPr>
              <a:t>FO</a:t>
            </a:r>
            <a:r>
              <a:rPr lang="pt-BR" sz="1400" b="1" u="sng" dirty="0">
                <a:solidFill>
                  <a:srgbClr val="FDAA03"/>
                </a:solidFill>
                <a:latin typeface="Calibri" pitchFamily="34" charset="0"/>
                <a:ea typeface="Meiryo" panose="020B0604030504040204" pitchFamily="34" charset="-128"/>
                <a:cs typeface="Arial" pitchFamily="34" charset="0"/>
              </a:rPr>
              <a:t>R</a:t>
            </a:r>
            <a:r>
              <a:rPr lang="pt-BR" b="1" u="sng" dirty="0">
                <a:solidFill>
                  <a:srgbClr val="FDAA03"/>
                </a:solidFill>
                <a:latin typeface="Calibri" pitchFamily="34" charset="0"/>
                <a:ea typeface="Meiryo" panose="020B0604030504040204" pitchFamily="34" charset="-128"/>
                <a:cs typeface="Arial" pitchFamily="34" charset="0"/>
              </a:rPr>
              <a:t>M</a:t>
            </a:r>
            <a:r>
              <a:rPr lang="pt-BR" sz="1100" b="1" u="sng" dirty="0">
                <a:solidFill>
                  <a:srgbClr val="FDAA03"/>
                </a:solidFill>
                <a:latin typeface="Blackadder ITC" pitchFamily="82" charset="0"/>
                <a:ea typeface="Meiryo" panose="020B0604030504040204" pitchFamily="34" charset="-128"/>
                <a:cs typeface="Arial" pitchFamily="34" charset="0"/>
              </a:rPr>
              <a:t>A</a:t>
            </a:r>
            <a:r>
              <a:rPr lang="pt-BR" b="1" u="sng" dirty="0">
                <a:solidFill>
                  <a:srgbClr val="FDAA03"/>
                </a:solidFill>
                <a:latin typeface="Calibri" pitchFamily="34" charset="0"/>
                <a:ea typeface="Meiryo" panose="020B0604030504040204" pitchFamily="34" charset="-128"/>
                <a:cs typeface="Arial" pitchFamily="34" charset="0"/>
              </a:rPr>
              <a:t>S</a:t>
            </a:r>
          </a:p>
        </p:txBody>
      </p:sp>
      <p:sp>
        <p:nvSpPr>
          <p:cNvPr id="74" name="CaixaDeTexto 73"/>
          <p:cNvSpPr txBox="1"/>
          <p:nvPr/>
        </p:nvSpPr>
        <p:spPr>
          <a:xfrm>
            <a:off x="6588224" y="3507854"/>
            <a:ext cx="201622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pt-BR" b="1" dirty="0">
                <a:solidFill>
                  <a:srgbClr val="EC7D22"/>
                </a:solidFill>
                <a:latin typeface="Calibri" pitchFamily="34" charset="0"/>
                <a:ea typeface="Meiryo" panose="020B0604030504040204" pitchFamily="34" charset="-128"/>
                <a:cs typeface="Arial" pitchFamily="34" charset="0"/>
              </a:rPr>
              <a:t>MULTIPLICIDADE, MULTIPLIIDADE, MULTIPLICIDADE</a:t>
            </a:r>
          </a:p>
          <a:p>
            <a:pPr>
              <a:lnSpc>
                <a:spcPts val="1500"/>
              </a:lnSpc>
            </a:pPr>
            <a:r>
              <a:rPr lang="pt-BR" b="1" u="sng" dirty="0">
                <a:solidFill>
                  <a:srgbClr val="EC7D22"/>
                </a:solidFill>
                <a:latin typeface="Calibri" pitchFamily="34" charset="0"/>
                <a:ea typeface="Meiryo" panose="020B0604030504040204" pitchFamily="34" charset="-128"/>
                <a:cs typeface="Arial" pitchFamily="34" charset="0"/>
              </a:rPr>
              <a:t>DE INFORMAÇÕES</a:t>
            </a:r>
          </a:p>
        </p:txBody>
      </p:sp>
      <p:sp>
        <p:nvSpPr>
          <p:cNvPr id="76" name="CaixaDeTexto 75"/>
          <p:cNvSpPr txBox="1"/>
          <p:nvPr/>
        </p:nvSpPr>
        <p:spPr>
          <a:xfrm>
            <a:off x="395536" y="4227934"/>
            <a:ext cx="3024336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pt-BR" b="1" u="sng" dirty="0">
                <a:solidFill>
                  <a:srgbClr val="FDAA03"/>
                </a:solidFill>
                <a:latin typeface="Calibri" pitchFamily="34" charset="0"/>
                <a:ea typeface="Meiryo" panose="020B0604030504040204" pitchFamily="34" charset="-128"/>
                <a:cs typeface="Arial" pitchFamily="34" charset="0"/>
              </a:rPr>
              <a:t>INTEMPES T I  V   I    D</a:t>
            </a:r>
          </a:p>
        </p:txBody>
      </p:sp>
      <p:pic>
        <p:nvPicPr>
          <p:cNvPr id="35" name="Imagem 34">
            <a:extLst>
              <a:ext uri="{FF2B5EF4-FFF2-40B4-BE49-F238E27FC236}">
                <a16:creationId xmlns:a16="http://schemas.microsoft.com/office/drawing/2014/main" xmlns="" id="{2EF4FFF2-2DB3-49A4-A5A2-7CC625F047B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16216" y="4515966"/>
            <a:ext cx="1152128" cy="559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565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1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92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  <p:bldP spid="72" grpId="1"/>
      <p:bldP spid="73" grpId="0"/>
      <p:bldP spid="74" grpId="0"/>
      <p:bldP spid="7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Imagem 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1468" y="934528"/>
            <a:ext cx="3033143" cy="1706143"/>
          </a:xfrm>
          <a:prstGeom prst="rect">
            <a:avLst/>
          </a:prstGeom>
        </p:spPr>
      </p:pic>
      <p:grpSp>
        <p:nvGrpSpPr>
          <p:cNvPr id="2" name="Grupo 1"/>
          <p:cNvGrpSpPr/>
          <p:nvPr/>
        </p:nvGrpSpPr>
        <p:grpSpPr>
          <a:xfrm>
            <a:off x="395536" y="411510"/>
            <a:ext cx="8752845" cy="1029572"/>
            <a:chOff x="139635" y="1978194"/>
            <a:chExt cx="8752845" cy="1029572"/>
          </a:xfrm>
        </p:grpSpPr>
        <p:sp>
          <p:nvSpPr>
            <p:cNvPr id="6" name="CaixaDeTexto 5"/>
            <p:cNvSpPr txBox="1"/>
            <p:nvPr/>
          </p:nvSpPr>
          <p:spPr>
            <a:xfrm>
              <a:off x="467544" y="2023779"/>
              <a:ext cx="8424936" cy="983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3400"/>
                </a:lnSpc>
              </a:pPr>
              <a:r>
                <a:rPr lang="pt-BR" sz="3800" b="1" dirty="0">
                  <a:solidFill>
                    <a:srgbClr val="FF0000"/>
                  </a:solidFill>
                  <a:latin typeface="Calibri" pitchFamily="34" charset="0"/>
                  <a:ea typeface="Meiryo" panose="020B0604030504040204" pitchFamily="34" charset="-128"/>
                  <a:cs typeface="Arial" pitchFamily="34" charset="0"/>
                </a:rPr>
                <a:t>Eliminação/substituição de diversas </a:t>
              </a:r>
            </a:p>
            <a:p>
              <a:pPr>
                <a:lnSpc>
                  <a:spcPts val="3400"/>
                </a:lnSpc>
              </a:pPr>
              <a:r>
                <a:rPr lang="pt-BR" sz="3800" b="1" dirty="0">
                  <a:solidFill>
                    <a:srgbClr val="FF0000"/>
                  </a:solidFill>
                  <a:latin typeface="Calibri" pitchFamily="34" charset="0"/>
                  <a:ea typeface="Meiryo" panose="020B0604030504040204" pitchFamily="34" charset="-128"/>
                  <a:cs typeface="Arial" pitchFamily="34" charset="0"/>
                </a:rPr>
                <a:t>obrigações:</a:t>
              </a:r>
            </a:p>
          </p:txBody>
        </p:sp>
        <p:sp>
          <p:nvSpPr>
            <p:cNvPr id="7" name="Elipse 6"/>
            <p:cNvSpPr/>
            <p:nvPr/>
          </p:nvSpPr>
          <p:spPr>
            <a:xfrm>
              <a:off x="139635" y="2034424"/>
              <a:ext cx="367785" cy="367785"/>
            </a:xfrm>
            <a:prstGeom prst="ellipse">
              <a:avLst/>
            </a:prstGeom>
            <a:solidFill>
              <a:srgbClr val="FFC9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Elipse 7"/>
            <p:cNvSpPr/>
            <p:nvPr/>
          </p:nvSpPr>
          <p:spPr>
            <a:xfrm>
              <a:off x="309727" y="1978194"/>
              <a:ext cx="153245" cy="15324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FF0000"/>
                </a:solidFill>
              </a:endParaRPr>
            </a:p>
          </p:txBody>
        </p:sp>
      </p:grpSp>
      <p:grpSp>
        <p:nvGrpSpPr>
          <p:cNvPr id="19" name="Grupo 18"/>
          <p:cNvGrpSpPr/>
          <p:nvPr/>
        </p:nvGrpSpPr>
        <p:grpSpPr>
          <a:xfrm>
            <a:off x="855471" y="1635646"/>
            <a:ext cx="5254923" cy="276999"/>
            <a:chOff x="787180" y="2140774"/>
            <a:chExt cx="5254923" cy="276999"/>
          </a:xfrm>
        </p:grpSpPr>
        <p:pic>
          <p:nvPicPr>
            <p:cNvPr id="20" name="Imagem 1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7180" y="2189302"/>
              <a:ext cx="190959" cy="179943"/>
            </a:xfrm>
            <a:prstGeom prst="rect">
              <a:avLst/>
            </a:prstGeom>
          </p:spPr>
        </p:pic>
        <p:sp>
          <p:nvSpPr>
            <p:cNvPr id="21" name="object 10"/>
            <p:cNvSpPr txBox="1"/>
            <p:nvPr/>
          </p:nvSpPr>
          <p:spPr>
            <a:xfrm>
              <a:off x="1073551" y="2140774"/>
              <a:ext cx="4968552" cy="2769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lang="pt-BR" spc="-5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itchFamily="34" charset="0"/>
                </a:rPr>
                <a:t>GFIP;</a:t>
              </a:r>
            </a:p>
          </p:txBody>
        </p:sp>
      </p:grpSp>
      <p:grpSp>
        <p:nvGrpSpPr>
          <p:cNvPr id="3" name="Grupo 2"/>
          <p:cNvGrpSpPr/>
          <p:nvPr/>
        </p:nvGrpSpPr>
        <p:grpSpPr>
          <a:xfrm>
            <a:off x="859188" y="1900540"/>
            <a:ext cx="5254923" cy="276999"/>
            <a:chOff x="859188" y="1900540"/>
            <a:chExt cx="5254923" cy="276999"/>
          </a:xfrm>
        </p:grpSpPr>
        <p:pic>
          <p:nvPicPr>
            <p:cNvPr id="22" name="Imagem 2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9188" y="1950996"/>
              <a:ext cx="190959" cy="179943"/>
            </a:xfrm>
            <a:prstGeom prst="rect">
              <a:avLst/>
            </a:prstGeom>
          </p:spPr>
        </p:pic>
        <p:sp>
          <p:nvSpPr>
            <p:cNvPr id="23" name="object 10"/>
            <p:cNvSpPr txBox="1"/>
            <p:nvPr/>
          </p:nvSpPr>
          <p:spPr>
            <a:xfrm>
              <a:off x="1145559" y="1900540"/>
              <a:ext cx="4968552" cy="2769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lang="pt-BR" spc="-5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itchFamily="34" charset="0"/>
                </a:rPr>
                <a:t>CAGED;</a:t>
              </a:r>
            </a:p>
          </p:txBody>
        </p:sp>
      </p:grpSp>
      <p:grpSp>
        <p:nvGrpSpPr>
          <p:cNvPr id="4" name="Grupo 3"/>
          <p:cNvGrpSpPr/>
          <p:nvPr/>
        </p:nvGrpSpPr>
        <p:grpSpPr>
          <a:xfrm>
            <a:off x="859188" y="2189951"/>
            <a:ext cx="5254923" cy="276999"/>
            <a:chOff x="859188" y="2189951"/>
            <a:chExt cx="5254923" cy="276999"/>
          </a:xfrm>
        </p:grpSpPr>
        <p:pic>
          <p:nvPicPr>
            <p:cNvPr id="24" name="Imagem 2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9188" y="2233243"/>
              <a:ext cx="190959" cy="179943"/>
            </a:xfrm>
            <a:prstGeom prst="rect">
              <a:avLst/>
            </a:prstGeom>
          </p:spPr>
        </p:pic>
        <p:sp>
          <p:nvSpPr>
            <p:cNvPr id="25" name="object 10"/>
            <p:cNvSpPr txBox="1"/>
            <p:nvPr/>
          </p:nvSpPr>
          <p:spPr>
            <a:xfrm>
              <a:off x="1145559" y="2189951"/>
              <a:ext cx="4968552" cy="2769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lang="pt-BR" spc="-5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itchFamily="34" charset="0"/>
                </a:rPr>
                <a:t>RAIS e RAIS-CT;</a:t>
              </a:r>
            </a:p>
          </p:txBody>
        </p:sp>
      </p:grpSp>
      <p:grpSp>
        <p:nvGrpSpPr>
          <p:cNvPr id="5" name="Grupo 4"/>
          <p:cNvGrpSpPr/>
          <p:nvPr/>
        </p:nvGrpSpPr>
        <p:grpSpPr>
          <a:xfrm>
            <a:off x="859188" y="2479362"/>
            <a:ext cx="5254923" cy="276999"/>
            <a:chOff x="859188" y="2479362"/>
            <a:chExt cx="5254923" cy="276999"/>
          </a:xfrm>
        </p:grpSpPr>
        <p:pic>
          <p:nvPicPr>
            <p:cNvPr id="26" name="Imagem 2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9188" y="2528720"/>
              <a:ext cx="190959" cy="179943"/>
            </a:xfrm>
            <a:prstGeom prst="rect">
              <a:avLst/>
            </a:prstGeom>
          </p:spPr>
        </p:pic>
        <p:sp>
          <p:nvSpPr>
            <p:cNvPr id="27" name="object 10"/>
            <p:cNvSpPr txBox="1"/>
            <p:nvPr/>
          </p:nvSpPr>
          <p:spPr>
            <a:xfrm>
              <a:off x="1145559" y="2479362"/>
              <a:ext cx="4968552" cy="2769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lang="pt-BR" spc="-5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itchFamily="34" charset="0"/>
                </a:rPr>
                <a:t>LRE – Livro de Registro de Empregados;</a:t>
              </a:r>
            </a:p>
          </p:txBody>
        </p:sp>
      </p:grpSp>
      <p:grpSp>
        <p:nvGrpSpPr>
          <p:cNvPr id="9" name="Grupo 8"/>
          <p:cNvGrpSpPr/>
          <p:nvPr/>
        </p:nvGrpSpPr>
        <p:grpSpPr>
          <a:xfrm>
            <a:off x="859188" y="2768773"/>
            <a:ext cx="5254923" cy="276999"/>
            <a:chOff x="859188" y="2768773"/>
            <a:chExt cx="5254923" cy="276999"/>
          </a:xfrm>
        </p:grpSpPr>
        <p:pic>
          <p:nvPicPr>
            <p:cNvPr id="28" name="Imagem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9188" y="2813165"/>
              <a:ext cx="190959" cy="179943"/>
            </a:xfrm>
            <a:prstGeom prst="rect">
              <a:avLst/>
            </a:prstGeom>
          </p:spPr>
        </p:pic>
        <p:sp>
          <p:nvSpPr>
            <p:cNvPr id="29" name="object 10"/>
            <p:cNvSpPr txBox="1"/>
            <p:nvPr/>
          </p:nvSpPr>
          <p:spPr>
            <a:xfrm>
              <a:off x="1145559" y="2768773"/>
              <a:ext cx="4968552" cy="2769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lang="pt-BR" spc="-5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itchFamily="34" charset="0"/>
                </a:rPr>
                <a:t>CAT – Comunicação de Acidente de Trabalho;</a:t>
              </a:r>
            </a:p>
          </p:txBody>
        </p:sp>
      </p:grpSp>
      <p:grpSp>
        <p:nvGrpSpPr>
          <p:cNvPr id="13" name="Grupo 12"/>
          <p:cNvGrpSpPr/>
          <p:nvPr/>
        </p:nvGrpSpPr>
        <p:grpSpPr>
          <a:xfrm>
            <a:off x="859188" y="3058184"/>
            <a:ext cx="5254923" cy="276999"/>
            <a:chOff x="859188" y="3058184"/>
            <a:chExt cx="5254923" cy="276999"/>
          </a:xfrm>
        </p:grpSpPr>
        <p:pic>
          <p:nvPicPr>
            <p:cNvPr id="30" name="Imagem 2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9188" y="3101197"/>
              <a:ext cx="190959" cy="179943"/>
            </a:xfrm>
            <a:prstGeom prst="rect">
              <a:avLst/>
            </a:prstGeom>
          </p:spPr>
        </p:pic>
        <p:sp>
          <p:nvSpPr>
            <p:cNvPr id="31" name="object 10"/>
            <p:cNvSpPr txBox="1"/>
            <p:nvPr/>
          </p:nvSpPr>
          <p:spPr>
            <a:xfrm>
              <a:off x="1145559" y="3058184"/>
              <a:ext cx="4968552" cy="2769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lang="pt-BR" spc="-5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itchFamily="34" charset="0"/>
                </a:rPr>
                <a:t>CD – Comunicação de Dispensa;</a:t>
              </a:r>
            </a:p>
          </p:txBody>
        </p:sp>
      </p:grpSp>
      <p:grpSp>
        <p:nvGrpSpPr>
          <p:cNvPr id="14" name="Grupo 13"/>
          <p:cNvGrpSpPr/>
          <p:nvPr/>
        </p:nvGrpSpPr>
        <p:grpSpPr>
          <a:xfrm>
            <a:off x="859188" y="3347595"/>
            <a:ext cx="5254923" cy="276999"/>
            <a:chOff x="859188" y="3347595"/>
            <a:chExt cx="5254923" cy="276999"/>
          </a:xfrm>
        </p:grpSpPr>
        <p:pic>
          <p:nvPicPr>
            <p:cNvPr id="32" name="Imagem 3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9188" y="3396404"/>
              <a:ext cx="190959" cy="179943"/>
            </a:xfrm>
            <a:prstGeom prst="rect">
              <a:avLst/>
            </a:prstGeom>
          </p:spPr>
        </p:pic>
        <p:sp>
          <p:nvSpPr>
            <p:cNvPr id="33" name="object 10"/>
            <p:cNvSpPr txBox="1"/>
            <p:nvPr/>
          </p:nvSpPr>
          <p:spPr>
            <a:xfrm>
              <a:off x="1145559" y="3347595"/>
              <a:ext cx="4968552" cy="2769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lang="pt-BR" spc="-5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itchFamily="34" charset="0"/>
                </a:rPr>
                <a:t>CTPS – Passará a ser “eletrônica”;</a:t>
              </a:r>
            </a:p>
          </p:txBody>
        </p:sp>
      </p:grpSp>
      <p:grpSp>
        <p:nvGrpSpPr>
          <p:cNvPr id="15" name="Grupo 14"/>
          <p:cNvGrpSpPr/>
          <p:nvPr/>
        </p:nvGrpSpPr>
        <p:grpSpPr>
          <a:xfrm>
            <a:off x="855471" y="3637006"/>
            <a:ext cx="5254923" cy="276999"/>
            <a:chOff x="855471" y="3637006"/>
            <a:chExt cx="5254923" cy="276999"/>
          </a:xfrm>
        </p:grpSpPr>
        <p:pic>
          <p:nvPicPr>
            <p:cNvPr id="34" name="Imagem 3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471" y="3685948"/>
              <a:ext cx="190959" cy="179943"/>
            </a:xfrm>
            <a:prstGeom prst="rect">
              <a:avLst/>
            </a:prstGeom>
          </p:spPr>
        </p:pic>
        <p:sp>
          <p:nvSpPr>
            <p:cNvPr id="35" name="object 10"/>
            <p:cNvSpPr txBox="1"/>
            <p:nvPr/>
          </p:nvSpPr>
          <p:spPr>
            <a:xfrm>
              <a:off x="1141842" y="3637006"/>
              <a:ext cx="4968552" cy="2769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lang="pt-BR" spc="-5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itchFamily="34" charset="0"/>
                </a:rPr>
                <a:t>PPP – Perfil </a:t>
              </a:r>
              <a:r>
                <a:rPr lang="pt-BR" spc="-5" dirty="0" err="1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itchFamily="34" charset="0"/>
                </a:rPr>
                <a:t>Profissiográfico</a:t>
              </a:r>
              <a:r>
                <a:rPr lang="pt-BR" spc="-5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itchFamily="34" charset="0"/>
                </a:rPr>
                <a:t> Previdenciário;</a:t>
              </a:r>
            </a:p>
          </p:txBody>
        </p:sp>
      </p:grpSp>
      <p:grpSp>
        <p:nvGrpSpPr>
          <p:cNvPr id="50" name="Grupo 49"/>
          <p:cNvGrpSpPr/>
          <p:nvPr/>
        </p:nvGrpSpPr>
        <p:grpSpPr>
          <a:xfrm>
            <a:off x="859188" y="3926417"/>
            <a:ext cx="5254923" cy="276999"/>
            <a:chOff x="859188" y="3926417"/>
            <a:chExt cx="5254923" cy="276999"/>
          </a:xfrm>
        </p:grpSpPr>
        <p:pic>
          <p:nvPicPr>
            <p:cNvPr id="36" name="Imagem 3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9188" y="3965293"/>
              <a:ext cx="190959" cy="179943"/>
            </a:xfrm>
            <a:prstGeom prst="rect">
              <a:avLst/>
            </a:prstGeom>
          </p:spPr>
        </p:pic>
        <p:sp>
          <p:nvSpPr>
            <p:cNvPr id="37" name="object 10"/>
            <p:cNvSpPr txBox="1"/>
            <p:nvPr/>
          </p:nvSpPr>
          <p:spPr>
            <a:xfrm>
              <a:off x="1145559" y="3926417"/>
              <a:ext cx="4968552" cy="2769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lang="pt-BR" spc="-5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itchFamily="34" charset="0"/>
                </a:rPr>
                <a:t>GRF e GPS;</a:t>
              </a:r>
            </a:p>
          </p:txBody>
        </p:sp>
      </p:grpSp>
      <p:grpSp>
        <p:nvGrpSpPr>
          <p:cNvPr id="51" name="Grupo 50"/>
          <p:cNvGrpSpPr/>
          <p:nvPr/>
        </p:nvGrpSpPr>
        <p:grpSpPr>
          <a:xfrm>
            <a:off x="859188" y="4215829"/>
            <a:ext cx="5254923" cy="276999"/>
            <a:chOff x="859188" y="4215829"/>
            <a:chExt cx="5254923" cy="276999"/>
          </a:xfrm>
        </p:grpSpPr>
        <p:pic>
          <p:nvPicPr>
            <p:cNvPr id="38" name="Imagem 3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9188" y="4264358"/>
              <a:ext cx="190959" cy="179943"/>
            </a:xfrm>
            <a:prstGeom prst="rect">
              <a:avLst/>
            </a:prstGeom>
          </p:spPr>
        </p:pic>
        <p:sp>
          <p:nvSpPr>
            <p:cNvPr id="39" name="object 10"/>
            <p:cNvSpPr txBox="1"/>
            <p:nvPr/>
          </p:nvSpPr>
          <p:spPr>
            <a:xfrm>
              <a:off x="1145559" y="4215829"/>
              <a:ext cx="4968552" cy="2769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lang="pt-BR" spc="-5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itchFamily="34" charset="0"/>
                </a:rPr>
                <a:t>DCTF;</a:t>
              </a:r>
            </a:p>
          </p:txBody>
        </p:sp>
      </p:grpSp>
      <p:grpSp>
        <p:nvGrpSpPr>
          <p:cNvPr id="48" name="Grupo 50">
            <a:extLst>
              <a:ext uri="{FF2B5EF4-FFF2-40B4-BE49-F238E27FC236}">
                <a16:creationId xmlns:a16="http://schemas.microsoft.com/office/drawing/2014/main" xmlns="" id="{28C54A22-71AF-44D4-BE71-8E681C76D4CE}"/>
              </a:ext>
            </a:extLst>
          </p:cNvPr>
          <p:cNvGrpSpPr/>
          <p:nvPr/>
        </p:nvGrpSpPr>
        <p:grpSpPr>
          <a:xfrm>
            <a:off x="847926" y="4513358"/>
            <a:ext cx="5254923" cy="276999"/>
            <a:chOff x="859188" y="4215829"/>
            <a:chExt cx="5254923" cy="276999"/>
          </a:xfrm>
        </p:grpSpPr>
        <p:pic>
          <p:nvPicPr>
            <p:cNvPr id="52" name="Imagem 51">
              <a:extLst>
                <a:ext uri="{FF2B5EF4-FFF2-40B4-BE49-F238E27FC236}">
                  <a16:creationId xmlns:a16="http://schemas.microsoft.com/office/drawing/2014/main" xmlns="" id="{7F2025B0-0B83-46A8-854D-3D87324BCC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9188" y="4264358"/>
              <a:ext cx="190959" cy="179943"/>
            </a:xfrm>
            <a:prstGeom prst="rect">
              <a:avLst/>
            </a:prstGeom>
          </p:spPr>
        </p:pic>
        <p:sp>
          <p:nvSpPr>
            <p:cNvPr id="53" name="object 10">
              <a:extLst>
                <a:ext uri="{FF2B5EF4-FFF2-40B4-BE49-F238E27FC236}">
                  <a16:creationId xmlns:a16="http://schemas.microsoft.com/office/drawing/2014/main" xmlns="" id="{CF4CFAC4-8950-48EA-BDF7-1C52A74F0709}"/>
                </a:ext>
              </a:extLst>
            </p:cNvPr>
            <p:cNvSpPr txBox="1"/>
            <p:nvPr/>
          </p:nvSpPr>
          <p:spPr>
            <a:xfrm>
              <a:off x="1145559" y="4215829"/>
              <a:ext cx="4968552" cy="2769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lang="pt-BR" spc="-5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itchFamily="34" charset="0"/>
                </a:rPr>
                <a:t>Possibilidade de outras obrigações...</a:t>
              </a:r>
            </a:p>
          </p:txBody>
        </p:sp>
      </p:grpSp>
      <p:pic>
        <p:nvPicPr>
          <p:cNvPr id="40" name="Imagem 39">
            <a:extLst>
              <a:ext uri="{FF2B5EF4-FFF2-40B4-BE49-F238E27FC236}">
                <a16:creationId xmlns:a16="http://schemas.microsoft.com/office/drawing/2014/main" xmlns="" id="{89586FBA-E3B9-487F-8B62-5CD8761CCA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6216" y="4515966"/>
            <a:ext cx="1152128" cy="559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047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16273</TotalTime>
  <Words>599</Words>
  <Application>Microsoft Office PowerPoint</Application>
  <PresentationFormat>Apresentação na tela (16:9)</PresentationFormat>
  <Paragraphs>94</Paragraphs>
  <Slides>16</Slides>
  <Notes>8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slides</vt:lpstr>
      </vt:variant>
      <vt:variant>
        <vt:i4>16</vt:i4>
      </vt:variant>
    </vt:vector>
  </HeadingPairs>
  <TitlesOfParts>
    <vt:vector size="18" baseType="lpstr">
      <vt:lpstr>Tema de Office</vt:lpstr>
      <vt:lpstr>1_Tema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Kiko</dc:creator>
  <cp:lastModifiedBy>Usuário do Windows</cp:lastModifiedBy>
  <cp:revision>787</cp:revision>
  <cp:lastPrinted>2019-09-10T18:16:23Z</cp:lastPrinted>
  <dcterms:created xsi:type="dcterms:W3CDTF">2015-04-28T11:25:12Z</dcterms:created>
  <dcterms:modified xsi:type="dcterms:W3CDTF">2019-09-26T01:29:50Z</dcterms:modified>
</cp:coreProperties>
</file>