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5" r:id="rId2"/>
  </p:sldMasterIdLst>
  <p:notesMasterIdLst>
    <p:notesMasterId r:id="rId19"/>
  </p:notesMasterIdLst>
  <p:handoutMasterIdLst>
    <p:handoutMasterId r:id="rId20"/>
  </p:handoutMasterIdLst>
  <p:sldIdLst>
    <p:sldId id="434" r:id="rId3"/>
    <p:sldId id="397" r:id="rId4"/>
    <p:sldId id="440" r:id="rId5"/>
    <p:sldId id="441" r:id="rId6"/>
    <p:sldId id="435" r:id="rId7"/>
    <p:sldId id="437" r:id="rId8"/>
    <p:sldId id="442" r:id="rId9"/>
    <p:sldId id="400" r:id="rId10"/>
    <p:sldId id="379" r:id="rId11"/>
    <p:sldId id="378" r:id="rId12"/>
    <p:sldId id="391" r:id="rId13"/>
    <p:sldId id="436" r:id="rId14"/>
    <p:sldId id="438" r:id="rId15"/>
    <p:sldId id="439" r:id="rId16"/>
    <p:sldId id="431" r:id="rId17"/>
    <p:sldId id="385" r:id="rId18"/>
  </p:sldIdLst>
  <p:sldSz cx="9144000" cy="5143500" type="screen16x9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6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orient="horz" pos="2205">
          <p15:clr>
            <a:srgbClr val="A4A3A4"/>
          </p15:clr>
        </p15:guide>
        <p15:guide id="5" pos="431">
          <p15:clr>
            <a:srgbClr val="A4A3A4"/>
          </p15:clr>
        </p15:guide>
        <p15:guide id="6" pos="3787">
          <p15:clr>
            <a:srgbClr val="A4A3A4"/>
          </p15:clr>
        </p15:guide>
        <p15:guide id="7" pos="5420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165">
          <p15:clr>
            <a:srgbClr val="A4A3A4"/>
          </p15:clr>
        </p15:guide>
        <p15:guide id="10" orient="horz" pos="940">
          <p15:clr>
            <a:srgbClr val="A4A3A4"/>
          </p15:clr>
        </p15:guide>
        <p15:guide id="11" orient="horz" pos="974">
          <p15:clr>
            <a:srgbClr val="A4A3A4"/>
          </p15:clr>
        </p15:guide>
        <p15:guide id="12" orient="horz" pos="16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Paulo Ferreira Machado" initials="JPFM" lastIdx="1" clrIdx="0">
    <p:extLst>
      <p:ext uri="{19B8F6BF-5375-455C-9EA6-DF929625EA0E}">
        <p15:presenceInfo xmlns:p15="http://schemas.microsoft.com/office/powerpoint/2012/main" xmlns="" userId="S-1-5-21-4017872568-3323210218-2217472439-27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028"/>
    <a:srgbClr val="FDAA03"/>
    <a:srgbClr val="EFC100"/>
    <a:srgbClr val="EC7D22"/>
    <a:srgbClr val="FCD329"/>
    <a:srgbClr val="E62928"/>
    <a:srgbClr val="FF9100"/>
    <a:srgbClr val="F3D119"/>
    <a:srgbClr val="FFC91D"/>
    <a:srgbClr val="3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21" autoAdjust="0"/>
    <p:restoredTop sz="91935" autoAdjust="0"/>
  </p:normalViewPr>
  <p:slideViewPr>
    <p:cSldViewPr showGuides="1">
      <p:cViewPr>
        <p:scale>
          <a:sx n="90" d="100"/>
          <a:sy n="90" d="100"/>
        </p:scale>
        <p:origin x="-570" y="-96"/>
      </p:cViewPr>
      <p:guideLst>
        <p:guide orient="horz" pos="2886"/>
        <p:guide orient="horz" pos="1253"/>
        <p:guide orient="horz" pos="1298"/>
        <p:guide orient="horz" pos="2205"/>
        <p:guide orient="horz" pos="2165"/>
        <p:guide orient="horz" pos="940"/>
        <p:guide orient="horz" pos="974"/>
        <p:guide orient="horz" pos="1654"/>
        <p:guide pos="431"/>
        <p:guide pos="3787"/>
        <p:guide pos="54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10AD23-ECE8-4119-9AC3-2A5AC04BAE6B}" type="datetimeFigureOut">
              <a:rPr lang="es-ES"/>
              <a:pPr>
                <a:defRPr/>
              </a:pPr>
              <a:t>25/09/2019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55DF99-EDC9-41BE-8F00-3CED7A06DE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8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D820E1-7CB8-47FB-8B9F-862C2B14816D}" type="datetimeFigureOut">
              <a:rPr lang="es-ES"/>
              <a:pPr>
                <a:defRPr/>
              </a:pPr>
              <a:t>25/09/2019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4C0DD4-FFC7-4EEE-B6D8-D272F766C0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75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54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2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7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7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807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20:notes"/>
          <p:cNvSpPr txBox="1">
            <a:spLocks noGrp="1"/>
          </p:cNvSpPr>
          <p:nvPr>
            <p:ph type="body" idx="1"/>
          </p:nvPr>
        </p:nvSpPr>
        <p:spPr>
          <a:xfrm>
            <a:off x="679762" y="4715138"/>
            <a:ext cx="5438116" cy="4466962"/>
          </a:xfrm>
          <a:prstGeom prst="rect">
            <a:avLst/>
          </a:prstGeom>
        </p:spPr>
        <p:txBody>
          <a:bodyPr spcFirstLastPara="1" wrap="square" lIns="88253" tIns="88253" rIns="88253" bIns="8825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273" name="Google Shape;1273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4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731169"/>
            <a:ext cx="8470900" cy="315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13"/>
          <p:cNvCxnSpPr/>
          <p:nvPr userDrawn="1"/>
        </p:nvCxnSpPr>
        <p:spPr>
          <a:xfrm flipH="1">
            <a:off x="655638" y="366713"/>
            <a:ext cx="84883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4211241"/>
            <a:ext cx="182562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354116"/>
            <a:ext cx="1816100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51" y="495608"/>
            <a:ext cx="7772400" cy="770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476" y="1480144"/>
            <a:ext cx="7772400" cy="190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/>
          </p:nvPr>
        </p:nvSpPr>
        <p:spPr>
          <a:xfrm>
            <a:off x="564476" y="192290"/>
            <a:ext cx="7772400" cy="17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95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78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7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84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7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5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43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24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1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5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888" y="213386"/>
            <a:ext cx="7886700" cy="3894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623888" y="648000"/>
            <a:ext cx="7886700" cy="278016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/>
          </p:nvPr>
        </p:nvSpPr>
        <p:spPr>
          <a:xfrm>
            <a:off x="631032" y="1134000"/>
            <a:ext cx="7879556" cy="298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12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2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4001"/>
            <a:ext cx="3886200" cy="297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4001"/>
            <a:ext cx="3886200" cy="297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623888" y="647999"/>
            <a:ext cx="7886700" cy="2781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3888" y="213386"/>
            <a:ext cx="7886700" cy="388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2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3"/>
          </p:nvPr>
        </p:nvSpPr>
        <p:spPr>
          <a:xfrm>
            <a:off x="4629150" y="1134001"/>
            <a:ext cx="3881438" cy="297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s-E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386"/>
            <a:ext cx="7886700" cy="387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4001"/>
            <a:ext cx="3886200" cy="297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623888" y="648000"/>
            <a:ext cx="7886700" cy="278100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33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. Texto y campo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3"/>
          </p:nvPr>
        </p:nvSpPr>
        <p:spPr>
          <a:xfrm>
            <a:off x="4629150" y="1835944"/>
            <a:ext cx="3881438" cy="25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s-E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386"/>
            <a:ext cx="7886700" cy="7133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35944"/>
            <a:ext cx="3886200" cy="25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563" marR="0" indent="-1825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7"/>
          </p:nvPr>
        </p:nvSpPr>
        <p:spPr>
          <a:xfrm>
            <a:off x="623888" y="1328738"/>
            <a:ext cx="7886700" cy="335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" sz="2400" smtClean="0">
                <a:solidFill>
                  <a:srgbClr val="FF0000"/>
                </a:solidFill>
              </a:defRPr>
            </a:lvl1pPr>
            <a:lvl2pPr>
              <a:defRPr lang="es-ES" sz="1400" smtClean="0"/>
            </a:lvl2pPr>
            <a:lvl3pPr>
              <a:defRPr lang="es-ES" sz="1200" smtClean="0"/>
            </a:lvl3pPr>
            <a:lvl4pPr>
              <a:defRPr lang="es-ES" sz="1000" smtClean="0"/>
            </a:lvl4pPr>
            <a:lvl5pPr>
              <a:defRPr lang="es-ES"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70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 userDrawn="1"/>
        </p:nvSpPr>
        <p:spPr>
          <a:xfrm rot="16200000">
            <a:off x="2000250" y="-2000250"/>
            <a:ext cx="5143500" cy="9144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374" y="2160000"/>
            <a:ext cx="6843252" cy="864000"/>
          </a:xfrm>
          <a:prstGeom prst="rect">
            <a:avLst/>
          </a:prstGeom>
        </p:spPr>
        <p:txBody>
          <a:bodyPr/>
          <a:lstStyle>
            <a:lvl1pPr algn="ctr">
              <a:defRPr sz="3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88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 userDrawn="1"/>
        </p:nvSpPr>
        <p:spPr>
          <a:xfrm rot="16200000">
            <a:off x="2758480" y="-1659930"/>
            <a:ext cx="4239816" cy="8531225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4018360"/>
            <a:ext cx="1825625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4881"/>
            <a:ext cx="571500" cy="3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6" y="4764881"/>
            <a:ext cx="1463675" cy="3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2"/>
          <p:cNvSpPr txBox="1"/>
          <p:nvPr userDrawn="1"/>
        </p:nvSpPr>
        <p:spPr>
          <a:xfrm>
            <a:off x="1047750" y="3474037"/>
            <a:ext cx="2667000" cy="784830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100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Nosso</a:t>
            </a:r>
            <a:r>
              <a:rPr lang="en-US" dirty="0"/>
              <a:t> </a:t>
            </a:r>
            <a:r>
              <a:rPr lang="en-US" dirty="0" err="1"/>
              <a:t>propósito</a:t>
            </a:r>
            <a:r>
              <a:rPr lang="en-US" dirty="0"/>
              <a:t> é </a:t>
            </a:r>
            <a:r>
              <a:rPr lang="en-US" dirty="0" err="1"/>
              <a:t>contribuir</a:t>
            </a:r>
            <a:r>
              <a:rPr lang="en-US" dirty="0"/>
              <a:t> para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 e </a:t>
            </a:r>
            <a:r>
              <a:rPr lang="en-US" dirty="0" err="1"/>
              <a:t>negócios</a:t>
            </a:r>
            <a:r>
              <a:rPr lang="en-US" dirty="0"/>
              <a:t> </a:t>
            </a:r>
            <a:r>
              <a:rPr lang="en-US" dirty="0" err="1"/>
              <a:t>prosperem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cultura</a:t>
            </a:r>
            <a:r>
              <a:rPr lang="en-US" dirty="0"/>
              <a:t> é </a:t>
            </a:r>
            <a:r>
              <a:rPr lang="en-US" dirty="0" err="1"/>
              <a:t>baseada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crença</a:t>
            </a:r>
            <a:r>
              <a:rPr lang="en-US" dirty="0"/>
              <a:t> de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 de um </a:t>
            </a:r>
            <a:r>
              <a:rPr lang="en-US" dirty="0" err="1"/>
              <a:t>jeito</a:t>
            </a:r>
            <a:r>
              <a:rPr lang="en-US" dirty="0"/>
              <a:t>:</a:t>
            </a:r>
            <a:endParaRPr lang="es-ES" dirty="0"/>
          </a:p>
        </p:txBody>
      </p:sp>
      <p:sp>
        <p:nvSpPr>
          <p:cNvPr id="7" name="CuadroTexto 7"/>
          <p:cNvSpPr txBox="1">
            <a:spLocks noChangeArrowheads="1"/>
          </p:cNvSpPr>
          <p:nvPr userDrawn="1"/>
        </p:nvSpPr>
        <p:spPr bwMode="auto">
          <a:xfrm>
            <a:off x="1152525" y="123944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pt-BR" sz="3600">
                <a:solidFill>
                  <a:srgbClr val="FF0000"/>
                </a:solidFill>
              </a:rPr>
              <a:t>Obrigado</a:t>
            </a:r>
            <a:endParaRPr lang="es-ES" altLang="pt-BR" sz="3600">
              <a:solidFill>
                <a:srgbClr val="FF0000"/>
              </a:solidFill>
            </a:endParaRPr>
          </a:p>
        </p:txBody>
      </p: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4331494"/>
            <a:ext cx="1749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2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419601" y="4629151"/>
            <a:ext cx="2133599" cy="27622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300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‹nº›</a:t>
            </a:fld>
            <a:endParaRPr lang="en-US" sz="3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8880" cy="85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55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749404"/>
            <a:ext cx="8890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CuadroTexto"/>
          <p:cNvSpPr txBox="1">
            <a:spLocks noChangeArrowheads="1"/>
          </p:cNvSpPr>
          <p:nvPr userDrawn="1"/>
        </p:nvSpPr>
        <p:spPr bwMode="auto">
          <a:xfrm>
            <a:off x="7964488" y="4729163"/>
            <a:ext cx="50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975BE5C1-31E6-430D-BB90-C23A3928681F}" type="slidenum">
              <a:rPr lang="es-ES" altLang="pt-BR" sz="1000" smtClean="0">
                <a:solidFill>
                  <a:schemeClr val="bg1"/>
                </a:solidFill>
              </a:rPr>
              <a:pPr algn="ctr">
                <a:defRPr/>
              </a:pPr>
              <a:t>‹nº›</a:t>
            </a:fld>
            <a:endParaRPr lang="es-ES" altLang="pt-BR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1" r:id="rId3"/>
    <p:sldLayoutId id="2147483712" r:id="rId4"/>
    <p:sldLayoutId id="2147483713" r:id="rId5"/>
    <p:sldLayoutId id="2147483719" r:id="rId6"/>
    <p:sldLayoutId id="2147483720" r:id="rId7"/>
    <p:sldLayoutId id="2147483721" r:id="rId8"/>
    <p:sldLayoutId id="2147483722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D59B-B4B0-426E-AC9E-139FD5154671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B9B7-B811-470F-8A19-329088082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4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C65FAF3-9455-43D3-99F9-182B9E019DAC}"/>
              </a:ext>
            </a:extLst>
          </p:cNvPr>
          <p:cNvSpPr txBox="1"/>
          <p:nvPr/>
        </p:nvSpPr>
        <p:spPr>
          <a:xfrm>
            <a:off x="457566" y="23068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b="1" dirty="0">
                <a:solidFill>
                  <a:schemeClr val="bg1"/>
                </a:solidFill>
              </a:rPr>
              <a:t>As mudanças e simplificações previstas no sistema </a:t>
            </a:r>
            <a:r>
              <a:rPr lang="pt-BR" b="1" dirty="0" err="1">
                <a:solidFill>
                  <a:schemeClr val="bg1"/>
                </a:solidFill>
              </a:rPr>
              <a:t>eSocial</a:t>
            </a:r>
            <a:endParaRPr lang="pt-BR" sz="2800" b="1" i="1" dirty="0">
              <a:solidFill>
                <a:schemeClr val="bg1"/>
              </a:solidFill>
              <a:latin typeface="Calibri" panose="020F0502020204030204"/>
              <a:ea typeface="Meiryo" panose="020B0604030504040204" pitchFamily="34" charset="-128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F8B38DD-4E41-49E9-9DBF-61DCE7A318A0}"/>
              </a:ext>
            </a:extLst>
          </p:cNvPr>
          <p:cNvSpPr txBox="1"/>
          <p:nvPr/>
        </p:nvSpPr>
        <p:spPr>
          <a:xfrm>
            <a:off x="472649" y="1359022"/>
            <a:ext cx="6249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6000" b="1" i="1" dirty="0">
                <a:solidFill>
                  <a:srgbClr val="FFC000"/>
                </a:solidFill>
                <a:latin typeface="Calibri" panose="020F0502020204030204"/>
                <a:ea typeface="Meiryo" panose="020B0604030504040204" pitchFamily="34" charset="-128"/>
                <a:cs typeface="Arial" pitchFamily="34" charset="0"/>
              </a:rPr>
              <a:t>eSocial</a:t>
            </a:r>
            <a:endParaRPr lang="pt-BR" sz="6000" b="1" dirty="0">
              <a:solidFill>
                <a:prstClr val="white"/>
              </a:solidFill>
              <a:latin typeface="Calibri" panose="020F0502020204030204"/>
              <a:ea typeface="Meiryo" panose="020B0604030504040204" pitchFamily="34" charset="-128"/>
              <a:cs typeface="Arial" pitchFamily="34" charset="0"/>
            </a:endParaRPr>
          </a:p>
        </p:txBody>
      </p:sp>
      <p:pic>
        <p:nvPicPr>
          <p:cNvPr id="7" name="Picture 5" descr="eSocial vertical">
            <a:extLst>
              <a:ext uri="{FF2B5EF4-FFF2-40B4-BE49-F238E27FC236}">
                <a16:creationId xmlns:a16="http://schemas.microsoft.com/office/drawing/2014/main" xmlns="" id="{572F8312-03C9-45FC-A732-E6577E81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2493" y="4403467"/>
            <a:ext cx="765833" cy="492977"/>
          </a:xfrm>
          <a:prstGeom prst="rect">
            <a:avLst/>
          </a:prstGeom>
          <a:noFill/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246FF77B-A065-4E08-A4E4-AE779BC7CA3E}"/>
              </a:ext>
            </a:extLst>
          </p:cNvPr>
          <p:cNvSpPr txBox="1"/>
          <p:nvPr/>
        </p:nvSpPr>
        <p:spPr>
          <a:xfrm>
            <a:off x="4499992" y="3425522"/>
            <a:ext cx="2911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lang="en-US" sz="1400" b="1" spc="-4" dirty="0">
                <a:solidFill>
                  <a:srgbClr val="FFC81D"/>
                </a:solidFill>
                <a:latin typeface="Arial"/>
                <a:cs typeface="Arial"/>
              </a:rPr>
              <a:t>João Paulo </a:t>
            </a:r>
            <a:r>
              <a:rPr lang="en-US" sz="1400" b="1" spc="-4" dirty="0" smtClean="0">
                <a:solidFill>
                  <a:srgbClr val="FFC81D"/>
                </a:solidFill>
                <a:latin typeface="Arial"/>
                <a:cs typeface="Arial"/>
              </a:rPr>
              <a:t>Ferreira </a:t>
            </a:r>
            <a:r>
              <a:rPr lang="en-US" sz="1400" b="1" spc="-4" dirty="0">
                <a:solidFill>
                  <a:srgbClr val="FFC81D"/>
                </a:solidFill>
                <a:latin typeface="Arial"/>
                <a:cs typeface="Arial"/>
              </a:rPr>
              <a:t>Machado</a:t>
            </a:r>
          </a:p>
          <a:p>
            <a:pPr marL="9525" defTabSz="685800"/>
            <a:r>
              <a:rPr lang="pt-BR" sz="1400" i="1" spc="-4" dirty="0">
                <a:solidFill>
                  <a:srgbClr val="FFFFFF"/>
                </a:solidFill>
                <a:latin typeface="Arial"/>
                <a:cs typeface="Arial"/>
              </a:rPr>
              <a:t>Auditor-Fiscal do Trabalho</a:t>
            </a:r>
          </a:p>
          <a:p>
            <a:pPr marL="9525" defTabSz="685800"/>
            <a:r>
              <a:rPr lang="pt-BR" sz="1400" i="1" spc="-4" dirty="0">
                <a:solidFill>
                  <a:srgbClr val="FFFFFF"/>
                </a:solidFill>
                <a:latin typeface="Arial"/>
                <a:cs typeface="Arial"/>
              </a:rPr>
              <a:t>joao.p.machado@mte.gov.br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E31A33F-AD1B-44F1-99AD-7269E4568A7E}"/>
              </a:ext>
            </a:extLst>
          </p:cNvPr>
          <p:cNvSpPr/>
          <p:nvPr/>
        </p:nvSpPr>
        <p:spPr>
          <a:xfrm>
            <a:off x="179512" y="195486"/>
            <a:ext cx="711881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61D87CF-3574-49DE-860F-514E0252ED4B}"/>
              </a:ext>
            </a:extLst>
          </p:cNvPr>
          <p:cNvSpPr txBox="1"/>
          <p:nvPr/>
        </p:nvSpPr>
        <p:spPr>
          <a:xfrm>
            <a:off x="226455" y="240312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dirty="0">
                <a:solidFill>
                  <a:schemeClr val="bg1"/>
                </a:solidFill>
              </a:rPr>
              <a:t>Audiência Pública - Comissão de Desenvolvimento Econômico, Indústria, Comércio e Serviços – Câmara dos Deputados </a:t>
            </a:r>
            <a:endParaRPr lang="pt-BR" sz="2800" b="1" i="1" dirty="0">
              <a:solidFill>
                <a:schemeClr val="bg1"/>
              </a:solidFill>
              <a:latin typeface="Calibri" panose="020F0502020204030204"/>
              <a:ea typeface="Meiryo" panose="020B060403050404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51437" y="457095"/>
            <a:ext cx="7089432" cy="54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3800" b="1" dirty="0">
                <a:solidFill>
                  <a:srgbClr val="FF0000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Cenário desejado</a:t>
            </a:r>
          </a:p>
        </p:txBody>
      </p:sp>
      <p:sp>
        <p:nvSpPr>
          <p:cNvPr id="23" name="Elipse 22"/>
          <p:cNvSpPr/>
          <p:nvPr/>
        </p:nvSpPr>
        <p:spPr>
          <a:xfrm>
            <a:off x="323528" y="467740"/>
            <a:ext cx="367785" cy="367785"/>
          </a:xfrm>
          <a:prstGeom prst="ellipse">
            <a:avLst/>
          </a:prstGeom>
          <a:solidFill>
            <a:srgbClr val="FFC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493620" y="411510"/>
            <a:ext cx="153245" cy="153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9" name="object 10"/>
          <p:cNvSpPr txBox="1"/>
          <p:nvPr/>
        </p:nvSpPr>
        <p:spPr>
          <a:xfrm>
            <a:off x="757695" y="3507854"/>
            <a:ext cx="19575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b="1" spc="-5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Empresas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89156"/>
            <a:ext cx="3877949" cy="21651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61" y="1454528"/>
            <a:ext cx="3877949" cy="21651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6923" y="2028516"/>
            <a:ext cx="1041018" cy="1119375"/>
          </a:xfrm>
          <a:prstGeom prst="rect">
            <a:avLst/>
          </a:prstGeom>
        </p:spPr>
      </p:pic>
      <p:sp>
        <p:nvSpPr>
          <p:cNvPr id="33" name="object 10"/>
          <p:cNvSpPr txBox="1"/>
          <p:nvPr/>
        </p:nvSpPr>
        <p:spPr>
          <a:xfrm>
            <a:off x="3926047" y="3507854"/>
            <a:ext cx="21581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b="1" spc="-5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eSocial</a:t>
            </a:r>
            <a:endParaRPr lang="pt-BR" b="1" spc="-5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16" y="2676906"/>
            <a:ext cx="745626" cy="292205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89" y="2020688"/>
            <a:ext cx="998360" cy="2427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07" y="1923678"/>
            <a:ext cx="785968" cy="474725"/>
          </a:xfrm>
          <a:prstGeom prst="rect">
            <a:avLst/>
          </a:prstGeom>
        </p:spPr>
      </p:pic>
      <p:sp>
        <p:nvSpPr>
          <p:cNvPr id="38" name="object 10"/>
          <p:cNvSpPr txBox="1"/>
          <p:nvPr/>
        </p:nvSpPr>
        <p:spPr>
          <a:xfrm>
            <a:off x="5652120" y="3421426"/>
            <a:ext cx="3031630" cy="583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0"/>
              </a:lnSpc>
            </a:pPr>
            <a:r>
              <a:rPr lang="pt-BR" sz="1600" spc="-5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Os partícipes do Consórcio recebem as informações do </a:t>
            </a:r>
            <a:r>
              <a:rPr lang="pt-BR" sz="1600" spc="-5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eSocial</a:t>
            </a:r>
            <a:r>
              <a:rPr lang="pt-BR" sz="1600" spc="-5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e as tratam em seus ambientes.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5652120" y="3291830"/>
            <a:ext cx="303163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55131E2-8EBC-45F2-B6B2-F70E4E6AE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745" y="1973601"/>
            <a:ext cx="1089896" cy="48398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03A5130-4B42-4F96-A8D6-C104743C2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170"/>
          <p:cNvSpPr>
            <a:spLocks noChangeShapeType="1"/>
          </p:cNvSpPr>
          <p:nvPr/>
        </p:nvSpPr>
        <p:spPr bwMode="auto">
          <a:xfrm>
            <a:off x="38100" y="4588669"/>
            <a:ext cx="9067800" cy="0"/>
          </a:xfrm>
          <a:prstGeom prst="line">
            <a:avLst/>
          </a:prstGeom>
          <a:noFill/>
          <a:ln w="25400">
            <a:solidFill>
              <a:srgbClr val="E9E8E9"/>
            </a:solidFill>
            <a:round/>
            <a:headEnd/>
            <a:tailEnd/>
          </a:ln>
        </p:spPr>
        <p:txBody>
          <a:bodyPr lIns="34289" tIns="34290" rIns="34289" bIns="34290"/>
          <a:lstStyle/>
          <a:p>
            <a:endParaRPr lang="pt-BR"/>
          </a:p>
        </p:txBody>
      </p:sp>
      <p:pic>
        <p:nvPicPr>
          <p:cNvPr id="9226" name="pasted-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29484"/>
            <a:ext cx="2753445" cy="19104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227" name="Shape 178"/>
          <p:cNvSpPr>
            <a:spLocks noChangeArrowheads="1"/>
          </p:cNvSpPr>
          <p:nvPr/>
        </p:nvSpPr>
        <p:spPr bwMode="auto">
          <a:xfrm>
            <a:off x="5005389" y="2368154"/>
            <a:ext cx="3019414" cy="9601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4289" tIns="34290" rIns="34289" bIns="34290">
            <a:spAutoFit/>
          </a:bodyPr>
          <a:lstStyle/>
          <a:p>
            <a:pPr marL="279797" indent="-279797">
              <a:lnSpc>
                <a:spcPct val="110000"/>
              </a:lnSpc>
              <a:buClr>
                <a:srgbClr val="002774"/>
              </a:buClr>
              <a:buBlip>
                <a:blip r:embed="rId3"/>
              </a:buBlip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Prelo-Medium"/>
                <a:ea typeface="Prelo-Medium"/>
                <a:cs typeface="Prelo-Medium"/>
                <a:sym typeface="Prelo-Medium"/>
              </a:rPr>
              <a:t>Direitos Garantidos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sym typeface="Trebuchet MS" pitchFamily="34" charset="0"/>
            </a:endParaRPr>
          </a:p>
          <a:p>
            <a:pPr marL="279797" indent="-279797">
              <a:lnSpc>
                <a:spcPct val="110000"/>
              </a:lnSpc>
              <a:buClr>
                <a:srgbClr val="002774"/>
              </a:buClr>
              <a:buBlip>
                <a:blip r:embed="rId3"/>
              </a:buBlip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Prelo-Medium"/>
                <a:ea typeface="Prelo-Medium"/>
                <a:cs typeface="Prelo-Medium"/>
                <a:sym typeface="Prelo-Medium"/>
              </a:rPr>
              <a:t>Processos Simplificados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sym typeface="Trebuchet MS" pitchFamily="34" charset="0"/>
            </a:endParaRPr>
          </a:p>
          <a:p>
            <a:pPr marL="279797" indent="-279797">
              <a:lnSpc>
                <a:spcPct val="110000"/>
              </a:lnSpc>
              <a:buClr>
                <a:srgbClr val="002774"/>
              </a:buClr>
              <a:buBlip>
                <a:blip r:embed="rId3"/>
              </a:buBlip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Prelo-Medium"/>
                <a:ea typeface="Prelo-Medium"/>
                <a:cs typeface="Prelo-Medium"/>
                <a:sym typeface="Prelo-Medium"/>
              </a:rPr>
              <a:t>Informações Consistentes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sym typeface="Trebuchet MS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235979" y="898074"/>
            <a:ext cx="8752845" cy="593556"/>
            <a:chOff x="139635" y="1978194"/>
            <a:chExt cx="8752845" cy="593556"/>
          </a:xfrm>
        </p:grpSpPr>
        <p:sp>
          <p:nvSpPr>
            <p:cNvPr id="8" name="CaixaDeTexto 7"/>
            <p:cNvSpPr txBox="1"/>
            <p:nvPr/>
          </p:nvSpPr>
          <p:spPr>
            <a:xfrm>
              <a:off x="467544" y="2023779"/>
              <a:ext cx="8424936" cy="54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Objetivos do eSocial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139635" y="2034424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309727" y="1978194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11" name="object 10"/>
          <p:cNvSpPr txBox="1"/>
          <p:nvPr/>
        </p:nvSpPr>
        <p:spPr>
          <a:xfrm>
            <a:off x="4447249" y="1754981"/>
            <a:ext cx="496855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500" b="1" spc="-5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Resultados esperados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F3CCF2A-574E-453D-93BF-20631E2E3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22" y="2022139"/>
            <a:ext cx="3033143" cy="170614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95536" y="411510"/>
            <a:ext cx="8752845" cy="593556"/>
            <a:chOff x="139635" y="1978194"/>
            <a:chExt cx="8752845" cy="593556"/>
          </a:xfrm>
        </p:grpSpPr>
        <p:sp>
          <p:nvSpPr>
            <p:cNvPr id="6" name="CaixaDeTexto 5"/>
            <p:cNvSpPr txBox="1"/>
            <p:nvPr/>
          </p:nvSpPr>
          <p:spPr>
            <a:xfrm>
              <a:off x="467544" y="2023779"/>
              <a:ext cx="8424936" cy="54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Sustentação de serviços digitais – STRAB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39635" y="2034424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09727" y="1978194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55471" y="1635646"/>
            <a:ext cx="5254923" cy="276999"/>
            <a:chOff x="787180" y="2140774"/>
            <a:chExt cx="5254923" cy="276999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80" y="2189302"/>
              <a:ext cx="190959" cy="179943"/>
            </a:xfrm>
            <a:prstGeom prst="rect">
              <a:avLst/>
            </a:prstGeom>
          </p:spPr>
        </p:pic>
        <p:sp>
          <p:nvSpPr>
            <p:cNvPr id="21" name="object 10"/>
            <p:cNvSpPr txBox="1"/>
            <p:nvPr/>
          </p:nvSpPr>
          <p:spPr>
            <a:xfrm>
              <a:off x="1073551" y="2140774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Seguro Desemprego Web;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59188" y="1900540"/>
            <a:ext cx="5254923" cy="276999"/>
            <a:chOff x="859188" y="1900540"/>
            <a:chExt cx="5254923" cy="276999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1950996"/>
              <a:ext cx="190959" cy="179943"/>
            </a:xfrm>
            <a:prstGeom prst="rect">
              <a:avLst/>
            </a:prstGeom>
          </p:spPr>
        </p:pic>
        <p:sp>
          <p:nvSpPr>
            <p:cNvPr id="23" name="object 10"/>
            <p:cNvSpPr txBox="1"/>
            <p:nvPr/>
          </p:nvSpPr>
          <p:spPr>
            <a:xfrm>
              <a:off x="1145559" y="1900540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FGTS Digital;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59188" y="2189951"/>
            <a:ext cx="5254923" cy="276999"/>
            <a:chOff x="859188" y="2189951"/>
            <a:chExt cx="5254923" cy="276999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2233243"/>
              <a:ext cx="190959" cy="179943"/>
            </a:xfrm>
            <a:prstGeom prst="rect">
              <a:avLst/>
            </a:prstGeom>
          </p:spPr>
        </p:pic>
        <p:sp>
          <p:nvSpPr>
            <p:cNvPr id="25" name="object 10"/>
            <p:cNvSpPr txBox="1"/>
            <p:nvPr/>
          </p:nvSpPr>
          <p:spPr>
            <a:xfrm>
              <a:off x="1145559" y="2189951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CTPS Digital;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5C31D6E-F5E4-48D3-8E58-7A91E70CC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5082" y="1174562"/>
            <a:ext cx="749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Parceria com Conselho Federal de Contabilidade</a:t>
            </a:r>
            <a:endParaRPr lang="pt-BR" sz="44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77173" y="1272993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600510" y="1793131"/>
            <a:ext cx="742787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A Secretaria Especial de Previdência e Trabalho e a Secretaria Especial de Desburocratização, Gestão e Governo Digital estão firmando acordo de cooperação técnica com o Conselho Federal de Contabilidade com a finalidade de estabelecer colaboração mútua no processo de simplificação;</a:t>
            </a:r>
          </a:p>
        </p:txBody>
      </p:sp>
    </p:spTree>
    <p:extLst>
      <p:ext uri="{BB962C8B-B14F-4D97-AF65-F5344CB8AC3E}">
        <p14:creationId xmlns:p14="http://schemas.microsoft.com/office/powerpoint/2010/main" val="174639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5082" y="1174562"/>
            <a:ext cx="533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rgbClr val="FF0000"/>
                </a:solidFill>
              </a:rPr>
              <a:t>eSocial</a:t>
            </a:r>
            <a:r>
              <a:rPr lang="pt-BR" sz="3200" b="1" dirty="0">
                <a:solidFill>
                  <a:srgbClr val="FF0000"/>
                </a:solidFill>
              </a:rPr>
              <a:t> em números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77173" y="1272993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562768" y="1873160"/>
            <a:ext cx="7499882" cy="131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39.236.553 trabalhadores na base única;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oto Sans Symbols"/>
                <a:cs typeface="Noto Sans Symbols"/>
              </a:rPr>
              <a:t>5.738.766 empregadores enviando informações;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pt-BR" sz="1600" dirty="0">
              <a:solidFill>
                <a:schemeClr val="bg1">
                  <a:lumMod val="50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45890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3"/>
          <p:cNvSpPr/>
          <p:nvPr/>
        </p:nvSpPr>
        <p:spPr>
          <a:xfrm>
            <a:off x="38160" y="4588650"/>
            <a:ext cx="9066960" cy="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50" cap="flat" cmpd="sng">
            <a:solidFill>
              <a:srgbClr val="E9E8E9"/>
            </a:solidFill>
            <a:prstDash val="solid"/>
            <a:miter lim="8000"/>
            <a:headEnd type="none" w="sm" len="sm"/>
            <a:tailEnd type="none" w="sm" len="sm"/>
          </a:ln>
        </p:spPr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DF9C88-4B4B-4397-B383-90B22E91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pic>
        <p:nvPicPr>
          <p:cNvPr id="1276" name="Google Shape;1276;p173" descr="Uma imagem contendo captura de tela&#10;&#10;Descrição gerada com muito alta confianç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9144000" cy="458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35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47864" y="2370238"/>
            <a:ext cx="2592288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4000" b="1" dirty="0">
                <a:solidFill>
                  <a:srgbClr val="FF0000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Obrigado!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A0DA8B71-BAEC-41F1-AF2C-78DC98998049}"/>
              </a:ext>
            </a:extLst>
          </p:cNvPr>
          <p:cNvSpPr txBox="1"/>
          <p:nvPr/>
        </p:nvSpPr>
        <p:spPr>
          <a:xfrm>
            <a:off x="3171894" y="2925005"/>
            <a:ext cx="2674094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500" b="1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João Paulo Ferreira Machado</a:t>
            </a:r>
          </a:p>
          <a:p>
            <a:pPr marL="12700" algn="ctr">
              <a:lnSpc>
                <a:spcPct val="100000"/>
              </a:lnSpc>
            </a:pPr>
            <a:r>
              <a:rPr lang="pt-BR" sz="1300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Auditor-Fiscal do Trabalho</a:t>
            </a:r>
          </a:p>
          <a:p>
            <a:pPr marL="12700" algn="ctr">
              <a:lnSpc>
                <a:spcPct val="100000"/>
              </a:lnSpc>
            </a:pPr>
            <a:r>
              <a:rPr lang="pt-BR" sz="1300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joao.p.machado@mte.gov.br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0EF006D-DCEF-4371-BF81-E257FA4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7902"/>
            <a:ext cx="2168292" cy="13939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CFFC90D-5B16-44A6-A17A-BBCA2809C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811000"/>
            <a:ext cx="2109037" cy="9308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EAAE0C-54DF-4A60-B723-F79FAAE40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5082" y="1174562"/>
            <a:ext cx="670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Processo de simplificação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77173" y="1272993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600510" y="1793131"/>
            <a:ext cx="7499882" cy="2573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Foram analisadas todas as propostas apresentadas;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Simplificação em duas etapas:</a:t>
            </a: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1ª etapa – NOTA TÉCNICA 15, de 02/08/2019, com entrada em produção no dia 11/11/2019;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2ª etapa – Novo leiaute – Cronograma a ser divulgado</a:t>
            </a:r>
            <a:endParaRPr lang="pt-BR" sz="1600" dirty="0">
              <a:solidFill>
                <a:schemeClr val="bg1">
                  <a:lumMod val="50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817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5082" y="1174562"/>
            <a:ext cx="670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Em que consiste a simplificação?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77173" y="1272993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600510" y="1793131"/>
            <a:ext cx="749988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simplificação e eliminação de campos e eventos de leiaute;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utilização do CPF como único número de identificação do trabalhador, dispensando a referência a outros números cadastrais, inclusive o NIS na segunda etapa;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exclusão de campos cuja informação conste em outra base de dados, como é o caso do número de RG e da CNH;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retirada de algumas regras de validação que impedem a transmissão de dados. Alguns impedimentos serão substituídos por avisos</a:t>
            </a:r>
            <a:endParaRPr lang="pt-BR" sz="1600" dirty="0">
              <a:solidFill>
                <a:schemeClr val="bg1">
                  <a:lumMod val="50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110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23530" y="938452"/>
            <a:ext cx="7417341" cy="582160"/>
            <a:chOff x="323528" y="1834178"/>
            <a:chExt cx="7417341" cy="776213"/>
          </a:xfrm>
        </p:grpSpPr>
        <p:sp>
          <p:nvSpPr>
            <p:cNvPr id="7" name="CaixaDeTexto 6"/>
            <p:cNvSpPr txBox="1"/>
            <p:nvPr/>
          </p:nvSpPr>
          <p:spPr>
            <a:xfrm>
              <a:off x="651437" y="1879763"/>
              <a:ext cx="7089432" cy="73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Premissas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323528" y="1890408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493620" y="1834178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25635BF6-D915-48DE-B363-B1EE603E21B7}"/>
              </a:ext>
            </a:extLst>
          </p:cNvPr>
          <p:cNvSpPr/>
          <p:nvPr/>
        </p:nvSpPr>
        <p:spPr>
          <a:xfrm>
            <a:off x="550206" y="1643140"/>
            <a:ext cx="742582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Investimentos feitos pelo setor público e principalmente pelo setor privado serão preservados neste processo de simplificação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Manutenção de entrada única;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Preservação da arquitetura;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Exigência apenas de declarações/informações que já possuem previsão de envio em normativo vigente e, ainda assim, avaliando com as áreas responsáveis a real necessidade de manutenção da exigência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26220AC4-C76D-4BAC-A7E9-34D1A2615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2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23530" y="938452"/>
            <a:ext cx="7417341" cy="582160"/>
            <a:chOff x="323528" y="1834178"/>
            <a:chExt cx="7417341" cy="776213"/>
          </a:xfrm>
        </p:grpSpPr>
        <p:sp>
          <p:nvSpPr>
            <p:cNvPr id="7" name="CaixaDeTexto 6"/>
            <p:cNvSpPr txBox="1"/>
            <p:nvPr/>
          </p:nvSpPr>
          <p:spPr>
            <a:xfrm>
              <a:off x="651437" y="1879763"/>
              <a:ext cx="7089432" cy="73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Premissas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323528" y="1890408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493620" y="1834178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25635BF6-D915-48DE-B363-B1EE603E21B7}"/>
              </a:ext>
            </a:extLst>
          </p:cNvPr>
          <p:cNvSpPr/>
          <p:nvPr/>
        </p:nvSpPr>
        <p:spPr>
          <a:xfrm>
            <a:off x="550206" y="1643140"/>
            <a:ext cx="7425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Manter íntegro o banco de dados do CNIS;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Simplificar o processo de prestação da informação;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Simplificar os processos/controles nas empresas;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Minimizar o impacto da simplificação para as empresas que já estão obrigadas ao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eSocial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Garantir o desenvolvimento dos módulos simplificados;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Noto Sans Symbols"/>
                <a:cs typeface="Noto Sans Symbols"/>
              </a:rPr>
              <a:t>Oferecer serviços digitais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26220AC4-C76D-4BAC-A7E9-34D1A2615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5082" y="1174562"/>
            <a:ext cx="7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Tratamento diferenciado para ME/EPP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77173" y="1272993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602558" y="1839997"/>
            <a:ext cx="742582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Implantação de módulo Web Simplificado para micro e pequenas empresas, nos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moldes dos módulos Empregador Doméstico e MEI;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Melhoria na experiência de navegação dos módulos Empregador Doméstico e MEI;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Implantação de novos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Wizards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(passo a passo) e de um atendente virtual;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Mudança da linguagem técnica para mais simples, com explicações</a:t>
            </a:r>
            <a:endParaRPr lang="pt-BR" sz="1600" dirty="0">
              <a:solidFill>
                <a:schemeClr val="bg1">
                  <a:lumMod val="50000"/>
                </a:schemeClr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2681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64468" y="841463"/>
            <a:ext cx="7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Eventos Eliminados</a:t>
            </a:r>
            <a:endParaRPr lang="pt-BR" sz="3200" b="1" dirty="0">
              <a:solidFill>
                <a:srgbClr val="FF0000"/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  <p:grpSp>
        <p:nvGrpSpPr>
          <p:cNvPr id="5" name="Grupo 1"/>
          <p:cNvGrpSpPr/>
          <p:nvPr/>
        </p:nvGrpSpPr>
        <p:grpSpPr>
          <a:xfrm>
            <a:off x="296683" y="866837"/>
            <a:ext cx="367785" cy="424015"/>
            <a:chOff x="139635" y="293917"/>
            <a:chExt cx="367785" cy="424015"/>
          </a:xfrm>
        </p:grpSpPr>
        <p:sp>
          <p:nvSpPr>
            <p:cNvPr id="2056" name="Elipse 2055"/>
            <p:cNvSpPr/>
            <p:nvPr/>
          </p:nvSpPr>
          <p:spPr>
            <a:xfrm>
              <a:off x="139635" y="350147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09727" y="293917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308F96-07DC-481B-8A22-F2556415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FF405EA-6D07-43AC-9F2B-FFEC54CC572C}"/>
              </a:ext>
            </a:extLst>
          </p:cNvPr>
          <p:cNvSpPr/>
          <p:nvPr/>
        </p:nvSpPr>
        <p:spPr>
          <a:xfrm>
            <a:off x="602558" y="1426238"/>
            <a:ext cx="742582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S-1030 - Tabela de Cargos/Empregos Públicos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;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S-1040 - Tabela de Funções/Cargos em Comissão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;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S-1050 - Tabela de Horários/Turnos de Trabalho;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S-1060 - Tabela de Ambientes de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Trabalho;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S-1080 - Tabela de Operadores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Portuários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S-1300 - Contribuição Sindical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Patronal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S-2221 - Exame Toxicológico do Motorista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Profissional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S-2250 - Aviso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Prévio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S-2245 - Treinamentos e capacitações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S-2260 - Convocação para Trabalho Intermitente</a:t>
            </a:r>
          </a:p>
        </p:txBody>
      </p:sp>
    </p:spTree>
    <p:extLst>
      <p:ext uri="{BB962C8B-B14F-4D97-AF65-F5344CB8AC3E}">
        <p14:creationId xmlns:p14="http://schemas.microsoft.com/office/powerpoint/2010/main" val="3781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0917"/>
            <a:ext cx="6245476" cy="348705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23528" y="394018"/>
            <a:ext cx="7417341" cy="593556"/>
            <a:chOff x="323528" y="1834178"/>
            <a:chExt cx="7417341" cy="593556"/>
          </a:xfrm>
        </p:grpSpPr>
        <p:sp>
          <p:nvSpPr>
            <p:cNvPr id="6" name="CaixaDeTexto 5"/>
            <p:cNvSpPr txBox="1"/>
            <p:nvPr/>
          </p:nvSpPr>
          <p:spPr>
            <a:xfrm>
              <a:off x="651437" y="1879763"/>
              <a:ext cx="7089432" cy="547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Cenário Atual</a:t>
              </a:r>
            </a:p>
          </p:txBody>
        </p:sp>
        <p:sp>
          <p:nvSpPr>
            <p:cNvPr id="23" name="Elipse 22"/>
            <p:cNvSpPr/>
            <p:nvPr/>
          </p:nvSpPr>
          <p:spPr>
            <a:xfrm>
              <a:off x="323528" y="1890408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493620" y="1834178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o 69"/>
          <p:cNvGrpSpPr/>
          <p:nvPr/>
        </p:nvGrpSpPr>
        <p:grpSpPr>
          <a:xfrm>
            <a:off x="1707315" y="1261900"/>
            <a:ext cx="2016224" cy="593180"/>
            <a:chOff x="1475058" y="1339056"/>
            <a:chExt cx="2016224" cy="59318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475058" y="1339056"/>
              <a:ext cx="2016224" cy="593180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620826" y="1490839"/>
              <a:ext cx="1724689" cy="2896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4" name="Grupo 14"/>
          <p:cNvGrpSpPr/>
          <p:nvPr/>
        </p:nvGrpSpPr>
        <p:grpSpPr>
          <a:xfrm>
            <a:off x="2910327" y="3869276"/>
            <a:ext cx="835565" cy="688025"/>
            <a:chOff x="3001555" y="3972691"/>
            <a:chExt cx="835565" cy="688025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3001555" y="3972691"/>
              <a:ext cx="835565" cy="688025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175314" y="4093871"/>
              <a:ext cx="509253" cy="4456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8" name="Grupo 68"/>
          <p:cNvGrpSpPr/>
          <p:nvPr/>
        </p:nvGrpSpPr>
        <p:grpSpPr>
          <a:xfrm>
            <a:off x="1938265" y="2141271"/>
            <a:ext cx="1122442" cy="512614"/>
            <a:chOff x="2029493" y="2218427"/>
            <a:chExt cx="1122442" cy="512614"/>
          </a:xfrm>
        </p:grpSpPr>
        <p:sp>
          <p:nvSpPr>
            <p:cNvPr id="41" name="Retângulo de cantos arredondados 40"/>
            <p:cNvSpPr/>
            <p:nvPr/>
          </p:nvSpPr>
          <p:spPr>
            <a:xfrm>
              <a:off x="2029493" y="2218427"/>
              <a:ext cx="1122442" cy="51261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2" name="Imagem 1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7473" y="2377718"/>
              <a:ext cx="846483" cy="19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o 13"/>
          <p:cNvGrpSpPr/>
          <p:nvPr/>
        </p:nvGrpSpPr>
        <p:grpSpPr>
          <a:xfrm>
            <a:off x="5145337" y="3740119"/>
            <a:ext cx="1135635" cy="482667"/>
            <a:chOff x="5236565" y="3817275"/>
            <a:chExt cx="1135635" cy="482667"/>
          </a:xfrm>
        </p:grpSpPr>
        <p:sp>
          <p:nvSpPr>
            <p:cNvPr id="51" name="Retângulo de cantos arredondados 50"/>
            <p:cNvSpPr/>
            <p:nvPr/>
          </p:nvSpPr>
          <p:spPr>
            <a:xfrm>
              <a:off x="5236565" y="3817275"/>
              <a:ext cx="1135635" cy="482667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5366225" y="3876391"/>
              <a:ext cx="876315" cy="3644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0" name="Grupo 11"/>
          <p:cNvGrpSpPr/>
          <p:nvPr/>
        </p:nvGrpSpPr>
        <p:grpSpPr>
          <a:xfrm>
            <a:off x="5473249" y="1956455"/>
            <a:ext cx="2051079" cy="512614"/>
            <a:chOff x="5508104" y="1962120"/>
            <a:chExt cx="2051079" cy="512614"/>
          </a:xfrm>
        </p:grpSpPr>
        <p:sp>
          <p:nvSpPr>
            <p:cNvPr id="54" name="Retângulo de cantos arredondados 53"/>
            <p:cNvSpPr/>
            <p:nvPr/>
          </p:nvSpPr>
          <p:spPr>
            <a:xfrm>
              <a:off x="5508104" y="1962120"/>
              <a:ext cx="2051079" cy="51261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5690462" y="2007632"/>
              <a:ext cx="1686363" cy="4215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1" name="Grupo 10"/>
          <p:cNvGrpSpPr/>
          <p:nvPr/>
        </p:nvGrpSpPr>
        <p:grpSpPr>
          <a:xfrm>
            <a:off x="4546326" y="1051024"/>
            <a:ext cx="1825874" cy="512614"/>
            <a:chOff x="4707769" y="1224211"/>
            <a:chExt cx="1825874" cy="512614"/>
          </a:xfrm>
        </p:grpSpPr>
        <p:sp>
          <p:nvSpPr>
            <p:cNvPr id="45" name="Retângulo de cantos arredondados 44"/>
            <p:cNvSpPr/>
            <p:nvPr/>
          </p:nvSpPr>
          <p:spPr>
            <a:xfrm>
              <a:off x="4707769" y="1224211"/>
              <a:ext cx="1825874" cy="51261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4780819" y="1288131"/>
              <a:ext cx="1679775" cy="3847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2" name="Grupo 12"/>
          <p:cNvGrpSpPr/>
          <p:nvPr/>
        </p:nvGrpSpPr>
        <p:grpSpPr>
          <a:xfrm>
            <a:off x="5307715" y="2757101"/>
            <a:ext cx="1825874" cy="512614"/>
            <a:chOff x="5539560" y="2846292"/>
            <a:chExt cx="1825874" cy="512614"/>
          </a:xfrm>
        </p:grpSpPr>
        <p:sp>
          <p:nvSpPr>
            <p:cNvPr id="58" name="Retângulo de cantos arredondados 57"/>
            <p:cNvSpPr/>
            <p:nvPr/>
          </p:nvSpPr>
          <p:spPr>
            <a:xfrm>
              <a:off x="5539560" y="2846292"/>
              <a:ext cx="1825874" cy="51261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5626551" y="2896113"/>
              <a:ext cx="1651892" cy="4129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3" name="Grupo 67"/>
          <p:cNvGrpSpPr/>
          <p:nvPr/>
        </p:nvGrpSpPr>
        <p:grpSpPr>
          <a:xfrm>
            <a:off x="2027146" y="2882949"/>
            <a:ext cx="936105" cy="907584"/>
            <a:chOff x="2118374" y="2960105"/>
            <a:chExt cx="936105" cy="907584"/>
          </a:xfrm>
        </p:grpSpPr>
        <p:sp>
          <p:nvSpPr>
            <p:cNvPr id="65" name="Retângulo de cantos arredondados 64"/>
            <p:cNvSpPr/>
            <p:nvPr/>
          </p:nvSpPr>
          <p:spPr>
            <a:xfrm>
              <a:off x="2118374" y="2960105"/>
              <a:ext cx="936105" cy="90758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139700" dist="38100" dir="5400000" sx="99000" sy="99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2334399" y="3075806"/>
              <a:ext cx="512630" cy="691741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72" name="CaixaDeTexto 71"/>
          <p:cNvSpPr txBox="1"/>
          <p:nvPr/>
        </p:nvSpPr>
        <p:spPr>
          <a:xfrm>
            <a:off x="323528" y="1971392"/>
            <a:ext cx="11907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2800" b="1" i="1" u="sng" dirty="0">
                <a:solidFill>
                  <a:srgbClr val="FF0000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ERROS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6948264" y="1203598"/>
            <a:ext cx="158417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b="1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D</a:t>
            </a:r>
            <a:r>
              <a:rPr lang="pt-BR" b="1" dirty="0">
                <a:solidFill>
                  <a:srgbClr val="FDAA03"/>
                </a:solidFill>
                <a:latin typeface="Bodoni MT" pitchFamily="18" charset="0"/>
                <a:ea typeface="Meiryo" panose="020B0604030504040204" pitchFamily="34" charset="-128"/>
                <a:cs typeface="Arial" pitchFamily="34" charset="0"/>
              </a:rPr>
              <a:t>I</a:t>
            </a:r>
            <a:r>
              <a:rPr lang="pt-BR" sz="1200" b="1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V</a:t>
            </a:r>
            <a:r>
              <a:rPr lang="pt-BR" b="1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E</a:t>
            </a:r>
            <a:r>
              <a:rPr lang="pt-BR" sz="2000" b="1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R</a:t>
            </a:r>
            <a:r>
              <a:rPr lang="pt-BR" b="1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SAS </a:t>
            </a:r>
            <a:r>
              <a:rPr lang="pt-BR" b="1" u="sng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FO</a:t>
            </a:r>
            <a:r>
              <a:rPr lang="pt-BR" sz="1400" b="1" u="sng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R</a:t>
            </a:r>
            <a:r>
              <a:rPr lang="pt-BR" b="1" u="sng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M</a:t>
            </a:r>
            <a:r>
              <a:rPr lang="pt-BR" sz="1100" b="1" u="sng" dirty="0">
                <a:solidFill>
                  <a:srgbClr val="FDAA03"/>
                </a:solidFill>
                <a:latin typeface="Blackadder ITC" pitchFamily="82" charset="0"/>
                <a:ea typeface="Meiryo" panose="020B0604030504040204" pitchFamily="34" charset="-128"/>
                <a:cs typeface="Arial" pitchFamily="34" charset="0"/>
              </a:rPr>
              <a:t>A</a:t>
            </a:r>
            <a:r>
              <a:rPr lang="pt-BR" b="1" u="sng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588224" y="3507854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b="1" dirty="0">
                <a:solidFill>
                  <a:srgbClr val="EC7D22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MULTIPLICIDADE, MULTIPLIIDADE, MULTIPLICIDADE</a:t>
            </a:r>
          </a:p>
          <a:p>
            <a:pPr>
              <a:lnSpc>
                <a:spcPts val="1500"/>
              </a:lnSpc>
            </a:pPr>
            <a:r>
              <a:rPr lang="pt-BR" b="1" u="sng" dirty="0">
                <a:solidFill>
                  <a:srgbClr val="EC7D22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DE INFORMAÇÕES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395536" y="4227934"/>
            <a:ext cx="302433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b="1" u="sng" dirty="0">
                <a:solidFill>
                  <a:srgbClr val="FDAA03"/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INTEMPES T I  V   I    D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2EF4FFF2-2DB3-49A4-A5A2-7CC625F047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/>
      <p:bldP spid="74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68" y="934528"/>
            <a:ext cx="3033143" cy="170614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95536" y="411510"/>
            <a:ext cx="8752845" cy="1029572"/>
            <a:chOff x="139635" y="1978194"/>
            <a:chExt cx="8752845" cy="1029572"/>
          </a:xfrm>
        </p:grpSpPr>
        <p:sp>
          <p:nvSpPr>
            <p:cNvPr id="6" name="CaixaDeTexto 5"/>
            <p:cNvSpPr txBox="1"/>
            <p:nvPr/>
          </p:nvSpPr>
          <p:spPr>
            <a:xfrm>
              <a:off x="467544" y="2023779"/>
              <a:ext cx="8424936" cy="98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Eliminação/substituição de diversas </a:t>
              </a:r>
            </a:p>
            <a:p>
              <a:pPr>
                <a:lnSpc>
                  <a:spcPts val="3400"/>
                </a:lnSpc>
              </a:pPr>
              <a:r>
                <a:rPr lang="pt-BR" sz="3800" b="1" dirty="0">
                  <a:solidFill>
                    <a:srgbClr val="FF0000"/>
                  </a:solidFill>
                  <a:latin typeface="Calibri" pitchFamily="34" charset="0"/>
                  <a:ea typeface="Meiryo" panose="020B0604030504040204" pitchFamily="34" charset="-128"/>
                  <a:cs typeface="Arial" pitchFamily="34" charset="0"/>
                </a:rPr>
                <a:t>obrigações: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39635" y="2034424"/>
              <a:ext cx="367785" cy="367785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09727" y="1978194"/>
              <a:ext cx="153245" cy="1532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55471" y="1635646"/>
            <a:ext cx="5254923" cy="276999"/>
            <a:chOff x="787180" y="2140774"/>
            <a:chExt cx="5254923" cy="276999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80" y="2189302"/>
              <a:ext cx="190959" cy="179943"/>
            </a:xfrm>
            <a:prstGeom prst="rect">
              <a:avLst/>
            </a:prstGeom>
          </p:spPr>
        </p:pic>
        <p:sp>
          <p:nvSpPr>
            <p:cNvPr id="21" name="object 10"/>
            <p:cNvSpPr txBox="1"/>
            <p:nvPr/>
          </p:nvSpPr>
          <p:spPr>
            <a:xfrm>
              <a:off x="1073551" y="2140774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GFIP;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59188" y="1900540"/>
            <a:ext cx="5254923" cy="276999"/>
            <a:chOff x="859188" y="1900540"/>
            <a:chExt cx="5254923" cy="276999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1950996"/>
              <a:ext cx="190959" cy="179943"/>
            </a:xfrm>
            <a:prstGeom prst="rect">
              <a:avLst/>
            </a:prstGeom>
          </p:spPr>
        </p:pic>
        <p:sp>
          <p:nvSpPr>
            <p:cNvPr id="23" name="object 10"/>
            <p:cNvSpPr txBox="1"/>
            <p:nvPr/>
          </p:nvSpPr>
          <p:spPr>
            <a:xfrm>
              <a:off x="1145559" y="1900540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CAGED;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59188" y="2189951"/>
            <a:ext cx="5254923" cy="276999"/>
            <a:chOff x="859188" y="2189951"/>
            <a:chExt cx="5254923" cy="276999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2233243"/>
              <a:ext cx="190959" cy="179943"/>
            </a:xfrm>
            <a:prstGeom prst="rect">
              <a:avLst/>
            </a:prstGeom>
          </p:spPr>
        </p:pic>
        <p:sp>
          <p:nvSpPr>
            <p:cNvPr id="25" name="object 10"/>
            <p:cNvSpPr txBox="1"/>
            <p:nvPr/>
          </p:nvSpPr>
          <p:spPr>
            <a:xfrm>
              <a:off x="1145559" y="2189951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RAIS e RAIS-CT;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859188" y="2479362"/>
            <a:ext cx="5254923" cy="276999"/>
            <a:chOff x="859188" y="2479362"/>
            <a:chExt cx="5254923" cy="276999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2528720"/>
              <a:ext cx="190959" cy="179943"/>
            </a:xfrm>
            <a:prstGeom prst="rect">
              <a:avLst/>
            </a:prstGeom>
          </p:spPr>
        </p:pic>
        <p:sp>
          <p:nvSpPr>
            <p:cNvPr id="27" name="object 10"/>
            <p:cNvSpPr txBox="1"/>
            <p:nvPr/>
          </p:nvSpPr>
          <p:spPr>
            <a:xfrm>
              <a:off x="1145559" y="2479362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LRE – Livro de Registro de Empregados;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59188" y="2768773"/>
            <a:ext cx="5254923" cy="276999"/>
            <a:chOff x="859188" y="2768773"/>
            <a:chExt cx="5254923" cy="27699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2813165"/>
              <a:ext cx="190959" cy="179943"/>
            </a:xfrm>
            <a:prstGeom prst="rect">
              <a:avLst/>
            </a:prstGeom>
          </p:spPr>
        </p:pic>
        <p:sp>
          <p:nvSpPr>
            <p:cNvPr id="29" name="object 10"/>
            <p:cNvSpPr txBox="1"/>
            <p:nvPr/>
          </p:nvSpPr>
          <p:spPr>
            <a:xfrm>
              <a:off x="1145559" y="2768773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CAT – Comunicação de Acidente de Trabalho;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59188" y="3058184"/>
            <a:ext cx="5254923" cy="276999"/>
            <a:chOff x="859188" y="3058184"/>
            <a:chExt cx="5254923" cy="276999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3101197"/>
              <a:ext cx="190959" cy="179943"/>
            </a:xfrm>
            <a:prstGeom prst="rect">
              <a:avLst/>
            </a:prstGeom>
          </p:spPr>
        </p:pic>
        <p:sp>
          <p:nvSpPr>
            <p:cNvPr id="31" name="object 10"/>
            <p:cNvSpPr txBox="1"/>
            <p:nvPr/>
          </p:nvSpPr>
          <p:spPr>
            <a:xfrm>
              <a:off x="1145559" y="3058184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CD – Comunicação de Dispensa;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59188" y="3347595"/>
            <a:ext cx="5254923" cy="276999"/>
            <a:chOff x="859188" y="3347595"/>
            <a:chExt cx="5254923" cy="276999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3396404"/>
              <a:ext cx="190959" cy="179943"/>
            </a:xfrm>
            <a:prstGeom prst="rect">
              <a:avLst/>
            </a:prstGeom>
          </p:spPr>
        </p:pic>
        <p:sp>
          <p:nvSpPr>
            <p:cNvPr id="33" name="object 10"/>
            <p:cNvSpPr txBox="1"/>
            <p:nvPr/>
          </p:nvSpPr>
          <p:spPr>
            <a:xfrm>
              <a:off x="1145559" y="3347595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CTPS – Passará a ser “eletrônica”;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55471" y="3637006"/>
            <a:ext cx="5254923" cy="276999"/>
            <a:chOff x="855471" y="3637006"/>
            <a:chExt cx="5254923" cy="276999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71" y="3685948"/>
              <a:ext cx="190959" cy="179943"/>
            </a:xfrm>
            <a:prstGeom prst="rect">
              <a:avLst/>
            </a:prstGeom>
          </p:spPr>
        </p:pic>
        <p:sp>
          <p:nvSpPr>
            <p:cNvPr id="35" name="object 10"/>
            <p:cNvSpPr txBox="1"/>
            <p:nvPr/>
          </p:nvSpPr>
          <p:spPr>
            <a:xfrm>
              <a:off x="1141842" y="3637006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PPP – Perfil </a:t>
              </a:r>
              <a:r>
                <a:rPr lang="pt-BR" spc="-5" dirty="0" err="1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Profissiográfico</a:t>
              </a: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Previdenciário;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859188" y="3926417"/>
            <a:ext cx="5254923" cy="276999"/>
            <a:chOff x="859188" y="3926417"/>
            <a:chExt cx="5254923" cy="276999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3965293"/>
              <a:ext cx="190959" cy="179943"/>
            </a:xfrm>
            <a:prstGeom prst="rect">
              <a:avLst/>
            </a:prstGeom>
          </p:spPr>
        </p:pic>
        <p:sp>
          <p:nvSpPr>
            <p:cNvPr id="37" name="object 10"/>
            <p:cNvSpPr txBox="1"/>
            <p:nvPr/>
          </p:nvSpPr>
          <p:spPr>
            <a:xfrm>
              <a:off x="1145559" y="3926417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GRF e GPS;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859188" y="4215829"/>
            <a:ext cx="5254923" cy="276999"/>
            <a:chOff x="859188" y="4215829"/>
            <a:chExt cx="5254923" cy="276999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4264358"/>
              <a:ext cx="190959" cy="179943"/>
            </a:xfrm>
            <a:prstGeom prst="rect">
              <a:avLst/>
            </a:prstGeom>
          </p:spPr>
        </p:pic>
        <p:sp>
          <p:nvSpPr>
            <p:cNvPr id="39" name="object 10"/>
            <p:cNvSpPr txBox="1"/>
            <p:nvPr/>
          </p:nvSpPr>
          <p:spPr>
            <a:xfrm>
              <a:off x="1145559" y="4215829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DCTF;</a:t>
              </a:r>
            </a:p>
          </p:txBody>
        </p:sp>
      </p:grpSp>
      <p:grpSp>
        <p:nvGrpSpPr>
          <p:cNvPr id="48" name="Grupo 50">
            <a:extLst>
              <a:ext uri="{FF2B5EF4-FFF2-40B4-BE49-F238E27FC236}">
                <a16:creationId xmlns:a16="http://schemas.microsoft.com/office/drawing/2014/main" xmlns="" id="{28C54A22-71AF-44D4-BE71-8E681C76D4CE}"/>
              </a:ext>
            </a:extLst>
          </p:cNvPr>
          <p:cNvGrpSpPr/>
          <p:nvPr/>
        </p:nvGrpSpPr>
        <p:grpSpPr>
          <a:xfrm>
            <a:off x="847926" y="4513358"/>
            <a:ext cx="5254923" cy="276999"/>
            <a:chOff x="859188" y="4215829"/>
            <a:chExt cx="5254923" cy="276999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xmlns="" id="{7F2025B0-0B83-46A8-854D-3D87324B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8" y="4264358"/>
              <a:ext cx="190959" cy="179943"/>
            </a:xfrm>
            <a:prstGeom prst="rect">
              <a:avLst/>
            </a:prstGeom>
          </p:spPr>
        </p:pic>
        <p:sp>
          <p:nvSpPr>
            <p:cNvPr id="53" name="object 10">
              <a:extLst>
                <a:ext uri="{FF2B5EF4-FFF2-40B4-BE49-F238E27FC236}">
                  <a16:creationId xmlns:a16="http://schemas.microsoft.com/office/drawing/2014/main" xmlns="" id="{CF4CFAC4-8950-48EA-BDF7-1C52A74F0709}"/>
                </a:ext>
              </a:extLst>
            </p:cNvPr>
            <p:cNvSpPr txBox="1"/>
            <p:nvPr/>
          </p:nvSpPr>
          <p:spPr>
            <a:xfrm>
              <a:off x="1145559" y="4215829"/>
              <a:ext cx="496855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pt-BR" spc="-5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Possibilidade de outras obrigações...</a:t>
              </a:r>
            </a:p>
          </p:txBody>
        </p:sp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89586FBA-E3B9-487F-8B62-5CD8761C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15966"/>
            <a:ext cx="1152128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16273</TotalTime>
  <Words>599</Words>
  <Application>Microsoft Office PowerPoint</Application>
  <PresentationFormat>Apresentação na tela (16:9)</PresentationFormat>
  <Paragraphs>94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de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Kiko</dc:creator>
  <cp:lastModifiedBy>Usuário do Windows</cp:lastModifiedBy>
  <cp:revision>787</cp:revision>
  <cp:lastPrinted>2019-09-10T18:16:23Z</cp:lastPrinted>
  <dcterms:created xsi:type="dcterms:W3CDTF">2015-04-28T11:25:12Z</dcterms:created>
  <dcterms:modified xsi:type="dcterms:W3CDTF">2019-09-26T01:29:50Z</dcterms:modified>
</cp:coreProperties>
</file>