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478" r:id="rId2"/>
    <p:sldId id="550" r:id="rId3"/>
    <p:sldId id="549" r:id="rId4"/>
    <p:sldId id="519" r:id="rId5"/>
    <p:sldId id="521" r:id="rId6"/>
    <p:sldId id="547" r:id="rId7"/>
    <p:sldId id="546" r:id="rId8"/>
    <p:sldId id="543" r:id="rId9"/>
    <p:sldId id="551" r:id="rId10"/>
  </p:sldIdLst>
  <p:sldSz cx="9906000" cy="6858000" type="A4"/>
  <p:notesSz cx="6858000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000000"/>
          </p15:clr>
        </p15:guide>
        <p15:guide id="2" pos="312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E08C"/>
    <a:srgbClr val="71FFB1"/>
    <a:srgbClr val="F5F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 autoAdjust="0"/>
    <p:restoredTop sz="89349" autoAdjust="0"/>
  </p:normalViewPr>
  <p:slideViewPr>
    <p:cSldViewPr snapToGrid="0">
      <p:cViewPr>
        <p:scale>
          <a:sx n="100" d="100"/>
          <a:sy n="100" d="100"/>
        </p:scale>
        <p:origin x="-1386" y="-102"/>
      </p:cViewPr>
      <p:guideLst>
        <p:guide orient="horz" pos="2411"/>
        <p:guide pos="315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OCIOSIDADE\C&#243;pia%20de%20ociosidade_20190321%20(003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OCIOSIDADE\C&#243;pia%20de%20ociosidade_20190321%20(00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10-04-2019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10-04-201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%20AN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00972441836212"/>
          <c:y val="0.26300242884450137"/>
          <c:w val="0.3340172811203671"/>
          <c:h val="0.61610008242288195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4.9928188453463918E-2"/>
                  <c:y val="3.69595017215275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UH!$B$14:$B$19</c:f>
              <c:strCache>
                <c:ptCount val="4"/>
                <c:pt idx="0">
                  <c:v>00CY - Entidades Urbanas</c:v>
                </c:pt>
                <c:pt idx="1">
                  <c:v>00AF - Empresas </c:v>
                </c:pt>
                <c:pt idx="2">
                  <c:v>0E64 - Oferta Pública</c:v>
                </c:pt>
                <c:pt idx="3">
                  <c:v>00CX - Entidades Rurais</c:v>
                </c:pt>
              </c:strCache>
            </c:strRef>
          </c:cat>
          <c:val>
            <c:numRef>
              <c:f>UH!$D$14:$D$19</c:f>
              <c:numCache>
                <c:formatCode>_-* #,##0_-;\-* #,##0_-;_-* "-"??_-;_-@_-</c:formatCode>
                <c:ptCount val="4"/>
                <c:pt idx="0">
                  <c:v>69916</c:v>
                </c:pt>
                <c:pt idx="1">
                  <c:v>1357792</c:v>
                </c:pt>
                <c:pt idx="2">
                  <c:v>166865</c:v>
                </c:pt>
                <c:pt idx="3">
                  <c:v>215300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5880463436523683"/>
          <c:y val="0.50404295927374321"/>
          <c:w val="0.37925172190243256"/>
          <c:h val="0.2720258346047501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3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Pt>
            <c:idx val="3"/>
            <c:bubble3D val="0"/>
            <c:spPr>
              <a:solidFill>
                <a:schemeClr val="accent5"/>
              </a:solidFill>
            </c:spPr>
          </c:dPt>
          <c:dPt>
            <c:idx val="4"/>
            <c:bubble3D val="0"/>
            <c:spPr>
              <a:solidFill>
                <a:schemeClr val="accent4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'CARTEIRA ATIVA DIN'!$G$10:$G$14</c:f>
              <c:strCache>
                <c:ptCount val="5"/>
                <c:pt idx="0">
                  <c:v>CENTRO-OESTE</c:v>
                </c:pt>
                <c:pt idx="1">
                  <c:v>NORTE</c:v>
                </c:pt>
                <c:pt idx="2">
                  <c:v>NORDESTE</c:v>
                </c:pt>
                <c:pt idx="3">
                  <c:v>SUL</c:v>
                </c:pt>
                <c:pt idx="4">
                  <c:v>SUDESTE</c:v>
                </c:pt>
              </c:strCache>
            </c:strRef>
          </c:cat>
          <c:val>
            <c:numRef>
              <c:f>'CARTEIRA ATIVA DIN'!$H$10:$H$14</c:f>
              <c:numCache>
                <c:formatCode>General</c:formatCode>
                <c:ptCount val="5"/>
                <c:pt idx="0">
                  <c:v>29123</c:v>
                </c:pt>
                <c:pt idx="1">
                  <c:v>56710</c:v>
                </c:pt>
                <c:pt idx="2">
                  <c:v>142580</c:v>
                </c:pt>
                <c:pt idx="3">
                  <c:v>23924</c:v>
                </c:pt>
                <c:pt idx="4">
                  <c:v>82301</c:v>
                </c:pt>
              </c:numCache>
            </c:numRef>
          </c:val>
        </c:ser>
        <c:ser>
          <c:idx val="1"/>
          <c:order val="1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'CARTEIRA ATIVA DIN'!$G$10:$G$14</c:f>
              <c:strCache>
                <c:ptCount val="5"/>
                <c:pt idx="0">
                  <c:v>CENTRO-OESTE</c:v>
                </c:pt>
                <c:pt idx="1">
                  <c:v>NORTE</c:v>
                </c:pt>
                <c:pt idx="2">
                  <c:v>NORDESTE</c:v>
                </c:pt>
                <c:pt idx="3">
                  <c:v>SUL</c:v>
                </c:pt>
                <c:pt idx="4">
                  <c:v>SUDESTE</c:v>
                </c:pt>
              </c:strCache>
            </c:strRef>
          </c:cat>
          <c:val>
            <c:numRef>
              <c:f>'CARTEIRA ATIVA DIN'!$I$10:$I$14</c:f>
              <c:numCache>
                <c:formatCode>0%</c:formatCode>
                <c:ptCount val="5"/>
                <c:pt idx="0">
                  <c:v>8.7028370956077905E-2</c:v>
                </c:pt>
                <c:pt idx="1">
                  <c:v>0.16946670730759805</c:v>
                </c:pt>
                <c:pt idx="2">
                  <c:v>0.42607235281109734</c:v>
                </c:pt>
                <c:pt idx="3">
                  <c:v>7.1492179609010331E-2</c:v>
                </c:pt>
                <c:pt idx="4">
                  <c:v>0.24594038931621634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2.8244999980443729E-2"/>
          <c:y val="0.14395470017374942"/>
          <c:w val="0.94848906386701659"/>
          <c:h val="9.2976450860309132E-2"/>
        </c:manualLayout>
      </c:layout>
      <c:overlay val="0"/>
      <c:txPr>
        <a:bodyPr/>
        <a:lstStyle/>
        <a:p>
          <a:pPr>
            <a:defRPr sz="1100">
              <a:latin typeface="Calibri" panose="020F0502020204030204" pitchFamily="34" charset="0"/>
            </a:defRPr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invertIfNegative val="0"/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5.3293856402664749E-2"/>
                  <c:y val="-1.3452914798206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9940551472516719E-2"/>
                  <c:y val="8.22113073881111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8652849740932642"/>
                  <c:y val="-8.968609865470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9837157660991858"/>
                  <c:y val="-8.9693160552240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9903751668347156"/>
                  <c:y val="-8.968609865470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nova!$L$3:$L$7</c:f>
              <c:strCache>
                <c:ptCount val="5"/>
                <c:pt idx="0">
                  <c:v>Sinistro</c:v>
                </c:pt>
                <c:pt idx="1">
                  <c:v>Sob ação judicial</c:v>
                </c:pt>
                <c:pt idx="2">
                  <c:v>Invadidas</c:v>
                </c:pt>
                <c:pt idx="3">
                  <c:v>Sem indicação de demanda</c:v>
                </c:pt>
                <c:pt idx="4">
                  <c:v>Total UH Ociosas</c:v>
                </c:pt>
              </c:strCache>
            </c:strRef>
          </c:cat>
          <c:val>
            <c:numRef>
              <c:f>nova!$M$3:$M$7</c:f>
              <c:numCache>
                <c:formatCode>General</c:formatCode>
                <c:ptCount val="5"/>
                <c:pt idx="0">
                  <c:v>185</c:v>
                </c:pt>
                <c:pt idx="1">
                  <c:v>1244</c:v>
                </c:pt>
                <c:pt idx="2">
                  <c:v>6662</c:v>
                </c:pt>
                <c:pt idx="3">
                  <c:v>7143</c:v>
                </c:pt>
                <c:pt idx="4">
                  <c:v>12206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40827392"/>
        <c:axId val="41129024"/>
        <c:axId val="0"/>
      </c:bar3DChart>
      <c:catAx>
        <c:axId val="40827392"/>
        <c:scaling>
          <c:orientation val="minMax"/>
        </c:scaling>
        <c:delete val="0"/>
        <c:axPos val="l"/>
        <c:majorTickMark val="none"/>
        <c:minorTickMark val="none"/>
        <c:tickLblPos val="nextTo"/>
        <c:crossAx val="41129024"/>
        <c:crosses val="autoZero"/>
        <c:auto val="1"/>
        <c:lblAlgn val="ctr"/>
        <c:lblOffset val="100"/>
        <c:noMultiLvlLbl val="0"/>
      </c:catAx>
      <c:valAx>
        <c:axId val="41129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827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Plan6!$F$4</c:f>
              <c:strCache>
                <c:ptCount val="1"/>
                <c:pt idx="0">
                  <c:v>CENTRO-OESTE</c:v>
                </c:pt>
              </c:strCache>
            </c:strRef>
          </c:tx>
          <c:invertIfNegative val="0"/>
          <c:val>
            <c:numRef>
              <c:f>Plan6!$G$4</c:f>
              <c:numCache>
                <c:formatCode>0%</c:formatCode>
                <c:ptCount val="1"/>
                <c:pt idx="0">
                  <c:v>3.3262330001638536E-2</c:v>
                </c:pt>
              </c:numCache>
            </c:numRef>
          </c:val>
        </c:ser>
        <c:ser>
          <c:idx val="1"/>
          <c:order val="1"/>
          <c:tx>
            <c:strRef>
              <c:f>Plan6!$F$5</c:f>
              <c:strCache>
                <c:ptCount val="1"/>
                <c:pt idx="0">
                  <c:v>NORTE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val>
            <c:numRef>
              <c:f>Plan6!$G$5</c:f>
              <c:numCache>
                <c:formatCode>0%</c:formatCode>
                <c:ptCount val="1"/>
                <c:pt idx="0">
                  <c:v>0.33172210388333606</c:v>
                </c:pt>
              </c:numCache>
            </c:numRef>
          </c:val>
        </c:ser>
        <c:ser>
          <c:idx val="2"/>
          <c:order val="2"/>
          <c:tx>
            <c:strRef>
              <c:f>Plan6!$F$6</c:f>
              <c:strCache>
                <c:ptCount val="1"/>
                <c:pt idx="0">
                  <c:v>NORDESTE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val>
            <c:numRef>
              <c:f>Plan6!$G$6</c:f>
              <c:numCache>
                <c:formatCode>0%</c:formatCode>
                <c:ptCount val="1"/>
                <c:pt idx="0">
                  <c:v>0.32115353105030314</c:v>
                </c:pt>
              </c:numCache>
            </c:numRef>
          </c:val>
        </c:ser>
        <c:ser>
          <c:idx val="3"/>
          <c:order val="3"/>
          <c:tx>
            <c:strRef>
              <c:f>Plan6!$F$7</c:f>
              <c:strCache>
                <c:ptCount val="1"/>
                <c:pt idx="0">
                  <c:v>SUL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val>
            <c:numRef>
              <c:f>Plan6!$G$7</c:f>
              <c:numCache>
                <c:formatCode>0%</c:formatCode>
                <c:ptCount val="1"/>
                <c:pt idx="0">
                  <c:v>1.9088972636408325E-2</c:v>
                </c:pt>
              </c:numCache>
            </c:numRef>
          </c:val>
        </c:ser>
        <c:ser>
          <c:idx val="4"/>
          <c:order val="4"/>
          <c:tx>
            <c:strRef>
              <c:f>Plan6!$F$8</c:f>
              <c:strCache>
                <c:ptCount val="1"/>
                <c:pt idx="0">
                  <c:v>SUDESTE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val>
            <c:numRef>
              <c:f>Plan6!$G$8</c:f>
              <c:numCache>
                <c:formatCode>0%</c:formatCode>
                <c:ptCount val="1"/>
                <c:pt idx="0">
                  <c:v>0.29477306242831397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0784384"/>
        <c:axId val="174789120"/>
        <c:axId val="0"/>
      </c:bar3DChart>
      <c:catAx>
        <c:axId val="40784384"/>
        <c:scaling>
          <c:orientation val="minMax"/>
        </c:scaling>
        <c:delete val="1"/>
        <c:axPos val="l"/>
        <c:majorTickMark val="none"/>
        <c:minorTickMark val="none"/>
        <c:tickLblPos val="nextTo"/>
        <c:crossAx val="174789120"/>
        <c:crosses val="autoZero"/>
        <c:auto val="1"/>
        <c:lblAlgn val="ctr"/>
        <c:lblOffset val="100"/>
        <c:noMultiLvlLbl val="0"/>
      </c:catAx>
      <c:valAx>
        <c:axId val="17478912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40784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38209382062541"/>
          <c:y val="0.19980148230718892"/>
          <c:w val="0.28891871950946946"/>
          <c:h val="0.66533134293774876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UH!$C$34:$C$37</c:f>
              <c:strCache>
                <c:ptCount val="4"/>
                <c:pt idx="0">
                  <c:v>Faixa 1</c:v>
                </c:pt>
                <c:pt idx="1">
                  <c:v>Faixa 1,5</c:v>
                </c:pt>
                <c:pt idx="2">
                  <c:v>Faixa 2</c:v>
                </c:pt>
                <c:pt idx="3">
                  <c:v>Faixa 3</c:v>
                </c:pt>
              </c:strCache>
            </c:strRef>
          </c:cat>
          <c:val>
            <c:numRef>
              <c:f>UH!$D$34:$D$37</c:f>
              <c:numCache>
                <c:formatCode>_-* #,##0_-;\-* #,##0_-;_-* "-"??_-;_-@_-</c:formatCode>
                <c:ptCount val="4"/>
                <c:pt idx="0">
                  <c:v>1809873</c:v>
                </c:pt>
                <c:pt idx="1">
                  <c:v>118930</c:v>
                </c:pt>
                <c:pt idx="2">
                  <c:v>2910974</c:v>
                </c:pt>
                <c:pt idx="3">
                  <c:v>656200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8814324046088193"/>
          <c:y val="0.50701857111097892"/>
          <c:w val="0.20652088376669406"/>
          <c:h val="0.2637651197525104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[20190404_Numeros_ministro_novo-10-04-2019.xlsx]Plan6!Tabela dinâmica3</c:name>
    <c:fmtId val="-1"/>
  </c:pivotSource>
  <c:chart>
    <c:autoTitleDeleted val="1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3.9899189067024714E-2"/>
          <c:y val="5.5555555555555552E-2"/>
          <c:w val="0.9473786786635372"/>
          <c:h val="0.73252333041703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Plan6!$B$1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Plan6!$A$2:$A$13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Plan6!$B$2:$B$13</c:f>
              <c:numCache>
                <c:formatCode>General</c:formatCode>
                <c:ptCount val="11"/>
                <c:pt idx="0">
                  <c:v>5.2</c:v>
                </c:pt>
                <c:pt idx="1">
                  <c:v>6.68</c:v>
                </c:pt>
                <c:pt idx="2">
                  <c:v>12.65</c:v>
                </c:pt>
                <c:pt idx="3">
                  <c:v>14.73</c:v>
                </c:pt>
                <c:pt idx="4">
                  <c:v>14.66</c:v>
                </c:pt>
                <c:pt idx="5">
                  <c:v>16.690000000000001</c:v>
                </c:pt>
                <c:pt idx="6">
                  <c:v>24.54</c:v>
                </c:pt>
                <c:pt idx="7">
                  <c:v>6.91</c:v>
                </c:pt>
                <c:pt idx="8">
                  <c:v>3.54</c:v>
                </c:pt>
                <c:pt idx="9">
                  <c:v>4.6900000000000004</c:v>
                </c:pt>
                <c:pt idx="10">
                  <c:v>4.17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6250368"/>
        <c:axId val="65861248"/>
      </c:barChart>
      <c:catAx>
        <c:axId val="176250368"/>
        <c:scaling>
          <c:orientation val="minMax"/>
        </c:scaling>
        <c:delete val="0"/>
        <c:axPos val="b"/>
        <c:majorTickMark val="none"/>
        <c:minorTickMark val="none"/>
        <c:tickLblPos val="nextTo"/>
        <c:crossAx val="65861248"/>
        <c:crosses val="autoZero"/>
        <c:auto val="1"/>
        <c:lblAlgn val="ctr"/>
        <c:lblOffset val="100"/>
        <c:noMultiLvlLbl val="0"/>
      </c:catAx>
      <c:valAx>
        <c:axId val="65861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76250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[20190404_Numeros_ministro_novo-10-04-2019.xlsx]Plan1!Tabela dinâmica1</c:name>
    <c:fmtId val="-1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  <c:pivotFmt>
        <c:idx val="13"/>
        <c:marker>
          <c:symbol val="none"/>
        </c:marker>
      </c:pivotFmt>
      <c:pivotFmt>
        <c:idx val="14"/>
        <c:marker>
          <c:symbol val="none"/>
        </c:marker>
      </c:pivotFmt>
      <c:pivotFmt>
        <c:idx val="15"/>
        <c:marker>
          <c:symbol val="none"/>
        </c:marker>
      </c:pivotFmt>
      <c:pivotFmt>
        <c:idx val="16"/>
        <c:marker>
          <c:symbol val="none"/>
        </c:marker>
      </c:pivotFmt>
      <c:pivotFmt>
        <c:idx val="17"/>
        <c:marker>
          <c:symbol val="none"/>
        </c:marker>
      </c:pivotFmt>
      <c:pivotFmt>
        <c:idx val="18"/>
        <c:marker>
          <c:symbol val="none"/>
        </c:marker>
      </c:pivotFmt>
      <c:pivotFmt>
        <c:idx val="19"/>
        <c:marker>
          <c:symbol val="none"/>
        </c:marker>
      </c:pivotFmt>
      <c:pivotFmt>
        <c:idx val="20"/>
        <c:marker>
          <c:symbol val="none"/>
        </c:marker>
      </c:pivotFmt>
      <c:pivotFmt>
        <c:idx val="21"/>
        <c:marker>
          <c:symbol val="none"/>
        </c:marker>
      </c:pivotFmt>
      <c:pivotFmt>
        <c:idx val="22"/>
        <c:marker>
          <c:symbol val="none"/>
        </c:marker>
      </c:pivotFmt>
      <c:pivotFmt>
        <c:idx val="23"/>
        <c:marker>
          <c:symbol val="none"/>
        </c:marker>
      </c:pivotFmt>
      <c:pivotFmt>
        <c:idx val="24"/>
        <c:marker>
          <c:symbol val="none"/>
        </c:marker>
      </c:pivotFmt>
      <c:pivotFmt>
        <c:idx val="25"/>
        <c:marker>
          <c:symbol val="none"/>
        </c:marker>
      </c:pivotFmt>
      <c:pivotFmt>
        <c:idx val="26"/>
        <c:marker>
          <c:symbol val="none"/>
        </c:marker>
      </c:pivotFmt>
      <c:pivotFmt>
        <c:idx val="27"/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Plan1!$B$1:$B$2</c:f>
              <c:strCache>
                <c:ptCount val="1"/>
                <c:pt idx="0">
                  <c:v>Faixa 1</c:v>
                </c:pt>
              </c:strCache>
            </c:strRef>
          </c:tx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Plan1!$B$3:$B$14</c:f>
              <c:numCache>
                <c:formatCode>General</c:formatCode>
                <c:ptCount val="11"/>
                <c:pt idx="0">
                  <c:v>147353</c:v>
                </c:pt>
                <c:pt idx="1">
                  <c:v>327370</c:v>
                </c:pt>
                <c:pt idx="2">
                  <c:v>103174</c:v>
                </c:pt>
                <c:pt idx="3">
                  <c:v>375557</c:v>
                </c:pt>
                <c:pt idx="4">
                  <c:v>483802</c:v>
                </c:pt>
                <c:pt idx="5">
                  <c:v>175481</c:v>
                </c:pt>
                <c:pt idx="6">
                  <c:v>22357</c:v>
                </c:pt>
                <c:pt idx="7">
                  <c:v>38734</c:v>
                </c:pt>
                <c:pt idx="8">
                  <c:v>26395</c:v>
                </c:pt>
                <c:pt idx="9">
                  <c:v>109271</c:v>
                </c:pt>
                <c:pt idx="10">
                  <c:v>379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Plan1!$C$1:$C$2</c:f>
              <c:strCache>
                <c:ptCount val="1"/>
                <c:pt idx="0">
                  <c:v>Faixa 1,5</c:v>
                </c:pt>
              </c:strCache>
            </c:strRef>
          </c:tx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Plan1!$C$3:$C$14</c:f>
              <c:numCache>
                <c:formatCode>General</c:formatCode>
                <c:ptCount val="11"/>
                <c:pt idx="7">
                  <c:v>1176</c:v>
                </c:pt>
                <c:pt idx="8">
                  <c:v>70716</c:v>
                </c:pt>
                <c:pt idx="9">
                  <c:v>47038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Plan1!$D$1:$D$2</c:f>
              <c:strCache>
                <c:ptCount val="1"/>
                <c:pt idx="0">
                  <c:v>Faixa 2</c:v>
                </c:pt>
              </c:strCache>
            </c:strRef>
          </c:tx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Plan1!$D$3:$D$14</c:f>
              <c:numCache>
                <c:formatCode>General</c:formatCode>
                <c:ptCount val="11"/>
                <c:pt idx="0">
                  <c:v>98593</c:v>
                </c:pt>
                <c:pt idx="1">
                  <c:v>277171</c:v>
                </c:pt>
                <c:pt idx="2">
                  <c:v>296707</c:v>
                </c:pt>
                <c:pt idx="3">
                  <c:v>307018</c:v>
                </c:pt>
                <c:pt idx="4">
                  <c:v>281744</c:v>
                </c:pt>
                <c:pt idx="5">
                  <c:v>330872</c:v>
                </c:pt>
                <c:pt idx="6">
                  <c:v>344737</c:v>
                </c:pt>
                <c:pt idx="7">
                  <c:v>281395</c:v>
                </c:pt>
                <c:pt idx="8">
                  <c:v>352307</c:v>
                </c:pt>
                <c:pt idx="9">
                  <c:v>325482</c:v>
                </c:pt>
                <c:pt idx="10">
                  <c:v>14948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Plan1!$E$1:$E$2</c:f>
              <c:strCache>
                <c:ptCount val="1"/>
                <c:pt idx="0">
                  <c:v>Faixa 3</c:v>
                </c:pt>
              </c:strCache>
            </c:strRef>
          </c:tx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Plan1!$E$3:$E$14</c:f>
              <c:numCache>
                <c:formatCode>General</c:formatCode>
                <c:ptCount val="11"/>
                <c:pt idx="0">
                  <c:v>43818</c:v>
                </c:pt>
                <c:pt idx="1">
                  <c:v>102805</c:v>
                </c:pt>
                <c:pt idx="2">
                  <c:v>77935</c:v>
                </c:pt>
                <c:pt idx="3">
                  <c:v>97711</c:v>
                </c:pt>
                <c:pt idx="4">
                  <c:v>93478</c:v>
                </c:pt>
                <c:pt idx="5">
                  <c:v>37930</c:v>
                </c:pt>
                <c:pt idx="6">
                  <c:v>40526</c:v>
                </c:pt>
                <c:pt idx="7">
                  <c:v>67739</c:v>
                </c:pt>
                <c:pt idx="8">
                  <c:v>48840</c:v>
                </c:pt>
                <c:pt idx="9">
                  <c:v>44941</c:v>
                </c:pt>
                <c:pt idx="10">
                  <c:v>477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016384"/>
        <c:axId val="85481088"/>
      </c:lineChart>
      <c:catAx>
        <c:axId val="184016384"/>
        <c:scaling>
          <c:orientation val="minMax"/>
        </c:scaling>
        <c:delete val="0"/>
        <c:axPos val="b"/>
        <c:majorTickMark val="none"/>
        <c:minorTickMark val="none"/>
        <c:tickLblPos val="nextTo"/>
        <c:crossAx val="85481088"/>
        <c:crosses val="autoZero"/>
        <c:auto val="1"/>
        <c:lblAlgn val="ctr"/>
        <c:lblOffset val="100"/>
        <c:noMultiLvlLbl val="0"/>
      </c:catAx>
      <c:valAx>
        <c:axId val="8548108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 dirty="0" smtClean="0"/>
                  <a:t>Nº UH</a:t>
                </a:r>
                <a:endParaRPr lang="pt-BR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840163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MODALID'!$S$38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MODALID'!$U$38:$V$38</c:f>
              <c:numCache>
                <c:formatCode>0%</c:formatCode>
                <c:ptCount val="2"/>
                <c:pt idx="0">
                  <c:v>3.7784486762656756E-2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MODALID'!$S$39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MODALID'!$U$39:$V$39</c:f>
              <c:numCache>
                <c:formatCode>0%</c:formatCode>
                <c:ptCount val="2"/>
                <c:pt idx="0">
                  <c:v>0.43282396655829075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MODALID'!$S$40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MODALID'!$U$40:$V$40</c:f>
              <c:numCache>
                <c:formatCode>0%</c:formatCode>
                <c:ptCount val="2"/>
                <c:pt idx="0">
                  <c:v>0.1260520204366001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MODALID'!$S$41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MODALID'!$U$41:$V$41</c:f>
              <c:numCache>
                <c:formatCode>0%</c:formatCode>
                <c:ptCount val="2"/>
                <c:pt idx="0">
                  <c:v>0.12024152345564329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MODALID'!$S$42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MODALID'!$U$42:$V$42</c:f>
              <c:numCache>
                <c:formatCode>0%</c:formatCode>
                <c:ptCount val="2"/>
                <c:pt idx="0">
                  <c:v>0.28309800278680908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84064512"/>
        <c:axId val="182561024"/>
        <c:axId val="0"/>
      </c:bar3DChart>
      <c:catAx>
        <c:axId val="184064512"/>
        <c:scaling>
          <c:orientation val="minMax"/>
        </c:scaling>
        <c:delete val="0"/>
        <c:axPos val="l"/>
        <c:majorTickMark val="none"/>
        <c:minorTickMark val="none"/>
        <c:tickLblPos val="nextTo"/>
        <c:crossAx val="182561024"/>
        <c:crosses val="autoZero"/>
        <c:auto val="1"/>
        <c:lblAlgn val="ctr"/>
        <c:lblOffset val="100"/>
        <c:noMultiLvlLbl val="0"/>
      </c:catAx>
      <c:valAx>
        <c:axId val="18256102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8406451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MODALID'!$I$38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MODALID'!$K$38:$L$38</c:f>
              <c:numCache>
                <c:formatCode>0%</c:formatCode>
                <c:ptCount val="2"/>
                <c:pt idx="0">
                  <c:v>0.17940099548029065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MODALID'!$I$39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MODALID'!$K$39:$L$39</c:f>
              <c:numCache>
                <c:formatCode>0%</c:formatCode>
                <c:ptCount val="2"/>
                <c:pt idx="0">
                  <c:v>0.24354940213971052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MODALID'!$I$40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MODALID'!$K$40:$L$40</c:f>
              <c:numCache>
                <c:formatCode>0%</c:formatCode>
                <c:ptCount val="2"/>
                <c:pt idx="0">
                  <c:v>9.083757652039591E-2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MODALID'!$I$41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MODALID'!$K$41:$L$41</c:f>
              <c:numCache>
                <c:formatCode>0%</c:formatCode>
                <c:ptCount val="2"/>
                <c:pt idx="0">
                  <c:v>0.30327821957777906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MODALID'!$I$42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MODALID'!$K$42:$L$42</c:f>
              <c:numCache>
                <c:formatCode>0%</c:formatCode>
                <c:ptCount val="2"/>
                <c:pt idx="0">
                  <c:v>0.1829338062818239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84545792"/>
        <c:axId val="182562176"/>
        <c:axId val="0"/>
      </c:bar3DChart>
      <c:catAx>
        <c:axId val="184545792"/>
        <c:scaling>
          <c:orientation val="minMax"/>
        </c:scaling>
        <c:delete val="0"/>
        <c:axPos val="l"/>
        <c:majorTickMark val="none"/>
        <c:minorTickMark val="none"/>
        <c:tickLblPos val="nextTo"/>
        <c:crossAx val="182562176"/>
        <c:crosses val="autoZero"/>
        <c:auto val="1"/>
        <c:lblAlgn val="ctr"/>
        <c:lblOffset val="100"/>
        <c:noMultiLvlLbl val="0"/>
      </c:catAx>
      <c:valAx>
        <c:axId val="18256217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845457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MODALID'!$D$38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MODALID'!$F$38:$G$38</c:f>
              <c:numCache>
                <c:formatCode>0%</c:formatCode>
                <c:ptCount val="2"/>
                <c:pt idx="0">
                  <c:v>7.8455315689000965E-2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MODALID'!$D$39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MODALID'!$F$39:$G$39</c:f>
              <c:numCache>
                <c:formatCode>0%</c:formatCode>
                <c:ptCount val="2"/>
                <c:pt idx="0">
                  <c:v>0.39744010864697982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MODALID'!$D$40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MODALID'!$F$40:$G$40</c:f>
              <c:numCache>
                <c:formatCode>0%</c:formatCode>
                <c:ptCount val="2"/>
                <c:pt idx="0">
                  <c:v>0.12681397445264075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MODALID'!$D$41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MODALID'!$F$41:$G$41</c:f>
              <c:numCache>
                <c:formatCode>0%</c:formatCode>
                <c:ptCount val="2"/>
                <c:pt idx="0">
                  <c:v>0.3153612629916806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MODALID'!$D$42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MODALID'!$F$42:$G$42</c:f>
              <c:numCache>
                <c:formatCode>0%</c:formatCode>
                <c:ptCount val="2"/>
                <c:pt idx="0">
                  <c:v>8.1929338219697861E-2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84547840"/>
        <c:axId val="182563904"/>
        <c:axId val="0"/>
      </c:bar3DChart>
      <c:catAx>
        <c:axId val="184547840"/>
        <c:scaling>
          <c:orientation val="minMax"/>
        </c:scaling>
        <c:delete val="0"/>
        <c:axPos val="l"/>
        <c:majorTickMark val="none"/>
        <c:minorTickMark val="none"/>
        <c:tickLblPos val="nextTo"/>
        <c:crossAx val="182563904"/>
        <c:crosses val="autoZero"/>
        <c:auto val="1"/>
        <c:lblAlgn val="ctr"/>
        <c:lblOffset val="100"/>
        <c:noMultiLvlLbl val="0"/>
      </c:catAx>
      <c:valAx>
        <c:axId val="18256390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84547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MODALID'!$N$38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MODALID'!$P$38:$Q$38</c:f>
              <c:numCache>
                <c:formatCode>0%</c:formatCode>
                <c:ptCount val="2"/>
                <c:pt idx="0">
                  <c:v>8.9755191322326427E-2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MODALID'!$N$39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MODALID'!$P$39:$Q$39</c:f>
              <c:numCache>
                <c:formatCode>0%</c:formatCode>
                <c:ptCount val="2"/>
                <c:pt idx="0">
                  <c:v>0.55754052677313992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MODALID'!$N$40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MODALID'!$P$40:$Q$40</c:f>
              <c:numCache>
                <c:formatCode>0%</c:formatCode>
                <c:ptCount val="2"/>
                <c:pt idx="0">
                  <c:v>0.14092829532855902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MODALID'!$N$41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MODALID'!$P$41:$Q$41</c:f>
              <c:numCache>
                <c:formatCode>0%</c:formatCode>
                <c:ptCount val="2"/>
                <c:pt idx="0">
                  <c:v>0.12536481586911574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MODALID'!$N$42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MODALID'!$P$42:$Q$42</c:f>
              <c:numCache>
                <c:formatCode>0%</c:formatCode>
                <c:ptCount val="2"/>
                <c:pt idx="0">
                  <c:v>8.6411170706858845E-2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84548864"/>
        <c:axId val="184320000"/>
        <c:axId val="0"/>
      </c:bar3DChart>
      <c:catAx>
        <c:axId val="184548864"/>
        <c:scaling>
          <c:orientation val="minMax"/>
        </c:scaling>
        <c:delete val="0"/>
        <c:axPos val="l"/>
        <c:majorTickMark val="none"/>
        <c:minorTickMark val="none"/>
        <c:tickLblPos val="nextTo"/>
        <c:crossAx val="184320000"/>
        <c:crosses val="autoZero"/>
        <c:auto val="1"/>
        <c:lblAlgn val="ctr"/>
        <c:lblOffset val="100"/>
        <c:noMultiLvlLbl val="0"/>
      </c:catAx>
      <c:valAx>
        <c:axId val="18432000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845488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'DISTRIB REGIONAL FGTS DINAMICA'!$H$3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val>
            <c:numRef>
              <c:f>'DISTRIB REGIONAL FGTS DINAMICA'!$I$3</c:f>
              <c:numCache>
                <c:formatCode>0%</c:formatCode>
                <c:ptCount val="1"/>
                <c:pt idx="0">
                  <c:v>0.13246099404683101</c:v>
                </c:pt>
              </c:numCache>
            </c:numRef>
          </c:val>
        </c:ser>
        <c:ser>
          <c:idx val="1"/>
          <c:order val="1"/>
          <c:tx>
            <c:strRef>
              <c:f>'DISTRIB REGIONAL FGTS DINAMICA'!$H$4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val>
            <c:numRef>
              <c:f>'DISTRIB REGIONAL FGTS DINAMICA'!$I$4</c:f>
              <c:numCache>
                <c:formatCode>0%</c:formatCode>
                <c:ptCount val="1"/>
                <c:pt idx="0">
                  <c:v>0.18865528482104682</c:v>
                </c:pt>
              </c:numCache>
            </c:numRef>
          </c:val>
        </c:ser>
        <c:ser>
          <c:idx val="2"/>
          <c:order val="2"/>
          <c:tx>
            <c:strRef>
              <c:f>'DISTRIB REGIONAL FGTS DINAMICA'!$H$5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val>
            <c:numRef>
              <c:f>'DISTRIB REGIONAL FGTS DINAMICA'!$I$5</c:f>
              <c:numCache>
                <c:formatCode>0%</c:formatCode>
                <c:ptCount val="1"/>
                <c:pt idx="0">
                  <c:v>3.5740445738915667E-2</c:v>
                </c:pt>
              </c:numCache>
            </c:numRef>
          </c:val>
        </c:ser>
        <c:ser>
          <c:idx val="3"/>
          <c:order val="3"/>
          <c:tx>
            <c:strRef>
              <c:f>'DISTRIB REGIONAL FGTS DINAMICA'!$H$6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val>
            <c:numRef>
              <c:f>'DISTRIB REGIONAL FGTS DINAMICA'!$I$6</c:f>
              <c:numCache>
                <c:formatCode>0%</c:formatCode>
                <c:ptCount val="1"/>
                <c:pt idx="0">
                  <c:v>0.42007794679694332</c:v>
                </c:pt>
              </c:numCache>
            </c:numRef>
          </c:val>
        </c:ser>
        <c:ser>
          <c:idx val="4"/>
          <c:order val="4"/>
          <c:tx>
            <c:strRef>
              <c:f>'DISTRIB REGIONAL FGTS DINAMICA'!$H$7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val>
            <c:numRef>
              <c:f>'DISTRIB REGIONAL FGTS DINAMICA'!$I$7</c:f>
              <c:numCache>
                <c:formatCode>0%</c:formatCode>
                <c:ptCount val="1"/>
                <c:pt idx="0">
                  <c:v>0.22306532859626316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84415232"/>
        <c:axId val="184324032"/>
        <c:axId val="0"/>
      </c:bar3DChart>
      <c:catAx>
        <c:axId val="184415232"/>
        <c:scaling>
          <c:orientation val="minMax"/>
        </c:scaling>
        <c:delete val="1"/>
        <c:axPos val="l"/>
        <c:majorTickMark val="none"/>
        <c:minorTickMark val="none"/>
        <c:tickLblPos val="nextTo"/>
        <c:crossAx val="184324032"/>
        <c:crosses val="autoZero"/>
        <c:auto val="1"/>
        <c:lblAlgn val="ctr"/>
        <c:lblOffset val="100"/>
        <c:noMultiLvlLbl val="0"/>
      </c:catAx>
      <c:valAx>
        <c:axId val="18432403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844152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2878394650830565E-2"/>
          <c:y val="0.89047061221607482"/>
          <c:w val="0.89999997733556447"/>
          <c:h val="0.1085307385146569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41363" y="744538"/>
            <a:ext cx="53752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15154"/>
            <a:ext cx="548640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91422" rIns="91422" bIns="91422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93066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178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 smtClean="0"/>
              <a:t> tirar </a:t>
            </a:r>
            <a:r>
              <a:rPr lang="pt-BR" baseline="0" smtClean="0"/>
              <a:t>o déficit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3245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Título e conteúdo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86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7" r:id="rId3"/>
    <p:sldLayoutId id="2147483658" r:id="rId4"/>
    <p:sldLayoutId id="2147483660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2044700"/>
            <a:ext cx="9906000" cy="23495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Ministério do Desenvolvimento Regional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Secretaria </a:t>
            </a:r>
            <a:r>
              <a:rPr lang="pt-B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Nacional de Habitação</a:t>
            </a:r>
          </a:p>
          <a:p>
            <a:pPr algn="ctr"/>
            <a:r>
              <a:rPr lang="pt-BR" sz="2000" i="1" dirty="0">
                <a:solidFill>
                  <a:schemeClr val="bg1"/>
                </a:solidFill>
                <a:latin typeface="Calibri" panose="020F0502020204030204" pitchFamily="34" charset="0"/>
              </a:rPr>
              <a:t>Comissão de Desenvolvimento Econômico, Indústria, Comércio e Serviços</a:t>
            </a:r>
            <a:endParaRPr lang="pt-BR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915696" y="4073723"/>
            <a:ext cx="1763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Brasília, abril de 2019</a:t>
            </a:r>
            <a:endParaRPr lang="pt-BR" i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0" y="4381500"/>
            <a:ext cx="9906000" cy="457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365267" y="4931038"/>
            <a:ext cx="9229837" cy="192696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65267" y="216845"/>
            <a:ext cx="703182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PROGRAMAS HABITACIONAIS 2009-2019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A. Minha Casa, Minha Vida</a:t>
            </a:r>
          </a:p>
          <a:p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RESULTADOS </a:t>
            </a:r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GLOBAIS</a:t>
            </a:r>
          </a:p>
          <a:p>
            <a:pPr marL="355600"/>
            <a:r>
              <a:rPr lang="pt-BR" sz="1800" i="1" dirty="0" smtClean="0">
                <a:solidFill>
                  <a:schemeClr val="tx1"/>
                </a:solidFill>
                <a:latin typeface="Calibri" pitchFamily="34" charset="0"/>
              </a:rPr>
              <a:t>Resultados </a:t>
            </a:r>
            <a:r>
              <a:rPr lang="pt-BR" sz="1800" i="1" dirty="0" smtClean="0">
                <a:solidFill>
                  <a:schemeClr val="tx1"/>
                </a:solidFill>
                <a:latin typeface="Calibri" pitchFamily="34" charset="0"/>
              </a:rPr>
              <a:t>desagregados por modalidade de atendimento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845337"/>
              </p:ext>
            </p:extLst>
          </p:nvPr>
        </p:nvGraphicFramePr>
        <p:xfrm>
          <a:off x="365268" y="1459643"/>
          <a:ext cx="9205452" cy="2807556"/>
        </p:xfrm>
        <a:graphic>
          <a:graphicData uri="http://schemas.openxmlformats.org/drawingml/2006/table">
            <a:tbl>
              <a:tblPr/>
              <a:tblGrid>
                <a:gridCol w="1634220"/>
                <a:gridCol w="2110372"/>
                <a:gridCol w="951750"/>
                <a:gridCol w="951750"/>
                <a:gridCol w="873738"/>
                <a:gridCol w="1177402"/>
                <a:gridCol w="1506220"/>
              </a:tblGrid>
              <a:tr h="4887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Faixa de Renda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Ação Orçamentária/ Modalidade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Fundo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Contratadas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Concluidas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Entregues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Valor Contratado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49687">
                <a:tc rowSpan="4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Faixa 1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00CY - Entidades Urbanas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69.916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3.551.081.420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00AF - Empresas 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1.357.792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1.128.263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1.102.885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77.694.608.733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0E64 - Oferta Pública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166.865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124.928 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111.221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3.373.557.000 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00CX - Entidades Rurais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215.300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160.250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160.250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629.887.830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Faixa 1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1.809.873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1.433.329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1.394.244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85.249.134.983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</a:tr>
              <a:tr h="2496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Faixa 1,5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OGU-FGTS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118.930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56.415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33.840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14.702.803.395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Faixa 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OGU-FGTS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2.910.974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2.568.058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2.273.472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295.524.393.691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13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Faixa 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656.200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520.288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387.889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62.511.602.762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968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MCMV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5.495.977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4.578.090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4.089.445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457.987.934.832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472881"/>
              </p:ext>
            </p:extLst>
          </p:nvPr>
        </p:nvGraphicFramePr>
        <p:xfrm>
          <a:off x="134112" y="4376276"/>
          <a:ext cx="5048631" cy="2737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tângulo 3"/>
          <p:cNvSpPr/>
          <p:nvPr/>
        </p:nvSpPr>
        <p:spPr>
          <a:xfrm>
            <a:off x="277121" y="4223152"/>
            <a:ext cx="94249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Calibri" panose="020F0502020204030204" pitchFamily="34" charset="0"/>
              </a:rPr>
              <a:t>Fonte: Relatório </a:t>
            </a:r>
            <a:r>
              <a:rPr lang="pt-BR" sz="1000" dirty="0" smtClean="0">
                <a:latin typeface="Calibri" panose="020F0502020204030204" pitchFamily="34" charset="0"/>
              </a:rPr>
              <a:t>executivo – MDR (Data extração: 04/04/19) </a:t>
            </a:r>
          </a:p>
          <a:p>
            <a:pPr algn="just"/>
            <a:r>
              <a:rPr lang="pt-BR" sz="1000" dirty="0" smtClean="0">
                <a:latin typeface="Calibri" panose="020F0502020204030204" pitchFamily="34" charset="0"/>
              </a:rPr>
              <a:t>* Valor </a:t>
            </a:r>
            <a:r>
              <a:rPr lang="pt-BR" sz="1000" dirty="0">
                <a:latin typeface="Calibri" panose="020F0502020204030204" pitchFamily="34" charset="0"/>
              </a:rPr>
              <a:t>contratado na modalidade Faixa 1 – Entidades Urbanas não considera os recursos a serem aportados para a execução da carteira de empreendimentos contratados em duas fases (projeto + obra). Iniciada a etapa de obras, estima-se o acréscimo de cerca de R$ 1,48 bilhão ao valor contratado na modalidade</a:t>
            </a:r>
            <a:r>
              <a:rPr lang="pt-BR" sz="1000" dirty="0" smtClean="0"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pt-BR" sz="1000" dirty="0" smtClean="0">
                <a:latin typeface="Calibri" panose="020F0502020204030204" pitchFamily="34" charset="0"/>
              </a:rPr>
              <a:t>** Os dados consideram os </a:t>
            </a:r>
            <a:r>
              <a:rPr lang="pt-BR" sz="1000" dirty="0" err="1" smtClean="0">
                <a:latin typeface="Calibri" panose="020F0502020204030204" pitchFamily="34" charset="0"/>
              </a:rPr>
              <a:t>distratos</a:t>
            </a:r>
            <a:r>
              <a:rPr lang="pt-BR" sz="1000" dirty="0" smtClean="0">
                <a:latin typeface="Calibri" panose="020F0502020204030204" pitchFamily="34" charset="0"/>
              </a:rPr>
              <a:t> de operações (informação ainda não incluída no SISHAB).</a:t>
            </a:r>
            <a:endParaRPr lang="pt-BR" sz="1000" dirty="0">
              <a:latin typeface="Calibri" panose="020F05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197352" y="5052958"/>
            <a:ext cx="1853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Calibri" panose="020F0502020204030204" pitchFamily="34" charset="0"/>
              </a:rPr>
              <a:t>Contratação Faixa 1 por Ação orçamentária/ Modalidade (% UH)</a:t>
            </a:r>
            <a:endParaRPr lang="pt-BR" sz="1200" b="1" dirty="0">
              <a:latin typeface="Calibri" panose="020F050202020403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975302"/>
              </p:ext>
            </p:extLst>
          </p:nvPr>
        </p:nvGraphicFramePr>
        <p:xfrm>
          <a:off x="3711515" y="4577095"/>
          <a:ext cx="5883589" cy="2554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7848847" y="5069368"/>
            <a:ext cx="1853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Calibri" panose="020F0502020204030204" pitchFamily="34" charset="0"/>
              </a:rPr>
              <a:t>Contratação MCMV por faixa de atendimento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 (% UH)</a:t>
            </a:r>
            <a:endParaRPr lang="pt-BR" sz="1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2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36621" y="1464406"/>
            <a:ext cx="3679212" cy="5890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23900">
              <a:lnSpc>
                <a:spcPct val="150000"/>
              </a:lnSpc>
            </a:pPr>
            <a:r>
              <a:rPr lang="pt-B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Impactos econômicos</a:t>
            </a:r>
            <a:endParaRPr lang="pt-BR" sz="24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Conector reto 13"/>
          <p:cNvCxnSpPr/>
          <p:nvPr/>
        </p:nvCxnSpPr>
        <p:spPr>
          <a:xfrm>
            <a:off x="365267" y="2235828"/>
            <a:ext cx="9127076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365267" y="216845"/>
            <a:ext cx="5538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PROGRAMAS HABITACIONAIS 2009-2019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</a:t>
            </a: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Casa, Minha </a:t>
            </a: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Vida</a:t>
            </a:r>
            <a:endParaRPr lang="pt-BR" sz="2000" i="1" dirty="0" smtClean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83921" y="2439836"/>
            <a:ext cx="91084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Calibri" panose="020F0502020204030204" pitchFamily="34" charset="0"/>
              </a:rPr>
              <a:t>GERAÇÃO DE EMPREGOS</a:t>
            </a:r>
            <a:r>
              <a:rPr lang="pt-BR" sz="1600" dirty="0">
                <a:latin typeface="Calibri" panose="020F0502020204030204" pitchFamily="34" charset="0"/>
              </a:rPr>
              <a:t>: Gera 22 </a:t>
            </a:r>
            <a:r>
              <a:rPr lang="pt-BR" sz="1600" dirty="0" smtClean="0">
                <a:latin typeface="Calibri" panose="020F0502020204030204" pitchFamily="34" charset="0"/>
              </a:rPr>
              <a:t>empregos </a:t>
            </a:r>
            <a:r>
              <a:rPr lang="pt-BR" sz="1600" dirty="0">
                <a:latin typeface="Calibri" panose="020F0502020204030204" pitchFamily="34" charset="0"/>
              </a:rPr>
              <a:t>diretos e indiretos para cada R$ 1 milhão </a:t>
            </a:r>
            <a:r>
              <a:rPr lang="pt-BR" sz="1600" dirty="0" smtClean="0">
                <a:latin typeface="Calibri" panose="020F0502020204030204" pitchFamily="34" charset="0"/>
              </a:rPr>
              <a:t>em investimentos;</a:t>
            </a:r>
            <a:endParaRPr lang="pt-BR" sz="1600" dirty="0">
              <a:latin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Calibri" panose="020F0502020204030204" pitchFamily="34" charset="0"/>
              </a:rPr>
              <a:t>GERAÇÃO DE RENDA</a:t>
            </a:r>
            <a:r>
              <a:rPr lang="pt-BR" sz="1600" dirty="0">
                <a:latin typeface="Calibri" panose="020F0502020204030204" pitchFamily="34" charset="0"/>
              </a:rPr>
              <a:t>: Gera renda de R$ 1,812 milhão a cada R$ 1 milhão de investimentos;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Calibri" panose="020F0502020204030204" pitchFamily="34" charset="0"/>
              </a:rPr>
              <a:t>RETORNO TRIBUTÁRIO</a:t>
            </a:r>
            <a:r>
              <a:rPr lang="pt-BR" sz="1600" dirty="0">
                <a:latin typeface="Calibri" panose="020F0502020204030204" pitchFamily="34" charset="0"/>
              </a:rPr>
              <a:t>: </a:t>
            </a:r>
            <a:r>
              <a:rPr lang="pt-BR" sz="1600" dirty="0" smtClean="0">
                <a:latin typeface="Calibri" panose="020F0502020204030204" pitchFamily="34" charset="0"/>
              </a:rPr>
              <a:t>Gera arrecadação de 25,8% sobre o valor de obras e serviços, 19% desses destinados à União;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Calibri" panose="020F0502020204030204" pitchFamily="34" charset="0"/>
              </a:rPr>
              <a:t>EXPRESSIVA REPRESENTATIVIDADE </a:t>
            </a:r>
            <a:r>
              <a:rPr lang="pt-BR" sz="1600" b="1" dirty="0">
                <a:latin typeface="Calibri" panose="020F0502020204030204" pitchFamily="34" charset="0"/>
              </a:rPr>
              <a:t>NO MERCADO IMOBILIÁRIO RESIDENCIAL</a:t>
            </a:r>
            <a:r>
              <a:rPr lang="pt-BR" sz="1600" dirty="0">
                <a:latin typeface="Calibri" panose="020F0502020204030204" pitchFamily="34" charset="0"/>
              </a:rPr>
              <a:t>: </a:t>
            </a:r>
            <a:r>
              <a:rPr lang="pt-BR" sz="1600" dirty="0" smtClean="0">
                <a:latin typeface="Calibri" panose="020F0502020204030204" pitchFamily="34" charset="0"/>
              </a:rPr>
              <a:t>responsável por mais da metade das UH produzidas pelo mercado imobiliário no país (mesmo em períodos de restrição fiscal). </a:t>
            </a:r>
            <a:endParaRPr lang="pt-BR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9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65267" y="21684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Histórico orçamento do Programa entre 2009-2019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(em R$ bilhões)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91911" y="4641758"/>
            <a:ext cx="8621486" cy="5671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lIns="73966" tIns="36983" rIns="73966" bIns="36983">
            <a:spAutoFit/>
          </a:bodyPr>
          <a:lstStyle>
            <a:defPPr>
              <a:defRPr lang="pt-BR"/>
            </a:defPPr>
            <a:lvl1pPr marL="285750" indent="-285750">
              <a:buFont typeface="Wingdings" pitchFamily="2" charset="2"/>
              <a:buChar char="§"/>
              <a:defRPr sz="1800">
                <a:latin typeface="Arial Narrow" pitchFamily="34" charset="0"/>
              </a:defRPr>
            </a:lvl1pPr>
          </a:lstStyle>
          <a:p>
            <a:pPr marL="0" indent="0" algn="ctr">
              <a:buNone/>
            </a:pPr>
            <a:r>
              <a:rPr lang="pt-BR" sz="1600" dirty="0" smtClean="0">
                <a:latin typeface="Calibri" panose="020F0502020204030204" pitchFamily="34" charset="0"/>
              </a:rPr>
              <a:t>A representatividade da participação do </a:t>
            </a:r>
            <a:r>
              <a:rPr lang="pt-BR" sz="1600" i="1" dirty="0" smtClean="0">
                <a:latin typeface="Calibri" panose="020F0502020204030204" pitchFamily="34" charset="0"/>
              </a:rPr>
              <a:t>Minha Casa, Minha Vida</a:t>
            </a:r>
            <a:r>
              <a:rPr lang="pt-BR" sz="1600" dirty="0" smtClean="0">
                <a:latin typeface="Calibri" panose="020F0502020204030204" pitchFamily="34" charset="0"/>
              </a:rPr>
              <a:t> na produção habitacional brasileira demonstra sua importância como alicerce do mercado imobiliário brasileiro.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7365967" y="2955351"/>
            <a:ext cx="2084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Dado: Dotação orçamentária LOA</a:t>
            </a:r>
          </a:p>
          <a:p>
            <a:pPr algn="r"/>
            <a:r>
              <a:rPr lang="pt-B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Fonte: SIAFI/SNH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950179"/>
              </p:ext>
            </p:extLst>
          </p:nvPr>
        </p:nvGraphicFramePr>
        <p:xfrm>
          <a:off x="510041" y="2039110"/>
          <a:ext cx="8984343" cy="242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008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1049789" y="5175144"/>
            <a:ext cx="7367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Calibri" panose="020F0502020204030204" pitchFamily="34" charset="0"/>
              </a:rPr>
              <a:t>Fonte: Relatório </a:t>
            </a:r>
            <a:r>
              <a:rPr lang="pt-BR" sz="1000" dirty="0" smtClean="0">
                <a:latin typeface="Calibri" panose="020F0502020204030204" pitchFamily="34" charset="0"/>
              </a:rPr>
              <a:t>executivo – MDR (Data extração: 04/04/19) </a:t>
            </a:r>
          </a:p>
          <a:p>
            <a:pPr algn="just"/>
            <a:r>
              <a:rPr lang="pt-BR" sz="1000" dirty="0" smtClean="0">
                <a:latin typeface="Calibri" panose="020F0502020204030204" pitchFamily="34" charset="0"/>
              </a:rPr>
              <a:t>* Os dados consideram os </a:t>
            </a:r>
            <a:r>
              <a:rPr lang="pt-BR" sz="1000" dirty="0" err="1" smtClean="0">
                <a:latin typeface="Calibri" panose="020F0502020204030204" pitchFamily="34" charset="0"/>
              </a:rPr>
              <a:t>distratos</a:t>
            </a:r>
            <a:r>
              <a:rPr lang="pt-BR" sz="1000" dirty="0" smtClean="0">
                <a:latin typeface="Calibri" panose="020F0502020204030204" pitchFamily="34" charset="0"/>
              </a:rPr>
              <a:t> de operações (informação ainda não incluída no SISHAB).</a:t>
            </a:r>
            <a:endParaRPr lang="pt-BR" sz="1000" dirty="0">
              <a:latin typeface="Calibri" panose="020F0502020204030204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002864"/>
              </p:ext>
            </p:extLst>
          </p:nvPr>
        </p:nvGraphicFramePr>
        <p:xfrm>
          <a:off x="238266" y="1622706"/>
          <a:ext cx="9210533" cy="3552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65267" y="21684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Histórico contratação de unidades habitacionais no Programa entre 2009-2018</a:t>
            </a:r>
          </a:p>
        </p:txBody>
      </p:sp>
    </p:spTree>
    <p:extLst>
      <p:ext uri="{BB962C8B-B14F-4D97-AF65-F5344CB8AC3E}">
        <p14:creationId xmlns:p14="http://schemas.microsoft.com/office/powerpoint/2010/main" val="199577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5067964" y="1820732"/>
            <a:ext cx="4572000" cy="2743200"/>
            <a:chOff x="5306583" y="2225836"/>
            <a:chExt cx="4572000" cy="2743200"/>
          </a:xfrm>
        </p:grpSpPr>
        <p:graphicFrame>
          <p:nvGraphicFramePr>
            <p:cNvPr id="15" name="Gráfico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01952980"/>
                </p:ext>
              </p:extLst>
            </p:nvPr>
          </p:nvGraphicFramePr>
          <p:xfrm>
            <a:off x="5306583" y="2225836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Retângulo 15"/>
            <p:cNvSpPr/>
            <p:nvPr/>
          </p:nvSpPr>
          <p:spPr>
            <a:xfrm>
              <a:off x="5518171" y="2419132"/>
              <a:ext cx="4079733" cy="901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7" name="Retângulo 6"/>
          <p:cNvSpPr/>
          <p:nvPr/>
        </p:nvSpPr>
        <p:spPr>
          <a:xfrm>
            <a:off x="5089236" y="-461799"/>
            <a:ext cx="4816764" cy="1616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4996872"/>
            <a:ext cx="9906000" cy="1861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4"/>
          <p:cNvGrpSpPr/>
          <p:nvPr/>
        </p:nvGrpSpPr>
        <p:grpSpPr>
          <a:xfrm>
            <a:off x="5160772" y="-461799"/>
            <a:ext cx="4635500" cy="2743200"/>
            <a:chOff x="5160772" y="2261414"/>
            <a:chExt cx="4635500" cy="2743200"/>
          </a:xfrm>
        </p:grpSpPr>
        <p:graphicFrame>
          <p:nvGraphicFramePr>
            <p:cNvPr id="13" name="Gráfico 1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72267855"/>
                </p:ext>
              </p:extLst>
            </p:nvPr>
          </p:nvGraphicFramePr>
          <p:xfrm>
            <a:off x="5160772" y="2261414"/>
            <a:ext cx="46355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" name="Retângulo 3"/>
            <p:cNvSpPr/>
            <p:nvPr/>
          </p:nvSpPr>
          <p:spPr>
            <a:xfrm>
              <a:off x="5208328" y="2292192"/>
              <a:ext cx="4291272" cy="1111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111579" y="1014530"/>
            <a:ext cx="4574721" cy="2743200"/>
            <a:chOff x="149367" y="2241798"/>
            <a:chExt cx="4574721" cy="2743200"/>
          </a:xfrm>
        </p:grpSpPr>
        <p:graphicFrame>
          <p:nvGraphicFramePr>
            <p:cNvPr id="12" name="Gráfico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1133216"/>
                </p:ext>
              </p:extLst>
            </p:nvPr>
          </p:nvGraphicFramePr>
          <p:xfrm>
            <a:off x="149367" y="2241798"/>
            <a:ext cx="4574721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" name="Retângulo 1"/>
            <p:cNvSpPr/>
            <p:nvPr/>
          </p:nvSpPr>
          <p:spPr>
            <a:xfrm>
              <a:off x="265190" y="2292192"/>
              <a:ext cx="4421110" cy="10987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" name="CaixaDeTexto 9"/>
          <p:cNvSpPr txBox="1"/>
          <p:nvPr/>
        </p:nvSpPr>
        <p:spPr>
          <a:xfrm>
            <a:off x="265190" y="1380816"/>
            <a:ext cx="48955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MCMV-Empresas (FAR)</a:t>
            </a:r>
          </a:p>
          <a:p>
            <a:r>
              <a:rPr lang="pt-BR" b="1" dirty="0" smtClean="0">
                <a:latin typeface="Calibri" panose="020F0502020204030204" pitchFamily="34" charset="0"/>
              </a:rPr>
              <a:t>1.357.792 UH contratadas na modalidade</a:t>
            </a:r>
          </a:p>
          <a:p>
            <a:endParaRPr lang="pt-BR" sz="1200" b="1" dirty="0">
              <a:latin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276595" y="168074"/>
            <a:ext cx="489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MCMV-Entidades Urbanas (FDS)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69.916 </a:t>
            </a:r>
            <a:r>
              <a:rPr lang="pt-BR" sz="1200" b="1" dirty="0">
                <a:latin typeface="Calibri" panose="020F0502020204030204" pitchFamily="34" charset="0"/>
              </a:rPr>
              <a:t>UH contratadas na modalidade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263667" y="3514595"/>
            <a:ext cx="4572000" cy="2743200"/>
            <a:chOff x="365267" y="2354263"/>
            <a:chExt cx="4572000" cy="2743200"/>
          </a:xfrm>
        </p:grpSpPr>
        <p:graphicFrame>
          <p:nvGraphicFramePr>
            <p:cNvPr id="18" name="Gráfico 1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47875952"/>
                </p:ext>
              </p:extLst>
            </p:nvPr>
          </p:nvGraphicFramePr>
          <p:xfrm>
            <a:off x="365267" y="2354263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9" name="Retângulo 18"/>
            <p:cNvSpPr/>
            <p:nvPr/>
          </p:nvSpPr>
          <p:spPr>
            <a:xfrm>
              <a:off x="365267" y="2501900"/>
              <a:ext cx="4079733" cy="901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396610" y="4000936"/>
            <a:ext cx="48955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MCMV-Oferta Pública (OGU)</a:t>
            </a:r>
          </a:p>
          <a:p>
            <a:r>
              <a:rPr lang="pt-BR" b="1" dirty="0" smtClean="0">
                <a:latin typeface="Calibri" panose="020F0502020204030204" pitchFamily="34" charset="0"/>
              </a:rPr>
              <a:t>166.865  </a:t>
            </a:r>
            <a:r>
              <a:rPr lang="pt-BR" b="1" dirty="0">
                <a:latin typeface="Calibri" panose="020F0502020204030204" pitchFamily="34" charset="0"/>
              </a:rPr>
              <a:t>UH contratadas na </a:t>
            </a:r>
            <a:r>
              <a:rPr lang="pt-BR" b="1" dirty="0" smtClean="0">
                <a:latin typeface="Calibri" panose="020F0502020204030204" pitchFamily="34" charset="0"/>
              </a:rPr>
              <a:t>modalidade</a:t>
            </a:r>
            <a:endParaRPr lang="pt-BR" b="1" dirty="0">
              <a:latin typeface="Calibri" panose="020F050202020403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5408690" y="2269630"/>
            <a:ext cx="489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MCMV-Entidades Rurais (OGU)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215.300  </a:t>
            </a:r>
            <a:r>
              <a:rPr lang="pt-BR" sz="1200" b="1" dirty="0">
                <a:latin typeface="Calibri" panose="020F0502020204030204" pitchFamily="34" charset="0"/>
              </a:rPr>
              <a:t>UH contratadas na modalidade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379490" y="16583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Distribuição territorial dos </a:t>
            </a: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investimentos</a:t>
            </a:r>
          </a:p>
          <a:p>
            <a:r>
              <a:rPr lang="pt-BR" sz="20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Programa entre </a:t>
            </a:r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2009-2018</a:t>
            </a:r>
            <a:endParaRPr lang="pt-BR" sz="2000" i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5568490" y="4693474"/>
            <a:ext cx="4499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Faixas 1,5 a 3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3.686.104 UH contratadas</a:t>
            </a:r>
            <a:endParaRPr lang="pt-BR" sz="1200" b="1" dirty="0">
              <a:latin typeface="Calibri" panose="020F0502020204030204" pitchFamily="34" charset="0"/>
            </a:endParaRPr>
          </a:p>
        </p:txBody>
      </p:sp>
      <p:graphicFrame>
        <p:nvGraphicFramePr>
          <p:cNvPr id="25" name="Gráfico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192743"/>
              </p:ext>
            </p:extLst>
          </p:nvPr>
        </p:nvGraphicFramePr>
        <p:xfrm>
          <a:off x="5276595" y="4802908"/>
          <a:ext cx="4223005" cy="182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35344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57450" y="911545"/>
            <a:ext cx="9087088" cy="2864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ts val="500"/>
              </a:spcBef>
              <a:spcAft>
                <a:spcPts val="500"/>
              </a:spcAft>
              <a:defRPr/>
            </a:pPr>
            <a:r>
              <a:rPr lang="pt-BR" sz="1600" dirty="0" smtClean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2019</a:t>
            </a: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 smtClean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 smtClean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defRPr/>
            </a:pPr>
            <a:endParaRPr lang="pt-BR" sz="1600" dirty="0" smtClean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>
              <a:spcBef>
                <a:spcPts val="0"/>
              </a:spcBef>
              <a:spcAft>
                <a:spcPts val="500"/>
              </a:spcAf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pt-BR" sz="1400" dirty="0" smtClean="0">
              <a:solidFill>
                <a:schemeClr val="tx1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65267" y="216845"/>
            <a:ext cx="932483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Carteira e obras paralisadas</a:t>
            </a:r>
            <a:endParaRPr lang="pt-BR" sz="2000" i="1" dirty="0" smtClean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390362"/>
              </p:ext>
            </p:extLst>
          </p:nvPr>
        </p:nvGraphicFramePr>
        <p:xfrm>
          <a:off x="271748" y="1906586"/>
          <a:ext cx="4333733" cy="1959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79390" y="1145466"/>
            <a:ext cx="4895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Carteira ativa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216333" y="1433220"/>
            <a:ext cx="43337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216334" y="1578401"/>
            <a:ext cx="4333732" cy="5539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b="1" dirty="0" smtClean="0">
                <a:latin typeface="Calibri" panose="020F0502020204030204" pitchFamily="34" charset="0"/>
              </a:rPr>
              <a:t>334.638 UH (20% da Carteira PMCMV Total) </a:t>
            </a:r>
            <a:r>
              <a:rPr lang="pt-BR" dirty="0" smtClean="0">
                <a:latin typeface="Calibri" panose="020F0502020204030204" pitchFamily="34" charset="0"/>
              </a:rPr>
              <a:t>nas diversas modalidades e regiões do país.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794518" y="1514600"/>
            <a:ext cx="4575773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600" b="1" dirty="0" smtClean="0">
                <a:latin typeface="Calibri" panose="020F0502020204030204" pitchFamily="34" charset="0"/>
              </a:rPr>
              <a:t>50.221 UH </a:t>
            </a:r>
            <a:r>
              <a:rPr lang="pt-BR" dirty="0" smtClean="0">
                <a:latin typeface="Calibri" panose="020F0502020204030204" pitchFamily="34" charset="0"/>
              </a:rPr>
              <a:t>nas diversas modalidades e regiões do país;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Calibri" panose="020F0502020204030204" pitchFamily="34" charset="0"/>
              </a:rPr>
              <a:t>Os casos críticos em análise correspondem a </a:t>
            </a:r>
            <a:r>
              <a:rPr lang="pt-BR" sz="1600" b="1" dirty="0" smtClean="0">
                <a:latin typeface="Calibri" panose="020F0502020204030204" pitchFamily="34" charset="0"/>
              </a:rPr>
              <a:t>3% da Carteira Total PMCMV</a:t>
            </a:r>
            <a:r>
              <a:rPr lang="pt-BR" dirty="0" smtClean="0">
                <a:latin typeface="Calibri" panose="020F0502020204030204" pitchFamily="34" charset="0"/>
              </a:rPr>
              <a:t> e a </a:t>
            </a:r>
            <a:r>
              <a:rPr lang="pt-BR" sz="1600" b="1" dirty="0" smtClean="0">
                <a:latin typeface="Calibri" panose="020F0502020204030204" pitchFamily="34" charset="0"/>
              </a:rPr>
              <a:t>15% da Carteira Ativa</a:t>
            </a:r>
            <a:r>
              <a:rPr lang="pt-BR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dirty="0" smtClean="0">
                <a:latin typeface="Calibri" panose="020F0502020204030204" pitchFamily="34" charset="0"/>
              </a:rPr>
              <a:t>Entre os casos críticos destacados </a:t>
            </a:r>
            <a:r>
              <a:rPr lang="pt-BR" sz="1600" b="1" dirty="0" smtClean="0">
                <a:latin typeface="Calibri" panose="020F0502020204030204" pitchFamily="34" charset="0"/>
              </a:rPr>
              <a:t>4.809 UH </a:t>
            </a:r>
            <a:r>
              <a:rPr lang="pt-BR" dirty="0" smtClean="0">
                <a:latin typeface="Calibri" panose="020F0502020204030204" pitchFamily="34" charset="0"/>
              </a:rPr>
              <a:t>(9,5%) </a:t>
            </a:r>
            <a:r>
              <a:rPr lang="pt-BR" sz="1600" b="1" dirty="0" smtClean="0">
                <a:latin typeface="Calibri" panose="020F0502020204030204" pitchFamily="34" charset="0"/>
              </a:rPr>
              <a:t>já foram retomadas</a:t>
            </a:r>
            <a:r>
              <a:rPr lang="pt-BR" dirty="0" smtClean="0">
                <a:latin typeface="Calibri" panose="020F0502020204030204" pitchFamily="34" charset="0"/>
              </a:rPr>
              <a:t> </a:t>
            </a:r>
            <a:r>
              <a:rPr lang="pt-BR" u="sng" dirty="0" smtClean="0">
                <a:latin typeface="Calibri" panose="020F0502020204030204" pitchFamily="34" charset="0"/>
              </a:rPr>
              <a:t>sem aporte adicional da União</a:t>
            </a:r>
            <a:r>
              <a:rPr lang="pt-BR" dirty="0" smtClean="0">
                <a:latin typeface="Calibri" panose="020F0502020204030204" pitchFamily="34" charset="0"/>
              </a:rPr>
              <a:t>.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859241" y="2817700"/>
            <a:ext cx="4403851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pt-BR" sz="1600" b="1" dirty="0">
                <a:latin typeface="Calibri" panose="020F0502020204030204" pitchFamily="34" charset="0"/>
              </a:rPr>
              <a:t>	</a:t>
            </a:r>
            <a:endParaRPr lang="pt-BR" sz="1600" dirty="0" smtClean="0">
              <a:latin typeface="Calibri" panose="020F050202020403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t-BR" sz="1600" b="1" dirty="0" smtClean="0">
                <a:latin typeface="Calibri" panose="020F0502020204030204" pitchFamily="34" charset="0"/>
              </a:rPr>
              <a:t>CRIADO GT PARA CASOS CRÍTICOS</a:t>
            </a:r>
            <a:endParaRPr lang="pt-BR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794518" y="1181617"/>
            <a:ext cx="4895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Obras Paralisadas – Casos Críticos</a:t>
            </a:r>
          </a:p>
        </p:txBody>
      </p:sp>
      <p:cxnSp>
        <p:nvCxnSpPr>
          <p:cNvPr id="14" name="Conector reto 13"/>
          <p:cNvCxnSpPr/>
          <p:nvPr/>
        </p:nvCxnSpPr>
        <p:spPr>
          <a:xfrm>
            <a:off x="4815059" y="1443227"/>
            <a:ext cx="45552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42694"/>
              </p:ext>
            </p:extLst>
          </p:nvPr>
        </p:nvGraphicFramePr>
        <p:xfrm>
          <a:off x="157450" y="4038111"/>
          <a:ext cx="3910152" cy="2577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CaixaDeTexto 16"/>
          <p:cNvSpPr txBox="1"/>
          <p:nvPr/>
        </p:nvSpPr>
        <p:spPr>
          <a:xfrm>
            <a:off x="3984131" y="4383776"/>
            <a:ext cx="7168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200" dirty="0" smtClean="0">
                <a:latin typeface="Calibri" panose="020F0502020204030204" pitchFamily="34" charset="0"/>
              </a:rPr>
              <a:t>100%</a:t>
            </a:r>
            <a:endParaRPr lang="pt-BR" sz="1200" dirty="0">
              <a:latin typeface="Calibri" panose="020F0502020204030204" pitchFamily="34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3216823" y="4821926"/>
            <a:ext cx="6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200" dirty="0" smtClean="0">
                <a:latin typeface="Calibri" panose="020F0502020204030204" pitchFamily="34" charset="0"/>
              </a:rPr>
              <a:t>59%</a:t>
            </a:r>
            <a:endParaRPr lang="pt-BR" sz="1200" dirty="0">
              <a:latin typeface="Calibri" panose="020F050202020403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122331" y="5202887"/>
            <a:ext cx="6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200" dirty="0" smtClean="0">
                <a:latin typeface="Calibri" panose="020F0502020204030204" pitchFamily="34" charset="0"/>
              </a:rPr>
              <a:t>55%</a:t>
            </a:r>
            <a:endParaRPr lang="pt-BR" sz="1200" dirty="0">
              <a:latin typeface="Calibri" panose="020F050202020403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365092" y="5650216"/>
            <a:ext cx="638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200" dirty="0" smtClean="0">
                <a:latin typeface="Calibri" panose="020F0502020204030204" pitchFamily="34" charset="0"/>
              </a:rPr>
              <a:t>10%</a:t>
            </a:r>
            <a:endParaRPr lang="pt-BR" sz="1200" dirty="0">
              <a:latin typeface="Calibri" panose="020F050202020403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136492" y="6044304"/>
            <a:ext cx="5597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200" dirty="0" smtClean="0">
                <a:latin typeface="Calibri" panose="020F0502020204030204" pitchFamily="34" charset="0"/>
              </a:rPr>
              <a:t>2%</a:t>
            </a:r>
            <a:endParaRPr lang="pt-BR" sz="1200" dirty="0">
              <a:latin typeface="Calibri" panose="020F0502020204030204" pitchFamily="34" charset="0"/>
            </a:endParaRPr>
          </a:p>
        </p:txBody>
      </p:sp>
      <p:graphicFrame>
        <p:nvGraphicFramePr>
          <p:cNvPr id="22" name="Grá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4523319"/>
              </p:ext>
            </p:extLst>
          </p:nvPr>
        </p:nvGraphicFramePr>
        <p:xfrm>
          <a:off x="5074972" y="4233942"/>
          <a:ext cx="4506377" cy="185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CaixaDeTexto 22"/>
          <p:cNvSpPr txBox="1"/>
          <p:nvPr/>
        </p:nvSpPr>
        <p:spPr>
          <a:xfrm>
            <a:off x="236459" y="3634810"/>
            <a:ext cx="48955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i="1" dirty="0" smtClean="0">
                <a:latin typeface="Calibri" panose="020F0502020204030204" pitchFamily="34" charset="0"/>
              </a:rPr>
              <a:t>Unidades Habitacionais Ociosas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Motivação</a:t>
            </a:r>
            <a:endParaRPr lang="pt-BR" sz="1200" b="1" dirty="0">
              <a:latin typeface="Calibri" panose="020F050202020403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369940" y="3651295"/>
            <a:ext cx="489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Unidades Habitacionais Ociosas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Distribuição territorial</a:t>
            </a:r>
            <a:endParaRPr lang="pt-BR" sz="1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74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76368" y="1021450"/>
            <a:ext cx="9324832" cy="491416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ts val="800"/>
              </a:spcBef>
              <a:spcAft>
                <a:spcPct val="20000"/>
              </a:spcAft>
              <a:buClr>
                <a:srgbClr val="000000"/>
              </a:buClr>
              <a:buSzPct val="100000"/>
              <a:buFont typeface="Times New Roman" pitchFamily="18" charset="0"/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8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600" dirty="0" smtClean="0">
                <a:latin typeface="Calibri" panose="020F0502020204030204" pitchFamily="34" charset="0"/>
              </a:rPr>
              <a:t>2017-2018-2019</a:t>
            </a:r>
            <a:endParaRPr lang="pt-BR" sz="1600" dirty="0" smtClean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endParaRPr lang="pt-BR" sz="600" dirty="0" smtClean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400" dirty="0" smtClean="0">
                <a:latin typeface="Calibri" panose="020F0502020204030204" pitchFamily="34" charset="0"/>
              </a:rPr>
              <a:t>Meta 2017/2018 </a:t>
            </a:r>
            <a:r>
              <a:rPr lang="pt-BR" sz="1400" b="0" dirty="0" smtClean="0">
                <a:latin typeface="Calibri" panose="020F0502020204030204" pitchFamily="34" charset="0"/>
              </a:rPr>
              <a:t>estabelecida pelos MPDG, MF e MCIDADES </a:t>
            </a:r>
            <a:r>
              <a:rPr lang="pt-BR" sz="1400" b="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150 </a:t>
            </a:r>
            <a:r>
              <a:rPr lang="pt-BR" sz="1400" dirty="0">
                <a:latin typeface="Calibri" panose="020F0502020204030204" pitchFamily="34" charset="0"/>
                <a:sym typeface="Wingdings" panose="05000000000000000000" pitchFamily="2" charset="2"/>
              </a:rPr>
              <a:t>mil UH na faixa 1</a:t>
            </a:r>
            <a:endParaRPr lang="pt-BR" sz="1400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400" dirty="0">
                <a:latin typeface="Calibri" panose="020F0502020204030204" pitchFamily="34" charset="0"/>
              </a:rPr>
              <a:t>Ciclo de contratações: </a:t>
            </a: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pPr>
            <a:r>
              <a:rPr lang="pt-BR" sz="1100" b="0" dirty="0">
                <a:latin typeface="Calibri" panose="020F0502020204030204" pitchFamily="34" charset="0"/>
              </a:rPr>
              <a:t>Último trimestre de 2017: 23.220 UH </a:t>
            </a:r>
            <a:r>
              <a:rPr lang="pt-BR" sz="1100" b="0" dirty="0" smtClean="0">
                <a:latin typeface="Calibri" panose="020F0502020204030204" pitchFamily="34" charset="0"/>
              </a:rPr>
              <a:t>(Empresas)</a:t>
            </a:r>
            <a:endParaRPr lang="pt-BR" sz="1100" b="0" dirty="0">
              <a:latin typeface="Calibri" panose="020F0502020204030204" pitchFamily="34" charset="0"/>
            </a:endParaRP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pPr>
            <a:r>
              <a:rPr lang="pt-BR" sz="1100" b="0" dirty="0">
                <a:latin typeface="Calibri" panose="020F0502020204030204" pitchFamily="34" charset="0"/>
              </a:rPr>
              <a:t>Primeiro trimestre de 2018: 19.784 UH </a:t>
            </a:r>
            <a:r>
              <a:rPr lang="pt-BR" sz="1100" b="0" dirty="0" smtClean="0">
                <a:latin typeface="Calibri" panose="020F0502020204030204" pitchFamily="34" charset="0"/>
              </a:rPr>
              <a:t>(Empresas)</a:t>
            </a:r>
            <a:endParaRPr lang="pt-BR" sz="1100" b="0" dirty="0">
              <a:latin typeface="Calibri" panose="020F0502020204030204" pitchFamily="34" charset="0"/>
            </a:endParaRP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pPr>
            <a:r>
              <a:rPr lang="pt-BR" sz="1100" b="0" dirty="0">
                <a:latin typeface="Calibri" panose="020F0502020204030204" pitchFamily="34" charset="0"/>
              </a:rPr>
              <a:t>Segundo trimestre de 2018: 42.341 UH (todas as modalidades)</a:t>
            </a: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pPr>
            <a:r>
              <a:rPr lang="pt-BR" sz="1100" b="0" dirty="0">
                <a:latin typeface="Calibri" panose="020F0502020204030204" pitchFamily="34" charset="0"/>
              </a:rPr>
              <a:t>Terceiro trimestre de 2018: 14.479 UH </a:t>
            </a:r>
            <a:r>
              <a:rPr lang="pt-BR" sz="1100" b="0" dirty="0" smtClean="0">
                <a:latin typeface="Calibri" panose="020F0502020204030204" pitchFamily="34" charset="0"/>
              </a:rPr>
              <a:t>(Empresas)</a:t>
            </a:r>
            <a:endParaRPr lang="pt-BR" sz="1100" b="0" dirty="0">
              <a:latin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pt-BR" sz="1400" dirty="0">
                <a:latin typeface="Calibri" panose="020F0502020204030204" pitchFamily="34" charset="0"/>
              </a:rPr>
              <a:t>Subtotal: </a:t>
            </a:r>
            <a:r>
              <a:rPr lang="pt-BR" sz="1400" u="sng" dirty="0">
                <a:latin typeface="Calibri" panose="020F0502020204030204" pitchFamily="34" charset="0"/>
              </a:rPr>
              <a:t>99.824 UH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>
                <a:latin typeface="Calibri" panose="020F0502020204030204" pitchFamily="34" charset="0"/>
              </a:rPr>
              <a:t>Referencial oferecido para o </a:t>
            </a:r>
            <a:r>
              <a:rPr lang="pt-BR" sz="1400" b="0" dirty="0" smtClean="0">
                <a:latin typeface="Calibri" panose="020F0502020204030204" pitchFamily="34" charset="0"/>
              </a:rPr>
              <a:t>MCMV, em agosto, para </a:t>
            </a:r>
            <a:r>
              <a:rPr lang="pt-BR" sz="1400" b="0" dirty="0">
                <a:latin typeface="Calibri" panose="020F0502020204030204" pitchFamily="34" charset="0"/>
              </a:rPr>
              <a:t>2019 era insuficiente para o </a:t>
            </a:r>
            <a:r>
              <a:rPr lang="pt-BR" sz="1400" b="0" dirty="0" smtClean="0">
                <a:latin typeface="Calibri" panose="020F0502020204030204" pitchFamily="34" charset="0"/>
              </a:rPr>
              <a:t>atender o restante da </a:t>
            </a:r>
            <a:r>
              <a:rPr lang="pt-BR" sz="1400" b="0" dirty="0">
                <a:latin typeface="Calibri" panose="020F0502020204030204" pitchFamily="34" charset="0"/>
              </a:rPr>
              <a:t>meta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 smtClean="0">
                <a:latin typeface="Calibri" panose="020F0502020204030204" pitchFamily="34" charset="0"/>
              </a:rPr>
              <a:t>Contudo, em </a:t>
            </a:r>
            <a:r>
              <a:rPr lang="pt-BR" sz="1400" b="0" dirty="0">
                <a:latin typeface="Calibri" panose="020F0502020204030204" pitchFamily="34" charset="0"/>
              </a:rPr>
              <a:t>26/09/18, </a:t>
            </a:r>
            <a:r>
              <a:rPr lang="pt-BR" sz="1400" b="0" dirty="0" err="1">
                <a:latin typeface="Calibri" panose="020F0502020204030204" pitchFamily="34" charset="0"/>
              </a:rPr>
              <a:t>MCidades</a:t>
            </a:r>
            <a:r>
              <a:rPr lang="pt-BR" sz="1400" b="0" dirty="0">
                <a:latin typeface="Calibri" panose="020F0502020204030204" pitchFamily="34" charset="0"/>
              </a:rPr>
              <a:t> publicou </a:t>
            </a:r>
            <a:r>
              <a:rPr lang="pt-BR" sz="1400" b="0" dirty="0" smtClean="0">
                <a:latin typeface="Calibri" panose="020F0502020204030204" pitchFamily="34" charset="0"/>
              </a:rPr>
              <a:t>seleção de mais de 60 </a:t>
            </a:r>
            <a:r>
              <a:rPr lang="pt-BR" sz="1400" b="0" dirty="0">
                <a:latin typeface="Calibri" panose="020F0502020204030204" pitchFamily="34" charset="0"/>
              </a:rPr>
              <a:t>mil </a:t>
            </a:r>
            <a:r>
              <a:rPr lang="pt-BR" sz="1400" b="0" dirty="0" smtClean="0">
                <a:latin typeface="Calibri" panose="020F0502020204030204" pitchFamily="34" charset="0"/>
              </a:rPr>
              <a:t>UH </a:t>
            </a:r>
            <a:r>
              <a:rPr lang="pt-BR" sz="1400" b="0" dirty="0">
                <a:latin typeface="Calibri" panose="020F0502020204030204" pitchFamily="34" charset="0"/>
              </a:rPr>
              <a:t>nas três </a:t>
            </a:r>
            <a:r>
              <a:rPr lang="pt-BR" sz="1400" b="0" dirty="0" smtClean="0">
                <a:latin typeface="Calibri" panose="020F0502020204030204" pitchFamily="34" charset="0"/>
              </a:rPr>
              <a:t>modalidades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 smtClean="0">
                <a:latin typeface="Calibri" panose="020F0502020204030204" pitchFamily="34" charset="0"/>
              </a:rPr>
              <a:t>SNH </a:t>
            </a:r>
            <a:r>
              <a:rPr lang="pt-BR" sz="1400" b="0" dirty="0">
                <a:latin typeface="Calibri" panose="020F0502020204030204" pitchFamily="34" charset="0"/>
              </a:rPr>
              <a:t>remanejou </a:t>
            </a:r>
            <a:r>
              <a:rPr lang="pt-BR" sz="1400" b="0" u="sng" dirty="0">
                <a:latin typeface="Calibri" panose="020F0502020204030204" pitchFamily="34" charset="0"/>
              </a:rPr>
              <a:t>R$ 355 milhões</a:t>
            </a:r>
            <a:r>
              <a:rPr lang="pt-BR" sz="1400" b="0" dirty="0">
                <a:latin typeface="Calibri" panose="020F0502020204030204" pitchFamily="34" charset="0"/>
              </a:rPr>
              <a:t> do Cartão Reforma para o MCMV e limitou as contratações.</a:t>
            </a:r>
          </a:p>
          <a:p>
            <a:pPr marL="742950" lvl="1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>
                <a:latin typeface="Calibri" panose="020F0502020204030204" pitchFamily="34" charset="0"/>
              </a:rPr>
              <a:t>Foram </a:t>
            </a:r>
            <a:r>
              <a:rPr lang="pt-BR" sz="1400" dirty="0">
                <a:latin typeface="Calibri" panose="020F0502020204030204" pitchFamily="34" charset="0"/>
              </a:rPr>
              <a:t>contratadas </a:t>
            </a:r>
            <a:r>
              <a:rPr lang="pt-BR" sz="1400" dirty="0" smtClean="0">
                <a:latin typeface="Calibri" panose="020F0502020204030204" pitchFamily="34" charset="0"/>
              </a:rPr>
              <a:t> </a:t>
            </a:r>
            <a:r>
              <a:rPr lang="pt-BR" sz="1400" u="sng" dirty="0" smtClean="0">
                <a:latin typeface="Calibri" panose="020F0502020204030204" pitchFamily="34" charset="0"/>
              </a:rPr>
              <a:t>+ 10.947 UH </a:t>
            </a:r>
            <a:r>
              <a:rPr lang="pt-BR" sz="1400" dirty="0">
                <a:latin typeface="Calibri" panose="020F0502020204030204" pitchFamily="34" charset="0"/>
              </a:rPr>
              <a:t>no MCMV FAR dentro do limite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>
                <a:latin typeface="Calibri" panose="020F0502020204030204" pitchFamily="34" charset="0"/>
              </a:rPr>
              <a:t>Posteriormente, a PLOA 2019 foi reduzida em </a:t>
            </a:r>
            <a:r>
              <a:rPr lang="pt-BR" sz="1400" b="0" u="sng" dirty="0">
                <a:latin typeface="Calibri" panose="020F0502020204030204" pitchFamily="34" charset="0"/>
              </a:rPr>
              <a:t>R$ 406 milhões</a:t>
            </a:r>
            <a:r>
              <a:rPr lang="pt-BR" sz="1400" b="0" dirty="0">
                <a:latin typeface="Calibri" panose="020F0502020204030204" pitchFamily="34" charset="0"/>
              </a:rPr>
              <a:t> no Congresso Nacional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dirty="0" smtClean="0">
                <a:latin typeface="Calibri" panose="020F0502020204030204" pitchFamily="34" charset="0"/>
              </a:rPr>
              <a:t>Revogação dos limites </a:t>
            </a:r>
            <a:r>
              <a:rPr lang="pt-BR" sz="1400" dirty="0">
                <a:latin typeface="Calibri" panose="020F0502020204030204" pitchFamily="34" charset="0"/>
              </a:rPr>
              <a:t>e </a:t>
            </a:r>
            <a:r>
              <a:rPr lang="pt-BR" sz="1400" dirty="0" smtClean="0">
                <a:latin typeface="Calibri" panose="020F0502020204030204" pitchFamily="34" charset="0"/>
              </a:rPr>
              <a:t>contratação de </a:t>
            </a:r>
            <a:r>
              <a:rPr lang="pt-BR" sz="1400" dirty="0">
                <a:latin typeface="Calibri" panose="020F0502020204030204" pitchFamily="34" charset="0"/>
              </a:rPr>
              <a:t>mais 17.404 unidades no MCMV - FAR</a:t>
            </a:r>
          </a:p>
          <a:p>
            <a:pPr marL="285750" indent="-285750"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Char char="•"/>
              <a:defRPr/>
            </a:pPr>
            <a:r>
              <a:rPr lang="pt-BR" sz="1400" b="0" dirty="0">
                <a:latin typeface="Calibri" panose="020F0502020204030204" pitchFamily="34" charset="0"/>
                <a:sym typeface="Wingdings" panose="05000000000000000000" pitchFamily="2" charset="2"/>
              </a:rPr>
              <a:t>Há </a:t>
            </a:r>
            <a:r>
              <a:rPr lang="pt-BR" sz="1400" dirty="0">
                <a:latin typeface="Calibri" panose="020F0502020204030204" pitchFamily="34" charset="0"/>
                <a:sym typeface="Wingdings" panose="05000000000000000000" pitchFamily="2" charset="2"/>
              </a:rPr>
              <a:t>36.430 </a:t>
            </a:r>
            <a:r>
              <a:rPr lang="pt-BR" sz="1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UH </a:t>
            </a:r>
            <a:r>
              <a:rPr lang="pt-BR" sz="1400" dirty="0">
                <a:latin typeface="Calibri" panose="020F0502020204030204" pitchFamily="34" charset="0"/>
                <a:sym typeface="Wingdings" panose="05000000000000000000" pitchFamily="2" charset="2"/>
              </a:rPr>
              <a:t>selecionadas </a:t>
            </a:r>
            <a:r>
              <a:rPr lang="pt-BR" sz="1400" b="0" dirty="0" smtClean="0">
                <a:latin typeface="Calibri" panose="020F0502020204030204" pitchFamily="34" charset="0"/>
                <a:sym typeface="Wingdings" panose="05000000000000000000" pitchFamily="2" charset="2"/>
              </a:rPr>
              <a:t>(modalidades Rural </a:t>
            </a:r>
            <a:r>
              <a:rPr lang="pt-BR" sz="1400" b="0" dirty="0">
                <a:latin typeface="Calibri" panose="020F0502020204030204" pitchFamily="34" charset="0"/>
                <a:sym typeface="Wingdings" panose="05000000000000000000" pitchFamily="2" charset="2"/>
              </a:rPr>
              <a:t>e </a:t>
            </a:r>
            <a:r>
              <a:rPr lang="pt-BR" sz="1400" b="0" dirty="0" smtClean="0">
                <a:latin typeface="Calibri" panose="020F0502020204030204" pitchFamily="34" charset="0"/>
                <a:sym typeface="Wingdings" panose="05000000000000000000" pitchFamily="2" charset="2"/>
              </a:rPr>
              <a:t>Entidades Urbanas) </a:t>
            </a:r>
            <a:r>
              <a:rPr lang="pt-BR" sz="1400" b="0" dirty="0">
                <a:latin typeface="Calibri" panose="020F0502020204030204" pitchFamily="34" charset="0"/>
                <a:sym typeface="Wingdings" panose="05000000000000000000" pitchFamily="2" charset="2"/>
              </a:rPr>
              <a:t>com prazo para contratação até </a:t>
            </a:r>
            <a:r>
              <a:rPr lang="pt-BR" sz="1400" b="0" dirty="0" smtClean="0">
                <a:latin typeface="Calibri" panose="020F0502020204030204" pitchFamily="34" charset="0"/>
                <a:sym typeface="Wingdings" panose="05000000000000000000" pitchFamily="2" charset="2"/>
              </a:rPr>
              <a:t>31/08/2019 </a:t>
            </a:r>
            <a:r>
              <a:rPr lang="pt-BR" sz="1400" b="0" dirty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sz="1400" b="0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ainda não houve nenhuma </a:t>
            </a:r>
            <a:r>
              <a:rPr lang="pt-BR" sz="1400" b="0" dirty="0" smtClean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contratação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65267" y="216845"/>
            <a:ext cx="932483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Histórico orçamentário e financeiro</a:t>
            </a:r>
          </a:p>
        </p:txBody>
      </p:sp>
    </p:spTree>
    <p:extLst>
      <p:ext uri="{BB962C8B-B14F-4D97-AF65-F5344CB8AC3E}">
        <p14:creationId xmlns:p14="http://schemas.microsoft.com/office/powerpoint/2010/main" val="18880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  <a:defRPr/>
            </a:pPr>
            <a: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/>
            </a:r>
            <a:br>
              <a:rPr lang="pt-BR" sz="2400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pt-BR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/>
            </a:r>
            <a:br>
              <a:rPr lang="pt-BR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</a:b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69621" y="1049186"/>
            <a:ext cx="91084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pt-BR" sz="2400" b="1" dirty="0">
                <a:latin typeface="Calibri" panose="020F0502020204030204" pitchFamily="34" charset="0"/>
              </a:rPr>
              <a:t>Medidas para regularização </a:t>
            </a:r>
            <a:r>
              <a:rPr lang="pt-BR" sz="2400" b="1" dirty="0" smtClean="0">
                <a:latin typeface="Calibri" panose="020F0502020204030204" pitchFamily="34" charset="0"/>
              </a:rPr>
              <a:t>dos pagamentos</a:t>
            </a:r>
          </a:p>
          <a:p>
            <a:pPr lvl="0" algn="ctr">
              <a:lnSpc>
                <a:spcPct val="150000"/>
              </a:lnSpc>
            </a:pPr>
            <a:endParaRPr lang="pt-BR" sz="2400" b="1" dirty="0" smtClean="0">
              <a:latin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Calibri" panose="020F0502020204030204" pitchFamily="34" charset="0"/>
              </a:rPr>
              <a:t>Retirada </a:t>
            </a:r>
            <a:r>
              <a:rPr lang="pt-BR" sz="2000" dirty="0">
                <a:latin typeface="Calibri" panose="020F0502020204030204" pitchFamily="34" charset="0"/>
              </a:rPr>
              <a:t>do limite de 1/18 do orçamento vigente </a:t>
            </a:r>
            <a:endParaRPr lang="pt-BR" sz="2000" dirty="0" smtClean="0">
              <a:latin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 err="1" smtClean="0">
                <a:latin typeface="Calibri" panose="020F0502020204030204" pitchFamily="34" charset="0"/>
              </a:rPr>
              <a:t>Mensalização</a:t>
            </a:r>
            <a:r>
              <a:rPr lang="pt-BR" sz="2000" dirty="0" smtClean="0">
                <a:latin typeface="Calibri" panose="020F0502020204030204" pitchFamily="34" charset="0"/>
              </a:rPr>
              <a:t> </a:t>
            </a:r>
            <a:r>
              <a:rPr lang="pt-BR" sz="2000" dirty="0">
                <a:latin typeface="Calibri" panose="020F0502020204030204" pitchFamily="34" charset="0"/>
              </a:rPr>
              <a:t>do FGTS revogada no final de </a:t>
            </a:r>
            <a:r>
              <a:rPr lang="pt-BR" sz="2000" dirty="0" smtClean="0">
                <a:latin typeface="Calibri" panose="020F0502020204030204" pitchFamily="34" charset="0"/>
              </a:rPr>
              <a:t>fevereiro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Calibri" panose="020F0502020204030204" pitchFamily="34" charset="0"/>
              </a:rPr>
              <a:t>Ampliação </a:t>
            </a:r>
            <a:r>
              <a:rPr lang="pt-BR" sz="2000" dirty="0">
                <a:latin typeface="Calibri" panose="020F0502020204030204" pitchFamily="34" charset="0"/>
              </a:rPr>
              <a:t>do limite financeiro em R$ 450 milhões no mês de março da Portaria nº 105 (remaneja limites de outubro, novembro e dezembro</a:t>
            </a:r>
            <a:r>
              <a:rPr lang="pt-BR" sz="2000" dirty="0" smtClean="0">
                <a:latin typeface="Calibri" panose="020F0502020204030204" pitchFamily="34" charset="0"/>
              </a:rPr>
              <a:t>).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 smtClean="0">
                <a:latin typeface="Calibri" panose="020F0502020204030204" pitchFamily="34" charset="0"/>
              </a:rPr>
              <a:t>Ampliação </a:t>
            </a:r>
            <a:r>
              <a:rPr lang="pt-BR" sz="2000" dirty="0">
                <a:latin typeface="Calibri" panose="020F0502020204030204" pitchFamily="34" charset="0"/>
              </a:rPr>
              <a:t>do limite orçamentário e financeiro em R$ 800 milhões no mês de abril (aguardando publicação)</a:t>
            </a:r>
            <a:endParaRPr lang="pt-BR" sz="2000" dirty="0">
              <a:latin typeface="Calibri" panose="020F0502020204030204" pitchFamily="34" charset="0"/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365267" y="1721478"/>
            <a:ext cx="9127076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025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5528</TotalTime>
  <Words>887</Words>
  <Application>Microsoft Office PowerPoint</Application>
  <PresentationFormat>Papel A4 (210 x 297 mm)</PresentationFormat>
  <Paragraphs>164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Giuliana de Abreu Correa</dc:creator>
  <cp:lastModifiedBy>Celso Toshito Matsuda</cp:lastModifiedBy>
  <cp:revision>323</cp:revision>
  <cp:lastPrinted>2019-04-25T12:24:46Z</cp:lastPrinted>
  <dcterms:modified xsi:type="dcterms:W3CDTF">2019-04-25T12:31:54Z</dcterms:modified>
</cp:coreProperties>
</file>