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1"/>
    <p:sldMasterId id="2147483686" r:id="rId2"/>
    <p:sldMasterId id="2147483699" r:id="rId3"/>
  </p:sldMasterIdLst>
  <p:notesMasterIdLst>
    <p:notesMasterId r:id="rId32"/>
  </p:notesMasterIdLst>
  <p:handoutMasterIdLst>
    <p:handoutMasterId r:id="rId33"/>
  </p:handoutMasterIdLst>
  <p:sldIdLst>
    <p:sldId id="257" r:id="rId4"/>
    <p:sldId id="326" r:id="rId5"/>
    <p:sldId id="299" r:id="rId6"/>
    <p:sldId id="303" r:id="rId7"/>
    <p:sldId id="323" r:id="rId8"/>
    <p:sldId id="324" r:id="rId9"/>
    <p:sldId id="307" r:id="rId10"/>
    <p:sldId id="300" r:id="rId11"/>
    <p:sldId id="29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78" r:id="rId26"/>
    <p:sldId id="290" r:id="rId27"/>
    <p:sldId id="325" r:id="rId28"/>
    <p:sldId id="302" r:id="rId29"/>
    <p:sldId id="304" r:id="rId30"/>
    <p:sldId id="322" r:id="rId3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927E0B0-C413-4103-8BBA-09EE243EEB79}">
          <p14:sldIdLst>
            <p14:sldId id="257"/>
            <p14:sldId id="326"/>
          </p14:sldIdLst>
        </p14:section>
        <p14:section name="Introdução" id="{765456C6-78EC-43EC-95D1-B614F029B0A9}">
          <p14:sldIdLst>
            <p14:sldId id="299"/>
            <p14:sldId id="303"/>
            <p14:sldId id="323"/>
            <p14:sldId id="324"/>
            <p14:sldId id="307"/>
            <p14:sldId id="300"/>
            <p14:sldId id="295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278"/>
            <p14:sldId id="290"/>
            <p14:sldId id="325"/>
            <p14:sldId id="302"/>
            <p14:sldId id="304"/>
            <p14:sldId id="322"/>
          </p14:sldIdLst>
        </p14:section>
        <p14:section name="Agenda" id="{77B4B26E-880C-4E07-AF33-3CFC217E5BB6}">
          <p14:sldIdLst/>
        </p14:section>
        <p14:section name="CARTEIRA SNS" id="{8F5963E3-E745-41C2-843C-5F09462EB098}">
          <p14:sldIdLst/>
        </p14:section>
        <p14:section name="FEP" id="{21D1B49A-74B0-41EE-9A8A-DE18E64E9FC3}">
          <p14:sldIdLst/>
        </p14:section>
        <p14:section name="Debêntures" id="{1605261A-A0B2-460C-A22C-FFC9D2E3E280}">
          <p14:sldIdLst/>
        </p14:section>
        <p14:section name="PROTEGEER" id="{FF2A3CF7-9AC4-4D4B-8501-B4EB54EBC7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BCEB9-2AE7-4D16-8893-C1B4FA9927FB}" v="2" dt="2019-05-15T19:47:4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28"/>
  </p:normalViewPr>
  <p:slideViewPr>
    <p:cSldViewPr snapToGrid="0" snapToObjects="1">
      <p:cViewPr varScale="1">
        <p:scale>
          <a:sx n="116" d="100"/>
          <a:sy n="116" d="100"/>
        </p:scale>
        <p:origin x="4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8E901-6616-4F3B-ACC9-18D4D783E99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56A8B9-C857-4566-BAFC-F6DC3D64AE59}">
      <dgm:prSet phldrT="[Text]"/>
      <dgm:spPr/>
      <dgm:t>
        <a:bodyPr/>
        <a:lstStyle/>
        <a:p>
          <a:r>
            <a:rPr lang="en-US" err="1"/>
            <a:t>Acompanhar</a:t>
          </a:r>
          <a:r>
            <a:rPr lang="en-US"/>
            <a:t> e </a:t>
          </a:r>
          <a:r>
            <a:rPr lang="en-US" err="1"/>
            <a:t>coordenar</a:t>
          </a:r>
          <a:r>
            <a:rPr lang="en-US"/>
            <a:t>, </a:t>
          </a:r>
          <a:r>
            <a:rPr lang="en-US" err="1"/>
            <a:t>em</a:t>
          </a:r>
          <a:r>
            <a:rPr lang="en-US"/>
            <a:t> conjunto com a SPPI, o </a:t>
          </a:r>
          <a:r>
            <a:rPr lang="en-US" err="1"/>
            <a:t>desenvolvimento</a:t>
          </a:r>
          <a:r>
            <a:rPr lang="en-US"/>
            <a:t> e a </a:t>
          </a:r>
          <a:r>
            <a:rPr lang="en-US" err="1"/>
            <a:t>implementação</a:t>
          </a:r>
          <a:r>
            <a:rPr lang="en-US"/>
            <a:t> dos </a:t>
          </a:r>
          <a:r>
            <a:rPr lang="en-US" err="1"/>
            <a:t>estudos</a:t>
          </a:r>
          <a:r>
            <a:rPr lang="en-US"/>
            <a:t> e </a:t>
          </a:r>
          <a:r>
            <a:rPr lang="en-US" err="1"/>
            <a:t>projetos</a:t>
          </a:r>
          <a:r>
            <a:rPr lang="en-US"/>
            <a:t>.</a:t>
          </a:r>
        </a:p>
      </dgm:t>
    </dgm:pt>
    <dgm:pt modelId="{DF7BAECF-48E2-475E-8DFB-7A35741FBB92}" type="parTrans" cxnId="{C20CCA02-4286-4251-822E-636D604940B6}">
      <dgm:prSet/>
      <dgm:spPr/>
      <dgm:t>
        <a:bodyPr/>
        <a:lstStyle/>
        <a:p>
          <a:endParaRPr lang="en-US"/>
        </a:p>
      </dgm:t>
    </dgm:pt>
    <dgm:pt modelId="{7571B731-17AF-4A52-B170-D0EB9ACB4300}" type="sibTrans" cxnId="{C20CCA02-4286-4251-822E-636D604940B6}">
      <dgm:prSet/>
      <dgm:spPr/>
      <dgm:t>
        <a:bodyPr/>
        <a:lstStyle/>
        <a:p>
          <a:endParaRPr lang="en-US"/>
        </a:p>
      </dgm:t>
    </dgm:pt>
    <dgm:pt modelId="{088E8696-57A8-4B22-8B26-93AD3F81E927}">
      <dgm:prSet phldrT="[Text]"/>
      <dgm:spPr/>
      <dgm:t>
        <a:bodyPr/>
        <a:lstStyle/>
        <a:p>
          <a:r>
            <a:rPr lang="en-US" err="1"/>
            <a:t>Promover</a:t>
          </a:r>
          <a:r>
            <a:rPr lang="en-US"/>
            <a:t> a </a:t>
          </a:r>
          <a:r>
            <a:rPr lang="en-US" err="1"/>
            <a:t>capacitação</a:t>
          </a:r>
          <a:r>
            <a:rPr lang="en-US"/>
            <a:t> </a:t>
          </a:r>
          <a:r>
            <a:rPr lang="en-US" err="1"/>
            <a:t>técnica</a:t>
          </a:r>
          <a:r>
            <a:rPr lang="en-US"/>
            <a:t> e </a:t>
          </a:r>
          <a:r>
            <a:rPr lang="en-US" err="1"/>
            <a:t>institucional</a:t>
          </a:r>
          <a:r>
            <a:rPr lang="en-US"/>
            <a:t> de </a:t>
          </a:r>
          <a:r>
            <a:rPr lang="en-US" err="1"/>
            <a:t>entes</a:t>
          </a:r>
          <a:r>
            <a:rPr lang="en-US"/>
            <a:t> </a:t>
          </a:r>
          <a:r>
            <a:rPr lang="en-US" err="1"/>
            <a:t>subnacionais</a:t>
          </a:r>
        </a:p>
      </dgm:t>
    </dgm:pt>
    <dgm:pt modelId="{C377F15D-0C53-4201-AE75-BFF32E693D5D}" type="parTrans" cxnId="{FFCEDE34-9EDF-4BEB-A925-DE87A4E1642A}">
      <dgm:prSet/>
      <dgm:spPr/>
      <dgm:t>
        <a:bodyPr/>
        <a:lstStyle/>
        <a:p>
          <a:endParaRPr lang="pt-BR"/>
        </a:p>
      </dgm:t>
    </dgm:pt>
    <dgm:pt modelId="{AD5E3C37-5633-4492-9E5C-5BA3691139F7}" type="sibTrans" cxnId="{FFCEDE34-9EDF-4BEB-A925-DE87A4E1642A}">
      <dgm:prSet/>
      <dgm:spPr/>
      <dgm:t>
        <a:bodyPr/>
        <a:lstStyle/>
        <a:p>
          <a:endParaRPr lang="pt-BR"/>
        </a:p>
      </dgm:t>
    </dgm:pt>
    <dgm:pt modelId="{DB8F8E63-AA4A-456F-9FE2-425476D15A95}">
      <dgm:prSet phldrT="[Text]"/>
      <dgm:spPr/>
      <dgm:t>
        <a:bodyPr/>
        <a:lstStyle/>
        <a:p>
          <a:r>
            <a:rPr lang="en-US" err="1"/>
            <a:t>Promover</a:t>
          </a:r>
          <a:r>
            <a:rPr lang="en-US"/>
            <a:t> a </a:t>
          </a:r>
          <a:r>
            <a:rPr lang="en-US" err="1"/>
            <a:t>padronização</a:t>
          </a:r>
          <a:r>
            <a:rPr lang="en-US"/>
            <a:t> de </a:t>
          </a:r>
          <a:r>
            <a:rPr lang="en-US" err="1"/>
            <a:t>documentos</a:t>
          </a:r>
          <a:r>
            <a:rPr lang="en-US"/>
            <a:t> </a:t>
          </a:r>
          <a:r>
            <a:rPr lang="en-US" err="1"/>
            <a:t>técnicos</a:t>
          </a:r>
          <a:r>
            <a:rPr lang="en-US"/>
            <a:t> e </a:t>
          </a:r>
          <a:r>
            <a:rPr lang="en-US" err="1"/>
            <a:t>administrativos</a:t>
          </a:r>
          <a:r>
            <a:rPr lang="en-US"/>
            <a:t>;</a:t>
          </a:r>
        </a:p>
      </dgm:t>
    </dgm:pt>
    <dgm:pt modelId="{724F8798-933E-423C-B325-2C8998060C60}" type="parTrans" cxnId="{999D1BC3-601A-4A8C-9C0B-C38428521E2B}">
      <dgm:prSet/>
      <dgm:spPr/>
      <dgm:t>
        <a:bodyPr/>
        <a:lstStyle/>
        <a:p>
          <a:endParaRPr lang="pt-BR"/>
        </a:p>
      </dgm:t>
    </dgm:pt>
    <dgm:pt modelId="{F7AD97AF-4CEF-44CE-866E-E7800DCB951E}" type="sibTrans" cxnId="{999D1BC3-601A-4A8C-9C0B-C38428521E2B}">
      <dgm:prSet/>
      <dgm:spPr/>
      <dgm:t>
        <a:bodyPr/>
        <a:lstStyle/>
        <a:p>
          <a:endParaRPr lang="pt-BR"/>
        </a:p>
      </dgm:t>
    </dgm:pt>
    <dgm:pt modelId="{D1014AE7-1038-451F-83A4-E2D8BC9F96CE}">
      <dgm:prSet phldrT="[Text]"/>
      <dgm:spPr/>
      <dgm:t>
        <a:bodyPr/>
        <a:lstStyle/>
        <a:p>
          <a:r>
            <a:rPr lang="en-US" dirty="0" err="1"/>
            <a:t>Avaliar</a:t>
          </a:r>
          <a:r>
            <a:rPr lang="en-US" dirty="0"/>
            <a:t> e </a:t>
          </a:r>
          <a:r>
            <a:rPr lang="en-US" dirty="0" smtClean="0"/>
            <a:t>articular</a:t>
          </a:r>
          <a:r>
            <a:rPr lang="en-US" dirty="0"/>
            <a:t> </a:t>
          </a:r>
          <a:r>
            <a:rPr lang="en-US" dirty="0" err="1"/>
            <a:t>instrumentos</a:t>
          </a:r>
          <a:r>
            <a:rPr lang="en-US" dirty="0"/>
            <a:t> </a:t>
          </a:r>
          <a:r>
            <a:rPr lang="en-US" dirty="0" err="1"/>
            <a:t>financeiros</a:t>
          </a:r>
          <a:r>
            <a:rPr lang="en-US" dirty="0"/>
            <a:t> e </a:t>
          </a:r>
          <a:r>
            <a:rPr lang="en-US" dirty="0" err="1"/>
            <a:t>garantias</a:t>
          </a:r>
          <a:r>
            <a:rPr lang="en-US" dirty="0"/>
            <a:t> para </a:t>
          </a:r>
          <a:r>
            <a:rPr lang="en-US" dirty="0" err="1"/>
            <a:t>viabilização</a:t>
          </a:r>
          <a:r>
            <a:rPr lang="en-US" dirty="0"/>
            <a:t> dos </a:t>
          </a:r>
          <a:r>
            <a:rPr lang="en-US" dirty="0" err="1"/>
            <a:t>projetos</a:t>
          </a:r>
          <a:r>
            <a:rPr lang="en-US" dirty="0"/>
            <a:t>.</a:t>
          </a:r>
        </a:p>
      </dgm:t>
    </dgm:pt>
    <dgm:pt modelId="{91BBC958-CEA9-4DBD-953C-F27F41A2CE90}" type="parTrans" cxnId="{49A09A0D-8320-45A4-8FD2-062507AE05BA}">
      <dgm:prSet/>
      <dgm:spPr/>
      <dgm:t>
        <a:bodyPr/>
        <a:lstStyle/>
        <a:p>
          <a:endParaRPr lang="pt-BR"/>
        </a:p>
      </dgm:t>
    </dgm:pt>
    <dgm:pt modelId="{1ADE3A47-E5D1-41B4-A7A5-7E77287C2D9D}" type="sibTrans" cxnId="{49A09A0D-8320-45A4-8FD2-062507AE05BA}">
      <dgm:prSet/>
      <dgm:spPr/>
      <dgm:t>
        <a:bodyPr/>
        <a:lstStyle/>
        <a:p>
          <a:endParaRPr lang="pt-BR"/>
        </a:p>
      </dgm:t>
    </dgm:pt>
    <dgm:pt modelId="{E636ED47-279D-4863-9C3E-B92CDC50A4C3}" type="pres">
      <dgm:prSet presAssocID="{3858E901-6616-4F3B-ACC9-18D4D783E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4B3363-90AA-44EB-95FC-8FA3F024484C}" type="pres">
      <dgm:prSet presAssocID="{6156A8B9-C857-4566-BAFC-F6DC3D64AE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4FBB29-FF16-46DD-9520-D40C8B2A2493}" type="pres">
      <dgm:prSet presAssocID="{7571B731-17AF-4A52-B170-D0EB9ACB4300}" presName="spacer" presStyleCnt="0"/>
      <dgm:spPr/>
    </dgm:pt>
    <dgm:pt modelId="{EAA22AF6-9D6D-471A-8A0A-90FA5FECB68E}" type="pres">
      <dgm:prSet presAssocID="{D1014AE7-1038-451F-83A4-E2D8BC9F96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77EC67-ED3A-4CE9-A8C4-FDBEDE4CE289}" type="pres">
      <dgm:prSet presAssocID="{1ADE3A47-E5D1-41B4-A7A5-7E77287C2D9D}" presName="spacer" presStyleCnt="0"/>
      <dgm:spPr/>
    </dgm:pt>
    <dgm:pt modelId="{AE75EC96-1C1B-46D0-954D-F0518FF494BB}" type="pres">
      <dgm:prSet presAssocID="{DB8F8E63-AA4A-456F-9FE2-425476D15A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D8897D-CDCD-419C-B4F6-141BA771BA95}" type="pres">
      <dgm:prSet presAssocID="{F7AD97AF-4CEF-44CE-866E-E7800DCB951E}" presName="spacer" presStyleCnt="0"/>
      <dgm:spPr/>
    </dgm:pt>
    <dgm:pt modelId="{0D89A09A-E921-457F-BAA6-6BA6F8750232}" type="pres">
      <dgm:prSet presAssocID="{088E8696-57A8-4B22-8B26-93AD3F81E9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A16B2E-032E-4F80-BC0C-6B0B77815DA9}" type="presOf" srcId="{D1014AE7-1038-451F-83A4-E2D8BC9F96CE}" destId="{EAA22AF6-9D6D-471A-8A0A-90FA5FECB68E}" srcOrd="0" destOrd="0" presId="urn:microsoft.com/office/officeart/2005/8/layout/vList2"/>
    <dgm:cxn modelId="{49A09A0D-8320-45A4-8FD2-062507AE05BA}" srcId="{3858E901-6616-4F3B-ACC9-18D4D783E99E}" destId="{D1014AE7-1038-451F-83A4-E2D8BC9F96CE}" srcOrd="1" destOrd="0" parTransId="{91BBC958-CEA9-4DBD-953C-F27F41A2CE90}" sibTransId="{1ADE3A47-E5D1-41B4-A7A5-7E77287C2D9D}"/>
    <dgm:cxn modelId="{B4DA7F00-2B6D-4B39-BD05-3857C1F33347}" type="presOf" srcId="{DB8F8E63-AA4A-456F-9FE2-425476D15A95}" destId="{AE75EC96-1C1B-46D0-954D-F0518FF494BB}" srcOrd="0" destOrd="0" presId="urn:microsoft.com/office/officeart/2005/8/layout/vList2"/>
    <dgm:cxn modelId="{C20CCA02-4286-4251-822E-636D604940B6}" srcId="{3858E901-6616-4F3B-ACC9-18D4D783E99E}" destId="{6156A8B9-C857-4566-BAFC-F6DC3D64AE59}" srcOrd="0" destOrd="0" parTransId="{DF7BAECF-48E2-475E-8DFB-7A35741FBB92}" sibTransId="{7571B731-17AF-4A52-B170-D0EB9ACB4300}"/>
    <dgm:cxn modelId="{9F68A773-95FC-4C34-8FCA-D306347C9024}" type="presOf" srcId="{3858E901-6616-4F3B-ACC9-18D4D783E99E}" destId="{E636ED47-279D-4863-9C3E-B92CDC50A4C3}" srcOrd="0" destOrd="0" presId="urn:microsoft.com/office/officeart/2005/8/layout/vList2"/>
    <dgm:cxn modelId="{EF4ABD81-E990-404F-AF3C-C6AD57C4AC76}" type="presOf" srcId="{088E8696-57A8-4B22-8B26-93AD3F81E927}" destId="{0D89A09A-E921-457F-BAA6-6BA6F8750232}" srcOrd="0" destOrd="0" presId="urn:microsoft.com/office/officeart/2005/8/layout/vList2"/>
    <dgm:cxn modelId="{3CC333C9-82D9-4D92-B32F-CDDE251833E4}" type="presOf" srcId="{6156A8B9-C857-4566-BAFC-F6DC3D64AE59}" destId="{604B3363-90AA-44EB-95FC-8FA3F024484C}" srcOrd="0" destOrd="0" presId="urn:microsoft.com/office/officeart/2005/8/layout/vList2"/>
    <dgm:cxn modelId="{999D1BC3-601A-4A8C-9C0B-C38428521E2B}" srcId="{3858E901-6616-4F3B-ACC9-18D4D783E99E}" destId="{DB8F8E63-AA4A-456F-9FE2-425476D15A95}" srcOrd="2" destOrd="0" parTransId="{724F8798-933E-423C-B325-2C8998060C60}" sibTransId="{F7AD97AF-4CEF-44CE-866E-E7800DCB951E}"/>
    <dgm:cxn modelId="{FFCEDE34-9EDF-4BEB-A925-DE87A4E1642A}" srcId="{3858E901-6616-4F3B-ACC9-18D4D783E99E}" destId="{088E8696-57A8-4B22-8B26-93AD3F81E927}" srcOrd="3" destOrd="0" parTransId="{C377F15D-0C53-4201-AE75-BFF32E693D5D}" sibTransId="{AD5E3C37-5633-4492-9E5C-5BA3691139F7}"/>
    <dgm:cxn modelId="{653E1FF9-9110-44FC-AE23-BE3ABE975DD5}" type="presParOf" srcId="{E636ED47-279D-4863-9C3E-B92CDC50A4C3}" destId="{604B3363-90AA-44EB-95FC-8FA3F024484C}" srcOrd="0" destOrd="0" presId="urn:microsoft.com/office/officeart/2005/8/layout/vList2"/>
    <dgm:cxn modelId="{7CF3F9E3-E0EA-4038-922B-C8433243512C}" type="presParOf" srcId="{E636ED47-279D-4863-9C3E-B92CDC50A4C3}" destId="{ED4FBB29-FF16-46DD-9520-D40C8B2A2493}" srcOrd="1" destOrd="0" presId="urn:microsoft.com/office/officeart/2005/8/layout/vList2"/>
    <dgm:cxn modelId="{C184D681-9EB6-443B-B661-E5C8EC551006}" type="presParOf" srcId="{E636ED47-279D-4863-9C3E-B92CDC50A4C3}" destId="{EAA22AF6-9D6D-471A-8A0A-90FA5FECB68E}" srcOrd="2" destOrd="0" presId="urn:microsoft.com/office/officeart/2005/8/layout/vList2"/>
    <dgm:cxn modelId="{9D8BD026-52B6-4EB4-9308-E1A8F7DECCA9}" type="presParOf" srcId="{E636ED47-279D-4863-9C3E-B92CDC50A4C3}" destId="{7577EC67-ED3A-4CE9-A8C4-FDBEDE4CE289}" srcOrd="3" destOrd="0" presId="urn:microsoft.com/office/officeart/2005/8/layout/vList2"/>
    <dgm:cxn modelId="{DE199603-EC98-4D49-97F0-300C2CEA87D8}" type="presParOf" srcId="{E636ED47-279D-4863-9C3E-B92CDC50A4C3}" destId="{AE75EC96-1C1B-46D0-954D-F0518FF494BB}" srcOrd="4" destOrd="0" presId="urn:microsoft.com/office/officeart/2005/8/layout/vList2"/>
    <dgm:cxn modelId="{251463B0-AEBE-49EF-A226-DEEADBEBAA69}" type="presParOf" srcId="{E636ED47-279D-4863-9C3E-B92CDC50A4C3}" destId="{0DD8897D-CDCD-419C-B4F6-141BA771BA95}" srcOrd="5" destOrd="0" presId="urn:microsoft.com/office/officeart/2005/8/layout/vList2"/>
    <dgm:cxn modelId="{CFD730E4-D967-4524-AED8-FDFC49B4D246}" type="presParOf" srcId="{E636ED47-279D-4863-9C3E-B92CDC50A4C3}" destId="{0D89A09A-E921-457F-BAA6-6BA6F87502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61BF4-318B-4814-8D0F-DC4F701224E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850FBB-E305-4977-A872-3B15B6579F0B}">
      <dgm:prSet phldrT="[Text]"/>
      <dgm:spPr/>
      <dgm:t>
        <a:bodyPr/>
        <a:lstStyle/>
        <a:p>
          <a:r>
            <a:rPr lang="en-US">
              <a:latin typeface="Franklin Gothic Book"/>
            </a:rPr>
            <a:t>Teresina-PI</a:t>
          </a:r>
        </a:p>
      </dgm:t>
    </dgm:pt>
    <dgm:pt modelId="{4C0A550B-4433-4F3F-8766-F37BF09DF1DE}" type="parTrans" cxnId="{EE7634D0-D5FF-4446-B8CD-2E1603835B71}">
      <dgm:prSet/>
      <dgm:spPr/>
      <dgm:t>
        <a:bodyPr/>
        <a:lstStyle/>
        <a:p>
          <a:endParaRPr lang="en-US"/>
        </a:p>
      </dgm:t>
    </dgm:pt>
    <dgm:pt modelId="{1691BC93-1AC2-4156-B97F-EE6857969563}" type="sibTrans" cxnId="{EE7634D0-D5FF-4446-B8CD-2E1603835B71}">
      <dgm:prSet/>
      <dgm:spPr/>
      <dgm:t>
        <a:bodyPr/>
        <a:lstStyle/>
        <a:p>
          <a:endParaRPr lang="en-US"/>
        </a:p>
      </dgm:t>
    </dgm:pt>
    <dgm:pt modelId="{77D3D89F-42CD-41CF-BBC1-50A12CF2076D}">
      <dgm:prSet phldrT="[Text]"/>
      <dgm:spPr/>
      <dgm:t>
        <a:bodyPr/>
        <a:lstStyle/>
        <a:p>
          <a:r>
            <a:rPr lang="en-US" err="1">
              <a:latin typeface="Franklin Gothic Book"/>
            </a:rPr>
            <a:t>Consórcio</a:t>
          </a:r>
          <a:r>
            <a:rPr lang="en-US">
              <a:latin typeface="Franklin Gothic Book"/>
            </a:rPr>
            <a:t> </a:t>
          </a:r>
          <a:r>
            <a:rPr lang="en-US" err="1">
              <a:latin typeface="Franklin Gothic Book"/>
            </a:rPr>
            <a:t>Comares</a:t>
          </a:r>
          <a:r>
            <a:rPr lang="en-US">
              <a:latin typeface="Franklin Gothic Book"/>
            </a:rPr>
            <a:t>-CE</a:t>
          </a:r>
        </a:p>
      </dgm:t>
    </dgm:pt>
    <dgm:pt modelId="{6E98D07C-B67B-426E-AD10-E2D1C667E5DA}" type="parTrans" cxnId="{A1B1D471-16F5-4656-8E14-326617421EAC}">
      <dgm:prSet/>
      <dgm:spPr/>
    </dgm:pt>
    <dgm:pt modelId="{5EE4CB97-5DCF-4F1C-A70F-256BD3188A7C}" type="sibTrans" cxnId="{A1B1D471-16F5-4656-8E14-326617421EAC}">
      <dgm:prSet/>
      <dgm:spPr/>
    </dgm:pt>
    <dgm:pt modelId="{A04FFA09-2CAE-42ED-A79B-C7F6413302FA}">
      <dgm:prSet phldrT="[Text]"/>
      <dgm:spPr/>
      <dgm:t>
        <a:bodyPr/>
        <a:lstStyle/>
        <a:p>
          <a:r>
            <a:rPr lang="en-US" err="1">
              <a:latin typeface="Franklin Gothic Book"/>
            </a:rPr>
            <a:t>Consórcio</a:t>
          </a:r>
          <a:r>
            <a:rPr lang="en-US">
              <a:latin typeface="Franklin Gothic Book"/>
            </a:rPr>
            <a:t> </a:t>
          </a:r>
          <a:r>
            <a:rPr lang="en-US" err="1">
              <a:latin typeface="Franklin Gothic Book"/>
            </a:rPr>
            <a:t>Convale</a:t>
          </a:r>
          <a:r>
            <a:rPr lang="en-US">
              <a:latin typeface="Franklin Gothic Book"/>
            </a:rPr>
            <a:t>-MG</a:t>
          </a:r>
        </a:p>
      </dgm:t>
    </dgm:pt>
    <dgm:pt modelId="{CDBA1B0A-479C-4E95-8FA2-8B276F633B74}" type="parTrans" cxnId="{9643C01A-C395-4A29-8C8B-7DC63650CDFC}">
      <dgm:prSet/>
      <dgm:spPr/>
    </dgm:pt>
    <dgm:pt modelId="{18C4962C-9B39-451C-8561-A864B02BEF12}" type="sibTrans" cxnId="{9643C01A-C395-4A29-8C8B-7DC63650CDFC}">
      <dgm:prSet/>
      <dgm:spPr/>
    </dgm:pt>
    <dgm:pt modelId="{445719E2-22CB-45E1-8D47-EB5D3AB05680}">
      <dgm:prSet phldrT="[Text]"/>
      <dgm:spPr/>
      <dgm:t>
        <a:bodyPr/>
        <a:lstStyle/>
        <a:p>
          <a:r>
            <a:rPr lang="en-US">
              <a:latin typeface="Franklin Gothic Book"/>
            </a:rPr>
            <a:t>São </a:t>
          </a:r>
          <a:r>
            <a:rPr lang="en-US" err="1">
              <a:latin typeface="Franklin Gothic Book"/>
            </a:rPr>
            <a:t>Simão</a:t>
          </a:r>
          <a:r>
            <a:rPr lang="en-US">
              <a:latin typeface="Franklin Gothic Book"/>
            </a:rPr>
            <a:t>-GO</a:t>
          </a:r>
        </a:p>
      </dgm:t>
    </dgm:pt>
    <dgm:pt modelId="{CACFE7A8-F7AF-4FAC-8B59-3F39F7E2A95B}" type="parTrans" cxnId="{50940899-C585-4FC4-9AE1-6F0634B53DA7}">
      <dgm:prSet/>
      <dgm:spPr/>
    </dgm:pt>
    <dgm:pt modelId="{074FDEDD-49A7-4973-9901-DDE2AF7D8584}" type="sibTrans" cxnId="{50940899-C585-4FC4-9AE1-6F0634B53DA7}">
      <dgm:prSet/>
      <dgm:spPr/>
    </dgm:pt>
    <dgm:pt modelId="{978631EA-C692-4034-97A1-AC1177F87F05}">
      <dgm:prSet phldrT="[Text]"/>
      <dgm:spPr/>
      <dgm:t>
        <a:bodyPr/>
        <a:lstStyle/>
        <a:p>
          <a:r>
            <a:rPr lang="en-US">
              <a:latin typeface="Franklin Gothic Book"/>
            </a:rPr>
            <a:t>Bauru-SP</a:t>
          </a:r>
        </a:p>
      </dgm:t>
    </dgm:pt>
    <dgm:pt modelId="{11D25FD2-A848-4438-BF8B-99D9F7467DA2}" type="parTrans" cxnId="{ECDC8938-0B46-474E-BA72-37CD743A6B40}">
      <dgm:prSet/>
      <dgm:spPr/>
    </dgm:pt>
    <dgm:pt modelId="{CDE29F68-1F4C-4947-A883-36B66B51CDE6}" type="sibTrans" cxnId="{ECDC8938-0B46-474E-BA72-37CD743A6B40}">
      <dgm:prSet/>
      <dgm:spPr/>
    </dgm:pt>
    <dgm:pt modelId="{69AADCD6-74EC-421C-A16B-94FCAEEDF3FF}" type="pres">
      <dgm:prSet presAssocID="{E6661BF4-318B-4814-8D0F-DC4F701224E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4C6B0CC-68A0-40B7-83A7-A62714824BC6}" type="pres">
      <dgm:prSet presAssocID="{95850FBB-E305-4977-A872-3B15B6579F0B}" presName="thickLine" presStyleLbl="alignNode1" presStyleIdx="0" presStyleCnt="5"/>
      <dgm:spPr/>
    </dgm:pt>
    <dgm:pt modelId="{FC9B05F9-B618-45E0-8830-79B6C5491D39}" type="pres">
      <dgm:prSet presAssocID="{95850FBB-E305-4977-A872-3B15B6579F0B}" presName="horz1" presStyleCnt="0"/>
      <dgm:spPr/>
    </dgm:pt>
    <dgm:pt modelId="{9289368D-84AA-4C54-9D66-E812C7B37937}" type="pres">
      <dgm:prSet presAssocID="{95850FBB-E305-4977-A872-3B15B6579F0B}" presName="tx1" presStyleLbl="revTx" presStyleIdx="0" presStyleCnt="5"/>
      <dgm:spPr/>
      <dgm:t>
        <a:bodyPr/>
        <a:lstStyle/>
        <a:p>
          <a:endParaRPr lang="pt-BR"/>
        </a:p>
      </dgm:t>
    </dgm:pt>
    <dgm:pt modelId="{04347647-4D73-44CE-913A-8D07966DAAA2}" type="pres">
      <dgm:prSet presAssocID="{95850FBB-E305-4977-A872-3B15B6579F0B}" presName="vert1" presStyleCnt="0"/>
      <dgm:spPr/>
    </dgm:pt>
    <dgm:pt modelId="{E8E70C39-7001-4012-982A-3D3EE2013F06}" type="pres">
      <dgm:prSet presAssocID="{978631EA-C692-4034-97A1-AC1177F87F05}" presName="thickLine" presStyleLbl="alignNode1" presStyleIdx="1" presStyleCnt="5"/>
      <dgm:spPr/>
    </dgm:pt>
    <dgm:pt modelId="{20B2034C-EFAB-40EE-B9AF-E8FC4E51B6C8}" type="pres">
      <dgm:prSet presAssocID="{978631EA-C692-4034-97A1-AC1177F87F05}" presName="horz1" presStyleCnt="0"/>
      <dgm:spPr/>
    </dgm:pt>
    <dgm:pt modelId="{A7643C16-3D7B-45CA-BA3B-D53038EE317C}" type="pres">
      <dgm:prSet presAssocID="{978631EA-C692-4034-97A1-AC1177F87F05}" presName="tx1" presStyleLbl="revTx" presStyleIdx="1" presStyleCnt="5"/>
      <dgm:spPr/>
      <dgm:t>
        <a:bodyPr/>
        <a:lstStyle/>
        <a:p>
          <a:endParaRPr lang="pt-BR"/>
        </a:p>
      </dgm:t>
    </dgm:pt>
    <dgm:pt modelId="{168ED5D2-0486-4331-8BEA-E08D6000BFF8}" type="pres">
      <dgm:prSet presAssocID="{978631EA-C692-4034-97A1-AC1177F87F05}" presName="vert1" presStyleCnt="0"/>
      <dgm:spPr/>
    </dgm:pt>
    <dgm:pt modelId="{FC7CEFCC-1BAF-4959-ACC4-8FDD3BDC7A5E}" type="pres">
      <dgm:prSet presAssocID="{445719E2-22CB-45E1-8D47-EB5D3AB05680}" presName="thickLine" presStyleLbl="alignNode1" presStyleIdx="2" presStyleCnt="5"/>
      <dgm:spPr/>
    </dgm:pt>
    <dgm:pt modelId="{A82BF77A-C7C8-4A84-BDBA-09DDCFB67262}" type="pres">
      <dgm:prSet presAssocID="{445719E2-22CB-45E1-8D47-EB5D3AB05680}" presName="horz1" presStyleCnt="0"/>
      <dgm:spPr/>
    </dgm:pt>
    <dgm:pt modelId="{043B5559-E515-42CA-A6D6-631406DCE518}" type="pres">
      <dgm:prSet presAssocID="{445719E2-22CB-45E1-8D47-EB5D3AB05680}" presName="tx1" presStyleLbl="revTx" presStyleIdx="2" presStyleCnt="5"/>
      <dgm:spPr/>
      <dgm:t>
        <a:bodyPr/>
        <a:lstStyle/>
        <a:p>
          <a:endParaRPr lang="pt-BR"/>
        </a:p>
      </dgm:t>
    </dgm:pt>
    <dgm:pt modelId="{9B363DD1-82E9-4B64-A7E9-72D444D4B7D3}" type="pres">
      <dgm:prSet presAssocID="{445719E2-22CB-45E1-8D47-EB5D3AB05680}" presName="vert1" presStyleCnt="0"/>
      <dgm:spPr/>
    </dgm:pt>
    <dgm:pt modelId="{7625E3E4-4475-46DD-BF19-42BFB5C5A8C2}" type="pres">
      <dgm:prSet presAssocID="{A04FFA09-2CAE-42ED-A79B-C7F6413302FA}" presName="thickLine" presStyleLbl="alignNode1" presStyleIdx="3" presStyleCnt="5"/>
      <dgm:spPr/>
    </dgm:pt>
    <dgm:pt modelId="{3E9CDE4E-3F2B-4C3D-9001-2F9C666B82C2}" type="pres">
      <dgm:prSet presAssocID="{A04FFA09-2CAE-42ED-A79B-C7F6413302FA}" presName="horz1" presStyleCnt="0"/>
      <dgm:spPr/>
    </dgm:pt>
    <dgm:pt modelId="{9F5CABDA-592B-4B35-BA4A-C5F9A825BEA7}" type="pres">
      <dgm:prSet presAssocID="{A04FFA09-2CAE-42ED-A79B-C7F6413302FA}" presName="tx1" presStyleLbl="revTx" presStyleIdx="3" presStyleCnt="5"/>
      <dgm:spPr/>
      <dgm:t>
        <a:bodyPr/>
        <a:lstStyle/>
        <a:p>
          <a:endParaRPr lang="pt-BR"/>
        </a:p>
      </dgm:t>
    </dgm:pt>
    <dgm:pt modelId="{BA83C6E9-D959-4D4B-A574-6180FC902BA2}" type="pres">
      <dgm:prSet presAssocID="{A04FFA09-2CAE-42ED-A79B-C7F6413302FA}" presName="vert1" presStyleCnt="0"/>
      <dgm:spPr/>
    </dgm:pt>
    <dgm:pt modelId="{B84F16A2-A5B0-4A7A-9E30-24169D56B1D7}" type="pres">
      <dgm:prSet presAssocID="{77D3D89F-42CD-41CF-BBC1-50A12CF2076D}" presName="thickLine" presStyleLbl="alignNode1" presStyleIdx="4" presStyleCnt="5"/>
      <dgm:spPr/>
    </dgm:pt>
    <dgm:pt modelId="{7C1CB0F8-F50B-407B-AC1F-452B70539993}" type="pres">
      <dgm:prSet presAssocID="{77D3D89F-42CD-41CF-BBC1-50A12CF2076D}" presName="horz1" presStyleCnt="0"/>
      <dgm:spPr/>
    </dgm:pt>
    <dgm:pt modelId="{26412969-0239-4158-8730-17E48E2BB70F}" type="pres">
      <dgm:prSet presAssocID="{77D3D89F-42CD-41CF-BBC1-50A12CF2076D}" presName="tx1" presStyleLbl="revTx" presStyleIdx="4" presStyleCnt="5"/>
      <dgm:spPr/>
      <dgm:t>
        <a:bodyPr/>
        <a:lstStyle/>
        <a:p>
          <a:endParaRPr lang="pt-BR"/>
        </a:p>
      </dgm:t>
    </dgm:pt>
    <dgm:pt modelId="{2C99605E-2420-47EB-92D0-95C1134DA06F}" type="pres">
      <dgm:prSet presAssocID="{77D3D89F-42CD-41CF-BBC1-50A12CF2076D}" presName="vert1" presStyleCnt="0"/>
      <dgm:spPr/>
    </dgm:pt>
  </dgm:ptLst>
  <dgm:cxnLst>
    <dgm:cxn modelId="{9643C01A-C395-4A29-8C8B-7DC63650CDFC}" srcId="{E6661BF4-318B-4814-8D0F-DC4F701224E0}" destId="{A04FFA09-2CAE-42ED-A79B-C7F6413302FA}" srcOrd="3" destOrd="0" parTransId="{CDBA1B0A-479C-4E95-8FA2-8B276F633B74}" sibTransId="{18C4962C-9B39-451C-8561-A864B02BEF12}"/>
    <dgm:cxn modelId="{31907ABD-222E-487A-A287-C4DB829F87C3}" type="presOf" srcId="{E6661BF4-318B-4814-8D0F-DC4F701224E0}" destId="{69AADCD6-74EC-421C-A16B-94FCAEEDF3FF}" srcOrd="0" destOrd="0" presId="urn:microsoft.com/office/officeart/2008/layout/LinedList"/>
    <dgm:cxn modelId="{50940899-C585-4FC4-9AE1-6F0634B53DA7}" srcId="{E6661BF4-318B-4814-8D0F-DC4F701224E0}" destId="{445719E2-22CB-45E1-8D47-EB5D3AB05680}" srcOrd="2" destOrd="0" parTransId="{CACFE7A8-F7AF-4FAC-8B59-3F39F7E2A95B}" sibTransId="{074FDEDD-49A7-4973-9901-DDE2AF7D8584}"/>
    <dgm:cxn modelId="{EE7634D0-D5FF-4446-B8CD-2E1603835B71}" srcId="{E6661BF4-318B-4814-8D0F-DC4F701224E0}" destId="{95850FBB-E305-4977-A872-3B15B6579F0B}" srcOrd="0" destOrd="0" parTransId="{4C0A550B-4433-4F3F-8766-F37BF09DF1DE}" sibTransId="{1691BC93-1AC2-4156-B97F-EE6857969563}"/>
    <dgm:cxn modelId="{A1B1D471-16F5-4656-8E14-326617421EAC}" srcId="{E6661BF4-318B-4814-8D0F-DC4F701224E0}" destId="{77D3D89F-42CD-41CF-BBC1-50A12CF2076D}" srcOrd="4" destOrd="0" parTransId="{6E98D07C-B67B-426E-AD10-E2D1C667E5DA}" sibTransId="{5EE4CB97-5DCF-4F1C-A70F-256BD3188A7C}"/>
    <dgm:cxn modelId="{AEFF45B7-F1E3-47D4-8576-036307105FCB}" type="presOf" srcId="{A04FFA09-2CAE-42ED-A79B-C7F6413302FA}" destId="{9F5CABDA-592B-4B35-BA4A-C5F9A825BEA7}" srcOrd="0" destOrd="0" presId="urn:microsoft.com/office/officeart/2008/layout/LinedList"/>
    <dgm:cxn modelId="{ECDC8938-0B46-474E-BA72-37CD743A6B40}" srcId="{E6661BF4-318B-4814-8D0F-DC4F701224E0}" destId="{978631EA-C692-4034-97A1-AC1177F87F05}" srcOrd="1" destOrd="0" parTransId="{11D25FD2-A848-4438-BF8B-99D9F7467DA2}" sibTransId="{CDE29F68-1F4C-4947-A883-36B66B51CDE6}"/>
    <dgm:cxn modelId="{48327957-17A8-4E0F-9DEF-9396F51006C3}" type="presOf" srcId="{445719E2-22CB-45E1-8D47-EB5D3AB05680}" destId="{043B5559-E515-42CA-A6D6-631406DCE518}" srcOrd="0" destOrd="0" presId="urn:microsoft.com/office/officeart/2008/layout/LinedList"/>
    <dgm:cxn modelId="{39B51C4C-3F43-4356-8754-942D2B6A9FC8}" type="presOf" srcId="{95850FBB-E305-4977-A872-3B15B6579F0B}" destId="{9289368D-84AA-4C54-9D66-E812C7B37937}" srcOrd="0" destOrd="0" presId="urn:microsoft.com/office/officeart/2008/layout/LinedList"/>
    <dgm:cxn modelId="{DB50C408-34FB-4029-A116-979E8E74DCAA}" type="presOf" srcId="{77D3D89F-42CD-41CF-BBC1-50A12CF2076D}" destId="{26412969-0239-4158-8730-17E48E2BB70F}" srcOrd="0" destOrd="0" presId="urn:microsoft.com/office/officeart/2008/layout/LinedList"/>
    <dgm:cxn modelId="{D76A71E5-2630-4BF9-8E72-D36C490F46E1}" type="presOf" srcId="{978631EA-C692-4034-97A1-AC1177F87F05}" destId="{A7643C16-3D7B-45CA-BA3B-D53038EE317C}" srcOrd="0" destOrd="0" presId="urn:microsoft.com/office/officeart/2008/layout/LinedList"/>
    <dgm:cxn modelId="{8157AEDC-5027-47AB-8F07-56A7C8F5CE2F}" type="presParOf" srcId="{69AADCD6-74EC-421C-A16B-94FCAEEDF3FF}" destId="{84C6B0CC-68A0-40B7-83A7-A62714824BC6}" srcOrd="0" destOrd="0" presId="urn:microsoft.com/office/officeart/2008/layout/LinedList"/>
    <dgm:cxn modelId="{AB01D11A-1BD3-4326-8D52-7E8316077E9C}" type="presParOf" srcId="{69AADCD6-74EC-421C-A16B-94FCAEEDF3FF}" destId="{FC9B05F9-B618-45E0-8830-79B6C5491D39}" srcOrd="1" destOrd="0" presId="urn:microsoft.com/office/officeart/2008/layout/LinedList"/>
    <dgm:cxn modelId="{77484E61-6A3D-46E9-B5B0-B46C989A65BF}" type="presParOf" srcId="{FC9B05F9-B618-45E0-8830-79B6C5491D39}" destId="{9289368D-84AA-4C54-9D66-E812C7B37937}" srcOrd="0" destOrd="0" presId="urn:microsoft.com/office/officeart/2008/layout/LinedList"/>
    <dgm:cxn modelId="{20CC7927-C128-4A78-B94E-0C8D503E516C}" type="presParOf" srcId="{FC9B05F9-B618-45E0-8830-79B6C5491D39}" destId="{04347647-4D73-44CE-913A-8D07966DAAA2}" srcOrd="1" destOrd="0" presId="urn:microsoft.com/office/officeart/2008/layout/LinedList"/>
    <dgm:cxn modelId="{E5B2F22E-B968-4A80-8F69-173332EF4DBD}" type="presParOf" srcId="{69AADCD6-74EC-421C-A16B-94FCAEEDF3FF}" destId="{E8E70C39-7001-4012-982A-3D3EE2013F06}" srcOrd="2" destOrd="0" presId="urn:microsoft.com/office/officeart/2008/layout/LinedList"/>
    <dgm:cxn modelId="{CFB8B296-7972-494E-826D-8344E55B56E7}" type="presParOf" srcId="{69AADCD6-74EC-421C-A16B-94FCAEEDF3FF}" destId="{20B2034C-EFAB-40EE-B9AF-E8FC4E51B6C8}" srcOrd="3" destOrd="0" presId="urn:microsoft.com/office/officeart/2008/layout/LinedList"/>
    <dgm:cxn modelId="{0EC0FB19-4004-4164-BF68-83014F817437}" type="presParOf" srcId="{20B2034C-EFAB-40EE-B9AF-E8FC4E51B6C8}" destId="{A7643C16-3D7B-45CA-BA3B-D53038EE317C}" srcOrd="0" destOrd="0" presId="urn:microsoft.com/office/officeart/2008/layout/LinedList"/>
    <dgm:cxn modelId="{882F22B6-F81D-434F-A50A-84170B021534}" type="presParOf" srcId="{20B2034C-EFAB-40EE-B9AF-E8FC4E51B6C8}" destId="{168ED5D2-0486-4331-8BEA-E08D6000BFF8}" srcOrd="1" destOrd="0" presId="urn:microsoft.com/office/officeart/2008/layout/LinedList"/>
    <dgm:cxn modelId="{02FED080-E353-46CA-AC92-15108DD362D1}" type="presParOf" srcId="{69AADCD6-74EC-421C-A16B-94FCAEEDF3FF}" destId="{FC7CEFCC-1BAF-4959-ACC4-8FDD3BDC7A5E}" srcOrd="4" destOrd="0" presId="urn:microsoft.com/office/officeart/2008/layout/LinedList"/>
    <dgm:cxn modelId="{3FC10F5F-4F9C-47E1-B4D6-DAF5CF5370C8}" type="presParOf" srcId="{69AADCD6-74EC-421C-A16B-94FCAEEDF3FF}" destId="{A82BF77A-C7C8-4A84-BDBA-09DDCFB67262}" srcOrd="5" destOrd="0" presId="urn:microsoft.com/office/officeart/2008/layout/LinedList"/>
    <dgm:cxn modelId="{8FA6F7CD-9BF9-45E0-A140-FA5FE2FEF41F}" type="presParOf" srcId="{A82BF77A-C7C8-4A84-BDBA-09DDCFB67262}" destId="{043B5559-E515-42CA-A6D6-631406DCE518}" srcOrd="0" destOrd="0" presId="urn:microsoft.com/office/officeart/2008/layout/LinedList"/>
    <dgm:cxn modelId="{B2502ECB-EFD8-444D-A5DB-DD368AF028A9}" type="presParOf" srcId="{A82BF77A-C7C8-4A84-BDBA-09DDCFB67262}" destId="{9B363DD1-82E9-4B64-A7E9-72D444D4B7D3}" srcOrd="1" destOrd="0" presId="urn:microsoft.com/office/officeart/2008/layout/LinedList"/>
    <dgm:cxn modelId="{85D684E3-E180-40B8-8FE9-AE6F32047A0E}" type="presParOf" srcId="{69AADCD6-74EC-421C-A16B-94FCAEEDF3FF}" destId="{7625E3E4-4475-46DD-BF19-42BFB5C5A8C2}" srcOrd="6" destOrd="0" presId="urn:microsoft.com/office/officeart/2008/layout/LinedList"/>
    <dgm:cxn modelId="{9A60EE4E-84AB-4B68-9E74-E9454A4DC9A0}" type="presParOf" srcId="{69AADCD6-74EC-421C-A16B-94FCAEEDF3FF}" destId="{3E9CDE4E-3F2B-4C3D-9001-2F9C666B82C2}" srcOrd="7" destOrd="0" presId="urn:microsoft.com/office/officeart/2008/layout/LinedList"/>
    <dgm:cxn modelId="{F19FF520-287D-45F4-B440-C1C158A64C8D}" type="presParOf" srcId="{3E9CDE4E-3F2B-4C3D-9001-2F9C666B82C2}" destId="{9F5CABDA-592B-4B35-BA4A-C5F9A825BEA7}" srcOrd="0" destOrd="0" presId="urn:microsoft.com/office/officeart/2008/layout/LinedList"/>
    <dgm:cxn modelId="{98A29F44-38B8-4B8A-805B-84D0D54DD540}" type="presParOf" srcId="{3E9CDE4E-3F2B-4C3D-9001-2F9C666B82C2}" destId="{BA83C6E9-D959-4D4B-A574-6180FC902BA2}" srcOrd="1" destOrd="0" presId="urn:microsoft.com/office/officeart/2008/layout/LinedList"/>
    <dgm:cxn modelId="{95643CB9-80F4-4896-B063-F7EDA269A964}" type="presParOf" srcId="{69AADCD6-74EC-421C-A16B-94FCAEEDF3FF}" destId="{B84F16A2-A5B0-4A7A-9E30-24169D56B1D7}" srcOrd="8" destOrd="0" presId="urn:microsoft.com/office/officeart/2008/layout/LinedList"/>
    <dgm:cxn modelId="{2BCAD3E1-CE3D-4448-8F9C-D6EDC8661FBC}" type="presParOf" srcId="{69AADCD6-74EC-421C-A16B-94FCAEEDF3FF}" destId="{7C1CB0F8-F50B-407B-AC1F-452B70539993}" srcOrd="9" destOrd="0" presId="urn:microsoft.com/office/officeart/2008/layout/LinedList"/>
    <dgm:cxn modelId="{ACBDFBFA-791D-4258-8497-D32A79A69F51}" type="presParOf" srcId="{7C1CB0F8-F50B-407B-AC1F-452B70539993}" destId="{26412969-0239-4158-8730-17E48E2BB70F}" srcOrd="0" destOrd="0" presId="urn:microsoft.com/office/officeart/2008/layout/LinedList"/>
    <dgm:cxn modelId="{B9FFBAC6-42D1-4D33-9A41-D8EC8925A549}" type="presParOf" srcId="{7C1CB0F8-F50B-407B-AC1F-452B70539993}" destId="{2C99605E-2420-47EB-92D0-95C1134DA0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C911E2-4034-4B68-8A0E-B27835EDDD17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</dgm:pt>
    <dgm:pt modelId="{0E950490-3290-4BC7-B883-68D9293E153D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pt-BR" sz="2800" b="1" dirty="0" smtClean="0">
              <a:solidFill>
                <a:srgbClr val="FFFF99"/>
              </a:solidFill>
            </a:rPr>
            <a:t>Implementação de modelos financeira e </a:t>
          </a:r>
          <a:r>
            <a:rPr lang="pt-BR" sz="2800" b="1" dirty="0" err="1" smtClean="0">
              <a:solidFill>
                <a:srgbClr val="FFFF99"/>
              </a:solidFill>
            </a:rPr>
            <a:t>socioambientalmente</a:t>
          </a:r>
          <a:r>
            <a:rPr lang="pt-BR" sz="2800" b="1" dirty="0" smtClean="0">
              <a:solidFill>
                <a:srgbClr val="FFFF99"/>
              </a:solidFill>
            </a:rPr>
            <a:t> sustentáveis </a:t>
          </a:r>
          <a:endParaRPr lang="pt-BR" sz="2800" b="1" dirty="0">
            <a:solidFill>
              <a:srgbClr val="FFFF99"/>
            </a:solidFill>
          </a:endParaRPr>
        </a:p>
      </dgm:t>
    </dgm:pt>
    <dgm:pt modelId="{8BA43597-A134-4B70-99E5-1C7F9B9B49E8}" type="parTrans" cxnId="{909AAC3F-2C50-434C-B233-A2E7734533CF}">
      <dgm:prSet/>
      <dgm:spPr/>
      <dgm:t>
        <a:bodyPr/>
        <a:lstStyle/>
        <a:p>
          <a:endParaRPr lang="pt-BR"/>
        </a:p>
      </dgm:t>
    </dgm:pt>
    <dgm:pt modelId="{368CE7B1-9EFC-4111-A9E5-C76179AFE774}" type="sibTrans" cxnId="{909AAC3F-2C50-434C-B233-A2E7734533CF}">
      <dgm:prSet/>
      <dgm:spPr/>
      <dgm:t>
        <a:bodyPr/>
        <a:lstStyle/>
        <a:p>
          <a:endParaRPr lang="pt-BR"/>
        </a:p>
      </dgm:t>
    </dgm:pt>
    <dgm:pt modelId="{27356658-DFE0-4348-81EE-8A78A1D316C9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pt-BR" sz="1800" b="0" dirty="0" smtClean="0">
              <a:solidFill>
                <a:schemeClr val="bg1"/>
              </a:solidFill>
            </a:rPr>
            <a:t>Cobrança pelos serviços: taxa x tarifa</a:t>
          </a:r>
          <a:endParaRPr lang="pt-BR" sz="1800" b="0" dirty="0">
            <a:solidFill>
              <a:schemeClr val="bg1"/>
            </a:solidFill>
          </a:endParaRPr>
        </a:p>
      </dgm:t>
    </dgm:pt>
    <dgm:pt modelId="{EE925A67-C13F-4309-AF05-352B0EB3BE07}" type="parTrans" cxnId="{1CE10041-77FF-403D-AD56-3771B4FE53E3}">
      <dgm:prSet/>
      <dgm:spPr/>
      <dgm:t>
        <a:bodyPr/>
        <a:lstStyle/>
        <a:p>
          <a:endParaRPr lang="pt-BR"/>
        </a:p>
      </dgm:t>
    </dgm:pt>
    <dgm:pt modelId="{EC2377DE-85CA-49B5-AFA7-E5B58E4361E2}" type="sibTrans" cxnId="{1CE10041-77FF-403D-AD56-3771B4FE53E3}">
      <dgm:prSet/>
      <dgm:spPr/>
      <dgm:t>
        <a:bodyPr/>
        <a:lstStyle/>
        <a:p>
          <a:endParaRPr lang="pt-BR"/>
        </a:p>
      </dgm:t>
    </dgm:pt>
    <dgm:pt modelId="{E884E015-F4FE-493E-8DBD-CF55F2B59CBA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pt-BR" sz="1800" b="0" dirty="0" smtClean="0">
              <a:solidFill>
                <a:schemeClr val="bg1"/>
              </a:solidFill>
            </a:rPr>
            <a:t>Hierarquia das atividades: reuso, reciclagem, tratamento e destinação em aterros</a:t>
          </a:r>
          <a:endParaRPr lang="pt-BR" sz="1800" b="0" dirty="0">
            <a:solidFill>
              <a:schemeClr val="bg1"/>
            </a:solidFill>
          </a:endParaRPr>
        </a:p>
      </dgm:t>
    </dgm:pt>
    <dgm:pt modelId="{3E262FCE-754E-4F73-9500-00E8D6588B55}" type="parTrans" cxnId="{8651B501-58AF-4E77-BB4D-2115E589D076}">
      <dgm:prSet/>
      <dgm:spPr/>
      <dgm:t>
        <a:bodyPr/>
        <a:lstStyle/>
        <a:p>
          <a:endParaRPr lang="pt-BR"/>
        </a:p>
      </dgm:t>
    </dgm:pt>
    <dgm:pt modelId="{02E187E4-0DB3-4160-A292-C74A7780B1D2}" type="sibTrans" cxnId="{8651B501-58AF-4E77-BB4D-2115E589D076}">
      <dgm:prSet/>
      <dgm:spPr/>
      <dgm:t>
        <a:bodyPr/>
        <a:lstStyle/>
        <a:p>
          <a:endParaRPr lang="pt-BR"/>
        </a:p>
      </dgm:t>
    </dgm:pt>
    <dgm:pt modelId="{353E71BF-0E47-4BBF-9FC4-6BC86DE11955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pt-BR" sz="1800" b="0" dirty="0" smtClean="0">
              <a:solidFill>
                <a:schemeClr val="bg1"/>
              </a:solidFill>
            </a:rPr>
            <a:t>Encerramento de lixões e recuperação de áreas degradadas</a:t>
          </a:r>
          <a:endParaRPr lang="pt-BR" sz="1800" b="0" dirty="0">
            <a:solidFill>
              <a:schemeClr val="bg1"/>
            </a:solidFill>
          </a:endParaRPr>
        </a:p>
      </dgm:t>
    </dgm:pt>
    <dgm:pt modelId="{37AE9CEA-9045-4084-90D5-D8B71E1F4ABE}" type="parTrans" cxnId="{E2D46AA4-176B-4A6A-B863-A00B8D72BD5E}">
      <dgm:prSet/>
      <dgm:spPr/>
      <dgm:t>
        <a:bodyPr/>
        <a:lstStyle/>
        <a:p>
          <a:endParaRPr lang="pt-BR"/>
        </a:p>
      </dgm:t>
    </dgm:pt>
    <dgm:pt modelId="{873DFFEC-CD38-4446-B9B1-9AC58C5B2469}" type="sibTrans" cxnId="{E2D46AA4-176B-4A6A-B863-A00B8D72BD5E}">
      <dgm:prSet/>
      <dgm:spPr/>
      <dgm:t>
        <a:bodyPr/>
        <a:lstStyle/>
        <a:p>
          <a:endParaRPr lang="pt-BR"/>
        </a:p>
      </dgm:t>
    </dgm:pt>
    <dgm:pt modelId="{91B3D93E-C84D-4854-ABFB-C777760289C8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pt-BR" sz="1800" b="0" dirty="0" smtClean="0">
              <a:solidFill>
                <a:schemeClr val="bg1"/>
              </a:solidFill>
            </a:rPr>
            <a:t>Concessões dos serviços</a:t>
          </a:r>
          <a:endParaRPr lang="pt-BR" sz="1800" b="0" dirty="0">
            <a:solidFill>
              <a:schemeClr val="bg1"/>
            </a:solidFill>
          </a:endParaRPr>
        </a:p>
      </dgm:t>
    </dgm:pt>
    <dgm:pt modelId="{E9E0E16F-F53B-40BA-9E70-1B1020041A87}" type="parTrans" cxnId="{C4ADA1AD-23EB-4C4E-8359-1448CE7364E7}">
      <dgm:prSet/>
      <dgm:spPr/>
      <dgm:t>
        <a:bodyPr/>
        <a:lstStyle/>
        <a:p>
          <a:endParaRPr lang="pt-BR"/>
        </a:p>
      </dgm:t>
    </dgm:pt>
    <dgm:pt modelId="{250235B5-078C-4DE1-8926-4442A50B7912}" type="sibTrans" cxnId="{C4ADA1AD-23EB-4C4E-8359-1448CE7364E7}">
      <dgm:prSet/>
      <dgm:spPr/>
      <dgm:t>
        <a:bodyPr/>
        <a:lstStyle/>
        <a:p>
          <a:endParaRPr lang="pt-BR"/>
        </a:p>
      </dgm:t>
    </dgm:pt>
    <dgm:pt modelId="{E7AB006B-0C92-4BB5-BDE5-070252BD3A79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pt-BR" sz="1800" b="0" dirty="0" smtClean="0">
              <a:solidFill>
                <a:schemeClr val="bg1"/>
              </a:solidFill>
            </a:rPr>
            <a:t>Capacitação dos titulares e reguladores</a:t>
          </a:r>
          <a:endParaRPr lang="pt-BR" sz="1800" b="0" dirty="0">
            <a:solidFill>
              <a:schemeClr val="bg1"/>
            </a:solidFill>
          </a:endParaRPr>
        </a:p>
      </dgm:t>
    </dgm:pt>
    <dgm:pt modelId="{C163B4D0-2A37-4659-B481-DC44FC2A79F6}" type="parTrans" cxnId="{5636DFA3-D958-4172-A516-10046FD0C598}">
      <dgm:prSet/>
      <dgm:spPr/>
      <dgm:t>
        <a:bodyPr/>
        <a:lstStyle/>
        <a:p>
          <a:endParaRPr lang="pt-BR"/>
        </a:p>
      </dgm:t>
    </dgm:pt>
    <dgm:pt modelId="{4604DF95-D4F2-4363-A79D-F8017E530D07}" type="sibTrans" cxnId="{5636DFA3-D958-4172-A516-10046FD0C598}">
      <dgm:prSet/>
      <dgm:spPr/>
      <dgm:t>
        <a:bodyPr/>
        <a:lstStyle/>
        <a:p>
          <a:endParaRPr lang="pt-BR"/>
        </a:p>
      </dgm:t>
    </dgm:pt>
    <dgm:pt modelId="{2EB77A41-C948-4416-81D2-18EB9BB8CC9A}">
      <dgm:prSet phldrT="[Texto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l"/>
          <a:r>
            <a:rPr lang="pt-BR" sz="1800" b="0" dirty="0" smtClean="0">
              <a:solidFill>
                <a:schemeClr val="bg1"/>
              </a:solidFill>
            </a:rPr>
            <a:t>Inclusão dos catadores</a:t>
          </a:r>
          <a:endParaRPr lang="pt-BR" sz="1800" b="0" dirty="0">
            <a:solidFill>
              <a:schemeClr val="bg1"/>
            </a:solidFill>
          </a:endParaRPr>
        </a:p>
      </dgm:t>
    </dgm:pt>
    <dgm:pt modelId="{F9714C81-90D1-4AB0-A761-2F6F8BE34EAF}" type="parTrans" cxnId="{2CF16694-4CA6-4A0C-A468-8D4F323BCF78}">
      <dgm:prSet/>
      <dgm:spPr/>
      <dgm:t>
        <a:bodyPr/>
        <a:lstStyle/>
        <a:p>
          <a:endParaRPr lang="pt-BR"/>
        </a:p>
      </dgm:t>
    </dgm:pt>
    <dgm:pt modelId="{B861B252-74A7-408D-B0C3-B346FB0EC4E5}" type="sibTrans" cxnId="{2CF16694-4CA6-4A0C-A468-8D4F323BCF78}">
      <dgm:prSet/>
      <dgm:spPr/>
      <dgm:t>
        <a:bodyPr/>
        <a:lstStyle/>
        <a:p>
          <a:endParaRPr lang="pt-BR"/>
        </a:p>
      </dgm:t>
    </dgm:pt>
    <dgm:pt modelId="{7A0A1520-7E4D-45B7-A5A3-ED2857180972}" type="pres">
      <dgm:prSet presAssocID="{D4C911E2-4034-4B68-8A0E-B27835EDDD17}" presName="diagram" presStyleCnt="0">
        <dgm:presLayoutVars>
          <dgm:dir/>
          <dgm:resizeHandles/>
        </dgm:presLayoutVars>
      </dgm:prSet>
      <dgm:spPr/>
    </dgm:pt>
    <dgm:pt modelId="{65C18A64-4983-4C8F-B9AA-7E2A5C3E171E}" type="pres">
      <dgm:prSet presAssocID="{0E950490-3290-4BC7-B883-68D9293E153D}" presName="firstNode" presStyleLbl="node1" presStyleIdx="0" presStyleCnt="1" custScaleX="233662" custScaleY="2203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D46AA4-176B-4A6A-B863-A00B8D72BD5E}" srcId="{0E950490-3290-4BC7-B883-68D9293E153D}" destId="{353E71BF-0E47-4BBF-9FC4-6BC86DE11955}" srcOrd="5" destOrd="0" parTransId="{37AE9CEA-9045-4084-90D5-D8B71E1F4ABE}" sibTransId="{873DFFEC-CD38-4446-B9B1-9AC58C5B2469}"/>
    <dgm:cxn modelId="{5636DFA3-D958-4172-A516-10046FD0C598}" srcId="{0E950490-3290-4BC7-B883-68D9293E153D}" destId="{E7AB006B-0C92-4BB5-BDE5-070252BD3A79}" srcOrd="2" destOrd="0" parTransId="{C163B4D0-2A37-4659-B481-DC44FC2A79F6}" sibTransId="{4604DF95-D4F2-4363-A79D-F8017E530D07}"/>
    <dgm:cxn modelId="{8651B501-58AF-4E77-BB4D-2115E589D076}" srcId="{0E950490-3290-4BC7-B883-68D9293E153D}" destId="{E884E015-F4FE-493E-8DBD-CF55F2B59CBA}" srcOrd="3" destOrd="0" parTransId="{3E262FCE-754E-4F73-9500-00E8D6588B55}" sibTransId="{02E187E4-0DB3-4160-A292-C74A7780B1D2}"/>
    <dgm:cxn modelId="{521D607A-923F-4136-8DEA-E83D046CA5F1}" type="presOf" srcId="{2EB77A41-C948-4416-81D2-18EB9BB8CC9A}" destId="{65C18A64-4983-4C8F-B9AA-7E2A5C3E171E}" srcOrd="0" destOrd="5" presId="urn:microsoft.com/office/officeart/2005/8/layout/bProcess2"/>
    <dgm:cxn modelId="{C4ADA1AD-23EB-4C4E-8359-1448CE7364E7}" srcId="{0E950490-3290-4BC7-B883-68D9293E153D}" destId="{91B3D93E-C84D-4854-ABFB-C777760289C8}" srcOrd="1" destOrd="0" parTransId="{E9E0E16F-F53B-40BA-9E70-1B1020041A87}" sibTransId="{250235B5-078C-4DE1-8926-4442A50B7912}"/>
    <dgm:cxn modelId="{1CE10041-77FF-403D-AD56-3771B4FE53E3}" srcId="{0E950490-3290-4BC7-B883-68D9293E153D}" destId="{27356658-DFE0-4348-81EE-8A78A1D316C9}" srcOrd="0" destOrd="0" parTransId="{EE925A67-C13F-4309-AF05-352B0EB3BE07}" sibTransId="{EC2377DE-85CA-49B5-AFA7-E5B58E4361E2}"/>
    <dgm:cxn modelId="{909AAC3F-2C50-434C-B233-A2E7734533CF}" srcId="{D4C911E2-4034-4B68-8A0E-B27835EDDD17}" destId="{0E950490-3290-4BC7-B883-68D9293E153D}" srcOrd="0" destOrd="0" parTransId="{8BA43597-A134-4B70-99E5-1C7F9B9B49E8}" sibTransId="{368CE7B1-9EFC-4111-A9E5-C76179AFE774}"/>
    <dgm:cxn modelId="{6DAB3B23-B21D-41F7-8E0A-74776A021E24}" type="presOf" srcId="{27356658-DFE0-4348-81EE-8A78A1D316C9}" destId="{65C18A64-4983-4C8F-B9AA-7E2A5C3E171E}" srcOrd="0" destOrd="1" presId="urn:microsoft.com/office/officeart/2005/8/layout/bProcess2"/>
    <dgm:cxn modelId="{2CF16694-4CA6-4A0C-A468-8D4F323BCF78}" srcId="{0E950490-3290-4BC7-B883-68D9293E153D}" destId="{2EB77A41-C948-4416-81D2-18EB9BB8CC9A}" srcOrd="4" destOrd="0" parTransId="{F9714C81-90D1-4AB0-A761-2F6F8BE34EAF}" sibTransId="{B861B252-74A7-408D-B0C3-B346FB0EC4E5}"/>
    <dgm:cxn modelId="{DBBD1F74-FC2C-46AD-AE65-B37DC1039435}" type="presOf" srcId="{353E71BF-0E47-4BBF-9FC4-6BC86DE11955}" destId="{65C18A64-4983-4C8F-B9AA-7E2A5C3E171E}" srcOrd="0" destOrd="6" presId="urn:microsoft.com/office/officeart/2005/8/layout/bProcess2"/>
    <dgm:cxn modelId="{F8DCF38D-1697-4D54-8DC2-6A587C2E0D32}" type="presOf" srcId="{E884E015-F4FE-493E-8DBD-CF55F2B59CBA}" destId="{65C18A64-4983-4C8F-B9AA-7E2A5C3E171E}" srcOrd="0" destOrd="4" presId="urn:microsoft.com/office/officeart/2005/8/layout/bProcess2"/>
    <dgm:cxn modelId="{30004409-8F0A-40E6-A243-AF6DD6E98AD2}" type="presOf" srcId="{0E950490-3290-4BC7-B883-68D9293E153D}" destId="{65C18A64-4983-4C8F-B9AA-7E2A5C3E171E}" srcOrd="0" destOrd="0" presId="urn:microsoft.com/office/officeart/2005/8/layout/bProcess2"/>
    <dgm:cxn modelId="{3845FC95-B521-45B7-BF3E-8C6B68CC8F7A}" type="presOf" srcId="{91B3D93E-C84D-4854-ABFB-C777760289C8}" destId="{65C18A64-4983-4C8F-B9AA-7E2A5C3E171E}" srcOrd="0" destOrd="2" presId="urn:microsoft.com/office/officeart/2005/8/layout/bProcess2"/>
    <dgm:cxn modelId="{06E5F9EE-2E02-4BD0-AC10-4F10D9A22041}" type="presOf" srcId="{D4C911E2-4034-4B68-8A0E-B27835EDDD17}" destId="{7A0A1520-7E4D-45B7-A5A3-ED2857180972}" srcOrd="0" destOrd="0" presId="urn:microsoft.com/office/officeart/2005/8/layout/bProcess2"/>
    <dgm:cxn modelId="{92F38448-B319-41BF-AEFB-ED87CBB04149}" type="presOf" srcId="{E7AB006B-0C92-4BB5-BDE5-070252BD3A79}" destId="{65C18A64-4983-4C8F-B9AA-7E2A5C3E171E}" srcOrd="0" destOrd="3" presId="urn:microsoft.com/office/officeart/2005/8/layout/bProcess2"/>
    <dgm:cxn modelId="{185241FC-1086-4029-B6C7-FB021BCCE325}" type="presParOf" srcId="{7A0A1520-7E4D-45B7-A5A3-ED2857180972}" destId="{65C18A64-4983-4C8F-B9AA-7E2A5C3E171E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CC165-AC96-4FD1-911F-56546E8A4457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1E7E-0270-4522-A066-EC4FBB409E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13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B144-1F67-4C62-BCEB-27C16ACB0F41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E816-CF01-4D48-A10D-5B3D654E64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9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1044" y="8426323"/>
            <a:ext cx="2872325" cy="441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96" tIns="44198" rIns="88396" bIns="44198" anchor="b"/>
          <a:lstStyle/>
          <a:p>
            <a:pPr algn="r" defTabSz="414715">
              <a:buClr>
                <a:srgbClr val="000000"/>
              </a:buClr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fld id="{1C84F220-75F8-405B-B36E-47DECC5BA699}" type="slidenum">
              <a:rPr lang="pt-BR" altLang="pt-BR" sz="1200">
                <a:solidFill>
                  <a:srgbClr val="000000"/>
                </a:solidFill>
              </a:rPr>
              <a:pPr algn="r" defTabSz="414715">
                <a:buClr>
                  <a:srgbClr val="000000"/>
                </a:buClr>
                <a:tabLst>
                  <a:tab pos="0" algn="l"/>
                  <a:tab pos="413249" algn="l"/>
                  <a:tab pos="827963" algn="l"/>
                  <a:tab pos="1242677" algn="l"/>
                  <a:tab pos="1657392" algn="l"/>
                  <a:tab pos="2072106" algn="l"/>
                  <a:tab pos="2486820" algn="l"/>
                  <a:tab pos="2901534" algn="l"/>
                  <a:tab pos="3316249" algn="l"/>
                  <a:tab pos="3730963" algn="l"/>
                  <a:tab pos="4145677" algn="l"/>
                  <a:tab pos="4560391" algn="l"/>
                  <a:tab pos="4975106" algn="l"/>
                  <a:tab pos="5389819" algn="l"/>
                  <a:tab pos="5804534" algn="l"/>
                  <a:tab pos="6219248" algn="l"/>
                  <a:tab pos="6633962" algn="l"/>
                  <a:tab pos="7048676" algn="l"/>
                  <a:tab pos="7463391" algn="l"/>
                  <a:tab pos="7878105" algn="l"/>
                  <a:tab pos="8292819" algn="l"/>
                </a:tabLst>
              </a:pPr>
              <a:t>2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227" y="666617"/>
            <a:ext cx="2306447" cy="3324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/>
          </p:nvPr>
        </p:nvSpPr>
        <p:spPr>
          <a:xfrm>
            <a:off x="662491" y="4215289"/>
            <a:ext cx="5296854" cy="3986937"/>
          </a:xfrm>
          <a:noFill/>
          <a:ln/>
        </p:spPr>
        <p:txBody>
          <a:bodyPr lIns="88396" tIns="44198" rIns="88396" bIns="44198"/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CONTRIBUI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ÕES: LAUSEANI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* At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 então o monitoramento dos empreendimentos da Secretaria Nacional de Saneamento Ambiental (SNSA) com recursos do PAC era realizado basicamente por meio de videoconferências e reuniões peri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dicas com os respons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veis pela condu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das obras nos Estados e Munic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pios beneficiados, com o apoio da CAIXA e do BNDES. 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Ap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s outubro/2008 foram agregados </a:t>
            </a:r>
            <a:r>
              <a:rPr lang="pt-BR" altLang="pt-BR">
                <a:latin typeface="Arial Unicode MS" pitchFamily="34" charset="-128"/>
              </a:rPr>
              <a:t>à</a:t>
            </a:r>
            <a:r>
              <a:rPr lang="pt-BR" altLang="pt-BR"/>
              <a:t> equipe da SNSA os Analistas e Especialistas de Infraestrutura,  aos quais são atribui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das atividades especializadas de planejamento, coordena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fiscaliza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assistência 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cnica e execu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de projetos e obras de infraestrutura na 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rea de saneamento... (Lei 11.539/2007 de 08/11/07, Art. 1, inciso I) </a:t>
            </a:r>
          </a:p>
        </p:txBody>
      </p:sp>
    </p:spTree>
    <p:extLst>
      <p:ext uri="{BB962C8B-B14F-4D97-AF65-F5344CB8AC3E}">
        <p14:creationId xmlns:p14="http://schemas.microsoft.com/office/powerpoint/2010/main" val="311262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1045" y="9147535"/>
            <a:ext cx="2872325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96" tIns="44198" rIns="88396" bIns="44198" anchor="b"/>
          <a:lstStyle/>
          <a:p>
            <a:pPr algn="r" defTabSz="414715">
              <a:buClr>
                <a:srgbClr val="000000"/>
              </a:buClr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fld id="{1C84F220-75F8-405B-B36E-47DECC5BA699}" type="slidenum">
              <a:rPr lang="pt-BR" altLang="pt-BR" sz="1200">
                <a:solidFill>
                  <a:srgbClr val="000000"/>
                </a:solidFill>
              </a:rPr>
              <a:pPr algn="r" defTabSz="414715">
                <a:buClr>
                  <a:srgbClr val="000000"/>
                </a:buClr>
                <a:tabLst>
                  <a:tab pos="0" algn="l"/>
                  <a:tab pos="413249" algn="l"/>
                  <a:tab pos="827963" algn="l"/>
                  <a:tab pos="1242677" algn="l"/>
                  <a:tab pos="1657392" algn="l"/>
                  <a:tab pos="2072106" algn="l"/>
                  <a:tab pos="2486820" algn="l"/>
                  <a:tab pos="2901534" algn="l"/>
                  <a:tab pos="3316249" algn="l"/>
                  <a:tab pos="3730963" algn="l"/>
                  <a:tab pos="4145677" algn="l"/>
                  <a:tab pos="4560391" algn="l"/>
                  <a:tab pos="4975106" algn="l"/>
                  <a:tab pos="5389819" algn="l"/>
                  <a:tab pos="5804534" algn="l"/>
                  <a:tab pos="6219248" algn="l"/>
                  <a:tab pos="6633962" algn="l"/>
                  <a:tab pos="7048676" algn="l"/>
                  <a:tab pos="7463391" algn="l"/>
                  <a:tab pos="7878105" algn="l"/>
                  <a:tab pos="8292819" algn="l"/>
                </a:tabLst>
              </a:pPr>
              <a:t>3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228" y="723674"/>
            <a:ext cx="2306447" cy="36091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pt-BR" altLang="pt-BR"/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/>
          </p:nvPr>
        </p:nvSpPr>
        <p:spPr>
          <a:xfrm>
            <a:off x="662491" y="4576078"/>
            <a:ext cx="5296854" cy="4328180"/>
          </a:xfrm>
          <a:noFill/>
          <a:ln/>
        </p:spPr>
        <p:txBody>
          <a:bodyPr lIns="88396" tIns="44198" rIns="88396" bIns="44198"/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CONTRIBUI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ÕES: LAUSEANI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* At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 então o monitoramento dos empreendimentos da Secretaria Nacional de Saneamento Ambiental (SNSA) com recursos do PAC era realizado basicamente por meio de videoconferências e reuniões peri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dicas com os respons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veis pela condu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das obras nos Estados e Munic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pios beneficiados, com o apoio da CAIXA e do BNDES. 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Ap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s outubro/2008 foram agregados </a:t>
            </a:r>
            <a:r>
              <a:rPr lang="pt-BR" altLang="pt-BR">
                <a:latin typeface="Arial Unicode MS" pitchFamily="34" charset="-128"/>
              </a:rPr>
              <a:t>à</a:t>
            </a:r>
            <a:r>
              <a:rPr lang="pt-BR" altLang="pt-BR"/>
              <a:t> equipe da SNSA os Analistas e Especialistas de Infraestrutura,  aos quais são atribui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das atividades especializadas de planejamento, coordena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fiscaliza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assistência 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cnica e execu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de projetos e obras de infraestrutura na 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rea de saneamento... (Lei 11.539/2007 de 08/11/07, Art. 1, inciso I) </a:t>
            </a:r>
          </a:p>
        </p:txBody>
      </p:sp>
    </p:spTree>
    <p:extLst>
      <p:ext uri="{BB962C8B-B14F-4D97-AF65-F5344CB8AC3E}">
        <p14:creationId xmlns:p14="http://schemas.microsoft.com/office/powerpoint/2010/main" val="206004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1045" y="9147535"/>
            <a:ext cx="2872325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96" tIns="44198" rIns="88396" bIns="44198" anchor="b"/>
          <a:lstStyle/>
          <a:p>
            <a:pPr algn="r" defTabSz="414715">
              <a:buClr>
                <a:srgbClr val="000000"/>
              </a:buClr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fld id="{1C84F220-75F8-405B-B36E-47DECC5BA699}" type="slidenum">
              <a:rPr lang="pt-BR" altLang="pt-BR" sz="1200">
                <a:solidFill>
                  <a:srgbClr val="000000"/>
                </a:solidFill>
              </a:rPr>
              <a:pPr algn="r" defTabSz="414715">
                <a:buClr>
                  <a:srgbClr val="000000"/>
                </a:buClr>
                <a:tabLst>
                  <a:tab pos="0" algn="l"/>
                  <a:tab pos="413249" algn="l"/>
                  <a:tab pos="827963" algn="l"/>
                  <a:tab pos="1242677" algn="l"/>
                  <a:tab pos="1657392" algn="l"/>
                  <a:tab pos="2072106" algn="l"/>
                  <a:tab pos="2486820" algn="l"/>
                  <a:tab pos="2901534" algn="l"/>
                  <a:tab pos="3316249" algn="l"/>
                  <a:tab pos="3730963" algn="l"/>
                  <a:tab pos="4145677" algn="l"/>
                  <a:tab pos="4560391" algn="l"/>
                  <a:tab pos="4975106" algn="l"/>
                  <a:tab pos="5389819" algn="l"/>
                  <a:tab pos="5804534" algn="l"/>
                  <a:tab pos="6219248" algn="l"/>
                  <a:tab pos="6633962" algn="l"/>
                  <a:tab pos="7048676" algn="l"/>
                  <a:tab pos="7463391" algn="l"/>
                  <a:tab pos="7878105" algn="l"/>
                  <a:tab pos="8292819" algn="l"/>
                </a:tabLst>
              </a:pPr>
              <a:t>4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228" y="723674"/>
            <a:ext cx="2306447" cy="36091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pt-BR" altLang="pt-BR"/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/>
          </p:nvPr>
        </p:nvSpPr>
        <p:spPr>
          <a:xfrm>
            <a:off x="662491" y="4576078"/>
            <a:ext cx="5296854" cy="4328180"/>
          </a:xfrm>
          <a:noFill/>
          <a:ln/>
        </p:spPr>
        <p:txBody>
          <a:bodyPr lIns="88396" tIns="44198" rIns="88396" bIns="44198"/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CONTRIBUI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ÕES: LAUSEANI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* At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 então o monitoramento dos empreendimentos da Secretaria Nacional de Saneamento Ambiental (SNSA) com recursos do PAC era realizado basicamente por meio de videoconferências e reuniões peri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dicas com os respons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veis pela condu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das obras nos Estados e Munic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pios beneficiados, com o apoio da CAIXA e do BNDES. 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Ap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s outubro/2008 foram agregados </a:t>
            </a:r>
            <a:r>
              <a:rPr lang="pt-BR" altLang="pt-BR">
                <a:latin typeface="Arial Unicode MS" pitchFamily="34" charset="-128"/>
              </a:rPr>
              <a:t>à</a:t>
            </a:r>
            <a:r>
              <a:rPr lang="pt-BR" altLang="pt-BR"/>
              <a:t> equipe da SNSA os Analistas e Especialistas de Infraestrutura,  aos quais são atribui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das atividades especializadas de planejamento, coordena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fiscaliza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assistência 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cnica e execu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de projetos e obras de infraestrutura na 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rea de saneamento... (Lei 11.539/2007 de 08/11/07, Art. 1, inciso I) </a:t>
            </a:r>
          </a:p>
        </p:txBody>
      </p:sp>
    </p:spTree>
    <p:extLst>
      <p:ext uri="{BB962C8B-B14F-4D97-AF65-F5344CB8AC3E}">
        <p14:creationId xmlns:p14="http://schemas.microsoft.com/office/powerpoint/2010/main" val="252939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1045" y="9147535"/>
            <a:ext cx="2872325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96" tIns="44198" rIns="88396" bIns="44198" anchor="b"/>
          <a:lstStyle/>
          <a:p>
            <a:pPr algn="r" defTabSz="414715">
              <a:buClr>
                <a:srgbClr val="000000"/>
              </a:buClr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fld id="{1C84F220-75F8-405B-B36E-47DECC5BA699}" type="slidenum">
              <a:rPr lang="pt-BR" altLang="pt-BR" sz="1200">
                <a:solidFill>
                  <a:srgbClr val="000000"/>
                </a:solidFill>
              </a:rPr>
              <a:pPr algn="r" defTabSz="414715">
                <a:buClr>
                  <a:srgbClr val="000000"/>
                </a:buClr>
                <a:tabLst>
                  <a:tab pos="0" algn="l"/>
                  <a:tab pos="413249" algn="l"/>
                  <a:tab pos="827963" algn="l"/>
                  <a:tab pos="1242677" algn="l"/>
                  <a:tab pos="1657392" algn="l"/>
                  <a:tab pos="2072106" algn="l"/>
                  <a:tab pos="2486820" algn="l"/>
                  <a:tab pos="2901534" algn="l"/>
                  <a:tab pos="3316249" algn="l"/>
                  <a:tab pos="3730963" algn="l"/>
                  <a:tab pos="4145677" algn="l"/>
                  <a:tab pos="4560391" algn="l"/>
                  <a:tab pos="4975106" algn="l"/>
                  <a:tab pos="5389819" algn="l"/>
                  <a:tab pos="5804534" algn="l"/>
                  <a:tab pos="6219248" algn="l"/>
                  <a:tab pos="6633962" algn="l"/>
                  <a:tab pos="7048676" algn="l"/>
                  <a:tab pos="7463391" algn="l"/>
                  <a:tab pos="7878105" algn="l"/>
                  <a:tab pos="8292819" algn="l"/>
                </a:tabLst>
              </a:pPr>
              <a:t>8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228" y="723674"/>
            <a:ext cx="2306447" cy="36091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pt-BR" altLang="pt-BR"/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/>
          </p:nvPr>
        </p:nvSpPr>
        <p:spPr>
          <a:xfrm>
            <a:off x="662491" y="4576078"/>
            <a:ext cx="5296854" cy="4328180"/>
          </a:xfrm>
          <a:noFill/>
          <a:ln/>
        </p:spPr>
        <p:txBody>
          <a:bodyPr lIns="88396" tIns="44198" rIns="88396" bIns="44198"/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CONTRIBUI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ÕES: LAUSEANI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* At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 então o monitoramento dos empreendimentos da Secretaria Nacional de Saneamento Ambiental (SNSA) com recursos do PAC era realizado basicamente por meio de videoconferências e reuniões peri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dicas com os respons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veis pela condu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das obras nos Estados e Munic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pios beneficiados, com o apoio da CAIXA e do BNDES. 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Ap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s outubro/2008 foram agregados </a:t>
            </a:r>
            <a:r>
              <a:rPr lang="pt-BR" altLang="pt-BR">
                <a:latin typeface="Arial Unicode MS" pitchFamily="34" charset="-128"/>
              </a:rPr>
              <a:t>à</a:t>
            </a:r>
            <a:r>
              <a:rPr lang="pt-BR" altLang="pt-BR"/>
              <a:t> equipe da SNSA os Analistas e Especialistas de Infraestrutura,  aos quais são atribui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das atividades especializadas de planejamento, coordena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fiscaliza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assistência 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cnica e execu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de projetos e obras de infraestrutura na 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rea de saneamento... (Lei 11.539/2007 de 08/11/07, Art. 1, inciso I) </a:t>
            </a:r>
          </a:p>
        </p:txBody>
      </p:sp>
    </p:spTree>
    <p:extLst>
      <p:ext uri="{BB962C8B-B14F-4D97-AF65-F5344CB8AC3E}">
        <p14:creationId xmlns:p14="http://schemas.microsoft.com/office/powerpoint/2010/main" val="935717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54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1045" y="9147535"/>
            <a:ext cx="2872325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96" tIns="44198" rIns="88396" bIns="44198" anchor="b"/>
          <a:lstStyle/>
          <a:p>
            <a:pPr algn="r" defTabSz="414715">
              <a:buClr>
                <a:srgbClr val="000000"/>
              </a:buClr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fld id="{1C84F220-75F8-405B-B36E-47DECC5BA699}" type="slidenum">
              <a:rPr lang="pt-BR" altLang="pt-BR" sz="1200">
                <a:solidFill>
                  <a:srgbClr val="000000"/>
                </a:solidFill>
              </a:rPr>
              <a:pPr algn="r" defTabSz="414715">
                <a:buClr>
                  <a:srgbClr val="000000"/>
                </a:buClr>
                <a:tabLst>
                  <a:tab pos="0" algn="l"/>
                  <a:tab pos="413249" algn="l"/>
                  <a:tab pos="827963" algn="l"/>
                  <a:tab pos="1242677" algn="l"/>
                  <a:tab pos="1657392" algn="l"/>
                  <a:tab pos="2072106" algn="l"/>
                  <a:tab pos="2486820" algn="l"/>
                  <a:tab pos="2901534" algn="l"/>
                  <a:tab pos="3316249" algn="l"/>
                  <a:tab pos="3730963" algn="l"/>
                  <a:tab pos="4145677" algn="l"/>
                  <a:tab pos="4560391" algn="l"/>
                  <a:tab pos="4975106" algn="l"/>
                  <a:tab pos="5389819" algn="l"/>
                  <a:tab pos="5804534" algn="l"/>
                  <a:tab pos="6219248" algn="l"/>
                  <a:tab pos="6633962" algn="l"/>
                  <a:tab pos="7048676" algn="l"/>
                  <a:tab pos="7463391" algn="l"/>
                  <a:tab pos="7878105" algn="l"/>
                  <a:tab pos="8292819" algn="l"/>
                </a:tabLst>
              </a:pPr>
              <a:t>26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228" y="723674"/>
            <a:ext cx="2306447" cy="36091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pt-BR" altLang="pt-BR"/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/>
          </p:nvPr>
        </p:nvSpPr>
        <p:spPr>
          <a:xfrm>
            <a:off x="662491" y="4576078"/>
            <a:ext cx="5296854" cy="4328180"/>
          </a:xfrm>
          <a:noFill/>
          <a:ln/>
        </p:spPr>
        <p:txBody>
          <a:bodyPr lIns="88396" tIns="44198" rIns="88396" bIns="44198"/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CONTRIBUI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ÕES: LAUSEANI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* At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 então o monitoramento dos empreendimentos da Secretaria Nacional de Saneamento Ambiental (SNSA) com recursos do PAC era realizado basicamente por meio de videoconferências e reuniões peri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dicas com os respons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veis pela condu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das obras nos Estados e Munic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pios beneficiados, com o apoio da CAIXA e do BNDES. 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Ap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s outubro/2008 foram agregados </a:t>
            </a:r>
            <a:r>
              <a:rPr lang="pt-BR" altLang="pt-BR">
                <a:latin typeface="Arial Unicode MS" pitchFamily="34" charset="-128"/>
              </a:rPr>
              <a:t>à</a:t>
            </a:r>
            <a:r>
              <a:rPr lang="pt-BR" altLang="pt-BR"/>
              <a:t> equipe da SNSA os Analistas e Especialistas de Infraestrutura,  aos quais são atribui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das atividades especializadas de planejamento, coordena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fiscaliza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assistência 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cnica e execu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de projetos e obras de infraestrutura na 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rea de saneamento... (Lei 11.539/2007 de 08/11/07, Art. 1, inciso I) </a:t>
            </a:r>
          </a:p>
        </p:txBody>
      </p:sp>
    </p:spTree>
    <p:extLst>
      <p:ext uri="{BB962C8B-B14F-4D97-AF65-F5344CB8AC3E}">
        <p14:creationId xmlns:p14="http://schemas.microsoft.com/office/powerpoint/2010/main" val="88102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51045" y="9147535"/>
            <a:ext cx="2872325" cy="478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8396" tIns="44198" rIns="88396" bIns="44198" anchor="b"/>
          <a:lstStyle/>
          <a:p>
            <a:pPr algn="r" defTabSz="414715">
              <a:buClr>
                <a:srgbClr val="000000"/>
              </a:buClr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fld id="{1C84F220-75F8-405B-B36E-47DECC5BA699}" type="slidenum">
              <a:rPr lang="pt-BR" altLang="pt-BR" sz="1200">
                <a:solidFill>
                  <a:srgbClr val="000000"/>
                </a:solidFill>
              </a:rPr>
              <a:pPr algn="r" defTabSz="414715">
                <a:buClr>
                  <a:srgbClr val="000000"/>
                </a:buClr>
                <a:tabLst>
                  <a:tab pos="0" algn="l"/>
                  <a:tab pos="413249" algn="l"/>
                  <a:tab pos="827963" algn="l"/>
                  <a:tab pos="1242677" algn="l"/>
                  <a:tab pos="1657392" algn="l"/>
                  <a:tab pos="2072106" algn="l"/>
                  <a:tab pos="2486820" algn="l"/>
                  <a:tab pos="2901534" algn="l"/>
                  <a:tab pos="3316249" algn="l"/>
                  <a:tab pos="3730963" algn="l"/>
                  <a:tab pos="4145677" algn="l"/>
                  <a:tab pos="4560391" algn="l"/>
                  <a:tab pos="4975106" algn="l"/>
                  <a:tab pos="5389819" algn="l"/>
                  <a:tab pos="5804534" algn="l"/>
                  <a:tab pos="6219248" algn="l"/>
                  <a:tab pos="6633962" algn="l"/>
                  <a:tab pos="7048676" algn="l"/>
                  <a:tab pos="7463391" algn="l"/>
                  <a:tab pos="7878105" algn="l"/>
                  <a:tab pos="8292819" algn="l"/>
                </a:tabLst>
              </a:pPr>
              <a:t>27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159228" y="723674"/>
            <a:ext cx="2306447" cy="360912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/>
          <a:p>
            <a:endParaRPr lang="pt-BR" altLang="pt-BR"/>
          </a:p>
        </p:txBody>
      </p:sp>
      <p:sp>
        <p:nvSpPr>
          <p:cNvPr id="25604" name="Text Box 4"/>
          <p:cNvSpPr>
            <a:spLocks noGrp="1" noChangeArrowheads="1"/>
          </p:cNvSpPr>
          <p:nvPr>
            <p:ph type="body"/>
          </p:nvPr>
        </p:nvSpPr>
        <p:spPr>
          <a:xfrm>
            <a:off x="662491" y="4576078"/>
            <a:ext cx="5296854" cy="4328180"/>
          </a:xfrm>
          <a:noFill/>
          <a:ln/>
        </p:spPr>
        <p:txBody>
          <a:bodyPr lIns="88396" tIns="44198" rIns="88396" bIns="44198"/>
          <a:lstStyle/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CONTRIBUI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ÕES: LAUSEANI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* At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 então o monitoramento dos empreendimentos da Secretaria Nacional de Saneamento Ambiental (SNSA) com recursos do PAC era realizado basicamente por meio de videoconferências e reuniões peri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dicas com os respons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veis pela condu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das obras nos Estados e Munic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pios beneficiados, com o apoio da CAIXA e do BNDES. </a:t>
            </a:r>
          </a:p>
          <a:p>
            <a:pPr defTabSz="414715">
              <a:spcBef>
                <a:spcPts val="415"/>
              </a:spcBef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</a:pPr>
            <a:r>
              <a:rPr lang="pt-BR" altLang="pt-BR"/>
              <a:t>Ap</a:t>
            </a:r>
            <a:r>
              <a:rPr lang="pt-BR" altLang="pt-BR">
                <a:latin typeface="Arial Unicode MS" pitchFamily="34" charset="-128"/>
              </a:rPr>
              <a:t>ó</a:t>
            </a:r>
            <a:r>
              <a:rPr lang="pt-BR" altLang="pt-BR"/>
              <a:t>s outubro/2008 foram agregados </a:t>
            </a:r>
            <a:r>
              <a:rPr lang="pt-BR" altLang="pt-BR">
                <a:latin typeface="Arial Unicode MS" pitchFamily="34" charset="-128"/>
              </a:rPr>
              <a:t>à</a:t>
            </a:r>
            <a:r>
              <a:rPr lang="pt-BR" altLang="pt-BR"/>
              <a:t> equipe da SNSA os Analistas e Especialistas de Infraestrutura,  aos quais são atribui</a:t>
            </a:r>
            <a:r>
              <a:rPr lang="pt-BR" altLang="pt-BR">
                <a:latin typeface="Arial Unicode MS" pitchFamily="34" charset="-128"/>
              </a:rPr>
              <a:t>í</a:t>
            </a:r>
            <a:r>
              <a:rPr lang="pt-BR" altLang="pt-BR"/>
              <a:t>das atividades especializadas de planejamento, coordena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fiscaliza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ão, assistência t</a:t>
            </a:r>
            <a:r>
              <a:rPr lang="pt-BR" altLang="pt-BR">
                <a:latin typeface="Arial Unicode MS" pitchFamily="34" charset="-128"/>
              </a:rPr>
              <a:t>é</a:t>
            </a:r>
            <a:r>
              <a:rPr lang="pt-BR" altLang="pt-BR"/>
              <a:t>cnica e execu</a:t>
            </a:r>
            <a:r>
              <a:rPr lang="pt-BR" altLang="pt-BR">
                <a:latin typeface="Arial Unicode MS" pitchFamily="34" charset="-128"/>
              </a:rPr>
              <a:t>ç</a:t>
            </a:r>
            <a:r>
              <a:rPr lang="pt-BR" altLang="pt-BR"/>
              <a:t>ão de projetos e obras de infraestrutura na </a:t>
            </a:r>
            <a:r>
              <a:rPr lang="pt-BR" altLang="pt-BR">
                <a:latin typeface="Arial Unicode MS" pitchFamily="34" charset="-128"/>
              </a:rPr>
              <a:t>á</a:t>
            </a:r>
            <a:r>
              <a:rPr lang="pt-BR" altLang="pt-BR"/>
              <a:t>rea de saneamento... (Lei 11.539/2007 de 08/11/07, Art. 1, inciso I) </a:t>
            </a:r>
          </a:p>
        </p:txBody>
      </p:sp>
    </p:spTree>
    <p:extLst>
      <p:ext uri="{BB962C8B-B14F-4D97-AF65-F5344CB8AC3E}">
        <p14:creationId xmlns:p14="http://schemas.microsoft.com/office/powerpoint/2010/main" val="332451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76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3128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95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EFEDE3"/>
                </a:solidFill>
              </a:rPr>
              <a:pPr/>
              <a:t>8/29/2019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EFEDE3"/>
                </a:solidFill>
              </a:rPr>
              <a:pPr/>
              <a:t>‹nº›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08915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3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994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4100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2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71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13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58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05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EFEDE3"/>
                </a:solidFill>
              </a:rPr>
              <a:pPr/>
              <a:t>8/29/2019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EFEDE3"/>
                </a:solidFill>
              </a:rPr>
              <a:pPr/>
              <a:t>‹nº›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0268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4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86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71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27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9684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25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24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70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/>
              <a:t>8/29/2019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030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Planilha_do_Microsoft_Excel_97-20031.xls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jpeg"/><Relationship Id="rId9" Type="http://schemas.openxmlformats.org/officeDocument/2006/relationships/image" Target="../media/image5.em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26A3644-C28C-4AD6-896F-0642CA11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F1A96B9-F717-4812-9DB0-C99D99462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xmlns="" id="{226038F9-8CE0-4A41-9EF0-3A27023DE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xmlns="" id="{BB5C5996-5C1E-4768-90AE-87BED835C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9" y="2382230"/>
            <a:ext cx="9793417" cy="1560557"/>
          </a:xfrm>
        </p:spPr>
        <p:txBody>
          <a:bodyPr anchor="ctr">
            <a:normAutofit fontScale="90000"/>
          </a:bodyPr>
          <a:lstStyle/>
          <a:p>
            <a:r>
              <a:rPr lang="en-US" sz="4500" b="1" dirty="0" err="1" smtClean="0"/>
              <a:t>Resíduos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Sólidos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urbanos</a:t>
            </a:r>
            <a:r>
              <a:rPr lang="en-US" sz="4500" b="1" dirty="0" smtClean="0"/>
              <a:t>: panorama, </a:t>
            </a:r>
            <a:r>
              <a:rPr lang="en-US" sz="4500" b="1" dirty="0" err="1" smtClean="0"/>
              <a:t>Atuação</a:t>
            </a:r>
            <a:r>
              <a:rPr lang="en-US" sz="4500" b="1" dirty="0" smtClean="0"/>
              <a:t> do MDR e </a:t>
            </a:r>
            <a:r>
              <a:rPr lang="en-US" sz="4500" b="1" dirty="0" err="1" smtClean="0"/>
              <a:t>desafios</a:t>
            </a:r>
            <a:endParaRPr lang="en-US" sz="4500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6769" y="4108248"/>
            <a:ext cx="5362208" cy="73903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>
              <a:spcBef>
                <a:spcPts val="600"/>
              </a:spcBef>
            </a:pPr>
            <a:r>
              <a:rPr lang="en-US" sz="2700" b="1" dirty="0">
                <a:solidFill>
                  <a:srgbClr val="191B0E"/>
                </a:solidFill>
              </a:rPr>
              <a:t>Luciana Xavier de </a:t>
            </a:r>
            <a:r>
              <a:rPr lang="en-US" sz="2700" b="1" dirty="0" err="1">
                <a:solidFill>
                  <a:srgbClr val="191B0E"/>
                </a:solidFill>
              </a:rPr>
              <a:t>Lemos</a:t>
            </a:r>
            <a:r>
              <a:rPr lang="en-US" sz="2700" b="1" dirty="0">
                <a:solidFill>
                  <a:srgbClr val="191B0E"/>
                </a:solidFill>
              </a:rPr>
              <a:t> </a:t>
            </a:r>
            <a:r>
              <a:rPr lang="en-US" sz="2700" b="1" dirty="0" err="1">
                <a:solidFill>
                  <a:srgbClr val="191B0E"/>
                </a:solidFill>
              </a:rPr>
              <a:t>Capanema</a:t>
            </a:r>
            <a:endParaRPr lang="en-US" sz="2700" b="1" dirty="0">
              <a:solidFill>
                <a:srgbClr val="191B0E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100" dirty="0" err="1" smtClean="0">
                <a:solidFill>
                  <a:srgbClr val="191B0E"/>
                </a:solidFill>
              </a:rPr>
              <a:t>Diretora</a:t>
            </a:r>
            <a:r>
              <a:rPr lang="en-US" sz="2100" dirty="0" smtClean="0">
                <a:solidFill>
                  <a:srgbClr val="191B0E"/>
                </a:solidFill>
              </a:rPr>
              <a:t> </a:t>
            </a:r>
            <a:r>
              <a:rPr lang="en-US" sz="2100" dirty="0">
                <a:solidFill>
                  <a:srgbClr val="191B0E"/>
                </a:solidFill>
              </a:rPr>
              <a:t>do </a:t>
            </a:r>
            <a:r>
              <a:rPr lang="en-US" sz="2100" dirty="0" err="1">
                <a:solidFill>
                  <a:srgbClr val="191B0E"/>
                </a:solidFill>
              </a:rPr>
              <a:t>Departamento</a:t>
            </a:r>
            <a:r>
              <a:rPr lang="en-US" sz="2100" dirty="0">
                <a:solidFill>
                  <a:srgbClr val="191B0E"/>
                </a:solidFill>
              </a:rPr>
              <a:t> de </a:t>
            </a:r>
            <a:r>
              <a:rPr lang="en-US" sz="2100" dirty="0" err="1">
                <a:solidFill>
                  <a:srgbClr val="191B0E"/>
                </a:solidFill>
              </a:rPr>
              <a:t>Financiamento</a:t>
            </a:r>
            <a:r>
              <a:rPr lang="en-US" sz="2100" dirty="0">
                <a:solidFill>
                  <a:srgbClr val="191B0E"/>
                </a:solidFill>
              </a:rPr>
              <a:t> de </a:t>
            </a:r>
            <a:r>
              <a:rPr lang="en-US" sz="2100" dirty="0" err="1" smtClean="0">
                <a:solidFill>
                  <a:srgbClr val="191B0E"/>
                </a:solidFill>
              </a:rPr>
              <a:t>Projetos</a:t>
            </a:r>
            <a:endParaRPr lang="en-US" sz="2800" dirty="0">
              <a:solidFill>
                <a:srgbClr val="191B0E"/>
              </a:solidFill>
            </a:endParaRPr>
          </a:p>
        </p:txBody>
      </p:sp>
      <p:pic>
        <p:nvPicPr>
          <p:cNvPr id="8" name="Picture 2" descr="C:\Users\tatiana.silva\Downloads\Selo M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49" y="1427621"/>
            <a:ext cx="1221424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xmlns="" id="{6E661E49-0788-40C2-A5B6-638ADED71159}"/>
              </a:ext>
            </a:extLst>
          </p:cNvPr>
          <p:cNvSpPr txBox="1">
            <a:spLocks/>
          </p:cNvSpPr>
          <p:nvPr/>
        </p:nvSpPr>
        <p:spPr>
          <a:xfrm>
            <a:off x="4138145" y="5008643"/>
            <a:ext cx="4116855" cy="59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191B0E"/>
                </a:solidFill>
              </a:rPr>
              <a:t>Brasília/DF</a:t>
            </a:r>
            <a:r>
              <a:rPr lang="en-US" sz="1800" smtClean="0">
                <a:solidFill>
                  <a:srgbClr val="191B0E"/>
                </a:solidFill>
              </a:rPr>
              <a:t>, 29 </a:t>
            </a:r>
            <a:r>
              <a:rPr lang="en-US" sz="1800" dirty="0" smtClean="0">
                <a:solidFill>
                  <a:srgbClr val="191B0E"/>
                </a:solidFill>
              </a:rPr>
              <a:t>de </a:t>
            </a:r>
            <a:r>
              <a:rPr lang="en-US" sz="1800" dirty="0" err="1" smtClean="0">
                <a:solidFill>
                  <a:srgbClr val="191B0E"/>
                </a:solidFill>
              </a:rPr>
              <a:t>agosto</a:t>
            </a:r>
            <a:r>
              <a:rPr lang="en-US" sz="1800" dirty="0" smtClean="0">
                <a:solidFill>
                  <a:srgbClr val="191B0E"/>
                </a:solidFill>
              </a:rPr>
              <a:t> de 2019.</a:t>
            </a: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5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Picture 5" descr="A picture containing person, indoor, table, sitting&#10;&#10;Description generated with very high confidence">
            <a:extLst>
              <a:ext uri="{FF2B5EF4-FFF2-40B4-BE49-F238E27FC236}">
                <a16:creationId xmlns:a16="http://schemas.microsoft.com/office/drawing/2014/main" xmlns="" id="{99DC641D-D950-4606-8DF7-61233503D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21" b="2592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2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>
                <a:solidFill>
                  <a:schemeClr val="bg2"/>
                </a:solidFill>
              </a:rPr>
              <a:t>Financiamento</a:t>
            </a:r>
            <a:r>
              <a:rPr lang="en-US" sz="7200" cap="all" dirty="0">
                <a:solidFill>
                  <a:schemeClr val="bg2"/>
                </a:solidFill>
              </a:rPr>
              <a:t/>
            </a:r>
            <a:br>
              <a:rPr lang="en-US" sz="7200" cap="all" dirty="0">
                <a:solidFill>
                  <a:schemeClr val="bg2"/>
                </a:solidFill>
              </a:rPr>
            </a:br>
            <a:r>
              <a:rPr lang="en-US" sz="7200" cap="all" dirty="0" err="1">
                <a:solidFill>
                  <a:schemeClr val="bg2"/>
                </a:solidFill>
              </a:rPr>
              <a:t>fgts</a:t>
            </a:r>
          </a:p>
        </p:txBody>
      </p:sp>
    </p:spTree>
    <p:extLst>
      <p:ext uri="{BB962C8B-B14F-4D97-AF65-F5344CB8AC3E}">
        <p14:creationId xmlns:p14="http://schemas.microsoft.com/office/powerpoint/2010/main" val="21972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14902AA-4E7E-4D93-A756-AC2EF9AAF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xmlns="" id="{AE0AE5A0-0098-4DC4-82DC-CCE4071B6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xmlns="" id="{B6D28670-6E3D-4F4B-AD22-EFA33BF3C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81916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Programa</a:t>
            </a:r>
            <a:r>
              <a:rPr lang="en-US" b="1"/>
              <a:t> Saneamento Para Todos</a:t>
            </a:r>
            <a:endParaRPr lang="en-US" dirty="0" err="1"/>
          </a:p>
          <a:p>
            <a:endParaRPr lang="en-US" b="1" dirty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920620"/>
            <a:ext cx="9601200" cy="294677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83540">
              <a:buFont typeface="Franklin Gothic Book" panose="020B0503020102020204" pitchFamily="34" charset="0"/>
              <a:buNone/>
            </a:pPr>
            <a:r>
              <a:rPr lang="en-US" b="1" dirty="0" err="1"/>
              <a:t>Normas</a:t>
            </a:r>
            <a:r>
              <a:rPr lang="en-US" b="1" dirty="0"/>
              <a:t> </a:t>
            </a:r>
            <a:r>
              <a:rPr lang="en-US" b="1" dirty="0" err="1"/>
              <a:t>Aplicáveis</a:t>
            </a:r>
            <a:r>
              <a:rPr lang="en-US" b="1" dirty="0"/>
              <a:t>:</a:t>
            </a:r>
            <a:endParaRPr lang="en-US" dirty="0"/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 err="1"/>
              <a:t>Resolução</a:t>
            </a:r>
            <a:r>
              <a:rPr lang="en-US" dirty="0"/>
              <a:t> CCFGTS nº 702/2012 e IN MCID nº 39 e 43/2012,  nº 22/2018.</a:t>
            </a:r>
          </a:p>
          <a:p>
            <a:pPr marL="383540">
              <a:buFont typeface="Franklin Gothic Book" panose="020B0503020102020204" pitchFamily="34" charset="0"/>
              <a:buNone/>
            </a:pPr>
            <a:endParaRPr lang="en-US" b="1" dirty="0" smtClean="0"/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b="1" dirty="0" err="1" smtClean="0"/>
              <a:t>Quem</a:t>
            </a:r>
            <a:r>
              <a:rPr lang="en-US" b="1" dirty="0" smtClean="0"/>
              <a:t> </a:t>
            </a:r>
            <a:r>
              <a:rPr lang="en-US" b="1" dirty="0" err="1"/>
              <a:t>pode</a:t>
            </a:r>
            <a:r>
              <a:rPr lang="en-US" b="1" dirty="0"/>
              <a:t> </a:t>
            </a:r>
            <a:r>
              <a:rPr lang="en-US" b="1" dirty="0" err="1"/>
              <a:t>acessar</a:t>
            </a:r>
            <a:r>
              <a:rPr lang="en-US" b="1" dirty="0"/>
              <a:t>: </a:t>
            </a:r>
            <a:endParaRPr lang="en-US" dirty="0"/>
          </a:p>
          <a:p>
            <a:pPr marL="383540">
              <a:buNone/>
            </a:pPr>
            <a:r>
              <a:rPr lang="en-US" b="1" dirty="0"/>
              <a:t>a) </a:t>
            </a:r>
            <a:r>
              <a:rPr lang="pt-BR" dirty="0" smtClean="0"/>
              <a:t>Estados</a:t>
            </a:r>
            <a:r>
              <a:rPr lang="pt-BR" dirty="0"/>
              <a:t>, </a:t>
            </a:r>
            <a:r>
              <a:rPr lang="pt-BR" dirty="0" smtClean="0"/>
              <a:t>Municípios</a:t>
            </a:r>
            <a:r>
              <a:rPr lang="pt-BR" dirty="0"/>
              <a:t>, </a:t>
            </a:r>
            <a:r>
              <a:rPr lang="pt-BR" dirty="0" smtClean="0"/>
              <a:t>Distrito </a:t>
            </a:r>
            <a:r>
              <a:rPr lang="pt-BR" dirty="0"/>
              <a:t>Federal e suas entidades da administração </a:t>
            </a:r>
            <a:r>
              <a:rPr lang="pt-BR" dirty="0" smtClean="0"/>
              <a:t>indireta, inclusive </a:t>
            </a:r>
            <a:r>
              <a:rPr lang="pt-BR" dirty="0"/>
              <a:t>as empresas públicas e sociedades de economia </a:t>
            </a:r>
            <a:r>
              <a:rPr lang="pt-BR" dirty="0" smtClean="0"/>
              <a:t>mista</a:t>
            </a:r>
            <a:r>
              <a:rPr lang="en-US" b="1" dirty="0"/>
              <a:t>;</a:t>
            </a:r>
            <a:r>
              <a:rPr lang="en-US" b="1" dirty="0" smtClean="0"/>
              <a:t> </a:t>
            </a:r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b="1" dirty="0" smtClean="0"/>
              <a:t>b) </a:t>
            </a:r>
            <a:r>
              <a:rPr lang="en-US" dirty="0" err="1" smtClean="0"/>
              <a:t>Concessionárias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sub-</a:t>
            </a:r>
            <a:r>
              <a:rPr lang="en-US" dirty="0" err="1"/>
              <a:t>concessionárias</a:t>
            </a:r>
            <a:r>
              <a:rPr lang="en-US" dirty="0"/>
              <a:t>;</a:t>
            </a:r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/>
              <a:t>b)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legalmente</a:t>
            </a:r>
            <a:r>
              <a:rPr lang="en-US" dirty="0"/>
              <a:t> </a:t>
            </a:r>
            <a:r>
              <a:rPr lang="en-US" dirty="0" err="1"/>
              <a:t>habilitadas</a:t>
            </a:r>
            <a:r>
              <a:rPr lang="en-US" dirty="0"/>
              <a:t> para </a:t>
            </a:r>
            <a:r>
              <a:rPr lang="en-US" dirty="0" err="1"/>
              <a:t>prestação</a:t>
            </a:r>
            <a:r>
              <a:rPr lang="en-US" dirty="0"/>
              <a:t> do </a:t>
            </a:r>
            <a:r>
              <a:rPr lang="en-US" dirty="0" err="1"/>
              <a:t>serviço</a:t>
            </a:r>
            <a:r>
              <a:rPr lang="en-US" dirty="0"/>
              <a:t>.</a:t>
            </a:r>
          </a:p>
          <a:p>
            <a:pPr marL="383540">
              <a:buFont typeface="Franklin Gothic Book" panose="020B05030201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6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A14902AA-4E7E-4D93-A756-AC2EF9AAF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2" name="Freeform 6">
            <a:extLst>
              <a:ext uri="{FF2B5EF4-FFF2-40B4-BE49-F238E27FC236}">
                <a16:creationId xmlns:a16="http://schemas.microsoft.com/office/drawing/2014/main" xmlns="" id="{AE0AE5A0-0098-4DC4-82DC-CCE4071B6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xmlns="" id="{B6D28670-6E3D-4F4B-AD22-EFA33BF3C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430" y="1398896"/>
            <a:ext cx="9325970" cy="11600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Programa</a:t>
            </a:r>
            <a:r>
              <a:rPr lang="en-US" b="1"/>
              <a:t> Saneamento Para Todos</a:t>
            </a:r>
            <a:endParaRPr lang="en-US" dirty="0" err="1"/>
          </a:p>
          <a:p>
            <a:endParaRPr lang="en-US" b="1" dirty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430" y="2739787"/>
            <a:ext cx="9325970" cy="2946779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>
              <a:buFont typeface="Franklin Gothic Book" panose="020B0503020102020204" pitchFamily="34" charset="0"/>
              <a:buNone/>
            </a:pPr>
            <a:r>
              <a:rPr lang="en-US" b="1" dirty="0"/>
              <a:t>O que é </a:t>
            </a:r>
            <a:r>
              <a:rPr lang="en-US" b="1" dirty="0" err="1"/>
              <a:t>financiável</a:t>
            </a:r>
            <a:r>
              <a:rPr lang="en-US" b="1" dirty="0"/>
              <a:t>: </a:t>
            </a:r>
            <a:endParaRPr lang="en-US" dirty="0"/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/>
              <a:t>a)  </a:t>
            </a:r>
            <a:r>
              <a:rPr lang="en-US" dirty="0" err="1"/>
              <a:t>Estudos</a:t>
            </a:r>
            <a:r>
              <a:rPr lang="en-US" dirty="0"/>
              <a:t> e </a:t>
            </a:r>
            <a:r>
              <a:rPr lang="en-US" dirty="0" err="1"/>
              <a:t>projetos</a:t>
            </a:r>
            <a:r>
              <a:rPr lang="en-US" dirty="0"/>
              <a:t>, inclusive </a:t>
            </a:r>
            <a:r>
              <a:rPr lang="en-US" dirty="0" err="1"/>
              <a:t>planos</a:t>
            </a:r>
            <a:r>
              <a:rPr lang="en-US" dirty="0"/>
              <a:t> de </a:t>
            </a:r>
            <a:r>
              <a:rPr lang="en-US" dirty="0" err="1"/>
              <a:t>contingência</a:t>
            </a:r>
            <a:r>
              <a:rPr lang="en-US" dirty="0"/>
              <a:t>, </a:t>
            </a:r>
            <a:r>
              <a:rPr lang="en-US" dirty="0" err="1"/>
              <a:t>emergência</a:t>
            </a:r>
            <a:r>
              <a:rPr lang="en-US" dirty="0"/>
              <a:t> e </a:t>
            </a:r>
            <a:r>
              <a:rPr lang="en-US" dirty="0" err="1"/>
              <a:t>desativação</a:t>
            </a:r>
            <a:r>
              <a:rPr lang="en-US" dirty="0"/>
              <a:t> </a:t>
            </a:r>
            <a:r>
              <a:rPr lang="en-US" dirty="0" err="1"/>
              <a:t>previstos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Portaria</a:t>
            </a:r>
            <a:r>
              <a:rPr lang="en-US" dirty="0"/>
              <a:t> nº 274/2019;</a:t>
            </a:r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/>
              <a:t>b) </a:t>
            </a:r>
            <a:r>
              <a:rPr lang="en-US" dirty="0" err="1"/>
              <a:t>Desativação</a:t>
            </a:r>
            <a:r>
              <a:rPr lang="en-US" dirty="0"/>
              <a:t>, </a:t>
            </a:r>
            <a:r>
              <a:rPr lang="en-US" dirty="0" err="1"/>
              <a:t>encerramento</a:t>
            </a:r>
            <a:r>
              <a:rPr lang="en-US" dirty="0"/>
              <a:t> e </a:t>
            </a:r>
            <a:r>
              <a:rPr lang="en-US" dirty="0" err="1"/>
              <a:t>recuperação</a:t>
            </a:r>
            <a:r>
              <a:rPr lang="en-US" dirty="0"/>
              <a:t> de </a:t>
            </a:r>
            <a:r>
              <a:rPr lang="en-US" dirty="0" err="1"/>
              <a:t>lixões</a:t>
            </a:r>
            <a:r>
              <a:rPr lang="en-US" dirty="0"/>
              <a:t>;</a:t>
            </a:r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/>
              <a:t>c) </a:t>
            </a:r>
            <a:r>
              <a:rPr lang="en-US" dirty="0" err="1"/>
              <a:t>Coleta</a:t>
            </a:r>
            <a:r>
              <a:rPr lang="en-US" dirty="0"/>
              <a:t>, </a:t>
            </a:r>
            <a:r>
              <a:rPr lang="en-US" dirty="0" err="1"/>
              <a:t>transbordo</a:t>
            </a:r>
            <a:r>
              <a:rPr lang="en-US" dirty="0"/>
              <a:t>, </a:t>
            </a:r>
            <a:r>
              <a:rPr lang="en-US" dirty="0" err="1"/>
              <a:t>tratamento</a:t>
            </a:r>
            <a:r>
              <a:rPr lang="en-US" dirty="0"/>
              <a:t> e </a:t>
            </a:r>
            <a:r>
              <a:rPr lang="en-US" dirty="0" err="1"/>
              <a:t>disposição</a:t>
            </a:r>
            <a:r>
              <a:rPr lang="en-US" dirty="0"/>
              <a:t> final – inclusive RCD e RSS;</a:t>
            </a:r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/>
              <a:t>d) </a:t>
            </a:r>
            <a:r>
              <a:rPr lang="en-US" dirty="0" err="1"/>
              <a:t>Unidades</a:t>
            </a:r>
            <a:r>
              <a:rPr lang="en-US" dirty="0"/>
              <a:t> de </a:t>
            </a:r>
            <a:r>
              <a:rPr lang="en-US" dirty="0" err="1"/>
              <a:t>recuperação</a:t>
            </a:r>
            <a:r>
              <a:rPr lang="en-US" dirty="0"/>
              <a:t> </a:t>
            </a:r>
            <a:r>
              <a:rPr lang="en-US" dirty="0" err="1"/>
              <a:t>energética</a:t>
            </a:r>
            <a:r>
              <a:rPr lang="en-US" dirty="0"/>
              <a:t>;</a:t>
            </a:r>
          </a:p>
          <a:p>
            <a:pPr marL="383540">
              <a:buFont typeface="Franklin Gothic Book" panose="020B0503020102020204" pitchFamily="34" charset="0"/>
              <a:buNone/>
            </a:pPr>
            <a:r>
              <a:rPr lang="en-US" dirty="0"/>
              <a:t>e) </a:t>
            </a:r>
            <a:r>
              <a:rPr lang="en-US" dirty="0" err="1"/>
              <a:t>Aquisição</a:t>
            </a:r>
            <a:r>
              <a:rPr lang="en-US" dirty="0"/>
              <a:t> de </a:t>
            </a:r>
            <a:r>
              <a:rPr lang="en-US" dirty="0" err="1"/>
              <a:t>equipamentos</a:t>
            </a:r>
            <a:r>
              <a:rPr lang="en-US" dirty="0"/>
              <a:t> e </a:t>
            </a:r>
            <a:r>
              <a:rPr lang="en-US" dirty="0" err="1"/>
              <a:t>veículos</a:t>
            </a:r>
            <a:r>
              <a:rPr lang="en-US" dirty="0"/>
              <a:t>.</a:t>
            </a:r>
          </a:p>
          <a:p>
            <a:pPr marL="383540">
              <a:buFont typeface="Franklin Gothic Book" panose="020B05030201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8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Rectangle 160">
            <a:extLst>
              <a:ext uri="{FF2B5EF4-FFF2-40B4-BE49-F238E27FC236}">
                <a16:creationId xmlns:a16="http://schemas.microsoft.com/office/drawing/2014/main" xmlns="" id="{3362DFFC-4DCC-48EE-B781-94D04B95F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>
                <a:solidFill>
                  <a:schemeClr val="bg2"/>
                </a:solidFill>
              </a:rPr>
              <a:t>Programa Saneamento Para Todos</a:t>
            </a:r>
            <a:endParaRPr lang="en-US" sz="5400">
              <a:solidFill>
                <a:schemeClr val="bg2"/>
              </a:solidFill>
            </a:endParaRPr>
          </a:p>
          <a:p>
            <a:pPr algn="r"/>
            <a:endParaRPr lang="en-US" sz="5400" b="1">
              <a:solidFill>
                <a:schemeClr val="bg2"/>
              </a:solidFill>
            </a:endParaRPr>
          </a:p>
        </p:txBody>
      </p:sp>
      <p:sp>
        <p:nvSpPr>
          <p:cNvPr id="164" name="Rectangle 162">
            <a:extLst>
              <a:ext uri="{FF2B5EF4-FFF2-40B4-BE49-F238E27FC236}">
                <a16:creationId xmlns:a16="http://schemas.microsoft.com/office/drawing/2014/main" xmlns="" id="{18B8B265-E68C-4B64-9238-781F0102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0544" y="320923"/>
            <a:ext cx="5654307" cy="6293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>
              <a:buNone/>
            </a:pPr>
            <a:r>
              <a:rPr lang="en-US" sz="1500" b="1" dirty="0" err="1"/>
              <a:t>Regras</a:t>
            </a:r>
            <a:r>
              <a:rPr lang="en-US" sz="1500" b="1" dirty="0"/>
              <a:t> Gerais: </a:t>
            </a:r>
            <a:endParaRPr lang="en-US" sz="1500"/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   a) </a:t>
            </a:r>
            <a:r>
              <a:rPr lang="en-US" sz="1500" dirty="0" err="1"/>
              <a:t>Prestação</a:t>
            </a:r>
            <a:r>
              <a:rPr lang="en-US" sz="1500" dirty="0"/>
              <a:t> do </a:t>
            </a:r>
            <a:r>
              <a:rPr lang="en-US" sz="1500" dirty="0" err="1"/>
              <a:t>serviço</a:t>
            </a:r>
            <a:r>
              <a:rPr lang="en-US" sz="1500" dirty="0"/>
              <a:t> </a:t>
            </a:r>
            <a:r>
              <a:rPr lang="en-US" sz="1500" dirty="0" err="1"/>
              <a:t>regularizada</a:t>
            </a:r>
            <a:r>
              <a:rPr lang="en-US" sz="1500" dirty="0"/>
              <a:t> – </a:t>
            </a:r>
            <a:r>
              <a:rPr lang="en-US" sz="1500" dirty="0" err="1"/>
              <a:t>contrato</a:t>
            </a:r>
            <a:r>
              <a:rPr lang="en-US" sz="1500" dirty="0"/>
              <a:t> de </a:t>
            </a:r>
            <a:r>
              <a:rPr lang="en-US" sz="1500" dirty="0" err="1"/>
              <a:t>programa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concessão</a:t>
            </a:r>
            <a:r>
              <a:rPr lang="en-US" sz="1500" dirty="0"/>
              <a:t> </a:t>
            </a:r>
            <a:r>
              <a:rPr lang="en-US" sz="1500" dirty="0" err="1"/>
              <a:t>válido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   b) </a:t>
            </a:r>
            <a:r>
              <a:rPr lang="en-US" sz="1500" dirty="0" err="1"/>
              <a:t>Existência</a:t>
            </a:r>
            <a:r>
              <a:rPr lang="en-US" sz="1500" dirty="0"/>
              <a:t> de </a:t>
            </a:r>
            <a:r>
              <a:rPr lang="en-US" sz="1500" dirty="0" err="1"/>
              <a:t>Entidade</a:t>
            </a:r>
            <a:r>
              <a:rPr lang="en-US" sz="1500" dirty="0"/>
              <a:t> </a:t>
            </a:r>
            <a:r>
              <a:rPr lang="en-US" sz="1500" dirty="0" err="1"/>
              <a:t>Reguladora</a:t>
            </a:r>
            <a:r>
              <a:rPr lang="en-US" sz="1500" dirty="0"/>
              <a:t> no </a:t>
            </a:r>
            <a:r>
              <a:rPr lang="en-US" sz="1500" dirty="0" err="1"/>
              <a:t>município</a:t>
            </a:r>
            <a:r>
              <a:rPr lang="en-US" sz="1500" dirty="0"/>
              <a:t> a ser </a:t>
            </a:r>
            <a:r>
              <a:rPr lang="en-US" sz="1500" dirty="0" err="1"/>
              <a:t>beneficiado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   b) </a:t>
            </a:r>
            <a:r>
              <a:rPr lang="en-US" sz="1500" dirty="0" err="1"/>
              <a:t>Adimplência</a:t>
            </a:r>
            <a:r>
              <a:rPr lang="en-US" sz="1500" dirty="0"/>
              <a:t> </a:t>
            </a:r>
            <a:r>
              <a:rPr lang="en-US" sz="1500" dirty="0" err="1"/>
              <a:t>ao</a:t>
            </a:r>
            <a:r>
              <a:rPr lang="en-US" sz="1500" dirty="0"/>
              <a:t> SNIS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   c) </a:t>
            </a:r>
            <a:r>
              <a:rPr lang="en-US" sz="1500" dirty="0" err="1"/>
              <a:t>Cobrança</a:t>
            </a:r>
            <a:r>
              <a:rPr lang="en-US" sz="1500" dirty="0"/>
              <a:t> pela </a:t>
            </a:r>
            <a:r>
              <a:rPr lang="en-US" sz="1500" dirty="0" err="1"/>
              <a:t>prestação</a:t>
            </a:r>
            <a:r>
              <a:rPr lang="en-US" sz="1500" dirty="0"/>
              <a:t> do </a:t>
            </a:r>
            <a:r>
              <a:rPr lang="en-US" sz="1500" dirty="0" err="1"/>
              <a:t>serviço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endParaRPr lang="en-US" sz="1500"/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b="1" dirty="0" err="1"/>
              <a:t>Regras</a:t>
            </a:r>
            <a:r>
              <a:rPr lang="en-US" sz="1500" b="1" dirty="0"/>
              <a:t> </a:t>
            </a:r>
            <a:r>
              <a:rPr lang="en-US" sz="1500" b="1" dirty="0" err="1"/>
              <a:t>Específicas</a:t>
            </a:r>
            <a:r>
              <a:rPr lang="en-US" sz="1500" b="1" dirty="0"/>
              <a:t>:</a:t>
            </a:r>
            <a:endParaRPr lang="en-US" sz="1500" dirty="0"/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a)  </a:t>
            </a:r>
            <a:r>
              <a:rPr lang="en-US" sz="1500" dirty="0" err="1"/>
              <a:t>Existência</a:t>
            </a:r>
            <a:r>
              <a:rPr lang="en-US" sz="1500" dirty="0"/>
              <a:t> de Plano de </a:t>
            </a:r>
            <a:r>
              <a:rPr lang="en-US" sz="1500" dirty="0" err="1"/>
              <a:t>Resíduos</a:t>
            </a:r>
            <a:r>
              <a:rPr lang="en-US" sz="1500" dirty="0"/>
              <a:t> </a:t>
            </a:r>
            <a:r>
              <a:rPr lang="en-US" sz="1500" dirty="0" err="1"/>
              <a:t>Sólidos</a:t>
            </a:r>
            <a:r>
              <a:rPr lang="en-US" sz="1500" dirty="0"/>
              <a:t> – </a:t>
            </a:r>
            <a:r>
              <a:rPr lang="en-US" sz="1500" dirty="0" err="1"/>
              <a:t>Decreto</a:t>
            </a:r>
            <a:r>
              <a:rPr lang="en-US" sz="1500" dirty="0"/>
              <a:t> 7.404/2010;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b) </a:t>
            </a:r>
            <a:r>
              <a:rPr lang="en-US" sz="1500" dirty="0" err="1"/>
              <a:t>Existência</a:t>
            </a:r>
            <a:r>
              <a:rPr lang="en-US" sz="1500" dirty="0"/>
              <a:t> de </a:t>
            </a:r>
            <a:r>
              <a:rPr lang="en-US" sz="1500" dirty="0" err="1"/>
              <a:t>Regulamento</a:t>
            </a:r>
            <a:r>
              <a:rPr lang="en-US" sz="1500" dirty="0"/>
              <a:t> de </a:t>
            </a:r>
            <a:r>
              <a:rPr lang="en-US" sz="1500" dirty="0" err="1"/>
              <a:t>Limpeza</a:t>
            </a:r>
            <a:r>
              <a:rPr lang="en-US" sz="1500" dirty="0"/>
              <a:t> Urbana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c) </a:t>
            </a:r>
            <a:r>
              <a:rPr lang="en-US" sz="1500" dirty="0" err="1"/>
              <a:t>Empreendimentos</a:t>
            </a:r>
            <a:r>
              <a:rPr lang="en-US" sz="1500" dirty="0"/>
              <a:t> com </a:t>
            </a:r>
            <a:r>
              <a:rPr lang="en-US" sz="1500" dirty="0" err="1"/>
              <a:t>tecnologias</a:t>
            </a:r>
            <a:r>
              <a:rPr lang="en-US" sz="1500" dirty="0"/>
              <a:t> </a:t>
            </a:r>
            <a:r>
              <a:rPr lang="en-US" sz="1500" dirty="0" err="1"/>
              <a:t>inovadoras</a:t>
            </a:r>
            <a:r>
              <a:rPr lang="en-US" sz="1500" dirty="0"/>
              <a:t>: </a:t>
            </a:r>
            <a:r>
              <a:rPr lang="en-US" sz="1500" dirty="0" err="1"/>
              <a:t>apresentação</a:t>
            </a:r>
            <a:r>
              <a:rPr lang="en-US" sz="1500" dirty="0"/>
              <a:t> de LI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r>
              <a:rPr lang="en-US" sz="1500" dirty="0"/>
              <a:t>d) </a:t>
            </a:r>
            <a:r>
              <a:rPr lang="en-US" sz="1500" dirty="0" err="1"/>
              <a:t>Aquisição</a:t>
            </a:r>
            <a:r>
              <a:rPr lang="en-US" sz="1500" dirty="0"/>
              <a:t> de </a:t>
            </a:r>
            <a:r>
              <a:rPr lang="en-US" sz="1500" dirty="0" err="1"/>
              <a:t>equipamentos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instalações</a:t>
            </a:r>
            <a:r>
              <a:rPr lang="en-US" sz="1500" dirty="0"/>
              <a:t> </a:t>
            </a:r>
            <a:r>
              <a:rPr lang="en-US" sz="1500" dirty="0" err="1"/>
              <a:t>existentes</a:t>
            </a:r>
            <a:r>
              <a:rPr lang="en-US" sz="1500" dirty="0"/>
              <a:t>: </a:t>
            </a:r>
            <a:r>
              <a:rPr lang="en-US" sz="1500" dirty="0" err="1"/>
              <a:t>apresentação</a:t>
            </a:r>
            <a:r>
              <a:rPr lang="en-US" sz="1500" dirty="0"/>
              <a:t> de LO</a:t>
            </a:r>
          </a:p>
          <a:p>
            <a:pPr marL="383540" indent="-383540">
              <a:buNone/>
            </a:pPr>
            <a:endParaRPr lang="en-US" sz="1500" dirty="0">
              <a:ea typeface="+mn-lt"/>
              <a:cs typeface="+mn-lt"/>
            </a:endParaRPr>
          </a:p>
          <a:p>
            <a:pPr marL="383540" indent="-383540">
              <a:buNone/>
            </a:pPr>
            <a:r>
              <a:rPr lang="en-US" sz="1500" b="1" dirty="0" err="1">
                <a:ea typeface="+mn-lt"/>
                <a:cs typeface="+mn-lt"/>
              </a:rPr>
              <a:t>Condições</a:t>
            </a:r>
            <a:r>
              <a:rPr lang="en-US" sz="1500" b="1" dirty="0">
                <a:ea typeface="+mn-lt"/>
                <a:cs typeface="+mn-lt"/>
              </a:rPr>
              <a:t> </a:t>
            </a:r>
            <a:r>
              <a:rPr lang="en-US" sz="1500" b="1" dirty="0" err="1">
                <a:ea typeface="+mn-lt"/>
                <a:cs typeface="+mn-lt"/>
              </a:rPr>
              <a:t>Financeiras</a:t>
            </a:r>
            <a:r>
              <a:rPr lang="en-US" sz="1500" b="1" dirty="0">
                <a:ea typeface="+mn-lt"/>
                <a:cs typeface="+mn-lt"/>
              </a:rPr>
              <a:t>:</a:t>
            </a:r>
            <a:endParaRPr lang="en-US" dirty="0" err="1">
              <a:ea typeface="+mn-lt"/>
              <a:cs typeface="+mn-lt"/>
            </a:endParaRPr>
          </a:p>
          <a:p>
            <a:pPr marL="383540" indent="-383540">
              <a:buNone/>
            </a:pPr>
            <a:r>
              <a:rPr lang="en-US" sz="1500" dirty="0">
                <a:ea typeface="+mn-lt"/>
                <a:cs typeface="+mn-lt"/>
              </a:rPr>
              <a:t>5% de </a:t>
            </a:r>
            <a:r>
              <a:rPr lang="en-US" sz="1500" dirty="0" err="1">
                <a:ea typeface="+mn-lt"/>
                <a:cs typeface="+mn-lt"/>
              </a:rPr>
              <a:t>Contrapartida</a:t>
            </a:r>
            <a:r>
              <a:rPr lang="en-US" sz="1500" dirty="0">
                <a:ea typeface="+mn-lt"/>
                <a:cs typeface="+mn-lt"/>
              </a:rPr>
              <a:t> e 20 </a:t>
            </a:r>
            <a:r>
              <a:rPr lang="en-US" sz="1500" dirty="0" err="1">
                <a:ea typeface="+mn-lt"/>
                <a:cs typeface="+mn-lt"/>
              </a:rPr>
              <a:t>anos</a:t>
            </a:r>
            <a:r>
              <a:rPr lang="en-US" sz="1500" dirty="0">
                <a:ea typeface="+mn-lt"/>
                <a:cs typeface="+mn-lt"/>
              </a:rPr>
              <a:t> para </a:t>
            </a:r>
            <a:r>
              <a:rPr lang="en-US" sz="1500" dirty="0" err="1">
                <a:ea typeface="+mn-lt"/>
                <a:cs typeface="+mn-lt"/>
              </a:rPr>
              <a:t>amortização</a:t>
            </a:r>
            <a:endParaRPr lang="en-US"/>
          </a:p>
          <a:p>
            <a:pPr marL="383540" indent="-383540">
              <a:buNone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25395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9">
            <a:extLst>
              <a:ext uri="{FF2B5EF4-FFF2-40B4-BE49-F238E27FC236}">
                <a16:creationId xmlns:a16="http://schemas.microsoft.com/office/drawing/2014/main" xmlns="" id="{2793B903-AB42-42A0-AE97-93D366679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795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 err="1">
                <a:ea typeface="+mj-lt"/>
                <a:cs typeface="+mj-lt"/>
              </a:rPr>
              <a:t>Programa</a:t>
            </a:r>
            <a:r>
              <a:rPr lang="en-US" b="1" dirty="0">
                <a:ea typeface="+mj-lt"/>
                <a:cs typeface="+mj-lt"/>
              </a:rPr>
              <a:t> Saneamento Para </a:t>
            </a:r>
            <a:r>
              <a:rPr lang="en-US" b="1" dirty="0" err="1">
                <a:ea typeface="+mj-lt"/>
                <a:cs typeface="+mj-lt"/>
              </a:rPr>
              <a:t>Todos</a:t>
            </a:r>
            <a:endParaRPr lang="en-US" dirty="0" err="1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993C69C7-744A-463A-B4C9-FAA4260293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224" y="1777323"/>
            <a:ext cx="10071846" cy="2160354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3C41EEE-04C1-48E4-BA66-2E9B5EBC06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721" y="4123613"/>
            <a:ext cx="10090030" cy="20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09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26" name="Picture 27" descr="A picture containing building, outdoor, road&#10;&#10;Description generated with very high confidence">
            <a:extLst>
              <a:ext uri="{FF2B5EF4-FFF2-40B4-BE49-F238E27FC236}">
                <a16:creationId xmlns:a16="http://schemas.microsoft.com/office/drawing/2014/main" xmlns="" id="{82DA4138-D881-48E4-902E-0DD6615EBE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442" r="1" b="10986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27" name="Rectangle 113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9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>
                <a:solidFill>
                  <a:schemeClr val="bg2"/>
                </a:solidFill>
              </a:rPr>
              <a:t>FEP</a:t>
            </a:r>
            <a:br>
              <a:rPr lang="en-US" sz="7200" cap="all" dirty="0">
                <a:solidFill>
                  <a:schemeClr val="bg2"/>
                </a:solidFill>
              </a:rPr>
            </a:br>
            <a:r>
              <a:rPr lang="en-US" sz="7200" cap="all" dirty="0">
                <a:solidFill>
                  <a:schemeClr val="bg2"/>
                </a:solidFill>
              </a:rPr>
              <a:t>CAIXA</a:t>
            </a:r>
          </a:p>
        </p:txBody>
      </p:sp>
    </p:spTree>
    <p:extLst>
      <p:ext uri="{BB962C8B-B14F-4D97-AF65-F5344CB8AC3E}">
        <p14:creationId xmlns:p14="http://schemas.microsoft.com/office/powerpoint/2010/main" val="5805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20">
            <a:extLst>
              <a:ext uri="{FF2B5EF4-FFF2-40B4-BE49-F238E27FC236}">
                <a16:creationId xmlns:a16="http://schemas.microsoft.com/office/drawing/2014/main" xmlns="" id="{2793B903-AB42-42A0-AE97-93D366679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0" name="Rectangle 122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/>
              <a:t>O que é o FEP Caixa?</a:t>
            </a:r>
            <a:endParaRPr lang="en-US" sz="2800" dirty="0"/>
          </a:p>
        </p:txBody>
      </p:sp>
      <p:pic>
        <p:nvPicPr>
          <p:cNvPr id="71" name="Picture 7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6FF9DE1-C683-42F7-8CC0-15D9788D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272632"/>
            <a:ext cx="6900380" cy="4312736"/>
          </a:xfrm>
          <a:prstGeom prst="rect">
            <a:avLst/>
          </a:prstGeom>
        </p:spPr>
      </p:pic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1423" y="2286000"/>
            <a:ext cx="3053039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en-US" sz="1600" dirty="0"/>
              <a:t>Um </a:t>
            </a:r>
            <a:r>
              <a:rPr lang="en-US" sz="1600" err="1"/>
              <a:t>fundo</a:t>
            </a:r>
            <a:r>
              <a:rPr lang="en-US" sz="1600" dirty="0"/>
              <a:t> de </a:t>
            </a:r>
            <a:r>
              <a:rPr lang="en-US" sz="1600" err="1"/>
              <a:t>natureza</a:t>
            </a:r>
            <a:r>
              <a:rPr lang="en-US" sz="1600" dirty="0"/>
              <a:t> </a:t>
            </a:r>
            <a:r>
              <a:rPr lang="en-US" sz="1600" err="1"/>
              <a:t>privada</a:t>
            </a:r>
            <a:r>
              <a:rPr lang="en-US" sz="1600" dirty="0"/>
              <a:t>, sob regime de </a:t>
            </a:r>
            <a:r>
              <a:rPr lang="en-US" sz="1600" err="1"/>
              <a:t>cotas</a:t>
            </a:r>
            <a:r>
              <a:rPr lang="en-US" sz="1600" dirty="0"/>
              <a:t>, </a:t>
            </a:r>
            <a:r>
              <a:rPr lang="en-US" sz="1600" err="1"/>
              <a:t>administrado</a:t>
            </a:r>
            <a:r>
              <a:rPr lang="en-US" sz="1600" dirty="0"/>
              <a:t> pela CAIXA, </a:t>
            </a:r>
            <a:r>
              <a:rPr lang="en-US" sz="1600" err="1"/>
              <a:t>cuja</a:t>
            </a:r>
            <a:r>
              <a:rPr lang="en-US" sz="1600" dirty="0"/>
              <a:t> </a:t>
            </a:r>
            <a:r>
              <a:rPr lang="en-US" sz="1600" err="1"/>
              <a:t>finalidade</a:t>
            </a:r>
            <a:r>
              <a:rPr lang="en-US" sz="1600" dirty="0"/>
              <a:t> é </a:t>
            </a:r>
            <a:r>
              <a:rPr lang="en-US" sz="1600" err="1"/>
              <a:t>custear</a:t>
            </a:r>
            <a:r>
              <a:rPr lang="en-US" sz="1600" dirty="0"/>
              <a:t> </a:t>
            </a:r>
            <a:r>
              <a:rPr lang="en-US" sz="1600" err="1"/>
              <a:t>serviços</a:t>
            </a:r>
            <a:r>
              <a:rPr lang="en-US" sz="1600" dirty="0"/>
              <a:t> </a:t>
            </a:r>
            <a:r>
              <a:rPr lang="en-US" sz="1600" err="1"/>
              <a:t>técnicos</a:t>
            </a:r>
            <a:r>
              <a:rPr lang="en-US" sz="1600" dirty="0"/>
              <a:t> </a:t>
            </a:r>
            <a:r>
              <a:rPr lang="en-US" sz="1600" err="1"/>
              <a:t>profissionais</a:t>
            </a:r>
            <a:r>
              <a:rPr lang="en-US" sz="1600" dirty="0"/>
              <a:t> </a:t>
            </a:r>
            <a:r>
              <a:rPr lang="en-US" sz="1600" err="1"/>
              <a:t>especializados</a:t>
            </a:r>
            <a:r>
              <a:rPr lang="en-US" sz="1600" dirty="0"/>
              <a:t> de </a:t>
            </a:r>
            <a:r>
              <a:rPr lang="en-US" sz="1600" err="1"/>
              <a:t>apoio</a:t>
            </a:r>
            <a:r>
              <a:rPr lang="en-US" sz="1600" dirty="0"/>
              <a:t> à </a:t>
            </a:r>
            <a:r>
              <a:rPr lang="en-US" sz="1600" err="1"/>
              <a:t>estruturação</a:t>
            </a:r>
            <a:r>
              <a:rPr lang="en-US" sz="1600" dirty="0"/>
              <a:t> e o </a:t>
            </a:r>
            <a:r>
              <a:rPr lang="en-US" sz="1600" err="1"/>
              <a:t>desenvolvimento</a:t>
            </a:r>
            <a:r>
              <a:rPr lang="en-US" sz="1600" dirty="0"/>
              <a:t> de </a:t>
            </a:r>
            <a:r>
              <a:rPr lang="en-US" sz="1600" err="1"/>
              <a:t>projetos</a:t>
            </a:r>
            <a:r>
              <a:rPr lang="en-US" sz="1600" dirty="0"/>
              <a:t> de </a:t>
            </a:r>
            <a:r>
              <a:rPr lang="en-US" sz="1600" err="1"/>
              <a:t>concessão</a:t>
            </a:r>
            <a:r>
              <a:rPr lang="en-US" sz="1600" dirty="0"/>
              <a:t> e </a:t>
            </a:r>
            <a:r>
              <a:rPr lang="en-US" sz="1600" err="1"/>
              <a:t>parcerias</a:t>
            </a:r>
            <a:r>
              <a:rPr lang="en-US" sz="1600" dirty="0"/>
              <a:t> </a:t>
            </a:r>
            <a:r>
              <a:rPr lang="en-US" sz="1600" err="1"/>
              <a:t>público-privadas</a:t>
            </a:r>
            <a:r>
              <a:rPr lang="en-US" sz="1600" dirty="0"/>
              <a:t> de interesse dos </a:t>
            </a:r>
            <a:r>
              <a:rPr lang="en-US" sz="1600" err="1"/>
              <a:t>entes</a:t>
            </a:r>
            <a:r>
              <a:rPr lang="en-US" sz="1600" dirty="0"/>
              <a:t> da </a:t>
            </a:r>
            <a:r>
              <a:rPr lang="en-US" sz="1600" err="1"/>
              <a:t>Federação</a:t>
            </a:r>
            <a:r>
              <a:rPr lang="en-US" sz="1600" dirty="0"/>
              <a:t>.</a:t>
            </a:r>
            <a:endParaRPr lang="en-US" dirty="0"/>
          </a:p>
        </p:txBody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5988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6">
            <a:extLst>
              <a:ext uri="{FF2B5EF4-FFF2-40B4-BE49-F238E27FC236}">
                <a16:creationId xmlns:a16="http://schemas.microsoft.com/office/drawing/2014/main" xmlns="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5" name="Rectangle 138">
            <a:extLst>
              <a:ext uri="{FF2B5EF4-FFF2-40B4-BE49-F238E27FC236}">
                <a16:creationId xmlns:a16="http://schemas.microsoft.com/office/drawing/2014/main" xmlns="" id="{F8B556C4-7E49-4C36-845D-FC58F5073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" name="Picture 7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6FF9DE1-C683-42F7-8CC0-15D9788D7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0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Qual a participação do MDR?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4B9CE284-C1C4-473E-89C6-58B0041D8B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5831449"/>
              </p:ext>
            </p:extLst>
          </p:nvPr>
        </p:nvGraphicFramePr>
        <p:xfrm>
          <a:off x="1371600" y="1513006"/>
          <a:ext cx="9601200" cy="472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508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6">
            <a:extLst>
              <a:ext uri="{FF2B5EF4-FFF2-40B4-BE49-F238E27FC236}">
                <a16:creationId xmlns:a16="http://schemas.microsoft.com/office/drawing/2014/main" xmlns="" id="{0F90CED2-72DA-49F5-8068-294F7EEF1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2" name="Rectangle 138">
            <a:extLst>
              <a:ext uri="{FF2B5EF4-FFF2-40B4-BE49-F238E27FC236}">
                <a16:creationId xmlns:a16="http://schemas.microsoft.com/office/drawing/2014/main" xmlns="" id="{30BC9609-A8AF-411F-A9E0-C3B93C8945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/>
              <a:t>PROJETOS-PILOTO</a:t>
            </a:r>
            <a:endParaRPr lang="en-US" dirty="0"/>
          </a:p>
          <a:p>
            <a:pPr algn="ctr"/>
            <a:r>
              <a:rPr lang="en-US" b="1"/>
              <a:t>MRSU</a:t>
            </a:r>
            <a:endParaRPr lang="en-US" dirty="0"/>
          </a:p>
          <a:p>
            <a:pPr algn="ctr"/>
            <a:endParaRPr lang="en-US" b="1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487642CF-505E-4989-A673-6E0B8FACF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887693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1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5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Picture 5" descr="A picture containing person, indoor, table, sitting&#10;&#10;Description generated with very high confidence">
            <a:extLst>
              <a:ext uri="{FF2B5EF4-FFF2-40B4-BE49-F238E27FC236}">
                <a16:creationId xmlns:a16="http://schemas.microsoft.com/office/drawing/2014/main" xmlns="" id="{99DC641D-D950-4606-8DF7-61233503D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21" b="2592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2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411111"/>
            <a:ext cx="8361229" cy="37418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err="1">
                <a:solidFill>
                  <a:schemeClr val="bg2"/>
                </a:solidFill>
              </a:rPr>
              <a:t>Debêntures</a:t>
            </a:r>
            <a:r>
              <a:rPr lang="en-US" sz="7200" cap="all" dirty="0">
                <a:solidFill>
                  <a:schemeClr val="bg2"/>
                </a:solidFill>
              </a:rPr>
              <a:t> </a:t>
            </a:r>
            <a:r>
              <a:rPr lang="en-US" sz="7200" cap="all" dirty="0" err="1" smtClean="0">
                <a:solidFill>
                  <a:schemeClr val="bg2"/>
                </a:solidFill>
              </a:rPr>
              <a:t>incentivadas</a:t>
            </a:r>
            <a:r>
              <a:rPr lang="en-US" sz="7200" cap="all" dirty="0" smtClean="0">
                <a:solidFill>
                  <a:schemeClr val="bg2"/>
                </a:solidFill>
              </a:rPr>
              <a:t> DE INFRAESTRUTURA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703389" y="1079501"/>
            <a:ext cx="8772525" cy="83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4995" rIns="89990" bIns="44995"/>
          <a:lstStyle/>
          <a:p>
            <a:pPr defTabSz="447675">
              <a:lnSpc>
                <a:spcPct val="84000"/>
              </a:lnSpc>
              <a:spcBef>
                <a:spcPts val="700"/>
              </a:spcBef>
              <a:buClr>
                <a:srgbClr val="000000"/>
              </a:buClr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7125" algn="l"/>
                <a:tab pos="5387975" algn="l"/>
                <a:tab pos="5837238" algn="l"/>
                <a:tab pos="6284913" algn="l"/>
                <a:tab pos="6735763" algn="l"/>
                <a:tab pos="7185025" algn="l"/>
                <a:tab pos="7632700" algn="l"/>
                <a:tab pos="8081963" algn="l"/>
                <a:tab pos="8532813" algn="l"/>
                <a:tab pos="8982075" algn="l"/>
              </a:tabLst>
            </a:pPr>
            <a:endParaRPr lang="pt-BR" altLang="pt-BR" sz="2200">
              <a:solidFill>
                <a:prstClr val="black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089651" y="983387"/>
            <a:ext cx="5166600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2400" b="1" dirty="0">
                <a:solidFill>
                  <a:srgbClr val="418DCB"/>
                </a:solidFill>
                <a:latin typeface="Arial Narrow" pitchFamily="34" charset="0"/>
              </a:rPr>
              <a:t>Organização da gestão do saneamento e dos resíduos sólidos no Governo Federal</a:t>
            </a:r>
          </a:p>
        </p:txBody>
      </p:sp>
      <p:sp>
        <p:nvSpPr>
          <p:cNvPr id="6" name="Arredondar Retângulo em um Canto Diagonal 5"/>
          <p:cNvSpPr/>
          <p:nvPr/>
        </p:nvSpPr>
        <p:spPr>
          <a:xfrm>
            <a:off x="1565275" y="44450"/>
            <a:ext cx="6834188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8925" y="188914"/>
            <a:ext cx="67691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COMPETÊNCIAS DO GOVERNO FEDERAL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17763" y="2045255"/>
            <a:ext cx="165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eaLnBrk="0" hangingPunct="0">
              <a:spcBef>
                <a:spcPct val="20000"/>
              </a:spcBef>
              <a:buClr>
                <a:srgbClr val="8C8D86"/>
              </a:buClr>
              <a:buSzPct val="65000"/>
              <a:defRPr/>
            </a:pPr>
            <a:r>
              <a:rPr lang="pt-BR" sz="2000" b="1" dirty="0">
                <a:solidFill>
                  <a:srgbClr val="E6C069">
                    <a:lumMod val="75000"/>
                  </a:srgbClr>
                </a:solidFill>
                <a:latin typeface="Arial Narrow" pitchFamily="34" charset="0"/>
              </a:rPr>
              <a:t>INSTITUIÇÕES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07113" y="2118280"/>
            <a:ext cx="2504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eaLnBrk="0" hangingPunct="0">
              <a:spcBef>
                <a:spcPct val="20000"/>
              </a:spcBef>
              <a:buClr>
                <a:srgbClr val="8C8D86"/>
              </a:buClr>
              <a:buSzPct val="65000"/>
              <a:defRPr/>
            </a:pPr>
            <a:r>
              <a:rPr lang="pt-BR" sz="2000" b="1" dirty="0">
                <a:solidFill>
                  <a:srgbClr val="E6C069">
                    <a:lumMod val="75000"/>
                  </a:srgbClr>
                </a:solidFill>
                <a:latin typeface="Arial Narrow" pitchFamily="34" charset="0"/>
              </a:rPr>
              <a:t>RESPONSABILIDADES</a:t>
            </a:r>
          </a:p>
        </p:txBody>
      </p:sp>
      <p:sp>
        <p:nvSpPr>
          <p:cNvPr id="7176" name="Retângulo 3"/>
          <p:cNvSpPr>
            <a:spLocks noChangeArrowheads="1"/>
          </p:cNvSpPr>
          <p:nvPr/>
        </p:nvSpPr>
        <p:spPr bwMode="auto">
          <a:xfrm>
            <a:off x="1061546" y="2693678"/>
            <a:ext cx="3940362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ct val="20000"/>
              </a:spcBef>
              <a:buClr>
                <a:srgbClr val="8C8D86"/>
              </a:buClr>
              <a:buSzPct val="65000"/>
            </a:pPr>
            <a:r>
              <a:rPr lang="pt-BR" altLang="pt-BR" sz="2300" b="1" dirty="0">
                <a:solidFill>
                  <a:prstClr val="black"/>
                </a:solidFill>
                <a:latin typeface="Calibri" pitchFamily="34" charset="0"/>
              </a:rPr>
              <a:t>Ministério do Desenvolvimento Regional </a:t>
            </a:r>
          </a:p>
          <a:p>
            <a:pPr algn="ctr" defTabSz="449263" eaLnBrk="0" hangingPunct="0">
              <a:spcBef>
                <a:spcPct val="20000"/>
              </a:spcBef>
              <a:buClr>
                <a:srgbClr val="8C8D86"/>
              </a:buClr>
              <a:buSzPct val="65000"/>
            </a:pPr>
            <a:r>
              <a:rPr lang="pt-BR" altLang="pt-BR" dirty="0">
                <a:solidFill>
                  <a:prstClr val="black"/>
                </a:solidFill>
                <a:latin typeface="Calibri" pitchFamily="34" charset="0"/>
              </a:rPr>
              <a:t>Secretaria Nacional de Saneamento </a:t>
            </a:r>
            <a:r>
              <a:rPr lang="pt-BR" altLang="pt-BR" dirty="0" smtClean="0">
                <a:solidFill>
                  <a:prstClr val="black"/>
                </a:solidFill>
                <a:latin typeface="Calibri" pitchFamily="34" charset="0"/>
              </a:rPr>
              <a:t>do </a:t>
            </a:r>
            <a:r>
              <a:rPr lang="pt-BR" altLang="pt-BR" dirty="0">
                <a:solidFill>
                  <a:prstClr val="black"/>
                </a:solidFill>
                <a:latin typeface="Calibri" pitchFamily="34" charset="0"/>
              </a:rPr>
              <a:t>Ministério </a:t>
            </a:r>
            <a:r>
              <a:rPr lang="pt-BR" altLang="pt-BR" dirty="0" smtClean="0">
                <a:solidFill>
                  <a:prstClr val="black"/>
                </a:solidFill>
                <a:latin typeface="Calibri" pitchFamily="34" charset="0"/>
              </a:rPr>
              <a:t>do Desenvolvimento Regional SNS/MDR</a:t>
            </a:r>
            <a:endParaRPr lang="pt-BR" altLang="pt-B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177" name="Retângulo 4"/>
          <p:cNvSpPr>
            <a:spLocks noChangeArrowheads="1"/>
          </p:cNvSpPr>
          <p:nvPr/>
        </p:nvSpPr>
        <p:spPr bwMode="auto">
          <a:xfrm>
            <a:off x="5845174" y="2873270"/>
            <a:ext cx="55900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algn="just" defTabSz="449263" eaLnBrk="0" hangingPunct="0">
              <a:buClr>
                <a:srgbClr val="E6C069"/>
              </a:buClr>
              <a:buSzPct val="60000"/>
            </a:pP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Coordena a implementa</a:t>
            </a:r>
            <a:r>
              <a:rPr lang="pt-BR" altLang="pt-BR" dirty="0">
                <a:solidFill>
                  <a:prstClr val="black"/>
                </a:solidFill>
              </a:rPr>
              <a:t>ç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ão da Pol</a:t>
            </a:r>
            <a:r>
              <a:rPr lang="pt-BR" altLang="pt-BR" dirty="0">
                <a:solidFill>
                  <a:prstClr val="black"/>
                </a:solidFill>
              </a:rPr>
              <a:t>í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tica Federal de Saneamento Básico − </a:t>
            </a:r>
            <a:r>
              <a:rPr lang="pt-BR" altLang="pt-BR" b="1" dirty="0">
                <a:solidFill>
                  <a:prstClr val="black"/>
                </a:solidFill>
                <a:latin typeface="Arial Narrow" pitchFamily="34" charset="0"/>
              </a:rPr>
              <a:t>Lei n</a:t>
            </a:r>
            <a:r>
              <a:rPr lang="pt-BR" altLang="pt-BR" b="1" dirty="0">
                <a:solidFill>
                  <a:prstClr val="black"/>
                </a:solidFill>
              </a:rPr>
              <a:t>º</a:t>
            </a:r>
            <a:r>
              <a:rPr lang="pt-BR" altLang="pt-BR" b="1" dirty="0">
                <a:solidFill>
                  <a:prstClr val="black"/>
                </a:solidFill>
                <a:latin typeface="Arial Narrow" pitchFamily="34" charset="0"/>
              </a:rPr>
              <a:t> 11.445/07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 e do  PLANSAB. Apoio aos Planos Municipais de </a:t>
            </a:r>
            <a:r>
              <a:rPr lang="pt-BR" altLang="pt-BR" dirty="0" err="1">
                <a:solidFill>
                  <a:prstClr val="black"/>
                </a:solidFill>
                <a:latin typeface="Arial Narrow" pitchFamily="34" charset="0"/>
              </a:rPr>
              <a:t>Saneamanto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 Básico - </a:t>
            </a:r>
            <a:r>
              <a:rPr lang="pt-BR" altLang="pt-BR" b="1" dirty="0">
                <a:solidFill>
                  <a:prstClr val="black"/>
                </a:solidFill>
                <a:latin typeface="Arial Narrow" pitchFamily="34" charset="0"/>
              </a:rPr>
              <a:t>PMSB.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5193928" y="3197780"/>
            <a:ext cx="4318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179" name="Retângulo 8"/>
          <p:cNvSpPr>
            <a:spLocks noChangeArrowheads="1"/>
          </p:cNvSpPr>
          <p:nvPr/>
        </p:nvSpPr>
        <p:spPr bwMode="auto">
          <a:xfrm>
            <a:off x="1061546" y="4729447"/>
            <a:ext cx="39403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eaLnBrk="0" hangingPunct="0">
              <a:spcBef>
                <a:spcPct val="20000"/>
              </a:spcBef>
              <a:buClr>
                <a:srgbClr val="8C8D86"/>
              </a:buClr>
              <a:buSzPct val="65000"/>
            </a:pPr>
            <a:r>
              <a:rPr lang="pt-BR" altLang="pt-BR" sz="2300" b="1" dirty="0">
                <a:solidFill>
                  <a:prstClr val="black"/>
                </a:solidFill>
                <a:latin typeface="Calibri" pitchFamily="34" charset="0"/>
              </a:rPr>
              <a:t>Ministério do Meio Ambiente</a:t>
            </a:r>
          </a:p>
        </p:txBody>
      </p:sp>
      <p:sp>
        <p:nvSpPr>
          <p:cNvPr id="7180" name="Retângulo 9"/>
          <p:cNvSpPr>
            <a:spLocks noChangeArrowheads="1"/>
          </p:cNvSpPr>
          <p:nvPr/>
        </p:nvSpPr>
        <p:spPr bwMode="auto">
          <a:xfrm>
            <a:off x="5808662" y="4629633"/>
            <a:ext cx="55900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algn="just" defTabSz="449263" eaLnBrk="0" hangingPunct="0">
              <a:spcBef>
                <a:spcPct val="20000"/>
              </a:spcBef>
              <a:buClr>
                <a:srgbClr val="8C8D86"/>
              </a:buClr>
              <a:buSzPct val="65000"/>
            </a:pP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Coordena a implementa</a:t>
            </a:r>
            <a:r>
              <a:rPr lang="pt-BR" altLang="pt-BR" dirty="0">
                <a:solidFill>
                  <a:prstClr val="black"/>
                </a:solidFill>
              </a:rPr>
              <a:t>ç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ão da Pol</a:t>
            </a:r>
            <a:r>
              <a:rPr lang="pt-BR" altLang="pt-BR" dirty="0">
                <a:solidFill>
                  <a:prstClr val="black"/>
                </a:solidFill>
              </a:rPr>
              <a:t>í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tica Nacional de Res</a:t>
            </a:r>
            <a:r>
              <a:rPr lang="pt-BR" altLang="pt-BR" dirty="0">
                <a:solidFill>
                  <a:prstClr val="black"/>
                </a:solidFill>
              </a:rPr>
              <a:t>í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duos S</a:t>
            </a:r>
            <a:r>
              <a:rPr lang="pt-BR" altLang="pt-BR" dirty="0">
                <a:solidFill>
                  <a:prstClr val="black"/>
                </a:solidFill>
              </a:rPr>
              <a:t>ó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lidos − </a:t>
            </a:r>
            <a:r>
              <a:rPr lang="pt-BR" altLang="pt-BR" b="1" dirty="0">
                <a:solidFill>
                  <a:prstClr val="black"/>
                </a:solidFill>
                <a:latin typeface="Arial Narrow" pitchFamily="34" charset="0"/>
              </a:rPr>
              <a:t>Lei </a:t>
            </a:r>
            <a:r>
              <a:rPr lang="pt-BR" altLang="pt-BR" sz="2000" b="1" dirty="0">
                <a:solidFill>
                  <a:prstClr val="black"/>
                </a:solidFill>
                <a:latin typeface="Arial Narrow" pitchFamily="34" charset="0"/>
              </a:rPr>
              <a:t>n</a:t>
            </a:r>
            <a:r>
              <a:rPr lang="pt-BR" altLang="pt-BR" sz="2000" b="1" dirty="0">
                <a:solidFill>
                  <a:prstClr val="black"/>
                </a:solidFill>
              </a:rPr>
              <a:t>º</a:t>
            </a:r>
            <a:r>
              <a:rPr lang="pt-BR" altLang="pt-BR" b="1" dirty="0">
                <a:solidFill>
                  <a:prstClr val="black"/>
                </a:solidFill>
                <a:latin typeface="Arial Narrow" pitchFamily="34" charset="0"/>
              </a:rPr>
              <a:t> 12.305 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e do Plano Nacional de Res</a:t>
            </a:r>
            <a:r>
              <a:rPr lang="pt-BR" altLang="pt-BR" dirty="0">
                <a:solidFill>
                  <a:prstClr val="black"/>
                </a:solidFill>
              </a:rPr>
              <a:t>í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duos S</a:t>
            </a:r>
            <a:r>
              <a:rPr lang="pt-BR" altLang="pt-BR" dirty="0">
                <a:solidFill>
                  <a:prstClr val="black"/>
                </a:solidFill>
              </a:rPr>
              <a:t>ó</a:t>
            </a:r>
            <a:r>
              <a:rPr lang="pt-BR" altLang="pt-BR" dirty="0">
                <a:solidFill>
                  <a:prstClr val="black"/>
                </a:solidFill>
                <a:latin typeface="Arial Narrow" pitchFamily="34" charset="0"/>
              </a:rPr>
              <a:t>lidos – PNRS. Apoio aos </a:t>
            </a:r>
            <a:r>
              <a:rPr lang="pt-BR" altLang="pt-BR" b="1" dirty="0">
                <a:solidFill>
                  <a:prstClr val="black"/>
                </a:solidFill>
                <a:latin typeface="Arial Narrow" pitchFamily="34" charset="0"/>
              </a:rPr>
              <a:t>PMGIRS.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5193928" y="4834179"/>
            <a:ext cx="431800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4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14902AA-4E7E-4D93-A756-AC2EF9AAF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1" name="Freeform 6">
            <a:extLst>
              <a:ext uri="{FF2B5EF4-FFF2-40B4-BE49-F238E27FC236}">
                <a16:creationId xmlns:a16="http://schemas.microsoft.com/office/drawing/2014/main" xmlns="" id="{AE0AE5A0-0098-4DC4-82DC-CCE4071B6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xmlns="" id="{B6D28670-6E3D-4F4B-AD22-EFA33BF3C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281916"/>
            <a:ext cx="10199511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/>
              <a:t>Debêntures</a:t>
            </a:r>
            <a:r>
              <a:rPr lang="en-US" b="1" dirty="0"/>
              <a:t> </a:t>
            </a:r>
            <a:r>
              <a:rPr lang="en-US" b="1" dirty="0" err="1"/>
              <a:t>Incentivadas</a:t>
            </a:r>
            <a:r>
              <a:rPr lang="en-US" b="1" dirty="0"/>
              <a:t> de </a:t>
            </a:r>
            <a:r>
              <a:rPr lang="en-US" b="1" dirty="0" err="1"/>
              <a:t>Infraestrutura</a:t>
            </a:r>
          </a:p>
          <a:p>
            <a:endParaRPr lang="en-US" b="1" dirty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438400"/>
            <a:ext cx="9601200" cy="375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buNone/>
            </a:pPr>
            <a:r>
              <a:rPr lang="en-US" b="1" dirty="0">
                <a:ea typeface="+mn-lt"/>
                <a:cs typeface="+mn-lt"/>
              </a:rPr>
              <a:t>Fonte: </a:t>
            </a:r>
            <a:r>
              <a:rPr lang="en-US" dirty="0" err="1">
                <a:ea typeface="+mn-lt"/>
                <a:cs typeface="+mn-lt"/>
              </a:rPr>
              <a:t>Captação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recursos</a:t>
            </a:r>
            <a:r>
              <a:rPr lang="en-US" dirty="0">
                <a:ea typeface="+mn-lt"/>
                <a:cs typeface="+mn-lt"/>
              </a:rPr>
              <a:t> no </a:t>
            </a:r>
            <a:r>
              <a:rPr lang="en-US" dirty="0" err="1" smtClean="0">
                <a:ea typeface="+mn-lt"/>
                <a:cs typeface="+mn-lt"/>
              </a:rPr>
              <a:t>mercado</a:t>
            </a:r>
            <a:endParaRPr lang="en-US" dirty="0" smtClean="0">
              <a:ea typeface="+mn-lt"/>
              <a:cs typeface="+mn-lt"/>
            </a:endParaRPr>
          </a:p>
          <a:p>
            <a:pPr marL="383540" indent="-383540">
              <a:buNone/>
            </a:pPr>
            <a:endParaRPr lang="en-US" dirty="0" err="1">
              <a:ea typeface="+mn-lt"/>
              <a:cs typeface="+mn-lt"/>
            </a:endParaRPr>
          </a:p>
          <a:p>
            <a:pPr marL="383540" indent="-383540">
              <a:buNone/>
            </a:pPr>
            <a:r>
              <a:rPr lang="en-US" b="1" dirty="0" err="1">
                <a:ea typeface="+mn-lt"/>
                <a:cs typeface="+mn-lt"/>
              </a:rPr>
              <a:t>Normas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Aplicáveis</a:t>
            </a:r>
            <a:r>
              <a:rPr lang="en-US" b="1" dirty="0">
                <a:ea typeface="+mn-lt"/>
                <a:cs typeface="+mn-lt"/>
              </a:rPr>
              <a:t>: </a:t>
            </a:r>
            <a:r>
              <a:rPr lang="en-US" dirty="0">
                <a:ea typeface="+mn-lt"/>
                <a:cs typeface="+mn-lt"/>
              </a:rPr>
              <a:t>Lei nº 12.431/2011, </a:t>
            </a:r>
            <a:r>
              <a:rPr lang="en-US" dirty="0" err="1">
                <a:ea typeface="+mn-lt"/>
                <a:cs typeface="+mn-lt"/>
              </a:rPr>
              <a:t>Decreto</a:t>
            </a:r>
            <a:r>
              <a:rPr lang="en-US" dirty="0">
                <a:ea typeface="+mn-lt"/>
                <a:cs typeface="+mn-lt"/>
              </a:rPr>
              <a:t> nº 8.874/2016  e </a:t>
            </a:r>
            <a:r>
              <a:rPr lang="en-US" dirty="0" err="1">
                <a:ea typeface="+mn-lt"/>
                <a:cs typeface="+mn-lt"/>
              </a:rPr>
              <a:t>Portaria</a:t>
            </a:r>
            <a:r>
              <a:rPr lang="en-US" dirty="0">
                <a:ea typeface="+mn-lt"/>
                <a:cs typeface="+mn-lt"/>
              </a:rPr>
              <a:t>  MCID nº </a:t>
            </a:r>
            <a:r>
              <a:rPr lang="en-US" dirty="0" smtClean="0">
                <a:ea typeface="+mn-lt"/>
                <a:cs typeface="+mn-lt"/>
              </a:rPr>
              <a:t>315/2018</a:t>
            </a:r>
          </a:p>
          <a:p>
            <a:pPr marL="383540" indent="-383540">
              <a:buNone/>
            </a:pPr>
            <a:endParaRPr lang="en-US" dirty="0"/>
          </a:p>
          <a:p>
            <a:pPr marL="383540" indent="-383540" algn="just">
              <a:buNone/>
            </a:pPr>
            <a:r>
              <a:rPr lang="en-US" b="1" dirty="0" err="1">
                <a:ea typeface="+mn-lt"/>
                <a:cs typeface="+mn-lt"/>
              </a:rPr>
              <a:t>Quem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pode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acessar</a:t>
            </a:r>
            <a:r>
              <a:rPr lang="en-US" b="1" dirty="0">
                <a:ea typeface="+mn-lt"/>
                <a:cs typeface="+mn-lt"/>
              </a:rPr>
              <a:t>: </a:t>
            </a:r>
            <a:endParaRPr lang="en-US" dirty="0">
              <a:ea typeface="+mn-lt"/>
              <a:cs typeface="+mn-lt"/>
            </a:endParaRPr>
          </a:p>
          <a:p>
            <a:pPr marL="383540" indent="-383540" algn="just">
              <a:buNone/>
            </a:pPr>
            <a:r>
              <a:rPr lang="en-US" b="1" dirty="0">
                <a:ea typeface="+mn-lt"/>
                <a:cs typeface="+mn-lt"/>
              </a:rPr>
              <a:t>   a) </a:t>
            </a:r>
            <a:r>
              <a:rPr lang="en-US" dirty="0" err="1">
                <a:ea typeface="+mn-lt"/>
                <a:cs typeface="+mn-lt"/>
              </a:rPr>
              <a:t>Concessionárias</a:t>
            </a:r>
            <a:r>
              <a:rPr lang="en-US" dirty="0">
                <a:ea typeface="+mn-lt"/>
                <a:cs typeface="+mn-lt"/>
              </a:rPr>
              <a:t> e/</a:t>
            </a:r>
            <a:r>
              <a:rPr lang="en-US" dirty="0" err="1">
                <a:ea typeface="+mn-lt"/>
                <a:cs typeface="+mn-lt"/>
              </a:rPr>
              <a:t>ou</a:t>
            </a:r>
            <a:r>
              <a:rPr lang="en-US" dirty="0">
                <a:ea typeface="+mn-lt"/>
                <a:cs typeface="+mn-lt"/>
              </a:rPr>
              <a:t> sub-</a:t>
            </a:r>
            <a:r>
              <a:rPr lang="en-US" dirty="0" err="1">
                <a:ea typeface="+mn-lt"/>
                <a:cs typeface="+mn-lt"/>
              </a:rPr>
              <a:t>concessionárias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383540" indent="-383540" algn="just">
              <a:buNone/>
            </a:pPr>
            <a:r>
              <a:rPr lang="en-US" dirty="0">
                <a:ea typeface="+mn-lt"/>
                <a:cs typeface="+mn-lt"/>
              </a:rPr>
              <a:t>   b) Sociedades </a:t>
            </a:r>
            <a:r>
              <a:rPr lang="en-US" dirty="0" err="1">
                <a:ea typeface="+mn-lt"/>
                <a:cs typeface="+mn-lt"/>
              </a:rPr>
              <a:t>Controladoras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776759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A14902AA-4E7E-4D93-A756-AC2EF9AAF9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2" name="Freeform 6">
            <a:extLst>
              <a:ext uri="{FF2B5EF4-FFF2-40B4-BE49-F238E27FC236}">
                <a16:creationId xmlns:a16="http://schemas.microsoft.com/office/drawing/2014/main" xmlns="" id="{AE0AE5A0-0098-4DC4-82DC-CCE4071B6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8299640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xmlns="" id="{B6D28670-6E3D-4F4B-AD22-EFA33BF3C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0266" y="1010266"/>
            <a:ext cx="10171466" cy="4857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83" y="1398896"/>
            <a:ext cx="9494058" cy="11600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 err="1">
                <a:ea typeface="+mj-lt"/>
                <a:cs typeface="+mj-lt"/>
              </a:rPr>
              <a:t>Debêntures</a:t>
            </a:r>
            <a:r>
              <a:rPr lang="en-US" b="1" dirty="0">
                <a:ea typeface="+mj-lt"/>
                <a:cs typeface="+mj-lt"/>
              </a:rPr>
              <a:t> </a:t>
            </a:r>
            <a:r>
              <a:rPr lang="en-US" b="1" dirty="0" err="1">
                <a:ea typeface="+mj-lt"/>
                <a:cs typeface="+mj-lt"/>
              </a:rPr>
              <a:t>Incentivadas</a:t>
            </a:r>
            <a:r>
              <a:rPr lang="en-US" b="1" dirty="0">
                <a:ea typeface="+mj-lt"/>
                <a:cs typeface="+mj-lt"/>
              </a:rPr>
              <a:t> de </a:t>
            </a:r>
            <a:r>
              <a:rPr lang="en-US" b="1" dirty="0" err="1">
                <a:ea typeface="+mj-lt"/>
                <a:cs typeface="+mj-lt"/>
              </a:rPr>
              <a:t>Infraestrutura</a:t>
            </a:r>
            <a:endParaRPr lang="en-US" dirty="0" err="1">
              <a:ea typeface="+mj-lt"/>
              <a:cs typeface="+mj-lt"/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430" y="2344676"/>
            <a:ext cx="9325970" cy="3141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 algn="just">
              <a:buNone/>
            </a:pPr>
            <a:r>
              <a:rPr lang="en-US" b="1" dirty="0">
                <a:ea typeface="+mn-lt"/>
                <a:cs typeface="+mn-lt"/>
              </a:rPr>
              <a:t>O que é </a:t>
            </a:r>
            <a:r>
              <a:rPr lang="en-US" b="1" dirty="0" err="1">
                <a:ea typeface="+mn-lt"/>
                <a:cs typeface="+mn-lt"/>
              </a:rPr>
              <a:t>financiável</a:t>
            </a:r>
            <a:r>
              <a:rPr lang="en-US" b="1" dirty="0">
                <a:ea typeface="+mn-lt"/>
                <a:cs typeface="+mn-lt"/>
              </a:rPr>
              <a:t>: </a:t>
            </a:r>
            <a:endParaRPr lang="en-US" dirty="0"/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  a)  </a:t>
            </a:r>
            <a:r>
              <a:rPr lang="en-US" dirty="0" err="1">
                <a:ea typeface="+mn-lt"/>
                <a:cs typeface="+mn-lt"/>
              </a:rPr>
              <a:t>Estudos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projetos</a:t>
            </a:r>
            <a:r>
              <a:rPr lang="en-US" dirty="0">
                <a:ea typeface="+mn-lt"/>
                <a:cs typeface="+mn-lt"/>
              </a:rPr>
              <a:t>, inclusive </a:t>
            </a:r>
            <a:r>
              <a:rPr lang="en-US" dirty="0" err="1">
                <a:ea typeface="+mn-lt"/>
                <a:cs typeface="+mn-lt"/>
              </a:rPr>
              <a:t>planos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contingência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emergência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desativação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previstos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Portaria</a:t>
            </a:r>
            <a:r>
              <a:rPr lang="en-US" dirty="0">
                <a:ea typeface="+mn-lt"/>
                <a:cs typeface="+mn-lt"/>
              </a:rPr>
              <a:t> nº 274/2019;</a:t>
            </a:r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  b) </a:t>
            </a:r>
            <a:r>
              <a:rPr lang="en-US" dirty="0" err="1">
                <a:ea typeface="+mn-lt"/>
                <a:cs typeface="+mn-lt"/>
              </a:rPr>
              <a:t>Desativação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encerramento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recuperação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lixões</a:t>
            </a:r>
            <a:r>
              <a:rPr lang="en-US" dirty="0">
                <a:ea typeface="+mn-lt"/>
                <a:cs typeface="+mn-lt"/>
              </a:rPr>
              <a:t>;</a:t>
            </a:r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  c) coleta, </a:t>
            </a:r>
            <a:r>
              <a:rPr lang="en-US" dirty="0" err="1">
                <a:ea typeface="+mn-lt"/>
                <a:cs typeface="+mn-lt"/>
              </a:rPr>
              <a:t>transbordo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tratamento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disposição</a:t>
            </a:r>
            <a:r>
              <a:rPr lang="en-US" dirty="0">
                <a:ea typeface="+mn-lt"/>
                <a:cs typeface="+mn-lt"/>
              </a:rPr>
              <a:t> final – inclusive URE, RCD e RSS</a:t>
            </a:r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 d) </a:t>
            </a:r>
            <a:r>
              <a:rPr lang="en-US" dirty="0" err="1">
                <a:ea typeface="+mn-lt"/>
                <a:cs typeface="+mn-lt"/>
              </a:rPr>
              <a:t>Unidades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recuperação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energética</a:t>
            </a:r>
            <a:r>
              <a:rPr lang="en-US" dirty="0">
                <a:ea typeface="+mn-lt"/>
                <a:cs typeface="+mn-lt"/>
              </a:rPr>
              <a:t>;</a:t>
            </a:r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 e) </a:t>
            </a:r>
            <a:r>
              <a:rPr lang="en-US" dirty="0" err="1">
                <a:ea typeface="+mn-lt"/>
                <a:cs typeface="+mn-lt"/>
              </a:rPr>
              <a:t>Aquisição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equipamentos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veículos</a:t>
            </a:r>
            <a:r>
              <a:rPr lang="en-US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49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8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Rectangle 160">
            <a:extLst>
              <a:ext uri="{FF2B5EF4-FFF2-40B4-BE49-F238E27FC236}">
                <a16:creationId xmlns:a16="http://schemas.microsoft.com/office/drawing/2014/main" xmlns="" id="{3362DFFC-4DCC-48EE-B781-94D04B95F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343809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2"/>
                </a:solidFill>
              </a:rPr>
              <a:t>Debêntures</a:t>
            </a:r>
            <a:r>
              <a:rPr lang="en-US" sz="5400" b="1" dirty="0">
                <a:solidFill>
                  <a:schemeClr val="bg2"/>
                </a:solidFill>
              </a:rPr>
              <a:t> </a:t>
            </a:r>
            <a:r>
              <a:rPr lang="en-US" sz="5400" b="1" dirty="0" err="1">
                <a:solidFill>
                  <a:schemeClr val="bg2"/>
                </a:solidFill>
              </a:rPr>
              <a:t>Incentivadas</a:t>
            </a:r>
            <a:r>
              <a:rPr lang="en-US" sz="5400" b="1" dirty="0">
                <a:solidFill>
                  <a:schemeClr val="bg2"/>
                </a:solidFill>
              </a:rPr>
              <a:t> de </a:t>
            </a:r>
            <a:r>
              <a:rPr lang="en-US" sz="5400" b="1" dirty="0" err="1">
                <a:solidFill>
                  <a:schemeClr val="bg2"/>
                </a:solidFill>
              </a:rPr>
              <a:t>Infraestrutura</a:t>
            </a:r>
            <a:endParaRPr lang="en-US" dirty="0" err="1">
              <a:solidFill>
                <a:schemeClr val="bg2"/>
              </a:solidFill>
            </a:endParaRPr>
          </a:p>
          <a:p>
            <a:pPr algn="r"/>
            <a:endParaRPr lang="en-US" sz="5400" b="1" dirty="0">
              <a:solidFill>
                <a:schemeClr val="bg2"/>
              </a:solidFill>
            </a:endParaRPr>
          </a:p>
        </p:txBody>
      </p:sp>
      <p:sp>
        <p:nvSpPr>
          <p:cNvPr id="164" name="Rectangle 162">
            <a:extLst>
              <a:ext uri="{FF2B5EF4-FFF2-40B4-BE49-F238E27FC236}">
                <a16:creationId xmlns:a16="http://schemas.microsoft.com/office/drawing/2014/main" xmlns="" id="{18B8B265-E68C-4B64-9238-781F0102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48010A4A-91E3-4A22-9BA7-56BD76D94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103" y="612276"/>
            <a:ext cx="5374160" cy="51951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>
              <a:buNone/>
            </a:pPr>
            <a:r>
              <a:rPr lang="en-US" b="1" dirty="0" err="1">
                <a:ea typeface="+mn-lt"/>
                <a:cs typeface="+mn-lt"/>
              </a:rPr>
              <a:t>Regras</a:t>
            </a:r>
            <a:r>
              <a:rPr lang="en-US" b="1" dirty="0">
                <a:ea typeface="+mn-lt"/>
                <a:cs typeface="+mn-lt"/>
              </a:rPr>
              <a:t> Gerais: </a:t>
            </a:r>
            <a:endParaRPr lang="en-US" dirty="0"/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  a) </a:t>
            </a:r>
            <a:r>
              <a:rPr lang="en-US" dirty="0" err="1">
                <a:ea typeface="+mn-lt"/>
                <a:cs typeface="+mn-lt"/>
              </a:rPr>
              <a:t>Prestação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serviço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regularizada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contrato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programa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concessão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válido</a:t>
            </a:r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  b) </a:t>
            </a:r>
            <a:r>
              <a:rPr lang="en-US" dirty="0" err="1">
                <a:ea typeface="+mn-lt"/>
                <a:cs typeface="+mn-lt"/>
              </a:rPr>
              <a:t>Certidão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negativa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débitos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relativa</a:t>
            </a:r>
            <a:r>
              <a:rPr lang="en-US" dirty="0">
                <a:ea typeface="+mn-lt"/>
                <a:cs typeface="+mn-lt"/>
              </a:rPr>
              <a:t> à </a:t>
            </a:r>
            <a:r>
              <a:rPr lang="en-US" dirty="0" err="1">
                <a:ea typeface="+mn-lt"/>
                <a:cs typeface="+mn-lt"/>
              </a:rPr>
              <a:t>tributos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federais</a:t>
            </a:r>
            <a:r>
              <a:rPr lang="en-US" dirty="0">
                <a:ea typeface="+mn-lt"/>
                <a:cs typeface="+mn-lt"/>
              </a:rPr>
              <a:t> e a </a:t>
            </a:r>
            <a:r>
              <a:rPr lang="en-US" dirty="0" err="1">
                <a:ea typeface="+mn-lt"/>
                <a:cs typeface="+mn-lt"/>
              </a:rPr>
              <a:t>dívida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ativa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União</a:t>
            </a:r>
            <a:endParaRPr lang="en-US" dirty="0" err="1"/>
          </a:p>
          <a:p>
            <a:pPr marL="383540" indent="-383540">
              <a:buNone/>
            </a:pPr>
            <a:endParaRPr lang="en-US" b="1" dirty="0" smtClean="0">
              <a:ea typeface="+mn-lt"/>
              <a:cs typeface="+mn-lt"/>
            </a:endParaRPr>
          </a:p>
          <a:p>
            <a:pPr marL="383540" indent="-383540">
              <a:buNone/>
            </a:pPr>
            <a:r>
              <a:rPr lang="en-US" b="1" dirty="0" err="1" smtClean="0">
                <a:ea typeface="+mn-lt"/>
                <a:cs typeface="+mn-lt"/>
              </a:rPr>
              <a:t>Regras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Específicas</a:t>
            </a:r>
            <a:r>
              <a:rPr lang="en-US" b="1" dirty="0">
                <a:ea typeface="+mn-lt"/>
                <a:cs typeface="+mn-lt"/>
              </a:rPr>
              <a:t>: </a:t>
            </a:r>
            <a:endParaRPr lang="en-US" dirty="0"/>
          </a:p>
          <a:p>
            <a:pPr marL="383540" indent="-383540">
              <a:buNone/>
            </a:pPr>
            <a:r>
              <a:rPr lang="en-US" dirty="0">
                <a:ea typeface="+mn-lt"/>
                <a:cs typeface="+mn-lt"/>
              </a:rPr>
              <a:t>   a)  </a:t>
            </a:r>
            <a:r>
              <a:rPr lang="en-US" dirty="0" err="1">
                <a:ea typeface="+mn-lt"/>
                <a:cs typeface="+mn-lt"/>
              </a:rPr>
              <a:t>Empreendimentos</a:t>
            </a:r>
            <a:r>
              <a:rPr lang="en-US" dirty="0">
                <a:ea typeface="+mn-lt"/>
                <a:cs typeface="+mn-lt"/>
              </a:rPr>
              <a:t> com </a:t>
            </a:r>
            <a:r>
              <a:rPr lang="en-US" dirty="0" err="1">
                <a:ea typeface="+mn-lt"/>
                <a:cs typeface="+mn-lt"/>
              </a:rPr>
              <a:t>tecnologias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inovadoras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apresentação</a:t>
            </a:r>
            <a:r>
              <a:rPr lang="en-US" dirty="0">
                <a:ea typeface="+mn-lt"/>
                <a:cs typeface="+mn-lt"/>
              </a:rPr>
              <a:t> de LI</a:t>
            </a:r>
          </a:p>
        </p:txBody>
      </p:sp>
    </p:spTree>
    <p:extLst>
      <p:ext uri="{BB962C8B-B14F-4D97-AF65-F5344CB8AC3E}">
        <p14:creationId xmlns:p14="http://schemas.microsoft.com/office/powerpoint/2010/main" val="1397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09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26" name="Picture 27" descr="A picture containing building, outdoor, road&#10;&#10;Description generated with very high confidence">
            <a:extLst>
              <a:ext uri="{FF2B5EF4-FFF2-40B4-BE49-F238E27FC236}">
                <a16:creationId xmlns:a16="http://schemas.microsoft.com/office/drawing/2014/main" xmlns="" id="{82DA4138-D881-48E4-902E-0DD6615EBE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442" r="1" b="10986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27" name="Rectangle 113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9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>
                <a:solidFill>
                  <a:schemeClr val="bg2"/>
                </a:solidFill>
              </a:rPr>
              <a:t>CARTEIRA DE PROJETOS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:\CGPRI\APRESENTAÇÕES\Resíduos\18783672_30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76"/>
            <a:ext cx="12191999" cy="686235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1E97E668-9506-4F77-913B-9C9D04B7646D}"/>
              </a:ext>
            </a:extLst>
          </p:cNvPr>
          <p:cNvSpPr/>
          <p:nvPr/>
        </p:nvSpPr>
        <p:spPr>
          <a:xfrm>
            <a:off x="365760" y="391885"/>
            <a:ext cx="11508377" cy="60742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743159" y="3569735"/>
            <a:ext cx="3737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+mj-lt"/>
              </a:rPr>
              <a:t>Fonte: SACI - MDR (13/05/2019)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976252" y="3612353"/>
            <a:ext cx="6983271" cy="2384844"/>
            <a:chOff x="3976252" y="3548853"/>
            <a:chExt cx="6983271" cy="2384844"/>
          </a:xfrm>
        </p:grpSpPr>
        <p:sp>
          <p:nvSpPr>
            <p:cNvPr id="6" name="CaixaDeTexto 5"/>
            <p:cNvSpPr txBox="1"/>
            <p:nvPr/>
          </p:nvSpPr>
          <p:spPr>
            <a:xfrm>
              <a:off x="5640777" y="5010367"/>
              <a:ext cx="5318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56 contratos de RSU – R$ 22,4 milhões</a:t>
              </a:r>
            </a:p>
            <a:p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22 contratos de RSU – R$ 86,7 milhões</a:t>
              </a:r>
            </a:p>
            <a:p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10 contratos de RSU – R$ 725,3 milhões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976252" y="5010367"/>
              <a:ext cx="1541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OGU</a:t>
              </a:r>
            </a:p>
            <a:p>
              <a:pPr algn="r"/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FIN Público</a:t>
              </a:r>
            </a:p>
            <a:p>
              <a:pPr algn="r"/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FIN Privado</a:t>
              </a:r>
            </a:p>
          </p:txBody>
        </p:sp>
        <p:sp>
          <p:nvSpPr>
            <p:cNvPr id="15" name="CaixaDeTexto 5">
              <a:extLst>
                <a:ext uri="{FF2B5EF4-FFF2-40B4-BE49-F238E27FC236}">
                  <a16:creationId xmlns="" xmlns:a16="http://schemas.microsoft.com/office/drawing/2014/main" id="{FB0066B3-A3AB-47CA-970C-92ED87F21248}"/>
                </a:ext>
              </a:extLst>
            </p:cNvPr>
            <p:cNvSpPr txBox="1"/>
            <p:nvPr/>
          </p:nvSpPr>
          <p:spPr>
            <a:xfrm>
              <a:off x="4411989" y="3548853"/>
              <a:ext cx="531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b="1" dirty="0">
                  <a:solidFill>
                    <a:schemeClr val="tx1"/>
                  </a:solidFill>
                  <a:latin typeface="+mj-lt"/>
                </a:rPr>
                <a:t>2%</a:t>
              </a: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27" y="1479228"/>
            <a:ext cx="9405141" cy="213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09">
            <a:extLst>
              <a:ext uri="{FF2B5EF4-FFF2-40B4-BE49-F238E27FC236}">
                <a16:creationId xmlns:a16="http://schemas.microsoft.com/office/drawing/2014/main" xmlns="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xmlns="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xmlns="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26" name="Picture 27" descr="A picture containing building, outdoor, road&#10;&#10;Description generated with very high confidence">
            <a:extLst>
              <a:ext uri="{FF2B5EF4-FFF2-40B4-BE49-F238E27FC236}">
                <a16:creationId xmlns:a16="http://schemas.microsoft.com/office/drawing/2014/main" xmlns="" id="{82DA4138-D881-48E4-902E-0DD6615EBE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442" r="1" b="10986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27" name="Rectangle 113">
            <a:extLst>
              <a:ext uri="{FF2B5EF4-FFF2-40B4-BE49-F238E27FC236}">
                <a16:creationId xmlns:a16="http://schemas.microsoft.com/office/drawing/2014/main" xmlns="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Freeform 6">
            <a:extLst>
              <a:ext uri="{FF2B5EF4-FFF2-40B4-BE49-F238E27FC236}">
                <a16:creationId xmlns:a16="http://schemas.microsoft.com/office/drawing/2014/main" xmlns="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9" name="Freeform 6">
            <a:extLst>
              <a:ext uri="{FF2B5EF4-FFF2-40B4-BE49-F238E27FC236}">
                <a16:creationId xmlns:a16="http://schemas.microsoft.com/office/drawing/2014/main" xmlns="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cap="all" dirty="0" smtClean="0">
                <a:solidFill>
                  <a:schemeClr val="bg2"/>
                </a:solidFill>
              </a:rPr>
              <a:t>DESAFIOs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565275" y="44450"/>
            <a:ext cx="6834188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8925" y="188914"/>
            <a:ext cx="67691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Desafios do Modelo Brasileiro</a:t>
            </a:r>
            <a:endParaRPr lang="pt-BR" alt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201133" y="1548581"/>
            <a:ext cx="2810917" cy="489875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174801" y="1527957"/>
            <a:ext cx="2796074" cy="489875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01771" y="1537948"/>
            <a:ext cx="2836257" cy="489875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21861" y="3491186"/>
            <a:ext cx="2816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prstClr val="black"/>
                </a:solidFill>
                <a:latin typeface="Verdana"/>
              </a:rPr>
              <a:t>Porte dos </a:t>
            </a:r>
            <a:r>
              <a:rPr lang="pt-BR" altLang="pt-BR" sz="1600" b="1" dirty="0" smtClean="0">
                <a:solidFill>
                  <a:prstClr val="black"/>
                </a:solidFill>
                <a:latin typeface="Verdana"/>
              </a:rPr>
              <a:t>Municípios</a:t>
            </a:r>
          </a:p>
          <a:p>
            <a:pPr algn="ctr"/>
            <a:endParaRPr lang="pt-BR" altLang="pt-BR" sz="1600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altLang="pt-BR" sz="1600" b="1" dirty="0">
              <a:solidFill>
                <a:prstClr val="black"/>
              </a:solidFill>
              <a:latin typeface="Verdana"/>
            </a:endParaRPr>
          </a:p>
          <a:p>
            <a:pPr lvl="0" algn="ctr"/>
            <a:r>
              <a:rPr lang="pt-BR" sz="1600" b="1" dirty="0"/>
              <a:t>Cerca de 60% dos municípios encaminham seus resíduos para </a:t>
            </a:r>
            <a:r>
              <a:rPr lang="pt-BR" sz="1600" b="1" dirty="0" smtClean="0"/>
              <a:t>lixões ou aterros  controlados.</a:t>
            </a:r>
            <a:endParaRPr lang="pt-BR" sz="1600" b="1" dirty="0"/>
          </a:p>
          <a:p>
            <a:pPr lvl="0" algn="ctr"/>
            <a:endParaRPr lang="pt-BR" sz="1600" b="1" dirty="0"/>
          </a:p>
          <a:p>
            <a:pPr lvl="0" algn="ctr"/>
            <a:r>
              <a:rPr lang="pt-BR" sz="1600" b="1" dirty="0"/>
              <a:t>Em geral associados ao baixo IDH e baixo PIB dos munícipios.</a:t>
            </a:r>
          </a:p>
          <a:p>
            <a:pPr algn="ctr"/>
            <a:endParaRPr lang="pt-BR" sz="1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6201133" y="3396635"/>
            <a:ext cx="2796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prstClr val="black"/>
                </a:solidFill>
                <a:latin typeface="Verdana"/>
              </a:rPr>
              <a:t>Capacidade técnica/institucional do Gestor </a:t>
            </a:r>
            <a:r>
              <a:rPr lang="pt-BR" altLang="pt-BR" sz="1600" b="1" dirty="0" smtClean="0">
                <a:solidFill>
                  <a:prstClr val="black"/>
                </a:solidFill>
                <a:latin typeface="Verdana"/>
              </a:rPr>
              <a:t>Público e dos Reguladores</a:t>
            </a:r>
            <a:endParaRPr lang="pt-BR" altLang="pt-BR" sz="16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lvl="0" algn="ctr"/>
            <a:r>
              <a:rPr lang="pt-BR" sz="1600" b="1" dirty="0"/>
              <a:t>Poucos municípios contam com gestão adequada do </a:t>
            </a:r>
            <a:r>
              <a:rPr lang="pt-BR" sz="1600" b="1" dirty="0" smtClean="0"/>
              <a:t>RSU e a regulação do tema ainda é muito incipiente.</a:t>
            </a:r>
            <a:endParaRPr lang="pt-BR" sz="1600" b="1" dirty="0"/>
          </a:p>
        </p:txBody>
      </p:sp>
      <p:sp>
        <p:nvSpPr>
          <p:cNvPr id="24" name="Retângulo 23"/>
          <p:cNvSpPr/>
          <p:nvPr/>
        </p:nvSpPr>
        <p:spPr>
          <a:xfrm>
            <a:off x="9183868" y="1548581"/>
            <a:ext cx="2810917" cy="489875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99658" y="1647272"/>
            <a:ext cx="2440482" cy="17493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6" name="Retângulo 25"/>
          <p:cNvSpPr/>
          <p:nvPr/>
        </p:nvSpPr>
        <p:spPr>
          <a:xfrm>
            <a:off x="3174801" y="3470067"/>
            <a:ext cx="2796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 smtClean="0">
                <a:solidFill>
                  <a:prstClr val="black"/>
                </a:solidFill>
                <a:latin typeface="Verdana"/>
              </a:rPr>
              <a:t>Regionalização</a:t>
            </a:r>
            <a:endParaRPr lang="pt-BR" altLang="pt-BR" sz="16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b="1" dirty="0" smtClean="0">
              <a:solidFill>
                <a:prstClr val="black"/>
              </a:solidFill>
              <a:latin typeface="Verdana"/>
            </a:endParaRPr>
          </a:p>
          <a:p>
            <a:pPr algn="ctr" defTabSz="400050">
              <a:spcBef>
                <a:spcPct val="0"/>
              </a:spcBef>
            </a:pPr>
            <a:r>
              <a:rPr lang="pt-BR" sz="1600" b="1" dirty="0"/>
              <a:t>A prestação regionalizada dos serviços possibilitaria escala racional na gestão do RSU e equipes técnicas capacitadas</a:t>
            </a:r>
            <a:r>
              <a:rPr lang="pt-BR" sz="1600" b="1" dirty="0" smtClean="0"/>
              <a:t>.</a:t>
            </a:r>
          </a:p>
          <a:p>
            <a:pPr algn="ctr" defTabSz="400050">
              <a:spcBef>
                <a:spcPct val="0"/>
              </a:spcBef>
            </a:pPr>
            <a:endParaRPr lang="pt-BR" sz="1600" b="1" dirty="0"/>
          </a:p>
          <a:p>
            <a:pPr algn="ctr" defTabSz="400050">
              <a:spcBef>
                <a:spcPct val="0"/>
              </a:spcBef>
            </a:pPr>
            <a:r>
              <a:rPr lang="pt-BR" sz="1600" b="1" dirty="0" smtClean="0"/>
              <a:t>Dificuldades políticas e de governança.</a:t>
            </a:r>
            <a:endParaRPr lang="pt-BR" sz="1600" b="1" dirty="0"/>
          </a:p>
        </p:txBody>
      </p:sp>
      <p:sp>
        <p:nvSpPr>
          <p:cNvPr id="27" name="Retângulo 26"/>
          <p:cNvSpPr/>
          <p:nvPr/>
        </p:nvSpPr>
        <p:spPr>
          <a:xfrm>
            <a:off x="9198711" y="3487711"/>
            <a:ext cx="27960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 smtClean="0">
                <a:solidFill>
                  <a:prstClr val="black"/>
                </a:solidFill>
                <a:latin typeface="Verdana"/>
              </a:rPr>
              <a:t>Localização dos aterros</a:t>
            </a:r>
            <a:endParaRPr lang="pt-BR" altLang="pt-BR" sz="16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lvl="0" algn="ctr" defTabSz="400050">
              <a:spcBef>
                <a:spcPct val="0"/>
              </a:spcBef>
            </a:pPr>
            <a:r>
              <a:rPr lang="pt-BR" sz="1600" b="1" dirty="0" smtClean="0"/>
              <a:t>Nos grandes centros: Falta </a:t>
            </a:r>
            <a:r>
              <a:rPr lang="pt-BR" sz="1600" b="1" dirty="0"/>
              <a:t>de disponibilidade de áreas para novos </a:t>
            </a:r>
            <a:r>
              <a:rPr lang="pt-BR" sz="1600" b="1" dirty="0" smtClean="0"/>
              <a:t>aterros.</a:t>
            </a:r>
          </a:p>
          <a:p>
            <a:pPr lvl="0" algn="ctr" defTabSz="400050">
              <a:spcBef>
                <a:spcPct val="0"/>
              </a:spcBef>
            </a:pPr>
            <a:endParaRPr lang="pt-BR" sz="1600" b="1" dirty="0"/>
          </a:p>
          <a:p>
            <a:pPr lvl="0" algn="ctr" defTabSz="400050">
              <a:spcBef>
                <a:spcPct val="0"/>
              </a:spcBef>
            </a:pPr>
            <a:r>
              <a:rPr lang="pt-BR" sz="1600" b="1" dirty="0"/>
              <a:t>Dificuldades </a:t>
            </a:r>
            <a:r>
              <a:rPr lang="pt-BR" sz="1600" b="1" dirty="0" smtClean="0"/>
              <a:t>em </a:t>
            </a:r>
            <a:r>
              <a:rPr lang="pt-BR" sz="1600" b="1" dirty="0"/>
              <a:t>se obter </a:t>
            </a:r>
            <a:r>
              <a:rPr lang="pt-BR" sz="1600" b="1" dirty="0" smtClean="0"/>
              <a:t>novos licenciamentos </a:t>
            </a:r>
            <a:r>
              <a:rPr lang="pt-BR" sz="1600" b="1" dirty="0"/>
              <a:t>ambientais.</a:t>
            </a:r>
          </a:p>
        </p:txBody>
      </p:sp>
      <p:pic>
        <p:nvPicPr>
          <p:cNvPr id="28" name="Picture 9" descr="http://www.isaebrasil.com.br/revista/edicao20/img_revista/residuos_aterro_perspectiva_20_isae.pn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5282"/>
          <a:stretch/>
        </p:blipFill>
        <p:spPr bwMode="auto">
          <a:xfrm>
            <a:off x="9358488" y="1647270"/>
            <a:ext cx="2511404" cy="174936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9" name="Retângulo 28"/>
          <p:cNvSpPr/>
          <p:nvPr/>
        </p:nvSpPr>
        <p:spPr>
          <a:xfrm>
            <a:off x="6395311" y="1625475"/>
            <a:ext cx="2422560" cy="174936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pic>
        <p:nvPicPr>
          <p:cNvPr id="30" name="Picture 2" descr="Foto: Clarice Castro/ GE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3095"/>
          <a:stretch/>
        </p:blipFill>
        <p:spPr bwMode="auto">
          <a:xfrm>
            <a:off x="3373238" y="1637332"/>
            <a:ext cx="2378882" cy="17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54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565275" y="44450"/>
            <a:ext cx="6834188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8924" y="188914"/>
            <a:ext cx="8588376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Desafios de Sustentabilidade Financeira</a:t>
            </a:r>
            <a:endParaRPr lang="pt-BR" alt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48534" y="1289852"/>
            <a:ext cx="2810917" cy="5024103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Baixa Capacidade de investimento do Setor Privado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Limite de exposição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Inadimplência do setor público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alt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garantias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461462" y="1289852"/>
            <a:ext cx="2796074" cy="5024103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461462" y="3348010"/>
            <a:ext cx="27960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black"/>
                </a:solidFill>
                <a:latin typeface="Verdana"/>
              </a:rPr>
              <a:t>Remuneração </a:t>
            </a:r>
            <a:r>
              <a:rPr lang="pt-BR" sz="1600" b="1" dirty="0">
                <a:solidFill>
                  <a:prstClr val="black"/>
                </a:solidFill>
                <a:latin typeface="Verdana"/>
              </a:rPr>
              <a:t>pela </a:t>
            </a:r>
            <a:r>
              <a:rPr lang="pt-BR" sz="1600" b="1" dirty="0" smtClean="0">
                <a:solidFill>
                  <a:prstClr val="black"/>
                </a:solidFill>
                <a:latin typeface="Verdana"/>
              </a:rPr>
              <a:t>cobrança por meio de taxas ou tarifas</a:t>
            </a:r>
            <a:endParaRPr lang="pt-BR" sz="1600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altLang="pt-BR" sz="1600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altLang="pt-BR" sz="1600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pt-BR" sz="1600" b="1" dirty="0"/>
              <a:t>Os municípios com sistemas próprios de arrecadação para custear a limpeza pública são mais sustentáveis na gestão de RSU. </a:t>
            </a:r>
            <a:r>
              <a:rPr lang="pt-BR" sz="1600" b="1" dirty="0" smtClean="0"/>
              <a:t>Tarifa viabiliza concessão comum.</a:t>
            </a:r>
            <a:endParaRPr lang="pt-BR" sz="1600" b="1" dirty="0"/>
          </a:p>
        </p:txBody>
      </p:sp>
      <p:sp>
        <p:nvSpPr>
          <p:cNvPr id="32" name="Retângulo 31"/>
          <p:cNvSpPr/>
          <p:nvPr/>
        </p:nvSpPr>
        <p:spPr>
          <a:xfrm>
            <a:off x="7431268" y="1270652"/>
            <a:ext cx="2821469" cy="504330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622145" y="1496283"/>
            <a:ext cx="2453438" cy="174936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34" name="Retângulo 33"/>
          <p:cNvSpPr/>
          <p:nvPr/>
        </p:nvSpPr>
        <p:spPr>
          <a:xfrm>
            <a:off x="1637496" y="1515486"/>
            <a:ext cx="2475555" cy="174936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37" name="Retângulo 36"/>
          <p:cNvSpPr/>
          <p:nvPr/>
        </p:nvSpPr>
        <p:spPr>
          <a:xfrm>
            <a:off x="4448534" y="3264849"/>
            <a:ext cx="2797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 smtClean="0">
                <a:solidFill>
                  <a:prstClr val="black"/>
                </a:solidFill>
                <a:latin typeface="Verdana"/>
              </a:rPr>
              <a:t>Baixo investimento </a:t>
            </a:r>
            <a:r>
              <a:rPr lang="pt-BR" altLang="pt-BR" sz="1600" b="1" dirty="0">
                <a:solidFill>
                  <a:prstClr val="black"/>
                </a:solidFill>
                <a:latin typeface="Verdana"/>
              </a:rPr>
              <a:t>do Setor </a:t>
            </a:r>
            <a:r>
              <a:rPr lang="pt-BR" altLang="pt-BR" sz="1600" b="1" dirty="0" smtClean="0">
                <a:solidFill>
                  <a:prstClr val="black"/>
                </a:solidFill>
                <a:latin typeface="Verdana"/>
              </a:rPr>
              <a:t>Privado</a:t>
            </a:r>
          </a:p>
          <a:p>
            <a:pPr algn="ctr"/>
            <a:endParaRPr lang="pt-BR" altLang="pt-BR" sz="1600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altLang="pt-BR" sz="1600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pt-BR" altLang="pt-BR" sz="1600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pt-BR" altLang="pt-BR" sz="1600" b="1" dirty="0"/>
              <a:t>Contratações de curto </a:t>
            </a:r>
            <a:r>
              <a:rPr lang="pt-BR" altLang="pt-BR" sz="1600" b="1" dirty="0" smtClean="0"/>
              <a:t>prazo dificultam acesso a crédito de longo prazo.</a:t>
            </a:r>
            <a:endParaRPr lang="pt-BR" altLang="pt-BR" sz="1600" b="1" dirty="0"/>
          </a:p>
          <a:p>
            <a:pPr algn="ctr"/>
            <a:r>
              <a:rPr lang="pt-BR" altLang="pt-BR" sz="1600" b="1" dirty="0" smtClean="0"/>
              <a:t>Inadimplência </a:t>
            </a:r>
            <a:r>
              <a:rPr lang="pt-BR" altLang="pt-BR" sz="1600" b="1" dirty="0"/>
              <a:t>do setor </a:t>
            </a:r>
            <a:r>
              <a:rPr lang="pt-BR" altLang="pt-BR" sz="1600" b="1" dirty="0" smtClean="0"/>
              <a:t>público (receita &lt; custos).</a:t>
            </a:r>
            <a:endParaRPr lang="pt-BR" altLang="pt-BR" sz="1600" b="1" dirty="0"/>
          </a:p>
        </p:txBody>
      </p:sp>
      <p:sp>
        <p:nvSpPr>
          <p:cNvPr id="38" name="Retângulo 37"/>
          <p:cNvSpPr/>
          <p:nvPr/>
        </p:nvSpPr>
        <p:spPr>
          <a:xfrm>
            <a:off x="7444991" y="3359301"/>
            <a:ext cx="28077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>
                <a:solidFill>
                  <a:prstClr val="black"/>
                </a:solidFill>
                <a:latin typeface="Verdana"/>
              </a:rPr>
              <a:t>Principal entrave no financiamento de operações de crédito: Oferta de Garantias</a:t>
            </a:r>
          </a:p>
          <a:p>
            <a:pPr algn="ctr"/>
            <a:endParaRPr lang="pt-BR" sz="1600" dirty="0">
              <a:solidFill>
                <a:prstClr val="black"/>
              </a:solidFill>
              <a:latin typeface="Verdana"/>
            </a:endParaRPr>
          </a:p>
          <a:p>
            <a:pPr lvl="0" algn="ctr"/>
            <a:r>
              <a:rPr lang="pt-BR" sz="1600" b="1" dirty="0" smtClean="0"/>
              <a:t>Carência </a:t>
            </a:r>
            <a:r>
              <a:rPr lang="pt-BR" sz="1600" b="1" dirty="0"/>
              <a:t>de contratos de concessão/PPP e da cobrança da prestação do serviço, impactam nas garantias exigidas pelos Agentes Financeiros.</a:t>
            </a:r>
          </a:p>
        </p:txBody>
      </p:sp>
      <p:pic>
        <p:nvPicPr>
          <p:cNvPr id="39" name="Picture 2" descr="Fotos: divulgação prefeitura de são josé dos camp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0"/>
          <a:stretch/>
        </p:blipFill>
        <p:spPr bwMode="auto">
          <a:xfrm>
            <a:off x="4639410" y="1515484"/>
            <a:ext cx="2447189" cy="17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96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8">
            <a:extLst>
              <a:ext uri="{FF2B5EF4-FFF2-40B4-BE49-F238E27FC236}">
                <a16:creationId xmlns:a16="http://schemas.microsoft.com/office/drawing/2014/main" xmlns="" id="{2A97F59D-628C-4053-B41F-489D0045F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Rectangle 160">
            <a:extLst>
              <a:ext uri="{FF2B5EF4-FFF2-40B4-BE49-F238E27FC236}">
                <a16:creationId xmlns:a16="http://schemas.microsoft.com/office/drawing/2014/main" xmlns="" id="{3362DFFC-4DCC-48EE-B781-94D04B95F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343809" cy="526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2"/>
                </a:solidFill>
              </a:rPr>
              <a:t>DESAFIOS</a:t>
            </a:r>
            <a:endParaRPr lang="en-US" dirty="0">
              <a:solidFill>
                <a:schemeClr val="bg2"/>
              </a:solidFill>
            </a:endParaRPr>
          </a:p>
          <a:p>
            <a:pPr algn="r"/>
            <a:endParaRPr lang="en-US" sz="5400" b="1" dirty="0">
              <a:solidFill>
                <a:schemeClr val="bg2"/>
              </a:solidFill>
            </a:endParaRPr>
          </a:p>
        </p:txBody>
      </p:sp>
      <p:sp>
        <p:nvSpPr>
          <p:cNvPr id="164" name="Rectangle 162">
            <a:extLst>
              <a:ext uri="{FF2B5EF4-FFF2-40B4-BE49-F238E27FC236}">
                <a16:creationId xmlns:a16="http://schemas.microsoft.com/office/drawing/2014/main" xmlns="" id="{18B8B265-E68C-4B64-9238-781F0102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3003470"/>
              </p:ext>
            </p:extLst>
          </p:nvPr>
        </p:nvGraphicFramePr>
        <p:xfrm>
          <a:off x="5867401" y="248026"/>
          <a:ext cx="6324600" cy="641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6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565275" y="44450"/>
            <a:ext cx="6834188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8925" y="188914"/>
            <a:ext cx="67691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 QUE NÃO QUEREMOS</a:t>
            </a:r>
            <a:endParaRPr lang="pt-BR" alt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782983"/>
            <a:ext cx="8496300" cy="567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39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565275" y="44450"/>
            <a:ext cx="6834188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8925" y="188914"/>
            <a:ext cx="67691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Onde Estamos</a:t>
            </a:r>
            <a:endParaRPr lang="pt-BR" alt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51868" y="1245476"/>
            <a:ext cx="3695700" cy="523629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35434" y="1245476"/>
            <a:ext cx="3695700" cy="523629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820" y="1245476"/>
            <a:ext cx="3695700" cy="523629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1" name="Picture 5" descr="http://imgs-srzd.s3.amazonaws.com/srzd/upload/c/a/caminhao_de_lixo_div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3559" y="1393380"/>
            <a:ext cx="3170155" cy="178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2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945806"/>
              </p:ext>
            </p:extLst>
          </p:nvPr>
        </p:nvGraphicFramePr>
        <p:xfrm>
          <a:off x="491068" y="4025900"/>
          <a:ext cx="3399366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5" imgW="2548349" imgH="2475191" progId="Excel.Chart.8">
                  <p:embed/>
                </p:oleObj>
              </mc:Choice>
              <mc:Fallback>
                <p:oleObj r:id="rId5" imgW="2548349" imgH="247519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8" y="4025900"/>
                        <a:ext cx="3399366" cy="247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9" descr="http://www.isaebrasil.com.br/revista/edicao20/img_revista/residuos_aterro_perspectiva_20_isae.pn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590935" y="1393380"/>
            <a:ext cx="3264363" cy="178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4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93993"/>
              </p:ext>
            </p:extLst>
          </p:nvPr>
        </p:nvGraphicFramePr>
        <p:xfrm>
          <a:off x="4351868" y="3870325"/>
          <a:ext cx="36957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Gráfico" r:id="rId8" imgW="2571654" imgH="2485986" progId="Excel.Chart.8">
                  <p:embed/>
                </p:oleObj>
              </mc:Choice>
              <mc:Fallback>
                <p:oleObj name="Gráfico" r:id="rId8" imgW="2571654" imgH="24859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868" y="3870325"/>
                        <a:ext cx="36957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4686305" y="3633791"/>
            <a:ext cx="30734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800" b="1" dirty="0">
                <a:solidFill>
                  <a:srgbClr val="7B7B7B"/>
                </a:solidFill>
                <a:latin typeface="Calibri" pitchFamily="34" charset="0"/>
              </a:rPr>
              <a:t>Destinação Adequada</a:t>
            </a:r>
          </a:p>
        </p:txBody>
      </p:sp>
      <p:sp>
        <p:nvSpPr>
          <p:cNvPr id="16" name="CaixaDeTexto 16"/>
          <p:cNvSpPr txBox="1">
            <a:spLocks noChangeArrowheads="1"/>
          </p:cNvSpPr>
          <p:nvPr/>
        </p:nvSpPr>
        <p:spPr bwMode="auto">
          <a:xfrm>
            <a:off x="702736" y="3735391"/>
            <a:ext cx="307128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800" b="1" dirty="0">
                <a:solidFill>
                  <a:srgbClr val="7B7B7B"/>
                </a:solidFill>
                <a:latin typeface="Calibri" pitchFamily="34" charset="0"/>
              </a:rPr>
              <a:t>RSU coletado</a:t>
            </a:r>
          </a:p>
        </p:txBody>
      </p:sp>
      <p:sp>
        <p:nvSpPr>
          <p:cNvPr id="17" name="CaixaDeTexto 17"/>
          <p:cNvSpPr txBox="1">
            <a:spLocks noChangeArrowheads="1"/>
          </p:cNvSpPr>
          <p:nvPr/>
        </p:nvSpPr>
        <p:spPr bwMode="auto">
          <a:xfrm>
            <a:off x="8646589" y="3730625"/>
            <a:ext cx="307128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800" b="1">
                <a:solidFill>
                  <a:srgbClr val="7B7B7B"/>
                </a:solidFill>
                <a:latin typeface="Calibri" pitchFamily="34" charset="0"/>
              </a:rPr>
              <a:t>Reciclagem</a:t>
            </a:r>
          </a:p>
        </p:txBody>
      </p:sp>
      <p:graphicFrame>
        <p:nvGraphicFramePr>
          <p:cNvPr id="18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465874"/>
              </p:ext>
            </p:extLst>
          </p:nvPr>
        </p:nvGraphicFramePr>
        <p:xfrm>
          <a:off x="8409634" y="4046538"/>
          <a:ext cx="3401483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r:id="rId10" imgW="2554445" imgH="2426418" progId="Excel.Chart.8">
                  <p:embed/>
                </p:oleObj>
              </mc:Choice>
              <mc:Fallback>
                <p:oleObj r:id="rId10" imgW="2554445" imgH="242641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634" y="4046538"/>
                        <a:ext cx="3401483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1" descr="http://www.pensamentoverde.com.br/wp-content/uploads/2013/12/Centro-Prolata-de-Reciclagem-2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8552162" y="1393379"/>
            <a:ext cx="3262244" cy="178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CaixaDeTexto 7"/>
          <p:cNvSpPr txBox="1">
            <a:spLocks noChangeArrowheads="1"/>
          </p:cNvSpPr>
          <p:nvPr/>
        </p:nvSpPr>
        <p:spPr bwMode="auto">
          <a:xfrm>
            <a:off x="1615024" y="4127503"/>
            <a:ext cx="719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b="1" dirty="0" smtClean="0">
                <a:solidFill>
                  <a:srgbClr val="7B7B7B"/>
                </a:solidFill>
                <a:latin typeface="Calibri" pitchFamily="34" charset="0"/>
              </a:rPr>
              <a:t>91,7%</a:t>
            </a:r>
            <a:endParaRPr lang="pt-BR" altLang="pt-BR" sz="1400" b="1" dirty="0">
              <a:solidFill>
                <a:srgbClr val="7B7B7B"/>
              </a:solidFill>
              <a:latin typeface="Calibri" pitchFamily="34" charset="0"/>
            </a:endParaRPr>
          </a:p>
        </p:txBody>
      </p:sp>
      <p:sp>
        <p:nvSpPr>
          <p:cNvPr id="21" name="CaixaDeTexto 18"/>
          <p:cNvSpPr txBox="1">
            <a:spLocks noChangeArrowheads="1"/>
          </p:cNvSpPr>
          <p:nvPr/>
        </p:nvSpPr>
        <p:spPr bwMode="auto">
          <a:xfrm>
            <a:off x="2766490" y="4127503"/>
            <a:ext cx="719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b="1">
                <a:solidFill>
                  <a:srgbClr val="7B7B7B"/>
                </a:solidFill>
                <a:latin typeface="Calibri" pitchFamily="34" charset="0"/>
              </a:rPr>
              <a:t>92%</a:t>
            </a:r>
          </a:p>
        </p:txBody>
      </p:sp>
      <p:sp>
        <p:nvSpPr>
          <p:cNvPr id="22" name="CaixaDeTexto 19"/>
          <p:cNvSpPr txBox="1">
            <a:spLocks noChangeArrowheads="1"/>
          </p:cNvSpPr>
          <p:nvPr/>
        </p:nvSpPr>
        <p:spPr bwMode="auto">
          <a:xfrm>
            <a:off x="6798736" y="3938597"/>
            <a:ext cx="719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b="1" dirty="0">
                <a:solidFill>
                  <a:srgbClr val="7B7B7B"/>
                </a:solidFill>
                <a:latin typeface="Calibri" pitchFamily="34" charset="0"/>
              </a:rPr>
              <a:t>95%</a:t>
            </a:r>
          </a:p>
        </p:txBody>
      </p:sp>
      <p:sp>
        <p:nvSpPr>
          <p:cNvPr id="23" name="CaixaDeTexto 20"/>
          <p:cNvSpPr txBox="1">
            <a:spLocks noChangeArrowheads="1"/>
          </p:cNvSpPr>
          <p:nvPr/>
        </p:nvSpPr>
        <p:spPr bwMode="auto">
          <a:xfrm>
            <a:off x="5598588" y="4346584"/>
            <a:ext cx="719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b="1" dirty="0" smtClean="0">
                <a:solidFill>
                  <a:srgbClr val="7B7B7B"/>
                </a:solidFill>
                <a:latin typeface="Calibri" pitchFamily="34" charset="0"/>
              </a:rPr>
              <a:t>64,2%</a:t>
            </a:r>
            <a:endParaRPr lang="pt-BR" altLang="pt-BR" sz="1400" b="1" dirty="0">
              <a:solidFill>
                <a:srgbClr val="7B7B7B"/>
              </a:solidFill>
              <a:latin typeface="Calibri" pitchFamily="34" charset="0"/>
            </a:endParaRPr>
          </a:p>
        </p:txBody>
      </p:sp>
      <p:sp>
        <p:nvSpPr>
          <p:cNvPr id="24" name="CaixaDeTexto 21"/>
          <p:cNvSpPr txBox="1">
            <a:spLocks noChangeArrowheads="1"/>
          </p:cNvSpPr>
          <p:nvPr/>
        </p:nvSpPr>
        <p:spPr bwMode="auto">
          <a:xfrm>
            <a:off x="9440335" y="5156391"/>
            <a:ext cx="719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b="1">
                <a:solidFill>
                  <a:srgbClr val="7B7B7B"/>
                </a:solidFill>
                <a:latin typeface="Calibri" pitchFamily="34" charset="0"/>
              </a:rPr>
              <a:t>4%</a:t>
            </a:r>
          </a:p>
        </p:txBody>
      </p:sp>
      <p:sp>
        <p:nvSpPr>
          <p:cNvPr id="25" name="CaixaDeTexto 22"/>
          <p:cNvSpPr txBox="1">
            <a:spLocks noChangeArrowheads="1"/>
          </p:cNvSpPr>
          <p:nvPr/>
        </p:nvSpPr>
        <p:spPr bwMode="auto">
          <a:xfrm>
            <a:off x="10638373" y="4364229"/>
            <a:ext cx="71966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1400" b="1">
                <a:solidFill>
                  <a:srgbClr val="7B7B7B"/>
                </a:solidFill>
                <a:latin typeface="Calibri" pitchFamily="34" charset="0"/>
              </a:rPr>
              <a:t>15%</a:t>
            </a:r>
          </a:p>
        </p:txBody>
      </p:sp>
      <p:pic>
        <p:nvPicPr>
          <p:cNvPr id="26" name="Picture 36" descr="C:\Users\Felipe Mendes\Downloads\VistaICO-Aero-Pack-3\PNG\VistaICO_Toolbar_Icons\Symbol-Chec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9" y="2562225"/>
            <a:ext cx="1678516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8" descr="C:\Users\Felipe Mendes\Downloads\VistaICO-Aero-Pack-3\PNG\VistaICO_Toolbar_Icons\Symbol-Delet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6" y="2492375"/>
            <a:ext cx="167851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" descr="C:\Users\Felipe Mendes\Downloads\VistaICO-Aero-Pack-3\PNG\VistaICO_Toolbar_Icons\Symbol-Delet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821" y="2554479"/>
            <a:ext cx="1678516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769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5767388"/>
            <a:ext cx="198543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m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6002339"/>
            <a:ext cx="308398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ixaDeTexto 3"/>
          <p:cNvSpPr txBox="1">
            <a:spLocks noChangeArrowheads="1"/>
          </p:cNvSpPr>
          <p:nvPr/>
        </p:nvSpPr>
        <p:spPr bwMode="auto">
          <a:xfrm>
            <a:off x="912285" y="333375"/>
            <a:ext cx="99843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latin typeface="Franklin Gothic Book" pitchFamily="34" charset="0"/>
              </a:rPr>
              <a:t>Índices de Cobertura dos Serviços de Coleta de Resíduo Domiciliar</a:t>
            </a:r>
            <a:endParaRPr lang="pt-BR" altLang="pt-BR" sz="2000">
              <a:latin typeface="Arial" charset="0"/>
            </a:endParaRPr>
          </a:p>
        </p:txBody>
      </p:sp>
      <p:grpSp>
        <p:nvGrpSpPr>
          <p:cNvPr id="22533" name="Grupo 11"/>
          <p:cNvGrpSpPr>
            <a:grpSpLocks/>
          </p:cNvGrpSpPr>
          <p:nvPr/>
        </p:nvGrpSpPr>
        <p:grpSpPr bwMode="auto">
          <a:xfrm>
            <a:off x="8591551" y="1268414"/>
            <a:ext cx="2906183" cy="1690687"/>
            <a:chOff x="4572001" y="1988840"/>
            <a:chExt cx="2179760" cy="1689812"/>
          </a:xfrm>
        </p:grpSpPr>
        <p:pic>
          <p:nvPicPr>
            <p:cNvPr id="22538" name="Imagem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" t="34238" r="74748" b="39648"/>
            <a:stretch>
              <a:fillRect/>
            </a:stretch>
          </p:blipFill>
          <p:spPr bwMode="auto">
            <a:xfrm>
              <a:off x="4572001" y="1988840"/>
              <a:ext cx="2097992" cy="168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Imagem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7" t="34238" r="48935" b="39648"/>
            <a:stretch>
              <a:fillRect/>
            </a:stretch>
          </p:blipFill>
          <p:spPr bwMode="auto">
            <a:xfrm>
              <a:off x="6588224" y="1988840"/>
              <a:ext cx="163537" cy="168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upo 15"/>
          <p:cNvGrpSpPr>
            <a:grpSpLocks/>
          </p:cNvGrpSpPr>
          <p:nvPr/>
        </p:nvGrpSpPr>
        <p:grpSpPr bwMode="auto">
          <a:xfrm>
            <a:off x="8496300" y="3403600"/>
            <a:ext cx="3100917" cy="1690688"/>
            <a:chOff x="6632972" y="4005064"/>
            <a:chExt cx="2325299" cy="1689812"/>
          </a:xfrm>
        </p:grpSpPr>
        <p:pic>
          <p:nvPicPr>
            <p:cNvPr id="22536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3" t="34238" r="48935" b="39648"/>
            <a:stretch>
              <a:fillRect/>
            </a:stretch>
          </p:blipFill>
          <p:spPr bwMode="auto">
            <a:xfrm>
              <a:off x="6788150" y="4005064"/>
              <a:ext cx="2170121" cy="168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Imagem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" t="34238" r="95995" b="39648"/>
            <a:stretch>
              <a:fillRect/>
            </a:stretch>
          </p:blipFill>
          <p:spPr bwMode="auto">
            <a:xfrm>
              <a:off x="6632972" y="4005064"/>
              <a:ext cx="155178" cy="168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14671" r="2708" b="37331"/>
          <a:stretch>
            <a:fillRect/>
          </a:stretch>
        </p:blipFill>
        <p:spPr bwMode="auto">
          <a:xfrm>
            <a:off x="273051" y="1125538"/>
            <a:ext cx="8117416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4"/>
          <p:cNvSpPr txBox="1">
            <a:spLocks noChangeArrowheads="1"/>
          </p:cNvSpPr>
          <p:nvPr/>
        </p:nvSpPr>
        <p:spPr bwMode="auto">
          <a:xfrm>
            <a:off x="912285" y="333375"/>
            <a:ext cx="99843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latin typeface="Franklin Gothic Book" pitchFamily="34" charset="0"/>
              </a:rPr>
              <a:t>Disposição Final Ambientalmente Adequada e Destinação Final</a:t>
            </a:r>
            <a:endParaRPr lang="pt-BR" altLang="pt-BR" sz="2000">
              <a:latin typeface="Arial" charset="0"/>
            </a:endParaRPr>
          </a:p>
        </p:txBody>
      </p:sp>
      <p:pic>
        <p:nvPicPr>
          <p:cNvPr id="23555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26547" r="15971" b="11630"/>
          <a:stretch>
            <a:fillRect/>
          </a:stretch>
        </p:blipFill>
        <p:spPr bwMode="auto">
          <a:xfrm>
            <a:off x="6036733" y="881064"/>
            <a:ext cx="51562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2" t="64609" r="1118" b="8698"/>
          <a:stretch>
            <a:fillRect/>
          </a:stretch>
        </p:blipFill>
        <p:spPr bwMode="auto">
          <a:xfrm>
            <a:off x="2734734" y="3482976"/>
            <a:ext cx="63373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m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6002339"/>
            <a:ext cx="3083984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m 1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5767388"/>
            <a:ext cx="198543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209800"/>
            <a:ext cx="2781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64609" r="38341" b="8698"/>
          <a:stretch>
            <a:fillRect/>
          </a:stretch>
        </p:blipFill>
        <p:spPr bwMode="auto">
          <a:xfrm>
            <a:off x="1871133" y="1270000"/>
            <a:ext cx="3403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AC45669-F560-4FA4-A0BC-152F5546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46" y="1725374"/>
            <a:ext cx="4391956" cy="31057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2693E09-449A-45B3-A9E3-B89FAB86C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06751"/>
            <a:ext cx="4289922" cy="3033217"/>
          </a:xfrm>
          <a:prstGeom prst="rect">
            <a:avLst/>
          </a:prstGeom>
        </p:spPr>
      </p:pic>
      <p:pic>
        <p:nvPicPr>
          <p:cNvPr id="4" name="Picture 2" descr="Y:\DDCOT\GERÊNCIAS\Drenagem_E&amp;P_Resíduos\Residuos sólidos\Programa Resíduos Sólidos 2017\undp-br-idhm-geral-2010.jpg">
            <a:extLst>
              <a:ext uri="{FF2B5EF4-FFF2-40B4-BE49-F238E27FC236}">
                <a16:creationId xmlns:a16="http://schemas.microsoft.com/office/drawing/2014/main" xmlns="" id="{6B1DBFAC-B855-4793-9297-0309E5E4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50" y="1700808"/>
            <a:ext cx="2993030" cy="29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edondar Retângulo em um Canto Diagonal 4">
            <a:extLst>
              <a:ext uri="{FF2B5EF4-FFF2-40B4-BE49-F238E27FC236}">
                <a16:creationId xmlns:a16="http://schemas.microsoft.com/office/drawing/2014/main" xmlns="" id="{A4C6FFBB-479E-486E-92D7-69D740D86EED}"/>
              </a:ext>
            </a:extLst>
          </p:cNvPr>
          <p:cNvSpPr/>
          <p:nvPr/>
        </p:nvSpPr>
        <p:spPr>
          <a:xfrm>
            <a:off x="1566068" y="44450"/>
            <a:ext cx="7986316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667A3512-C652-4F97-808D-4D317489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22" y="188914"/>
            <a:ext cx="7776939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pt-BR" altLang="pt-BR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CENÁRIO NACIONAL COMPARATIVO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B34828B0-3877-456C-B779-ADB13CDF39E9}"/>
              </a:ext>
            </a:extLst>
          </p:cNvPr>
          <p:cNvSpPr txBox="1">
            <a:spLocks/>
          </p:cNvSpPr>
          <p:nvPr/>
        </p:nvSpPr>
        <p:spPr bwMode="auto">
          <a:xfrm>
            <a:off x="2444317" y="4945909"/>
            <a:ext cx="1923491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kern="1200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DISPOSIÇÃO FINAL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D829E070-0263-4D25-A8DA-DF2A49643E3F}"/>
              </a:ext>
            </a:extLst>
          </p:cNvPr>
          <p:cNvSpPr txBox="1">
            <a:spLocks/>
          </p:cNvSpPr>
          <p:nvPr/>
        </p:nvSpPr>
        <p:spPr bwMode="auto">
          <a:xfrm>
            <a:off x="5996480" y="4945910"/>
            <a:ext cx="747592" cy="2407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kern="1200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IDH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2F91F1B2-BE61-489F-B969-56FAE7666B14}"/>
              </a:ext>
            </a:extLst>
          </p:cNvPr>
          <p:cNvSpPr txBox="1">
            <a:spLocks/>
          </p:cNvSpPr>
          <p:nvPr/>
        </p:nvSpPr>
        <p:spPr bwMode="auto">
          <a:xfrm>
            <a:off x="8904312" y="4898580"/>
            <a:ext cx="1512168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defRPr/>
            </a:pPr>
            <a:r>
              <a:rPr lang="pt-BR" kern="1200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Tahoma" pitchFamily="34" charset="0"/>
              </a:rPr>
              <a:t>COBRANÇA</a:t>
            </a:r>
          </a:p>
        </p:txBody>
      </p:sp>
    </p:spTree>
    <p:extLst>
      <p:ext uri="{BB962C8B-B14F-4D97-AF65-F5344CB8AC3E}">
        <p14:creationId xmlns:p14="http://schemas.microsoft.com/office/powerpoint/2010/main" val="260059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edondar Retângulo em um Canto Diagonal 5"/>
          <p:cNvSpPr/>
          <p:nvPr/>
        </p:nvSpPr>
        <p:spPr>
          <a:xfrm>
            <a:off x="1565275" y="44450"/>
            <a:ext cx="6834188" cy="7048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58925" y="188914"/>
            <a:ext cx="67691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t-BR" alt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Onde Queremos CHEGAR</a:t>
            </a:r>
            <a:endParaRPr lang="pt-BR" alt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27303" t="28871" r="29348" b="13065"/>
          <a:stretch/>
        </p:blipFill>
        <p:spPr bwMode="auto">
          <a:xfrm>
            <a:off x="1558925" y="876300"/>
            <a:ext cx="8308974" cy="562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2347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27848" y="788276"/>
            <a:ext cx="3696207" cy="60697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E661E49-0788-40C2-A5B6-638ADED71159}"/>
              </a:ext>
            </a:extLst>
          </p:cNvPr>
          <p:cNvSpPr txBox="1">
            <a:spLocks/>
          </p:cNvSpPr>
          <p:nvPr/>
        </p:nvSpPr>
        <p:spPr>
          <a:xfrm>
            <a:off x="2355787" y="-23501"/>
            <a:ext cx="5357338" cy="1195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Atuação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MDR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82908" y="1182420"/>
            <a:ext cx="3451548" cy="43880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2104" y="1702436"/>
            <a:ext cx="2270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Recursos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onerosos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não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onerosos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424744" y="2271834"/>
            <a:ext cx="3163614" cy="578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Financiamento FGTS e Recursos OGU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122104" y="3621978"/>
            <a:ext cx="2270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Estruturação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Projetos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424744" y="4144910"/>
            <a:ext cx="3163614" cy="578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FEP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3" name="Conector angulado 32"/>
          <p:cNvCxnSpPr>
            <a:stCxn id="28" idx="3"/>
            <a:endCxn id="29" idx="1"/>
          </p:cNvCxnSpPr>
          <p:nvPr/>
        </p:nvCxnSpPr>
        <p:spPr>
          <a:xfrm>
            <a:off x="4393075" y="3945144"/>
            <a:ext cx="3031669" cy="488801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2122104" y="2662207"/>
            <a:ext cx="2270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Instrumentos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de Mercado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424744" y="3245069"/>
            <a:ext cx="3163614" cy="578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Debêntures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9" name="Conector angulado 38"/>
          <p:cNvCxnSpPr>
            <a:stCxn id="37" idx="3"/>
            <a:endCxn id="38" idx="1"/>
          </p:cNvCxnSpPr>
          <p:nvPr/>
        </p:nvCxnSpPr>
        <p:spPr>
          <a:xfrm>
            <a:off x="4393075" y="2985373"/>
            <a:ext cx="3031669" cy="548731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/>
          <p:cNvSpPr/>
          <p:nvPr/>
        </p:nvSpPr>
        <p:spPr>
          <a:xfrm>
            <a:off x="2122104" y="4581749"/>
            <a:ext cx="2270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Acordos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Cooperação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7424744" y="5243879"/>
            <a:ext cx="3163614" cy="578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accent5">
                    <a:lumMod val="50000"/>
                  </a:schemeClr>
                </a:solidFill>
              </a:rPr>
              <a:t>ProteGEEr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7" name="Conector angulado 46"/>
          <p:cNvCxnSpPr>
            <a:stCxn id="6" idx="3"/>
            <a:endCxn id="8" idx="1"/>
          </p:cNvCxnSpPr>
          <p:nvPr/>
        </p:nvCxnSpPr>
        <p:spPr>
          <a:xfrm>
            <a:off x="4393075" y="2025602"/>
            <a:ext cx="3031669" cy="535267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49"/>
          <p:cNvCxnSpPr>
            <a:stCxn id="43" idx="3"/>
            <a:endCxn id="44" idx="1"/>
          </p:cNvCxnSpPr>
          <p:nvPr/>
        </p:nvCxnSpPr>
        <p:spPr>
          <a:xfrm>
            <a:off x="4393075" y="4904915"/>
            <a:ext cx="3031669" cy="627999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2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1293</Words>
  <Application>Microsoft Office PowerPoint</Application>
  <PresentationFormat>Widescreen</PresentationFormat>
  <Paragraphs>196</Paragraphs>
  <Slides>28</Slides>
  <Notes>7</Notes>
  <HiddenSlides>7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43" baseType="lpstr">
      <vt:lpstr>Arial Unicode MS</vt:lpstr>
      <vt:lpstr>ＭＳ Ｐゴシック</vt:lpstr>
      <vt:lpstr>Arial</vt:lpstr>
      <vt:lpstr>Arial Narrow</vt:lpstr>
      <vt:lpstr>Calibri</vt:lpstr>
      <vt:lpstr>Franklin Gothic Book</vt:lpstr>
      <vt:lpstr>Tahoma</vt:lpstr>
      <vt:lpstr>Times New Roman</vt:lpstr>
      <vt:lpstr>Verdana</vt:lpstr>
      <vt:lpstr>Wingdings</vt:lpstr>
      <vt:lpstr>Crop</vt:lpstr>
      <vt:lpstr>2_Crop</vt:lpstr>
      <vt:lpstr>1_Crop</vt:lpstr>
      <vt:lpstr>Gráfico do Microsoft Excel</vt:lpstr>
      <vt:lpstr>Gráfico</vt:lpstr>
      <vt:lpstr>Resíduos Sólidos urbanos: panorama, Atuação do MDR e desafios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Financiamento fgts</vt:lpstr>
      <vt:lpstr>Programa Saneamento Para Todos </vt:lpstr>
      <vt:lpstr>Programa Saneamento Para Todos </vt:lpstr>
      <vt:lpstr>Programa Saneamento Para Todos </vt:lpstr>
      <vt:lpstr>Programa Saneamento Para Todos</vt:lpstr>
      <vt:lpstr>FEP CAIXA</vt:lpstr>
      <vt:lpstr>O que é o FEP Caixa?</vt:lpstr>
      <vt:lpstr>Qual a participação do MDR?</vt:lpstr>
      <vt:lpstr>PROJETOS-PILOTO MRSU </vt:lpstr>
      <vt:lpstr>Debêntures incentivadas DE INFRAESTRUTURA</vt:lpstr>
      <vt:lpstr>Debêntures Incentivadas de Infraestrutura </vt:lpstr>
      <vt:lpstr>Debêntures Incentivadas de Infraestrutura  </vt:lpstr>
      <vt:lpstr>Debêntures Incentivadas de Infraestrutura </vt:lpstr>
      <vt:lpstr>CARTEIRA DE PROJETOS</vt:lpstr>
      <vt:lpstr>Apresentação do PowerPoint</vt:lpstr>
      <vt:lpstr>DESAFIOs</vt:lpstr>
      <vt:lpstr>Apresentação do PowerPoint</vt:lpstr>
      <vt:lpstr>Apresentação do PowerPoint</vt:lpstr>
      <vt:lpstr>DESAFIOS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Estruturação de Projetos de Concessão de MRSU  Atuação do MDR</dc:title>
  <dc:creator/>
  <cp:lastModifiedBy/>
  <cp:revision>389</cp:revision>
  <dcterms:created xsi:type="dcterms:W3CDTF">2019-04-01T22:40:29Z</dcterms:created>
  <dcterms:modified xsi:type="dcterms:W3CDTF">2019-08-29T12:31:22Z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2019-04-01T22:40:33.2612451Z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81591425-e45e-4aff-9efc-b8f5c25c9a38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