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61" r:id="rId5"/>
    <p:sldId id="263" r:id="rId6"/>
    <p:sldId id="270" r:id="rId7"/>
    <p:sldId id="271" r:id="rId8"/>
    <p:sldId id="272" r:id="rId9"/>
    <p:sldId id="259" r:id="rId10"/>
    <p:sldId id="273" r:id="rId11"/>
    <p:sldId id="267" r:id="rId12"/>
    <p:sldId id="274" r:id="rId13"/>
    <p:sldId id="275" r:id="rId14"/>
    <p:sldId id="276" r:id="rId15"/>
    <p:sldId id="277" r:id="rId16"/>
    <p:sldId id="278" r:id="rId17"/>
    <p:sldId id="269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POR REGIÃO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Plan1!$A$2:$A$6</c:f>
              <c:strCache>
                <c:ptCount val="5"/>
                <c:pt idx="0">
                  <c:v>SUDESTE</c:v>
                </c:pt>
                <c:pt idx="1">
                  <c:v>NORDESTE</c:v>
                </c:pt>
                <c:pt idx="2">
                  <c:v>SUL</c:v>
                </c:pt>
                <c:pt idx="3">
                  <c:v>C OESTE</c:v>
                </c:pt>
                <c:pt idx="4">
                  <c:v>NORTE</c:v>
                </c:pt>
              </c:strCache>
            </c:strRef>
          </c:cat>
          <c:val>
            <c:numRef>
              <c:f>Plan1!$B$2:$B$6</c:f>
              <c:numCache>
                <c:formatCode>General</c:formatCode>
                <c:ptCount val="5"/>
                <c:pt idx="0">
                  <c:v>50</c:v>
                </c:pt>
                <c:pt idx="1">
                  <c:v>20</c:v>
                </c:pt>
                <c:pt idx="2">
                  <c:v>17</c:v>
                </c:pt>
                <c:pt idx="3">
                  <c:v>9</c:v>
                </c:pt>
                <c:pt idx="4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13-4A59-B5C1-C524E62C94B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516420259517317"/>
          <c:y val="0.34221026552802125"/>
          <c:w val="0.12451705320189795"/>
          <c:h val="0.2871123780729095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F9DC032-F031-40EA-B2B1-4734BBE8F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F2DEE4D-A9EA-42A9-B895-FEF729AF3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7" indent="0" algn="ctr">
              <a:buNone/>
              <a:defRPr sz="2000"/>
            </a:lvl2pPr>
            <a:lvl3pPr marL="914394" indent="0" algn="ctr">
              <a:buNone/>
              <a:defRPr sz="1801"/>
            </a:lvl3pPr>
            <a:lvl4pPr marL="1371596" indent="0" algn="ctr">
              <a:buNone/>
              <a:defRPr sz="1600"/>
            </a:lvl4pPr>
            <a:lvl5pPr marL="1828793" indent="0" algn="ctr">
              <a:buNone/>
              <a:defRPr sz="1600"/>
            </a:lvl5pPr>
            <a:lvl6pPr marL="2285989" indent="0" algn="ctr">
              <a:buNone/>
              <a:defRPr sz="1600"/>
            </a:lvl6pPr>
            <a:lvl7pPr marL="2743188" indent="0" algn="ctr">
              <a:buNone/>
              <a:defRPr sz="1600"/>
            </a:lvl7pPr>
            <a:lvl8pPr marL="3200388" indent="0" algn="ctr">
              <a:buNone/>
              <a:defRPr sz="1600"/>
            </a:lvl8pPr>
            <a:lvl9pPr marL="3657585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AB99934-0D78-4FB9-AA28-3478529BFABD}"/>
              </a:ext>
            </a:extLst>
          </p:cNvPr>
          <p:cNvCxnSpPr>
            <a:cxnSpLocks/>
          </p:cNvCxnSpPr>
          <p:nvPr userDrawn="1"/>
        </p:nvCxnSpPr>
        <p:spPr>
          <a:xfrm>
            <a:off x="2965654" y="1122234"/>
            <a:ext cx="8738668" cy="0"/>
          </a:xfrm>
          <a:prstGeom prst="line">
            <a:avLst/>
          </a:prstGeom>
          <a:ln w="28575" cap="flat" cmpd="sng" algn="ctr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10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2D154E-5115-4FCE-8635-B65522B3E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0110717-25FB-4E5B-889F-2665E0996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B2F10A9-0035-44EB-90E5-F5CADD77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ED7C01C-ADB9-42E3-9278-361262579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CFE8EF3-8D37-4DA9-A7E3-13D4004A0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18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65BBFF7-E200-429B-9781-08027C065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D96A412-9AE1-4F5B-90CD-662C9E9F5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62F4632-44FF-4E6E-A682-0E116336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9648B9B-1D32-4DEF-9E7A-76ADD0C1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25BE669-D8B9-4CA5-A2B9-457F4A1A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916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F9DC032-F031-40EA-B2B1-4734BBE8F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F2DEE4D-A9EA-42A9-B895-FEF729AF3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7" indent="0" algn="ctr">
              <a:buNone/>
              <a:defRPr sz="2000"/>
            </a:lvl2pPr>
            <a:lvl3pPr marL="914394" indent="0" algn="ctr">
              <a:buNone/>
              <a:defRPr sz="1801"/>
            </a:lvl3pPr>
            <a:lvl4pPr marL="1371596" indent="0" algn="ctr">
              <a:buNone/>
              <a:defRPr sz="1600"/>
            </a:lvl4pPr>
            <a:lvl5pPr marL="1828793" indent="0" algn="ctr">
              <a:buNone/>
              <a:defRPr sz="1600"/>
            </a:lvl5pPr>
            <a:lvl6pPr marL="2285989" indent="0" algn="ctr">
              <a:buNone/>
              <a:defRPr sz="1600"/>
            </a:lvl6pPr>
            <a:lvl7pPr marL="2743188" indent="0" algn="ctr">
              <a:buNone/>
              <a:defRPr sz="1600"/>
            </a:lvl7pPr>
            <a:lvl8pPr marL="3200388" indent="0" algn="ctr">
              <a:buNone/>
              <a:defRPr sz="1600"/>
            </a:lvl8pPr>
            <a:lvl9pPr marL="3657585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AB99934-0D78-4FB9-AA28-3478529BFABD}"/>
              </a:ext>
            </a:extLst>
          </p:cNvPr>
          <p:cNvCxnSpPr>
            <a:cxnSpLocks/>
          </p:cNvCxnSpPr>
          <p:nvPr userDrawn="1"/>
        </p:nvCxnSpPr>
        <p:spPr>
          <a:xfrm>
            <a:off x="2965654" y="1122234"/>
            <a:ext cx="8738668" cy="0"/>
          </a:xfrm>
          <a:prstGeom prst="line">
            <a:avLst/>
          </a:prstGeom>
          <a:ln w="28575" cap="flat" cmpd="sng" algn="ctr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821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B95EA74-1553-457F-8F67-F0D2CE72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5422B13-EEC8-419F-8180-09D7B0F72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C0B94D5-0C47-45EF-86AA-BED7CA58C3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5154166-B25D-4C06-874B-F2CB7717D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980462-1479-4633-90DD-3CAB4F1FB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0375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E23E0A-3877-4F6B-B812-5B8DE6BCC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802A0F9-F790-4105-85A0-DB3B87F54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4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49CD3F0-1E02-4724-8FB2-865DFF6D7C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E4C6846-9D76-443A-80D7-84C7DD0D1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E11850B-F4D4-4F3C-8172-2C3B059FC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8809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3600C3-2570-4896-B0ED-3404424CB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F797642-CF17-41E1-BB2A-B77768B10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7511951-6B98-45DA-B57F-69462350C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6A8DF12-9FE1-49D0-B8D3-84FF09A3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0921456-AF49-4852-B3F0-830B9C353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47811EC-2657-4F28-B127-A742BA74D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229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19B656-8761-4B16-B29D-2272EAEA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F959DA0-5F14-432B-8140-7CA975425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5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1" b="1"/>
            </a:lvl3pPr>
            <a:lvl4pPr marL="1371596" indent="0">
              <a:buNone/>
              <a:defRPr sz="1600" b="1"/>
            </a:lvl4pPr>
            <a:lvl5pPr marL="1828793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8" indent="0">
              <a:buNone/>
              <a:defRPr sz="1600" b="1"/>
            </a:lvl7pPr>
            <a:lvl8pPr marL="3200388" indent="0">
              <a:buNone/>
              <a:defRPr sz="1600" b="1"/>
            </a:lvl8pPr>
            <a:lvl9pPr marL="3657585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D12B3DC-4CF8-41DC-805A-6CF1A2C14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5" y="2505076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B2AD427-E0D2-4C8F-9C39-77C22B258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1" b="1"/>
            </a:lvl3pPr>
            <a:lvl4pPr marL="1371596" indent="0">
              <a:buNone/>
              <a:defRPr sz="1600" b="1"/>
            </a:lvl4pPr>
            <a:lvl5pPr marL="1828793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8" indent="0">
              <a:buNone/>
              <a:defRPr sz="1600" b="1"/>
            </a:lvl7pPr>
            <a:lvl8pPr marL="3200388" indent="0">
              <a:buNone/>
              <a:defRPr sz="1600" b="1"/>
            </a:lvl8pPr>
            <a:lvl9pPr marL="3657585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4003852B-A91B-4540-87BD-80903F3C4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5CBA60C2-3092-4D9E-A563-28C2BB01D3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9DD72C9F-5619-4A50-9FCC-E8FC10DE0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078B51D4-5B7D-46B5-B76F-80DA1CAE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588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EDA2E0-25C9-4D9F-8BF2-784BD3EC3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0B1A686-7BAB-41B4-8C4E-A895832625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DE4D810-C0B1-43A4-978D-45F62B47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DDABF8F8-FB2E-48C4-8F3E-94A239DE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2181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FC13BCDD-5372-484E-8492-C5ECDA78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5C6E3A82-F9C7-41C4-8ACB-49428290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CF87AF0F-8274-4BED-B3D5-9D332094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384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C5CB2C-B563-41B4-889F-7865A7ECA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1BECD72-D832-42F1-B586-D1F32B775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8006D94-2E01-4BC1-BC6E-C7E9220DB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1"/>
            </a:lvl2pPr>
            <a:lvl3pPr marL="914394" indent="0">
              <a:buNone/>
              <a:defRPr sz="1200"/>
            </a:lvl3pPr>
            <a:lvl4pPr marL="1371596" indent="0">
              <a:buNone/>
              <a:defRPr sz="1001"/>
            </a:lvl4pPr>
            <a:lvl5pPr marL="1828793" indent="0">
              <a:buNone/>
              <a:defRPr sz="1001"/>
            </a:lvl5pPr>
            <a:lvl6pPr marL="2285989" indent="0">
              <a:buNone/>
              <a:defRPr sz="1001"/>
            </a:lvl6pPr>
            <a:lvl7pPr marL="2743188" indent="0">
              <a:buNone/>
              <a:defRPr sz="1001"/>
            </a:lvl7pPr>
            <a:lvl8pPr marL="3200388" indent="0">
              <a:buNone/>
              <a:defRPr sz="1001"/>
            </a:lvl8pPr>
            <a:lvl9pPr marL="3657585" indent="0">
              <a:buNone/>
              <a:defRPr sz="100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24440EA-F267-4055-911F-49889225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DE9DAD7-ACF1-4021-AF58-7C5BD0692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D5FA6DA-CA4C-41CD-B7E5-55E5E287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03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B95EA74-1553-457F-8F67-F0D2CE72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5422B13-EEC8-419F-8180-09D7B0F72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C0B94D5-0C47-45EF-86AA-BED7CA58C3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5154166-B25D-4C06-874B-F2CB7717D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980462-1479-4633-90DD-3CAB4F1FB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565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ABCBB8-F55F-40F4-AAD2-C9450197C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1FF12046-FE50-4390-B0D9-3A5886824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7" indent="0">
              <a:buNone/>
              <a:defRPr sz="2800"/>
            </a:lvl2pPr>
            <a:lvl3pPr marL="914394" indent="0">
              <a:buNone/>
              <a:defRPr sz="2400"/>
            </a:lvl3pPr>
            <a:lvl4pPr marL="1371596" indent="0">
              <a:buNone/>
              <a:defRPr sz="2000"/>
            </a:lvl4pPr>
            <a:lvl5pPr marL="1828793" indent="0">
              <a:buNone/>
              <a:defRPr sz="2000"/>
            </a:lvl5pPr>
            <a:lvl6pPr marL="2285989" indent="0">
              <a:buNone/>
              <a:defRPr sz="2000"/>
            </a:lvl6pPr>
            <a:lvl7pPr marL="2743188" indent="0">
              <a:buNone/>
              <a:defRPr sz="2000"/>
            </a:lvl7pPr>
            <a:lvl8pPr marL="3200388" indent="0">
              <a:buNone/>
              <a:defRPr sz="2000"/>
            </a:lvl8pPr>
            <a:lvl9pPr marL="3657585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884A1A0-246B-4F2A-9646-C00B4F6AC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1"/>
            </a:lvl2pPr>
            <a:lvl3pPr marL="914394" indent="0">
              <a:buNone/>
              <a:defRPr sz="1200"/>
            </a:lvl3pPr>
            <a:lvl4pPr marL="1371596" indent="0">
              <a:buNone/>
              <a:defRPr sz="1001"/>
            </a:lvl4pPr>
            <a:lvl5pPr marL="1828793" indent="0">
              <a:buNone/>
              <a:defRPr sz="1001"/>
            </a:lvl5pPr>
            <a:lvl6pPr marL="2285989" indent="0">
              <a:buNone/>
              <a:defRPr sz="1001"/>
            </a:lvl6pPr>
            <a:lvl7pPr marL="2743188" indent="0">
              <a:buNone/>
              <a:defRPr sz="1001"/>
            </a:lvl7pPr>
            <a:lvl8pPr marL="3200388" indent="0">
              <a:buNone/>
              <a:defRPr sz="1001"/>
            </a:lvl8pPr>
            <a:lvl9pPr marL="3657585" indent="0">
              <a:buNone/>
              <a:defRPr sz="100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D402E35-448C-48E9-8D38-6A150889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30D7DA8-3434-4347-B227-49548693C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A5D870C-AFEF-4E0E-BFC3-CBF5B73E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7825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2D154E-5115-4FCE-8635-B65522B3E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0110717-25FB-4E5B-889F-2665E0996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B2F10A9-0035-44EB-90E5-F5CADD77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ED7C01C-ADB9-42E3-9278-361262579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CFE8EF3-8D37-4DA9-A7E3-13D4004A0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927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65BBFF7-E200-429B-9781-08027C065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D96A412-9AE1-4F5B-90CD-662C9E9F5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62F4632-44FF-4E6E-A682-0E116336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9648B9B-1D32-4DEF-9E7A-76ADD0C1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25BE669-D8B9-4CA5-A2B9-457F4A1A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64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E23E0A-3877-4F6B-B812-5B8DE6BCC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802A0F9-F790-4105-85A0-DB3B87F54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4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49CD3F0-1E02-4724-8FB2-865DFF6D7C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E4C6846-9D76-443A-80D7-84C7DD0D1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E11850B-F4D4-4F3C-8172-2C3B059FC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70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3600C3-2570-4896-B0ED-3404424CB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F797642-CF17-41E1-BB2A-B77768B10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7511951-6B98-45DA-B57F-69462350C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6A8DF12-9FE1-49D0-B8D3-84FF09A3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0921456-AF49-4852-B3F0-830B9C353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47811EC-2657-4F28-B127-A742BA74D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35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19B656-8761-4B16-B29D-2272EAEA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F959DA0-5F14-432B-8140-7CA975425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5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1" b="1"/>
            </a:lvl3pPr>
            <a:lvl4pPr marL="1371596" indent="0">
              <a:buNone/>
              <a:defRPr sz="1600" b="1"/>
            </a:lvl4pPr>
            <a:lvl5pPr marL="1828793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8" indent="0">
              <a:buNone/>
              <a:defRPr sz="1600" b="1"/>
            </a:lvl7pPr>
            <a:lvl8pPr marL="3200388" indent="0">
              <a:buNone/>
              <a:defRPr sz="1600" b="1"/>
            </a:lvl8pPr>
            <a:lvl9pPr marL="3657585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D12B3DC-4CF8-41DC-805A-6CF1A2C14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5" y="2505076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B2AD427-E0D2-4C8F-9C39-77C22B258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1" b="1"/>
            </a:lvl3pPr>
            <a:lvl4pPr marL="1371596" indent="0">
              <a:buNone/>
              <a:defRPr sz="1600" b="1"/>
            </a:lvl4pPr>
            <a:lvl5pPr marL="1828793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8" indent="0">
              <a:buNone/>
              <a:defRPr sz="1600" b="1"/>
            </a:lvl7pPr>
            <a:lvl8pPr marL="3200388" indent="0">
              <a:buNone/>
              <a:defRPr sz="1600" b="1"/>
            </a:lvl8pPr>
            <a:lvl9pPr marL="3657585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4003852B-A91B-4540-87BD-80903F3C4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5CBA60C2-3092-4D9E-A563-28C2BB01D3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9DD72C9F-5619-4A50-9FCC-E8FC10DE0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078B51D4-5B7D-46B5-B76F-80DA1CAE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49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EDA2E0-25C9-4D9F-8BF2-784BD3EC3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0B1A686-7BAB-41B4-8C4E-A895832625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DE4D810-C0B1-43A4-978D-45F62B47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DDABF8F8-FB2E-48C4-8F3E-94A239DE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49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464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C5CB2C-B563-41B4-889F-7865A7ECA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1BECD72-D832-42F1-B586-D1F32B775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8006D94-2E01-4BC1-BC6E-C7E9220DB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1"/>
            </a:lvl2pPr>
            <a:lvl3pPr marL="914394" indent="0">
              <a:buNone/>
              <a:defRPr sz="1200"/>
            </a:lvl3pPr>
            <a:lvl4pPr marL="1371596" indent="0">
              <a:buNone/>
              <a:defRPr sz="1001"/>
            </a:lvl4pPr>
            <a:lvl5pPr marL="1828793" indent="0">
              <a:buNone/>
              <a:defRPr sz="1001"/>
            </a:lvl5pPr>
            <a:lvl6pPr marL="2285989" indent="0">
              <a:buNone/>
              <a:defRPr sz="1001"/>
            </a:lvl6pPr>
            <a:lvl7pPr marL="2743188" indent="0">
              <a:buNone/>
              <a:defRPr sz="1001"/>
            </a:lvl7pPr>
            <a:lvl8pPr marL="3200388" indent="0">
              <a:buNone/>
              <a:defRPr sz="1001"/>
            </a:lvl8pPr>
            <a:lvl9pPr marL="3657585" indent="0">
              <a:buNone/>
              <a:defRPr sz="100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24440EA-F267-4055-911F-49889225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DE9DAD7-ACF1-4021-AF58-7C5BD0692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D5FA6DA-CA4C-41CD-B7E5-55E5E287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681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ABCBB8-F55F-40F4-AAD2-C9450197C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1FF12046-FE50-4390-B0D9-3A5886824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7" indent="0">
              <a:buNone/>
              <a:defRPr sz="2800"/>
            </a:lvl2pPr>
            <a:lvl3pPr marL="914394" indent="0">
              <a:buNone/>
              <a:defRPr sz="2400"/>
            </a:lvl3pPr>
            <a:lvl4pPr marL="1371596" indent="0">
              <a:buNone/>
              <a:defRPr sz="2000"/>
            </a:lvl4pPr>
            <a:lvl5pPr marL="1828793" indent="0">
              <a:buNone/>
              <a:defRPr sz="2000"/>
            </a:lvl5pPr>
            <a:lvl6pPr marL="2285989" indent="0">
              <a:buNone/>
              <a:defRPr sz="2000"/>
            </a:lvl6pPr>
            <a:lvl7pPr marL="2743188" indent="0">
              <a:buNone/>
              <a:defRPr sz="2000"/>
            </a:lvl7pPr>
            <a:lvl8pPr marL="3200388" indent="0">
              <a:buNone/>
              <a:defRPr sz="2000"/>
            </a:lvl8pPr>
            <a:lvl9pPr marL="3657585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884A1A0-246B-4F2A-9646-C00B4F6AC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1"/>
            </a:lvl2pPr>
            <a:lvl3pPr marL="914394" indent="0">
              <a:buNone/>
              <a:defRPr sz="1200"/>
            </a:lvl3pPr>
            <a:lvl4pPr marL="1371596" indent="0">
              <a:buNone/>
              <a:defRPr sz="1001"/>
            </a:lvl4pPr>
            <a:lvl5pPr marL="1828793" indent="0">
              <a:buNone/>
              <a:defRPr sz="1001"/>
            </a:lvl5pPr>
            <a:lvl6pPr marL="2285989" indent="0">
              <a:buNone/>
              <a:defRPr sz="1001"/>
            </a:lvl6pPr>
            <a:lvl7pPr marL="2743188" indent="0">
              <a:buNone/>
              <a:defRPr sz="1001"/>
            </a:lvl7pPr>
            <a:lvl8pPr marL="3200388" indent="0">
              <a:buNone/>
              <a:defRPr sz="1001"/>
            </a:lvl8pPr>
            <a:lvl9pPr marL="3657585" indent="0">
              <a:buNone/>
              <a:defRPr sz="100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D402E35-448C-48E9-8D38-6A150889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30D7DA8-3434-4347-B227-49548693C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A5D870C-AFEF-4E0E-BFC3-CBF5B73E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88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18" Type="http://schemas.openxmlformats.org/officeDocument/2006/relationships/image" Target="../media/image7.jp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0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jp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20" Type="http://schemas.openxmlformats.org/officeDocument/2006/relationships/image" Target="../media/image9.jp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8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Relationship Id="rId22" Type="http://schemas.openxmlformats.org/officeDocument/2006/relationships/image" Target="../media/image1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E58CB7C-40F5-4A21-84D4-2A2795F41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D581B55-CCD1-463D-B030-52D0D982C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5B7B747-33C2-4DB6-8EB9-12497BD7B4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19197" b="12819"/>
          <a:stretch/>
        </p:blipFill>
        <p:spPr>
          <a:xfrm>
            <a:off x="192041" y="320727"/>
            <a:ext cx="2675662" cy="901929"/>
          </a:xfrm>
          <a:prstGeom prst="rect">
            <a:avLst/>
          </a:prstGeom>
        </p:spPr>
      </p:pic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9A1C5F03-5D85-4699-91E2-9320DB6AC6DC}"/>
              </a:ext>
            </a:extLst>
          </p:cNvPr>
          <p:cNvCxnSpPr>
            <a:cxnSpLocks/>
          </p:cNvCxnSpPr>
          <p:nvPr userDrawn="1"/>
        </p:nvCxnSpPr>
        <p:spPr>
          <a:xfrm>
            <a:off x="192041" y="6449367"/>
            <a:ext cx="6883129" cy="0"/>
          </a:xfrm>
          <a:prstGeom prst="line">
            <a:avLst/>
          </a:prstGeom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9F510409-6310-485F-BBA1-0C1210BA62B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031238" y="5942855"/>
            <a:ext cx="2675662" cy="71515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E9C851A-ADD2-419D-A6A1-FEF211660962}"/>
              </a:ext>
            </a:extLst>
          </p:cNvPr>
          <p:cNvSpPr txBox="1"/>
          <p:nvPr userDrawn="1"/>
        </p:nvSpPr>
        <p:spPr>
          <a:xfrm>
            <a:off x="6699861" y="6094489"/>
            <a:ext cx="232255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/>
              <a:t>Comissão de </a:t>
            </a:r>
          </a:p>
          <a:p>
            <a:pPr algn="r"/>
            <a:r>
              <a:rPr lang="pt-BR" sz="1100" dirty="0"/>
              <a:t>Desenvolvimento Econômico, Indústria, Comércio e Serviços</a:t>
            </a:r>
          </a:p>
        </p:txBody>
      </p:sp>
    </p:spTree>
    <p:extLst>
      <p:ext uri="{BB962C8B-B14F-4D97-AF65-F5344CB8AC3E}">
        <p14:creationId xmlns:p14="http://schemas.microsoft.com/office/powerpoint/2010/main" val="255043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9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3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9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6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2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9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90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5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2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6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3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9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8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8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5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E58CB7C-40F5-4A21-84D4-2A2795F41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D581B55-CCD1-463D-B030-52D0D982C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5B7B747-33C2-4DB6-8EB9-12497BD7B4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19197" b="12819"/>
          <a:stretch/>
        </p:blipFill>
        <p:spPr>
          <a:xfrm>
            <a:off x="192041" y="320727"/>
            <a:ext cx="2675662" cy="901929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D27995B2-784D-42B6-A347-C6D5666291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t="2719" b="32709"/>
          <a:stretch/>
        </p:blipFill>
        <p:spPr>
          <a:xfrm>
            <a:off x="1811634" y="6273718"/>
            <a:ext cx="1392441" cy="44086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E163877A-DC56-4829-A352-595838C0585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413339" y="6247688"/>
            <a:ext cx="1213812" cy="441312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51EB062-8F8D-4B21-8CD1-674E76E214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/>
          <a:srcRect t="29478" b="20850"/>
          <a:stretch/>
        </p:blipFill>
        <p:spPr>
          <a:xfrm>
            <a:off x="193424" y="6304962"/>
            <a:ext cx="1408306" cy="349764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3725B97-0866-4829-AE7B-1E73942BA2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10241" r="7602" b="17012"/>
          <a:stretch/>
        </p:blipFill>
        <p:spPr>
          <a:xfrm>
            <a:off x="4807228" y="6269946"/>
            <a:ext cx="1404619" cy="420913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xmlns="" id="{DEF90F20-31BD-40C5-B02D-3BB37BD92A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/>
          <a:srcRect l="7239" t="17025" r="7702" b="15442"/>
          <a:stretch/>
        </p:blipFill>
        <p:spPr>
          <a:xfrm>
            <a:off x="11159120" y="6190620"/>
            <a:ext cx="582379" cy="303850"/>
          </a:xfrm>
          <a:prstGeom prst="rect">
            <a:avLst/>
          </a:prstGeom>
        </p:spPr>
      </p:pic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9A1C5F03-5D85-4699-91E2-9320DB6AC6DC}"/>
              </a:ext>
            </a:extLst>
          </p:cNvPr>
          <p:cNvCxnSpPr>
            <a:cxnSpLocks/>
          </p:cNvCxnSpPr>
          <p:nvPr userDrawn="1"/>
        </p:nvCxnSpPr>
        <p:spPr>
          <a:xfrm>
            <a:off x="193430" y="6164494"/>
            <a:ext cx="8976702" cy="0"/>
          </a:xfrm>
          <a:prstGeom prst="line">
            <a:avLst/>
          </a:prstGeom>
          <a:ln w="28575" cap="flat" cmpd="sng" algn="ctr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xmlns="" id="{A9A35ED3-88A9-4C33-A1AE-1777AC6E43FF}"/>
              </a:ext>
            </a:extLst>
          </p:cNvPr>
          <p:cNvCxnSpPr>
            <a:cxnSpLocks/>
          </p:cNvCxnSpPr>
          <p:nvPr userDrawn="1"/>
        </p:nvCxnSpPr>
        <p:spPr>
          <a:xfrm flipV="1">
            <a:off x="10067627" y="6156274"/>
            <a:ext cx="1678652" cy="8223"/>
          </a:xfrm>
          <a:prstGeom prst="line">
            <a:avLst/>
          </a:prstGeom>
          <a:ln w="28575" cap="flat" cmpd="sng" algn="ctr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xmlns="" id="{C0D0C3B5-1B80-4C51-8F0F-8C39DA7319BB}"/>
              </a:ext>
            </a:extLst>
          </p:cNvPr>
          <p:cNvSpPr/>
          <p:nvPr userDrawn="1"/>
        </p:nvSpPr>
        <p:spPr>
          <a:xfrm>
            <a:off x="10485638" y="5871587"/>
            <a:ext cx="7825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500" panose="02000000000000000000" pitchFamily="50" charset="0"/>
              </a:rPr>
              <a:t>Apoio</a:t>
            </a:r>
            <a:endParaRPr lang="pt-BR" sz="1600" dirty="0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999C7788-05B9-4356-AF50-D6B73AD08C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t="20735" b="17853"/>
          <a:stretch/>
        </p:blipFill>
        <p:spPr>
          <a:xfrm>
            <a:off x="7963691" y="6269946"/>
            <a:ext cx="1385966" cy="388693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xmlns="" id="{023928AA-E743-4149-BC20-A5924FD5DC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0"/>
          <a:srcRect t="12986"/>
          <a:stretch/>
        </p:blipFill>
        <p:spPr>
          <a:xfrm>
            <a:off x="10275787" y="6201943"/>
            <a:ext cx="725012" cy="292531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DABE8BCD-65B2-4949-AD87-128DED1011DD}"/>
              </a:ext>
            </a:extLst>
          </p:cNvPr>
          <p:cNvSpPr txBox="1"/>
          <p:nvPr userDrawn="1"/>
        </p:nvSpPr>
        <p:spPr>
          <a:xfrm>
            <a:off x="376306" y="5877167"/>
            <a:ext cx="1812884" cy="18158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500" panose="02000000000000000000" pitchFamily="50" charset="0"/>
              </a:rPr>
              <a:t>Patrocinadores						</a:t>
            </a: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xmlns="" id="{CEFE8A20-798E-4532-99D6-A06F272E40C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6421111" y="6248920"/>
            <a:ext cx="1433006" cy="405807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xmlns="" id="{6A3367A1-7DCD-48A2-8244-02A5BBD43C6A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772" y="6545391"/>
            <a:ext cx="802601" cy="24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97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9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3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9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6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2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9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90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5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2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6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3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9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8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8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5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xmlns="" id="{5CDCE488-18B0-4055-B0AC-17009EEF0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750611"/>
          </a:xfrm>
        </p:spPr>
        <p:txBody>
          <a:bodyPr>
            <a:normAutofit/>
          </a:bodyPr>
          <a:lstStyle/>
          <a:p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SEMINÁRIO:</a:t>
            </a:r>
            <a:b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</a:br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EMPREENDER PARA </a:t>
            </a:r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CRESCER</a:t>
            </a:r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! </a:t>
            </a:r>
            <a:endParaRPr lang="pt-BR" sz="5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xmlns="" id="{00A206A6-DD74-4053-8AC9-6A8A4B7C40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O Setor de Academias de Ginástica, Musculação, Atividades Físicas, Esportivas e Similares, seus Impactos Econômicos e Sociais. 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89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434" y="1389290"/>
            <a:ext cx="10923547" cy="90447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000" kern="12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COMPARATIVO MERCADO BRASILEIRO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FA434D58-4478-40B2-85C6-8CDDD6E60421}"/>
              </a:ext>
            </a:extLst>
          </p:cNvPr>
          <p:cNvSpPr txBox="1">
            <a:spLocks/>
          </p:cNvSpPr>
          <p:nvPr/>
        </p:nvSpPr>
        <p:spPr>
          <a:xfrm>
            <a:off x="314296" y="4219495"/>
            <a:ext cx="113550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endParaRPr lang="en-US" sz="4200" cap="al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9D56C845-764E-434D-B108-F843DED7A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222014"/>
              </p:ext>
            </p:extLst>
          </p:nvPr>
        </p:nvGraphicFramePr>
        <p:xfrm>
          <a:off x="1339819" y="2389698"/>
          <a:ext cx="9304018" cy="2971800"/>
        </p:xfrm>
        <a:graphic>
          <a:graphicData uri="http://schemas.openxmlformats.org/drawingml/2006/table">
            <a:tbl>
              <a:tblPr firstRow="1" bandRow="1"/>
              <a:tblGrid>
                <a:gridCol w="3426791">
                  <a:extLst>
                    <a:ext uri="{9D8B030D-6E8A-4147-A177-3AD203B41FA5}">
                      <a16:colId xmlns:a16="http://schemas.microsoft.com/office/drawing/2014/main" xmlns="" val="3579488049"/>
                    </a:ext>
                  </a:extLst>
                </a:gridCol>
                <a:gridCol w="2705903">
                  <a:extLst>
                    <a:ext uri="{9D8B030D-6E8A-4147-A177-3AD203B41FA5}">
                      <a16:colId xmlns:a16="http://schemas.microsoft.com/office/drawing/2014/main" xmlns="" val="2145003994"/>
                    </a:ext>
                  </a:extLst>
                </a:gridCol>
                <a:gridCol w="3171324">
                  <a:extLst>
                    <a:ext uri="{9D8B030D-6E8A-4147-A177-3AD203B41FA5}">
                      <a16:colId xmlns:a16="http://schemas.microsoft.com/office/drawing/2014/main" xmlns="" val="2961080612"/>
                    </a:ext>
                  </a:extLst>
                </a:gridCol>
              </a:tblGrid>
              <a:tr h="742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6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COMPARATIVO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6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6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66512622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Número Academias</a:t>
                      </a:r>
                      <a:endParaRPr lang="pt-B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 mil</a:t>
                      </a:r>
                      <a:endParaRPr lang="pt-B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 mil</a:t>
                      </a:r>
                      <a:endParaRPr lang="pt-B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10918251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Número Clientes</a:t>
                      </a:r>
                      <a:endParaRPr lang="pt-B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7,9 milhões</a:t>
                      </a:r>
                      <a:endParaRPr lang="pt-B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9,6 milhões</a:t>
                      </a:r>
                      <a:endParaRPr lang="pt-B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0397076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Receita</a:t>
                      </a:r>
                      <a:endParaRPr lang="pt-B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USD 2,4 bilhões</a:t>
                      </a:r>
                      <a:endParaRPr lang="pt-B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USD 2,1 bilhões</a:t>
                      </a:r>
                      <a:endParaRPr lang="pt-B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8217417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527EF90B-9DC4-4818-998F-07541EDA4894}"/>
              </a:ext>
            </a:extLst>
          </p:cNvPr>
          <p:cNvSpPr txBox="1"/>
          <p:nvPr/>
        </p:nvSpPr>
        <p:spPr>
          <a:xfrm>
            <a:off x="1339819" y="5457428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Fonte: IHRSA Global </a:t>
            </a:r>
            <a:r>
              <a:rPr lang="pt-BR" sz="1400" i="1" dirty="0" err="1">
                <a:latin typeface="EB Garamond" panose="00000500000000000000" pitchFamily="2" charset="0"/>
                <a:ea typeface="EB Garamond" panose="00000500000000000000" pitchFamily="2" charset="0"/>
              </a:rPr>
              <a:t>Report</a:t>
            </a:r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3020931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6364" y="1184416"/>
            <a:ext cx="7863841" cy="1239078"/>
          </a:xfrm>
        </p:spPr>
        <p:txBody>
          <a:bodyPr>
            <a:noAutofit/>
          </a:bodyPr>
          <a:lstStyle/>
          <a:p>
            <a:r>
              <a:rPr lang="pt-BR" sz="46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CENÁRIO BRASIL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619" y="2628900"/>
            <a:ext cx="10515600" cy="3255064"/>
          </a:xfrm>
        </p:spPr>
        <p:txBody>
          <a:bodyPr>
            <a:normAutofit/>
          </a:bodyPr>
          <a:lstStyle/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Nº de academias e clientes cresceu, porém houve uma queda de receita!</a:t>
            </a: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Queda do ticket médio?</a:t>
            </a:r>
          </a:p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Aumento dos custos e dos insumos!</a:t>
            </a: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626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59" y="919372"/>
            <a:ext cx="7863841" cy="1239078"/>
          </a:xfrm>
        </p:spPr>
        <p:txBody>
          <a:bodyPr>
            <a:noAutofit/>
          </a:bodyPr>
          <a:lstStyle/>
          <a:p>
            <a:r>
              <a:rPr lang="pt-BR" sz="46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CENÁRIO BRASIL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619" y="2468880"/>
            <a:ext cx="10515600" cy="3415084"/>
          </a:xfrm>
        </p:spPr>
        <p:txBody>
          <a:bodyPr>
            <a:normAutofit/>
          </a:bodyPr>
          <a:lstStyle/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Quantidade de clientes por academia</a:t>
            </a: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MÉDIA: 278</a:t>
            </a: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Indicativo               Pequenas empresas</a:t>
            </a: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  <p:sp>
        <p:nvSpPr>
          <p:cNvPr id="4" name="Seta para a direita 4">
            <a:extLst>
              <a:ext uri="{FF2B5EF4-FFF2-40B4-BE49-F238E27FC236}">
                <a16:creationId xmlns:a16="http://schemas.microsoft.com/office/drawing/2014/main" xmlns="" id="{02FE2102-5FC8-4C28-A84D-4A5E704F8437}"/>
              </a:ext>
            </a:extLst>
          </p:cNvPr>
          <p:cNvSpPr/>
          <p:nvPr/>
        </p:nvSpPr>
        <p:spPr>
          <a:xfrm>
            <a:off x="3865652" y="5251439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8562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59" y="919372"/>
            <a:ext cx="7863841" cy="1239078"/>
          </a:xfrm>
        </p:spPr>
        <p:txBody>
          <a:bodyPr>
            <a:noAutofit/>
          </a:bodyPr>
          <a:lstStyle/>
          <a:p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TAXA DE PENETRAÇÃO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1" y="2158450"/>
            <a:ext cx="10698480" cy="3780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Percentual da população que treina em academias:</a:t>
            </a:r>
          </a:p>
          <a:p>
            <a:pPr marL="0" indent="0">
              <a:buNone/>
            </a:pPr>
            <a:endParaRPr lang="pt-BR" sz="2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EUA 17,5% população</a:t>
            </a:r>
          </a:p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Reino Unido: 15%</a:t>
            </a:r>
          </a:p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Alemanha: 12,2%</a:t>
            </a:r>
          </a:p>
          <a:p>
            <a:r>
              <a:rPr lang="pt-BR" sz="4000" b="1" dirty="0">
                <a:latin typeface="Garamond" panose="02020404030301010803" pitchFamily="18" charset="0"/>
                <a:ea typeface="EB Garamond" panose="00000500000000000000" pitchFamily="2" charset="0"/>
              </a:rPr>
              <a:t>Brasil: 4,6%</a:t>
            </a: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992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381" y="672884"/>
            <a:ext cx="11247118" cy="1298048"/>
          </a:xfrm>
        </p:spPr>
        <p:txBody>
          <a:bodyPr>
            <a:noAutofit/>
          </a:bodyPr>
          <a:lstStyle/>
          <a:p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/>
            </a:r>
            <a:b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Pesquisa Nacional de Saúde 2013 - IBGE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1" y="2103453"/>
            <a:ext cx="11247118" cy="3780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3600" dirty="0">
                <a:latin typeface="Garamond" panose="02020404030301010803" pitchFamily="18" charset="0"/>
                <a:ea typeface="EB Garamond" panose="00000500000000000000" pitchFamily="2" charset="0"/>
              </a:rPr>
              <a:t>Obesidade:</a:t>
            </a:r>
          </a:p>
          <a:p>
            <a:r>
              <a:rPr lang="pt-BR" sz="3600" dirty="0">
                <a:latin typeface="Garamond" panose="02020404030301010803" pitchFamily="18" charset="0"/>
                <a:ea typeface="EB Garamond" panose="00000500000000000000" pitchFamily="2" charset="0"/>
              </a:rPr>
              <a:t>56,9% da população brasileira</a:t>
            </a:r>
          </a:p>
          <a:p>
            <a:r>
              <a:rPr lang="pt-BR" sz="3600" dirty="0">
                <a:latin typeface="Garamond" panose="02020404030301010803" pitchFamily="18" charset="0"/>
                <a:ea typeface="EB Garamond" panose="00000500000000000000" pitchFamily="2" charset="0"/>
              </a:rPr>
              <a:t>82 milhões de pessoas</a:t>
            </a:r>
          </a:p>
          <a:p>
            <a:r>
              <a:rPr lang="pt-BR" sz="3600" dirty="0">
                <a:latin typeface="Garamond" panose="02020404030301010803" pitchFamily="18" charset="0"/>
                <a:ea typeface="EB Garamond" panose="00000500000000000000" pitchFamily="2" charset="0"/>
              </a:rPr>
              <a:t>Em 2003, o índice era de 42%</a:t>
            </a:r>
          </a:p>
          <a:p>
            <a:r>
              <a:rPr lang="pt-BR" sz="3600" dirty="0">
                <a:latin typeface="Garamond" panose="02020404030301010803" pitchFamily="18" charset="0"/>
                <a:ea typeface="EB Garamond" panose="00000500000000000000" pitchFamily="2" charset="0"/>
              </a:rPr>
              <a:t>Mudança no padrão alimentar e falta de atividade física</a:t>
            </a:r>
          </a:p>
          <a:p>
            <a:r>
              <a:rPr lang="pt-BR" sz="3600" dirty="0">
                <a:latin typeface="Garamond" panose="02020404030301010803" pitchFamily="18" charset="0"/>
                <a:ea typeface="EB Garamond" panose="00000500000000000000" pitchFamily="2" charset="0"/>
              </a:rPr>
              <a:t>A obesidade está associada a hipertensão e diabetes.</a:t>
            </a:r>
          </a:p>
          <a:p>
            <a:endParaRPr lang="pt-BR" sz="36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36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3600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951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381" y="792153"/>
            <a:ext cx="11247118" cy="1841716"/>
          </a:xfrm>
        </p:spPr>
        <p:txBody>
          <a:bodyPr>
            <a:noAutofit/>
          </a:bodyPr>
          <a:lstStyle/>
          <a:p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/>
            </a:r>
            <a:b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Prática de Esporte e Atividade Física</a:t>
            </a:r>
            <a:b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Pnad 2015 – IBGE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1" y="2948940"/>
            <a:ext cx="11247118" cy="2802170"/>
          </a:xfrm>
        </p:spPr>
        <p:txBody>
          <a:bodyPr>
            <a:noAutofit/>
          </a:bodyPr>
          <a:lstStyle/>
          <a:p>
            <a:r>
              <a:rPr lang="pt-BR" sz="3800" dirty="0">
                <a:latin typeface="Garamond" panose="02020404030301010803" pitchFamily="18" charset="0"/>
                <a:ea typeface="EB Garamond" panose="00000500000000000000" pitchFamily="2" charset="0"/>
              </a:rPr>
              <a:t>100 milhões de pessoas com 15 anos ou mais não praticam esporte ou atividade física no Brasil.</a:t>
            </a:r>
          </a:p>
          <a:p>
            <a:r>
              <a:rPr lang="pt-BR" sz="3800" dirty="0">
                <a:latin typeface="Garamond" panose="02020404030301010803" pitchFamily="18" charset="0"/>
                <a:ea typeface="EB Garamond" panose="00000500000000000000" pitchFamily="2" charset="0"/>
              </a:rPr>
              <a:t>Equivale a 62,1% da população de 161,8 milhões de pessoas dessa faixa etária.</a:t>
            </a:r>
          </a:p>
          <a:p>
            <a:pPr marL="0" indent="0">
              <a:buNone/>
            </a:pPr>
            <a:endParaRPr lang="pt-BR" sz="38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38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38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3800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987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xmlns="" id="{5CDCE488-18B0-4055-B0AC-17009EEF0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083365"/>
          </a:xfrm>
        </p:spPr>
        <p:txBody>
          <a:bodyPr>
            <a:normAutofit/>
          </a:bodyPr>
          <a:lstStyle/>
          <a:p>
            <a:r>
              <a:rPr lang="pt-BR" sz="5000" b="1" dirty="0">
                <a:solidFill>
                  <a:schemeClr val="bg2">
                    <a:lumMod val="75000"/>
                  </a:schemeClr>
                </a:solidFill>
                <a:latin typeface="Arial Narrow" panose="020B0606020202030204" pitchFamily="34" charset="0"/>
              </a:rPr>
              <a:t>EMPREENDER PARA </a:t>
            </a:r>
            <a:r>
              <a:rPr lang="pt-BR" sz="5000" b="1" dirty="0">
                <a:solidFill>
                  <a:schemeClr val="bg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CRESCER</a:t>
            </a:r>
            <a:r>
              <a:rPr lang="pt-BR" sz="5000" b="1" dirty="0">
                <a:solidFill>
                  <a:schemeClr val="bg2">
                    <a:lumMod val="75000"/>
                  </a:schemeClr>
                </a:solidFill>
                <a:latin typeface="Arial Narrow" panose="020B0606020202030204" pitchFamily="34" charset="0"/>
              </a:rPr>
              <a:t>! </a:t>
            </a:r>
            <a:endParaRPr lang="pt-BR" sz="5000" dirty="0">
              <a:solidFill>
                <a:schemeClr val="bg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xmlns="" id="{00A206A6-DD74-4053-8AC9-6A8A4B7C4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83565"/>
            <a:ext cx="9144000" cy="1655762"/>
          </a:xfrm>
        </p:spPr>
        <p:txBody>
          <a:bodyPr/>
          <a:lstStyle/>
          <a:p>
            <a:r>
              <a:rPr lang="pt-BR" b="1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O Setor de Academias de Ginástica, Musculação, Atividades Físicas, Esportivas e Similares, seus Impactos Econômicos e Sociais. </a:t>
            </a:r>
            <a:endParaRPr lang="pt-BR" dirty="0">
              <a:solidFill>
                <a:schemeClr val="bg2">
                  <a:lumMod val="7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  <p:sp>
        <p:nvSpPr>
          <p:cNvPr id="4" name="Título 5">
            <a:extLst>
              <a:ext uri="{FF2B5EF4-FFF2-40B4-BE49-F238E27FC236}">
                <a16:creationId xmlns:a16="http://schemas.microsoft.com/office/drawing/2014/main" xmlns="" id="{72318833-A66C-44E1-8D60-38F4BD252E54}"/>
              </a:ext>
            </a:extLst>
          </p:cNvPr>
          <p:cNvSpPr txBox="1">
            <a:spLocks/>
          </p:cNvSpPr>
          <p:nvPr/>
        </p:nvSpPr>
        <p:spPr>
          <a:xfrm>
            <a:off x="1524000" y="2995060"/>
            <a:ext cx="9144000" cy="26885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3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Obrigado</a:t>
            </a:r>
          </a:p>
          <a:p>
            <a:r>
              <a:rPr lang="pt-B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Marcelo Ferreira 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marcelo@personalacademia.com.br</a:t>
            </a:r>
          </a:p>
        </p:txBody>
      </p:sp>
    </p:spTree>
    <p:extLst>
      <p:ext uri="{BB962C8B-B14F-4D97-AF65-F5344CB8AC3E}">
        <p14:creationId xmlns:p14="http://schemas.microsoft.com/office/powerpoint/2010/main" val="404059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7860E55-60F2-45D8-B844-87909EDB8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292294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pt-BR" sz="6000" b="1" dirty="0">
                <a:latin typeface="Roboto" panose="02000000000000000000" pitchFamily="2" charset="0"/>
                <a:ea typeface="Roboto" panose="02000000000000000000" pitchFamily="2" charset="0"/>
              </a:rPr>
              <a:t>DADOS SETOR </a:t>
            </a:r>
            <a:br>
              <a:rPr lang="pt-BR" sz="6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pt-BR" sz="6000" b="1" dirty="0">
                <a:latin typeface="Roboto" panose="02000000000000000000" pitchFamily="2" charset="0"/>
                <a:ea typeface="Roboto" panose="02000000000000000000" pitchFamily="2" charset="0"/>
              </a:rPr>
              <a:t>FITNESS NO BRASIL</a:t>
            </a:r>
            <a:br>
              <a:rPr lang="pt-BR" sz="6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pt-BR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45E23DA-15FF-4A88-B32D-05B72E951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202" y="3808069"/>
            <a:ext cx="10915331" cy="1742123"/>
          </a:xfrm>
        </p:spPr>
        <p:txBody>
          <a:bodyPr>
            <a:noAutofit/>
          </a:bodyPr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Marcelo Ferreira</a:t>
            </a:r>
          </a:p>
          <a:p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Diretor ACAD Brasil </a:t>
            </a:r>
            <a:r>
              <a:rPr lang="pt-BR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/>
            </a:r>
            <a:br>
              <a:rPr lang="pt-BR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</a:br>
            <a:r>
              <a:rPr lang="pt-BR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Formado em Educação Física (UFRJ) com pós graduação em Marketing (ESPM). </a:t>
            </a:r>
            <a:br>
              <a:rPr lang="pt-BR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</a:br>
            <a:r>
              <a:rPr lang="pt-BR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Gestor das Academias Wonder Fit e </a:t>
            </a:r>
            <a:r>
              <a:rPr lang="pt-BR" sz="18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Personal</a:t>
            </a:r>
            <a:r>
              <a:rPr lang="pt-BR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 </a:t>
            </a:r>
            <a:r>
              <a:rPr lang="pt-BR" sz="18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Acqua</a:t>
            </a:r>
            <a:r>
              <a:rPr lang="pt-BR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 Center – Rio de Janeiro - RJ</a:t>
            </a:r>
            <a:endParaRPr lang="pt-BR" sz="2800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305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BA9FA97-2734-4B8E-8DB1-F5BEBF00342D}"/>
              </a:ext>
            </a:extLst>
          </p:cNvPr>
          <p:cNvSpPr/>
          <p:nvPr/>
        </p:nvSpPr>
        <p:spPr>
          <a:xfrm>
            <a:off x="370389" y="1374493"/>
            <a:ext cx="3518704" cy="4109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89" y="1374493"/>
            <a:ext cx="3518704" cy="410901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 DE ACADEMIAS NO BRASIL</a:t>
            </a:r>
            <a:br>
              <a:rPr lang="pt-B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pt-B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POR ESTADO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8DE81F4-021C-4F20-8F69-74992A77AA88}"/>
              </a:ext>
            </a:extLst>
          </p:cNvPr>
          <p:cNvSpPr txBox="1"/>
          <p:nvPr/>
        </p:nvSpPr>
        <p:spPr>
          <a:xfrm>
            <a:off x="370389" y="5783447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Fonte: ACAD Brasil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xmlns="" id="{29BA93A1-BBBB-4C7F-A5F6-F264D5DCA7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2128543"/>
              </p:ext>
            </p:extLst>
          </p:nvPr>
        </p:nvGraphicFramePr>
        <p:xfrm>
          <a:off x="4706765" y="361914"/>
          <a:ext cx="2778469" cy="5428948"/>
        </p:xfrm>
        <a:graphic>
          <a:graphicData uri="http://schemas.openxmlformats.org/drawingml/2006/table">
            <a:tbl>
              <a:tblPr firstRow="1" bandRow="1"/>
              <a:tblGrid>
                <a:gridCol w="585850">
                  <a:extLst>
                    <a:ext uri="{9D8B030D-6E8A-4147-A177-3AD203B41FA5}">
                      <a16:colId xmlns:a16="http://schemas.microsoft.com/office/drawing/2014/main" xmlns="" val="1486706025"/>
                    </a:ext>
                  </a:extLst>
                </a:gridCol>
                <a:gridCol w="1010190">
                  <a:extLst>
                    <a:ext uri="{9D8B030D-6E8A-4147-A177-3AD203B41FA5}">
                      <a16:colId xmlns:a16="http://schemas.microsoft.com/office/drawing/2014/main" xmlns="" val="3916419233"/>
                    </a:ext>
                  </a:extLst>
                </a:gridCol>
                <a:gridCol w="1182429">
                  <a:extLst>
                    <a:ext uri="{9D8B030D-6E8A-4147-A177-3AD203B41FA5}">
                      <a16:colId xmlns:a16="http://schemas.microsoft.com/office/drawing/2014/main" xmlns="" val="1295409104"/>
                    </a:ext>
                  </a:extLst>
                </a:gridCol>
              </a:tblGrid>
              <a:tr h="347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Estado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717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Nº Academias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71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536375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SP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9.594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42676124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MG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4.102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1649147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RJ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3.202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8348026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RS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2.329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0664974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2.076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8590134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2.053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3399398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1.514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81340586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CE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1.251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2703586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1.203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0684728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1.128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07857179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DF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964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55435363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815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7742713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RN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680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22167219"/>
                  </a:ext>
                </a:extLst>
              </a:tr>
              <a:tr h="360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559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711" marR="85711" marT="42856" marB="42856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3362563"/>
                  </a:ext>
                </a:extLst>
              </a:tr>
            </a:tbl>
          </a:graphicData>
        </a:graphic>
      </p:graphicFrame>
      <p:graphicFrame>
        <p:nvGraphicFramePr>
          <p:cNvPr id="21" name="Tabela 20">
            <a:extLst>
              <a:ext uri="{FF2B5EF4-FFF2-40B4-BE49-F238E27FC236}">
                <a16:creationId xmlns:a16="http://schemas.microsoft.com/office/drawing/2014/main" xmlns="" id="{08BED35D-F9D4-41B1-8573-6285F7D7A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264349"/>
              </p:ext>
            </p:extLst>
          </p:nvPr>
        </p:nvGraphicFramePr>
        <p:xfrm>
          <a:off x="7653059" y="375166"/>
          <a:ext cx="2778470" cy="5400324"/>
        </p:xfrm>
        <a:graphic>
          <a:graphicData uri="http://schemas.openxmlformats.org/drawingml/2006/table">
            <a:tbl>
              <a:tblPr firstRow="1" bandRow="1"/>
              <a:tblGrid>
                <a:gridCol w="584378">
                  <a:extLst>
                    <a:ext uri="{9D8B030D-6E8A-4147-A177-3AD203B41FA5}">
                      <a16:colId xmlns:a16="http://schemas.microsoft.com/office/drawing/2014/main" xmlns="" val="2894026619"/>
                    </a:ext>
                  </a:extLst>
                </a:gridCol>
                <a:gridCol w="1013436">
                  <a:extLst>
                    <a:ext uri="{9D8B030D-6E8A-4147-A177-3AD203B41FA5}">
                      <a16:colId xmlns:a16="http://schemas.microsoft.com/office/drawing/2014/main" xmlns="" val="235435452"/>
                    </a:ext>
                  </a:extLst>
                </a:gridCol>
                <a:gridCol w="1180656">
                  <a:extLst>
                    <a:ext uri="{9D8B030D-6E8A-4147-A177-3AD203B41FA5}">
                      <a16:colId xmlns:a16="http://schemas.microsoft.com/office/drawing/2014/main" xmlns="" val="1999967547"/>
                    </a:ext>
                  </a:extLst>
                </a:gridCol>
              </a:tblGrid>
              <a:tr h="34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Estado</a:t>
                      </a:r>
                      <a:endParaRPr lang="pt-B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717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Nº Academias</a:t>
                      </a:r>
                      <a:endParaRPr lang="pt-B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71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8617692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</a:t>
                      </a:r>
                      <a:endParaRPr lang="pt-B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482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9679986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480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0878299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PB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466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7452811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MT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462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5799002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418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7540496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PI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305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6894068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AM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290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2028526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281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1024806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205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6824134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RO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171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7934763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RR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67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8030464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66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5973299"/>
                  </a:ext>
                </a:extLst>
              </a:tr>
              <a:tr h="361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3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64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7266885"/>
                  </a:ext>
                </a:extLst>
              </a:tr>
              <a:tr h="36133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35.227</a:t>
                      </a:r>
                      <a:endParaRPr lang="pt-B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8" marR="69078" marT="34539" marB="3453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9025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756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660" y="1762175"/>
            <a:ext cx="1984674" cy="152788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SP</a:t>
            </a:r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/>
            </a:r>
            <a:b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pt-BR" sz="4000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1465" y="3893145"/>
            <a:ext cx="7850529" cy="1632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200" b="1" dirty="0">
                <a:ea typeface="EB Garamond" panose="00000500000000000000" pitchFamily="2" charset="0"/>
              </a:rPr>
              <a:t>CONCENTRAÇÃO!</a:t>
            </a:r>
          </a:p>
          <a:p>
            <a:endParaRPr lang="pt-BR" sz="4200" b="1" dirty="0">
              <a:ea typeface="EB Garamond" panose="00000500000000000000" pitchFamily="2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BFCBECB8-7544-473A-9EF9-511076B7A970}"/>
              </a:ext>
            </a:extLst>
          </p:cNvPr>
          <p:cNvSpPr txBox="1">
            <a:spLocks/>
          </p:cNvSpPr>
          <p:nvPr/>
        </p:nvSpPr>
        <p:spPr>
          <a:xfrm>
            <a:off x="4536466" y="1762175"/>
            <a:ext cx="7235554" cy="24879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latin typeface="Garamond" panose="02020404030301010803" pitchFamily="18" charset="0"/>
              </a:rPr>
              <a:t>Representa a soma do</a:t>
            </a:r>
          </a:p>
          <a:p>
            <a:r>
              <a:rPr lang="pt-BR" dirty="0">
                <a:latin typeface="Garamond" panose="02020404030301010803" pitchFamily="18" charset="0"/>
              </a:rPr>
              <a:t>9º até o 27º estado em </a:t>
            </a:r>
          </a:p>
          <a:p>
            <a:r>
              <a:rPr lang="pt-BR" dirty="0">
                <a:latin typeface="Garamond" panose="02020404030301010803" pitchFamily="18" charset="0"/>
              </a:rPr>
              <a:t>número de academias.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Roboto" panose="02000000000000000000" pitchFamily="2" charset="0"/>
              </a:rPr>
              <a:t/>
            </a:r>
            <a:b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Roboto" panose="02000000000000000000" pitchFamily="2" charset="0"/>
              </a:rPr>
            </a:b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Roboto" panose="02000000000000000000" pitchFamily="2" charset="0"/>
            </a:endParaRPr>
          </a:p>
        </p:txBody>
      </p:sp>
      <p:pic>
        <p:nvPicPr>
          <p:cNvPr id="7" name="Imagem 6" descr="Recorte de Tela">
            <a:extLst>
              <a:ext uri="{FF2B5EF4-FFF2-40B4-BE49-F238E27FC236}">
                <a16:creationId xmlns:a16="http://schemas.microsoft.com/office/drawing/2014/main" xmlns="" id="{F6529874-D43A-4712-AFF7-5D8FE6739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86" y="2722268"/>
            <a:ext cx="3084623" cy="198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10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BA9FA97-2734-4B8E-8DB1-F5BEBF00342D}"/>
              </a:ext>
            </a:extLst>
          </p:cNvPr>
          <p:cNvSpPr/>
          <p:nvPr/>
        </p:nvSpPr>
        <p:spPr>
          <a:xfrm>
            <a:off x="370389" y="1374493"/>
            <a:ext cx="3518704" cy="4109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89" y="1374493"/>
            <a:ext cx="3518704" cy="410901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 DE ACADEMIAS POR REGIÃO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8DE81F4-021C-4F20-8F69-74992A77AA88}"/>
              </a:ext>
            </a:extLst>
          </p:cNvPr>
          <p:cNvSpPr txBox="1"/>
          <p:nvPr/>
        </p:nvSpPr>
        <p:spPr>
          <a:xfrm>
            <a:off x="370389" y="5783447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Fonte: ACAD Brasil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B8E4BD26-A539-4B0F-AA4F-3A4491CA2B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131763"/>
              </p:ext>
            </p:extLst>
          </p:nvPr>
        </p:nvGraphicFramePr>
        <p:xfrm>
          <a:off x="4545012" y="1508760"/>
          <a:ext cx="6907848" cy="3860448"/>
        </p:xfrm>
        <a:graphic>
          <a:graphicData uri="http://schemas.openxmlformats.org/drawingml/2006/table">
            <a:tbl>
              <a:tblPr firstRow="1" bandRow="1"/>
              <a:tblGrid>
                <a:gridCol w="2910734">
                  <a:extLst>
                    <a:ext uri="{9D8B030D-6E8A-4147-A177-3AD203B41FA5}">
                      <a16:colId xmlns:a16="http://schemas.microsoft.com/office/drawing/2014/main" xmlns="" val="722836963"/>
                    </a:ext>
                  </a:extLst>
                </a:gridCol>
                <a:gridCol w="2918358">
                  <a:extLst>
                    <a:ext uri="{9D8B030D-6E8A-4147-A177-3AD203B41FA5}">
                      <a16:colId xmlns:a16="http://schemas.microsoft.com/office/drawing/2014/main" xmlns="" val="3432175642"/>
                    </a:ext>
                  </a:extLst>
                </a:gridCol>
                <a:gridCol w="1078756">
                  <a:extLst>
                    <a:ext uri="{9D8B030D-6E8A-4147-A177-3AD203B41FA5}">
                      <a16:colId xmlns:a16="http://schemas.microsoft.com/office/drawing/2014/main" xmlns="" val="3500125324"/>
                    </a:ext>
                  </a:extLst>
                </a:gridCol>
              </a:tblGrid>
              <a:tr h="643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 ACADEMIAS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9288145"/>
                  </a:ext>
                </a:extLst>
              </a:tr>
              <a:tr h="643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SUDESTE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17.713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50 %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8487439"/>
                  </a:ext>
                </a:extLst>
              </a:tr>
              <a:tr h="643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NORDESTE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7.064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2056942"/>
                  </a:ext>
                </a:extLst>
              </a:tr>
              <a:tr h="643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5.919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82104811"/>
                  </a:ext>
                </a:extLst>
              </a:tr>
              <a:tr h="643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CENTRO OESTE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3.109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7797309"/>
                  </a:ext>
                </a:extLst>
              </a:tr>
              <a:tr h="643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NORTE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1.422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4%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70502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00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BA9FA97-2734-4B8E-8DB1-F5BEBF00342D}"/>
              </a:ext>
            </a:extLst>
          </p:cNvPr>
          <p:cNvSpPr/>
          <p:nvPr/>
        </p:nvSpPr>
        <p:spPr>
          <a:xfrm>
            <a:off x="370389" y="1374493"/>
            <a:ext cx="3518704" cy="4109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89" y="1374493"/>
            <a:ext cx="3518704" cy="410901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 DE ACADEMIAS POR REGIÃO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8DE81F4-021C-4F20-8F69-74992A77AA88}"/>
              </a:ext>
            </a:extLst>
          </p:cNvPr>
          <p:cNvSpPr txBox="1"/>
          <p:nvPr/>
        </p:nvSpPr>
        <p:spPr>
          <a:xfrm>
            <a:off x="370389" y="5783447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Fonte: ACAD Brasil</a:t>
            </a:r>
          </a:p>
        </p:txBody>
      </p:sp>
      <p:graphicFrame>
        <p:nvGraphicFramePr>
          <p:cNvPr id="8" name="Espaço Reservado para Conteúdo 6">
            <a:extLst>
              <a:ext uri="{FF2B5EF4-FFF2-40B4-BE49-F238E27FC236}">
                <a16:creationId xmlns:a16="http://schemas.microsoft.com/office/drawing/2014/main" xmlns="" id="{8B374ED5-6DA6-4100-9A4C-FDEC667168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8452549"/>
              </p:ext>
            </p:extLst>
          </p:nvPr>
        </p:nvGraphicFramePr>
        <p:xfrm>
          <a:off x="4041913" y="1231449"/>
          <a:ext cx="731188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53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BA9FA97-2734-4B8E-8DB1-F5BEBF00342D}"/>
              </a:ext>
            </a:extLst>
          </p:cNvPr>
          <p:cNvSpPr/>
          <p:nvPr/>
        </p:nvSpPr>
        <p:spPr>
          <a:xfrm>
            <a:off x="370389" y="1374493"/>
            <a:ext cx="3518704" cy="4109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89" y="1374493"/>
            <a:ext cx="3518704" cy="410901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MÉDIA DE ACADEMIAS POR ESTADO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8DE81F4-021C-4F20-8F69-74992A77AA88}"/>
              </a:ext>
            </a:extLst>
          </p:cNvPr>
          <p:cNvSpPr txBox="1"/>
          <p:nvPr/>
        </p:nvSpPr>
        <p:spPr>
          <a:xfrm>
            <a:off x="370389" y="5783447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Fonte: ACAD Brasil</a:t>
            </a:r>
          </a:p>
        </p:txBody>
      </p:sp>
      <p:graphicFrame>
        <p:nvGraphicFramePr>
          <p:cNvPr id="10" name="Espaço Reservado para Conteúdo 9">
            <a:extLst>
              <a:ext uri="{FF2B5EF4-FFF2-40B4-BE49-F238E27FC236}">
                <a16:creationId xmlns:a16="http://schemas.microsoft.com/office/drawing/2014/main" xmlns="" id="{6230EB28-854C-4EC4-B771-69EDC9680D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028946"/>
              </p:ext>
            </p:extLst>
          </p:nvPr>
        </p:nvGraphicFramePr>
        <p:xfrm>
          <a:off x="5100203" y="1397264"/>
          <a:ext cx="5822315" cy="3837588"/>
        </p:xfrm>
        <a:graphic>
          <a:graphicData uri="http://schemas.openxmlformats.org/drawingml/2006/table">
            <a:tbl>
              <a:tblPr firstRow="1" bandRow="1"/>
              <a:tblGrid>
                <a:gridCol w="3031241">
                  <a:extLst>
                    <a:ext uri="{9D8B030D-6E8A-4147-A177-3AD203B41FA5}">
                      <a16:colId xmlns:a16="http://schemas.microsoft.com/office/drawing/2014/main" xmlns="" val="2987855560"/>
                    </a:ext>
                  </a:extLst>
                </a:gridCol>
                <a:gridCol w="1337211">
                  <a:extLst>
                    <a:ext uri="{9D8B030D-6E8A-4147-A177-3AD203B41FA5}">
                      <a16:colId xmlns:a16="http://schemas.microsoft.com/office/drawing/2014/main" xmlns="" val="1271093002"/>
                    </a:ext>
                  </a:extLst>
                </a:gridCol>
                <a:gridCol w="1453863">
                  <a:extLst>
                    <a:ext uri="{9D8B030D-6E8A-4147-A177-3AD203B41FA5}">
                      <a16:colId xmlns:a16="http://schemas.microsoft.com/office/drawing/2014/main" xmlns="" val="530505792"/>
                    </a:ext>
                  </a:extLst>
                </a:gridCol>
              </a:tblGrid>
              <a:tr h="761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REGIÃO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 ESTADOS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MÉDIA POR ESTADO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9746304"/>
                  </a:ext>
                </a:extLst>
              </a:tr>
              <a:tr h="615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SUDESTE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4.428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1587993"/>
                  </a:ext>
                </a:extLst>
              </a:tr>
              <a:tr h="615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SUL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1.973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9407519"/>
                  </a:ext>
                </a:extLst>
              </a:tr>
              <a:tr h="615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NORDESTE</a:t>
                      </a:r>
                      <a:endParaRPr lang="pt-B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785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7448290"/>
                  </a:ext>
                </a:extLst>
              </a:tr>
              <a:tr h="615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CENTRO OESTE</a:t>
                      </a:r>
                      <a:endParaRPr lang="pt-B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pt-BR" sz="3200" kern="12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777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15689449"/>
                  </a:ext>
                </a:extLst>
              </a:tr>
              <a:tr h="615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NORTE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3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203</a:t>
                      </a:r>
                      <a:endParaRPr lang="pt-B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595175"/>
                  </a:ext>
                </a:extLst>
              </a:tr>
            </a:tbl>
          </a:graphicData>
        </a:graphic>
      </p:graphicFrame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FD2C7BE8-3954-4C3D-B686-F41B8C6DB7E4}"/>
              </a:ext>
            </a:extLst>
          </p:cNvPr>
          <p:cNvSpPr txBox="1"/>
          <p:nvPr/>
        </p:nvSpPr>
        <p:spPr>
          <a:xfrm>
            <a:off x="5108047" y="5206977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* 3 Estados mais DF</a:t>
            </a:r>
          </a:p>
        </p:txBody>
      </p:sp>
    </p:spTree>
    <p:extLst>
      <p:ext uri="{BB962C8B-B14F-4D97-AF65-F5344CB8AC3E}">
        <p14:creationId xmlns:p14="http://schemas.microsoft.com/office/powerpoint/2010/main" val="3780135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9" y="1398104"/>
            <a:ext cx="10515600" cy="1239078"/>
          </a:xfrm>
        </p:spPr>
        <p:txBody>
          <a:bodyPr>
            <a:noAutofit/>
          </a:bodyPr>
          <a:lstStyle/>
          <a:p>
            <a:r>
              <a:rPr lang="pt-BR" sz="42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ACAD BRASIL </a:t>
            </a:r>
            <a:br>
              <a:rPr lang="pt-BR" sz="42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pt-BR" sz="42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Associação Brasileira de Academias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619" y="2902226"/>
            <a:ext cx="10515600" cy="2981738"/>
          </a:xfrm>
        </p:spPr>
        <p:txBody>
          <a:bodyPr>
            <a:normAutofit/>
          </a:bodyPr>
          <a:lstStyle/>
          <a:p>
            <a:r>
              <a:rPr lang="pt-BR" sz="3400" dirty="0">
                <a:latin typeface="Garamond" panose="02020404030301010803" pitchFamily="18" charset="0"/>
                <a:ea typeface="EB Garamond" panose="00000500000000000000" pitchFamily="2" charset="0"/>
              </a:rPr>
              <a:t>Fundada em 1999</a:t>
            </a:r>
          </a:p>
          <a:p>
            <a:r>
              <a:rPr lang="pt-BR" sz="3400" dirty="0">
                <a:latin typeface="Garamond" panose="02020404030301010803" pitchFamily="18" charset="0"/>
                <a:ea typeface="EB Garamond" panose="00000500000000000000" pitchFamily="2" charset="0"/>
              </a:rPr>
              <a:t>Mais de 1 mil associados</a:t>
            </a:r>
          </a:p>
          <a:p>
            <a:r>
              <a:rPr lang="pt-BR" sz="3400" dirty="0">
                <a:latin typeface="Garamond" panose="02020404030301010803" pitchFamily="18" charset="0"/>
                <a:ea typeface="EB Garamond" panose="00000500000000000000" pitchFamily="2" charset="0"/>
              </a:rPr>
              <a:t>Associados em 25 estados + DF</a:t>
            </a:r>
          </a:p>
          <a:p>
            <a:r>
              <a:rPr lang="pt-BR" sz="3400" dirty="0">
                <a:latin typeface="Garamond" panose="02020404030301010803" pitchFamily="18" charset="0"/>
                <a:ea typeface="EB Garamond" panose="00000500000000000000" pitchFamily="2" charset="0"/>
              </a:rPr>
              <a:t>Só não tem associado no Amapá, ainda...</a:t>
            </a:r>
          </a:p>
          <a:p>
            <a:endParaRPr lang="pt-BR" sz="34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3400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29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9" y="1398104"/>
            <a:ext cx="10515600" cy="1239078"/>
          </a:xfrm>
        </p:spPr>
        <p:txBody>
          <a:bodyPr>
            <a:noAutofit/>
          </a:bodyPr>
          <a:lstStyle/>
          <a:p>
            <a:r>
              <a:rPr lang="pt-BR" sz="42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Geração de Empregos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619" y="2902226"/>
            <a:ext cx="10515600" cy="2981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MERCADO DE FITNESS BRASILEIRO</a:t>
            </a:r>
          </a:p>
          <a:p>
            <a:r>
              <a:rPr lang="pt-BR" sz="4000" dirty="0">
                <a:latin typeface="Garamond" panose="02020404030301010803" pitchFamily="18" charset="0"/>
                <a:ea typeface="EB Garamond" panose="00000500000000000000" pitchFamily="2" charset="0"/>
              </a:rPr>
              <a:t>No mínimo 500 mil empregos são gerados, podendo ultrapassar 1 milhão, no setor de fitness.</a:t>
            </a: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4000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129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7725</TotalTime>
  <Words>480</Words>
  <Application>Microsoft Office PowerPoint</Application>
  <PresentationFormat>Widescreen</PresentationFormat>
  <Paragraphs>205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27" baseType="lpstr">
      <vt:lpstr>Arial</vt:lpstr>
      <vt:lpstr>Arial Narrow</vt:lpstr>
      <vt:lpstr>Calibri</vt:lpstr>
      <vt:lpstr>Calibri Light</vt:lpstr>
      <vt:lpstr>EB Garamond</vt:lpstr>
      <vt:lpstr>Garamond</vt:lpstr>
      <vt:lpstr>Museo 500</vt:lpstr>
      <vt:lpstr>Roboto</vt:lpstr>
      <vt:lpstr>Times New Roman</vt:lpstr>
      <vt:lpstr>Tema do Office</vt:lpstr>
      <vt:lpstr>1_Tema do Office</vt:lpstr>
      <vt:lpstr>SEMINÁRIO: EMPREENDER PARA CRESCER! </vt:lpstr>
      <vt:lpstr>DADOS SETOR  FITNESS NO BRASIL </vt:lpstr>
      <vt:lpstr>TOTAL DE ACADEMIAS NO BRASIL POR ESTADO</vt:lpstr>
      <vt:lpstr>SP </vt:lpstr>
      <vt:lpstr>TOTAL DE ACADEMIAS POR REGIÃO</vt:lpstr>
      <vt:lpstr>TOTAL DE ACADEMIAS POR REGIÃO</vt:lpstr>
      <vt:lpstr>MÉDIA DE ACADEMIAS POR ESTADO</vt:lpstr>
      <vt:lpstr>ACAD BRASIL  Associação Brasileira de Academias</vt:lpstr>
      <vt:lpstr>Geração de Empregos</vt:lpstr>
      <vt:lpstr>COMPARATIVO MERCADO BRASILEIRO</vt:lpstr>
      <vt:lpstr>CENÁRIO BRASIL</vt:lpstr>
      <vt:lpstr>CENÁRIO BRASIL</vt:lpstr>
      <vt:lpstr>TAXA DE PENETRAÇÃO</vt:lpstr>
      <vt:lpstr> Pesquisa Nacional de Saúde 2013 - IBGE</vt:lpstr>
      <vt:lpstr> Prática de Esporte e Atividade Física Pnad 2015 – IBGE </vt:lpstr>
      <vt:lpstr>EMPREENDER PARA CRESCER!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Andrea</dc:creator>
  <cp:lastModifiedBy>Andressa Paranhos Guimarães</cp:lastModifiedBy>
  <cp:revision>137</cp:revision>
  <dcterms:created xsi:type="dcterms:W3CDTF">2017-08-22T13:33:49Z</dcterms:created>
  <dcterms:modified xsi:type="dcterms:W3CDTF">2017-11-29T11:13:09Z</dcterms:modified>
</cp:coreProperties>
</file>