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3"/>
  </p:notesMasterIdLst>
  <p:sldIdLst>
    <p:sldId id="256" r:id="rId2"/>
    <p:sldId id="257" r:id="rId3"/>
    <p:sldId id="263" r:id="rId4"/>
    <p:sldId id="269" r:id="rId5"/>
    <p:sldId id="267" r:id="rId6"/>
    <p:sldId id="270" r:id="rId7"/>
    <p:sldId id="283" r:id="rId8"/>
    <p:sldId id="280" r:id="rId9"/>
    <p:sldId id="274" r:id="rId10"/>
    <p:sldId id="287" r:id="rId11"/>
    <p:sldId id="273" r:id="rId12"/>
    <p:sldId id="284" r:id="rId13"/>
    <p:sldId id="282" r:id="rId14"/>
    <p:sldId id="271" r:id="rId15"/>
    <p:sldId id="276" r:id="rId16"/>
    <p:sldId id="285" r:id="rId17"/>
    <p:sldId id="289" r:id="rId18"/>
    <p:sldId id="262" r:id="rId19"/>
    <p:sldId id="275" r:id="rId20"/>
    <p:sldId id="279" r:id="rId21"/>
    <p:sldId id="259" r:id="rId2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20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63ADA5-7CA6-44F3-8D55-15E12A9C63A3}" type="datetimeFigureOut">
              <a:rPr lang="pt-BR" smtClean="0"/>
              <a:t>28/11/2016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6E23E5-A138-422B-88FE-7A076CAA08B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1879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6E23E5-A138-422B-88FE-7A076CAA08BE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3928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6E23E5-A138-422B-88FE-7A076CAA08BE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392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6E23E5-A138-422B-88FE-7A076CAA08BE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3928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6E23E5-A138-422B-88FE-7A076CAA08BE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0273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74F4077-05A5-405C-9325-CBD8CCD852B6}" type="datetimeFigureOut">
              <a:rPr lang="pt-BR" smtClean="0"/>
              <a:t>28/11/2016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8CEB380-257C-4642-B97D-F8CB3BC4696B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4F4077-05A5-405C-9325-CBD8CCD852B6}" type="datetimeFigureOut">
              <a:rPr lang="pt-BR" smtClean="0"/>
              <a:t>28/11/2016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CEB380-257C-4642-B97D-F8CB3BC4696B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4F4077-05A5-405C-9325-CBD8CCD852B6}" type="datetimeFigureOut">
              <a:rPr lang="pt-BR" smtClean="0"/>
              <a:t>28/11/2016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CEB380-257C-4642-B97D-F8CB3BC4696B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4F4077-05A5-405C-9325-CBD8CCD852B6}" type="datetimeFigureOut">
              <a:rPr lang="pt-BR" smtClean="0"/>
              <a:t>28/11/2016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CEB380-257C-4642-B97D-F8CB3BC4696B}" type="slidenum">
              <a:rPr lang="pt-BR" smtClean="0"/>
              <a:t>‹#›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4F4077-05A5-405C-9325-CBD8CCD852B6}" type="datetimeFigureOut">
              <a:rPr lang="pt-BR" smtClean="0"/>
              <a:t>28/11/2016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CEB380-257C-4642-B97D-F8CB3BC4696B}" type="slidenum">
              <a:rPr lang="pt-BR" smtClean="0"/>
              <a:t>‹#›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4F4077-05A5-405C-9325-CBD8CCD852B6}" type="datetimeFigureOut">
              <a:rPr lang="pt-BR" smtClean="0"/>
              <a:t>28/11/2016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CEB380-257C-4642-B97D-F8CB3BC4696B}" type="slidenum">
              <a:rPr lang="pt-BR" smtClean="0"/>
              <a:t>‹#›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4F4077-05A5-405C-9325-CBD8CCD852B6}" type="datetimeFigureOut">
              <a:rPr lang="pt-BR" smtClean="0"/>
              <a:t>28/11/2016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CEB380-257C-4642-B97D-F8CB3BC4696B}" type="slidenum">
              <a:rPr lang="pt-BR" smtClean="0"/>
              <a:t>‹#›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4F4077-05A5-405C-9325-CBD8CCD852B6}" type="datetimeFigureOut">
              <a:rPr lang="pt-BR" smtClean="0"/>
              <a:t>28/11/2016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CEB380-257C-4642-B97D-F8CB3BC4696B}" type="slidenum">
              <a:rPr lang="pt-BR" smtClean="0"/>
              <a:t>‹#›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4F4077-05A5-405C-9325-CBD8CCD852B6}" type="datetimeFigureOut">
              <a:rPr lang="pt-BR" smtClean="0"/>
              <a:t>28/11/2016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CEB380-257C-4642-B97D-F8CB3BC4696B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74F4077-05A5-405C-9325-CBD8CCD852B6}" type="datetimeFigureOut">
              <a:rPr lang="pt-BR" smtClean="0"/>
              <a:t>28/11/2016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CEB380-257C-4642-B97D-F8CB3BC4696B}" type="slidenum">
              <a:rPr lang="pt-BR" smtClean="0"/>
              <a:t>‹#›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74F4077-05A5-405C-9325-CBD8CCD852B6}" type="datetimeFigureOut">
              <a:rPr lang="pt-BR" smtClean="0"/>
              <a:t>28/11/2016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8CEB380-257C-4642-B97D-F8CB3BC4696B}" type="slidenum">
              <a:rPr lang="pt-BR" smtClean="0"/>
              <a:t>‹#›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74F4077-05A5-405C-9325-CBD8CCD852B6}" type="datetimeFigureOut">
              <a:rPr lang="pt-BR" smtClean="0"/>
              <a:t>28/11/2016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8CEB380-257C-4642-B97D-F8CB3BC4696B}" type="slidenum">
              <a:rPr lang="pt-BR" smtClean="0"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conomia.estadao.com.br/noticias/geral,pais-demora-11-anos-para-aprovar-patentes,1693427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406640" cy="1472184"/>
          </a:xfrm>
        </p:spPr>
        <p:txBody>
          <a:bodyPr>
            <a:normAutofit/>
          </a:bodyPr>
          <a:lstStyle/>
          <a:p>
            <a:pPr algn="ctr"/>
            <a:r>
              <a:rPr lang="pt-BR" sz="2400" b="1" dirty="0"/>
              <a:t> </a:t>
            </a:r>
            <a:r>
              <a:rPr lang="pt-BR" sz="2400" dirty="0"/>
              <a:t>PL 3406/2015: </a:t>
            </a:r>
            <a:br>
              <a:rPr lang="pt-BR" sz="2400" dirty="0"/>
            </a:br>
            <a:r>
              <a:rPr lang="pt-BR" sz="2400" dirty="0"/>
              <a:t>QUESTÕES E ALTERNATIVAS</a:t>
            </a:r>
            <a:br>
              <a:rPr lang="pt-BR" sz="2400" dirty="0"/>
            </a:br>
            <a:endParaRPr lang="pt-BR" sz="2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15616" y="2276872"/>
            <a:ext cx="7272808" cy="2832720"/>
          </a:xfrm>
        </p:spPr>
        <p:txBody>
          <a:bodyPr>
            <a:normAutofit lnSpcReduction="10000"/>
          </a:bodyPr>
          <a:lstStyle/>
          <a:p>
            <a:pPr algn="ctr"/>
            <a:r>
              <a:rPr lang="pt-BR" sz="2200" b="1" dirty="0"/>
              <a:t>Audiência Pública – PL 3406/2015</a:t>
            </a:r>
          </a:p>
          <a:p>
            <a:pPr algn="ctr"/>
            <a:r>
              <a:rPr lang="pt-BR" sz="2200" dirty="0"/>
              <a:t>Comissão de Desenvolvimento Econômico, Indústria, Comércio e Serviços </a:t>
            </a:r>
          </a:p>
          <a:p>
            <a:pPr algn="ctr"/>
            <a:endParaRPr lang="pt-BR" sz="2200" dirty="0"/>
          </a:p>
          <a:p>
            <a:pPr algn="ctr"/>
            <a:r>
              <a:rPr lang="pt-BR" sz="2200" dirty="0"/>
              <a:t>Graziela Zucoloto</a:t>
            </a:r>
          </a:p>
          <a:p>
            <a:pPr algn="ctr"/>
            <a:r>
              <a:rPr lang="pt-BR" sz="2200" dirty="0"/>
              <a:t>(Ipea)</a:t>
            </a:r>
          </a:p>
          <a:p>
            <a:pPr algn="ctr"/>
            <a:endParaRPr lang="pt-BR" sz="2200" dirty="0">
              <a:solidFill>
                <a:srgbClr val="FF0000"/>
              </a:solidFill>
            </a:endParaRPr>
          </a:p>
          <a:p>
            <a:pPr algn="ctr"/>
            <a:r>
              <a:rPr lang="pt-BR" sz="1800" dirty="0" smtClean="0"/>
              <a:t>Novembro/2016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103306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15616" y="548680"/>
            <a:ext cx="7920880" cy="6192688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pt-BR" sz="1800" dirty="0" smtClean="0"/>
              <a:t>Tempo </a:t>
            </a:r>
            <a:r>
              <a:rPr lang="pt-BR" sz="1800" dirty="0"/>
              <a:t>Médio de Concessão de Patentes de Invenção por Divisão Técnica </a:t>
            </a:r>
            <a:endParaRPr lang="pt-BR" sz="1800" dirty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 smtClean="0">
              <a:solidFill>
                <a:srgbClr val="FF0000"/>
              </a:solidFill>
            </a:endParaRPr>
          </a:p>
          <a:p>
            <a:pPr marL="82296" indent="0">
              <a:buNone/>
            </a:pPr>
            <a:r>
              <a:rPr lang="pt-BR" sz="1800" dirty="0"/>
              <a:t/>
            </a:r>
            <a:br>
              <a:rPr lang="pt-BR" sz="1800" dirty="0"/>
            </a:br>
            <a:endParaRPr lang="pt-BR" sz="1800" dirty="0"/>
          </a:p>
          <a:p>
            <a:pPr marL="82296" indent="0">
              <a:buNone/>
            </a:pPr>
            <a:endParaRPr lang="pt-BR" sz="1300" dirty="0" smtClean="0"/>
          </a:p>
          <a:p>
            <a:pPr marL="82296" indent="0">
              <a:buNone/>
            </a:pPr>
            <a:endParaRPr lang="pt-BR" sz="1300" dirty="0"/>
          </a:p>
          <a:p>
            <a:pPr marL="82296" indent="0">
              <a:buNone/>
            </a:pPr>
            <a:endParaRPr lang="pt-BR" sz="1300" dirty="0" smtClean="0"/>
          </a:p>
          <a:p>
            <a:endParaRPr lang="pt-BR" sz="1600" dirty="0" smtClean="0"/>
          </a:p>
          <a:p>
            <a:endParaRPr lang="pt-BR" sz="1600" dirty="0"/>
          </a:p>
          <a:p>
            <a:endParaRPr lang="pt-BR" sz="1600" dirty="0" smtClean="0"/>
          </a:p>
          <a:p>
            <a:endParaRPr lang="pt-BR" sz="1600" dirty="0"/>
          </a:p>
          <a:p>
            <a:endParaRPr lang="pt-BR" sz="1600" dirty="0" smtClean="0"/>
          </a:p>
          <a:p>
            <a:endParaRPr lang="pt-BR" sz="1600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44624"/>
            <a:ext cx="8100392" cy="490066"/>
          </a:xfrm>
        </p:spPr>
        <p:txBody>
          <a:bodyPr>
            <a:noAutofit/>
          </a:bodyPr>
          <a:lstStyle/>
          <a:p>
            <a:r>
              <a:rPr lang="pt-BR" sz="2800" dirty="0" smtClean="0"/>
              <a:t>Brasil</a:t>
            </a:r>
            <a:endParaRPr lang="pt-BR" sz="2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8172400" y="6525344"/>
            <a:ext cx="971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000" dirty="0" smtClean="0"/>
              <a:t>Fonte: INPI</a:t>
            </a:r>
            <a:endParaRPr lang="pt-BR" sz="1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0463"/>
            <a:ext cx="8928992" cy="5148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42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692696"/>
            <a:ext cx="8064896" cy="6048672"/>
          </a:xfrm>
        </p:spPr>
        <p:txBody>
          <a:bodyPr>
            <a:noAutofit/>
          </a:bodyPr>
          <a:lstStyle/>
          <a:p>
            <a:pPr marL="82296" indent="0">
              <a:buNone/>
            </a:pPr>
            <a:endParaRPr lang="pt-BR" sz="2400" b="1" dirty="0">
              <a:latin typeface="Calibri" panose="020F0502020204030204" pitchFamily="34" charset="0"/>
            </a:endParaRPr>
          </a:p>
          <a:p>
            <a:pPr marL="82296" indent="0" algn="just">
              <a:buNone/>
            </a:pPr>
            <a:r>
              <a:rPr lang="pt-BR" sz="2400" dirty="0">
                <a:latin typeface="Calibri" panose="020F0502020204030204" pitchFamily="34" charset="0"/>
              </a:rPr>
              <a:t>Parágrafo único. </a:t>
            </a:r>
            <a:r>
              <a:rPr lang="pt-BR" sz="2400" u="sng" dirty="0">
                <a:latin typeface="Calibri" panose="020F0502020204030204" pitchFamily="34" charset="0"/>
              </a:rPr>
              <a:t>O prazo de vigência não será inferior a 10 (dez) anos para a patente de invenção e a 7 (sete) anos para a patente de modelo de utilidade, a contar da data de concessão</a:t>
            </a:r>
            <a:r>
              <a:rPr lang="pt-BR" sz="2400" dirty="0">
                <a:latin typeface="Calibri" panose="020F0502020204030204" pitchFamily="34" charset="0"/>
              </a:rPr>
              <a:t>, ressalvada a hipótese de o INPI estar impedido de proceder ao exame de mérito do pedido, por pendência judicial comprovada ou por motivo de força maior</a:t>
            </a:r>
            <a:r>
              <a:rPr lang="pt-BR" sz="2400" dirty="0" smtClean="0">
                <a:latin typeface="Calibri" panose="020F0502020204030204" pitchFamily="34" charset="0"/>
              </a:rPr>
              <a:t>.</a:t>
            </a:r>
          </a:p>
          <a:p>
            <a:pPr marL="82296" indent="0" algn="just">
              <a:buNone/>
            </a:pPr>
            <a:endParaRPr lang="pt-BR" sz="24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2400" dirty="0"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18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18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18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18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18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82296" indent="0">
              <a:buNone/>
            </a:pPr>
            <a:r>
              <a:rPr lang="pt-BR" sz="1800" dirty="0">
                <a:latin typeface="Calibri" panose="020F0502020204030204" pitchFamily="34" charset="0"/>
              </a:rPr>
              <a:t/>
            </a:r>
            <a:br>
              <a:rPr lang="pt-BR" sz="1800" dirty="0">
                <a:latin typeface="Calibri" panose="020F0502020204030204" pitchFamily="34" charset="0"/>
              </a:rPr>
            </a:br>
            <a:endParaRPr lang="pt-BR" sz="1800" dirty="0"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1800" dirty="0" smtClean="0"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490066"/>
          </a:xfrm>
        </p:spPr>
        <p:txBody>
          <a:bodyPr>
            <a:noAutofit/>
          </a:bodyPr>
          <a:lstStyle/>
          <a:p>
            <a:r>
              <a:rPr lang="pt-BR" sz="2800" dirty="0" smtClean="0"/>
              <a:t>Brasil – LPI art.40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15290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692696"/>
            <a:ext cx="8640960" cy="6048672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pt-BR" sz="1800" b="1" dirty="0" err="1" smtClean="0">
                <a:latin typeface="Calibri" panose="020F0502020204030204" pitchFamily="34" charset="0"/>
              </a:rPr>
              <a:t>Backlog</a:t>
            </a:r>
            <a:r>
              <a:rPr lang="pt-BR" sz="1800" b="1" dirty="0" smtClean="0">
                <a:latin typeface="Calibri" panose="020F0502020204030204" pitchFamily="34" charset="0"/>
              </a:rPr>
              <a:t> e o artigo 40</a:t>
            </a:r>
            <a:endParaRPr lang="pt-BR" sz="1800" b="1" dirty="0">
              <a:latin typeface="Calibri" panose="020F0502020204030204" pitchFamily="34" charset="0"/>
            </a:endParaRPr>
          </a:p>
          <a:p>
            <a:r>
              <a:rPr lang="pt-BR" sz="18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Art.40: tornou-se a regra, e não a exceção!</a:t>
            </a:r>
          </a:p>
          <a:p>
            <a:r>
              <a:rPr lang="pt-BR" sz="1800" u="sng" dirty="0" smtClean="0">
                <a:latin typeface="Calibri" panose="020F0502020204030204" pitchFamily="34" charset="0"/>
              </a:rPr>
              <a:t>Grande parte </a:t>
            </a:r>
            <a:r>
              <a:rPr lang="pt-BR" sz="1800" dirty="0" smtClean="0">
                <a:latin typeface="Calibri" panose="020F0502020204030204" pitchFamily="34" charset="0"/>
              </a:rPr>
              <a:t>das </a:t>
            </a:r>
            <a:r>
              <a:rPr lang="pt-BR" sz="1800" dirty="0">
                <a:latin typeface="Calibri" panose="020F0502020204030204" pitchFamily="34" charset="0"/>
              </a:rPr>
              <a:t>patentes foram concedidas em </a:t>
            </a:r>
            <a:r>
              <a:rPr lang="pt-BR" sz="1800" u="sng" dirty="0">
                <a:latin typeface="Calibri" panose="020F0502020204030204" pitchFamily="34" charset="0"/>
              </a:rPr>
              <a:t>prazo maior que 10 anos</a:t>
            </a:r>
            <a:r>
              <a:rPr lang="pt-BR" sz="1800" dirty="0">
                <a:latin typeface="Calibri" panose="020F0502020204030204" pitchFamily="34" charset="0"/>
              </a:rPr>
              <a:t>, contados a partir do </a:t>
            </a:r>
            <a:r>
              <a:rPr lang="pt-BR" sz="1800" dirty="0" smtClean="0">
                <a:latin typeface="Calibri" panose="020F0502020204030204" pitchFamily="34" charset="0"/>
              </a:rPr>
              <a:t>depósito (2014)</a:t>
            </a:r>
          </a:p>
          <a:p>
            <a:r>
              <a:rPr lang="pt-BR" sz="1800" u="sng" dirty="0" smtClean="0">
                <a:latin typeface="Calibri" panose="020F0502020204030204" pitchFamily="34" charset="0"/>
              </a:rPr>
              <a:t>Modelo </a:t>
            </a:r>
            <a:r>
              <a:rPr lang="pt-BR" sz="1800" u="sng" dirty="0">
                <a:latin typeface="Calibri" panose="020F0502020204030204" pitchFamily="34" charset="0"/>
              </a:rPr>
              <a:t>de </a:t>
            </a:r>
            <a:r>
              <a:rPr lang="pt-BR" sz="1800" u="sng" dirty="0" smtClean="0">
                <a:latin typeface="Calibri" panose="020F0502020204030204" pitchFamily="34" charset="0"/>
              </a:rPr>
              <a:t>utilidade:</a:t>
            </a:r>
            <a:r>
              <a:rPr lang="pt-BR" sz="1800" dirty="0" smtClean="0">
                <a:latin typeface="Calibri" panose="020F0502020204030204" pitchFamily="34" charset="0"/>
              </a:rPr>
              <a:t> </a:t>
            </a:r>
            <a:r>
              <a:rPr lang="pt-BR" sz="1800" u="sng" dirty="0" smtClean="0">
                <a:latin typeface="Calibri" panose="020F0502020204030204" pitchFamily="34" charset="0"/>
              </a:rPr>
              <a:t>87,1</a:t>
            </a:r>
            <a:r>
              <a:rPr lang="pt-BR" sz="1800" u="sng" dirty="0">
                <a:latin typeface="Calibri" panose="020F0502020204030204" pitchFamily="34" charset="0"/>
              </a:rPr>
              <a:t>%</a:t>
            </a:r>
            <a:r>
              <a:rPr lang="pt-BR" sz="1800" dirty="0">
                <a:latin typeface="Calibri" panose="020F0502020204030204" pitchFamily="34" charset="0"/>
              </a:rPr>
              <a:t> </a:t>
            </a:r>
            <a:r>
              <a:rPr lang="pt-BR" sz="1800" dirty="0" smtClean="0">
                <a:latin typeface="Calibri" panose="020F0502020204030204" pitchFamily="34" charset="0"/>
              </a:rPr>
              <a:t>dos pedidos foram concedidos </a:t>
            </a:r>
            <a:r>
              <a:rPr lang="pt-BR" sz="1800" dirty="0">
                <a:latin typeface="Calibri" panose="020F0502020204030204" pitchFamily="34" charset="0"/>
              </a:rPr>
              <a:t>após </a:t>
            </a:r>
            <a:r>
              <a:rPr lang="pt-BR" sz="1800" dirty="0" smtClean="0">
                <a:latin typeface="Calibri" panose="020F0502020204030204" pitchFamily="34" charset="0"/>
              </a:rPr>
              <a:t>7 anos*</a:t>
            </a:r>
          </a:p>
          <a:p>
            <a:pPr marL="82296" indent="0">
              <a:buNone/>
            </a:pPr>
            <a:endParaRPr lang="pt-BR" sz="1800" b="1" dirty="0" smtClean="0">
              <a:latin typeface="Calibri" panose="020F0502020204030204" pitchFamily="34" charset="0"/>
            </a:endParaRPr>
          </a:p>
          <a:p>
            <a:pPr marL="82296" indent="0">
              <a:buNone/>
            </a:pPr>
            <a:r>
              <a:rPr lang="pt-BR" sz="1800" b="1" dirty="0" smtClean="0">
                <a:latin typeface="Calibri" panose="020F0502020204030204" pitchFamily="34" charset="0"/>
              </a:rPr>
              <a:t>Portanto</a:t>
            </a:r>
            <a:r>
              <a:rPr lang="pt-BR" sz="1800" b="1" dirty="0">
                <a:latin typeface="Calibri" panose="020F0502020204030204" pitchFamily="34" charset="0"/>
              </a:rPr>
              <a:t>: </a:t>
            </a:r>
          </a:p>
          <a:p>
            <a:pPr lvl="1"/>
            <a:r>
              <a:rPr lang="pt-BR" sz="1800" dirty="0" smtClean="0">
                <a:latin typeface="Calibri" panose="020F0502020204030204" pitchFamily="34" charset="0"/>
              </a:rPr>
              <a:t>Atrasa a entrada de concorrentes / genéricos no mercado -&gt; consumidor</a:t>
            </a:r>
            <a:r>
              <a:rPr lang="pt-BR" sz="1800" dirty="0">
                <a:latin typeface="Calibri" panose="020F0502020204030204" pitchFamily="34" charset="0"/>
              </a:rPr>
              <a:t> </a:t>
            </a:r>
            <a:r>
              <a:rPr lang="pt-BR" sz="1800" dirty="0" smtClean="0">
                <a:latin typeface="Calibri" panose="020F0502020204030204" pitchFamily="34" charset="0"/>
              </a:rPr>
              <a:t>prejudicado.  E </a:t>
            </a:r>
            <a:r>
              <a:rPr lang="pt-BR" sz="1800" dirty="0">
                <a:latin typeface="Calibri" panose="020F0502020204030204" pitchFamily="34" charset="0"/>
              </a:rPr>
              <a:t>quem se beneficia???</a:t>
            </a:r>
          </a:p>
          <a:p>
            <a:pPr lvl="1"/>
            <a:r>
              <a:rPr lang="pt-BR" sz="1800" dirty="0">
                <a:latin typeface="Calibri" panose="020F0502020204030204" pitchFamily="34" charset="0"/>
              </a:rPr>
              <a:t>Eleva o custo das compras </a:t>
            </a:r>
            <a:r>
              <a:rPr lang="pt-BR" sz="1800" dirty="0" smtClean="0">
                <a:latin typeface="Calibri" panose="020F0502020204030204" pitchFamily="34" charset="0"/>
              </a:rPr>
              <a:t>governamentais.</a:t>
            </a:r>
            <a:endParaRPr lang="pt-BR" sz="1800" dirty="0">
              <a:latin typeface="Calibri" panose="020F0502020204030204" pitchFamily="34" charset="0"/>
            </a:endParaRPr>
          </a:p>
          <a:p>
            <a:pPr lvl="1"/>
            <a:r>
              <a:rPr lang="pt-BR" sz="1800" dirty="0" smtClean="0">
                <a:latin typeface="Calibri" panose="020F0502020204030204" pitchFamily="34" charset="0"/>
              </a:rPr>
              <a:t>Insegurança jurídica e litígios.</a:t>
            </a:r>
          </a:p>
          <a:p>
            <a:pPr lvl="1"/>
            <a:r>
              <a:rPr lang="pt-BR" sz="1800" dirty="0" smtClean="0">
                <a:latin typeface="Calibri" panose="020F0502020204030204" pitchFamily="34" charset="0"/>
              </a:rPr>
              <a:t>Provoca distorções no sistema.</a:t>
            </a:r>
          </a:p>
          <a:p>
            <a:endParaRPr lang="pt-BR" sz="1800" dirty="0" smtClean="0">
              <a:latin typeface="Calibri" panose="020F0502020204030204" pitchFamily="34" charset="0"/>
            </a:endParaRPr>
          </a:p>
          <a:p>
            <a:r>
              <a:rPr lang="pt-BR" sz="1800" b="1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Em outros países, prazo não é variável, ainda que a questão do </a:t>
            </a:r>
            <a:r>
              <a:rPr lang="pt-BR" sz="1800" b="1" dirty="0" err="1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backlog</a:t>
            </a:r>
            <a:r>
              <a:rPr lang="pt-BR" sz="1800" b="1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 se apresente (DBB, 2013)**</a:t>
            </a:r>
            <a:endParaRPr lang="pt-BR" sz="1800" b="1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18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18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18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r>
              <a:rPr lang="pt-BR" sz="1800" dirty="0">
                <a:latin typeface="Calibri" panose="020F0502020204030204" pitchFamily="34" charset="0"/>
              </a:rPr>
              <a:t/>
            </a:r>
            <a:br>
              <a:rPr lang="pt-BR" sz="1800" dirty="0">
                <a:latin typeface="Calibri" panose="020F0502020204030204" pitchFamily="34" charset="0"/>
              </a:rPr>
            </a:br>
            <a:endParaRPr lang="pt-BR" sz="1800" dirty="0"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1800" dirty="0" smtClean="0"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2385"/>
            <a:ext cx="9182096" cy="490066"/>
          </a:xfrm>
        </p:spPr>
        <p:txBody>
          <a:bodyPr>
            <a:noAutofit/>
          </a:bodyPr>
          <a:lstStyle/>
          <a:p>
            <a:r>
              <a:rPr lang="pt-BR" sz="2800" dirty="0" smtClean="0"/>
              <a:t>Brasil</a:t>
            </a:r>
            <a:endParaRPr lang="pt-BR" sz="2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1135456" y="6583364"/>
            <a:ext cx="79928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000" dirty="0" smtClean="0"/>
              <a:t>Fontes:  *Garcez (</a:t>
            </a:r>
            <a:r>
              <a:rPr lang="pt-BR" sz="1000" dirty="0"/>
              <a:t>2015), </a:t>
            </a:r>
            <a:r>
              <a:rPr lang="pt-BR" sz="1000" dirty="0" smtClean="0"/>
              <a:t>**</a:t>
            </a:r>
            <a:r>
              <a:rPr lang="pt-BR" sz="1000" dirty="0"/>
              <a:t>http://www.denisbarbosa.addr.com/arquivos/200/propriedade/inexplicavel_politica_publica.pdf</a:t>
            </a:r>
          </a:p>
        </p:txBody>
      </p:sp>
    </p:spTree>
    <p:extLst>
      <p:ext uri="{BB962C8B-B14F-4D97-AF65-F5344CB8AC3E}">
        <p14:creationId xmlns:p14="http://schemas.microsoft.com/office/powerpoint/2010/main" val="3637539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53022"/>
              </p:ext>
            </p:extLst>
          </p:nvPr>
        </p:nvGraphicFramePr>
        <p:xfrm>
          <a:off x="611560" y="1052736"/>
          <a:ext cx="8403452" cy="35541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5976"/>
                <a:gridCol w="2090815"/>
                <a:gridCol w="2110911"/>
                <a:gridCol w="2245750"/>
              </a:tblGrid>
              <a:tr h="677672">
                <a:tc rowSpan="2"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Medicamento (antirretroviral)</a:t>
                      </a:r>
                      <a:r>
                        <a:rPr lang="pt-BR" sz="1600" b="0" baseline="3000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(1)</a:t>
                      </a:r>
                      <a:endParaRPr lang="pt-BR" sz="1600" b="0" baseline="300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Roboto" panose="020B0604020202020204" charset="0"/>
                      </a:endParaRPr>
                    </a:p>
                  </a:txBody>
                  <a:tcPr marL="84407" marR="84407" marT="45715" marB="4571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Compras governamentais </a:t>
                      </a:r>
                      <a:br>
                        <a:rPr lang="pt-BR" sz="1600" b="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</a:br>
                      <a:r>
                        <a:rPr lang="pt-BR" sz="1600" b="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em 2012 </a:t>
                      </a:r>
                      <a:r>
                        <a:rPr lang="pt-BR" sz="1400" b="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(em reais)</a:t>
                      </a:r>
                      <a:endParaRPr lang="pt-BR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Roboto" panose="020B0604020202020204" charset="0"/>
                      </a:endParaRPr>
                    </a:p>
                  </a:txBody>
                  <a:tcPr marL="84407" marR="84407" marT="45715" marB="45715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Custo</a:t>
                      </a:r>
                      <a:r>
                        <a:rPr lang="pt-BR" sz="1600" b="0" baseline="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 adicional para as </a:t>
                      </a:r>
                      <a:br>
                        <a:rPr lang="pt-BR" sz="1600" b="0" baseline="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</a:br>
                      <a:r>
                        <a:rPr lang="pt-BR" sz="1600" b="0" baseline="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compras públicas </a:t>
                      </a:r>
                      <a:r>
                        <a:rPr lang="pt-BR" sz="1400" b="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(em reais)</a:t>
                      </a:r>
                      <a:r>
                        <a:rPr lang="pt-BR" sz="1400" b="0" baseline="3000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 </a:t>
                      </a:r>
                      <a:r>
                        <a:rPr lang="pt-BR" sz="1600" b="0" baseline="3000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(2)</a:t>
                      </a:r>
                      <a:endParaRPr lang="pt-BR" sz="1600" b="0" baseline="300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Roboto" panose="020B0604020202020204" charset="0"/>
                      </a:endParaRPr>
                    </a:p>
                  </a:txBody>
                  <a:tcPr marL="84407" marR="84407" marT="45715" marB="45715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353726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Anual</a:t>
                      </a:r>
                      <a:endParaRPr lang="pt-BR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Roboto" panose="020B0604020202020204" charset="0"/>
                      </a:endParaRPr>
                    </a:p>
                  </a:txBody>
                  <a:tcPr marL="84407" marR="84407" marT="45715" marB="45715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2 anos</a:t>
                      </a:r>
                      <a:r>
                        <a:rPr lang="pt-BR" sz="1600" baseline="3000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(3)</a:t>
                      </a:r>
                      <a:endParaRPr lang="pt-BR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Roboto" panose="020B0604020202020204" charset="0"/>
                      </a:endParaRPr>
                    </a:p>
                  </a:txBody>
                  <a:tcPr marL="84407" marR="84407" marT="45715" marB="45715" anchor="ctr"/>
                </a:tc>
              </a:tr>
              <a:tr h="553321">
                <a:tc>
                  <a:txBody>
                    <a:bodyPr/>
                    <a:lstStyle/>
                    <a:p>
                      <a:r>
                        <a:rPr lang="pt-BR" sz="1600" b="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RALTEGRAVIR </a:t>
                      </a:r>
                      <a:br>
                        <a:rPr lang="pt-BR" sz="1600" b="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</a:br>
                      <a:r>
                        <a:rPr lang="pt-BR" sz="1600" b="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400 mg</a:t>
                      </a:r>
                      <a:endParaRPr lang="pt-BR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Roboto" panose="020B0604020202020204" charset="0"/>
                      </a:endParaRPr>
                    </a:p>
                  </a:txBody>
                  <a:tcPr marL="84407" marR="84407" marT="45715" marB="4571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209,9 milhões </a:t>
                      </a:r>
                      <a:endParaRPr lang="pt-BR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Roboto" panose="020B0604020202020204" charset="0"/>
                      </a:endParaRPr>
                    </a:p>
                  </a:txBody>
                  <a:tcPr marL="84407" marR="84407" marT="45715" marB="4571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73,4</a:t>
                      </a:r>
                      <a:r>
                        <a:rPr lang="pt-BR" sz="160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 milhões</a:t>
                      </a:r>
                      <a:endParaRPr lang="pt-BR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Roboto" panose="020B0604020202020204" charset="0"/>
                      </a:endParaRPr>
                    </a:p>
                  </a:txBody>
                  <a:tcPr marL="84407" marR="84407" marT="45715" marB="4571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kern="120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146,8</a:t>
                      </a:r>
                      <a:r>
                        <a:rPr lang="pt-BR" sz="160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 milhões</a:t>
                      </a:r>
                      <a:endParaRPr lang="pt-BR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Roboto" panose="020B0604020202020204" charset="0"/>
                      </a:endParaRPr>
                    </a:p>
                  </a:txBody>
                  <a:tcPr marL="84407" marR="84407" marT="45715" marB="45715" anchor="ctr"/>
                </a:tc>
              </a:tr>
              <a:tr h="583102">
                <a:tc>
                  <a:txBody>
                    <a:bodyPr/>
                    <a:lstStyle/>
                    <a:p>
                      <a:r>
                        <a:rPr lang="pt-BR" sz="1600" b="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ETRAVIRINA </a:t>
                      </a:r>
                    </a:p>
                    <a:p>
                      <a:r>
                        <a:rPr lang="pt-BR" sz="1600" b="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100 mg</a:t>
                      </a:r>
                      <a:endParaRPr lang="pt-BR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Roboto" panose="020B0604020202020204" charset="0"/>
                      </a:endParaRPr>
                    </a:p>
                  </a:txBody>
                  <a:tcPr marL="84407" marR="84407" marT="45715" marB="4571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25,56 milhões</a:t>
                      </a:r>
                      <a:endParaRPr lang="pt-BR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Roboto" panose="020B0604020202020204" charset="0"/>
                      </a:endParaRPr>
                    </a:p>
                  </a:txBody>
                  <a:tcPr marL="84407" marR="84407" marT="45715" marB="4571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8,9 </a:t>
                      </a:r>
                      <a:r>
                        <a:rPr lang="pt-BR" sz="160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milhões</a:t>
                      </a:r>
                      <a:endParaRPr lang="pt-BR" sz="16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Roboto" panose="020B0604020202020204" charset="0"/>
                      </a:endParaRPr>
                    </a:p>
                  </a:txBody>
                  <a:tcPr marL="84407" marR="84407" marT="45715" marB="4571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kern="120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17,8</a:t>
                      </a:r>
                      <a:r>
                        <a:rPr lang="pt-BR" sz="140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 milhões</a:t>
                      </a:r>
                      <a:endParaRPr lang="pt-BR" sz="14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Roboto" panose="020B0604020202020204" charset="0"/>
                      </a:endParaRPr>
                    </a:p>
                  </a:txBody>
                  <a:tcPr marL="84407" marR="84407" marT="45715" marB="45715" anchor="ctr"/>
                </a:tc>
              </a:tr>
              <a:tr h="647890">
                <a:tc>
                  <a:txBody>
                    <a:bodyPr/>
                    <a:lstStyle/>
                    <a:p>
                      <a:r>
                        <a:rPr lang="pt-BR" sz="1600" b="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FOSAMPRENAVIR 700 mg</a:t>
                      </a:r>
                      <a:endParaRPr lang="pt-BR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Roboto" panose="020B0604020202020204" charset="0"/>
                      </a:endParaRPr>
                    </a:p>
                  </a:txBody>
                  <a:tcPr marL="84407" marR="84407" marT="45715" marB="4571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20,68 milhões</a:t>
                      </a:r>
                      <a:endParaRPr lang="pt-BR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Roboto" panose="020B0604020202020204" charset="0"/>
                      </a:endParaRPr>
                    </a:p>
                  </a:txBody>
                  <a:tcPr marL="84407" marR="84407" marT="45715" marB="4571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7,2 </a:t>
                      </a:r>
                      <a:r>
                        <a:rPr lang="pt-BR" sz="160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milhões</a:t>
                      </a:r>
                      <a:endParaRPr lang="pt-BR" sz="16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Roboto" panose="020B0604020202020204" charset="0"/>
                      </a:endParaRPr>
                    </a:p>
                  </a:txBody>
                  <a:tcPr marL="84407" marR="84407" marT="45715" marB="4571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kern="120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14,4</a:t>
                      </a:r>
                      <a:r>
                        <a:rPr lang="pt-BR" sz="160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 milhões</a:t>
                      </a:r>
                      <a:endParaRPr lang="pt-BR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Roboto" panose="020B0604020202020204" charset="0"/>
                      </a:endParaRPr>
                    </a:p>
                  </a:txBody>
                  <a:tcPr marL="84407" marR="84407" marT="45715" marB="45715" anchor="ctr"/>
                </a:tc>
              </a:tr>
              <a:tr h="712680"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TOTAL</a:t>
                      </a:r>
                      <a:endParaRPr lang="pt-BR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Roboto" panose="020B0604020202020204" charset="0"/>
                      </a:endParaRPr>
                    </a:p>
                  </a:txBody>
                  <a:tcPr marL="84407" marR="84407" marT="45715" marB="4571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256,19 milhões</a:t>
                      </a:r>
                      <a:endParaRPr lang="pt-BR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Roboto" panose="020B0604020202020204" charset="0"/>
                      </a:endParaRPr>
                    </a:p>
                  </a:txBody>
                  <a:tcPr marL="84407" marR="84407" marT="45715" marB="4571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89,5</a:t>
                      </a:r>
                      <a:r>
                        <a:rPr lang="pt-BR" sz="200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 milhões</a:t>
                      </a:r>
                      <a:endParaRPr lang="pt-BR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Roboto" panose="020B0604020202020204" charset="0"/>
                      </a:endParaRPr>
                    </a:p>
                  </a:txBody>
                  <a:tcPr marL="84407" marR="84407" marT="45715" marB="45715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kern="120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179</a:t>
                      </a:r>
                      <a:r>
                        <a:rPr lang="pt-BR" sz="3200" kern="120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 </a:t>
                      </a:r>
                      <a:r>
                        <a:rPr lang="pt-BR" sz="2000" kern="1200" dirty="0" smtClean="0">
                          <a:latin typeface="Calibri" panose="020F0502020204030204" pitchFamily="34" charset="0"/>
                          <a:ea typeface="Roboto" panose="020B0604020202020204" charset="0"/>
                        </a:rPr>
                        <a:t>milhões</a:t>
                      </a:r>
                      <a:endParaRPr lang="pt-BR" sz="2000" b="0" kern="12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Roboto" panose="020B0604020202020204" charset="0"/>
                        <a:cs typeface="+mn-cs"/>
                      </a:endParaRPr>
                    </a:p>
                  </a:txBody>
                  <a:tcPr marL="84407" marR="84407" marT="45715" marB="45715" anchor="ctr"/>
                </a:tc>
              </a:tr>
            </a:tbl>
          </a:graphicData>
        </a:graphic>
      </p:graphicFrame>
      <p:sp>
        <p:nvSpPr>
          <p:cNvPr id="42024" name="CaixaDeTexto 6"/>
          <p:cNvSpPr txBox="1">
            <a:spLocks noChangeArrowheads="1"/>
          </p:cNvSpPr>
          <p:nvPr/>
        </p:nvSpPr>
        <p:spPr bwMode="auto">
          <a:xfrm>
            <a:off x="683568" y="4941168"/>
            <a:ext cx="8280919" cy="907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altLang="pt-BR" sz="1600" dirty="0" smtClean="0">
                <a:solidFill>
                  <a:srgbClr val="000000"/>
                </a:solidFill>
                <a:ea typeface="Roboto" charset="0"/>
                <a:cs typeface="Roboto" charset="0"/>
              </a:rPr>
              <a:t>14 medicamentos com vigência estendida. 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altLang="pt-BR" sz="1600" dirty="0" smtClean="0">
                <a:solidFill>
                  <a:srgbClr val="000000"/>
                </a:solidFill>
                <a:ea typeface="Roboto" charset="0"/>
                <a:cs typeface="Roboto" charset="0"/>
              </a:rPr>
              <a:t>44 medicamentos com pedidos de patentes que, se forem concedidos, terão sua vigência estendida. </a:t>
            </a:r>
            <a:endParaRPr lang="pt-BR" altLang="pt-BR" sz="1600" dirty="0">
              <a:solidFill>
                <a:srgbClr val="000000"/>
              </a:solidFill>
              <a:ea typeface="Roboto" charset="0"/>
              <a:cs typeface="Roboto" charset="0"/>
            </a:endParaRPr>
          </a:p>
        </p:txBody>
      </p:sp>
      <p:sp>
        <p:nvSpPr>
          <p:cNvPr id="42025" name="Retângulo 1"/>
          <p:cNvSpPr>
            <a:spLocks noChangeArrowheads="1"/>
          </p:cNvSpPr>
          <p:nvPr/>
        </p:nvSpPr>
        <p:spPr bwMode="auto">
          <a:xfrm>
            <a:off x="60127" y="6581001"/>
            <a:ext cx="908387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/>
            <a:r>
              <a:rPr lang="pt-BR" altLang="pt-BR" sz="1200" b="1" dirty="0">
                <a:solidFill>
                  <a:srgbClr val="000000"/>
                </a:solidFill>
                <a:cs typeface="Times New Roman" pitchFamily="18" charset="0"/>
              </a:rPr>
              <a:t>Fonte:</a:t>
            </a:r>
            <a:r>
              <a:rPr lang="pt-BR" altLang="pt-BR" sz="12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pt-BR" sz="1200" dirty="0"/>
              <a:t>: * http://www2.camara.leg.br/atividade-legislativa/comissoes/comissoes-permanentes/credn/arquivos/vinicius-bogea-camara</a:t>
            </a:r>
            <a:endParaRPr lang="pt-BR" altLang="pt-BR" sz="1200" dirty="0">
              <a:solidFill>
                <a:srgbClr val="000000"/>
              </a:solidFill>
            </a:endParaRPr>
          </a:p>
        </p:txBody>
      </p:sp>
      <p:sp>
        <p:nvSpPr>
          <p:cNvPr id="42026" name="Espaço Reservado para Número de Slide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561EB62-F47A-4377-A18B-1A6B02070E99}" type="slidenum">
              <a:rPr lang="pt-BR" altLang="pt-BR" smtClean="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pt-BR" altLang="pt-BR" smtClean="0">
              <a:solidFill>
                <a:srgbClr val="898989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043606" y="116632"/>
            <a:ext cx="79208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Brasil: </a:t>
            </a:r>
            <a:r>
              <a:rPr lang="pt-BR" sz="2800" dirty="0" err="1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backlog</a:t>
            </a:r>
            <a:r>
              <a:rPr lang="pt-BR" sz="28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pt-BR" sz="28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e os custos do art.40</a:t>
            </a:r>
          </a:p>
        </p:txBody>
      </p:sp>
    </p:spTree>
    <p:extLst>
      <p:ext uri="{BB962C8B-B14F-4D97-AF65-F5344CB8AC3E}">
        <p14:creationId xmlns:p14="http://schemas.microsoft.com/office/powerpoint/2010/main" val="316236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764704"/>
            <a:ext cx="8496944" cy="5976664"/>
          </a:xfrm>
        </p:spPr>
        <p:txBody>
          <a:bodyPr>
            <a:noAutofit/>
          </a:bodyPr>
          <a:lstStyle/>
          <a:p>
            <a:pPr marL="82296" lvl="2" indent="0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pt-BR" sz="1800" dirty="0" smtClean="0">
                <a:latin typeface="Calibri" panose="020F0502020204030204" pitchFamily="34" charset="0"/>
              </a:rPr>
              <a:t>Garcez (2015)*: </a:t>
            </a:r>
          </a:p>
          <a:p>
            <a:pPr lvl="2"/>
            <a:r>
              <a:rPr lang="pt-BR" sz="1800" dirty="0">
                <a:latin typeface="Calibri" panose="020F0502020204030204" pitchFamily="34" charset="0"/>
              </a:rPr>
              <a:t>2010: 287 </a:t>
            </a:r>
            <a:r>
              <a:rPr lang="pt-BR" sz="1800" dirty="0" smtClean="0">
                <a:latin typeface="Calibri" panose="020F0502020204030204" pitchFamily="34" charset="0"/>
              </a:rPr>
              <a:t>examinadores de patentes</a:t>
            </a:r>
            <a:endParaRPr lang="pt-BR" sz="1800" dirty="0">
              <a:latin typeface="Calibri" panose="020F0502020204030204" pitchFamily="34" charset="0"/>
            </a:endParaRPr>
          </a:p>
          <a:p>
            <a:pPr lvl="2"/>
            <a:r>
              <a:rPr lang="pt-BR" sz="1800" dirty="0">
                <a:latin typeface="Calibri" panose="020F0502020204030204" pitchFamily="34" charset="0"/>
              </a:rPr>
              <a:t>2013: </a:t>
            </a:r>
            <a:r>
              <a:rPr lang="pt-BR" sz="1800" dirty="0" smtClean="0">
                <a:latin typeface="Calibri" panose="020F0502020204030204" pitchFamily="34" charset="0"/>
              </a:rPr>
              <a:t>192 </a:t>
            </a:r>
            <a:r>
              <a:rPr lang="pt-BR" sz="1800" dirty="0">
                <a:latin typeface="Calibri" panose="020F0502020204030204" pitchFamily="34" charset="0"/>
              </a:rPr>
              <a:t>examinadores de patentes</a:t>
            </a:r>
          </a:p>
          <a:p>
            <a:pPr lvl="2"/>
            <a:endParaRPr lang="pt-BR" sz="1800" dirty="0">
              <a:latin typeface="Calibri" panose="020F0502020204030204" pitchFamily="34" charset="0"/>
            </a:endParaRPr>
          </a:p>
          <a:p>
            <a:pPr marL="82296" lvl="2" indent="0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pt-BR" sz="1800" dirty="0" smtClean="0">
              <a:latin typeface="Calibri" panose="020F0502020204030204" pitchFamily="34" charset="0"/>
            </a:endParaRPr>
          </a:p>
          <a:p>
            <a:pPr marL="82296" lvl="2" indent="0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82296" lvl="2" indent="0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pt-BR" sz="1800" dirty="0" smtClean="0">
              <a:latin typeface="Calibri" panose="020F0502020204030204" pitchFamily="34" charset="0"/>
            </a:endParaRPr>
          </a:p>
          <a:p>
            <a:pPr marL="82296" lvl="2" indent="0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pt-BR" sz="1800" dirty="0" smtClean="0">
              <a:latin typeface="Calibri" panose="020F0502020204030204" pitchFamily="34" charset="0"/>
            </a:endParaRPr>
          </a:p>
          <a:p>
            <a:pPr marL="368046" lvl="2" indent="-285750">
              <a:spcBef>
                <a:spcPts val="600"/>
              </a:spcBef>
              <a:buClr>
                <a:schemeClr val="accent1"/>
              </a:buClr>
              <a:buSzPct val="80000"/>
            </a:pPr>
            <a:endParaRPr lang="pt-BR" sz="1600" dirty="0" smtClean="0"/>
          </a:p>
          <a:p>
            <a:pPr marL="368046" lvl="2" indent="-285750">
              <a:spcBef>
                <a:spcPts val="600"/>
              </a:spcBef>
              <a:buClr>
                <a:schemeClr val="accent1"/>
              </a:buClr>
              <a:buSzPct val="80000"/>
            </a:pPr>
            <a:endParaRPr lang="pt-BR" sz="1600" dirty="0"/>
          </a:p>
          <a:p>
            <a:endParaRPr lang="pt-BR" sz="1600" dirty="0" smtClean="0">
              <a:latin typeface="Calibri" panose="020F0502020204030204" pitchFamily="34" charset="0"/>
            </a:endParaRPr>
          </a:p>
          <a:p>
            <a:pPr marL="368046" lvl="2" indent="-285750">
              <a:spcBef>
                <a:spcPts val="600"/>
              </a:spcBef>
              <a:buClr>
                <a:schemeClr val="accent1"/>
              </a:buClr>
              <a:buSzPct val="80000"/>
            </a:pPr>
            <a:endParaRPr lang="pt-BR" sz="1600" dirty="0" smtClean="0"/>
          </a:p>
          <a:p>
            <a:pPr marL="368046" lvl="2" indent="-28575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pt-BR" sz="1600" dirty="0" smtClean="0"/>
              <a:t>Examinadores direcionados a </a:t>
            </a:r>
            <a:r>
              <a:rPr lang="pt-BR" sz="1600" dirty="0"/>
              <a:t>outras </a:t>
            </a:r>
            <a:r>
              <a:rPr lang="pt-BR" sz="1600" dirty="0" smtClean="0"/>
              <a:t>atividades</a:t>
            </a:r>
            <a:endParaRPr lang="pt-BR" sz="1600" dirty="0" smtClean="0"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1800" dirty="0" smtClean="0">
              <a:latin typeface="Calibri" panose="020F0502020204030204" pitchFamily="34" charset="0"/>
            </a:endParaRPr>
          </a:p>
          <a:p>
            <a:pPr marL="402336" lvl="1" indent="0">
              <a:buNone/>
            </a:pPr>
            <a:endParaRPr lang="pt-BR" sz="18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18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18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18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18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18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18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r>
              <a:rPr lang="pt-BR" sz="1800" dirty="0">
                <a:latin typeface="Calibri" panose="020F0502020204030204" pitchFamily="34" charset="0"/>
              </a:rPr>
              <a:t/>
            </a:r>
            <a:br>
              <a:rPr lang="pt-BR" sz="1800" dirty="0">
                <a:latin typeface="Calibri" panose="020F0502020204030204" pitchFamily="34" charset="0"/>
              </a:rPr>
            </a:br>
            <a:endParaRPr lang="pt-BR" sz="1800" dirty="0"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1800" dirty="0" smtClean="0"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401" y="56500"/>
            <a:ext cx="8820472" cy="490066"/>
          </a:xfrm>
        </p:spPr>
        <p:txBody>
          <a:bodyPr>
            <a:noAutofit/>
          </a:bodyPr>
          <a:lstStyle/>
          <a:p>
            <a:r>
              <a:rPr lang="pt-BR" sz="2800" dirty="0" smtClean="0"/>
              <a:t>Brasil: examinadores do INPI</a:t>
            </a:r>
            <a:endParaRPr lang="pt-BR" sz="2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3779912" y="6252419"/>
            <a:ext cx="53398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000" dirty="0" smtClean="0"/>
              <a:t>Fonte:</a:t>
            </a:r>
          </a:p>
          <a:p>
            <a:pPr algn="r"/>
            <a:r>
              <a:rPr lang="en-US" sz="1000" dirty="0" smtClean="0"/>
              <a:t>*</a:t>
            </a:r>
            <a:r>
              <a:rPr lang="en-US" sz="1000" dirty="0" err="1" smtClean="0"/>
              <a:t>Garcez</a:t>
            </a:r>
            <a:r>
              <a:rPr lang="en-US" sz="1000" dirty="0" smtClean="0"/>
              <a:t> </a:t>
            </a:r>
            <a:r>
              <a:rPr lang="en-US" sz="1000" dirty="0"/>
              <a:t>(</a:t>
            </a:r>
            <a:r>
              <a:rPr lang="en-US" sz="1000" dirty="0" smtClean="0"/>
              <a:t>2015).  Dados </a:t>
            </a:r>
            <a:r>
              <a:rPr lang="en-US" sz="1000" dirty="0" err="1" smtClean="0"/>
              <a:t>similares</a:t>
            </a:r>
            <a:r>
              <a:rPr lang="en-US" sz="1000" dirty="0" smtClean="0"/>
              <a:t> a </a:t>
            </a:r>
            <a:r>
              <a:rPr lang="en-US" sz="1000" dirty="0" err="1" smtClean="0"/>
              <a:t>Estadão</a:t>
            </a:r>
            <a:r>
              <a:rPr lang="en-US" sz="1000" dirty="0" smtClean="0"/>
              <a:t> (2015): </a:t>
            </a:r>
            <a:r>
              <a:rPr lang="pt-BR" sz="1000" dirty="0"/>
              <a:t>http://</a:t>
            </a:r>
            <a:r>
              <a:rPr lang="pt-BR" sz="1000" dirty="0" smtClean="0"/>
              <a:t>economia.estadao.com.br/noticias/geral,pais-demora-11-anos-para-aprovar-patentes,1693427</a:t>
            </a:r>
            <a:endParaRPr lang="pt-BR" sz="1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3" y="2162913"/>
            <a:ext cx="8496944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015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96883" y="695132"/>
            <a:ext cx="8559593" cy="6048672"/>
          </a:xfrm>
        </p:spPr>
        <p:txBody>
          <a:bodyPr>
            <a:noAutofit/>
          </a:bodyPr>
          <a:lstStyle/>
          <a:p>
            <a:pPr marL="82296" indent="0">
              <a:buNone/>
            </a:pPr>
            <a:endParaRPr lang="pt-BR" sz="1600" i="1" dirty="0" smtClean="0"/>
          </a:p>
          <a:p>
            <a:pPr marL="82296" indent="0" algn="ctr">
              <a:buNone/>
            </a:pPr>
            <a:r>
              <a:rPr lang="pt-BR" sz="1800" b="1" i="1" dirty="0" err="1" smtClean="0"/>
              <a:t>Backlog</a:t>
            </a:r>
            <a:r>
              <a:rPr lang="pt-BR" sz="1800" b="1" i="1" dirty="0" smtClean="0"/>
              <a:t> </a:t>
            </a:r>
            <a:r>
              <a:rPr lang="pt-BR" sz="1800" b="1" dirty="0"/>
              <a:t>de patente por examinador e </a:t>
            </a:r>
            <a:endParaRPr lang="pt-BR" sz="1800" b="1" dirty="0" smtClean="0"/>
          </a:p>
          <a:p>
            <a:pPr marL="82296" indent="0" algn="ctr">
              <a:buNone/>
            </a:pPr>
            <a:r>
              <a:rPr lang="pt-BR" sz="1800" b="1" dirty="0" smtClean="0"/>
              <a:t>prazo </a:t>
            </a:r>
            <a:r>
              <a:rPr lang="pt-BR" sz="1800" b="1" dirty="0"/>
              <a:t>médio de concessão </a:t>
            </a:r>
            <a:r>
              <a:rPr lang="pt-BR" sz="1800" b="1" dirty="0" smtClean="0"/>
              <a:t>(2013)*</a:t>
            </a:r>
            <a:endParaRPr lang="pt-BR" sz="1800" b="1" dirty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600" dirty="0" smtClean="0">
              <a:solidFill>
                <a:srgbClr val="FF0000"/>
              </a:solidFill>
            </a:endParaRPr>
          </a:p>
          <a:p>
            <a:r>
              <a:rPr lang="pt-BR" sz="1600" dirty="0"/>
              <a:t/>
            </a:r>
            <a:br>
              <a:rPr lang="pt-BR" sz="1600" dirty="0"/>
            </a:br>
            <a:endParaRPr lang="pt-BR" sz="1600" dirty="0"/>
          </a:p>
          <a:p>
            <a:pPr marL="82296" indent="0">
              <a:buNone/>
            </a:pPr>
            <a:endParaRPr lang="pt-BR" sz="1600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252" y="44624"/>
            <a:ext cx="9072748" cy="490066"/>
          </a:xfrm>
        </p:spPr>
        <p:txBody>
          <a:bodyPr>
            <a:noAutofit/>
          </a:bodyPr>
          <a:lstStyle/>
          <a:p>
            <a:r>
              <a:rPr lang="pt-BR" sz="2800" dirty="0" err="1" smtClean="0"/>
              <a:t>Backlog</a:t>
            </a:r>
            <a:r>
              <a:rPr lang="pt-BR" sz="2800" dirty="0" smtClean="0"/>
              <a:t> X número de examinadores</a:t>
            </a:r>
            <a:endParaRPr lang="pt-BR" sz="2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5543600" y="6466805"/>
            <a:ext cx="360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*Fonte: </a:t>
            </a:r>
            <a:r>
              <a:rPr lang="en-US" sz="1200" dirty="0" err="1" smtClean="0"/>
              <a:t>Garcez</a:t>
            </a:r>
            <a:r>
              <a:rPr lang="en-US" sz="1200" dirty="0" smtClean="0"/>
              <a:t> (2013)</a:t>
            </a:r>
            <a:endParaRPr lang="pt-BR" sz="12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891" y="2132856"/>
            <a:ext cx="8454605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914399" y="5013176"/>
            <a:ext cx="77189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 smtClean="0">
                <a:latin typeface="Calibri" panose="020F0502020204030204" pitchFamily="34" charset="0"/>
              </a:rPr>
              <a:t>Portanto, apesar de nossa pendência ser menor, a relação “pendência/examinador” é elevada. </a:t>
            </a:r>
            <a:endParaRPr lang="pt-BR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74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692696"/>
            <a:ext cx="8496944" cy="6048672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pt-BR" sz="1600" b="1" dirty="0" smtClean="0"/>
              <a:t>Situação crítica de pessoal: </a:t>
            </a:r>
          </a:p>
          <a:p>
            <a:pPr marL="82296" indent="0">
              <a:buNone/>
            </a:pPr>
            <a:endParaRPr lang="pt-BR" sz="1600" b="1" dirty="0" smtClean="0"/>
          </a:p>
          <a:p>
            <a:r>
              <a:rPr lang="pt-BR" sz="1600" dirty="0" smtClean="0"/>
              <a:t>Quantitativo </a:t>
            </a:r>
            <a:r>
              <a:rPr lang="pt-BR" sz="1600" dirty="0"/>
              <a:t>de pessoal insuficiente </a:t>
            </a:r>
          </a:p>
          <a:p>
            <a:r>
              <a:rPr lang="pt-BR" sz="1600" dirty="0" smtClean="0"/>
              <a:t>Falta </a:t>
            </a:r>
            <a:r>
              <a:rPr lang="pt-BR" sz="1600" dirty="0"/>
              <a:t>de concursos suficientes e regulares </a:t>
            </a:r>
          </a:p>
          <a:p>
            <a:r>
              <a:rPr lang="pt-BR" sz="1600" dirty="0" smtClean="0"/>
              <a:t>Baixa </a:t>
            </a:r>
            <a:r>
              <a:rPr lang="pt-BR" sz="1600" dirty="0"/>
              <a:t>convocatória dos concursos </a:t>
            </a:r>
            <a:r>
              <a:rPr lang="pt-BR" sz="1600" dirty="0" smtClean="0"/>
              <a:t>(concurso 2013:  apenas 62 % das vagas para examinador de patentes foram preenchidas)</a:t>
            </a:r>
            <a:endParaRPr lang="pt-BR" sz="1600" dirty="0"/>
          </a:p>
          <a:p>
            <a:r>
              <a:rPr lang="pt-BR" sz="1600" dirty="0"/>
              <a:t>Índice de </a:t>
            </a:r>
            <a:r>
              <a:rPr lang="pt-BR" sz="1600" dirty="0" smtClean="0"/>
              <a:t>evasão</a:t>
            </a:r>
          </a:p>
          <a:p>
            <a:pPr lvl="1"/>
            <a:r>
              <a:rPr lang="pt-BR" sz="1600" dirty="0" smtClean="0"/>
              <a:t>Patentes: 35% (2009-2013)</a:t>
            </a:r>
          </a:p>
          <a:p>
            <a:pPr lvl="1"/>
            <a:r>
              <a:rPr lang="pt-BR" sz="1600" dirty="0" smtClean="0"/>
              <a:t>Marcas: 32% (2006-2013)</a:t>
            </a:r>
          </a:p>
          <a:p>
            <a:r>
              <a:rPr lang="pt-BR" sz="1600" dirty="0" smtClean="0"/>
              <a:t>Remuneração inicial (relativamente) baixa</a:t>
            </a:r>
            <a:endParaRPr lang="pt-BR" sz="1600" dirty="0"/>
          </a:p>
          <a:p>
            <a:r>
              <a:rPr lang="pt-BR" sz="1600" dirty="0" smtClean="0"/>
              <a:t>Baixa </a:t>
            </a:r>
            <a:r>
              <a:rPr lang="pt-BR" sz="1600" dirty="0"/>
              <a:t>atratividade da carreira </a:t>
            </a:r>
          </a:p>
          <a:p>
            <a:pPr marL="82296" indent="0">
              <a:buNone/>
            </a:pPr>
            <a:endParaRPr lang="pt-BR" sz="1600" dirty="0" smtClean="0"/>
          </a:p>
          <a:p>
            <a:pPr marL="82296" indent="0">
              <a:buNone/>
            </a:pPr>
            <a:endParaRPr lang="pt-BR" sz="1600" dirty="0"/>
          </a:p>
          <a:p>
            <a:pPr marL="82296" indent="0">
              <a:buNone/>
            </a:pPr>
            <a:endParaRPr lang="pt-BR" sz="1600" dirty="0" smtClean="0"/>
          </a:p>
          <a:p>
            <a:pPr marL="82296" indent="0">
              <a:buNone/>
            </a:pPr>
            <a:endParaRPr lang="pt-BR" sz="1600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44624"/>
            <a:ext cx="8100392" cy="490066"/>
          </a:xfrm>
        </p:spPr>
        <p:txBody>
          <a:bodyPr>
            <a:noAutofit/>
          </a:bodyPr>
          <a:lstStyle/>
          <a:p>
            <a:r>
              <a:rPr lang="pt-BR" sz="2800" dirty="0" smtClean="0"/>
              <a:t>INPI</a:t>
            </a:r>
            <a:endParaRPr lang="pt-BR" sz="2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5543600" y="6466805"/>
            <a:ext cx="360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Fonte: INPI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50313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476672"/>
            <a:ext cx="8712968" cy="6264696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pt-BR" sz="1600" b="1" dirty="0" smtClean="0"/>
              <a:t>Ações</a:t>
            </a:r>
          </a:p>
          <a:p>
            <a:r>
              <a:rPr lang="pt-BR" sz="1600" dirty="0" smtClean="0"/>
              <a:t>Plano de Reestruturação da Carreira e </a:t>
            </a:r>
            <a:r>
              <a:rPr lang="pt-BR" sz="1600" dirty="0"/>
              <a:t>M</a:t>
            </a:r>
            <a:r>
              <a:rPr lang="pt-BR" sz="1600" dirty="0" smtClean="0"/>
              <a:t>odernização da infraestrutura de TI</a:t>
            </a:r>
          </a:p>
          <a:p>
            <a:pPr lvl="1"/>
            <a:r>
              <a:rPr lang="pt-BR" sz="1600" dirty="0" smtClean="0"/>
              <a:t>Aumento da Produtividade -&gt; Aumento da Produção e Redução do </a:t>
            </a:r>
            <a:r>
              <a:rPr lang="pt-BR" sz="1600" dirty="0" err="1" smtClean="0"/>
              <a:t>Backlog</a:t>
            </a:r>
            <a:endParaRPr lang="pt-BR" sz="1600" dirty="0" smtClean="0"/>
          </a:p>
          <a:p>
            <a:r>
              <a:rPr lang="pt-BR" sz="1600" dirty="0" smtClean="0"/>
              <a:t>Impacto orçamentário (aumento do número de funcionários + nova carreira): </a:t>
            </a:r>
          </a:p>
          <a:p>
            <a:pPr marL="82296" indent="0">
              <a:buNone/>
            </a:pPr>
            <a:r>
              <a:rPr lang="pt-BR" sz="1600" dirty="0" smtClean="0"/>
              <a:t>	R$ 170 milhões / ano -&gt; R$ 354 milhões / ano. </a:t>
            </a:r>
          </a:p>
          <a:p>
            <a:r>
              <a:rPr lang="pt-BR" sz="1600" dirty="0" smtClean="0"/>
              <a:t>Compensada pelo aumento da receita:</a:t>
            </a:r>
          </a:p>
          <a:p>
            <a:pPr lvl="1"/>
            <a:r>
              <a:rPr lang="pt-BR" sz="1600" dirty="0" smtClean="0"/>
              <a:t>Aumento da demanda (tendência atual + estímulo a novos entrantes, com melhor estruturação do sistema e queda do </a:t>
            </a:r>
            <a:r>
              <a:rPr lang="pt-BR" sz="1600" dirty="0" err="1" smtClean="0"/>
              <a:t>backlog</a:t>
            </a:r>
            <a:r>
              <a:rPr lang="pt-BR" sz="1600" dirty="0" smtClean="0"/>
              <a:t>)</a:t>
            </a:r>
          </a:p>
          <a:p>
            <a:pPr lvl="1"/>
            <a:r>
              <a:rPr lang="pt-BR" sz="1600" dirty="0">
                <a:solidFill>
                  <a:schemeClr val="bg2">
                    <a:lumMod val="50000"/>
                  </a:schemeClr>
                </a:solidFill>
              </a:rPr>
              <a:t>Quanto mais eficiente for o órgão, melhores são as perspectivas de atração de depositantes -&gt; </a:t>
            </a:r>
            <a:r>
              <a:rPr lang="pt-BR" sz="1600" dirty="0" smtClean="0">
                <a:solidFill>
                  <a:schemeClr val="bg2">
                    <a:lumMod val="50000"/>
                  </a:schemeClr>
                </a:solidFill>
              </a:rPr>
              <a:t>entrada de </a:t>
            </a:r>
            <a:r>
              <a:rPr lang="pt-BR" sz="1600" dirty="0">
                <a:solidFill>
                  <a:schemeClr val="bg2">
                    <a:lumMod val="50000"/>
                  </a:schemeClr>
                </a:solidFill>
              </a:rPr>
              <a:t>recursos, contrabalançando o gasto com </a:t>
            </a:r>
            <a:r>
              <a:rPr lang="pt-BR" sz="1600" dirty="0" smtClean="0">
                <a:solidFill>
                  <a:schemeClr val="bg2">
                    <a:lumMod val="50000"/>
                  </a:schemeClr>
                </a:solidFill>
              </a:rPr>
              <a:t>pessoal.</a:t>
            </a:r>
          </a:p>
          <a:p>
            <a:pPr lvl="1"/>
            <a:r>
              <a:rPr lang="pt-BR" sz="1600" dirty="0" smtClean="0"/>
              <a:t>Projeção de superávit a partir de 2016</a:t>
            </a:r>
          </a:p>
          <a:p>
            <a:pPr marL="82296" indent="0">
              <a:buNone/>
            </a:pPr>
            <a:r>
              <a:rPr lang="pt-BR" sz="1600" b="1" dirty="0" smtClean="0"/>
              <a:t>Objetivos</a:t>
            </a:r>
            <a:endParaRPr lang="pt-BR" sz="1600" b="1" dirty="0"/>
          </a:p>
          <a:p>
            <a:pPr marL="82296" indent="0">
              <a:buNone/>
            </a:pPr>
            <a:r>
              <a:rPr lang="pt-BR" sz="1600" dirty="0"/>
              <a:t>1) Conceder patentes de invenção em menos de 10 anos, resgatando o caráter excepcional do artigo 40 da LPI;</a:t>
            </a:r>
          </a:p>
          <a:p>
            <a:pPr marL="82296" indent="0">
              <a:buNone/>
            </a:pPr>
            <a:r>
              <a:rPr lang="pt-BR" sz="1600" dirty="0"/>
              <a:t>2) Reduzir paulatinamente o prazo de concessão de patentes de invenção em até </a:t>
            </a:r>
            <a:r>
              <a:rPr lang="pt-BR" sz="1600" b="1" dirty="0"/>
              <a:t>4 anos</a:t>
            </a:r>
            <a:r>
              <a:rPr lang="pt-BR" sz="1600" dirty="0"/>
              <a:t>, contados a partir do depósito; </a:t>
            </a:r>
          </a:p>
          <a:p>
            <a:pPr marL="82296" indent="0">
              <a:buNone/>
            </a:pPr>
            <a:r>
              <a:rPr lang="pt-BR" sz="1600" dirty="0"/>
              <a:t>3) Examinar pedidos de registro de marcas em até </a:t>
            </a:r>
            <a:r>
              <a:rPr lang="pt-BR" sz="1600" b="1" dirty="0"/>
              <a:t>18 </a:t>
            </a:r>
            <a:r>
              <a:rPr lang="pt-BR" sz="1600" b="1" dirty="0" smtClean="0"/>
              <a:t>meses</a:t>
            </a:r>
            <a:endParaRPr lang="pt-BR" sz="1600" dirty="0"/>
          </a:p>
          <a:p>
            <a:pPr marL="82296" indent="0">
              <a:buNone/>
            </a:pPr>
            <a:r>
              <a:rPr lang="pt-BR" sz="1600" dirty="0" smtClean="0"/>
              <a:t>4) Reduzir </a:t>
            </a:r>
            <a:r>
              <a:rPr lang="pt-BR" sz="1600" dirty="0"/>
              <a:t>o prazo para obtenção de um registro de </a:t>
            </a:r>
            <a:r>
              <a:rPr lang="pt-BR" sz="1600" dirty="0" smtClean="0"/>
              <a:t>DI para </a:t>
            </a:r>
            <a:r>
              <a:rPr lang="pt-BR" sz="1600" dirty="0"/>
              <a:t>no máximo </a:t>
            </a:r>
            <a:r>
              <a:rPr lang="pt-BR" sz="1600" b="1" dirty="0"/>
              <a:t>3 </a:t>
            </a:r>
            <a:r>
              <a:rPr lang="pt-BR" sz="1600" b="1" dirty="0" smtClean="0"/>
              <a:t>meses</a:t>
            </a:r>
            <a:r>
              <a:rPr lang="pt-BR" sz="1600" dirty="0"/>
              <a:t> </a:t>
            </a:r>
            <a:r>
              <a:rPr lang="pt-BR" sz="1600" dirty="0" smtClean="0"/>
              <a:t>+ fomentar </a:t>
            </a:r>
            <a:r>
              <a:rPr lang="pt-BR" sz="1600" dirty="0"/>
              <a:t>a demanda por </a:t>
            </a:r>
            <a:r>
              <a:rPr lang="pt-BR" sz="1600" dirty="0" smtClean="0"/>
              <a:t>DI (número </a:t>
            </a:r>
            <a:r>
              <a:rPr lang="pt-BR" sz="1600" dirty="0"/>
              <a:t>de </a:t>
            </a:r>
            <a:r>
              <a:rPr lang="pt-BR" sz="1600" dirty="0" smtClean="0"/>
              <a:t>pedidos </a:t>
            </a:r>
            <a:r>
              <a:rPr lang="pt-BR" sz="1600" dirty="0"/>
              <a:t>anuais não é condizente com o tamanho da economia </a:t>
            </a:r>
            <a:r>
              <a:rPr lang="pt-BR" sz="1600" dirty="0" smtClean="0"/>
              <a:t>brasileira) </a:t>
            </a:r>
            <a:endParaRPr lang="pt-BR" sz="1600" dirty="0"/>
          </a:p>
          <a:p>
            <a:pPr marL="82296" indent="0">
              <a:buNone/>
            </a:pPr>
            <a:endParaRPr lang="pt-BR" sz="1600" dirty="0"/>
          </a:p>
          <a:p>
            <a:pPr lvl="1"/>
            <a:endParaRPr lang="pt-BR" sz="1600" dirty="0"/>
          </a:p>
          <a:p>
            <a:pPr marL="82296" indent="0">
              <a:buNone/>
            </a:pPr>
            <a:endParaRPr lang="pt-BR" sz="1600" dirty="0"/>
          </a:p>
          <a:p>
            <a:pPr marL="82296" indent="0">
              <a:buNone/>
            </a:pPr>
            <a:endParaRPr lang="pt-BR" sz="1600" dirty="0" smtClean="0"/>
          </a:p>
          <a:p>
            <a:pPr marL="82296" indent="0">
              <a:buNone/>
            </a:pPr>
            <a:endParaRPr lang="pt-BR" sz="1600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1266"/>
            <a:ext cx="8100392" cy="490066"/>
          </a:xfrm>
        </p:spPr>
        <p:txBody>
          <a:bodyPr>
            <a:noAutofit/>
          </a:bodyPr>
          <a:lstStyle/>
          <a:p>
            <a:r>
              <a:rPr lang="pt-BR" sz="2800" dirty="0" smtClean="0"/>
              <a:t>INPI</a:t>
            </a:r>
            <a:endParaRPr lang="pt-BR" sz="2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5543600" y="6466805"/>
            <a:ext cx="360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Fonte: INPI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2121004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692696"/>
            <a:ext cx="8640960" cy="5976664"/>
          </a:xfrm>
        </p:spPr>
        <p:txBody>
          <a:bodyPr>
            <a:noAutofit/>
          </a:bodyPr>
          <a:lstStyle/>
          <a:p>
            <a:pPr marL="82296" lvl="1" indent="0">
              <a:spcBef>
                <a:spcPts val="600"/>
              </a:spcBef>
              <a:buSzPct val="80000"/>
              <a:buNone/>
            </a:pPr>
            <a:r>
              <a:rPr lang="pt-BR" sz="1600" b="1" u="sng" dirty="0">
                <a:latin typeface="Calibri" panose="020F0502020204030204" pitchFamily="34" charset="0"/>
              </a:rPr>
              <a:t>Se continuar como </a:t>
            </a:r>
            <a:r>
              <a:rPr lang="pt-BR" sz="1600" b="1" u="sng" dirty="0" smtClean="0">
                <a:latin typeface="Calibri" panose="020F0502020204030204" pitchFamily="34" charset="0"/>
              </a:rPr>
              <a:t>está</a:t>
            </a:r>
            <a:r>
              <a:rPr lang="pt-BR" sz="1600" b="1" dirty="0" smtClean="0">
                <a:latin typeface="Calibri" panose="020F0502020204030204" pitchFamily="34" charset="0"/>
              </a:rPr>
              <a:t>: </a:t>
            </a:r>
            <a:r>
              <a:rPr lang="pt-BR" sz="1600" i="1" dirty="0" err="1">
                <a:latin typeface="Calibri" panose="020F0502020204030204" pitchFamily="34" charset="0"/>
              </a:rPr>
              <a:t>b</a:t>
            </a:r>
            <a:r>
              <a:rPr lang="pt-BR" sz="1600" i="1" dirty="0" err="1" smtClean="0">
                <a:latin typeface="Calibri" panose="020F0502020204030204" pitchFamily="34" charset="0"/>
              </a:rPr>
              <a:t>acklog</a:t>
            </a:r>
            <a:r>
              <a:rPr lang="pt-BR" sz="1600" i="1" dirty="0" smtClean="0">
                <a:latin typeface="Calibri" panose="020F0502020204030204" pitchFamily="34" charset="0"/>
              </a:rPr>
              <a:t> </a:t>
            </a:r>
            <a:r>
              <a:rPr lang="pt-BR" sz="1600" dirty="0">
                <a:latin typeface="Calibri" panose="020F0502020204030204" pitchFamily="34" charset="0"/>
              </a:rPr>
              <a:t>continuará estendendo a vigência da </a:t>
            </a:r>
            <a:r>
              <a:rPr lang="pt-BR" sz="1600" dirty="0" smtClean="0">
                <a:latin typeface="Calibri" panose="020F0502020204030204" pitchFamily="34" charset="0"/>
              </a:rPr>
              <a:t>patente de invenção </a:t>
            </a:r>
            <a:r>
              <a:rPr lang="pt-BR" sz="1600" dirty="0">
                <a:latin typeface="Calibri" panose="020F0502020204030204" pitchFamily="34" charset="0"/>
              </a:rPr>
              <a:t>(em termos reais e econômicos) para além dos 20 </a:t>
            </a:r>
            <a:r>
              <a:rPr lang="pt-BR" sz="1600" dirty="0" smtClean="0">
                <a:latin typeface="Calibri" panose="020F0502020204030204" pitchFamily="34" charset="0"/>
              </a:rPr>
              <a:t>anos. </a:t>
            </a:r>
          </a:p>
          <a:p>
            <a:pPr marL="82296" lvl="1" indent="0">
              <a:spcBef>
                <a:spcPts val="600"/>
              </a:spcBef>
              <a:buSzPct val="80000"/>
              <a:buNone/>
            </a:pPr>
            <a:endParaRPr lang="pt-BR" sz="1600" dirty="0">
              <a:latin typeface="Calibri" panose="020F0502020204030204" pitchFamily="34" charset="0"/>
            </a:endParaRPr>
          </a:p>
          <a:p>
            <a:pPr marL="82296" indent="0">
              <a:buNone/>
            </a:pPr>
            <a:r>
              <a:rPr lang="pt-BR" sz="1600" b="1" u="sng" dirty="0" smtClean="0">
                <a:latin typeface="Calibri" panose="020F0502020204030204" pitchFamily="34" charset="0"/>
              </a:rPr>
              <a:t>Se PL for aprovado</a:t>
            </a:r>
            <a:r>
              <a:rPr lang="pt-BR" sz="1600" b="1" dirty="0" smtClean="0">
                <a:latin typeface="Calibri" panose="020F0502020204030204" pitchFamily="34" charset="0"/>
              </a:rPr>
              <a:t>:</a:t>
            </a:r>
            <a:endParaRPr lang="pt-BR" sz="1600" b="1" dirty="0">
              <a:latin typeface="Calibri" panose="020F0502020204030204" pitchFamily="34" charset="0"/>
            </a:endParaRPr>
          </a:p>
          <a:p>
            <a:pPr marL="82296" indent="0">
              <a:buNone/>
            </a:pPr>
            <a:r>
              <a:rPr lang="pt-BR" sz="1600" b="1" dirty="0" smtClean="0">
                <a:latin typeface="Calibri" panose="020F0502020204030204" pitchFamily="34" charset="0"/>
              </a:rPr>
              <a:t>1) Parecer </a:t>
            </a:r>
            <a:r>
              <a:rPr lang="pt-BR" sz="1600" b="1" dirty="0">
                <a:latin typeface="Calibri" panose="020F0502020204030204" pitchFamily="34" charset="0"/>
              </a:rPr>
              <a:t>do Dep. Laercio </a:t>
            </a:r>
            <a:r>
              <a:rPr lang="pt-BR" sz="1600" b="1" dirty="0" smtClean="0">
                <a:latin typeface="Calibri" panose="020F0502020204030204" pitchFamily="34" charset="0"/>
              </a:rPr>
              <a:t>Oliveira ao PL</a:t>
            </a:r>
            <a:r>
              <a:rPr lang="pt-BR" sz="1600" dirty="0" smtClean="0">
                <a:latin typeface="Calibri" panose="020F0502020204030204" pitchFamily="34" charset="0"/>
              </a:rPr>
              <a:t>:  “A </a:t>
            </a:r>
            <a:r>
              <a:rPr lang="pt-BR" sz="1600" dirty="0">
                <a:latin typeface="Calibri" panose="020F0502020204030204" pitchFamily="34" charset="0"/>
              </a:rPr>
              <a:t>fixação de prazo para conclusão do pedido de registro de marcas e patentes impõe a busca pelo aprimoramento da eficiência do Instituto Nacional da Propriedade Industrial – INPI. Dessa forma, </a:t>
            </a:r>
            <a:r>
              <a:rPr lang="pt-BR" sz="1600" u="sng" dirty="0">
                <a:latin typeface="Calibri" panose="020F0502020204030204" pitchFamily="34" charset="0"/>
              </a:rPr>
              <a:t>obriga o governo federal a ampliar os investimentos no aparelhamento e estrutura de funcionamento do órgão</a:t>
            </a:r>
            <a:r>
              <a:rPr lang="pt-BR" sz="1600" u="sng" dirty="0" smtClean="0">
                <a:latin typeface="Calibri" panose="020F0502020204030204" pitchFamily="34" charset="0"/>
              </a:rPr>
              <a:t>.</a:t>
            </a:r>
            <a:r>
              <a:rPr lang="pt-BR" sz="1600" dirty="0" smtClean="0">
                <a:latin typeface="Calibri" panose="020F0502020204030204" pitchFamily="34" charset="0"/>
              </a:rPr>
              <a:t>”</a:t>
            </a:r>
            <a:endParaRPr lang="pt-BR" sz="1600" dirty="0">
              <a:latin typeface="Calibri" panose="020F0502020204030204" pitchFamily="34" charset="0"/>
            </a:endParaRPr>
          </a:p>
          <a:p>
            <a:r>
              <a:rPr lang="pt-BR" sz="1600" dirty="0" smtClean="0">
                <a:latin typeface="Calibri" panose="020F0502020204030204" pitchFamily="34" charset="0"/>
              </a:rPr>
              <a:t>Não faltam exemplos de leis que implicam aumento de gastos os quais, na prática, não ocorrem</a:t>
            </a:r>
            <a:r>
              <a:rPr lang="pt-BR" sz="1600" dirty="0">
                <a:latin typeface="Calibri" panose="020F0502020204030204" pitchFamily="34" charset="0"/>
              </a:rPr>
              <a:t>.</a:t>
            </a:r>
            <a:endParaRPr lang="pt-BR" sz="1600" dirty="0" smtClean="0">
              <a:latin typeface="Calibri" panose="020F0502020204030204" pitchFamily="34" charset="0"/>
            </a:endParaRPr>
          </a:p>
          <a:p>
            <a:r>
              <a:rPr lang="pt-BR" sz="1600" dirty="0">
                <a:latin typeface="Calibri" panose="020F0502020204030204" pitchFamily="34" charset="0"/>
              </a:rPr>
              <a:t>Em período de crise, este aumento irá ocorrer?</a:t>
            </a:r>
          </a:p>
          <a:p>
            <a:pPr marL="365760" lvl="2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pt-BR" sz="1600" dirty="0" smtClean="0">
              <a:latin typeface="Calibri" panose="020F0502020204030204" pitchFamily="34" charset="0"/>
            </a:endParaRPr>
          </a:p>
          <a:p>
            <a:pPr marL="82296" lvl="2" indent="0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pt-BR" sz="1600" b="1" dirty="0" smtClean="0">
                <a:latin typeface="Calibri" panose="020F0502020204030204" pitchFamily="34" charset="0"/>
              </a:rPr>
              <a:t>2) Concessão ou indeferimento generalizado</a:t>
            </a:r>
            <a:r>
              <a:rPr lang="pt-BR" sz="1600" b="1" dirty="0">
                <a:latin typeface="Calibri" panose="020F0502020204030204" pitchFamily="34" charset="0"/>
              </a:rPr>
              <a:t>? </a:t>
            </a:r>
            <a:endParaRPr lang="pt-BR" sz="1600" b="1" dirty="0" smtClean="0">
              <a:latin typeface="Calibri" panose="020F0502020204030204" pitchFamily="34" charset="0"/>
            </a:endParaRPr>
          </a:p>
          <a:p>
            <a:r>
              <a:rPr lang="pt-BR" sz="1600" dirty="0" smtClean="0">
                <a:latin typeface="Calibri" panose="020F0502020204030204" pitchFamily="34" charset="0"/>
              </a:rPr>
              <a:t>Realizados de forma não criteriosa -&gt; </a:t>
            </a:r>
            <a:r>
              <a:rPr lang="pt-BR" sz="1600" dirty="0" err="1" smtClean="0">
                <a:latin typeface="Calibri" panose="020F0502020204030204" pitchFamily="34" charset="0"/>
              </a:rPr>
              <a:t>judicialização</a:t>
            </a:r>
            <a:r>
              <a:rPr lang="pt-BR" sz="1600" dirty="0" smtClean="0">
                <a:latin typeface="Calibri" panose="020F0502020204030204" pitchFamily="34" charset="0"/>
              </a:rPr>
              <a:t>.  </a:t>
            </a:r>
          </a:p>
          <a:p>
            <a:pPr lvl="1"/>
            <a:r>
              <a:rPr lang="pt-BR" sz="1600" dirty="0" smtClean="0">
                <a:latin typeface="Calibri" panose="020F0502020204030204" pitchFamily="34" charset="0"/>
              </a:rPr>
              <a:t>Aumento do número de patentes contestadas na justiça e manutenção de patentes de mérito duvidoso.  </a:t>
            </a:r>
          </a:p>
          <a:p>
            <a:pPr lvl="2"/>
            <a:r>
              <a:rPr lang="pt-BR" sz="1600" dirty="0" smtClean="0">
                <a:latin typeface="Calibri" panose="020F0502020204030204" pitchFamily="34" charset="0"/>
              </a:rPr>
              <a:t>Custos elevados, especialmente para pequena empresas</a:t>
            </a:r>
          </a:p>
          <a:p>
            <a:pPr lvl="1"/>
            <a:r>
              <a:rPr lang="pt-BR" sz="1600" dirty="0" smtClean="0">
                <a:latin typeface="Calibri" panose="020F0502020204030204" pitchFamily="34" charset="0"/>
              </a:rPr>
              <a:t>Nosso judiciário está preparado para isso?</a:t>
            </a:r>
          </a:p>
          <a:p>
            <a:pPr lvl="1"/>
            <a:r>
              <a:rPr lang="pt-BR" sz="1600" dirty="0">
                <a:latin typeface="Calibri" panose="020F0502020204030204" pitchFamily="34" charset="0"/>
              </a:rPr>
              <a:t>Principais beneficiários de concessão não criteriosa:  não </a:t>
            </a:r>
            <a:r>
              <a:rPr lang="pt-BR" sz="1600" dirty="0" smtClean="0">
                <a:latin typeface="Calibri" panose="020F0502020204030204" pitchFamily="34" charset="0"/>
              </a:rPr>
              <a:t>residentes.</a:t>
            </a:r>
            <a:endParaRPr lang="pt-BR" sz="1600" dirty="0"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064896" cy="404664"/>
          </a:xfrm>
        </p:spPr>
        <p:txBody>
          <a:bodyPr>
            <a:normAutofit fontScale="90000"/>
          </a:bodyPr>
          <a:lstStyle/>
          <a:p>
            <a:r>
              <a:rPr lang="pt-BR" sz="2400" dirty="0" smtClean="0">
                <a:solidFill>
                  <a:schemeClr val="bg2">
                    <a:lumMod val="50000"/>
                  </a:schemeClr>
                </a:solidFill>
              </a:rPr>
              <a:t>Em resumo....Quem </a:t>
            </a:r>
            <a:r>
              <a:rPr lang="pt-BR" sz="2400" dirty="0" smtClean="0">
                <a:solidFill>
                  <a:schemeClr val="bg2">
                    <a:lumMod val="50000"/>
                  </a:schemeClr>
                </a:solidFill>
              </a:rPr>
              <a:t>ganha / Quem perde?</a:t>
            </a:r>
            <a:endParaRPr lang="pt-BR" sz="2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653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836712"/>
            <a:ext cx="8856984" cy="6120680"/>
          </a:xfrm>
        </p:spPr>
        <p:txBody>
          <a:bodyPr>
            <a:normAutofit lnSpcReduction="10000"/>
          </a:bodyPr>
          <a:lstStyle/>
          <a:p>
            <a:pPr marL="425196" indent="-342900">
              <a:buAutoNum type="arabicParenR"/>
            </a:pPr>
            <a:r>
              <a:rPr lang="pt-BR" sz="1800" b="1" dirty="0" smtClean="0"/>
              <a:t>Aumento da produtividade do INPI? </a:t>
            </a:r>
          </a:p>
          <a:p>
            <a:pPr marL="425196" indent="-342900">
              <a:buAutoNum type="arabicParenR"/>
            </a:pPr>
            <a:endParaRPr lang="pt-BR" sz="1800" b="1" dirty="0" smtClean="0"/>
          </a:p>
          <a:p>
            <a:pPr marL="82296" indent="0" algn="ctr">
              <a:buNone/>
            </a:pPr>
            <a:r>
              <a:rPr lang="pt-BR" sz="1900" b="1" dirty="0" smtClean="0">
                <a:latin typeface="Calibri" panose="020F0502020204030204" pitchFamily="34" charset="0"/>
              </a:rPr>
              <a:t>Número </a:t>
            </a:r>
            <a:r>
              <a:rPr lang="pt-BR" sz="1900" b="1" dirty="0">
                <a:latin typeface="Calibri" panose="020F0502020204030204" pitchFamily="34" charset="0"/>
              </a:rPr>
              <a:t>anual de exames por examinador em diferentes </a:t>
            </a:r>
            <a:r>
              <a:rPr lang="pt-BR" sz="1900" b="1" dirty="0" smtClean="0">
                <a:latin typeface="Calibri" panose="020F0502020204030204" pitchFamily="34" charset="0"/>
              </a:rPr>
              <a:t>países</a:t>
            </a:r>
          </a:p>
          <a:p>
            <a:endParaRPr lang="pt-BR" sz="1800" dirty="0"/>
          </a:p>
          <a:p>
            <a:endParaRPr lang="pt-BR" sz="1800" dirty="0" smtClean="0"/>
          </a:p>
          <a:p>
            <a:endParaRPr lang="pt-BR" sz="1800" dirty="0"/>
          </a:p>
          <a:p>
            <a:endParaRPr lang="pt-BR" sz="1800" dirty="0" smtClean="0"/>
          </a:p>
          <a:p>
            <a:endParaRPr lang="pt-BR" sz="1800" dirty="0"/>
          </a:p>
          <a:p>
            <a:endParaRPr lang="pt-BR" sz="1800" dirty="0" smtClean="0"/>
          </a:p>
          <a:p>
            <a:endParaRPr lang="pt-BR" sz="1800" dirty="0" smtClean="0"/>
          </a:p>
          <a:p>
            <a:endParaRPr lang="pt-BR" sz="1700" dirty="0" smtClean="0"/>
          </a:p>
          <a:p>
            <a:endParaRPr lang="pt-BR" sz="1700" dirty="0"/>
          </a:p>
          <a:p>
            <a:endParaRPr lang="pt-BR" sz="1700" dirty="0" smtClean="0"/>
          </a:p>
          <a:p>
            <a:r>
              <a:rPr lang="pt-BR" sz="1700" dirty="0" smtClean="0"/>
              <a:t>Produtividade INPI: semelhante à EPO e USPTO. Quanto seria possível aumentar?</a:t>
            </a:r>
          </a:p>
          <a:p>
            <a:endParaRPr lang="pt-BR" sz="1700" dirty="0"/>
          </a:p>
          <a:p>
            <a:pPr marL="82296" indent="0">
              <a:buNone/>
            </a:pPr>
            <a:r>
              <a:rPr lang="pt-BR" sz="1700" b="1" dirty="0" smtClean="0"/>
              <a:t>2) Aumento do número de examinadores (e da atratividade da carreira): </a:t>
            </a:r>
          </a:p>
          <a:p>
            <a:r>
              <a:rPr lang="pt-BR" sz="1700" dirty="0" smtClean="0"/>
              <a:t>700 examinadores seriam suficientes para equacionar o </a:t>
            </a:r>
            <a:r>
              <a:rPr lang="pt-BR" sz="1700" dirty="0" err="1" smtClean="0"/>
              <a:t>backlog</a:t>
            </a:r>
            <a:r>
              <a:rPr lang="pt-BR" sz="1700" dirty="0" smtClean="0"/>
              <a:t>**</a:t>
            </a:r>
          </a:p>
          <a:p>
            <a:pPr lvl="1"/>
            <a:endParaRPr lang="pt-BR" sz="1700" dirty="0" smtClean="0">
              <a:solidFill>
                <a:srgbClr val="FF0000"/>
              </a:solidFill>
            </a:endParaRPr>
          </a:p>
          <a:p>
            <a:pPr marL="402336" lvl="1" indent="0" algn="r">
              <a:buNone/>
            </a:pPr>
            <a:r>
              <a:rPr lang="pt-BR" sz="1200" dirty="0" smtClean="0"/>
              <a:t>*Fonte: Garcez (2013) </a:t>
            </a:r>
          </a:p>
          <a:p>
            <a:pPr marL="402336" lvl="1" indent="0" algn="r">
              <a:buNone/>
            </a:pPr>
            <a:r>
              <a:rPr lang="pt-BR" sz="1200" dirty="0" smtClean="0"/>
              <a:t>**http</a:t>
            </a:r>
            <a:r>
              <a:rPr lang="pt-BR" sz="1200" dirty="0"/>
              <a:t>://www.inovacao.unicamp.br/noticias/demora-na-aprovacao-de-patentes-e-obstaculo-para-a-inovacao-no-brasil/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2121"/>
            <a:ext cx="9126252" cy="490066"/>
          </a:xfrm>
        </p:spPr>
        <p:txBody>
          <a:bodyPr>
            <a:noAutofit/>
          </a:bodyPr>
          <a:lstStyle/>
          <a:p>
            <a:r>
              <a:rPr lang="pt-BR" sz="2800" dirty="0" smtClean="0"/>
              <a:t>Propostas em pauta</a:t>
            </a:r>
            <a:endParaRPr lang="pt-BR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844824"/>
            <a:ext cx="6912768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1897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15616" y="836712"/>
            <a:ext cx="7920880" cy="612068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pt-BR" sz="1800" dirty="0"/>
              <a:t>Altera a Lei nº 9.279, de 14 de maio de 1996, para definir prazo máximo para o exame de pedidos de registro de marcas e de patentes. </a:t>
            </a:r>
            <a:endParaRPr lang="pt-BR" sz="1800" dirty="0" smtClean="0"/>
          </a:p>
          <a:p>
            <a:pPr marL="457200" lvl="1" indent="0">
              <a:buNone/>
            </a:pPr>
            <a:endParaRPr lang="pt-BR" sz="1800" dirty="0" smtClean="0"/>
          </a:p>
          <a:p>
            <a:pPr marL="457200" lvl="1" indent="0">
              <a:buNone/>
            </a:pPr>
            <a:r>
              <a:rPr lang="pt-BR" sz="1800" dirty="0" smtClean="0"/>
              <a:t>Art</a:t>
            </a:r>
            <a:r>
              <a:rPr lang="pt-BR" sz="1800" dirty="0"/>
              <a:t>. 33. </a:t>
            </a:r>
            <a:endParaRPr lang="pt-BR" sz="1800" dirty="0" smtClean="0"/>
          </a:p>
          <a:p>
            <a:pPr marL="457200" lvl="1" indent="0">
              <a:buNone/>
            </a:pPr>
            <a:r>
              <a:rPr lang="pt-BR" sz="1800" dirty="0" smtClean="0"/>
              <a:t>	§ </a:t>
            </a:r>
            <a:r>
              <a:rPr lang="pt-BR" sz="1800" dirty="0"/>
              <a:t>1º .......................................................................................................... </a:t>
            </a:r>
          </a:p>
          <a:p>
            <a:pPr marL="82296" indent="0">
              <a:buNone/>
            </a:pPr>
            <a:r>
              <a:rPr lang="pt-BR" sz="1800" dirty="0" smtClean="0"/>
              <a:t>	§ </a:t>
            </a:r>
            <a:r>
              <a:rPr lang="pt-BR" sz="1800" dirty="0"/>
              <a:t>2º O </a:t>
            </a:r>
            <a:r>
              <a:rPr lang="pt-BR" sz="1800" u="sng" dirty="0"/>
              <a:t>exame</a:t>
            </a:r>
            <a:r>
              <a:rPr lang="pt-BR" sz="1800" dirty="0"/>
              <a:t> do pedido de patente será </a:t>
            </a:r>
            <a:r>
              <a:rPr lang="pt-BR" sz="1800" u="sng" dirty="0"/>
              <a:t>concluído no prazo máximo de 180 (cento e oitenta) dias</a:t>
            </a:r>
            <a:r>
              <a:rPr lang="pt-BR" sz="1800" dirty="0"/>
              <a:t>.” (NR) </a:t>
            </a:r>
            <a:endParaRPr lang="pt-BR" sz="1800" dirty="0" smtClean="0"/>
          </a:p>
          <a:p>
            <a:pPr marL="82296" indent="0">
              <a:buNone/>
            </a:pPr>
            <a:endParaRPr lang="pt-BR" sz="1800" dirty="0"/>
          </a:p>
          <a:p>
            <a:pPr marL="82296" indent="0">
              <a:buNone/>
            </a:pPr>
            <a:r>
              <a:rPr lang="pt-BR" sz="1800" dirty="0" smtClean="0"/>
              <a:t>	“</a:t>
            </a:r>
            <a:r>
              <a:rPr lang="pt-BR" sz="1800" dirty="0"/>
              <a:t>Art. 160. ................................................................................................ </a:t>
            </a:r>
          </a:p>
          <a:p>
            <a:pPr marL="82296" indent="0">
              <a:buNone/>
            </a:pPr>
            <a:r>
              <a:rPr lang="pt-BR" sz="1800" dirty="0" smtClean="0"/>
              <a:t>	Parágrafo </a:t>
            </a:r>
            <a:r>
              <a:rPr lang="pt-BR" sz="1800" dirty="0"/>
              <a:t>único. O </a:t>
            </a:r>
            <a:r>
              <a:rPr lang="pt-BR" sz="1800" u="sng" dirty="0"/>
              <a:t>exame</a:t>
            </a:r>
            <a:r>
              <a:rPr lang="pt-BR" sz="1800" dirty="0"/>
              <a:t> do pedido de </a:t>
            </a:r>
            <a:r>
              <a:rPr lang="pt-BR" sz="1800" u="sng" dirty="0"/>
              <a:t>registro de marca </a:t>
            </a:r>
            <a:r>
              <a:rPr lang="pt-BR" sz="1800" dirty="0"/>
              <a:t>será concluído no </a:t>
            </a:r>
            <a:r>
              <a:rPr lang="pt-BR" sz="1800" u="sng" dirty="0"/>
              <a:t>prazo </a:t>
            </a:r>
            <a:r>
              <a:rPr lang="pt-BR" sz="1800" u="sng" dirty="0" smtClean="0"/>
              <a:t>máximo </a:t>
            </a:r>
            <a:r>
              <a:rPr lang="pt-BR" sz="1800" u="sng" dirty="0"/>
              <a:t>de 180 (cento e oitenta) dias</a:t>
            </a:r>
            <a:r>
              <a:rPr lang="pt-BR" sz="1800" dirty="0"/>
              <a:t>.” (NR) </a:t>
            </a:r>
            <a:endParaRPr lang="pt-BR" sz="1800" dirty="0" smtClean="0"/>
          </a:p>
          <a:p>
            <a:pPr marL="82296" indent="0">
              <a:buNone/>
            </a:pPr>
            <a:endParaRPr lang="pt-BR" sz="1800" dirty="0">
              <a:solidFill>
                <a:srgbClr val="FF0000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8100392" cy="490066"/>
          </a:xfrm>
        </p:spPr>
        <p:txBody>
          <a:bodyPr>
            <a:noAutofit/>
          </a:bodyPr>
          <a:lstStyle/>
          <a:p>
            <a:r>
              <a:rPr lang="pt-BR" sz="3200" dirty="0" smtClean="0"/>
              <a:t>PL 3406/2015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287554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764704"/>
            <a:ext cx="8784976" cy="5976664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pt-BR" sz="1800" dirty="0" smtClean="0">
              <a:latin typeface="Calibri" panose="020F0502020204030204" pitchFamily="34" charset="0"/>
            </a:endParaRPr>
          </a:p>
          <a:p>
            <a:pPr marL="82296" indent="0">
              <a:buNone/>
            </a:pPr>
            <a:r>
              <a:rPr lang="pt-BR" sz="1800" b="1" dirty="0">
                <a:latin typeface="Calibri" panose="020F0502020204030204" pitchFamily="34" charset="0"/>
              </a:rPr>
              <a:t>3</a:t>
            </a:r>
            <a:r>
              <a:rPr lang="pt-BR" sz="1800" b="1" dirty="0" smtClean="0">
                <a:latin typeface="Calibri" panose="020F0502020204030204" pitchFamily="34" charset="0"/>
              </a:rPr>
              <a:t>) Colaboração entre diferentes escritórios de PI? </a:t>
            </a:r>
          </a:p>
          <a:p>
            <a:r>
              <a:rPr lang="pt-BR" sz="1800" dirty="0" smtClean="0">
                <a:latin typeface="Calibri" panose="020F0502020204030204" pitchFamily="34" charset="0"/>
              </a:rPr>
              <a:t>“É preciso </a:t>
            </a:r>
            <a:r>
              <a:rPr lang="pt-BR" sz="1800" dirty="0">
                <a:latin typeface="Calibri" panose="020F0502020204030204" pitchFamily="34" charset="0"/>
              </a:rPr>
              <a:t>antes qualificar os </a:t>
            </a:r>
            <a:r>
              <a:rPr lang="pt-BR" sz="1800" dirty="0" smtClean="0">
                <a:latin typeface="Calibri" panose="020F0502020204030204" pitchFamily="34" charset="0"/>
              </a:rPr>
              <a:t>vários escritórios de </a:t>
            </a:r>
            <a:r>
              <a:rPr lang="pt-BR" sz="1800" dirty="0">
                <a:latin typeface="Calibri" panose="020F0502020204030204" pitchFamily="34" charset="0"/>
              </a:rPr>
              <a:t>forma que os respectivos exames tenham nível técnico </a:t>
            </a:r>
            <a:r>
              <a:rPr lang="pt-BR" sz="1800" dirty="0" smtClean="0">
                <a:latin typeface="Calibri" panose="020F0502020204030204" pitchFamily="34" charset="0"/>
              </a:rPr>
              <a:t>comparável” (DBB, 2015). </a:t>
            </a:r>
          </a:p>
          <a:p>
            <a:r>
              <a:rPr lang="pt-BR" sz="1800" dirty="0" smtClean="0">
                <a:latin typeface="Calibri" panose="020F0502020204030204" pitchFamily="34" charset="0"/>
              </a:rPr>
              <a:t>Se a escolha dos escritórios não for (muito) bem feita, corre-se o risco de alterar as regras de PI mesmo sem alterar a lei. </a:t>
            </a:r>
          </a:p>
          <a:p>
            <a:r>
              <a:rPr lang="pt-BR" sz="1800" dirty="0" smtClean="0">
                <a:latin typeface="Calibri" panose="020F0502020204030204" pitchFamily="34" charset="0"/>
              </a:rPr>
              <a:t>Projeto PROSUR: exame colaborativo com países sul-americanos. </a:t>
            </a:r>
          </a:p>
          <a:p>
            <a:r>
              <a:rPr lang="pt-BR" sz="1800" dirty="0" smtClean="0">
                <a:latin typeface="Calibri" panose="020F0502020204030204" pitchFamily="34" charset="0"/>
              </a:rPr>
              <a:t>PPH (ex. EUA / petróleo) -&gt; risco da diferenciação de critérios</a:t>
            </a:r>
          </a:p>
          <a:p>
            <a:endParaRPr lang="pt-BR" sz="1800" dirty="0" smtClean="0">
              <a:latin typeface="Calibri" panose="020F0502020204030204" pitchFamily="34" charset="0"/>
            </a:endParaRPr>
          </a:p>
          <a:p>
            <a:pPr marL="82296" indent="0">
              <a:buNone/>
            </a:pPr>
            <a:r>
              <a:rPr lang="pt-BR" sz="1800" b="1" dirty="0" smtClean="0">
                <a:latin typeface="Calibri" panose="020F0502020204030204" pitchFamily="34" charset="0"/>
              </a:rPr>
              <a:t>4) </a:t>
            </a:r>
            <a:r>
              <a:rPr lang="pt-BR" sz="1800" b="1" dirty="0">
                <a:latin typeface="Calibri" panose="020F0502020204030204" pitchFamily="34" charset="0"/>
              </a:rPr>
              <a:t>Exclusão do art.40 </a:t>
            </a:r>
            <a:r>
              <a:rPr lang="pt-BR" sz="1800" dirty="0" smtClean="0">
                <a:latin typeface="Calibri" panose="020F0502020204030204" pitchFamily="34" charset="0"/>
              </a:rPr>
              <a:t>(compensação individual dos casos </a:t>
            </a:r>
            <a:r>
              <a:rPr lang="pt-BR" sz="1800" dirty="0">
                <a:latin typeface="Calibri" panose="020F0502020204030204" pitchFamily="34" charset="0"/>
              </a:rPr>
              <a:t>em que o direito da patente tenha sido violado, ao longo do período de depósito, após a concessão efetivada). </a:t>
            </a:r>
          </a:p>
          <a:p>
            <a:endParaRPr lang="pt-BR" sz="180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89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71600" y="1052736"/>
            <a:ext cx="8064896" cy="5073427"/>
          </a:xfrm>
        </p:spPr>
        <p:txBody>
          <a:bodyPr>
            <a:normAutofit/>
          </a:bodyPr>
          <a:lstStyle/>
          <a:p>
            <a:pPr marL="329184" lvl="2" indent="0">
              <a:spcBef>
                <a:spcPts val="600"/>
              </a:spcBef>
              <a:buSzPct val="80000"/>
              <a:buNone/>
            </a:pPr>
            <a:endParaRPr lang="pt-BR" sz="1800" dirty="0">
              <a:latin typeface="Calibri" panose="020F0502020204030204" pitchFamily="34" charset="0"/>
            </a:endParaRPr>
          </a:p>
          <a:p>
            <a:pPr marL="82296" indent="0" algn="ctr">
              <a:buNone/>
            </a:pPr>
            <a:endParaRPr lang="pt-BR" sz="2400" b="1" dirty="0" smtClean="0"/>
          </a:p>
          <a:p>
            <a:pPr marL="82296" indent="0" algn="ctr">
              <a:buNone/>
            </a:pPr>
            <a:endParaRPr lang="pt-BR" sz="2400" b="1" dirty="0"/>
          </a:p>
          <a:p>
            <a:pPr marL="82296" indent="0" algn="ctr">
              <a:buNone/>
            </a:pPr>
            <a:r>
              <a:rPr lang="pt-BR" sz="2400" b="1" dirty="0" smtClean="0"/>
              <a:t>Obrigada</a:t>
            </a:r>
          </a:p>
          <a:p>
            <a:pPr marL="82296" indent="0" algn="ctr">
              <a:buNone/>
            </a:pPr>
            <a:endParaRPr lang="pt-BR" sz="2400" dirty="0"/>
          </a:p>
          <a:p>
            <a:pPr marL="82296" indent="0" algn="ctr">
              <a:buNone/>
            </a:pPr>
            <a:r>
              <a:rPr lang="pt-BR" sz="2400" dirty="0"/>
              <a:t>g</a:t>
            </a:r>
            <a:r>
              <a:rPr lang="pt-BR" sz="2400" dirty="0" smtClean="0"/>
              <a:t>raziela.zucoloto@ipea.gov.br</a:t>
            </a:r>
            <a:endParaRPr lang="pt-BR" sz="2400" dirty="0"/>
          </a:p>
          <a:p>
            <a:endParaRPr lang="pt-BR" sz="24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7838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009403"/>
            <a:ext cx="8893743" cy="4507829"/>
          </a:xfrm>
        </p:spPr>
        <p:txBody>
          <a:bodyPr>
            <a:normAutofit/>
          </a:bodyPr>
          <a:lstStyle/>
          <a:p>
            <a:r>
              <a:rPr lang="pt-BR" sz="2000" dirty="0" smtClean="0"/>
              <a:t>PL 3406/2015: solucionar a demora no exame de patentes (e marcas), que na prática gera extensão na sua duração. </a:t>
            </a:r>
          </a:p>
          <a:p>
            <a:pPr marL="82296" indent="0">
              <a:buNone/>
            </a:pPr>
            <a:endParaRPr lang="pt-BR" sz="2000" dirty="0" smtClean="0"/>
          </a:p>
          <a:p>
            <a:pPr marL="109728" indent="0">
              <a:buNone/>
            </a:pPr>
            <a:r>
              <a:rPr lang="pt-BR" sz="2000" b="1" dirty="0" smtClean="0"/>
              <a:t>Onde está o problema?</a:t>
            </a:r>
            <a:endParaRPr lang="pt-BR" sz="2000" b="1" dirty="0"/>
          </a:p>
          <a:p>
            <a:r>
              <a:rPr lang="pt-BR" sz="2000" dirty="0" smtClean="0"/>
              <a:t>“Segundo </a:t>
            </a:r>
            <a:r>
              <a:rPr lang="pt-BR" sz="2000" dirty="0"/>
              <a:t>o diretor de Patente do INPI, Júlio César </a:t>
            </a:r>
            <a:r>
              <a:rPr lang="pt-BR" sz="2000" dirty="0" smtClean="0"/>
              <a:t>Moreira: </a:t>
            </a:r>
          </a:p>
          <a:p>
            <a:pPr marL="82296" indent="0">
              <a:buNone/>
            </a:pPr>
            <a:r>
              <a:rPr lang="pt-BR" sz="2000" dirty="0" smtClean="0"/>
              <a:t> “</a:t>
            </a:r>
            <a:r>
              <a:rPr lang="pt-BR" sz="2000" u="sng" dirty="0" smtClean="0"/>
              <a:t>A </a:t>
            </a:r>
            <a:r>
              <a:rPr lang="pt-BR" sz="2000" u="sng" dirty="0"/>
              <a:t>demora entre o início de exame e a decisão final se situa em torno de </a:t>
            </a:r>
            <a:r>
              <a:rPr lang="pt-BR" sz="2000" u="sng" dirty="0" smtClean="0"/>
              <a:t>1 </a:t>
            </a:r>
            <a:r>
              <a:rPr lang="pt-BR" sz="2000" u="sng" dirty="0"/>
              <a:t>ano. </a:t>
            </a:r>
            <a:r>
              <a:rPr lang="pt-BR" sz="2000" dirty="0"/>
              <a:t>Este tempo é mais do que adequado. </a:t>
            </a:r>
            <a:r>
              <a:rPr lang="pt-BR" sz="2000" u="sng" dirty="0"/>
              <a:t>O problema não está no exame dos pedidos, mas no tempo que se leva para iniciar o exame</a:t>
            </a:r>
            <a:r>
              <a:rPr lang="pt-BR" sz="2000" dirty="0" smtClean="0"/>
              <a:t>””*</a:t>
            </a:r>
          </a:p>
          <a:p>
            <a:pPr marL="82296" indent="0">
              <a:buNone/>
            </a:pPr>
            <a:endParaRPr lang="pt-BR" sz="2000" dirty="0"/>
          </a:p>
          <a:p>
            <a:pPr marL="82296" indent="0">
              <a:buNone/>
            </a:pPr>
            <a:r>
              <a:rPr lang="pt-BR" sz="2000" dirty="0" smtClean="0"/>
              <a:t>Portanto, problema seria o </a:t>
            </a:r>
            <a:r>
              <a:rPr lang="pt-BR" sz="2000" u="sng" dirty="0" err="1" smtClean="0"/>
              <a:t>backlog</a:t>
            </a:r>
            <a:r>
              <a:rPr lang="pt-BR" sz="2000" dirty="0" smtClean="0"/>
              <a:t>. 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44624"/>
            <a:ext cx="8100392" cy="490066"/>
          </a:xfrm>
        </p:spPr>
        <p:txBody>
          <a:bodyPr>
            <a:noAutofit/>
          </a:bodyPr>
          <a:lstStyle/>
          <a:p>
            <a:r>
              <a:rPr lang="pt-BR" sz="2800" dirty="0" smtClean="0"/>
              <a:t>Há uma questão a ser resolvida...</a:t>
            </a:r>
            <a:endParaRPr lang="pt-BR" sz="28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5112815" y="6065801"/>
            <a:ext cx="39922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*Fonte: http://www.inovacao.unicamp.br/noticias/demora-na-aprovacao-de-patentes-e-obstaculo-para-a-inovacao-no-brasil</a:t>
            </a:r>
            <a:r>
              <a:rPr lang="pt-BR" sz="1200" dirty="0" smtClean="0"/>
              <a:t>/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131587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708805"/>
            <a:ext cx="8712968" cy="6048672"/>
          </a:xfrm>
        </p:spPr>
        <p:txBody>
          <a:bodyPr>
            <a:normAutofit fontScale="62500" lnSpcReduction="20000"/>
          </a:bodyPr>
          <a:lstStyle/>
          <a:p>
            <a:pPr marL="82296" indent="0">
              <a:buNone/>
            </a:pPr>
            <a:r>
              <a:rPr lang="pt-BR" sz="3300" u="sng" dirty="0" smtClean="0"/>
              <a:t>Patentes (“</a:t>
            </a:r>
            <a:r>
              <a:rPr lang="pt-BR" sz="3300" i="1" u="sng" dirty="0" err="1" smtClean="0"/>
              <a:t>Pending</a:t>
            </a:r>
            <a:r>
              <a:rPr lang="pt-BR" sz="3300" i="1" u="sng" dirty="0" smtClean="0"/>
              <a:t> </a:t>
            </a:r>
            <a:r>
              <a:rPr lang="pt-BR" sz="3300" i="1" u="sng" dirty="0" err="1" smtClean="0"/>
              <a:t>Patent</a:t>
            </a:r>
            <a:r>
              <a:rPr lang="pt-BR" sz="3300" i="1" u="sng" dirty="0" smtClean="0"/>
              <a:t>”</a:t>
            </a:r>
            <a:r>
              <a:rPr lang="pt-BR" sz="3300" u="sng" dirty="0" smtClean="0"/>
              <a:t>)*</a:t>
            </a:r>
          </a:p>
          <a:p>
            <a:pPr marL="82296" indent="0">
              <a:buNone/>
            </a:pPr>
            <a:endParaRPr lang="pt-BR" sz="2900" u="sng" dirty="0" smtClean="0"/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pt-BR" sz="2900" dirty="0">
                <a:latin typeface="Calibri" panose="020F0502020204030204" pitchFamily="34" charset="0"/>
              </a:rPr>
              <a:t>Entre 2000-2002 e 2010-2012:  </a:t>
            </a:r>
            <a:r>
              <a:rPr lang="pt-BR" sz="2900" dirty="0" smtClean="0">
                <a:latin typeface="Calibri"/>
              </a:rPr>
              <a:t>↑ </a:t>
            </a:r>
            <a:r>
              <a:rPr lang="pt-BR" sz="2900" i="1" dirty="0" err="1" smtClean="0">
                <a:latin typeface="Calibri" panose="020F0502020204030204" pitchFamily="34" charset="0"/>
              </a:rPr>
              <a:t>backlog</a:t>
            </a:r>
            <a:r>
              <a:rPr lang="pt-BR" sz="2900" i="1" dirty="0" smtClean="0">
                <a:latin typeface="Calibri" panose="020F0502020204030204" pitchFamily="34" charset="0"/>
              </a:rPr>
              <a:t> </a:t>
            </a:r>
            <a:r>
              <a:rPr lang="pt-BR" sz="2900" dirty="0" smtClean="0">
                <a:latin typeface="Calibri" panose="020F0502020204030204" pitchFamily="34" charset="0"/>
              </a:rPr>
              <a:t> </a:t>
            </a:r>
            <a:r>
              <a:rPr lang="pt-BR" sz="2900" dirty="0">
                <a:latin typeface="Calibri" panose="020F0502020204030204" pitchFamily="34" charset="0"/>
              </a:rPr>
              <a:t>em </a:t>
            </a:r>
            <a:r>
              <a:rPr lang="pt-BR" sz="2900" dirty="0" smtClean="0">
                <a:latin typeface="Calibri" panose="020F0502020204030204" pitchFamily="34" charset="0"/>
              </a:rPr>
              <a:t>EUA e EPO; </a:t>
            </a:r>
            <a:r>
              <a:rPr lang="pt-BR" sz="2900" dirty="0">
                <a:latin typeface="Calibri"/>
              </a:rPr>
              <a:t>↓</a:t>
            </a:r>
            <a:r>
              <a:rPr lang="pt-BR" sz="2900" i="1" dirty="0">
                <a:latin typeface="Calibri" panose="020F0502020204030204" pitchFamily="34" charset="0"/>
              </a:rPr>
              <a:t> </a:t>
            </a:r>
            <a:r>
              <a:rPr lang="pt-BR" sz="2900" dirty="0" smtClean="0">
                <a:latin typeface="Calibri" panose="020F0502020204030204" pitchFamily="34" charset="0"/>
              </a:rPr>
              <a:t>Japão</a:t>
            </a:r>
            <a:r>
              <a:rPr lang="pt-BR" sz="2900" dirty="0">
                <a:latin typeface="Calibri" panose="020F0502020204030204" pitchFamily="34" charset="0"/>
              </a:rPr>
              <a:t>. </a:t>
            </a:r>
          </a:p>
          <a:p>
            <a:pPr lvl="1"/>
            <a:r>
              <a:rPr lang="pt-BR" sz="2900" dirty="0" smtClean="0">
                <a:latin typeface="Calibri" panose="020F0502020204030204" pitchFamily="34" charset="0"/>
              </a:rPr>
              <a:t>EUA: 1,2 milhão (2013)</a:t>
            </a:r>
          </a:p>
          <a:p>
            <a:pPr lvl="1"/>
            <a:r>
              <a:rPr lang="pt-BR" sz="2900" dirty="0" smtClean="0">
                <a:latin typeface="Calibri" panose="020F0502020204030204" pitchFamily="34" charset="0"/>
              </a:rPr>
              <a:t>Japão: 930.000 (2013)</a:t>
            </a:r>
          </a:p>
          <a:p>
            <a:pPr marL="82296" indent="0">
              <a:buNone/>
            </a:pPr>
            <a:endParaRPr lang="pt-BR" sz="2900" dirty="0" smtClean="0">
              <a:latin typeface="Calibri" panose="020F0502020204030204" pitchFamily="34" charset="0"/>
            </a:endParaRPr>
          </a:p>
          <a:p>
            <a:pPr marL="82296" indent="0">
              <a:buNone/>
            </a:pPr>
            <a:r>
              <a:rPr lang="pt-BR" sz="2900" dirty="0" smtClean="0">
                <a:latin typeface="Calibri" panose="020F0502020204030204" pitchFamily="34" charset="0"/>
              </a:rPr>
              <a:t>“</a:t>
            </a:r>
            <a:r>
              <a:rPr lang="pt-BR" sz="2900" b="1" dirty="0" smtClean="0">
                <a:latin typeface="Calibri" panose="020F0502020204030204" pitchFamily="34" charset="0"/>
              </a:rPr>
              <a:t>Mundo</a:t>
            </a:r>
            <a:r>
              <a:rPr lang="pt-BR" sz="2900" dirty="0" smtClean="0">
                <a:latin typeface="Calibri" panose="020F0502020204030204" pitchFamily="34" charset="0"/>
              </a:rPr>
              <a:t>”: </a:t>
            </a:r>
            <a:r>
              <a:rPr lang="pt-BR" sz="2900" dirty="0">
                <a:latin typeface="Calibri" panose="020F0502020204030204" pitchFamily="34" charset="0"/>
              </a:rPr>
              <a:t>5,3 milhões (2010) -&gt; 4,9 milhões (2013) (não inclui SIPO – escritório chinês)</a:t>
            </a:r>
          </a:p>
          <a:p>
            <a:pPr marL="82296" indent="0">
              <a:buNone/>
            </a:pPr>
            <a:endParaRPr lang="pt-BR" sz="1800" dirty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 smtClean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 smtClean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 smtClean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 smtClean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 smtClean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 smtClean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 smtClean="0">
              <a:solidFill>
                <a:srgbClr val="FF0000"/>
              </a:solidFill>
            </a:endParaRPr>
          </a:p>
          <a:p>
            <a:r>
              <a:rPr lang="pt-BR" sz="1800" dirty="0"/>
              <a:t/>
            </a:r>
            <a:br>
              <a:rPr lang="pt-BR" sz="1800" dirty="0"/>
            </a:br>
            <a:endParaRPr lang="pt-BR" sz="1800" dirty="0"/>
          </a:p>
          <a:p>
            <a:pPr marL="82296" indent="0">
              <a:buNone/>
            </a:pPr>
            <a:endParaRPr lang="pt-BR" sz="1300" dirty="0" smtClean="0"/>
          </a:p>
          <a:p>
            <a:pPr marL="82296" indent="0">
              <a:buNone/>
            </a:pPr>
            <a:endParaRPr lang="pt-BR" sz="1600" dirty="0" smtClean="0"/>
          </a:p>
          <a:p>
            <a:pPr marL="82296" indent="0">
              <a:buNone/>
            </a:pPr>
            <a:endParaRPr lang="pt-BR" sz="1600" dirty="0"/>
          </a:p>
          <a:p>
            <a:pPr marL="82296" indent="0">
              <a:buNone/>
            </a:pPr>
            <a:r>
              <a:rPr lang="pt-BR" sz="1600" dirty="0" smtClean="0"/>
              <a:t>				</a:t>
            </a:r>
          </a:p>
          <a:p>
            <a:pPr marL="82296" indent="0">
              <a:buNone/>
            </a:pPr>
            <a:r>
              <a:rPr lang="pt-BR" sz="1600" dirty="0"/>
              <a:t>	</a:t>
            </a:r>
            <a:r>
              <a:rPr lang="pt-BR" sz="1600" dirty="0" smtClean="0"/>
              <a:t>			*“</a:t>
            </a:r>
            <a:r>
              <a:rPr lang="pt-BR" sz="1600" i="1" dirty="0" err="1" smtClean="0"/>
              <a:t>Potencially</a:t>
            </a:r>
            <a:r>
              <a:rPr lang="pt-BR" sz="1600" i="1" dirty="0" smtClean="0"/>
              <a:t> </a:t>
            </a:r>
            <a:r>
              <a:rPr lang="pt-BR" sz="1600" i="1" dirty="0" err="1" smtClean="0"/>
              <a:t>pending</a:t>
            </a:r>
            <a:r>
              <a:rPr lang="pt-BR" sz="1600" i="1" dirty="0" smtClean="0"/>
              <a:t> </a:t>
            </a:r>
            <a:r>
              <a:rPr lang="pt-BR" sz="1600" i="1" dirty="0" err="1" smtClean="0"/>
              <a:t>patents</a:t>
            </a:r>
            <a:r>
              <a:rPr lang="pt-BR" sz="1600" dirty="0" smtClean="0"/>
              <a:t>”: patentes que ainda não foram concedidas, 							recusadas ou retiradas</a:t>
            </a:r>
            <a:endParaRPr lang="pt-BR" sz="16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878" y="44624"/>
            <a:ext cx="9037122" cy="490066"/>
          </a:xfrm>
        </p:spPr>
        <p:txBody>
          <a:bodyPr>
            <a:noAutofit/>
          </a:bodyPr>
          <a:lstStyle/>
          <a:p>
            <a:r>
              <a:rPr lang="pt-BR" sz="2800" dirty="0" err="1" smtClean="0"/>
              <a:t>Backlog</a:t>
            </a:r>
            <a:r>
              <a:rPr lang="pt-BR" sz="2800" dirty="0" smtClean="0"/>
              <a:t>: a questão não é só brasileira</a:t>
            </a:r>
            <a:endParaRPr lang="pt-BR" sz="2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6163294" y="6531428"/>
            <a:ext cx="29990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/>
              <a:t>Fontes:  WIPO </a:t>
            </a:r>
            <a:r>
              <a:rPr lang="pt-BR" sz="1000" dirty="0" err="1" smtClean="0"/>
              <a:t>Report</a:t>
            </a:r>
            <a:r>
              <a:rPr lang="pt-BR" sz="1000" dirty="0" smtClean="0"/>
              <a:t> (2014) e Garcez (2015). </a:t>
            </a:r>
            <a:endParaRPr lang="pt-BR" sz="10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852936"/>
            <a:ext cx="8640960" cy="3077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137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501" y="692696"/>
            <a:ext cx="8988995" cy="6048672"/>
          </a:xfrm>
        </p:spPr>
        <p:txBody>
          <a:bodyPr>
            <a:normAutofit/>
          </a:bodyPr>
          <a:lstStyle/>
          <a:p>
            <a:r>
              <a:rPr lang="pt-BR" sz="1800" dirty="0" smtClean="0">
                <a:latin typeface="Calibri" panose="020F0502020204030204" pitchFamily="34" charset="0"/>
              </a:rPr>
              <a:t>Em muitos escritórios, grande parte do </a:t>
            </a:r>
            <a:r>
              <a:rPr lang="pt-BR" sz="1800" dirty="0" err="1" smtClean="0">
                <a:latin typeface="Calibri" panose="020F0502020204030204" pitchFamily="34" charset="0"/>
              </a:rPr>
              <a:t>backlog</a:t>
            </a:r>
            <a:r>
              <a:rPr lang="pt-BR" sz="1800" dirty="0" smtClean="0">
                <a:latin typeface="Calibri" panose="020F0502020204030204" pitchFamily="34" charset="0"/>
              </a:rPr>
              <a:t> não começou a ser examinada. </a:t>
            </a:r>
            <a:endParaRPr lang="pt-BR" sz="1800" dirty="0"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1800" dirty="0" smtClean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 smtClean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 smtClean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 smtClean="0">
              <a:solidFill>
                <a:srgbClr val="FF0000"/>
              </a:solidFill>
            </a:endParaRPr>
          </a:p>
          <a:p>
            <a:r>
              <a:rPr lang="pt-BR" sz="1800" dirty="0"/>
              <a:t/>
            </a:r>
            <a:br>
              <a:rPr lang="pt-BR" sz="1800" dirty="0"/>
            </a:br>
            <a:endParaRPr lang="pt-BR" sz="1800" dirty="0"/>
          </a:p>
          <a:p>
            <a:pPr marL="82296" indent="0">
              <a:buNone/>
            </a:pPr>
            <a:endParaRPr lang="pt-BR" sz="1300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490066"/>
          </a:xfrm>
        </p:spPr>
        <p:txBody>
          <a:bodyPr>
            <a:noAutofit/>
          </a:bodyPr>
          <a:lstStyle/>
          <a:p>
            <a:r>
              <a:rPr lang="pt-BR" sz="2800" dirty="0" err="1" smtClean="0"/>
              <a:t>Backlog</a:t>
            </a:r>
            <a:r>
              <a:rPr lang="pt-BR" sz="2800" dirty="0" smtClean="0"/>
              <a:t> no mundo</a:t>
            </a:r>
            <a:endParaRPr lang="pt-BR" sz="2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7380312" y="6474063"/>
            <a:ext cx="1715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WIPO (2014)</a:t>
            </a:r>
            <a:endParaRPr lang="pt-BR" sz="12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68760"/>
            <a:ext cx="8784976" cy="489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401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0"/>
            <a:ext cx="8941421" cy="476672"/>
          </a:xfrm>
        </p:spPr>
        <p:txBody>
          <a:bodyPr>
            <a:noAutofit/>
          </a:bodyPr>
          <a:lstStyle/>
          <a:p>
            <a:r>
              <a:rPr lang="pt-BR" sz="2800" dirty="0" err="1" smtClean="0"/>
              <a:t>Backlog</a:t>
            </a:r>
            <a:r>
              <a:rPr lang="pt-BR" sz="2800" dirty="0" smtClean="0"/>
              <a:t> no Brasil</a:t>
            </a:r>
            <a:endParaRPr lang="pt-BR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295" y="1196752"/>
            <a:ext cx="8640960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8063880" y="6581188"/>
            <a:ext cx="10801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000" dirty="0" smtClean="0"/>
              <a:t>Fonte: INPI</a:t>
            </a:r>
            <a:endParaRPr lang="pt-BR" sz="1000" dirty="0"/>
          </a:p>
        </p:txBody>
      </p:sp>
    </p:spTree>
    <p:extLst>
      <p:ext uri="{BB962C8B-B14F-4D97-AF65-F5344CB8AC3E}">
        <p14:creationId xmlns:p14="http://schemas.microsoft.com/office/powerpoint/2010/main" val="4207031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836712"/>
            <a:ext cx="8928992" cy="5976664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pt-BR" sz="1600" b="1" dirty="0" smtClean="0">
                <a:latin typeface="Calibri" panose="020F0502020204030204" pitchFamily="34" charset="0"/>
              </a:rPr>
              <a:t>2014 (dez) :</a:t>
            </a:r>
          </a:p>
          <a:p>
            <a:r>
              <a:rPr lang="pt-BR" sz="1600" dirty="0" smtClean="0">
                <a:latin typeface="Calibri"/>
              </a:rPr>
              <a:t>↑ </a:t>
            </a:r>
            <a:r>
              <a:rPr lang="pt-BR" sz="1600" dirty="0" smtClean="0">
                <a:latin typeface="Calibri" panose="020F0502020204030204" pitchFamily="34" charset="0"/>
              </a:rPr>
              <a:t>Patentes: 194.949  (em 2013: 184.224)</a:t>
            </a:r>
          </a:p>
          <a:p>
            <a:r>
              <a:rPr lang="pt-BR" sz="1600" dirty="0" smtClean="0">
                <a:latin typeface="Calibri"/>
              </a:rPr>
              <a:t>↓ </a:t>
            </a:r>
            <a:r>
              <a:rPr lang="pt-BR" sz="1600" dirty="0" smtClean="0">
                <a:latin typeface="Calibri" panose="020F0502020204030204" pitchFamily="34" charset="0"/>
              </a:rPr>
              <a:t>Marcas: 501.785 (em 2013: 507.492)</a:t>
            </a:r>
          </a:p>
          <a:p>
            <a:r>
              <a:rPr lang="pt-BR" sz="1600" dirty="0" smtClean="0">
                <a:latin typeface="Calibri"/>
              </a:rPr>
              <a:t>↑ </a:t>
            </a:r>
            <a:r>
              <a:rPr lang="pt-BR" sz="1600" dirty="0" smtClean="0">
                <a:latin typeface="Calibri" panose="020F0502020204030204" pitchFamily="34" charset="0"/>
              </a:rPr>
              <a:t>Desenhos Industriais:  11.984 (em 2013: 10.062)</a:t>
            </a:r>
          </a:p>
          <a:p>
            <a:pPr marL="82296" indent="0">
              <a:buNone/>
            </a:pPr>
            <a:endParaRPr lang="pt-BR" sz="1600" b="1" dirty="0">
              <a:latin typeface="Calibri" panose="020F0502020204030204" pitchFamily="34" charset="0"/>
            </a:endParaRPr>
          </a:p>
          <a:p>
            <a:pPr marL="82296" indent="0">
              <a:buNone/>
            </a:pPr>
            <a:r>
              <a:rPr lang="pt-BR" sz="1600" b="1" dirty="0" smtClean="0">
                <a:latin typeface="Calibri" panose="020F0502020204030204" pitchFamily="34" charset="0"/>
              </a:rPr>
              <a:t>Variação do </a:t>
            </a:r>
            <a:r>
              <a:rPr lang="pt-BR" sz="1600" b="1" dirty="0" err="1" smtClean="0">
                <a:latin typeface="Calibri" panose="020F0502020204030204" pitchFamily="34" charset="0"/>
              </a:rPr>
              <a:t>Backlog</a:t>
            </a:r>
            <a:r>
              <a:rPr lang="pt-BR" sz="1600" b="1" dirty="0">
                <a:latin typeface="Calibri" panose="020F0502020204030204" pitchFamily="34" charset="0"/>
              </a:rPr>
              <a:t> </a:t>
            </a:r>
            <a:r>
              <a:rPr lang="pt-BR" sz="1600" b="1" dirty="0" smtClean="0">
                <a:latin typeface="Calibri" panose="020F0502020204030204" pitchFamily="34" charset="0"/>
              </a:rPr>
              <a:t>(2014 / 2013)</a:t>
            </a:r>
          </a:p>
          <a:p>
            <a:pPr lvl="1"/>
            <a:r>
              <a:rPr lang="pt-BR" sz="1600" u="sng" dirty="0">
                <a:latin typeface="Calibri" panose="020F0502020204030204" pitchFamily="34" charset="0"/>
              </a:rPr>
              <a:t>Patentes</a:t>
            </a:r>
            <a:r>
              <a:rPr lang="pt-BR" sz="1600" dirty="0">
                <a:latin typeface="Calibri" panose="020F0502020204030204" pitchFamily="34" charset="0"/>
              </a:rPr>
              <a:t>: </a:t>
            </a:r>
            <a:r>
              <a:rPr lang="pt-BR" sz="1600" dirty="0" smtClean="0">
                <a:latin typeface="Calibri" panose="020F0502020204030204" pitchFamily="34" charset="0"/>
              </a:rPr>
              <a:t>aumento </a:t>
            </a:r>
            <a:r>
              <a:rPr lang="pt-BR" sz="1600" dirty="0">
                <a:latin typeface="Calibri" panose="020F0502020204030204" pitchFamily="34" charset="0"/>
              </a:rPr>
              <a:t>de 6% (2014/2013) X 11% (2013/2012</a:t>
            </a:r>
            <a:r>
              <a:rPr lang="pt-BR" sz="1600" dirty="0" smtClean="0">
                <a:latin typeface="Calibri" panose="020F0502020204030204" pitchFamily="34" charset="0"/>
              </a:rPr>
              <a:t>) </a:t>
            </a:r>
            <a:r>
              <a:rPr lang="pt-BR" sz="1600" dirty="0">
                <a:latin typeface="Calibri" panose="020F0502020204030204" pitchFamily="34" charset="0"/>
              </a:rPr>
              <a:t>- redução da taxa de </a:t>
            </a:r>
            <a:r>
              <a:rPr lang="pt-BR" sz="1600" dirty="0" smtClean="0">
                <a:latin typeface="Calibri" panose="020F0502020204030204" pitchFamily="34" charset="0"/>
              </a:rPr>
              <a:t>crescimento</a:t>
            </a:r>
            <a:r>
              <a:rPr lang="pt-BR" sz="1600" dirty="0">
                <a:latin typeface="Calibri" panose="020F0502020204030204" pitchFamily="34" charset="0"/>
              </a:rPr>
              <a:t>.</a:t>
            </a:r>
          </a:p>
          <a:p>
            <a:pPr lvl="2"/>
            <a:r>
              <a:rPr lang="pt-BR" sz="1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Prazo </a:t>
            </a:r>
            <a:r>
              <a:rPr lang="pt-BR" sz="1600" b="1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: 63</a:t>
            </a:r>
            <a:r>
              <a:rPr lang="pt-BR" sz="1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% &gt; 10 anos </a:t>
            </a:r>
            <a:r>
              <a:rPr lang="pt-BR" sz="1600" b="1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(2013)</a:t>
            </a:r>
          </a:p>
          <a:p>
            <a:pPr lvl="2"/>
            <a:endParaRPr lang="pt-BR" sz="16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lvl="1"/>
            <a:r>
              <a:rPr lang="pt-BR" sz="1600" u="sng" dirty="0">
                <a:latin typeface="Calibri" panose="020F0502020204030204" pitchFamily="34" charset="0"/>
              </a:rPr>
              <a:t>Marcas</a:t>
            </a:r>
            <a:r>
              <a:rPr lang="pt-BR" sz="1600" dirty="0">
                <a:latin typeface="Calibri" panose="020F0502020204030204" pitchFamily="34" charset="0"/>
              </a:rPr>
              <a:t>: redução do </a:t>
            </a:r>
            <a:r>
              <a:rPr lang="pt-BR" sz="1600" i="1" dirty="0" err="1">
                <a:latin typeface="Calibri" panose="020F0502020204030204" pitchFamily="34" charset="0"/>
              </a:rPr>
              <a:t>backlog</a:t>
            </a:r>
            <a:r>
              <a:rPr lang="pt-BR" sz="1600" dirty="0">
                <a:latin typeface="Calibri" panose="020F0502020204030204" pitchFamily="34" charset="0"/>
              </a:rPr>
              <a:t> pela 1ª vez em quatro anos (- 1</a:t>
            </a:r>
            <a:r>
              <a:rPr lang="pt-BR" sz="1600" dirty="0" smtClean="0">
                <a:latin typeface="Calibri" panose="020F0502020204030204" pitchFamily="34" charset="0"/>
              </a:rPr>
              <a:t>%) </a:t>
            </a:r>
          </a:p>
          <a:p>
            <a:pPr lvl="2"/>
            <a:r>
              <a:rPr lang="pt-BR" sz="1600" b="1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Prazo: </a:t>
            </a:r>
            <a:r>
              <a:rPr lang="pt-BR" sz="1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99,5% das marcas </a:t>
            </a:r>
            <a:r>
              <a:rPr lang="pt-BR" sz="1600" b="1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concedidas em prazo =&gt; 3 anos </a:t>
            </a:r>
            <a:endParaRPr lang="pt-BR" sz="1600" b="1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lvl="2"/>
            <a:r>
              <a:rPr lang="pt-BR" sz="1600" b="1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Protocolo </a:t>
            </a:r>
            <a:r>
              <a:rPr lang="pt-BR" sz="1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de Madri: até 18 </a:t>
            </a:r>
            <a:r>
              <a:rPr lang="pt-BR" sz="1600" b="1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meses</a:t>
            </a:r>
          </a:p>
          <a:p>
            <a:pPr marL="630936" lvl="2" indent="0">
              <a:buNone/>
            </a:pPr>
            <a:endParaRPr lang="pt-BR" sz="16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lvl="1"/>
            <a:r>
              <a:rPr lang="pt-BR" sz="1600" u="sng" dirty="0" smtClean="0">
                <a:latin typeface="Calibri" panose="020F0502020204030204" pitchFamily="34" charset="0"/>
              </a:rPr>
              <a:t>Desenho </a:t>
            </a:r>
            <a:r>
              <a:rPr lang="pt-BR" sz="1600" u="sng" dirty="0">
                <a:latin typeface="Calibri" panose="020F0502020204030204" pitchFamily="34" charset="0"/>
              </a:rPr>
              <a:t>Industrial</a:t>
            </a:r>
            <a:r>
              <a:rPr lang="pt-BR" sz="1600" dirty="0">
                <a:latin typeface="Calibri" panose="020F0502020204030204" pitchFamily="34" charset="0"/>
              </a:rPr>
              <a:t>:  </a:t>
            </a:r>
            <a:r>
              <a:rPr lang="pt-BR" sz="1600" dirty="0" smtClean="0">
                <a:latin typeface="Calibri" panose="020F0502020204030204" pitchFamily="34" charset="0"/>
              </a:rPr>
              <a:t>aumento </a:t>
            </a:r>
            <a:r>
              <a:rPr lang="pt-BR" sz="1600" dirty="0">
                <a:latin typeface="Calibri" panose="020F0502020204030204" pitchFamily="34" charset="0"/>
              </a:rPr>
              <a:t>de 19% (2014/2013) X 59% (2013/2012</a:t>
            </a:r>
            <a:r>
              <a:rPr lang="pt-BR" sz="1600" dirty="0" smtClean="0">
                <a:latin typeface="Calibri" panose="020F0502020204030204" pitchFamily="34" charset="0"/>
              </a:rPr>
              <a:t>) - </a:t>
            </a:r>
            <a:r>
              <a:rPr lang="pt-BR" sz="1600" dirty="0">
                <a:latin typeface="Calibri" panose="020F0502020204030204" pitchFamily="34" charset="0"/>
              </a:rPr>
              <a:t>redução da taxa de </a:t>
            </a:r>
            <a:r>
              <a:rPr lang="pt-BR" sz="1600" dirty="0" smtClean="0">
                <a:latin typeface="Calibri" panose="020F0502020204030204" pitchFamily="34" charset="0"/>
              </a:rPr>
              <a:t>crescimento.</a:t>
            </a:r>
          </a:p>
          <a:p>
            <a:pPr lvl="1"/>
            <a:endParaRPr lang="pt-BR" sz="1600" dirty="0">
              <a:latin typeface="Calibri" panose="020F0502020204030204" pitchFamily="34" charset="0"/>
            </a:endParaRPr>
          </a:p>
          <a:p>
            <a:pPr lvl="1"/>
            <a:endParaRPr lang="pt-BR" sz="1600" dirty="0">
              <a:latin typeface="Calibri" panose="020F0502020204030204" pitchFamily="34" charset="0"/>
            </a:endParaRPr>
          </a:p>
          <a:p>
            <a:endParaRPr lang="pt-BR" sz="16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16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16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16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16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16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16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16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pt-BR" sz="1600" dirty="0" smtClean="0"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048925" cy="490066"/>
          </a:xfrm>
        </p:spPr>
        <p:txBody>
          <a:bodyPr>
            <a:noAutofit/>
          </a:bodyPr>
          <a:lstStyle/>
          <a:p>
            <a:r>
              <a:rPr lang="pt-BR" sz="2800" dirty="0" err="1" smtClean="0"/>
              <a:t>Backlog</a:t>
            </a:r>
            <a:r>
              <a:rPr lang="pt-BR" sz="2800" dirty="0" smtClean="0"/>
              <a:t> no Brasil</a:t>
            </a:r>
            <a:endParaRPr lang="pt-BR" sz="2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6228184" y="6309320"/>
            <a:ext cx="2820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INPI – Agenda Prioritária 2014  - Relatório de Status (2015)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3444287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584423"/>
            <a:ext cx="8941421" cy="6264696"/>
          </a:xfrm>
        </p:spPr>
        <p:txBody>
          <a:bodyPr>
            <a:normAutofit/>
          </a:bodyPr>
          <a:lstStyle/>
          <a:p>
            <a:r>
              <a:rPr lang="pt-BR" sz="1800" dirty="0" smtClean="0">
                <a:latin typeface="Calibri" panose="020F0502020204030204" pitchFamily="34" charset="0"/>
              </a:rPr>
              <a:t>Aumento da produção, redução nos número de depósitos e aumento da produtividade técnica </a:t>
            </a:r>
          </a:p>
          <a:p>
            <a:pPr lvl="1"/>
            <a:r>
              <a:rPr lang="pt-BR" sz="1800" dirty="0" smtClean="0">
                <a:latin typeface="Calibri" panose="020F0502020204030204" pitchFamily="34" charset="0"/>
              </a:rPr>
              <a:t>Patentes: </a:t>
            </a:r>
            <a:r>
              <a:rPr lang="pt-BR" sz="1800" dirty="0">
                <a:latin typeface="Calibri" panose="020F0502020204030204" pitchFamily="34" charset="0"/>
              </a:rPr>
              <a:t>arquivamento de pedidos com pendências </a:t>
            </a:r>
            <a:r>
              <a:rPr lang="pt-BR" sz="1800" dirty="0" smtClean="0">
                <a:latin typeface="Calibri" panose="020F0502020204030204" pitchFamily="34" charset="0"/>
              </a:rPr>
              <a:t>administrativas + queda (3%) nos depósitos. </a:t>
            </a:r>
          </a:p>
          <a:p>
            <a:pPr lvl="1"/>
            <a:r>
              <a:rPr lang="pt-BR" sz="1800" dirty="0" smtClean="0">
                <a:latin typeface="Calibri" panose="020F0502020204030204" pitchFamily="34" charset="0"/>
              </a:rPr>
              <a:t>Marcas e DI : aumento no número de examinadores.</a:t>
            </a:r>
          </a:p>
          <a:p>
            <a:pPr lvl="1"/>
            <a:endParaRPr lang="pt-BR" sz="1600" dirty="0"/>
          </a:p>
          <a:p>
            <a:endParaRPr lang="pt-BR" sz="1800" dirty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 smtClean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 smtClean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 smtClean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 smtClean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300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8533" y="0"/>
            <a:ext cx="8100392" cy="490066"/>
          </a:xfrm>
        </p:spPr>
        <p:txBody>
          <a:bodyPr>
            <a:noAutofit/>
          </a:bodyPr>
          <a:lstStyle/>
          <a:p>
            <a:r>
              <a:rPr lang="pt-BR" sz="2800" dirty="0" smtClean="0"/>
              <a:t>Brasil: variação nos </a:t>
            </a:r>
            <a:r>
              <a:rPr lang="pt-BR" sz="2800" dirty="0" smtClean="0"/>
              <a:t>resultados 2014/2013</a:t>
            </a:r>
            <a:endParaRPr lang="pt-BR" sz="2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4067945" y="6453337"/>
            <a:ext cx="5076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 smtClean="0"/>
              <a:t>Fonte: INPI – Agenda Prioritária 2014  - Relatório de Status (2015)</a:t>
            </a:r>
            <a:endParaRPr lang="pt-BR" sz="1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358" y="2132856"/>
            <a:ext cx="8864664" cy="4229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652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548680"/>
            <a:ext cx="8928992" cy="6192688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pt-BR" sz="1800" dirty="0" smtClean="0"/>
              <a:t>Tempo médio entre concessão e depósitos de patentes concedidas*: 11 anos</a:t>
            </a:r>
            <a:endParaRPr lang="pt-BR" sz="1200" dirty="0" smtClean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pt-BR" sz="1800" dirty="0" smtClean="0">
              <a:solidFill>
                <a:srgbClr val="FF0000"/>
              </a:solidFill>
            </a:endParaRPr>
          </a:p>
          <a:p>
            <a:r>
              <a:rPr lang="pt-BR" sz="1800" dirty="0"/>
              <a:t/>
            </a:r>
            <a:br>
              <a:rPr lang="pt-BR" sz="1800" dirty="0"/>
            </a:br>
            <a:endParaRPr lang="pt-BR" sz="1800" dirty="0"/>
          </a:p>
          <a:p>
            <a:pPr marL="82296" indent="0">
              <a:buNone/>
            </a:pPr>
            <a:endParaRPr lang="pt-BR" sz="1300" dirty="0" smtClean="0"/>
          </a:p>
          <a:p>
            <a:pPr marL="82296" indent="0">
              <a:buNone/>
            </a:pPr>
            <a:endParaRPr lang="pt-BR" sz="1300" dirty="0"/>
          </a:p>
          <a:p>
            <a:pPr marL="82296" indent="0">
              <a:buNone/>
            </a:pPr>
            <a:endParaRPr lang="pt-BR" sz="1300" dirty="0" smtClean="0"/>
          </a:p>
          <a:p>
            <a:endParaRPr lang="pt-BR" sz="1600" dirty="0" smtClean="0"/>
          </a:p>
          <a:p>
            <a:endParaRPr lang="pt-BR" sz="1600" dirty="0"/>
          </a:p>
          <a:p>
            <a:endParaRPr lang="pt-BR" sz="1600" dirty="0" smtClean="0"/>
          </a:p>
          <a:p>
            <a:endParaRPr lang="pt-BR" sz="1600" dirty="0"/>
          </a:p>
          <a:p>
            <a:endParaRPr lang="pt-BR" sz="1600" dirty="0" smtClean="0"/>
          </a:p>
          <a:p>
            <a:endParaRPr lang="pt-BR" sz="1600" dirty="0" smtClean="0"/>
          </a:p>
          <a:p>
            <a:endParaRPr lang="pt-BR" sz="1600" dirty="0" smtClean="0">
              <a:latin typeface="Calibri" panose="020F0502020204030204" pitchFamily="34" charset="0"/>
            </a:endParaRPr>
          </a:p>
          <a:p>
            <a:r>
              <a:rPr lang="pt-BR" sz="1600" dirty="0" smtClean="0">
                <a:latin typeface="Calibri" panose="020F0502020204030204" pitchFamily="34" charset="0"/>
              </a:rPr>
              <a:t>Entre 20 países analisados, o Brasil foi considerado o 19º mais “lento”, atrás de Peru e Colômbia. </a:t>
            </a:r>
          </a:p>
          <a:p>
            <a:pPr lvl="1"/>
            <a:r>
              <a:rPr lang="pt-BR" sz="1600" dirty="0" smtClean="0">
                <a:latin typeface="Calibri" panose="020F0502020204030204" pitchFamily="34" charset="0"/>
              </a:rPr>
              <a:t>Mais ágeis: EUA e Coréia do Sul.** 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490066"/>
          </a:xfrm>
        </p:spPr>
        <p:txBody>
          <a:bodyPr>
            <a:noAutofit/>
          </a:bodyPr>
          <a:lstStyle/>
          <a:p>
            <a:r>
              <a:rPr lang="pt-BR" sz="2800" dirty="0" smtClean="0"/>
              <a:t>Brasil</a:t>
            </a:r>
            <a:endParaRPr lang="pt-BR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80728"/>
            <a:ext cx="7776863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907704" y="6381328"/>
            <a:ext cx="7236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000" dirty="0" smtClean="0"/>
              <a:t>*Fonte</a:t>
            </a:r>
            <a:r>
              <a:rPr lang="pt-BR" sz="1000" dirty="0"/>
              <a:t>: http://</a:t>
            </a:r>
            <a:r>
              <a:rPr lang="pt-BR" sz="1000" dirty="0" smtClean="0"/>
              <a:t>patentescomentarios.blogspot.com.br/2015/12/backlog-2015.html</a:t>
            </a:r>
          </a:p>
          <a:p>
            <a:pPr algn="r"/>
            <a:r>
              <a:rPr lang="pt-BR" sz="1000" dirty="0"/>
              <a:t>**Fonte: </a:t>
            </a:r>
            <a:r>
              <a:rPr lang="pt-BR" sz="1000" dirty="0">
                <a:hlinkClick r:id="rId3"/>
              </a:rPr>
              <a:t>http://</a:t>
            </a:r>
            <a:r>
              <a:rPr lang="pt-BR" sz="1000" dirty="0" smtClean="0">
                <a:hlinkClick r:id="rId3"/>
              </a:rPr>
              <a:t>economia.estadao.com.br/noticias/geral,pais-demora-11-anos-para-aprovar-patentes,1693427</a:t>
            </a:r>
            <a:r>
              <a:rPr lang="pt-BR" sz="1000" dirty="0" smtClean="0"/>
              <a:t>)</a:t>
            </a:r>
            <a:endParaRPr lang="pt-BR" sz="1000" dirty="0"/>
          </a:p>
        </p:txBody>
      </p:sp>
    </p:spTree>
    <p:extLst>
      <p:ext uri="{BB962C8B-B14F-4D97-AF65-F5344CB8AC3E}">
        <p14:creationId xmlns:p14="http://schemas.microsoft.com/office/powerpoint/2010/main" val="304641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3058</TotalTime>
  <Words>1376</Words>
  <Application>Microsoft Office PowerPoint</Application>
  <PresentationFormat>On-screen Show (4:3)</PresentationFormat>
  <Paragraphs>312</Paragraphs>
  <Slides>21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Calibri</vt:lpstr>
      <vt:lpstr>Lucida Sans Unicode</vt:lpstr>
      <vt:lpstr>Roboto</vt:lpstr>
      <vt:lpstr>Times New Roman</vt:lpstr>
      <vt:lpstr>Verdana</vt:lpstr>
      <vt:lpstr>Wingdings 2</vt:lpstr>
      <vt:lpstr>Wingdings 3</vt:lpstr>
      <vt:lpstr>Concurso</vt:lpstr>
      <vt:lpstr> PL 3406/2015:  QUESTÕES E ALTERNATIVAS </vt:lpstr>
      <vt:lpstr>PL 3406/2015</vt:lpstr>
      <vt:lpstr>Há uma questão a ser resolvida...</vt:lpstr>
      <vt:lpstr>Backlog: a questão não é só brasileira</vt:lpstr>
      <vt:lpstr>Backlog no mundo</vt:lpstr>
      <vt:lpstr>Backlog no Brasil</vt:lpstr>
      <vt:lpstr>Backlog no Brasil</vt:lpstr>
      <vt:lpstr>Brasil: variação nos resultados 2014/2013</vt:lpstr>
      <vt:lpstr>Brasil</vt:lpstr>
      <vt:lpstr>Brasil</vt:lpstr>
      <vt:lpstr>Brasil – LPI art.40</vt:lpstr>
      <vt:lpstr>Brasil</vt:lpstr>
      <vt:lpstr>PowerPoint Presentation</vt:lpstr>
      <vt:lpstr>Brasil: examinadores do INPI</vt:lpstr>
      <vt:lpstr>Backlog X número de examinadores</vt:lpstr>
      <vt:lpstr>INPI</vt:lpstr>
      <vt:lpstr>INPI</vt:lpstr>
      <vt:lpstr>Em resumo....Quem ganha / Quem perde?</vt:lpstr>
      <vt:lpstr>Propostas em pauta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Graziela</dc:creator>
  <cp:lastModifiedBy>GRAZIELA ZUCOLOTO</cp:lastModifiedBy>
  <cp:revision>223</cp:revision>
  <dcterms:created xsi:type="dcterms:W3CDTF">2016-06-21T01:55:54Z</dcterms:created>
  <dcterms:modified xsi:type="dcterms:W3CDTF">2016-11-28T05:15:52Z</dcterms:modified>
</cp:coreProperties>
</file>