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77" r:id="rId2"/>
    <p:sldId id="286" r:id="rId3"/>
    <p:sldId id="290" r:id="rId4"/>
    <p:sldId id="265" r:id="rId5"/>
    <p:sldId id="292" r:id="rId6"/>
    <p:sldId id="293" r:id="rId7"/>
    <p:sldId id="267" r:id="rId8"/>
    <p:sldId id="295" r:id="rId9"/>
    <p:sldId id="312" r:id="rId10"/>
    <p:sldId id="310" r:id="rId11"/>
    <p:sldId id="311" r:id="rId12"/>
    <p:sldId id="296" r:id="rId13"/>
    <p:sldId id="269" r:id="rId14"/>
    <p:sldId id="268" r:id="rId15"/>
    <p:sldId id="297" r:id="rId16"/>
    <p:sldId id="270" r:id="rId17"/>
    <p:sldId id="298" r:id="rId18"/>
    <p:sldId id="271" r:id="rId19"/>
    <p:sldId id="272" r:id="rId20"/>
    <p:sldId id="273" r:id="rId21"/>
    <p:sldId id="299" r:id="rId22"/>
    <p:sldId id="264" r:id="rId23"/>
    <p:sldId id="301" r:id="rId24"/>
    <p:sldId id="274" r:id="rId25"/>
    <p:sldId id="275" r:id="rId26"/>
    <p:sldId id="276" r:id="rId27"/>
    <p:sldId id="300" r:id="rId28"/>
    <p:sldId id="278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285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9802" autoAdjust="0"/>
  </p:normalViewPr>
  <p:slideViewPr>
    <p:cSldViewPr snapToGrid="0" snapToObjects="1" showGuides="1">
      <p:cViewPr varScale="1">
        <p:scale>
          <a:sx n="91" d="100"/>
          <a:sy n="91" d="100"/>
        </p:scale>
        <p:origin x="-1440" y="-104"/>
      </p:cViewPr>
      <p:guideLst>
        <p:guide orient="horz" pos="2156"/>
        <p:guide pos="28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CF7FB-89CF-954C-A735-AF1AB081A6F7}" type="datetimeFigureOut">
              <a:rPr lang="en-US" smtClean="0"/>
              <a:t>29/11/16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BAA27-5EB9-FB44-8392-4A64B42F3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300E699-A7A2-4BC2-9952-FFB669CAF7EE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10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50E8-B824-B84A-89E9-E7ECD4AB01A8}" type="datetimeFigureOut">
              <a:rPr lang="en-US" smtClean="0"/>
              <a:t>29/11/16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23E-2178-D84A-8D34-14AF072F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7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50E8-B824-B84A-89E9-E7ECD4AB01A8}" type="datetimeFigureOut">
              <a:rPr lang="en-US" smtClean="0"/>
              <a:t>29/11/16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23E-2178-D84A-8D34-14AF072F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67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50E8-B824-B84A-89E9-E7ECD4AB01A8}" type="datetimeFigureOut">
              <a:rPr lang="en-US" smtClean="0"/>
              <a:t>29/11/16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23E-2178-D84A-8D34-14AF072F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11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74" y="137349"/>
            <a:ext cx="1509944" cy="402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88" y="189146"/>
            <a:ext cx="456400" cy="287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8497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61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08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50E8-B824-B84A-89E9-E7ECD4AB01A8}" type="datetimeFigureOut">
              <a:rPr lang="en-US" smtClean="0"/>
              <a:t>29/11/16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23E-2178-D84A-8D34-14AF072F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3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50E8-B824-B84A-89E9-E7ECD4AB01A8}" type="datetimeFigureOut">
              <a:rPr lang="en-US" smtClean="0"/>
              <a:t>29/11/16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23E-2178-D84A-8D34-14AF072F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9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50E8-B824-B84A-89E9-E7ECD4AB01A8}" type="datetimeFigureOut">
              <a:rPr lang="en-US" smtClean="0"/>
              <a:t>29/11/16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23E-2178-D84A-8D34-14AF072F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2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50E8-B824-B84A-89E9-E7ECD4AB01A8}" type="datetimeFigureOut">
              <a:rPr lang="en-US" smtClean="0"/>
              <a:t>29/11/16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23E-2178-D84A-8D34-14AF072F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8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50E8-B824-B84A-89E9-E7ECD4AB01A8}" type="datetimeFigureOut">
              <a:rPr lang="en-US" smtClean="0"/>
              <a:t>29/11/16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23E-2178-D84A-8D34-14AF072F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4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50E8-B824-B84A-89E9-E7ECD4AB01A8}" type="datetimeFigureOut">
              <a:rPr lang="en-US" smtClean="0"/>
              <a:t>29/11/16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23E-2178-D84A-8D34-14AF072F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7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50E8-B824-B84A-89E9-E7ECD4AB01A8}" type="datetimeFigureOut">
              <a:rPr lang="en-US" smtClean="0"/>
              <a:t>29/11/16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23E-2178-D84A-8D34-14AF072F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50E8-B824-B84A-89E9-E7ECD4AB01A8}" type="datetimeFigureOut">
              <a:rPr lang="en-US" smtClean="0"/>
              <a:t>29/11/16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23E-2178-D84A-8D34-14AF072F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4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950E8-B824-B84A-89E9-E7ECD4AB01A8}" type="datetimeFigureOut">
              <a:rPr lang="en-US" smtClean="0"/>
              <a:t>29/11/16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EF23E-2178-D84A-8D34-14AF072F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5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361177"/>
            <a:ext cx="6858000" cy="15448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8513577"/>
            <a:ext cx="6858000" cy="15448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27" y="2561494"/>
            <a:ext cx="9143999" cy="11674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3200" b="1" dirty="0">
                <a:solidFill>
                  <a:srgbClr val="000090"/>
                </a:solidFill>
                <a:latin typeface="Century Gothic"/>
                <a:cs typeface="Century Gothic"/>
              </a:rPr>
              <a:t>D</a:t>
            </a:r>
            <a:r>
              <a:rPr lang="pt-BR" sz="32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ados </a:t>
            </a:r>
            <a:r>
              <a:rPr lang="pt-BR" sz="32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do tempo de tramita</a:t>
            </a:r>
            <a:r>
              <a:rPr lang="pt-BR" sz="32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ção dos pedidos de patentes e de registro de marcas</a:t>
            </a:r>
            <a:endParaRPr lang="pt-BR" sz="3200" b="1" dirty="0">
              <a:solidFill>
                <a:srgbClr val="00009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726" y="4093281"/>
            <a:ext cx="9144001" cy="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3"/>
              </a:spcBef>
            </a:pPr>
            <a:r>
              <a:rPr lang="pt-BR" sz="2000" b="1" dirty="0">
                <a:solidFill>
                  <a:srgbClr val="000090"/>
                </a:solidFill>
                <a:latin typeface="Century Gothic"/>
                <a:cs typeface="Century Gothic"/>
              </a:rPr>
              <a:t>Luiz Otávio </a:t>
            </a:r>
            <a:r>
              <a:rPr lang="pt-BR" sz="20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Pimentel</a:t>
            </a:r>
          </a:p>
          <a:p>
            <a:pPr algn="ctr">
              <a:spcBef>
                <a:spcPts val="603"/>
              </a:spcBef>
            </a:pPr>
            <a:r>
              <a:rPr lang="pt-BR" dirty="0" smtClean="0">
                <a:solidFill>
                  <a:srgbClr val="000090"/>
                </a:solidFill>
                <a:latin typeface="Century Gothic"/>
                <a:cs typeface="Century Gothic"/>
              </a:rPr>
              <a:t>Presidente do INPI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31" y="5845577"/>
            <a:ext cx="3320894" cy="75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95" y="6097123"/>
            <a:ext cx="2002121" cy="5333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4484" y="742523"/>
            <a:ext cx="9038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Century Gothic"/>
                <a:cs typeface="Century Gothic"/>
              </a:rPr>
              <a:t>Câmara dos Deputados</a:t>
            </a:r>
          </a:p>
          <a:p>
            <a:pPr algn="ctr"/>
            <a:r>
              <a:rPr lang="pt-BR" dirty="0" smtClean="0">
                <a:latin typeface="Century Gothic"/>
                <a:cs typeface="Century Gothic"/>
              </a:rPr>
              <a:t>Comıssão de Desenvolvımento Econômıco, Indústrıa, Comércıo e Servıços</a:t>
            </a:r>
            <a:endParaRPr lang="pt-BR" dirty="0" smtClean="0">
              <a:latin typeface="Century Gothic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6341" y="5446009"/>
            <a:ext cx="3861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latin typeface="Century Gothic"/>
                <a:cs typeface="Century Gothic"/>
              </a:rPr>
              <a:t>Brasília, 29 de novembro de 2016 </a:t>
            </a:r>
            <a:endParaRPr lang="pt-BR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2274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402110"/>
            <a:ext cx="9144000" cy="5557239"/>
            <a:chOff x="0" y="402110"/>
            <a:chExt cx="9144000" cy="55572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000272"/>
              <a:ext cx="9144000" cy="495907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983161" y="402110"/>
              <a:ext cx="31679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 smtClean="0"/>
                <a:t>Cenário Marcas</a:t>
              </a:r>
              <a:endParaRPr lang="en-US" sz="3600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23600" y="1261797"/>
              <a:ext cx="1186173" cy="4697552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800" y="1261797"/>
              <a:ext cx="9093200" cy="1055024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4596337"/>
              <a:ext cx="9144000" cy="1363012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5943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182" y="1497800"/>
            <a:ext cx="8164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/>
              <a:t>Premissas </a:t>
            </a:r>
            <a:r>
              <a:rPr lang="pt-BR" sz="2000" dirty="0" smtClean="0"/>
              <a:t>do quadro </a:t>
            </a:r>
            <a:r>
              <a:rPr lang="pt-BR" sz="2000" dirty="0" smtClean="0"/>
              <a:t>anterior:</a:t>
            </a:r>
            <a:endParaRPr lang="pt-BR" sz="2000" dirty="0"/>
          </a:p>
          <a:p>
            <a:endParaRPr lang="pt-BR" sz="2000" dirty="0"/>
          </a:p>
          <a:p>
            <a:pPr marL="285750" indent="-285750">
              <a:buFont typeface="Arial"/>
              <a:buChar char="•"/>
            </a:pPr>
            <a:r>
              <a:rPr lang="pt-BR" sz="2000" dirty="0" smtClean="0"/>
              <a:t>Aumento </a:t>
            </a:r>
            <a:r>
              <a:rPr lang="pt-BR" sz="2000" dirty="0"/>
              <a:t>médio anual de 6,2% da demanda anual de pedidos de registro</a:t>
            </a:r>
            <a:r>
              <a:rPr lang="pt-BR" sz="2000" dirty="0" smtClean="0"/>
              <a:t>;</a:t>
            </a:r>
          </a:p>
          <a:p>
            <a:pPr marL="285750" indent="-285750">
              <a:buFont typeface="Arial"/>
              <a:buChar char="•"/>
            </a:pPr>
            <a:r>
              <a:rPr lang="pt-BR" sz="2000" dirty="0" smtClean="0"/>
              <a:t>Redução </a:t>
            </a:r>
            <a:r>
              <a:rPr lang="pt-BR" sz="2000" dirty="0"/>
              <a:t>de examinadores devido a aposentadorias e evasão</a:t>
            </a:r>
            <a:r>
              <a:rPr lang="pt-BR" sz="2000" dirty="0" smtClean="0"/>
              <a:t>;</a:t>
            </a:r>
          </a:p>
          <a:p>
            <a:pPr marL="285750" indent="-285750">
              <a:buFont typeface="Arial"/>
              <a:buChar char="•"/>
            </a:pPr>
            <a:r>
              <a:rPr lang="pt-BR" sz="2000" dirty="0" smtClean="0"/>
              <a:t>Implementação </a:t>
            </a:r>
            <a:r>
              <a:rPr lang="pt-BR" sz="2000" dirty="0"/>
              <a:t>da regra de equilíbrio com a 2a instância</a:t>
            </a:r>
            <a:r>
              <a:rPr lang="pt-BR" sz="2000" dirty="0" smtClean="0"/>
              <a:t>;</a:t>
            </a:r>
          </a:p>
          <a:p>
            <a:pPr marL="285750" indent="-285750">
              <a:buFont typeface="Arial"/>
              <a:buChar char="•"/>
            </a:pPr>
            <a:r>
              <a:rPr lang="pt-BR" sz="2000" dirty="0"/>
              <a:t>e</a:t>
            </a:r>
            <a:r>
              <a:rPr lang="pt-BR" sz="2000" dirty="0" smtClean="0"/>
              <a:t>liminação </a:t>
            </a:r>
            <a:r>
              <a:rPr lang="pt-BR" sz="2000" dirty="0"/>
              <a:t>da defasagem no processamento de pedidos sem e com oposição, atualmente superior a </a:t>
            </a:r>
            <a:r>
              <a:rPr lang="pt-BR" sz="2000" dirty="0" smtClean="0"/>
              <a:t>3 </a:t>
            </a:r>
            <a:r>
              <a:rPr lang="pt-BR" sz="2000" dirty="0"/>
              <a:t>anos, o que vem aumentando gradativamente o número de </a:t>
            </a:r>
            <a:r>
              <a:rPr lang="pt-BR" sz="2000" dirty="0" smtClean="0"/>
              <a:t>sobrestamentos;</a:t>
            </a:r>
          </a:p>
          <a:p>
            <a:pPr marL="285750" indent="-285750">
              <a:buFont typeface="Arial"/>
              <a:buChar char="•"/>
            </a:pPr>
            <a:r>
              <a:rPr lang="pt-BR" sz="2000" dirty="0" smtClean="0"/>
              <a:t>número </a:t>
            </a:r>
            <a:r>
              <a:rPr lang="pt-BR" sz="2000" dirty="0"/>
              <a:t>do </a:t>
            </a:r>
            <a:r>
              <a:rPr lang="pt-BR" sz="2000" dirty="0" err="1"/>
              <a:t>backlog</a:t>
            </a:r>
            <a:r>
              <a:rPr lang="pt-BR" sz="2000" dirty="0"/>
              <a:t> de </a:t>
            </a:r>
            <a:r>
              <a:rPr lang="pt-BR" sz="2000" dirty="0" smtClean="0"/>
              <a:t>2016: </a:t>
            </a:r>
            <a:r>
              <a:rPr lang="pt-BR" sz="2000" dirty="0"/>
              <a:t>está superior ao registrado no fechamento do mês de outubro (</a:t>
            </a:r>
            <a:r>
              <a:rPr lang="pt-BR" sz="2000" dirty="0" smtClean="0"/>
              <a:t>428 mil</a:t>
            </a:r>
            <a:r>
              <a:rPr lang="pt-BR" sz="2000" dirty="0"/>
              <a:t>) pois nos últimos meses do ano o </a:t>
            </a:r>
            <a:r>
              <a:rPr lang="pt-BR" sz="2000" dirty="0" err="1"/>
              <a:t>backlog</a:t>
            </a:r>
            <a:r>
              <a:rPr lang="pt-BR" sz="2000" dirty="0"/>
              <a:t> costuma aumentar, com uma queda na produção que não é acompanhada pela demanda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636087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74567" y="2082087"/>
            <a:ext cx="8971748" cy="271903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>
            <a:lvl1pPr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GB" sz="4800" i="1" dirty="0">
                <a:solidFill>
                  <a:schemeClr val="bg1"/>
                </a:solidFill>
                <a:latin typeface="Century Gothic"/>
                <a:cs typeface="Century Gothic"/>
              </a:rPr>
              <a:t>B</a:t>
            </a:r>
            <a:r>
              <a:rPr lang="en-GB" sz="48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acklog </a:t>
            </a:r>
          </a:p>
          <a:p>
            <a:pPr algn="ctr">
              <a:lnSpc>
                <a:spcPct val="110000"/>
              </a:lnSpc>
            </a:pPr>
            <a:r>
              <a:rPr lang="x-none" sz="48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2</a:t>
            </a:r>
            <a:r>
              <a:rPr lang="x-none" sz="4800" i="1" baseline="30000" dirty="0" smtClean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lang="x-none" sz="48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 Inst</a:t>
            </a:r>
            <a:r>
              <a:rPr lang="x-none" sz="48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ância Administrativa</a:t>
            </a:r>
            <a:endParaRPr lang="pt-BR" sz="4800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10000"/>
              </a:lnSpc>
            </a:pPr>
            <a:r>
              <a:rPr lang="pt-BR" sz="3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outro </a:t>
            </a:r>
            <a:r>
              <a:rPr lang="pt-BR" sz="3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problema crônico</a:t>
            </a:r>
          </a:p>
        </p:txBody>
      </p:sp>
    </p:spTree>
    <p:extLst>
      <p:ext uri="{BB962C8B-B14F-4D97-AF65-F5344CB8AC3E}">
        <p14:creationId xmlns:p14="http://schemas.microsoft.com/office/powerpoint/2010/main" val="2469181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028" y="530801"/>
            <a:ext cx="8663225" cy="5319950"/>
            <a:chOff x="156028" y="530801"/>
            <a:chExt cx="8663225" cy="53199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028" y="928977"/>
              <a:ext cx="8663224" cy="4921774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156028" y="530801"/>
              <a:ext cx="86632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latin typeface="Century Gothic"/>
                  <a:cs typeface="Century Gothic"/>
                </a:rPr>
                <a:t>Recursos e Processos Administrativos de </a:t>
              </a:r>
              <a:r>
                <a:rPr lang="pt-BR" sz="2000" b="1" dirty="0" smtClean="0">
                  <a:latin typeface="Century Gothic"/>
                  <a:cs typeface="Century Gothic"/>
                </a:rPr>
                <a:t>Nulidade: </a:t>
              </a:r>
              <a:r>
                <a:rPr lang="pt-BR" sz="2000" b="1" i="1" dirty="0" err="1" smtClean="0">
                  <a:latin typeface="Century Gothic"/>
                  <a:cs typeface="Century Gothic"/>
                </a:rPr>
                <a:t>Backlog</a:t>
              </a:r>
              <a:endParaRPr lang="en-US" sz="2000" b="1" i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6028" y="1916640"/>
              <a:ext cx="8663224" cy="986365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6028" y="5516358"/>
              <a:ext cx="8663224" cy="334393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40319" y="1591070"/>
              <a:ext cx="1478934" cy="4259681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5418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6028" y="949511"/>
            <a:ext cx="8785644" cy="4851283"/>
            <a:chOff x="156028" y="530801"/>
            <a:chExt cx="8785644" cy="485128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028" y="1235962"/>
              <a:ext cx="8785644" cy="4146122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156028" y="530801"/>
              <a:ext cx="86632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latin typeface="Century Gothic"/>
                  <a:cs typeface="Century Gothic"/>
                </a:rPr>
                <a:t>Recursos e Processos Administrativos de </a:t>
              </a:r>
              <a:r>
                <a:rPr lang="pt-BR" sz="2000" b="1" dirty="0" smtClean="0">
                  <a:latin typeface="Century Gothic"/>
                  <a:cs typeface="Century Gothic"/>
                </a:rPr>
                <a:t>Nulidade: </a:t>
              </a:r>
              <a:r>
                <a:rPr lang="pt-BR" sz="2000" b="1" i="1" dirty="0" err="1" smtClean="0">
                  <a:latin typeface="Century Gothic"/>
                  <a:cs typeface="Century Gothic"/>
                </a:rPr>
                <a:t>Backlog</a:t>
              </a:r>
              <a:endParaRPr lang="en-US" sz="2000" b="1" i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6028" y="5015039"/>
              <a:ext cx="8785644" cy="367045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6028" y="1846855"/>
              <a:ext cx="8785644" cy="986365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2622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74567" y="2082087"/>
            <a:ext cx="8971748" cy="271903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>
            <a:lvl1pPr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x-none" sz="48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lang="x-none" sz="48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ções judiciais</a:t>
            </a:r>
            <a:endParaRPr lang="pt-BR" sz="3600" i="1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0368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135" y="1950250"/>
            <a:ext cx="7469427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3600" b="1" dirty="0" smtClean="0">
                <a:latin typeface="Century Gothic"/>
                <a:cs typeface="Century Gothic"/>
              </a:rPr>
              <a:t>INPI</a:t>
            </a:r>
            <a:endParaRPr lang="pt-BR" sz="3600" b="1" dirty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pt-BR" sz="3600" b="1" dirty="0">
                <a:latin typeface="Century Gothic"/>
                <a:cs typeface="Century Gothic"/>
              </a:rPr>
              <a:t> </a:t>
            </a:r>
            <a:r>
              <a:rPr lang="pt-BR" sz="3600" dirty="0">
                <a:latin typeface="Century Gothic"/>
                <a:cs typeface="Century Gothic"/>
              </a:rPr>
              <a:t>Total de ações judiciais em </a:t>
            </a:r>
            <a:r>
              <a:rPr lang="pt-BR" sz="3600" dirty="0" smtClean="0">
                <a:latin typeface="Century Gothic"/>
                <a:cs typeface="Century Gothic"/>
              </a:rPr>
              <a:t>andamento</a:t>
            </a:r>
            <a:endParaRPr lang="pt-BR" sz="3600" dirty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pt-BR" sz="3600" b="1" dirty="0" smtClean="0">
                <a:latin typeface="Century Gothic"/>
                <a:cs typeface="Century Gothic"/>
              </a:rPr>
              <a:t>10.056</a:t>
            </a:r>
            <a:endParaRPr lang="pt-BR" sz="36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39912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74567" y="2082087"/>
            <a:ext cx="8971748" cy="271903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>
            <a:lvl1pPr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x-none" sz="48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Quadro de pessoal</a:t>
            </a:r>
            <a:endParaRPr lang="pt-BR" sz="4800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10000"/>
              </a:lnSpc>
            </a:pPr>
            <a:r>
              <a:rPr lang="pt-BR" sz="3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problema n</a:t>
            </a:r>
            <a:r>
              <a:rPr lang="pt-BR" sz="3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ão resolvido</a:t>
            </a:r>
            <a:endParaRPr lang="pt-BR" sz="3600" i="1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0368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53" y="619233"/>
            <a:ext cx="8361112" cy="568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31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85395" y="272131"/>
            <a:ext cx="8573209" cy="6472034"/>
            <a:chOff x="285395" y="272131"/>
            <a:chExt cx="8573209" cy="6472034"/>
          </a:xfrm>
        </p:grpSpPr>
        <p:grpSp>
          <p:nvGrpSpPr>
            <p:cNvPr id="4" name="Group 3"/>
            <p:cNvGrpSpPr/>
            <p:nvPr/>
          </p:nvGrpSpPr>
          <p:grpSpPr>
            <a:xfrm>
              <a:off x="285395" y="272131"/>
              <a:ext cx="8573209" cy="6472034"/>
              <a:chOff x="285395" y="272131"/>
              <a:chExt cx="8573209" cy="647203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395" y="272131"/>
                <a:ext cx="8573209" cy="6472034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5302892" y="1744593"/>
                <a:ext cx="1744372" cy="4270767"/>
              </a:xfrm>
              <a:prstGeom prst="rect">
                <a:avLst/>
              </a:prstGeom>
              <a:noFill/>
              <a:ln w="28575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6042506" y="6113055"/>
              <a:ext cx="27323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2016: 979 + 70 = 1.049 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60052" y="2720439"/>
              <a:ext cx="6988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+ 30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86857" y="3305506"/>
              <a:ext cx="6988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+ 40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935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850" y="952448"/>
            <a:ext cx="8331284" cy="4916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800" dirty="0">
                <a:latin typeface="Century Gothic"/>
                <a:cs typeface="Century Gothic"/>
              </a:rPr>
              <a:t>Lei </a:t>
            </a:r>
            <a:r>
              <a:rPr lang="pt-BR" sz="2800" b="1" dirty="0" smtClean="0">
                <a:latin typeface="Century Gothic"/>
                <a:cs typeface="Century Gothic"/>
              </a:rPr>
              <a:t>5.648</a:t>
            </a:r>
            <a:r>
              <a:rPr lang="pt-BR" sz="2800" dirty="0">
                <a:latin typeface="Century Gothic"/>
                <a:cs typeface="Century Gothic"/>
              </a:rPr>
              <a:t>, de </a:t>
            </a:r>
            <a:r>
              <a:rPr lang="pt-BR" sz="2800" dirty="0" smtClean="0">
                <a:latin typeface="Century Gothic"/>
                <a:cs typeface="Century Gothic"/>
              </a:rPr>
              <a:t>11/12/1970:</a:t>
            </a:r>
          </a:p>
          <a:p>
            <a:pPr>
              <a:lnSpc>
                <a:spcPct val="120000"/>
              </a:lnSpc>
            </a:pPr>
            <a:endParaRPr lang="pt-BR" sz="1000" dirty="0">
              <a:latin typeface="Century Gothic"/>
              <a:cs typeface="Century Gothic"/>
            </a:endParaRPr>
          </a:p>
          <a:p>
            <a:pPr algn="just">
              <a:lnSpc>
                <a:spcPct val="120000"/>
              </a:lnSpc>
            </a:pPr>
            <a:r>
              <a:rPr lang="pt-BR" sz="2800" dirty="0" smtClean="0">
                <a:latin typeface="Century Gothic"/>
                <a:cs typeface="Century Gothic"/>
              </a:rPr>
              <a:t>Art</a:t>
            </a:r>
            <a:r>
              <a:rPr lang="pt-BR" sz="2800" dirty="0">
                <a:latin typeface="Century Gothic"/>
                <a:cs typeface="Century Gothic"/>
              </a:rPr>
              <a:t>. 2</a:t>
            </a:r>
            <a:r>
              <a:rPr lang="pt-BR" sz="2800" baseline="30000" dirty="0">
                <a:latin typeface="Century Gothic"/>
                <a:cs typeface="Century Gothic"/>
              </a:rPr>
              <a:t>o</a:t>
            </a:r>
            <a:r>
              <a:rPr lang="pt-BR" sz="2800" dirty="0">
                <a:latin typeface="Century Gothic"/>
                <a:cs typeface="Century Gothic"/>
              </a:rPr>
              <a:t> O </a:t>
            </a:r>
            <a:r>
              <a:rPr lang="pt-BR" sz="2800" b="1" dirty="0">
                <a:latin typeface="Century Gothic"/>
                <a:cs typeface="Century Gothic"/>
              </a:rPr>
              <a:t>INPI</a:t>
            </a:r>
            <a:r>
              <a:rPr lang="pt-BR" sz="2800" dirty="0">
                <a:latin typeface="Century Gothic"/>
                <a:cs typeface="Century Gothic"/>
              </a:rPr>
              <a:t> tem por </a:t>
            </a:r>
            <a:r>
              <a:rPr lang="pt-BR" sz="2800" b="1" dirty="0">
                <a:latin typeface="Century Gothic"/>
                <a:cs typeface="Century Gothic"/>
              </a:rPr>
              <a:t>finalidade principal</a:t>
            </a:r>
            <a:r>
              <a:rPr lang="pt-BR" sz="2800" dirty="0">
                <a:latin typeface="Century Gothic"/>
                <a:cs typeface="Century Gothic"/>
              </a:rPr>
              <a:t> </a:t>
            </a:r>
            <a:r>
              <a:rPr lang="pt-BR" sz="2800" b="1" dirty="0">
                <a:latin typeface="Century Gothic"/>
                <a:cs typeface="Century Gothic"/>
              </a:rPr>
              <a:t>executar</a:t>
            </a:r>
            <a:r>
              <a:rPr lang="pt-BR" sz="2800" dirty="0">
                <a:latin typeface="Century Gothic"/>
                <a:cs typeface="Century Gothic"/>
              </a:rPr>
              <a:t>, no âmbito nacional, </a:t>
            </a:r>
            <a:r>
              <a:rPr lang="pt-BR" sz="2800" b="1" dirty="0">
                <a:latin typeface="Century Gothic"/>
                <a:cs typeface="Century Gothic"/>
              </a:rPr>
              <a:t>as normas que regulam a propriedade industrial</a:t>
            </a:r>
            <a:r>
              <a:rPr lang="pt-BR" sz="2800" dirty="0">
                <a:latin typeface="Century Gothic"/>
                <a:cs typeface="Century Gothic"/>
              </a:rPr>
              <a:t>, tendo em vista a sua função social, econômica, jurídica e técnica, bem como pronunciar-se quanto à conveniência de assinatura, ratificação e denúncia de convenções, tratados, convênios e acordos sobre propriedade industrial</a:t>
            </a:r>
            <a:r>
              <a:rPr lang="pt-BR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38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369" y="421768"/>
            <a:ext cx="8467366" cy="562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800" b="1" dirty="0" smtClean="0">
                <a:solidFill>
                  <a:srgbClr val="262626"/>
                </a:solidFill>
                <a:latin typeface="Century Gothic"/>
                <a:cs typeface="Century Gothic"/>
              </a:rPr>
              <a:t>Concurso de 2014</a:t>
            </a:r>
            <a:endParaRPr lang="pt-BR" sz="2800" b="1" dirty="0" smtClean="0">
              <a:solidFill>
                <a:srgbClr val="262626"/>
              </a:solidFill>
              <a:latin typeface="Century Gothic"/>
              <a:ea typeface="+mj-ea"/>
              <a:cs typeface="Century Gothic"/>
            </a:endParaRPr>
          </a:p>
          <a:p>
            <a:pPr algn="ctr">
              <a:lnSpc>
                <a:spcPct val="120000"/>
              </a:lnSpc>
            </a:pPr>
            <a:endParaRPr lang="pt-BR" sz="800" b="1" dirty="0">
              <a:solidFill>
                <a:srgbClr val="262626"/>
              </a:solidFill>
              <a:latin typeface="Century Gothic"/>
              <a:ea typeface="+mj-ea"/>
              <a:cs typeface="Century Gothic"/>
            </a:endParaRPr>
          </a:p>
          <a:p>
            <a:pPr marL="274638" indent="-274638">
              <a:lnSpc>
                <a:spcPct val="120000"/>
              </a:lnSpc>
              <a:buFont typeface="Wingdings" charset="2"/>
              <a:buChar char="§"/>
            </a:pPr>
            <a:r>
              <a:rPr lang="pt-BR" sz="2400" dirty="0">
                <a:solidFill>
                  <a:srgbClr val="262626"/>
                </a:solidFill>
                <a:latin typeface="Century Gothic"/>
                <a:ea typeface="+mj-ea"/>
                <a:cs typeface="Century Gothic"/>
              </a:rPr>
              <a:t>H</a:t>
            </a:r>
            <a:r>
              <a:rPr lang="pt-BR" sz="2400" dirty="0" smtClean="0">
                <a:solidFill>
                  <a:srgbClr val="262626"/>
                </a:solidFill>
                <a:latin typeface="Century Gothic"/>
                <a:ea typeface="+mj-ea"/>
                <a:cs typeface="Century Gothic"/>
              </a:rPr>
              <a:t>omologado </a:t>
            </a:r>
            <a:r>
              <a:rPr lang="pt-BR" sz="2400" dirty="0">
                <a:solidFill>
                  <a:srgbClr val="262626"/>
                </a:solidFill>
                <a:latin typeface="Century Gothic"/>
                <a:ea typeface="+mj-ea"/>
                <a:cs typeface="Century Gothic"/>
              </a:rPr>
              <a:t>em abril </a:t>
            </a:r>
            <a:r>
              <a:rPr lang="pt-BR" sz="2400" dirty="0" smtClean="0">
                <a:solidFill>
                  <a:srgbClr val="262626"/>
                </a:solidFill>
                <a:latin typeface="Century Gothic"/>
                <a:ea typeface="+mj-ea"/>
                <a:cs typeface="Century Gothic"/>
              </a:rPr>
              <a:t>2015: custo </a:t>
            </a:r>
            <a:r>
              <a:rPr lang="pt-BR" sz="2400" dirty="0">
                <a:solidFill>
                  <a:srgbClr val="262626"/>
                </a:solidFill>
                <a:latin typeface="Century Gothic"/>
                <a:ea typeface="+mj-ea"/>
                <a:cs typeface="Century Gothic"/>
              </a:rPr>
              <a:t>R$ 3.124.303,01 </a:t>
            </a:r>
          </a:p>
          <a:p>
            <a:pPr marL="274638" indent="-274638">
              <a:lnSpc>
                <a:spcPct val="120000"/>
              </a:lnSpc>
              <a:buFont typeface="Wingdings" charset="2"/>
              <a:buChar char="§"/>
            </a:pPr>
            <a:r>
              <a:rPr lang="pt-BR" sz="2400" dirty="0">
                <a:solidFill>
                  <a:srgbClr val="262626"/>
                </a:solidFill>
                <a:latin typeface="Century Gothic"/>
                <a:ea typeface="+mj-ea"/>
                <a:cs typeface="Century Gothic"/>
              </a:rPr>
              <a:t>346 aprovados no </a:t>
            </a:r>
            <a:r>
              <a:rPr lang="pt-BR" sz="2400" dirty="0" smtClean="0">
                <a:solidFill>
                  <a:srgbClr val="262626"/>
                </a:solidFill>
                <a:latin typeface="Century Gothic"/>
                <a:ea typeface="+mj-ea"/>
                <a:cs typeface="Century Gothic"/>
              </a:rPr>
              <a:t>concurso</a:t>
            </a:r>
            <a:endParaRPr lang="pt-BR" sz="2400" dirty="0">
              <a:solidFill>
                <a:srgbClr val="262626"/>
              </a:solidFill>
              <a:latin typeface="Century Gothic"/>
              <a:ea typeface="+mj-ea"/>
              <a:cs typeface="Century Gothic"/>
            </a:endParaRPr>
          </a:p>
          <a:p>
            <a:pPr marL="274638" indent="-274638">
              <a:lnSpc>
                <a:spcPct val="120000"/>
              </a:lnSpc>
              <a:buFont typeface="Wingdings" charset="2"/>
              <a:buChar char="§"/>
            </a:pPr>
            <a:r>
              <a:rPr lang="pt-BR" sz="2400" dirty="0">
                <a:solidFill>
                  <a:srgbClr val="262626"/>
                </a:solidFill>
                <a:latin typeface="Century Gothic"/>
                <a:ea typeface="+mj-ea"/>
                <a:cs typeface="Century Gothic"/>
              </a:rPr>
              <a:t>140 classificados dentro das vagas</a:t>
            </a:r>
          </a:p>
          <a:p>
            <a:pPr marL="994244" lvl="1" indent="-342900">
              <a:lnSpc>
                <a:spcPct val="120000"/>
              </a:lnSpc>
              <a:buClr>
                <a:srgbClr val="E88A52"/>
              </a:buClr>
              <a:buFont typeface="Wingdings" charset="2"/>
              <a:buChar char="q"/>
            </a:pPr>
            <a:r>
              <a:rPr lang="pt-BR" sz="2400" dirty="0">
                <a:solidFill>
                  <a:srgbClr val="262626"/>
                </a:solidFill>
                <a:latin typeface="Century Gothic"/>
                <a:ea typeface="+mj-ea"/>
                <a:cs typeface="Century Gothic"/>
              </a:rPr>
              <a:t>examinadores patentes (100) e marcas (40</a:t>
            </a:r>
            <a:r>
              <a:rPr lang="pt-BR" sz="2400" dirty="0" smtClean="0">
                <a:solidFill>
                  <a:srgbClr val="262626"/>
                </a:solidFill>
                <a:latin typeface="Century Gothic"/>
                <a:ea typeface="+mj-ea"/>
                <a:cs typeface="Century Gothic"/>
              </a:rPr>
              <a:t>)</a:t>
            </a:r>
            <a:endParaRPr lang="x-none" sz="2400" dirty="0">
              <a:solidFill>
                <a:srgbClr val="262626"/>
              </a:solidFill>
              <a:latin typeface="Century Gothic"/>
              <a:ea typeface="+mj-ea"/>
              <a:cs typeface="Century Gothic"/>
            </a:endParaRPr>
          </a:p>
          <a:p>
            <a:pPr marL="994244" lvl="1" indent="-342900">
              <a:lnSpc>
                <a:spcPct val="120000"/>
              </a:lnSpc>
              <a:buClr>
                <a:srgbClr val="E88A52"/>
              </a:buClr>
              <a:buFont typeface="Wingdings" charset="2"/>
              <a:buChar char="q"/>
            </a:pPr>
            <a:r>
              <a:rPr lang="pt-BR" sz="2400" dirty="0" smtClean="0">
                <a:solidFill>
                  <a:srgbClr val="262626"/>
                </a:solidFill>
                <a:latin typeface="Century Gothic"/>
                <a:ea typeface="+mj-ea"/>
                <a:cs typeface="Century Gothic"/>
              </a:rPr>
              <a:t>70 Patentes, </a:t>
            </a:r>
            <a:r>
              <a:rPr lang="pt-BR" sz="2400" dirty="0" err="1" smtClean="0">
                <a:solidFill>
                  <a:srgbClr val="262626"/>
                </a:solidFill>
                <a:latin typeface="Century Gothic"/>
                <a:ea typeface="+mj-ea"/>
                <a:cs typeface="Century Gothic"/>
              </a:rPr>
              <a:t>autz</a:t>
            </a:r>
            <a:r>
              <a:rPr lang="pt-BR" sz="2400" dirty="0" smtClean="0">
                <a:solidFill>
                  <a:srgbClr val="262626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pt-BR" sz="2400" dirty="0">
                <a:solidFill>
                  <a:srgbClr val="262626"/>
                </a:solidFill>
                <a:latin typeface="Century Gothic"/>
                <a:ea typeface="+mj-ea"/>
                <a:cs typeface="Century Gothic"/>
              </a:rPr>
              <a:t>maio/</a:t>
            </a:r>
            <a:r>
              <a:rPr lang="pt-BR" sz="2400" dirty="0" smtClean="0">
                <a:solidFill>
                  <a:srgbClr val="262626"/>
                </a:solidFill>
                <a:latin typeface="Century Gothic"/>
                <a:ea typeface="+mj-ea"/>
                <a:cs typeface="Century Gothic"/>
              </a:rPr>
              <a:t>2016, Min. Planejamento</a:t>
            </a:r>
          </a:p>
          <a:p>
            <a:pPr marL="994244" lvl="1" indent="-342900">
              <a:lnSpc>
                <a:spcPct val="120000"/>
              </a:lnSpc>
              <a:buClr>
                <a:srgbClr val="E88A52"/>
              </a:buClr>
              <a:buFont typeface="Wingdings" charset="2"/>
              <a:buChar char="q"/>
            </a:pPr>
            <a:r>
              <a:rPr lang="pt-BR" sz="2400" dirty="0" smtClean="0">
                <a:solidFill>
                  <a:srgbClr val="262626"/>
                </a:solidFill>
                <a:latin typeface="Century Gothic"/>
                <a:cs typeface="Century Gothic"/>
              </a:rPr>
              <a:t>+70 </a:t>
            </a:r>
            <a:r>
              <a:rPr lang="pt-BR" sz="2400" dirty="0" err="1" smtClean="0">
                <a:solidFill>
                  <a:srgbClr val="262626"/>
                </a:solidFill>
                <a:latin typeface="Century Gothic"/>
                <a:cs typeface="Century Gothic"/>
              </a:rPr>
              <a:t>autz</a:t>
            </a:r>
            <a:r>
              <a:rPr lang="pt-BR" sz="2400" dirty="0" smtClean="0">
                <a:solidFill>
                  <a:srgbClr val="262626"/>
                </a:solidFill>
                <a:latin typeface="Century Gothic"/>
                <a:cs typeface="Century Gothic"/>
              </a:rPr>
              <a:t> 23/11/</a:t>
            </a:r>
            <a:r>
              <a:rPr lang="pt-BR" sz="2400" dirty="0">
                <a:solidFill>
                  <a:srgbClr val="262626"/>
                </a:solidFill>
                <a:latin typeface="Century Gothic"/>
                <a:cs typeface="Century Gothic"/>
              </a:rPr>
              <a:t>2016, </a:t>
            </a:r>
            <a:r>
              <a:rPr lang="pt-BR" sz="2400" dirty="0" smtClean="0">
                <a:solidFill>
                  <a:srgbClr val="262626"/>
                </a:solidFill>
                <a:latin typeface="Century Gothic"/>
                <a:cs typeface="Century Gothic"/>
              </a:rPr>
              <a:t>Min. Planejamento</a:t>
            </a:r>
            <a:endParaRPr lang="pt-BR" sz="2400" dirty="0">
              <a:solidFill>
                <a:srgbClr val="262626"/>
              </a:solidFill>
              <a:latin typeface="Century Gothic"/>
              <a:ea typeface="+mj-ea"/>
              <a:cs typeface="Century Gothic"/>
            </a:endParaRPr>
          </a:p>
          <a:p>
            <a:pPr marL="274638" indent="-274638">
              <a:lnSpc>
                <a:spcPct val="120000"/>
              </a:lnSpc>
              <a:buFont typeface="Wingdings" charset="2"/>
              <a:buChar char="§"/>
            </a:pPr>
            <a:r>
              <a:rPr lang="pt-BR" sz="2400" dirty="0">
                <a:solidFill>
                  <a:srgbClr val="262626"/>
                </a:solidFill>
                <a:latin typeface="Century Gothic"/>
                <a:ea typeface="+mj-ea"/>
                <a:cs typeface="Century Gothic"/>
              </a:rPr>
              <a:t>Salários: R$ 8.736,06 (patente) e R$ 7.027,85 (marca)</a:t>
            </a:r>
          </a:p>
          <a:p>
            <a:pPr marL="994244" lvl="1" indent="-342900">
              <a:lnSpc>
                <a:spcPct val="120000"/>
              </a:lnSpc>
              <a:buClr>
                <a:srgbClr val="E88A52"/>
              </a:buClr>
              <a:buFont typeface="Wingdings" charset="2"/>
              <a:buChar char="q"/>
            </a:pPr>
            <a:r>
              <a:rPr lang="pt-BR" sz="2400" dirty="0">
                <a:solidFill>
                  <a:srgbClr val="262626"/>
                </a:solidFill>
                <a:latin typeface="Century Gothic"/>
                <a:ea typeface="+mj-ea"/>
                <a:cs typeface="Century Gothic"/>
              </a:rPr>
              <a:t>jornada 40 horas </a:t>
            </a:r>
            <a:r>
              <a:rPr lang="pt-BR" sz="2400" dirty="0" smtClean="0">
                <a:solidFill>
                  <a:srgbClr val="262626"/>
                </a:solidFill>
                <a:latin typeface="Century Gothic"/>
                <a:ea typeface="+mj-ea"/>
                <a:cs typeface="Century Gothic"/>
              </a:rPr>
              <a:t>semanais</a:t>
            </a:r>
            <a:endParaRPr lang="pt-BR" sz="2400" dirty="0">
              <a:solidFill>
                <a:srgbClr val="262626"/>
              </a:solidFill>
              <a:latin typeface="Century Gothic"/>
              <a:ea typeface="+mj-ea"/>
              <a:cs typeface="Century Gothic"/>
            </a:endParaRPr>
          </a:p>
          <a:p>
            <a:pPr marL="274638" indent="-274638">
              <a:lnSpc>
                <a:spcPct val="120000"/>
              </a:lnSpc>
              <a:buFont typeface="Wingdings" charset="2"/>
              <a:buChar char="§"/>
            </a:pPr>
            <a:r>
              <a:rPr lang="pt-BR" sz="2400" dirty="0">
                <a:solidFill>
                  <a:srgbClr val="262626"/>
                </a:solidFill>
                <a:latin typeface="Century Gothic"/>
                <a:ea typeface="+mj-ea"/>
                <a:cs typeface="Century Gothic"/>
              </a:rPr>
              <a:t>Cadastro de </a:t>
            </a:r>
            <a:r>
              <a:rPr lang="pt-BR" sz="2400" dirty="0" smtClean="0">
                <a:solidFill>
                  <a:srgbClr val="262626"/>
                </a:solidFill>
                <a:latin typeface="Century Gothic"/>
                <a:ea typeface="+mj-ea"/>
                <a:cs typeface="Century Gothic"/>
              </a:rPr>
              <a:t>reserva </a:t>
            </a:r>
            <a:r>
              <a:rPr lang="pt-BR" sz="2000" dirty="0" smtClean="0">
                <a:solidFill>
                  <a:srgbClr val="262626"/>
                </a:solidFill>
                <a:latin typeface="Century Gothic"/>
                <a:ea typeface="+mj-ea"/>
                <a:cs typeface="Century Gothic"/>
              </a:rPr>
              <a:t>(houveram desistências)</a:t>
            </a:r>
            <a:endParaRPr lang="pt-BR" sz="2400" dirty="0">
              <a:solidFill>
                <a:srgbClr val="262626"/>
              </a:solidFill>
              <a:latin typeface="Century Gothic"/>
              <a:ea typeface="+mj-ea"/>
              <a:cs typeface="Century Gothic"/>
            </a:endParaRPr>
          </a:p>
          <a:p>
            <a:pPr marL="1108544" lvl="1" indent="-457200">
              <a:lnSpc>
                <a:spcPct val="120000"/>
              </a:lnSpc>
              <a:buClr>
                <a:srgbClr val="E88A52"/>
              </a:buClr>
              <a:buFont typeface="Wingdings" charset="2"/>
              <a:buChar char="q"/>
            </a:pPr>
            <a:r>
              <a:rPr lang="pt-BR" sz="2400" dirty="0">
                <a:solidFill>
                  <a:srgbClr val="262626"/>
                </a:solidFill>
                <a:latin typeface="Century Gothic"/>
                <a:ea typeface="+mj-ea"/>
                <a:cs typeface="Century Gothic"/>
              </a:rPr>
              <a:t>179 examinadores patentes</a:t>
            </a:r>
          </a:p>
          <a:p>
            <a:pPr marL="1108544" lvl="1" indent="-457200">
              <a:lnSpc>
                <a:spcPct val="120000"/>
              </a:lnSpc>
              <a:buClr>
                <a:srgbClr val="E88A52"/>
              </a:buClr>
              <a:buFont typeface="Wingdings" charset="2"/>
              <a:buChar char="q"/>
            </a:pPr>
            <a:r>
              <a:rPr lang="pt-BR" sz="2400" dirty="0">
                <a:solidFill>
                  <a:srgbClr val="262626"/>
                </a:solidFill>
                <a:latin typeface="Century Gothic"/>
                <a:ea typeface="+mj-ea"/>
                <a:cs typeface="Century Gothic"/>
              </a:rPr>
              <a:t>27 examinadores marcas</a:t>
            </a:r>
            <a:endParaRPr lang="en-US" sz="2400" dirty="0">
              <a:solidFill>
                <a:srgbClr val="262626"/>
              </a:solidFill>
              <a:latin typeface="Century Gothic"/>
              <a:ea typeface="+mj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1925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74567" y="2082087"/>
            <a:ext cx="8971748" cy="271903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>
            <a:lvl1pPr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x-none" sz="48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Dados de exames de outubro de 2016</a:t>
            </a:r>
            <a:endParaRPr lang="pt-BR" sz="3600" i="1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584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0800" y="647700"/>
            <a:ext cx="9078080" cy="5562600"/>
            <a:chOff x="50800" y="647700"/>
            <a:chExt cx="9078080" cy="5562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800" y="647700"/>
              <a:ext cx="9042400" cy="55626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8013756" y="647700"/>
              <a:ext cx="1079443" cy="556260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0800" y="1178055"/>
              <a:ext cx="9042399" cy="273447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6481" y="3174877"/>
              <a:ext cx="9042399" cy="247773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6481" y="5110065"/>
              <a:ext cx="9042399" cy="305156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9884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74567" y="2082087"/>
            <a:ext cx="8971748" cy="271903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>
            <a:lvl1pPr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t-BR" sz="4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Or</a:t>
            </a:r>
            <a:r>
              <a:rPr lang="pt-BR" sz="4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çamento </a:t>
            </a:r>
            <a:r>
              <a:rPr lang="pt-BR" sz="48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x</a:t>
            </a:r>
            <a:r>
              <a:rPr lang="pt-BR" sz="4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arrecadação</a:t>
            </a:r>
            <a:endParaRPr lang="pt-BR" sz="4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3827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9231" y="297918"/>
            <a:ext cx="8465941" cy="6128367"/>
            <a:chOff x="832216" y="645223"/>
            <a:chExt cx="7479568" cy="57810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216" y="645223"/>
              <a:ext cx="7479568" cy="5781062"/>
            </a:xfrm>
            <a:prstGeom prst="rect">
              <a:avLst/>
            </a:prstGeom>
          </p:spPr>
        </p:pic>
        <p:cxnSp>
          <p:nvCxnSpPr>
            <p:cNvPr id="3" name="Straight Arrow Connector 2"/>
            <p:cNvCxnSpPr/>
            <p:nvPr/>
          </p:nvCxnSpPr>
          <p:spPr>
            <a:xfrm>
              <a:off x="2645527" y="3802099"/>
              <a:ext cx="4973820" cy="572595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392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0414" y="567171"/>
            <a:ext cx="8513955" cy="5404523"/>
            <a:chOff x="420414" y="567171"/>
            <a:chExt cx="8513955" cy="540452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0414" y="567171"/>
              <a:ext cx="8513955" cy="5404523"/>
            </a:xfrm>
            <a:prstGeom prst="rect">
              <a:avLst/>
            </a:prstGeom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1167591" y="1744594"/>
              <a:ext cx="7554271" cy="2304600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2794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6324" y="303805"/>
            <a:ext cx="8769772" cy="6398952"/>
            <a:chOff x="166324" y="303805"/>
            <a:chExt cx="8769772" cy="63989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324" y="303805"/>
              <a:ext cx="8769772" cy="639895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850044" y="2221016"/>
              <a:ext cx="1580350" cy="968079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50044" y="5360489"/>
              <a:ext cx="1580350" cy="80125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8364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74567" y="2082087"/>
            <a:ext cx="8971748" cy="271903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>
            <a:lvl1pPr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t-BR" sz="4800" b="1" dirty="0">
                <a:solidFill>
                  <a:schemeClr val="bg1"/>
                </a:solidFill>
                <a:latin typeface="Century Gothic"/>
                <a:cs typeface="Century Gothic"/>
              </a:rPr>
              <a:t>Metas do Plano de Ação </a:t>
            </a:r>
            <a:r>
              <a:rPr lang="pt-BR" sz="4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2017-</a:t>
            </a:r>
            <a:r>
              <a:rPr lang="pt-BR" sz="4800" b="1" dirty="0">
                <a:solidFill>
                  <a:schemeClr val="bg1"/>
                </a:solidFill>
                <a:latin typeface="Century Gothic"/>
                <a:cs typeface="Century Gothic"/>
              </a:rPr>
              <a:t>2018</a:t>
            </a:r>
            <a:endParaRPr lang="pt-BR" sz="4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584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9491" y="498113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 smtClean="0">
                <a:solidFill>
                  <a:srgbClr val="262626"/>
                </a:solidFill>
                <a:latin typeface="Century Gothic"/>
                <a:cs typeface="Century Gothic"/>
              </a:rPr>
              <a:t>        </a:t>
            </a:r>
            <a:r>
              <a:rPr lang="pt-BR" sz="20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Objetivo geral</a:t>
            </a:r>
            <a:endParaRPr lang="pt-BR" sz="2000" b="1" dirty="0" smtClean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pt-BR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Melhorar </a:t>
            </a:r>
            <a:r>
              <a:rPr lang="pt-BR" sz="2000" dirty="0">
                <a:solidFill>
                  <a:srgbClr val="000090"/>
                </a:solidFill>
                <a:latin typeface="Century Gothic"/>
                <a:cs typeface="Century Gothic"/>
              </a:rPr>
              <a:t>o desempenho </a:t>
            </a:r>
            <a:r>
              <a:rPr lang="pt-BR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operacional e qualidade dos serviços. </a:t>
            </a:r>
            <a:endParaRPr lang="pt-BR" sz="2000" dirty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lang="pt-BR" sz="1000" b="1" dirty="0" smtClean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lang="pt-BR" sz="20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Focos </a:t>
            </a:r>
            <a:r>
              <a:rPr lang="pt-BR" sz="2000" b="1" dirty="0">
                <a:solidFill>
                  <a:srgbClr val="000090"/>
                </a:solidFill>
                <a:latin typeface="Century Gothic"/>
                <a:cs typeface="Century Gothic"/>
              </a:rPr>
              <a:t>da </a:t>
            </a:r>
            <a:r>
              <a:rPr lang="pt-BR" sz="20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intervenção</a:t>
            </a:r>
            <a:endParaRPr lang="pt-BR" sz="2000" b="1" dirty="0" smtClean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pt-BR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Solução sustentável para o </a:t>
            </a:r>
            <a:r>
              <a:rPr lang="pt-BR" sz="2000" dirty="0">
                <a:solidFill>
                  <a:srgbClr val="000090"/>
                </a:solidFill>
                <a:latin typeface="Century Gothic"/>
                <a:cs typeface="Century Gothic"/>
              </a:rPr>
              <a:t>problema do </a:t>
            </a:r>
            <a:r>
              <a:rPr lang="pt-BR" sz="2000" i="1" dirty="0" err="1" smtClean="0">
                <a:solidFill>
                  <a:srgbClr val="000090"/>
                </a:solidFill>
                <a:latin typeface="Century Gothic"/>
                <a:cs typeface="Century Gothic"/>
              </a:rPr>
              <a:t>backlog</a:t>
            </a:r>
            <a:r>
              <a:rPr lang="pt-BR" sz="2000" i="1" dirty="0" smtClean="0">
                <a:solidFill>
                  <a:srgbClr val="000090"/>
                </a:solidFill>
                <a:latin typeface="Century Gothic"/>
                <a:cs typeface="Century Gothic"/>
              </a:rPr>
              <a:t>;</a:t>
            </a:r>
            <a:endParaRPr lang="pt-BR" sz="2000" i="1" dirty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pt-BR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Oferecer </a:t>
            </a:r>
            <a:r>
              <a:rPr lang="pt-BR" sz="2000" dirty="0">
                <a:solidFill>
                  <a:srgbClr val="000090"/>
                </a:solidFill>
                <a:latin typeface="Century Gothic"/>
                <a:cs typeface="Century Gothic"/>
              </a:rPr>
              <a:t>prazos de exame compatíveis com </a:t>
            </a:r>
            <a:r>
              <a:rPr lang="pt-BR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necessidades </a:t>
            </a:r>
            <a:r>
              <a:rPr lang="pt-BR" sz="2000" dirty="0">
                <a:solidFill>
                  <a:srgbClr val="000090"/>
                </a:solidFill>
                <a:latin typeface="Century Gothic"/>
                <a:cs typeface="Century Gothic"/>
              </a:rPr>
              <a:t>e expectativas dos </a:t>
            </a:r>
            <a:r>
              <a:rPr lang="pt-BR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usuários, </a:t>
            </a:r>
            <a:r>
              <a:rPr lang="pt-BR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referência </a:t>
            </a:r>
            <a:r>
              <a:rPr lang="pt-BR" sz="2000" dirty="0">
                <a:solidFill>
                  <a:srgbClr val="000090"/>
                </a:solidFill>
                <a:latin typeface="Century Gothic"/>
                <a:cs typeface="Century Gothic"/>
              </a:rPr>
              <a:t>padrões de desempenho dos melhores escritórios de </a:t>
            </a:r>
            <a:r>
              <a:rPr lang="pt-BR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PI </a:t>
            </a:r>
            <a:r>
              <a:rPr lang="pt-BR" sz="2000" dirty="0">
                <a:solidFill>
                  <a:srgbClr val="000090"/>
                </a:solidFill>
                <a:latin typeface="Century Gothic"/>
                <a:cs typeface="Century Gothic"/>
              </a:rPr>
              <a:t>do mundo.</a:t>
            </a:r>
          </a:p>
          <a:p>
            <a:pPr>
              <a:lnSpc>
                <a:spcPct val="100000"/>
              </a:lnSpc>
            </a:pPr>
            <a:endParaRPr lang="pt-BR" sz="1000" b="1" dirty="0" smtClean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lang="pt-BR" sz="20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Objetivos </a:t>
            </a:r>
            <a:r>
              <a:rPr lang="pt-BR" sz="20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específicos</a:t>
            </a:r>
            <a:endParaRPr lang="pt-BR" sz="2000" b="1" dirty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pPr marL="285750" lvl="0" indent="-285750">
              <a:lnSpc>
                <a:spcPct val="100000"/>
              </a:lnSpc>
              <a:buFont typeface="Arial"/>
              <a:buChar char="•"/>
            </a:pPr>
            <a:r>
              <a:rPr lang="pt-BR" sz="2000" dirty="0">
                <a:solidFill>
                  <a:srgbClr val="000090"/>
                </a:solidFill>
                <a:latin typeface="Century Gothic"/>
                <a:cs typeface="Century Gothic"/>
              </a:rPr>
              <a:t>Aumentar </a:t>
            </a:r>
            <a:r>
              <a:rPr lang="pt-BR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produção </a:t>
            </a:r>
            <a:r>
              <a:rPr lang="pt-BR" sz="2000" dirty="0">
                <a:solidFill>
                  <a:srgbClr val="000090"/>
                </a:solidFill>
                <a:latin typeface="Century Gothic"/>
                <a:cs typeface="Century Gothic"/>
              </a:rPr>
              <a:t>de patentes, </a:t>
            </a:r>
            <a:r>
              <a:rPr lang="pt-BR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marcas, </a:t>
            </a:r>
            <a:r>
              <a:rPr lang="pt-BR" sz="2000" dirty="0">
                <a:solidFill>
                  <a:srgbClr val="000090"/>
                </a:solidFill>
                <a:latin typeface="Century Gothic"/>
                <a:cs typeface="Century Gothic"/>
              </a:rPr>
              <a:t>desenho </a:t>
            </a:r>
            <a:r>
              <a:rPr lang="pt-BR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industrial e </a:t>
            </a:r>
            <a:r>
              <a:rPr lang="pt-BR" sz="2000" dirty="0">
                <a:solidFill>
                  <a:srgbClr val="000090"/>
                </a:solidFill>
                <a:latin typeface="Century Gothic"/>
                <a:cs typeface="Century Gothic"/>
              </a:rPr>
              <a:t>contratos de </a:t>
            </a:r>
            <a:r>
              <a:rPr lang="pt-BR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tecnologia;</a:t>
            </a:r>
            <a:endParaRPr lang="pt-BR" sz="2000" dirty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pPr marL="285750" lvl="0" indent="-285750">
              <a:lnSpc>
                <a:spcPct val="100000"/>
              </a:lnSpc>
              <a:buFont typeface="Arial"/>
              <a:buChar char="•"/>
            </a:pPr>
            <a:r>
              <a:rPr lang="pt-BR" sz="2000" dirty="0">
                <a:solidFill>
                  <a:srgbClr val="000090"/>
                </a:solidFill>
                <a:latin typeface="Century Gothic"/>
                <a:cs typeface="Century Gothic"/>
              </a:rPr>
              <a:t>Reduzir </a:t>
            </a:r>
            <a:r>
              <a:rPr lang="pt-BR" sz="2000" i="1" dirty="0" err="1" smtClean="0">
                <a:solidFill>
                  <a:srgbClr val="000090"/>
                </a:solidFill>
                <a:latin typeface="Century Gothic"/>
                <a:cs typeface="Century Gothic"/>
              </a:rPr>
              <a:t>backlog</a:t>
            </a:r>
            <a:r>
              <a:rPr lang="pt-BR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r>
              <a:rPr lang="pt-BR" sz="2000" dirty="0">
                <a:solidFill>
                  <a:srgbClr val="000090"/>
                </a:solidFill>
                <a:latin typeface="Century Gothic"/>
                <a:cs typeface="Century Gothic"/>
              </a:rPr>
              <a:t>de marcas </a:t>
            </a:r>
            <a:r>
              <a:rPr lang="pt-BR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e eliminar de </a:t>
            </a:r>
            <a:r>
              <a:rPr lang="pt-BR" sz="2000" dirty="0">
                <a:solidFill>
                  <a:srgbClr val="000090"/>
                </a:solidFill>
                <a:latin typeface="Century Gothic"/>
                <a:cs typeface="Century Gothic"/>
              </a:rPr>
              <a:t>desenho industrial</a:t>
            </a:r>
            <a:r>
              <a:rPr lang="pt-BR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;</a:t>
            </a:r>
          </a:p>
          <a:p>
            <a:pPr marL="285750" lvl="0" indent="-285750">
              <a:lnSpc>
                <a:spcPct val="100000"/>
              </a:lnSpc>
              <a:buFont typeface="Arial"/>
              <a:buChar char="•"/>
            </a:pPr>
            <a:r>
              <a:rPr lang="pt-BR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Reduzir tempo </a:t>
            </a:r>
            <a:r>
              <a:rPr lang="pt-BR" sz="2000" dirty="0">
                <a:solidFill>
                  <a:srgbClr val="000090"/>
                </a:solidFill>
                <a:latin typeface="Century Gothic"/>
                <a:cs typeface="Century Gothic"/>
              </a:rPr>
              <a:t>de exame de marcas, desenho industrial e contratos de tecnologia</a:t>
            </a:r>
            <a:r>
              <a:rPr lang="pt-BR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.</a:t>
            </a:r>
            <a:endParaRPr lang="pt-BR" sz="1000" dirty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pPr algn="ctr"/>
            <a:r>
              <a:rPr lang="pt-BR" sz="2000" b="1" dirty="0">
                <a:solidFill>
                  <a:srgbClr val="000090"/>
                </a:solidFill>
                <a:latin typeface="Century Gothic"/>
                <a:cs typeface="Century Gothic"/>
              </a:rPr>
              <a:t>Cenário restritivo de </a:t>
            </a:r>
            <a:r>
              <a:rPr lang="pt-BR" sz="20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recursos: </a:t>
            </a:r>
            <a:endParaRPr lang="pt-BR" sz="2000" b="1" dirty="0" smtClean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r>
              <a:rPr lang="pt-BR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cobrirá </a:t>
            </a:r>
            <a:r>
              <a:rPr lang="pt-BR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somente </a:t>
            </a:r>
            <a:r>
              <a:rPr lang="pt-BR" sz="2000" dirty="0">
                <a:solidFill>
                  <a:srgbClr val="000090"/>
                </a:solidFill>
                <a:latin typeface="Century Gothic"/>
                <a:cs typeface="Century Gothic"/>
              </a:rPr>
              <a:t>despesa operacional </a:t>
            </a:r>
            <a:r>
              <a:rPr lang="pt-BR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essencial, </a:t>
            </a:r>
            <a:r>
              <a:rPr lang="pt-BR" sz="2000" dirty="0">
                <a:solidFill>
                  <a:srgbClr val="000090"/>
                </a:solidFill>
                <a:latin typeface="Century Gothic"/>
                <a:cs typeface="Century Gothic"/>
              </a:rPr>
              <a:t>impacto nos aspectos estratégicos </a:t>
            </a:r>
            <a:r>
              <a:rPr lang="pt-BR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de automação</a:t>
            </a:r>
            <a:r>
              <a:rPr lang="pt-BR" sz="2000" dirty="0">
                <a:solidFill>
                  <a:srgbClr val="000090"/>
                </a:solidFill>
                <a:latin typeface="Century Gothic"/>
                <a:cs typeface="Century Gothic"/>
              </a:rPr>
              <a:t>, tecnologia da </a:t>
            </a:r>
            <a:r>
              <a:rPr lang="pt-BR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informação, </a:t>
            </a:r>
            <a:r>
              <a:rPr lang="pt-BR" sz="2000" dirty="0">
                <a:solidFill>
                  <a:srgbClr val="000090"/>
                </a:solidFill>
                <a:latin typeface="Century Gothic"/>
                <a:cs typeface="Century Gothic"/>
              </a:rPr>
              <a:t>bases de </a:t>
            </a:r>
            <a:r>
              <a:rPr lang="pt-BR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dados</a:t>
            </a:r>
          </a:p>
          <a:p>
            <a:pPr algn="ctr"/>
            <a:r>
              <a:rPr lang="pt-BR" sz="20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Valoriza</a:t>
            </a:r>
            <a:r>
              <a:rPr lang="pt-BR" sz="20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ção dos servidores: plano de carreira condizente</a:t>
            </a:r>
            <a:endParaRPr lang="pt-BR" sz="2000" dirty="0">
              <a:solidFill>
                <a:srgbClr val="00009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6843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74567" y="2082087"/>
            <a:ext cx="8971748" cy="271903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>
            <a:lvl1pPr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x-none" sz="48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Aspectos Legais LPI x PL</a:t>
            </a:r>
            <a:endParaRPr lang="pt-BR" sz="3600" i="1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393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172252" y="2110001"/>
            <a:ext cx="8835223" cy="2328170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>
            <a:lvl1pPr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6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backlog de </a:t>
            </a:r>
            <a:r>
              <a:rPr lang="pt-BR" sz="6600" dirty="0" smtClean="0">
                <a:solidFill>
                  <a:schemeClr val="bg1"/>
                </a:solidFill>
                <a:latin typeface="Century Gothic"/>
                <a:cs typeface="Century Gothic"/>
              </a:rPr>
              <a:t>patentes</a:t>
            </a:r>
          </a:p>
          <a:p>
            <a:pPr algn="ctr"/>
            <a:r>
              <a:rPr lang="pt-BR" sz="48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um problema crônico</a:t>
            </a:r>
          </a:p>
        </p:txBody>
      </p:sp>
    </p:spTree>
    <p:extLst>
      <p:ext uri="{BB962C8B-B14F-4D97-AF65-F5344CB8AC3E}">
        <p14:creationId xmlns:p14="http://schemas.microsoft.com/office/powerpoint/2010/main" val="352539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206" y="440162"/>
            <a:ext cx="8298205" cy="5847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Century Gothic"/>
                <a:cs typeface="Century Gothic"/>
              </a:rPr>
              <a:t>Art. 8</a:t>
            </a:r>
            <a:r>
              <a:rPr lang="pt-BR" sz="2000" baseline="30000" dirty="0">
                <a:latin typeface="Century Gothic"/>
                <a:cs typeface="Century Gothic"/>
              </a:rPr>
              <a:t>o</a:t>
            </a:r>
            <a:r>
              <a:rPr lang="pt-BR" sz="2000" dirty="0">
                <a:latin typeface="Century Gothic"/>
                <a:cs typeface="Century Gothic"/>
              </a:rPr>
              <a:t> É patenteável a </a:t>
            </a:r>
            <a:r>
              <a:rPr lang="pt-BR" sz="2000" b="1" dirty="0">
                <a:latin typeface="Century Gothic"/>
                <a:cs typeface="Century Gothic"/>
              </a:rPr>
              <a:t>invenção</a:t>
            </a:r>
            <a:r>
              <a:rPr lang="pt-BR" sz="2000" dirty="0">
                <a:latin typeface="Century Gothic"/>
                <a:cs typeface="Century Gothic"/>
              </a:rPr>
              <a:t> que atenda aos </a:t>
            </a:r>
            <a:r>
              <a:rPr lang="pt-BR" sz="2000" dirty="0" smtClean="0">
                <a:latin typeface="Century Gothic"/>
                <a:cs typeface="Century Gothic"/>
              </a:rPr>
              <a:t>requisitos</a:t>
            </a:r>
          </a:p>
          <a:p>
            <a:pPr marL="342900" indent="-342900">
              <a:buFont typeface="Arial"/>
              <a:buChar char="•"/>
            </a:pPr>
            <a:r>
              <a:rPr lang="pt-BR" sz="2000" b="1" dirty="0" smtClean="0">
                <a:latin typeface="Century Gothic"/>
                <a:cs typeface="Century Gothic"/>
              </a:rPr>
              <a:t>novidade</a:t>
            </a:r>
            <a:r>
              <a:rPr lang="pt-BR" sz="2000" dirty="0">
                <a:latin typeface="Century Gothic"/>
                <a:cs typeface="Century Gothic"/>
              </a:rPr>
              <a:t>, </a:t>
            </a:r>
            <a:endParaRPr lang="pt-BR" sz="2000" dirty="0" smtClean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pt-BR" sz="2000" b="1" dirty="0" smtClean="0">
                <a:latin typeface="Century Gothic"/>
                <a:cs typeface="Century Gothic"/>
              </a:rPr>
              <a:t>atividade inventiva</a:t>
            </a:r>
            <a:r>
              <a:rPr lang="pt-BR" sz="2000" dirty="0" smtClean="0">
                <a:latin typeface="Century Gothic"/>
                <a:cs typeface="Century Gothic"/>
              </a:rPr>
              <a:t>,</a:t>
            </a:r>
          </a:p>
          <a:p>
            <a:pPr marL="342900" indent="-342900">
              <a:buFont typeface="Arial"/>
              <a:buChar char="•"/>
            </a:pPr>
            <a:r>
              <a:rPr lang="pt-BR" sz="2000" b="1" dirty="0" smtClean="0">
                <a:latin typeface="Century Gothic"/>
                <a:cs typeface="Century Gothic"/>
              </a:rPr>
              <a:t>aplicação </a:t>
            </a:r>
            <a:r>
              <a:rPr lang="pt-BR" sz="2000" b="1" dirty="0">
                <a:latin typeface="Century Gothic"/>
                <a:cs typeface="Century Gothic"/>
              </a:rPr>
              <a:t>industrial</a:t>
            </a:r>
            <a:r>
              <a:rPr lang="pt-BR" sz="2000" dirty="0" smtClean="0">
                <a:latin typeface="Century Gothic"/>
                <a:cs typeface="Century Gothic"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pt-BR" sz="2000" dirty="0">
              <a:latin typeface="Century Gothic"/>
              <a:cs typeface="Century Gothic"/>
            </a:endParaRPr>
          </a:p>
          <a:p>
            <a:r>
              <a:rPr lang="pt-BR" sz="2000" dirty="0">
                <a:latin typeface="Century Gothic"/>
                <a:cs typeface="Century Gothic"/>
              </a:rPr>
              <a:t>Art. 9</a:t>
            </a:r>
            <a:r>
              <a:rPr lang="pt-BR" sz="2000" baseline="30000" dirty="0">
                <a:latin typeface="Century Gothic"/>
                <a:cs typeface="Century Gothic"/>
              </a:rPr>
              <a:t>o</a:t>
            </a:r>
            <a:r>
              <a:rPr lang="pt-BR" sz="2000" dirty="0">
                <a:latin typeface="Century Gothic"/>
                <a:cs typeface="Century Gothic"/>
              </a:rPr>
              <a:t> É patenteável como </a:t>
            </a:r>
            <a:r>
              <a:rPr lang="pt-BR" sz="2000" b="1" dirty="0">
                <a:latin typeface="Century Gothic"/>
                <a:cs typeface="Century Gothic"/>
              </a:rPr>
              <a:t>modelo de </a:t>
            </a:r>
            <a:r>
              <a:rPr lang="pt-BR" sz="2000" b="1" dirty="0" smtClean="0">
                <a:latin typeface="Century Gothic"/>
                <a:cs typeface="Century Gothic"/>
              </a:rPr>
              <a:t>utilidade</a:t>
            </a:r>
            <a:r>
              <a:rPr lang="pt-BR" sz="2000" dirty="0" smtClean="0">
                <a:latin typeface="Century Gothic"/>
                <a:cs typeface="Century Gothic"/>
              </a:rPr>
              <a:t>:</a:t>
            </a:r>
          </a:p>
          <a:p>
            <a:pPr marL="342900" indent="-342900">
              <a:buFont typeface="Arial"/>
              <a:buChar char="•"/>
            </a:pPr>
            <a:r>
              <a:rPr lang="pt-BR" dirty="0" smtClean="0">
                <a:latin typeface="Century Gothic"/>
                <a:cs typeface="Century Gothic"/>
              </a:rPr>
              <a:t> objeto </a:t>
            </a:r>
            <a:r>
              <a:rPr lang="pt-BR" dirty="0">
                <a:latin typeface="Century Gothic"/>
                <a:cs typeface="Century Gothic"/>
              </a:rPr>
              <a:t>de uso prático, ou parte deste, </a:t>
            </a:r>
            <a:endParaRPr lang="pt-BR" dirty="0" smtClean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pt-BR" dirty="0" smtClean="0">
                <a:latin typeface="Century Gothic"/>
                <a:cs typeface="Century Gothic"/>
              </a:rPr>
              <a:t>suscetível </a:t>
            </a:r>
            <a:r>
              <a:rPr lang="pt-BR" dirty="0">
                <a:latin typeface="Century Gothic"/>
                <a:cs typeface="Century Gothic"/>
              </a:rPr>
              <a:t>de aplicação industrial, </a:t>
            </a:r>
            <a:endParaRPr lang="pt-BR" dirty="0" smtClean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pt-BR" dirty="0" smtClean="0">
                <a:latin typeface="Century Gothic"/>
                <a:cs typeface="Century Gothic"/>
              </a:rPr>
              <a:t>que </a:t>
            </a:r>
            <a:r>
              <a:rPr lang="pt-BR" dirty="0">
                <a:latin typeface="Century Gothic"/>
                <a:cs typeface="Century Gothic"/>
              </a:rPr>
              <a:t>apresente nova forma ou disposição, </a:t>
            </a:r>
            <a:endParaRPr lang="pt-BR" dirty="0" smtClean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pt-BR" dirty="0" smtClean="0">
                <a:latin typeface="Century Gothic"/>
                <a:cs typeface="Century Gothic"/>
              </a:rPr>
              <a:t>envolvendo </a:t>
            </a:r>
            <a:r>
              <a:rPr lang="pt-BR" dirty="0">
                <a:latin typeface="Century Gothic"/>
                <a:cs typeface="Century Gothic"/>
              </a:rPr>
              <a:t>ato inventivo, </a:t>
            </a:r>
            <a:endParaRPr lang="pt-BR" dirty="0" smtClean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pt-BR" dirty="0" smtClean="0">
                <a:latin typeface="Century Gothic"/>
                <a:cs typeface="Century Gothic"/>
              </a:rPr>
              <a:t>que </a:t>
            </a:r>
            <a:r>
              <a:rPr lang="pt-BR" dirty="0">
                <a:latin typeface="Century Gothic"/>
                <a:cs typeface="Century Gothic"/>
              </a:rPr>
              <a:t>resulte em melhoria funcional no seu uso ou em sua fabricação</a:t>
            </a:r>
            <a:r>
              <a:rPr lang="pt-BR" dirty="0" smtClean="0">
                <a:latin typeface="Century Gothic"/>
                <a:cs typeface="Century Gothic"/>
              </a:rPr>
              <a:t>.</a:t>
            </a:r>
          </a:p>
          <a:p>
            <a:endParaRPr lang="pt-BR" sz="2000" dirty="0" smtClean="0">
              <a:latin typeface="Century Gothic"/>
              <a:cs typeface="Century Gothic"/>
            </a:endParaRPr>
          </a:p>
          <a:p>
            <a:r>
              <a:rPr lang="pt-BR" sz="2000" dirty="0" smtClean="0">
                <a:latin typeface="Century Gothic"/>
                <a:cs typeface="Century Gothic"/>
              </a:rPr>
              <a:t>Art</a:t>
            </a:r>
            <a:r>
              <a:rPr lang="pt-BR" sz="2000" dirty="0">
                <a:latin typeface="Century Gothic"/>
                <a:cs typeface="Century Gothic"/>
              </a:rPr>
              <a:t>. 24. O </a:t>
            </a:r>
            <a:r>
              <a:rPr lang="pt-BR" sz="2000" dirty="0" err="1">
                <a:latin typeface="Century Gothic"/>
                <a:cs typeface="Century Gothic"/>
              </a:rPr>
              <a:t>relatório</a:t>
            </a:r>
            <a:r>
              <a:rPr lang="pt-BR" sz="2000" dirty="0">
                <a:latin typeface="Century Gothic"/>
                <a:cs typeface="Century Gothic"/>
              </a:rPr>
              <a:t> deverá </a:t>
            </a:r>
            <a:r>
              <a:rPr lang="pt-BR" sz="2000" b="1" dirty="0">
                <a:latin typeface="Century Gothic"/>
                <a:cs typeface="Century Gothic"/>
              </a:rPr>
              <a:t>descrever clara e suficientemente o objeto</a:t>
            </a:r>
            <a:r>
              <a:rPr lang="pt-BR" sz="2000" dirty="0">
                <a:latin typeface="Century Gothic"/>
                <a:cs typeface="Century Gothic"/>
              </a:rPr>
              <a:t>, de modo a possibilitar sua </a:t>
            </a:r>
            <a:r>
              <a:rPr lang="pt-BR" sz="2000" dirty="0" err="1">
                <a:latin typeface="Century Gothic"/>
                <a:cs typeface="Century Gothic"/>
              </a:rPr>
              <a:t>realização</a:t>
            </a:r>
            <a:r>
              <a:rPr lang="pt-BR" sz="2000" dirty="0">
                <a:latin typeface="Century Gothic"/>
                <a:cs typeface="Century Gothic"/>
              </a:rPr>
              <a:t> por </a:t>
            </a:r>
            <a:r>
              <a:rPr lang="pt-BR" sz="2000" dirty="0" err="1">
                <a:latin typeface="Century Gothic"/>
                <a:cs typeface="Century Gothic"/>
              </a:rPr>
              <a:t>técnico</a:t>
            </a:r>
            <a:r>
              <a:rPr lang="pt-BR" sz="2000" dirty="0">
                <a:latin typeface="Century Gothic"/>
                <a:cs typeface="Century Gothic"/>
              </a:rPr>
              <a:t> no assunto e indicar, quando for o caso, a melhor forma de </a:t>
            </a:r>
            <a:r>
              <a:rPr lang="pt-BR" sz="2000" dirty="0" err="1">
                <a:latin typeface="Century Gothic"/>
                <a:cs typeface="Century Gothic"/>
              </a:rPr>
              <a:t>execução</a:t>
            </a:r>
            <a:r>
              <a:rPr lang="pt-BR" sz="2000" dirty="0">
                <a:latin typeface="Century Gothic"/>
                <a:cs typeface="Century Gothic"/>
              </a:rPr>
              <a:t>. </a:t>
            </a:r>
          </a:p>
          <a:p>
            <a:r>
              <a:rPr lang="pt-BR" sz="1600" dirty="0">
                <a:latin typeface="Century Gothic"/>
                <a:cs typeface="Century Gothic"/>
              </a:rPr>
              <a:t>§</a:t>
            </a:r>
            <a:r>
              <a:rPr lang="pt-BR" sz="1600" dirty="0" smtClean="0">
                <a:latin typeface="Century Gothic"/>
                <a:cs typeface="Century Gothic"/>
              </a:rPr>
              <a:t> </a:t>
            </a:r>
            <a:r>
              <a:rPr lang="pt-BR" sz="1600" dirty="0" err="1">
                <a:latin typeface="Century Gothic"/>
                <a:cs typeface="Century Gothic"/>
              </a:rPr>
              <a:t>único</a:t>
            </a:r>
            <a:r>
              <a:rPr lang="pt-BR" sz="1600" dirty="0">
                <a:latin typeface="Century Gothic"/>
                <a:cs typeface="Century Gothic"/>
              </a:rPr>
              <a:t>. No caso de material </a:t>
            </a:r>
            <a:r>
              <a:rPr lang="pt-BR" sz="1600" dirty="0" err="1">
                <a:latin typeface="Century Gothic"/>
                <a:cs typeface="Century Gothic"/>
              </a:rPr>
              <a:t>biológico</a:t>
            </a:r>
            <a:r>
              <a:rPr lang="pt-BR" sz="1600" dirty="0">
                <a:latin typeface="Century Gothic"/>
                <a:cs typeface="Century Gothic"/>
              </a:rPr>
              <a:t> essencial à </a:t>
            </a:r>
            <a:r>
              <a:rPr lang="pt-BR" sz="1600" dirty="0" err="1">
                <a:latin typeface="Century Gothic"/>
                <a:cs typeface="Century Gothic"/>
              </a:rPr>
              <a:t>realização</a:t>
            </a:r>
            <a:r>
              <a:rPr lang="pt-BR" sz="1600" dirty="0">
                <a:latin typeface="Century Gothic"/>
                <a:cs typeface="Century Gothic"/>
              </a:rPr>
              <a:t> </a:t>
            </a:r>
            <a:r>
              <a:rPr lang="pt-BR" sz="1600" dirty="0" err="1">
                <a:latin typeface="Century Gothic"/>
                <a:cs typeface="Century Gothic"/>
              </a:rPr>
              <a:t>prática</a:t>
            </a:r>
            <a:r>
              <a:rPr lang="pt-BR" sz="1600" dirty="0">
                <a:latin typeface="Century Gothic"/>
                <a:cs typeface="Century Gothic"/>
              </a:rPr>
              <a:t> do objeto do pedido, que </a:t>
            </a:r>
            <a:r>
              <a:rPr lang="pt-BR" sz="1600" dirty="0" err="1">
                <a:latin typeface="Century Gothic"/>
                <a:cs typeface="Century Gothic"/>
              </a:rPr>
              <a:t>não</a:t>
            </a:r>
            <a:r>
              <a:rPr lang="pt-BR" sz="1600" dirty="0">
                <a:latin typeface="Century Gothic"/>
                <a:cs typeface="Century Gothic"/>
              </a:rPr>
              <a:t> possa </a:t>
            </a:r>
            <a:r>
              <a:rPr lang="pt-BR" sz="1600" dirty="0" smtClean="0">
                <a:latin typeface="Century Gothic"/>
                <a:cs typeface="Century Gothic"/>
              </a:rPr>
              <a:t>ser </a:t>
            </a:r>
            <a:r>
              <a:rPr lang="pt-BR" sz="1600" dirty="0">
                <a:latin typeface="Century Gothic"/>
                <a:cs typeface="Century Gothic"/>
              </a:rPr>
              <a:t>descrito na forma deste artigo e que </a:t>
            </a:r>
            <a:r>
              <a:rPr lang="pt-BR" sz="1600" dirty="0" err="1">
                <a:latin typeface="Century Gothic"/>
                <a:cs typeface="Century Gothic"/>
              </a:rPr>
              <a:t>não</a:t>
            </a:r>
            <a:r>
              <a:rPr lang="pt-BR" sz="1600" dirty="0">
                <a:latin typeface="Century Gothic"/>
                <a:cs typeface="Century Gothic"/>
              </a:rPr>
              <a:t> estiver </a:t>
            </a:r>
            <a:r>
              <a:rPr lang="pt-BR" sz="1600" dirty="0" err="1">
                <a:latin typeface="Century Gothic"/>
                <a:cs typeface="Century Gothic"/>
              </a:rPr>
              <a:t>acessível</a:t>
            </a:r>
            <a:r>
              <a:rPr lang="pt-BR" sz="1600" dirty="0">
                <a:latin typeface="Century Gothic"/>
                <a:cs typeface="Century Gothic"/>
              </a:rPr>
              <a:t> ao </a:t>
            </a:r>
            <a:r>
              <a:rPr lang="pt-BR" sz="1600" dirty="0" err="1">
                <a:latin typeface="Century Gothic"/>
                <a:cs typeface="Century Gothic"/>
              </a:rPr>
              <a:t>público</a:t>
            </a:r>
            <a:r>
              <a:rPr lang="pt-BR" sz="1600" dirty="0">
                <a:latin typeface="Century Gothic"/>
                <a:cs typeface="Century Gothic"/>
              </a:rPr>
              <a:t>, o </a:t>
            </a:r>
            <a:r>
              <a:rPr lang="pt-BR" sz="1600" dirty="0" err="1">
                <a:latin typeface="Century Gothic"/>
                <a:cs typeface="Century Gothic"/>
              </a:rPr>
              <a:t>relatório</a:t>
            </a:r>
            <a:r>
              <a:rPr lang="pt-BR" sz="1600" dirty="0">
                <a:latin typeface="Century Gothic"/>
                <a:cs typeface="Century Gothic"/>
              </a:rPr>
              <a:t> </a:t>
            </a:r>
            <a:r>
              <a:rPr lang="pt-BR" sz="1600" dirty="0" err="1">
                <a:latin typeface="Century Gothic"/>
                <a:cs typeface="Century Gothic"/>
              </a:rPr>
              <a:t>sera</a:t>
            </a:r>
            <a:r>
              <a:rPr lang="pt-BR" sz="1600" dirty="0">
                <a:latin typeface="Century Gothic"/>
                <a:cs typeface="Century Gothic"/>
              </a:rPr>
              <a:t>́ suplementado por </a:t>
            </a:r>
            <a:r>
              <a:rPr lang="pt-BR" sz="1600" dirty="0" err="1">
                <a:latin typeface="Century Gothic"/>
                <a:cs typeface="Century Gothic"/>
              </a:rPr>
              <a:t>depósito</a:t>
            </a:r>
            <a:r>
              <a:rPr lang="pt-BR" sz="1600" dirty="0">
                <a:latin typeface="Century Gothic"/>
                <a:cs typeface="Century Gothic"/>
              </a:rPr>
              <a:t> do material em </a:t>
            </a:r>
            <a:r>
              <a:rPr lang="pt-BR" sz="1600" dirty="0" err="1">
                <a:latin typeface="Century Gothic"/>
                <a:cs typeface="Century Gothic"/>
              </a:rPr>
              <a:t>instituição</a:t>
            </a:r>
            <a:r>
              <a:rPr lang="pt-BR" sz="1600" dirty="0">
                <a:latin typeface="Century Gothic"/>
                <a:cs typeface="Century Gothic"/>
              </a:rPr>
              <a:t> autorizada pelo INPI ou indicada em acordo internacional. </a:t>
            </a:r>
          </a:p>
        </p:txBody>
      </p:sp>
    </p:spTree>
    <p:extLst>
      <p:ext uri="{BB962C8B-B14F-4D97-AF65-F5344CB8AC3E}">
        <p14:creationId xmlns:p14="http://schemas.microsoft.com/office/powerpoint/2010/main" val="118370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368" y="740796"/>
            <a:ext cx="830104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Do Processo e do Exame do Pedido</a:t>
            </a:r>
          </a:p>
          <a:p>
            <a:r>
              <a:rPr lang="pt-BR" sz="2000" dirty="0"/>
              <a:t>Art. 30. O pedido de patente será mantido em </a:t>
            </a:r>
            <a:r>
              <a:rPr lang="pt-BR" sz="2000" b="1" dirty="0"/>
              <a:t>sigilo durante 18 </a:t>
            </a:r>
            <a:r>
              <a:rPr lang="pt-BR" sz="2000" dirty="0" smtClean="0"/>
              <a:t>meses </a:t>
            </a:r>
            <a:r>
              <a:rPr lang="pt-BR" sz="2000" dirty="0"/>
              <a:t>contados da data de depósito ou da prioridade mais antiga, quando houver, após o que </a:t>
            </a:r>
            <a:r>
              <a:rPr lang="pt-BR" sz="2000" b="1" dirty="0"/>
              <a:t>será publicado</a:t>
            </a:r>
            <a:r>
              <a:rPr lang="pt-BR" sz="2000" dirty="0"/>
              <a:t>, à exceção do caso previsto no art. 75.</a:t>
            </a:r>
          </a:p>
          <a:p>
            <a:r>
              <a:rPr lang="pt-BR" sz="2000" dirty="0"/>
              <a:t>§ 1o A publicação do pedido </a:t>
            </a:r>
            <a:r>
              <a:rPr lang="pt-BR" sz="2000" b="1" dirty="0"/>
              <a:t>poderá ser antecipada </a:t>
            </a:r>
            <a:r>
              <a:rPr lang="pt-BR" sz="2000" dirty="0"/>
              <a:t>a requerimento do depositante.</a:t>
            </a:r>
          </a:p>
          <a:p>
            <a:r>
              <a:rPr lang="pt-BR" sz="2000" dirty="0" smtClean="0"/>
              <a:t>[...]</a:t>
            </a:r>
            <a:endParaRPr lang="pt-BR" sz="2000" dirty="0"/>
          </a:p>
          <a:p>
            <a:r>
              <a:rPr lang="pt-BR" sz="2000" dirty="0"/>
              <a:t>§ 3o No caso previsto no parágrafo único do art. 24, o </a:t>
            </a:r>
            <a:r>
              <a:rPr lang="pt-BR" sz="2000" b="1" dirty="0"/>
              <a:t>material biológico </a:t>
            </a:r>
            <a:r>
              <a:rPr lang="pt-BR" sz="2000" dirty="0"/>
              <a:t>tornar-se-á acessível ao público com a publicação de que trata este artigo.</a:t>
            </a:r>
          </a:p>
          <a:p>
            <a:r>
              <a:rPr lang="pt-BR" sz="2000" dirty="0"/>
              <a:t>Art. 31. Publicado o pedido de patente e até o final do exame, </a:t>
            </a:r>
            <a:r>
              <a:rPr lang="pt-BR" sz="2000" b="1" dirty="0"/>
              <a:t>será facultada a apresentação, pelos interessados, de documentos e informações para subsidiarem o exame.</a:t>
            </a:r>
          </a:p>
          <a:p>
            <a:r>
              <a:rPr lang="pt-BR" sz="2000" dirty="0"/>
              <a:t>§</a:t>
            </a:r>
            <a:r>
              <a:rPr lang="pt-BR" sz="2000" dirty="0" smtClean="0"/>
              <a:t> </a:t>
            </a:r>
            <a:r>
              <a:rPr lang="pt-BR" sz="2000" dirty="0"/>
              <a:t>único. O exame não será iniciado antes de decorridos 60 (sessenta) dias da publicação do pedido.</a:t>
            </a:r>
          </a:p>
          <a:p>
            <a:r>
              <a:rPr lang="pt-BR" sz="2000" dirty="0"/>
              <a:t>Art. 32. Para melhor esclarecer ou definir o pedido de patente, o depositante </a:t>
            </a:r>
            <a:r>
              <a:rPr lang="pt-BR" sz="2000" b="1" dirty="0"/>
              <a:t>poderá efetuar alterações até o requerimento do exame</a:t>
            </a:r>
            <a:r>
              <a:rPr lang="pt-BR" sz="2000" dirty="0"/>
              <a:t>, desde que estas se limitem à matéria inicialmente revelada no pedido.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7839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437" y="725668"/>
            <a:ext cx="8437126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000" b="1" i="1" dirty="0" smtClean="0">
                <a:latin typeface="Century Gothic"/>
                <a:cs typeface="Century Gothic"/>
              </a:rPr>
              <a:t>Do </a:t>
            </a:r>
            <a:r>
              <a:rPr lang="pt-BR" sz="2000" b="1" i="1" dirty="0">
                <a:latin typeface="Century Gothic"/>
                <a:cs typeface="Century Gothic"/>
              </a:rPr>
              <a:t>Processo e do Exame do Pedido</a:t>
            </a:r>
            <a:r>
              <a:rPr lang="pt-BR" sz="2000" dirty="0">
                <a:latin typeface="Century Gothic"/>
                <a:cs typeface="Century Gothic"/>
              </a:rPr>
              <a:t> </a:t>
            </a:r>
            <a:endParaRPr lang="pt-BR" sz="2000" dirty="0" smtClean="0">
              <a:latin typeface="Century Gothic"/>
              <a:cs typeface="Century Gothic"/>
            </a:endParaRPr>
          </a:p>
          <a:p>
            <a:pPr>
              <a:lnSpc>
                <a:spcPct val="110000"/>
              </a:lnSpc>
            </a:pPr>
            <a:endParaRPr lang="pt-BR" sz="2000" dirty="0" smtClean="0">
              <a:latin typeface="Century Gothic"/>
              <a:cs typeface="Century Gothic"/>
            </a:endParaRPr>
          </a:p>
          <a:p>
            <a:pPr>
              <a:lnSpc>
                <a:spcPct val="110000"/>
              </a:lnSpc>
            </a:pPr>
            <a:r>
              <a:rPr lang="pt-BR" sz="2000" dirty="0" smtClean="0">
                <a:latin typeface="Century Gothic"/>
                <a:cs typeface="Century Gothic"/>
              </a:rPr>
              <a:t>Art</a:t>
            </a:r>
            <a:r>
              <a:rPr lang="pt-BR" sz="2000" dirty="0">
                <a:latin typeface="Century Gothic"/>
                <a:cs typeface="Century Gothic"/>
              </a:rPr>
              <a:t>. 33. O exame do pedido de patente deverá ser </a:t>
            </a:r>
            <a:r>
              <a:rPr lang="pt-BR" sz="2000" b="1" dirty="0">
                <a:latin typeface="Century Gothic"/>
                <a:cs typeface="Century Gothic"/>
              </a:rPr>
              <a:t>requerido pelo depositante </a:t>
            </a:r>
            <a:r>
              <a:rPr lang="pt-BR" sz="2000" dirty="0">
                <a:latin typeface="Century Gothic"/>
                <a:cs typeface="Century Gothic"/>
              </a:rPr>
              <a:t>ou por qualquer interessado, no </a:t>
            </a:r>
            <a:r>
              <a:rPr lang="pt-BR" sz="2000" b="1" dirty="0">
                <a:latin typeface="Century Gothic"/>
                <a:cs typeface="Century Gothic"/>
              </a:rPr>
              <a:t>prazo de 36 </a:t>
            </a:r>
            <a:r>
              <a:rPr lang="pt-BR" sz="2000" b="1" dirty="0" smtClean="0">
                <a:latin typeface="Century Gothic"/>
                <a:cs typeface="Century Gothic"/>
              </a:rPr>
              <a:t>meses </a:t>
            </a:r>
            <a:r>
              <a:rPr lang="pt-BR" sz="2000" dirty="0">
                <a:latin typeface="Century Gothic"/>
                <a:cs typeface="Century Gothic"/>
              </a:rPr>
              <a:t>contados da data do depósito, sob pena do arquivamento do pedido</a:t>
            </a:r>
            <a:r>
              <a:rPr lang="pt-BR" sz="2000" dirty="0" smtClean="0">
                <a:latin typeface="Century Gothic"/>
                <a:cs typeface="Century Gothic"/>
              </a:rPr>
              <a:t>. </a:t>
            </a:r>
            <a:endParaRPr lang="pt-BR" sz="2000" dirty="0" smtClean="0">
              <a:latin typeface="Century Gothic"/>
              <a:cs typeface="Century Gothic"/>
            </a:endParaRPr>
          </a:p>
          <a:p>
            <a:pPr>
              <a:lnSpc>
                <a:spcPct val="110000"/>
              </a:lnSpc>
            </a:pPr>
            <a:r>
              <a:rPr lang="pt-BR" dirty="0" smtClean="0">
                <a:latin typeface="Century Gothic"/>
                <a:cs typeface="Century Gothic"/>
              </a:rPr>
              <a:t>§ </a:t>
            </a:r>
            <a:r>
              <a:rPr lang="pt-BR" dirty="0">
                <a:latin typeface="Century Gothic"/>
                <a:cs typeface="Century Gothic"/>
              </a:rPr>
              <a:t>único. O pedido de patente poderá ser desarquivado, se o depositante assim o requerer, dentro de 60 </a:t>
            </a:r>
            <a:r>
              <a:rPr lang="pt-BR" dirty="0" smtClean="0">
                <a:latin typeface="Century Gothic"/>
                <a:cs typeface="Century Gothic"/>
              </a:rPr>
              <a:t>dias </a:t>
            </a:r>
            <a:r>
              <a:rPr lang="pt-BR" dirty="0">
                <a:latin typeface="Century Gothic"/>
                <a:cs typeface="Century Gothic"/>
              </a:rPr>
              <a:t>contados do arquivamento, mediante pagamento de uma retribuição específica, sob pena de arquivamento definitivo</a:t>
            </a:r>
            <a:r>
              <a:rPr lang="pt-BR" dirty="0" smtClean="0"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10000"/>
              </a:lnSpc>
            </a:pPr>
            <a:endParaRPr lang="pt-BR" sz="2000" dirty="0" smtClean="0">
              <a:latin typeface="Century Gothic"/>
              <a:cs typeface="Century Gothic"/>
            </a:endParaRPr>
          </a:p>
          <a:p>
            <a:pPr>
              <a:lnSpc>
                <a:spcPct val="110000"/>
              </a:lnSpc>
            </a:pPr>
            <a:r>
              <a:rPr lang="pt-BR" sz="2400" dirty="0" smtClean="0">
                <a:solidFill>
                  <a:srgbClr val="0000FF"/>
                </a:solidFill>
                <a:latin typeface="Century Gothic"/>
                <a:cs typeface="Century Gothic"/>
              </a:rPr>
              <a:t>“</a:t>
            </a:r>
            <a:r>
              <a:rPr lang="pt-BR" sz="2400" dirty="0" smtClean="0">
                <a:solidFill>
                  <a:srgbClr val="0000FF"/>
                </a:solidFill>
                <a:latin typeface="Century Gothic"/>
                <a:cs typeface="Century Gothic"/>
              </a:rPr>
              <a:t>§ </a:t>
            </a:r>
            <a:r>
              <a:rPr lang="pt-BR" sz="2400" dirty="0">
                <a:solidFill>
                  <a:srgbClr val="0000FF"/>
                </a:solidFill>
                <a:latin typeface="Century Gothic"/>
                <a:cs typeface="Century Gothic"/>
              </a:rPr>
              <a:t>2</a:t>
            </a:r>
            <a:r>
              <a:rPr lang="pt-BR" sz="2400" baseline="30000" dirty="0">
                <a:solidFill>
                  <a:srgbClr val="0000FF"/>
                </a:solidFill>
                <a:latin typeface="Century Gothic"/>
                <a:cs typeface="Century Gothic"/>
              </a:rPr>
              <a:t>o</a:t>
            </a:r>
            <a:r>
              <a:rPr lang="pt-BR" sz="2400" dirty="0">
                <a:solidFill>
                  <a:srgbClr val="0000FF"/>
                </a:solidFill>
                <a:latin typeface="Century Gothic"/>
                <a:cs typeface="Century Gothic"/>
              </a:rPr>
              <a:t> O </a:t>
            </a:r>
            <a:r>
              <a:rPr lang="pt-BR" sz="2400" b="1" dirty="0">
                <a:solidFill>
                  <a:srgbClr val="0000FF"/>
                </a:solidFill>
                <a:latin typeface="Century Gothic"/>
                <a:cs typeface="Century Gothic"/>
              </a:rPr>
              <a:t>exame do pedido de patente </a:t>
            </a:r>
            <a:r>
              <a:rPr lang="pt-BR" sz="2400" dirty="0" smtClean="0">
                <a:solidFill>
                  <a:srgbClr val="0000FF"/>
                </a:solidFill>
                <a:latin typeface="Century Gothic"/>
                <a:cs typeface="Century Gothic"/>
              </a:rPr>
              <a:t>ser</a:t>
            </a:r>
            <a:r>
              <a:rPr lang="pt-BR" sz="2400" dirty="0" smtClean="0">
                <a:solidFill>
                  <a:srgbClr val="0000FF"/>
                </a:solidFill>
                <a:latin typeface="Century Gothic"/>
                <a:cs typeface="Century Gothic"/>
              </a:rPr>
              <a:t>á </a:t>
            </a:r>
            <a:r>
              <a:rPr lang="pt-BR" sz="2400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concluído</a:t>
            </a:r>
            <a:r>
              <a:rPr lang="pt-BR" sz="2400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pt-BR" sz="2400" dirty="0">
                <a:solidFill>
                  <a:srgbClr val="0000FF"/>
                </a:solidFill>
                <a:latin typeface="Century Gothic"/>
                <a:cs typeface="Century Gothic"/>
              </a:rPr>
              <a:t>no prazo </a:t>
            </a:r>
            <a:r>
              <a:rPr lang="pt-BR" sz="2400" dirty="0" err="1">
                <a:solidFill>
                  <a:srgbClr val="0000FF"/>
                </a:solidFill>
                <a:latin typeface="Century Gothic"/>
                <a:cs typeface="Century Gothic"/>
              </a:rPr>
              <a:t>máximo</a:t>
            </a:r>
            <a:r>
              <a:rPr lang="pt-BR" sz="2400" dirty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pt-BR" sz="2400" dirty="0" smtClean="0">
                <a:solidFill>
                  <a:srgbClr val="0000FF"/>
                </a:solidFill>
                <a:latin typeface="Century Gothic"/>
                <a:cs typeface="Century Gothic"/>
              </a:rPr>
              <a:t>de 180 </a:t>
            </a:r>
            <a:r>
              <a:rPr lang="pt-BR" sz="2400" dirty="0">
                <a:solidFill>
                  <a:srgbClr val="0000FF"/>
                </a:solidFill>
                <a:latin typeface="Century Gothic"/>
                <a:cs typeface="Century Gothic"/>
              </a:rPr>
              <a:t>dias.” </a:t>
            </a:r>
            <a:r>
              <a:rPr lang="pt-BR" sz="2400" dirty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pt-BR" dirty="0" smtClean="0">
                <a:solidFill>
                  <a:srgbClr val="0000FF"/>
                </a:solidFill>
                <a:latin typeface="Century Gothic"/>
                <a:cs typeface="Century Gothic"/>
              </a:rPr>
              <a:t>PL </a:t>
            </a:r>
            <a:r>
              <a:rPr lang="en-US" dirty="0" smtClean="0">
                <a:solidFill>
                  <a:srgbClr val="0000FF"/>
                </a:solidFill>
                <a:latin typeface="Century Gothic"/>
                <a:cs typeface="Century Gothic"/>
              </a:rPr>
              <a:t>3.406/2015 </a:t>
            </a:r>
            <a:endParaRPr lang="pt-BR" sz="1600" dirty="0">
              <a:solidFill>
                <a:srgbClr val="0000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392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042" y="329495"/>
            <a:ext cx="8769773" cy="6247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Art. 34. </a:t>
            </a:r>
            <a:r>
              <a:rPr lang="pt-BR" sz="2800" b="1" dirty="0"/>
              <a:t>Requerido o exame</a:t>
            </a:r>
            <a:r>
              <a:rPr lang="pt-BR" sz="2800" dirty="0"/>
              <a:t>, deverão ser apresentados, no prazo de 60 dias, sempre que solicitado, sob pena de arquivamento do pedido:</a:t>
            </a:r>
          </a:p>
          <a:p>
            <a:r>
              <a:rPr lang="pt-BR" sz="2000" dirty="0" err="1"/>
              <a:t>I</a:t>
            </a:r>
            <a:r>
              <a:rPr lang="pt-BR" sz="2000" dirty="0"/>
              <a:t> - objeções, buscas de anterioridade e resultados de exame para concessão de pedido correspondente em outros países, quando houver reivindicação de prioridade;</a:t>
            </a:r>
          </a:p>
          <a:p>
            <a:r>
              <a:rPr lang="pt-BR" sz="2000" dirty="0"/>
              <a:t>II - documentos necessários à regularização do processo e exame do pedido; e</a:t>
            </a:r>
          </a:p>
          <a:p>
            <a:r>
              <a:rPr lang="pt-BR" sz="2000" dirty="0"/>
              <a:t>III - tradução simples do documento hábil referido no § 2</a:t>
            </a:r>
            <a:r>
              <a:rPr lang="pt-BR" sz="2000" baseline="30000" dirty="0"/>
              <a:t>o</a:t>
            </a:r>
            <a:r>
              <a:rPr lang="pt-BR" sz="2000" dirty="0"/>
              <a:t> do art. 16, caso esta tenha sido substituída pela declaração prevista no § 5o do mesmo artigo</a:t>
            </a:r>
            <a:r>
              <a:rPr lang="pt-BR" sz="2000" dirty="0" smtClean="0"/>
              <a:t>.</a:t>
            </a:r>
          </a:p>
          <a:p>
            <a:r>
              <a:rPr lang="pt-BR" sz="2800" dirty="0" smtClean="0">
                <a:solidFill>
                  <a:srgbClr val="0000FF"/>
                </a:solidFill>
              </a:rPr>
              <a:t>“</a:t>
            </a:r>
            <a:r>
              <a:rPr lang="pt-BR" sz="2800" dirty="0" smtClean="0">
                <a:solidFill>
                  <a:srgbClr val="0000FF"/>
                </a:solidFill>
              </a:rPr>
              <a:t>§ </a:t>
            </a:r>
            <a:r>
              <a:rPr lang="pt-BR" sz="2800" dirty="0">
                <a:solidFill>
                  <a:srgbClr val="0000FF"/>
                </a:solidFill>
              </a:rPr>
              <a:t>1</a:t>
            </a:r>
            <a:r>
              <a:rPr lang="pt-BR" sz="2800" baseline="30000" dirty="0">
                <a:solidFill>
                  <a:srgbClr val="0000FF"/>
                </a:solidFill>
              </a:rPr>
              <a:t>o</a:t>
            </a:r>
            <a:r>
              <a:rPr lang="pt-BR" sz="2800" dirty="0">
                <a:solidFill>
                  <a:srgbClr val="0000FF"/>
                </a:solidFill>
              </a:rPr>
              <a:t> A </a:t>
            </a:r>
            <a:r>
              <a:rPr lang="pt-BR" sz="2800" dirty="0" err="1">
                <a:solidFill>
                  <a:srgbClr val="0000FF"/>
                </a:solidFill>
              </a:rPr>
              <a:t>solicitação</a:t>
            </a:r>
            <a:r>
              <a:rPr lang="pt-BR" sz="2800" dirty="0">
                <a:solidFill>
                  <a:srgbClr val="0000FF"/>
                </a:solidFill>
              </a:rPr>
              <a:t> de que trata o caput somente </a:t>
            </a:r>
            <a:r>
              <a:rPr lang="pt-BR" sz="2800" dirty="0" err="1">
                <a:solidFill>
                  <a:srgbClr val="0000FF"/>
                </a:solidFill>
              </a:rPr>
              <a:t>sera</a:t>
            </a:r>
            <a:r>
              <a:rPr lang="pt-BR" sz="2800" dirty="0">
                <a:solidFill>
                  <a:srgbClr val="0000FF"/>
                </a:solidFill>
              </a:rPr>
              <a:t>́ </a:t>
            </a:r>
            <a:r>
              <a:rPr lang="pt-BR" sz="2800" dirty="0" err="1">
                <a:solidFill>
                  <a:srgbClr val="0000FF"/>
                </a:solidFill>
              </a:rPr>
              <a:t>possível</a:t>
            </a:r>
            <a:r>
              <a:rPr lang="pt-BR" sz="2800" dirty="0">
                <a:solidFill>
                  <a:srgbClr val="0000FF"/>
                </a:solidFill>
              </a:rPr>
              <a:t> até 90 </a:t>
            </a:r>
            <a:r>
              <a:rPr lang="pt-BR" sz="2800" dirty="0" smtClean="0">
                <a:solidFill>
                  <a:srgbClr val="0000FF"/>
                </a:solidFill>
              </a:rPr>
              <a:t>dias </a:t>
            </a:r>
            <a:r>
              <a:rPr lang="pt-BR" sz="2800" dirty="0" err="1">
                <a:solidFill>
                  <a:srgbClr val="0000FF"/>
                </a:solidFill>
              </a:rPr>
              <a:t>após</a:t>
            </a:r>
            <a:r>
              <a:rPr lang="pt-BR" sz="2800" dirty="0">
                <a:solidFill>
                  <a:srgbClr val="0000FF"/>
                </a:solidFill>
              </a:rPr>
              <a:t> o requerimento de exame do pedido de patente pelo depositante ou por qualquer interessado. </a:t>
            </a:r>
            <a:endParaRPr lang="pt-BR" sz="2800" dirty="0">
              <a:solidFill>
                <a:srgbClr val="0000FF"/>
              </a:solidFill>
            </a:endParaRPr>
          </a:p>
          <a:p>
            <a:r>
              <a:rPr lang="pt-BR" sz="2800" dirty="0">
                <a:solidFill>
                  <a:srgbClr val="0000FF"/>
                </a:solidFill>
              </a:rPr>
              <a:t>§ 2</a:t>
            </a:r>
            <a:r>
              <a:rPr lang="pt-BR" sz="2800" baseline="30000" dirty="0">
                <a:solidFill>
                  <a:srgbClr val="0000FF"/>
                </a:solidFill>
              </a:rPr>
              <a:t>o</a:t>
            </a:r>
            <a:r>
              <a:rPr lang="pt-BR" sz="2800" dirty="0">
                <a:solidFill>
                  <a:srgbClr val="0000FF"/>
                </a:solidFill>
              </a:rPr>
              <a:t> No caso previsto neste artigo, </a:t>
            </a:r>
            <a:r>
              <a:rPr lang="pt-BR" sz="2800" b="1" dirty="0">
                <a:solidFill>
                  <a:srgbClr val="0000FF"/>
                </a:solidFill>
              </a:rPr>
              <a:t>o exame do pedido de patente </a:t>
            </a:r>
            <a:r>
              <a:rPr lang="pt-BR" sz="2800" b="1" dirty="0" err="1">
                <a:solidFill>
                  <a:srgbClr val="0000FF"/>
                </a:solidFill>
              </a:rPr>
              <a:t>sera</a:t>
            </a:r>
            <a:r>
              <a:rPr lang="pt-BR" sz="2800" b="1" dirty="0">
                <a:solidFill>
                  <a:srgbClr val="0000FF"/>
                </a:solidFill>
              </a:rPr>
              <a:t>́ </a:t>
            </a:r>
            <a:r>
              <a:rPr lang="pt-BR" sz="2800" b="1" dirty="0" err="1">
                <a:solidFill>
                  <a:srgbClr val="0000FF"/>
                </a:solidFill>
              </a:rPr>
              <a:t>concluído</a:t>
            </a:r>
            <a:r>
              <a:rPr lang="pt-BR" sz="2800" b="1" dirty="0">
                <a:solidFill>
                  <a:srgbClr val="0000FF"/>
                </a:solidFill>
              </a:rPr>
              <a:t> no prazo </a:t>
            </a:r>
            <a:r>
              <a:rPr lang="pt-BR" sz="2800" b="1" dirty="0" err="1">
                <a:solidFill>
                  <a:srgbClr val="0000FF"/>
                </a:solidFill>
              </a:rPr>
              <a:t>máximo</a:t>
            </a:r>
            <a:r>
              <a:rPr lang="pt-BR" sz="2800" b="1" dirty="0">
                <a:solidFill>
                  <a:srgbClr val="0000FF"/>
                </a:solidFill>
              </a:rPr>
              <a:t> de 180 </a:t>
            </a:r>
            <a:r>
              <a:rPr lang="pt-BR" sz="2800" b="1" dirty="0" smtClean="0">
                <a:solidFill>
                  <a:srgbClr val="0000FF"/>
                </a:solidFill>
              </a:rPr>
              <a:t>dias </a:t>
            </a:r>
            <a:r>
              <a:rPr lang="pt-BR" sz="2800" dirty="0" err="1">
                <a:solidFill>
                  <a:srgbClr val="0000FF"/>
                </a:solidFill>
              </a:rPr>
              <a:t>após</a:t>
            </a:r>
            <a:r>
              <a:rPr lang="pt-BR" sz="2800" dirty="0">
                <a:solidFill>
                  <a:srgbClr val="0000FF"/>
                </a:solidFill>
              </a:rPr>
              <a:t> a </a:t>
            </a:r>
            <a:r>
              <a:rPr lang="pt-BR" sz="2800" dirty="0" err="1">
                <a:solidFill>
                  <a:srgbClr val="0000FF"/>
                </a:solidFill>
              </a:rPr>
              <a:t>apresentação</a:t>
            </a:r>
            <a:r>
              <a:rPr lang="pt-BR" sz="2800" dirty="0">
                <a:solidFill>
                  <a:srgbClr val="0000FF"/>
                </a:solidFill>
              </a:rPr>
              <a:t> dos itens solicitados.</a:t>
            </a:r>
            <a:r>
              <a:rPr lang="pt-BR" sz="2800" dirty="0" smtClean="0">
                <a:solidFill>
                  <a:srgbClr val="0000FF"/>
                </a:solidFill>
              </a:rPr>
              <a:t>”</a:t>
            </a:r>
            <a:r>
              <a:rPr lang="pt-BR" sz="2800" dirty="0">
                <a:solidFill>
                  <a:srgbClr val="0000FF"/>
                </a:solidFill>
              </a:rPr>
              <a:t> </a:t>
            </a:r>
            <a:r>
              <a:rPr lang="pt-BR" sz="2000" dirty="0">
                <a:solidFill>
                  <a:srgbClr val="0000FF"/>
                </a:solidFill>
              </a:rPr>
              <a:t>PL </a:t>
            </a:r>
            <a:r>
              <a:rPr lang="en-US" sz="2000" dirty="0">
                <a:solidFill>
                  <a:srgbClr val="0000FF"/>
                </a:solidFill>
              </a:rPr>
              <a:t>3.406/2015 </a:t>
            </a:r>
            <a:endParaRPr lang="pt-BR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63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875" y="321001"/>
            <a:ext cx="8638132" cy="5842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pt-BR" sz="2000" dirty="0"/>
              <a:t>Art. 35. Por ocasião do exame técnico, será elaborado o </a:t>
            </a:r>
            <a:r>
              <a:rPr lang="pt-BR" sz="2000" b="1" dirty="0"/>
              <a:t>relatório de busca </a:t>
            </a:r>
            <a:r>
              <a:rPr lang="pt-BR" sz="2000" dirty="0"/>
              <a:t>e </a:t>
            </a:r>
            <a:r>
              <a:rPr lang="pt-BR" sz="2000" b="1" dirty="0"/>
              <a:t>parecer</a:t>
            </a:r>
            <a:r>
              <a:rPr lang="pt-BR" sz="2000" dirty="0"/>
              <a:t> relativo a: </a:t>
            </a:r>
            <a:endParaRPr lang="pt-BR" sz="2000" dirty="0" smtClean="0"/>
          </a:p>
          <a:p>
            <a:pPr lvl="1">
              <a:lnSpc>
                <a:spcPct val="110000"/>
              </a:lnSpc>
            </a:pPr>
            <a:r>
              <a:rPr lang="pt-BR" sz="2000" dirty="0" err="1" smtClean="0"/>
              <a:t>I</a:t>
            </a:r>
            <a:r>
              <a:rPr lang="pt-BR" sz="2000" dirty="0" smtClean="0"/>
              <a:t> </a:t>
            </a:r>
            <a:r>
              <a:rPr lang="pt-BR" sz="2000" dirty="0"/>
              <a:t>- patenteabilidade do pedido;</a:t>
            </a:r>
          </a:p>
          <a:p>
            <a:pPr lvl="1">
              <a:lnSpc>
                <a:spcPct val="110000"/>
              </a:lnSpc>
            </a:pPr>
            <a:r>
              <a:rPr lang="pt-BR" sz="2000" dirty="0"/>
              <a:t>II - adaptação do pedido à natureza reivindicada;</a:t>
            </a:r>
          </a:p>
          <a:p>
            <a:pPr lvl="1">
              <a:lnSpc>
                <a:spcPct val="110000"/>
              </a:lnSpc>
            </a:pPr>
            <a:r>
              <a:rPr lang="pt-BR" sz="2000" dirty="0"/>
              <a:t>III - reformulação do pedido ou divisão; ou</a:t>
            </a:r>
          </a:p>
          <a:p>
            <a:pPr lvl="1">
              <a:lnSpc>
                <a:spcPct val="110000"/>
              </a:lnSpc>
            </a:pPr>
            <a:r>
              <a:rPr lang="pt-BR" sz="2000" dirty="0"/>
              <a:t>IV - exigências técnicas.</a:t>
            </a:r>
          </a:p>
          <a:p>
            <a:pPr>
              <a:lnSpc>
                <a:spcPct val="110000"/>
              </a:lnSpc>
            </a:pPr>
            <a:endParaRPr lang="pt-BR" sz="2000" dirty="0" smtClean="0"/>
          </a:p>
          <a:p>
            <a:pPr>
              <a:lnSpc>
                <a:spcPct val="110000"/>
              </a:lnSpc>
            </a:pPr>
            <a:r>
              <a:rPr lang="pt-BR" sz="2000" dirty="0" smtClean="0"/>
              <a:t>Art</a:t>
            </a:r>
            <a:r>
              <a:rPr lang="pt-BR" sz="2000" dirty="0"/>
              <a:t>. 36. Quando o parecer for pela não patenteabilidade ou pelo não enquadramento do pedido na natureza reivindicada ou formular qualquer exigência, o depositante será intimado para </a:t>
            </a:r>
            <a:r>
              <a:rPr lang="pt-BR" sz="2000" b="1" dirty="0"/>
              <a:t>manifestar-se no prazo de 90 dias</a:t>
            </a:r>
            <a:r>
              <a:rPr lang="pt-BR" sz="2000" dirty="0"/>
              <a:t>.</a:t>
            </a:r>
          </a:p>
          <a:p>
            <a:pPr lvl="1">
              <a:lnSpc>
                <a:spcPct val="110000"/>
              </a:lnSpc>
            </a:pPr>
            <a:r>
              <a:rPr lang="pt-BR" sz="2000" dirty="0"/>
              <a:t>§ 1o Não respondida a exigência, o pedido será definitivamente arquivado.</a:t>
            </a:r>
          </a:p>
          <a:p>
            <a:pPr lvl="1">
              <a:lnSpc>
                <a:spcPct val="110000"/>
              </a:lnSpc>
            </a:pPr>
            <a:r>
              <a:rPr lang="pt-BR" sz="2000" dirty="0"/>
              <a:t>§ 2o Respondida a exigência, ainda que não cumprida, ou contestada sua formulação, e havendo ou não manifestação sobre a patenteabilidade ou o enquadramento, dar-se-á prosseguimento ao exame.</a:t>
            </a:r>
          </a:p>
          <a:p>
            <a:pPr>
              <a:lnSpc>
                <a:spcPct val="110000"/>
              </a:lnSpc>
            </a:pPr>
            <a:endParaRPr lang="pt-BR" sz="2000" dirty="0" smtClean="0"/>
          </a:p>
          <a:p>
            <a:pPr>
              <a:lnSpc>
                <a:spcPct val="110000"/>
              </a:lnSpc>
            </a:pPr>
            <a:r>
              <a:rPr lang="pt-BR" sz="2000" dirty="0" smtClean="0"/>
              <a:t>Art</a:t>
            </a:r>
            <a:r>
              <a:rPr lang="pt-BR" sz="2000" dirty="0"/>
              <a:t>. 37. Concluído o exame, será proferida decisão, deferindo ou indeferindo o pedido de patente.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321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694" y="1207566"/>
            <a:ext cx="83869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Da Vigência da Patente</a:t>
            </a:r>
          </a:p>
          <a:p>
            <a:r>
              <a:rPr lang="pt-BR" sz="2800" dirty="0"/>
              <a:t>Art. 40. A patente de invenção vigorará pelo prazo de 20 (vinte) anos e a de modelo de utilidade pelo prazo 15 (quinze) anos contados da data de depósito.</a:t>
            </a:r>
          </a:p>
          <a:p>
            <a:r>
              <a:rPr lang="pt-BR" sz="2800" dirty="0"/>
              <a:t>§</a:t>
            </a:r>
            <a:r>
              <a:rPr lang="pt-BR" sz="2800" dirty="0" smtClean="0"/>
              <a:t> </a:t>
            </a:r>
            <a:r>
              <a:rPr lang="pt-BR" sz="2800" dirty="0"/>
              <a:t>único. O prazo de vigência não será inferior a 10 </a:t>
            </a:r>
            <a:r>
              <a:rPr lang="pt-BR" sz="2800" dirty="0" smtClean="0"/>
              <a:t>anos </a:t>
            </a:r>
            <a:r>
              <a:rPr lang="pt-BR" sz="2800" dirty="0"/>
              <a:t>para a patente de invenção e a 7 </a:t>
            </a:r>
            <a:r>
              <a:rPr lang="pt-BR" sz="2800" dirty="0" smtClean="0"/>
              <a:t>anos </a:t>
            </a:r>
            <a:r>
              <a:rPr lang="pt-BR" sz="2800" dirty="0"/>
              <a:t>para a patente de modelo de utilidade, a contar da data de concessão, ressalvada a hipótese de o INPI estar impedido de proceder ao exame de mérito do pedido, por pendência judicial comprovada ou por motivo de força maior.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680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729" y="930436"/>
            <a:ext cx="834640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latin typeface="Century Gothic"/>
                <a:cs typeface="Century Gothic"/>
              </a:rPr>
              <a:t>TÍTULO III - DAS MARCAS </a:t>
            </a:r>
          </a:p>
          <a:p>
            <a:pPr algn="ctr"/>
            <a:r>
              <a:rPr lang="pt-BR" sz="2800" dirty="0" smtClean="0">
                <a:latin typeface="Century Gothic"/>
                <a:cs typeface="Century Gothic"/>
              </a:rPr>
              <a:t>CAPÍTULO IX - DO EXAME </a:t>
            </a:r>
          </a:p>
          <a:p>
            <a:pPr algn="ctr"/>
            <a:endParaRPr lang="pt-BR" sz="2800" dirty="0" smtClean="0">
              <a:latin typeface="Century Gothic"/>
              <a:cs typeface="Century Gothic"/>
            </a:endParaRPr>
          </a:p>
          <a:p>
            <a:pPr algn="just"/>
            <a:r>
              <a:rPr lang="pt-BR" sz="2800" dirty="0" smtClean="0">
                <a:latin typeface="Century Gothic"/>
                <a:cs typeface="Century Gothic"/>
              </a:rPr>
              <a:t>Art. 160. Concluído o exame, será proferida decisão, deferindo ou indeferindo o pedido de registro [da marca].</a:t>
            </a:r>
          </a:p>
          <a:p>
            <a:pPr algn="just"/>
            <a:endParaRPr lang="pt-BR" sz="2800" dirty="0" smtClean="0">
              <a:latin typeface="Century Gothic"/>
              <a:cs typeface="Century Gothic"/>
            </a:endParaRPr>
          </a:p>
          <a:p>
            <a:pPr algn="just"/>
            <a:r>
              <a:rPr lang="pt-BR" sz="2800" dirty="0" smtClean="0">
                <a:solidFill>
                  <a:srgbClr val="0000FF"/>
                </a:solidFill>
                <a:latin typeface="Century Gothic"/>
                <a:cs typeface="Century Gothic"/>
              </a:rPr>
              <a:t>"</a:t>
            </a:r>
            <a:r>
              <a:rPr lang="pt-BR" sz="2800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Parágrafo</a:t>
            </a:r>
            <a:r>
              <a:rPr lang="pt-BR" sz="2800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pt-BR" sz="2800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único</a:t>
            </a:r>
            <a:r>
              <a:rPr lang="pt-BR" sz="2800" dirty="0" smtClean="0">
                <a:solidFill>
                  <a:srgbClr val="0000FF"/>
                </a:solidFill>
                <a:latin typeface="Century Gothic"/>
                <a:cs typeface="Century Gothic"/>
              </a:rPr>
              <a:t>. O exame do pedido de registro de marca </a:t>
            </a:r>
            <a:r>
              <a:rPr lang="pt-BR" sz="2800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sera</a:t>
            </a:r>
            <a:r>
              <a:rPr lang="pt-BR" sz="2800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pt-BR" sz="2800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concluído</a:t>
            </a:r>
            <a:r>
              <a:rPr lang="pt-BR" sz="2800" dirty="0" smtClean="0">
                <a:solidFill>
                  <a:srgbClr val="0000FF"/>
                </a:solidFill>
                <a:latin typeface="Century Gothic"/>
                <a:cs typeface="Century Gothic"/>
              </a:rPr>
              <a:t> no </a:t>
            </a:r>
            <a:r>
              <a:rPr lang="pt-BR" sz="28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prazo </a:t>
            </a:r>
            <a:r>
              <a:rPr lang="pt-BR" sz="28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máximo</a:t>
            </a:r>
            <a:r>
              <a:rPr lang="pt-BR" sz="28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de 180 dias</a:t>
            </a:r>
            <a:r>
              <a:rPr lang="pt-BR" sz="2800" dirty="0" smtClean="0">
                <a:solidFill>
                  <a:srgbClr val="0000FF"/>
                </a:solidFill>
                <a:latin typeface="Century Gothic"/>
                <a:cs typeface="Century Gothic"/>
              </a:rPr>
              <a:t>.” PL 3.406/2015 </a:t>
            </a:r>
            <a:endParaRPr lang="pt-BR" sz="2800" dirty="0">
              <a:solidFill>
                <a:srgbClr val="0000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10415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61269" y="1879366"/>
            <a:ext cx="7992888" cy="3593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000" dirty="0">
                <a:solidFill>
                  <a:srgbClr val="004301"/>
                </a:solidFill>
                <a:latin typeface="Century Gothic"/>
                <a:cs typeface="Century Gothic"/>
              </a:rPr>
              <a:t>Ministério da </a:t>
            </a:r>
            <a:r>
              <a:rPr lang="pt-BR" sz="2000" dirty="0" smtClean="0">
                <a:solidFill>
                  <a:srgbClr val="004301"/>
                </a:solidFill>
                <a:latin typeface="Century Gothic"/>
                <a:cs typeface="Century Gothic"/>
              </a:rPr>
              <a:t>Indústria</a:t>
            </a:r>
            <a:r>
              <a:rPr lang="pt-BR" sz="2000" dirty="0">
                <a:solidFill>
                  <a:srgbClr val="004301"/>
                </a:solidFill>
                <a:latin typeface="Century Gothic"/>
                <a:cs typeface="Century Gothic"/>
              </a:rPr>
              <a:t>, </a:t>
            </a:r>
            <a:r>
              <a:rPr lang="pt-BR" sz="2000" dirty="0" smtClean="0">
                <a:solidFill>
                  <a:srgbClr val="004301"/>
                </a:solidFill>
                <a:latin typeface="Century Gothic"/>
                <a:cs typeface="Century Gothic"/>
              </a:rPr>
              <a:t>Comércio Exterior </a:t>
            </a:r>
            <a:r>
              <a:rPr lang="pt-BR" sz="2000" dirty="0">
                <a:solidFill>
                  <a:srgbClr val="004301"/>
                </a:solidFill>
                <a:latin typeface="Century Gothic"/>
                <a:cs typeface="Century Gothic"/>
              </a:rPr>
              <a:t>e </a:t>
            </a:r>
            <a:r>
              <a:rPr lang="pt-BR" sz="2000" dirty="0" smtClean="0">
                <a:solidFill>
                  <a:srgbClr val="004301"/>
                </a:solidFill>
                <a:latin typeface="Century Gothic"/>
                <a:cs typeface="Century Gothic"/>
              </a:rPr>
              <a:t>Serviços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pt-BR" sz="2000" dirty="0" smtClean="0">
                <a:solidFill>
                  <a:srgbClr val="004301"/>
                </a:solidFill>
                <a:latin typeface="Century Gothic"/>
                <a:cs typeface="Century Gothic"/>
              </a:rPr>
              <a:t>Instituto </a:t>
            </a:r>
            <a:r>
              <a:rPr lang="pt-BR" sz="2000" dirty="0">
                <a:solidFill>
                  <a:srgbClr val="004301"/>
                </a:solidFill>
                <a:latin typeface="Century Gothic"/>
                <a:cs typeface="Century Gothic"/>
              </a:rPr>
              <a:t>Nacional </a:t>
            </a:r>
            <a:r>
              <a:rPr lang="pt-BR" sz="2000" dirty="0" smtClean="0">
                <a:solidFill>
                  <a:srgbClr val="004301"/>
                </a:solidFill>
                <a:latin typeface="Century Gothic"/>
                <a:cs typeface="Century Gothic"/>
              </a:rPr>
              <a:t>da </a:t>
            </a:r>
            <a:r>
              <a:rPr lang="pt-BR" sz="2000" dirty="0">
                <a:solidFill>
                  <a:srgbClr val="004301"/>
                </a:solidFill>
                <a:latin typeface="Century Gothic"/>
                <a:cs typeface="Century Gothic"/>
              </a:rPr>
              <a:t>Propriedade Industrial</a:t>
            </a:r>
          </a:p>
          <a:p>
            <a:pPr marL="0" indent="0" algn="ctr">
              <a:spcBef>
                <a:spcPts val="600"/>
              </a:spcBef>
              <a:buNone/>
            </a:pPr>
            <a:endParaRPr lang="pt-BR" sz="2000" b="1" dirty="0" smtClean="0">
              <a:solidFill>
                <a:srgbClr val="004301"/>
              </a:solidFill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</a:pPr>
            <a:endParaRPr lang="pt-BR" sz="2400" b="1" dirty="0" smtClean="0">
              <a:solidFill>
                <a:srgbClr val="004301"/>
              </a:solidFill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pt-BR" sz="2400" b="1" dirty="0" smtClean="0">
                <a:solidFill>
                  <a:srgbClr val="004301"/>
                </a:solidFill>
                <a:latin typeface="Century Gothic"/>
                <a:cs typeface="Century Gothic"/>
              </a:rPr>
              <a:t>Luiz Otávio Pimentel</a:t>
            </a:r>
            <a:endParaRPr lang="pt-BR" sz="2400" b="1" dirty="0">
              <a:solidFill>
                <a:srgbClr val="004301"/>
              </a:solidFill>
              <a:latin typeface="Century Gothic"/>
              <a:cs typeface="Century Gothic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pt-BR" dirty="0" smtClean="0">
                <a:solidFill>
                  <a:srgbClr val="004301"/>
                </a:solidFill>
                <a:latin typeface="Century Gothic"/>
                <a:cs typeface="Century Gothic"/>
              </a:rPr>
              <a:t>Presidente</a:t>
            </a:r>
            <a:endParaRPr lang="pt-BR" kern="0" spc="-50" dirty="0" smtClean="0">
              <a:solidFill>
                <a:srgbClr val="004301"/>
              </a:solidFill>
              <a:latin typeface="Century Gothic"/>
              <a:cs typeface="Century Gothic"/>
            </a:endParaRPr>
          </a:p>
          <a:p>
            <a:pPr algn="ctr">
              <a:spcBef>
                <a:spcPts val="600"/>
              </a:spcBef>
            </a:pPr>
            <a:endParaRPr lang="pt-BR" kern="0" spc="-50" dirty="0" smtClean="0">
              <a:solidFill>
                <a:srgbClr val="004301"/>
              </a:solidFill>
              <a:latin typeface="Century Gothic"/>
              <a:cs typeface="Century Gothic"/>
            </a:endParaRPr>
          </a:p>
          <a:p>
            <a:pPr algn="ctr">
              <a:spcBef>
                <a:spcPts val="600"/>
              </a:spcBef>
            </a:pPr>
            <a:endParaRPr lang="pt-BR" kern="0" spc="-50" noProof="1" smtClean="0">
              <a:solidFill>
                <a:srgbClr val="004301"/>
              </a:solidFill>
              <a:latin typeface="Century Gothic"/>
              <a:cs typeface="Century Gothic"/>
            </a:endParaRPr>
          </a:p>
          <a:p>
            <a:pPr algn="ctr">
              <a:spcBef>
                <a:spcPts val="600"/>
              </a:spcBef>
            </a:pPr>
            <a:r>
              <a:rPr lang="pt-BR" kern="0" spc="-50" noProof="1" smtClean="0">
                <a:solidFill>
                  <a:srgbClr val="004301"/>
                </a:solidFill>
                <a:latin typeface="Century Gothic"/>
                <a:cs typeface="Century Gothic"/>
              </a:rPr>
              <a:t>presidente@inpi.gov.br</a:t>
            </a:r>
          </a:p>
          <a:p>
            <a:pPr algn="ctr">
              <a:spcBef>
                <a:spcPts val="600"/>
              </a:spcBef>
            </a:pPr>
            <a:r>
              <a:rPr lang="pl-PL" kern="0" spc="-50" noProof="1" smtClean="0">
                <a:solidFill>
                  <a:srgbClr val="004301"/>
                </a:solidFill>
                <a:latin typeface="Century Gothic"/>
                <a:cs typeface="Century Gothic"/>
              </a:rPr>
              <a:t>www.inpi.gov.br</a:t>
            </a:r>
            <a:endParaRPr lang="pl-PL" kern="0" spc="-50" noProof="1">
              <a:solidFill>
                <a:srgbClr val="004301"/>
              </a:solidFill>
              <a:latin typeface="Century Gothic"/>
              <a:cs typeface="Century Gothic"/>
            </a:endParaRPr>
          </a:p>
        </p:txBody>
      </p:sp>
      <p:pic>
        <p:nvPicPr>
          <p:cNvPr id="13" name="Imagem 1" descr="Description: brasao_co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99546"/>
            <a:ext cx="1296144" cy="1179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02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7167"/>
          <p:cNvSpPr/>
          <p:nvPr/>
        </p:nvSpPr>
        <p:spPr>
          <a:xfrm>
            <a:off x="1" y="574299"/>
            <a:ext cx="9144000" cy="560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  <a:t>Patentes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  <a:t>: </a:t>
            </a:r>
            <a:r>
              <a:rPr lang="pt-BR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  <a:t>Backlog</a:t>
            </a:r>
            <a:r>
              <a:rPr lang="pt-BR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  <a:t>na </a:t>
            </a: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  <a:t>Primeira Instância Administrativa</a:t>
            </a:r>
            <a:endParaRPr lang="en-US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71" y="1346339"/>
            <a:ext cx="8783955" cy="4214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0192" y="5931618"/>
            <a:ext cx="5526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Novembro de 2016: estimado em </a:t>
            </a:r>
            <a:r>
              <a:rPr lang="pt-BR" sz="2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250.000</a:t>
            </a:r>
            <a:endParaRPr lang="pt-BR" sz="24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6128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9512" y="188640"/>
            <a:ext cx="8831608" cy="6336704"/>
            <a:chOff x="179512" y="188640"/>
            <a:chExt cx="8831608" cy="63367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188640"/>
              <a:ext cx="8831608" cy="63367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7707735" y="5350845"/>
              <a:ext cx="9449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222.586</a:t>
              </a:r>
              <a:endParaRPr lang="en-US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533173" y="251005"/>
              <a:ext cx="1126230" cy="58477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3200" b="1" dirty="0" smtClean="0"/>
                <a:t>1.153</a:t>
              </a:r>
              <a:endParaRPr lang="en-US" sz="3200" b="1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4495318" y="1997648"/>
              <a:ext cx="1185545" cy="1041632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atin typeface="Arial Narrow"/>
                  <a:cs typeface="Arial Narrow"/>
                </a:rPr>
                <a:t>19</a:t>
              </a:r>
              <a:r>
                <a:rPr lang="en-US" sz="3200" b="1" dirty="0" smtClean="0">
                  <a:latin typeface="Arial Narrow"/>
                  <a:cs typeface="Arial Narrow"/>
                </a:rPr>
                <a:t>x</a:t>
              </a:r>
              <a:endParaRPr lang="en-US" sz="4000" b="1" dirty="0">
                <a:latin typeface="Arial Narrow"/>
                <a:cs typeface="Arial Narrow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95631" y="1564445"/>
            <a:ext cx="23431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Backlog total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7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03708" y="791086"/>
            <a:ext cx="8586628" cy="5798410"/>
            <a:chOff x="303708" y="791086"/>
            <a:chExt cx="8586628" cy="5798410"/>
          </a:xfrm>
        </p:grpSpPr>
        <p:grpSp>
          <p:nvGrpSpPr>
            <p:cNvPr id="3" name="Group 2"/>
            <p:cNvGrpSpPr/>
            <p:nvPr/>
          </p:nvGrpSpPr>
          <p:grpSpPr>
            <a:xfrm>
              <a:off x="303708" y="791086"/>
              <a:ext cx="8586628" cy="5798410"/>
              <a:chOff x="161925" y="684213"/>
              <a:chExt cx="10367963" cy="6624637"/>
            </a:xfrm>
          </p:grpSpPr>
          <p:grpSp>
            <p:nvGrpSpPr>
              <p:cNvPr id="6" name="Group 1"/>
              <p:cNvGrpSpPr>
                <a:grpSpLocks/>
              </p:cNvGrpSpPr>
              <p:nvPr/>
            </p:nvGrpSpPr>
            <p:grpSpPr bwMode="auto">
              <a:xfrm>
                <a:off x="161925" y="684213"/>
                <a:ext cx="10367963" cy="6264275"/>
                <a:chOff x="576188" y="1314489"/>
                <a:chExt cx="5735712" cy="3428132"/>
              </a:xfrm>
            </p:grpSpPr>
            <p:pic>
              <p:nvPicPr>
                <p:cNvPr id="16" name="Picture 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188" y="1314489"/>
                  <a:ext cx="5735712" cy="3428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" name="Rectangle 3"/>
                <p:cNvSpPr>
                  <a:spLocks noChangeArrowheads="1"/>
                </p:cNvSpPr>
                <p:nvPr/>
              </p:nvSpPr>
              <p:spPr bwMode="auto">
                <a:xfrm>
                  <a:off x="5911845" y="4297953"/>
                  <a:ext cx="39265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800"/>
                    <a:t>2016</a:t>
                  </a:r>
                </a:p>
              </p:txBody>
            </p:sp>
          </p:grpSp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>
                <a:off x="1288143" y="1797609"/>
                <a:ext cx="7801884" cy="4719079"/>
                <a:chOff x="1288739" y="1797151"/>
                <a:chExt cx="7801586" cy="4719537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8788949" y="3810566"/>
                  <a:ext cx="301376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313458" y="1797151"/>
                  <a:ext cx="7416517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313458" y="6516688"/>
                  <a:ext cx="7776864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288739" y="1797151"/>
                  <a:ext cx="24719" cy="471953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8788949" y="1797151"/>
                  <a:ext cx="0" cy="201341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9090323" y="3810566"/>
                  <a:ext cx="0" cy="263309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TextBox 26"/>
              <p:cNvSpPr txBox="1">
                <a:spLocks noChangeArrowheads="1"/>
              </p:cNvSpPr>
              <p:nvPr/>
            </p:nvSpPr>
            <p:spPr bwMode="auto">
              <a:xfrm>
                <a:off x="1457326" y="2164335"/>
                <a:ext cx="3762583" cy="1646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3600" dirty="0" smtClean="0">
                    <a:solidFill>
                      <a:srgbClr val="FF0000"/>
                    </a:solidFill>
                    <a:latin typeface="Century Gothic" charset="0"/>
                    <a:cs typeface="Century Gothic" charset="0"/>
                  </a:rPr>
                  <a:t>Backlog</a:t>
                </a:r>
              </a:p>
              <a:p>
                <a:pPr algn="ctr"/>
                <a:r>
                  <a:rPr lang="pt-BR" sz="1400" dirty="0" smtClean="0">
                    <a:solidFill>
                      <a:srgbClr val="FF0000"/>
                    </a:solidFill>
                    <a:latin typeface="Century Gothic" charset="0"/>
                    <a:cs typeface="Century Gothic" charset="0"/>
                  </a:rPr>
                  <a:t>Junho/2016</a:t>
                </a:r>
                <a:endParaRPr lang="pt-BR" sz="1400" dirty="0">
                  <a:solidFill>
                    <a:srgbClr val="FF0000"/>
                  </a:solidFill>
                  <a:latin typeface="Century Gothic" charset="0"/>
                  <a:cs typeface="Century Gothic" charset="0"/>
                </a:endParaRPr>
              </a:p>
            </p:txBody>
          </p:sp>
          <p:sp>
            <p:nvSpPr>
              <p:cNvPr id="9" name="TextBox 28"/>
              <p:cNvSpPr txBox="1">
                <a:spLocks noChangeArrowheads="1"/>
              </p:cNvSpPr>
              <p:nvPr/>
            </p:nvSpPr>
            <p:spPr bwMode="auto">
              <a:xfrm>
                <a:off x="377825" y="7031038"/>
                <a:ext cx="1325563" cy="27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sz="1200" noProof="1">
                    <a:solidFill>
                      <a:srgbClr val="376092"/>
                    </a:solidFill>
                  </a:rPr>
                  <a:t>Fonte: INPI/DIRPA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1302560" y="4475270"/>
              <a:ext cx="4089916" cy="135694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36429" y="4497970"/>
              <a:ext cx="3074495" cy="422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 smtClean="0">
                  <a:solidFill>
                    <a:srgbClr val="FF0000"/>
                  </a:solidFill>
                  <a:latin typeface="Arial Narrow"/>
                  <a:cs typeface="Arial Narrow"/>
                </a:rPr>
                <a:t>Incidência do </a:t>
              </a:r>
              <a:r>
                <a:rPr lang="pt-BR" sz="1100" dirty="0">
                  <a:solidFill>
                    <a:srgbClr val="FF0000"/>
                  </a:solidFill>
                  <a:latin typeface="Arial Narrow"/>
                  <a:cs typeface="Arial Narrow"/>
                </a:rPr>
                <a:t>§ </a:t>
              </a:r>
              <a:r>
                <a:rPr lang="pt-BR" sz="1100" dirty="0" smtClean="0">
                  <a:solidFill>
                    <a:srgbClr val="FF0000"/>
                  </a:solidFill>
                  <a:latin typeface="Arial Narrow"/>
                  <a:cs typeface="Arial Narrow"/>
                </a:rPr>
                <a:t>único do art. 40 da LPI</a:t>
              </a:r>
              <a:endParaRPr lang="pt-BR" sz="1100" dirty="0">
                <a:solidFill>
                  <a:srgbClr val="FF0000"/>
                </a:solidFill>
                <a:latin typeface="Arial Narrow"/>
                <a:cs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675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037"/>
            <a:ext cx="9144000" cy="4217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6366" y="418703"/>
            <a:ext cx="3093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Century Gothic"/>
                <a:cs typeface="Century Gothic"/>
              </a:rPr>
              <a:t>1997 a 2015</a:t>
            </a:r>
            <a:endParaRPr lang="en-US" sz="4000" dirty="0">
              <a:solidFill>
                <a:srgbClr val="0000FF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0192" y="5931618"/>
            <a:ext cx="5526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Novembro de 2016: estimado em </a:t>
            </a:r>
            <a:r>
              <a:rPr lang="pt-BR" sz="2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250.000</a:t>
            </a:r>
            <a:endParaRPr lang="pt-BR" sz="24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3934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280" y="366129"/>
            <a:ext cx="8701090" cy="624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400" b="1" dirty="0" smtClean="0">
                <a:solidFill>
                  <a:srgbClr val="FF0000"/>
                </a:solidFill>
              </a:rPr>
              <a:t>Anuência prévia da ANVISA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pt-BR" sz="2000" dirty="0" smtClean="0"/>
              <a:t>Lei </a:t>
            </a:r>
            <a:r>
              <a:rPr lang="pt-BR" sz="2000" dirty="0" smtClean="0"/>
              <a:t>10.196</a:t>
            </a:r>
            <a:r>
              <a:rPr lang="pt-BR" sz="2000" dirty="0" smtClean="0"/>
              <a:t>, de 2001, </a:t>
            </a:r>
            <a:r>
              <a:rPr lang="pt-BR" sz="2000" dirty="0" smtClean="0"/>
              <a:t>incluiu art</a:t>
            </a:r>
            <a:r>
              <a:rPr lang="pt-BR" sz="2000" dirty="0" smtClean="0"/>
              <a:t>. 229-C na Lei 9.279, de 1996. </a:t>
            </a:r>
            <a:r>
              <a:rPr lang="pt-BR" sz="2000" dirty="0" smtClean="0"/>
              <a:t>anuência é condição </a:t>
            </a:r>
            <a:r>
              <a:rPr lang="pt-BR" sz="2000" dirty="0" smtClean="0"/>
              <a:t>para </a:t>
            </a:r>
            <a:r>
              <a:rPr lang="pt-BR" sz="2000" dirty="0" smtClean="0"/>
              <a:t>concessão </a:t>
            </a:r>
            <a:r>
              <a:rPr lang="pt-BR" sz="2000" dirty="0" smtClean="0"/>
              <a:t>de patentes </a:t>
            </a:r>
            <a:r>
              <a:rPr lang="pt-BR" sz="2000" dirty="0" smtClean="0"/>
              <a:t>farmacêuticas </a:t>
            </a:r>
            <a:r>
              <a:rPr lang="pt-BR" sz="2000" dirty="0" smtClean="0"/>
              <a:t>pelo INPI.</a:t>
            </a:r>
          </a:p>
          <a:p>
            <a:pPr algn="ctr">
              <a:lnSpc>
                <a:spcPct val="11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Patentes </a:t>
            </a:r>
            <a:r>
              <a:rPr lang="pt-BR" sz="2000" b="1" dirty="0">
                <a:solidFill>
                  <a:srgbClr val="FF0000"/>
                </a:solidFill>
              </a:rPr>
              <a:t>na área químico-</a:t>
            </a:r>
            <a:r>
              <a:rPr lang="pt-BR" sz="2000" b="1" dirty="0" smtClean="0">
                <a:solidFill>
                  <a:srgbClr val="FF0000"/>
                </a:solidFill>
              </a:rPr>
              <a:t>farmacêutica depois da Lei </a:t>
            </a:r>
            <a:r>
              <a:rPr lang="pt-BR" sz="2000" b="1" dirty="0">
                <a:solidFill>
                  <a:srgbClr val="FF0000"/>
                </a:solidFill>
              </a:rPr>
              <a:t>9.279, de 1996</a:t>
            </a:r>
            <a:endParaRPr lang="pt-BR" sz="20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pt-BR" sz="2000" dirty="0" smtClean="0"/>
              <a:t>Depositados no Brasil </a:t>
            </a:r>
            <a:r>
              <a:rPr lang="pt-BR" sz="2000" b="1" dirty="0"/>
              <a:t>47.000 pedidos </a:t>
            </a:r>
            <a:r>
              <a:rPr lang="pt-BR" sz="2000" dirty="0"/>
              <a:t>de </a:t>
            </a:r>
            <a:r>
              <a:rPr lang="pt-BR" sz="2000" dirty="0" smtClean="0"/>
              <a:t>patente,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pt-BR" sz="2000" dirty="0" smtClean="0"/>
              <a:t>enviados para ANVISA </a:t>
            </a:r>
            <a:r>
              <a:rPr lang="pt-BR" sz="2000" b="1" dirty="0" smtClean="0"/>
              <a:t>6.700 pedidos </a:t>
            </a:r>
            <a:r>
              <a:rPr lang="pt-BR" sz="2000" dirty="0" smtClean="0"/>
              <a:t>de patente:</a:t>
            </a:r>
          </a:p>
          <a:p>
            <a:pPr marL="800100" lvl="1" indent="-342900">
              <a:lnSpc>
                <a:spcPct val="110000"/>
              </a:lnSpc>
              <a:buFont typeface="Wingdings" charset="2"/>
              <a:buChar char="ü"/>
            </a:pPr>
            <a:r>
              <a:rPr lang="pt-BR" sz="2400" dirty="0" smtClean="0"/>
              <a:t>2.900 foram anuídos,</a:t>
            </a:r>
          </a:p>
          <a:p>
            <a:pPr marL="800100" lvl="1" indent="-342900">
              <a:lnSpc>
                <a:spcPct val="110000"/>
              </a:lnSpc>
              <a:buFont typeface="Wingdings" charset="2"/>
              <a:buChar char="ü"/>
            </a:pPr>
            <a:r>
              <a:rPr lang="pt-BR" sz="2400" dirty="0" smtClean="0"/>
              <a:t>370 não foram anuídos</a:t>
            </a:r>
            <a:r>
              <a:rPr lang="pt-BR" sz="2400" dirty="0" smtClean="0"/>
              <a:t>.</a:t>
            </a:r>
            <a:endParaRPr lang="pt-BR" sz="2400" dirty="0" smtClean="0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pt-BR" sz="2400" b="1" dirty="0" smtClean="0"/>
              <a:t>2.600</a:t>
            </a:r>
            <a:r>
              <a:rPr lang="pt-BR" sz="2000" dirty="0" smtClean="0"/>
              <a:t> </a:t>
            </a:r>
            <a:r>
              <a:rPr lang="pt-BR" sz="2000" dirty="0"/>
              <a:t>pedidos na ANVISA para </a:t>
            </a:r>
            <a:r>
              <a:rPr lang="pt-BR" sz="2000" dirty="0" smtClean="0"/>
              <a:t>análise,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pt-BR" sz="2400" b="1" dirty="0" smtClean="0"/>
              <a:t>1.200</a:t>
            </a:r>
            <a:r>
              <a:rPr lang="pt-BR" sz="2000" dirty="0" smtClean="0"/>
              <a:t> </a:t>
            </a:r>
            <a:r>
              <a:rPr lang="pt-BR" sz="2000" dirty="0"/>
              <a:t>pedidos já recebidos da ANVISA, com análise de anuência prévia baseada em critérios de  patenteabilidade, ainda não decididos no </a:t>
            </a:r>
            <a:r>
              <a:rPr lang="pt-BR" sz="2000" dirty="0" smtClean="0"/>
              <a:t>INPI,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pt-BR" sz="2400" b="1" dirty="0" smtClean="0"/>
              <a:t>18.000</a:t>
            </a:r>
            <a:r>
              <a:rPr lang="pt-BR" sz="2000" dirty="0" smtClean="0"/>
              <a:t> </a:t>
            </a:r>
            <a:r>
              <a:rPr lang="pt-BR" sz="2000" dirty="0"/>
              <a:t>pedidos </a:t>
            </a:r>
            <a:r>
              <a:rPr lang="pt-BR" sz="2000" dirty="0" smtClean="0"/>
              <a:t>na base do INPI não encaminhados </a:t>
            </a:r>
            <a:r>
              <a:rPr lang="pt-BR" sz="2000" dirty="0"/>
              <a:t>para a </a:t>
            </a:r>
            <a:r>
              <a:rPr lang="pt-BR" sz="2000" dirty="0" smtClean="0"/>
              <a:t>ANVISA</a:t>
            </a:r>
            <a:r>
              <a:rPr lang="pt-BR" sz="2000" dirty="0"/>
              <a:t> </a:t>
            </a:r>
            <a:r>
              <a:rPr lang="pt-BR" sz="2000" dirty="0" smtClean="0"/>
              <a:t>(que </a:t>
            </a:r>
            <a:r>
              <a:rPr lang="pt-BR" sz="2000" dirty="0"/>
              <a:t>apresentou uma última tabela ainda não incorporada na nossa base</a:t>
            </a:r>
            <a:r>
              <a:rPr lang="pt-BR" sz="2000" dirty="0" smtClean="0"/>
              <a:t>).</a:t>
            </a:r>
            <a:endParaRPr lang="pt-BR" sz="2000" dirty="0"/>
          </a:p>
          <a:p>
            <a:pPr>
              <a:lnSpc>
                <a:spcPct val="110000"/>
              </a:lnSpc>
            </a:pPr>
            <a:r>
              <a:rPr lang="pt-BR" sz="2000" b="1" dirty="0" smtClean="0"/>
              <a:t>Medicamento para o tratamento da Hepatite C</a:t>
            </a:r>
            <a:endParaRPr lang="pt-BR" sz="2000" dirty="0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pt-BR" sz="2000" dirty="0" smtClean="0"/>
              <a:t>Ministério da Saúde, prerrogativas </a:t>
            </a:r>
            <a:r>
              <a:rPr lang="pt-BR" sz="2000" dirty="0" smtClean="0"/>
              <a:t>Resolução </a:t>
            </a:r>
            <a:r>
              <a:rPr lang="pt-BR" sz="2000" dirty="0" smtClean="0"/>
              <a:t>80, de 2013, </a:t>
            </a:r>
            <a:r>
              <a:rPr lang="pt-BR" sz="2000" dirty="0" smtClean="0"/>
              <a:t>permite exame prioritário, medicamentos </a:t>
            </a:r>
            <a:r>
              <a:rPr lang="pt-BR" sz="2000" dirty="0" smtClean="0"/>
              <a:t>de interesse da </a:t>
            </a:r>
            <a:r>
              <a:rPr lang="pt-BR" sz="2000" dirty="0" smtClean="0"/>
              <a:t>saúde</a:t>
            </a:r>
            <a:r>
              <a:rPr lang="pt-BR" sz="2000" dirty="0" smtClean="0"/>
              <a:t>, </a:t>
            </a:r>
            <a:r>
              <a:rPr lang="pt-BR" sz="2000" dirty="0" smtClean="0"/>
              <a:t>pedidos </a:t>
            </a:r>
            <a:r>
              <a:rPr lang="pt-BR" sz="2000" dirty="0" smtClean="0"/>
              <a:t>de patentes relacionados </a:t>
            </a:r>
            <a:r>
              <a:rPr lang="pt-BR" sz="2000" dirty="0" smtClean="0"/>
              <a:t>encaminhados </a:t>
            </a:r>
            <a:r>
              <a:rPr lang="pt-BR" sz="2000" dirty="0" smtClean="0"/>
              <a:t>prioritariamente para </a:t>
            </a:r>
            <a:r>
              <a:rPr lang="pt-BR" sz="2000" dirty="0" smtClean="0"/>
              <a:t>Anuência </a:t>
            </a:r>
            <a:r>
              <a:rPr lang="pt-BR" sz="2000" dirty="0" smtClean="0"/>
              <a:t>Prévia </a:t>
            </a:r>
            <a:r>
              <a:rPr lang="pt-BR" sz="2000" dirty="0" smtClean="0"/>
              <a:t>ANVISA</a:t>
            </a:r>
            <a:r>
              <a:rPr lang="pt-BR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4262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74567" y="2082087"/>
            <a:ext cx="8971748" cy="271903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>
            <a:lvl1pPr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3937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GB" sz="4800" i="1" dirty="0">
                <a:solidFill>
                  <a:schemeClr val="bg1"/>
                </a:solidFill>
                <a:latin typeface="Century Gothic"/>
                <a:cs typeface="Century Gothic"/>
              </a:rPr>
              <a:t>B</a:t>
            </a:r>
            <a:r>
              <a:rPr lang="en-GB" sz="48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acklog </a:t>
            </a:r>
            <a:r>
              <a:rPr lang="en-GB" sz="4800" i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Marcas</a:t>
            </a:r>
            <a:endParaRPr lang="en-GB" sz="4800" i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10000"/>
              </a:lnSpc>
            </a:pPr>
            <a:r>
              <a:rPr lang="pt-BR" sz="3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outro </a:t>
            </a:r>
            <a:r>
              <a:rPr lang="pt-BR" sz="3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problema crônico</a:t>
            </a:r>
          </a:p>
        </p:txBody>
      </p:sp>
    </p:spTree>
    <p:extLst>
      <p:ext uri="{BB962C8B-B14F-4D97-AF65-F5344CB8AC3E}">
        <p14:creationId xmlns:p14="http://schemas.microsoft.com/office/powerpoint/2010/main" val="1393543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1632</Words>
  <Application>Microsoft Macintosh PowerPoint</Application>
  <PresentationFormat>On-screen Show (4:3)</PresentationFormat>
  <Paragraphs>156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Luiz</dc:creator>
  <cp:lastModifiedBy>Luiz</cp:lastModifiedBy>
  <cp:revision>40</cp:revision>
  <dcterms:created xsi:type="dcterms:W3CDTF">2016-11-28T22:25:14Z</dcterms:created>
  <dcterms:modified xsi:type="dcterms:W3CDTF">2016-11-29T15:47:07Z</dcterms:modified>
</cp:coreProperties>
</file>