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1"/>
  </p:notesMasterIdLst>
  <p:sldIdLst>
    <p:sldId id="258" r:id="rId3"/>
    <p:sldId id="274" r:id="rId4"/>
    <p:sldId id="256" r:id="rId5"/>
    <p:sldId id="257" r:id="rId6"/>
    <p:sldId id="259" r:id="rId7"/>
    <p:sldId id="275" r:id="rId8"/>
    <p:sldId id="263" r:id="rId9"/>
    <p:sldId id="264" r:id="rId10"/>
    <p:sldId id="262" r:id="rId11"/>
    <p:sldId id="276" r:id="rId12"/>
    <p:sldId id="265" r:id="rId13"/>
    <p:sldId id="260" r:id="rId14"/>
    <p:sldId id="266" r:id="rId15"/>
    <p:sldId id="267" r:id="rId16"/>
    <p:sldId id="279" r:id="rId17"/>
    <p:sldId id="268" r:id="rId18"/>
    <p:sldId id="278" r:id="rId19"/>
    <p:sldId id="269" r:id="rId20"/>
    <p:sldId id="277" r:id="rId21"/>
    <p:sldId id="272" r:id="rId22"/>
    <p:sldId id="270" r:id="rId23"/>
    <p:sldId id="273" r:id="rId24"/>
    <p:sldId id="271" r:id="rId25"/>
    <p:sldId id="280" r:id="rId26"/>
    <p:sldId id="282" r:id="rId27"/>
    <p:sldId id="283" r:id="rId28"/>
    <p:sldId id="261" r:id="rId29"/>
    <p:sldId id="281" r:id="rId3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7" autoAdjust="0"/>
    <p:restoredTop sz="94660"/>
  </p:normalViewPr>
  <p:slideViewPr>
    <p:cSldViewPr>
      <p:cViewPr>
        <p:scale>
          <a:sx n="88" d="100"/>
          <a:sy n="88" d="100"/>
        </p:scale>
        <p:origin x="-1306" y="1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3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EF768C-C968-437C-A986-BE6F3DB02A5A}" type="datetimeFigureOut">
              <a:rPr lang="pt-BR" smtClean="0"/>
              <a:t>9/9/2015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A921C3-406B-47E8-AA60-4776055B5D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3621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D66C3-FD28-4E23-8F51-1DE281A087BA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7464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75128-B344-48FA-BF92-B4173F59BBCD}" type="datetimeFigureOut">
              <a:rPr lang="pt-BR" smtClean="0"/>
              <a:t>9/9/2015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516FB-8BD0-491E-8D2A-C3A7990F63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6876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75128-B344-48FA-BF92-B4173F59BBCD}" type="datetimeFigureOut">
              <a:rPr lang="pt-BR" smtClean="0"/>
              <a:t>9/9/2015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516FB-8BD0-491E-8D2A-C3A7990F63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8398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75128-B344-48FA-BF92-B4173F59BBCD}" type="datetimeFigureOut">
              <a:rPr lang="pt-BR" smtClean="0"/>
              <a:t>9/9/2015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516FB-8BD0-491E-8D2A-C3A7990F63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74216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6D92C-CB40-46B3-811C-4B307E8D07CA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9/9/2015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69437-C0CA-4245-AF34-5FBCB9E4F12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6336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83647-343C-4AFB-AD19-644C7B96CDD2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9/9/2015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69437-C0CA-4245-AF34-5FBCB9E4F12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3378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9CB30-DA1A-4D3B-A0C4-15586DE8065A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9/9/2015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69437-C0CA-4245-AF34-5FBCB9E4F12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676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55A9-EFBC-481F-8425-F03692DFAF58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9/9/2015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69437-C0CA-4245-AF34-5FBCB9E4F12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7278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AF61C-1182-406E-8B2D-AF1D0A08CC26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9/9/2015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69437-C0CA-4245-AF34-5FBCB9E4F12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95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41589-5E25-48E0-B24F-EB4E8F1FF701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9/9/2015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69437-C0CA-4245-AF34-5FBCB9E4F12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7189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AF1D0-D90B-4DE5-96A5-4E3140175382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9/9/2015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69437-C0CA-4245-AF34-5FBCB9E4F12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8065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6E23-1016-4E3E-97B8-B358F6028F0E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9/9/2015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69437-C0CA-4245-AF34-5FBCB9E4F12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45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75128-B344-48FA-BF92-B4173F59BBCD}" type="datetimeFigureOut">
              <a:rPr lang="pt-BR" smtClean="0"/>
              <a:t>9/9/2015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516FB-8BD0-491E-8D2A-C3A7990F63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06450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D0C2-9496-403A-B028-2EAD1EE13575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9/9/2015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69437-C0CA-4245-AF34-5FBCB9E4F12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6831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531F7-AB3E-4A59-9AE5-8644797FD66F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9/9/2015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69437-C0CA-4245-AF34-5FBCB9E4F12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966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B81C2-B6E6-4BA8-9703-05966B44226D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9/9/2015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69437-C0CA-4245-AF34-5FBCB9E4F12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7303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5517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75128-B344-48FA-BF92-B4173F59BBCD}" type="datetimeFigureOut">
              <a:rPr lang="pt-BR" smtClean="0"/>
              <a:t>9/9/2015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516FB-8BD0-491E-8D2A-C3A7990F63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6274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75128-B344-48FA-BF92-B4173F59BBCD}" type="datetimeFigureOut">
              <a:rPr lang="pt-BR" smtClean="0"/>
              <a:t>9/9/2015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516FB-8BD0-491E-8D2A-C3A7990F63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1137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75128-B344-48FA-BF92-B4173F59BBCD}" type="datetimeFigureOut">
              <a:rPr lang="pt-BR" smtClean="0"/>
              <a:t>9/9/2015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516FB-8BD0-491E-8D2A-C3A7990F63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4158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75128-B344-48FA-BF92-B4173F59BBCD}" type="datetimeFigureOut">
              <a:rPr lang="pt-BR" smtClean="0"/>
              <a:t>9/9/2015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516FB-8BD0-491E-8D2A-C3A7990F63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3768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75128-B344-48FA-BF92-B4173F59BBCD}" type="datetimeFigureOut">
              <a:rPr lang="pt-BR" smtClean="0"/>
              <a:t>9/9/2015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516FB-8BD0-491E-8D2A-C3A7990F63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667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75128-B344-48FA-BF92-B4173F59BBCD}" type="datetimeFigureOut">
              <a:rPr lang="pt-BR" smtClean="0"/>
              <a:t>9/9/2015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516FB-8BD0-491E-8D2A-C3A7990F63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1447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75128-B344-48FA-BF92-B4173F59BBCD}" type="datetimeFigureOut">
              <a:rPr lang="pt-BR" smtClean="0"/>
              <a:t>9/9/2015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516FB-8BD0-491E-8D2A-C3A7990F63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1261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B75128-B344-48FA-BF92-B4173F59BBCD}" type="datetimeFigureOut">
              <a:rPr lang="pt-BR" smtClean="0"/>
              <a:t>9/9/2015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16FB-8BD0-491E-8D2A-C3A7990F63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1290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1B7DD-677A-4124-A2F9-86CF1DD90E55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9/9/2015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69437-C0CA-4245-AF34-5FBCB9E4F12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723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ilumina.org.br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Ilumina">
            <a:hlinkClick r:id="rId2" tooltip="Ilumina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5863662" cy="621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1331640" y="2257708"/>
            <a:ext cx="6760184" cy="5232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pt-BR" sz="2800" b="1" dirty="0" smtClean="0"/>
              <a:t>A SITUAÇÃO </a:t>
            </a:r>
            <a:r>
              <a:rPr lang="pt-BR" sz="2800" b="1" dirty="0"/>
              <a:t>DO SETOR ELÉTRICO </a:t>
            </a:r>
            <a:r>
              <a:rPr lang="pt-BR" sz="2800" b="1" dirty="0" smtClean="0"/>
              <a:t>NACIONAL</a:t>
            </a:r>
            <a:endParaRPr lang="pt-BR" sz="28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39552" y="6061938"/>
            <a:ext cx="8223598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dirty="0" smtClean="0"/>
              <a:t>Comissão de Desenvolvimento Econômico, Indústria e Comércio – Câmara – 10/09/15</a:t>
            </a:r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2771585" y="3212976"/>
            <a:ext cx="3880293" cy="5232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pt-BR" sz="2800" b="1" dirty="0" smtClean="0"/>
              <a:t>Roberto Pereira D’Araujo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78365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267920" y="1692603"/>
            <a:ext cx="2486450" cy="707886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sz="4000" dirty="0" smtClean="0"/>
              <a:t>3º Sintoma</a:t>
            </a:r>
            <a:endParaRPr lang="pt-BR" sz="4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2650091" y="3012392"/>
            <a:ext cx="3722109" cy="1107996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sz="6600" dirty="0" smtClean="0"/>
              <a:t>Segurança</a:t>
            </a:r>
            <a:endParaRPr lang="pt-BR" sz="6600" dirty="0"/>
          </a:p>
        </p:txBody>
      </p:sp>
    </p:spTree>
    <p:extLst>
      <p:ext uri="{BB962C8B-B14F-4D97-AF65-F5344CB8AC3E}">
        <p14:creationId xmlns:p14="http://schemas.microsoft.com/office/powerpoint/2010/main" val="415952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69437-C0CA-4245-AF34-5FBCB9E4F12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622352" y="4065890"/>
            <a:ext cx="2070823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solidFill>
                  <a:srgbClr val="1F497D"/>
                </a:solidFill>
              </a:rPr>
              <a:t>Carga (</a:t>
            </a:r>
            <a:r>
              <a:rPr lang="pt-BR" sz="2800" b="1" dirty="0" err="1" smtClean="0">
                <a:solidFill>
                  <a:srgbClr val="1F497D"/>
                </a:solidFill>
              </a:rPr>
              <a:t>GWh</a:t>
            </a:r>
            <a:r>
              <a:rPr lang="pt-BR" sz="2800" b="1" dirty="0" smtClean="0">
                <a:solidFill>
                  <a:srgbClr val="1F497D"/>
                </a:solidFill>
              </a:rPr>
              <a:t>)</a:t>
            </a:r>
            <a:endParaRPr lang="pt-BR" sz="2800" b="1" dirty="0">
              <a:solidFill>
                <a:srgbClr val="1F497D"/>
              </a:solidFill>
            </a:endParaRPr>
          </a:p>
        </p:txBody>
      </p:sp>
      <p:cxnSp>
        <p:nvCxnSpPr>
          <p:cNvPr id="6" name="Conector reto 5"/>
          <p:cNvCxnSpPr/>
          <p:nvPr/>
        </p:nvCxnSpPr>
        <p:spPr>
          <a:xfrm>
            <a:off x="539552" y="3573016"/>
            <a:ext cx="5616624" cy="0"/>
          </a:xfrm>
          <a:prstGeom prst="line">
            <a:avLst/>
          </a:prstGeom>
          <a:ln w="57150"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6451729" y="3050227"/>
            <a:ext cx="567784" cy="101566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sz="6000" dirty="0" smtClean="0">
                <a:solidFill>
                  <a:srgbClr val="1F497D"/>
                </a:solidFill>
              </a:rPr>
              <a:t>=</a:t>
            </a:r>
            <a:endParaRPr lang="pt-BR" sz="6000" dirty="0">
              <a:solidFill>
                <a:srgbClr val="1F497D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6451729" y="2276872"/>
            <a:ext cx="2412071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solidFill>
                  <a:srgbClr val="C00000"/>
                </a:solidFill>
              </a:rPr>
              <a:t>Reserva (</a:t>
            </a:r>
            <a:r>
              <a:rPr lang="pt-BR" sz="2800" b="1" dirty="0" err="1" smtClean="0">
                <a:solidFill>
                  <a:srgbClr val="C00000"/>
                </a:solidFill>
              </a:rPr>
              <a:t>GWh</a:t>
            </a:r>
            <a:r>
              <a:rPr lang="pt-BR" sz="2800" b="1" dirty="0" smtClean="0">
                <a:solidFill>
                  <a:srgbClr val="C00000"/>
                </a:solidFill>
              </a:rPr>
              <a:t>)</a:t>
            </a:r>
            <a:endParaRPr lang="pt-BR" sz="2800" b="1" dirty="0">
              <a:solidFill>
                <a:srgbClr val="C0000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7164288" y="3327225"/>
            <a:ext cx="1434688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prstClr val="black"/>
                </a:solidFill>
              </a:rPr>
              <a:t>Poupança</a:t>
            </a:r>
            <a:endParaRPr lang="pt-BR" sz="2400" b="1" dirty="0">
              <a:solidFill>
                <a:prstClr val="black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39"/>
            <a:ext cx="5400600" cy="3138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255" y="3788889"/>
            <a:ext cx="5504929" cy="2924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5230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75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" y="1054373"/>
            <a:ext cx="9102725" cy="561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Conector reto 3"/>
          <p:cNvCxnSpPr/>
          <p:nvPr/>
        </p:nvCxnSpPr>
        <p:spPr>
          <a:xfrm>
            <a:off x="539552" y="1268760"/>
            <a:ext cx="8424936" cy="720080"/>
          </a:xfrm>
          <a:prstGeom prst="line">
            <a:avLst/>
          </a:prstGeom>
          <a:ln>
            <a:solidFill>
              <a:srgbClr val="FF0000"/>
            </a:solidFill>
            <a:prstDash val="lg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395536" y="275295"/>
            <a:ext cx="8424936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“Poupança energética” = Energia Reservada em número de meses de consumo.</a:t>
            </a:r>
            <a:endParaRPr lang="pt-BR" sz="2400" dirty="0"/>
          </a:p>
        </p:txBody>
      </p:sp>
      <p:sp>
        <p:nvSpPr>
          <p:cNvPr id="7" name="CaixaDeTexto 6"/>
          <p:cNvSpPr txBox="1"/>
          <p:nvPr/>
        </p:nvSpPr>
        <p:spPr>
          <a:xfrm rot="233872">
            <a:off x="3358413" y="1153966"/>
            <a:ext cx="206447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dirty="0" smtClean="0"/>
              <a:t>Capacidade máxima</a:t>
            </a:r>
            <a:endParaRPr lang="pt-BR" dirty="0"/>
          </a:p>
        </p:txBody>
      </p:sp>
      <p:cxnSp>
        <p:nvCxnSpPr>
          <p:cNvPr id="9" name="Conector reto 8"/>
          <p:cNvCxnSpPr/>
          <p:nvPr/>
        </p:nvCxnSpPr>
        <p:spPr>
          <a:xfrm flipH="1">
            <a:off x="6478279" y="4581128"/>
            <a:ext cx="805202" cy="756084"/>
          </a:xfrm>
          <a:prstGeom prst="line">
            <a:avLst/>
          </a:prstGeom>
          <a:ln>
            <a:headEnd type="oval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Elipse 1"/>
          <p:cNvSpPr/>
          <p:nvPr/>
        </p:nvSpPr>
        <p:spPr>
          <a:xfrm>
            <a:off x="7355489" y="4428553"/>
            <a:ext cx="144016" cy="144016"/>
          </a:xfrm>
          <a:prstGeom prst="ellipse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5398159" y="5085184"/>
            <a:ext cx="1080120" cy="504056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MP 579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4238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555428" y="174080"/>
            <a:ext cx="8193035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/>
              <a:t>A</a:t>
            </a:r>
            <a:r>
              <a:rPr lang="pt-BR" sz="2400" dirty="0" smtClean="0"/>
              <a:t> </a:t>
            </a:r>
            <a:r>
              <a:rPr lang="pt-BR" sz="2400" b="1" dirty="0" smtClean="0"/>
              <a:t>participação das térmicas na carga. De repente....</a:t>
            </a:r>
            <a:endParaRPr lang="pt-BR" sz="24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6669861" y="6581001"/>
            <a:ext cx="2474139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sz="1200" dirty="0" smtClean="0">
                <a:solidFill>
                  <a:prstClr val="black"/>
                </a:solidFill>
              </a:rPr>
              <a:t>Elaboração a partir de dados do ONS</a:t>
            </a:r>
            <a:endParaRPr lang="pt-BR" sz="1200" dirty="0">
              <a:solidFill>
                <a:prstClr val="black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69437-C0CA-4245-AF34-5FBCB9E4F12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13" y="908720"/>
            <a:ext cx="8880483" cy="5506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6"/>
          <p:cNvSpPr/>
          <p:nvPr/>
        </p:nvSpPr>
        <p:spPr>
          <a:xfrm>
            <a:off x="634250" y="3356992"/>
            <a:ext cx="6120680" cy="1728192"/>
          </a:xfrm>
          <a:prstGeom prst="rect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>
            <a:glow rad="139700">
              <a:schemeClr val="accent1">
                <a:satMod val="175000"/>
                <a:alpha val="2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6804247" y="1196752"/>
            <a:ext cx="2259647" cy="2016224"/>
          </a:xfrm>
          <a:prstGeom prst="rect">
            <a:avLst/>
          </a:prstGeom>
          <a:solidFill>
            <a:srgbClr val="FF0000">
              <a:alpha val="1000"/>
            </a:srgbClr>
          </a:solidFill>
          <a:ln>
            <a:noFill/>
          </a:ln>
          <a:effectLst>
            <a:glow rad="63500">
              <a:schemeClr val="accent2">
                <a:satMod val="175000"/>
                <a:alpha val="2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3" name="Conector reto 12"/>
          <p:cNvCxnSpPr/>
          <p:nvPr/>
        </p:nvCxnSpPr>
        <p:spPr>
          <a:xfrm flipH="1" flipV="1">
            <a:off x="5508104" y="2456892"/>
            <a:ext cx="1246826" cy="1395597"/>
          </a:xfrm>
          <a:prstGeom prst="line">
            <a:avLst/>
          </a:prstGeom>
          <a:ln>
            <a:headEnd type="oval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Elipse 13"/>
          <p:cNvSpPr/>
          <p:nvPr/>
        </p:nvSpPr>
        <p:spPr>
          <a:xfrm>
            <a:off x="6817362" y="3852489"/>
            <a:ext cx="144016" cy="144016"/>
          </a:xfrm>
          <a:prstGeom prst="ellipse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4427984" y="2204864"/>
            <a:ext cx="1080120" cy="504056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MP 579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8819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750"/>
                            </p:stCondLst>
                            <p:childTnLst>
                              <p:par>
                                <p:cTn id="1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250"/>
                            </p:stCondLst>
                            <p:childTnLst>
                              <p:par>
                                <p:cTn id="2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" y="1054373"/>
            <a:ext cx="9102725" cy="561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Conector reto 3"/>
          <p:cNvCxnSpPr/>
          <p:nvPr/>
        </p:nvCxnSpPr>
        <p:spPr>
          <a:xfrm>
            <a:off x="539552" y="1268760"/>
            <a:ext cx="8424936" cy="720080"/>
          </a:xfrm>
          <a:prstGeom prst="line">
            <a:avLst/>
          </a:prstGeom>
          <a:ln>
            <a:solidFill>
              <a:srgbClr val="FF0000"/>
            </a:solidFill>
            <a:prstDash val="lg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395536" y="275295"/>
            <a:ext cx="8424936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“Poupança energética” = Energia Reservada em número de meses de consumo.</a:t>
            </a:r>
            <a:endParaRPr lang="pt-BR" sz="2400" dirty="0"/>
          </a:p>
        </p:txBody>
      </p:sp>
      <p:sp>
        <p:nvSpPr>
          <p:cNvPr id="7" name="CaixaDeTexto 6"/>
          <p:cNvSpPr txBox="1"/>
          <p:nvPr/>
        </p:nvSpPr>
        <p:spPr>
          <a:xfrm rot="233872">
            <a:off x="3358413" y="1153966"/>
            <a:ext cx="206447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dirty="0" smtClean="0"/>
              <a:t>Capacidade máxima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7633341" y="2708920"/>
            <a:ext cx="15492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/>
              <a:t>Descontratação</a:t>
            </a:r>
          </a:p>
          <a:p>
            <a:r>
              <a:rPr lang="pt-BR" sz="1400" b="1" dirty="0" smtClean="0"/>
              <a:t>Das Distribuidoras</a:t>
            </a:r>
            <a:endParaRPr lang="pt-BR" sz="1400" b="1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" y="1099641"/>
            <a:ext cx="9102725" cy="561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7633341" y="2420888"/>
            <a:ext cx="1331147" cy="954107"/>
          </a:xfrm>
          <a:prstGeom prst="rect">
            <a:avLst/>
          </a:prstGeom>
          <a:effectLst>
            <a:glow rad="101600">
              <a:schemeClr val="tx2">
                <a:lumMod val="60000"/>
                <a:lumOff val="40000"/>
                <a:alpha val="6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Descontratação</a:t>
            </a:r>
          </a:p>
          <a:p>
            <a:pPr algn="ctr"/>
            <a:r>
              <a:rPr lang="pt-BR" sz="1400" b="1" dirty="0" smtClean="0"/>
              <a:t>Distribuidoras</a:t>
            </a:r>
          </a:p>
          <a:p>
            <a:pPr algn="ctr"/>
            <a:r>
              <a:rPr lang="pt-BR" sz="1400" b="1" dirty="0" smtClean="0"/>
              <a:t>“Exposição involuntária”</a:t>
            </a:r>
            <a:endParaRPr lang="pt-BR" sz="1400" b="1" dirty="0"/>
          </a:p>
        </p:txBody>
      </p:sp>
      <p:cxnSp>
        <p:nvCxnSpPr>
          <p:cNvPr id="9" name="Conector reto 8"/>
          <p:cNvCxnSpPr/>
          <p:nvPr/>
        </p:nvCxnSpPr>
        <p:spPr>
          <a:xfrm flipH="1">
            <a:off x="6478279" y="4581128"/>
            <a:ext cx="805202" cy="756084"/>
          </a:xfrm>
          <a:prstGeom prst="line">
            <a:avLst/>
          </a:prstGeom>
          <a:ln>
            <a:headEnd type="oval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Elipse 9"/>
          <p:cNvSpPr/>
          <p:nvPr/>
        </p:nvSpPr>
        <p:spPr>
          <a:xfrm>
            <a:off x="7355489" y="4428553"/>
            <a:ext cx="144016" cy="144016"/>
          </a:xfrm>
          <a:prstGeom prst="ellipse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5398159" y="5085184"/>
            <a:ext cx="1080120" cy="504056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MP 579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990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327658" y="1556792"/>
            <a:ext cx="2486450" cy="707886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sz="4000" dirty="0" smtClean="0"/>
              <a:t>4º Sintoma</a:t>
            </a:r>
            <a:endParaRPr lang="pt-BR" sz="4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1187624" y="2764334"/>
            <a:ext cx="6897145" cy="2308324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pt-BR" sz="4800" dirty="0" smtClean="0"/>
              <a:t>Déficits hídricos bilionários</a:t>
            </a:r>
          </a:p>
          <a:p>
            <a:pPr algn="ctr"/>
            <a:r>
              <a:rPr lang="pt-BR" sz="4800" dirty="0" smtClean="0"/>
              <a:t>&amp;</a:t>
            </a:r>
          </a:p>
          <a:p>
            <a:pPr algn="ctr"/>
            <a:r>
              <a:rPr lang="pt-BR" sz="4800" dirty="0" smtClean="0"/>
              <a:t>Superávits irrisórios.</a:t>
            </a:r>
            <a:endParaRPr lang="pt-BR" sz="4800" dirty="0"/>
          </a:p>
        </p:txBody>
      </p:sp>
    </p:spTree>
    <p:extLst>
      <p:ext uri="{BB962C8B-B14F-4D97-AF65-F5344CB8AC3E}">
        <p14:creationId xmlns:p14="http://schemas.microsoft.com/office/powerpoint/2010/main" val="10096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69437-C0CA-4245-AF34-5FBCB9E4F12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80" y="889694"/>
            <a:ext cx="8605200" cy="549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115616" y="303039"/>
            <a:ext cx="7333418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sz="2400" dirty="0" smtClean="0">
                <a:solidFill>
                  <a:prstClr val="black"/>
                </a:solidFill>
              </a:rPr>
              <a:t>Conjunto de usinas hidroelétricas despachadas pelo ONS.</a:t>
            </a:r>
            <a:endParaRPr lang="pt-BR" sz="2400" dirty="0">
              <a:solidFill>
                <a:prstClr val="black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692746" y="1916832"/>
            <a:ext cx="1080120" cy="7200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Geração mensal</a:t>
            </a:r>
            <a:endParaRPr lang="pt-BR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7" name="Conector de seta reta 6"/>
          <p:cNvCxnSpPr/>
          <p:nvPr/>
        </p:nvCxnSpPr>
        <p:spPr>
          <a:xfrm>
            <a:off x="4772866" y="2636912"/>
            <a:ext cx="375198" cy="288032"/>
          </a:xfrm>
          <a:prstGeom prst="straightConnector1">
            <a:avLst/>
          </a:prstGeom>
          <a:ln w="3810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8"/>
          <p:cNvSpPr/>
          <p:nvPr/>
        </p:nvSpPr>
        <p:spPr>
          <a:xfrm>
            <a:off x="1187624" y="1709192"/>
            <a:ext cx="1728192" cy="72008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Garantia Física </a:t>
            </a:r>
            <a:r>
              <a:rPr lang="pt-BR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Sazonalizada</a:t>
            </a:r>
            <a:endParaRPr lang="pt-BR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0" name="Conector de seta reta 9"/>
          <p:cNvCxnSpPr/>
          <p:nvPr/>
        </p:nvCxnSpPr>
        <p:spPr>
          <a:xfrm>
            <a:off x="2483768" y="2429272"/>
            <a:ext cx="936104" cy="17198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CaixaDeTexto 2"/>
          <p:cNvSpPr txBox="1"/>
          <p:nvPr/>
        </p:nvSpPr>
        <p:spPr>
          <a:xfrm>
            <a:off x="395536" y="6340678"/>
            <a:ext cx="2232248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Fonte: CCEE e ONS</a:t>
            </a:r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15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69437-C0CA-4245-AF34-5FBCB9E4F12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620687"/>
            <a:ext cx="8928992" cy="596664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452320" y="1279088"/>
            <a:ext cx="1584175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Déficit Hídrico</a:t>
            </a:r>
          </a:p>
          <a:p>
            <a:pPr algn="ctr"/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Nas “costas” dos consumidores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399731" y="908720"/>
            <a:ext cx="1584175" cy="120032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Superavit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Hídrico</a:t>
            </a:r>
          </a:p>
          <a:p>
            <a:pPr algn="ctr"/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Quem se beneficiou?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971600" y="219998"/>
            <a:ext cx="7770076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sz="2400" dirty="0" smtClean="0"/>
              <a:t>Déficits Hídricos Bilionários não compensados por Superávits</a:t>
            </a:r>
            <a:endParaRPr lang="pt-BR" sz="2400" dirty="0"/>
          </a:p>
        </p:txBody>
      </p:sp>
      <p:sp>
        <p:nvSpPr>
          <p:cNvPr id="8" name="Retângulo 7"/>
          <p:cNvSpPr/>
          <p:nvPr/>
        </p:nvSpPr>
        <p:spPr>
          <a:xfrm>
            <a:off x="6444208" y="4941168"/>
            <a:ext cx="936104" cy="36004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MP 579</a:t>
            </a:r>
            <a:endParaRPr lang="pt-BR" dirty="0"/>
          </a:p>
        </p:txBody>
      </p:sp>
      <p:cxnSp>
        <p:nvCxnSpPr>
          <p:cNvPr id="10" name="Conector de seta reta 9"/>
          <p:cNvCxnSpPr/>
          <p:nvPr/>
        </p:nvCxnSpPr>
        <p:spPr>
          <a:xfrm flipV="1">
            <a:off x="6912260" y="3789040"/>
            <a:ext cx="0" cy="1152128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1898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69437-C0CA-4245-AF34-5FBCB9E4F12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115616" y="303039"/>
            <a:ext cx="4411208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sz="2400" dirty="0" smtClean="0">
                <a:solidFill>
                  <a:prstClr val="black"/>
                </a:solidFill>
              </a:rPr>
              <a:t>A “pedalada” elétrica confirmada.</a:t>
            </a:r>
            <a:endParaRPr lang="pt-BR" sz="2400" dirty="0">
              <a:solidFill>
                <a:prstClr val="black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957411"/>
            <a:ext cx="8610600" cy="549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tângulo 20"/>
          <p:cNvSpPr/>
          <p:nvPr/>
        </p:nvSpPr>
        <p:spPr>
          <a:xfrm>
            <a:off x="3131840" y="1196752"/>
            <a:ext cx="2160240" cy="1296144"/>
          </a:xfrm>
          <a:prstGeom prst="rect">
            <a:avLst/>
          </a:prstGeom>
          <a:solidFill>
            <a:srgbClr val="FF99CC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~ 150 </a:t>
            </a:r>
            <a:r>
              <a:rPr lang="pt-BR" sz="2400" dirty="0" err="1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TWh</a:t>
            </a:r>
            <a:endParaRPr lang="pt-BR" sz="2400" dirty="0" smtClean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2400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Acima da garantia</a:t>
            </a:r>
            <a:endParaRPr lang="pt-BR" sz="2400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4" name="Conector de seta reta 23"/>
          <p:cNvCxnSpPr>
            <a:stCxn id="21" idx="2"/>
          </p:cNvCxnSpPr>
          <p:nvPr/>
        </p:nvCxnSpPr>
        <p:spPr>
          <a:xfrm>
            <a:off x="4211960" y="2492896"/>
            <a:ext cx="1008112" cy="1296144"/>
          </a:xfrm>
          <a:prstGeom prst="straightConnector1">
            <a:avLst/>
          </a:prstGeom>
          <a:ln w="38100">
            <a:solidFill>
              <a:srgbClr val="FF99FF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have esquerda 6"/>
          <p:cNvSpPr/>
          <p:nvPr/>
        </p:nvSpPr>
        <p:spPr>
          <a:xfrm rot="16200000">
            <a:off x="5508104" y="3789040"/>
            <a:ext cx="432048" cy="2448272"/>
          </a:xfrm>
          <a:prstGeom prst="leftBrace">
            <a:avLst>
              <a:gd name="adj1" fmla="val 62567"/>
              <a:gd name="adj2" fmla="val 49222"/>
            </a:avLst>
          </a:prstGeom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black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95536" y="6340678"/>
            <a:ext cx="2232248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Fonte: CCEE e ONS</a:t>
            </a:r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77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484738" y="1412776"/>
            <a:ext cx="2486450" cy="707886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sz="4000" dirty="0" smtClean="0"/>
              <a:t>5º Sintoma</a:t>
            </a:r>
            <a:endParaRPr lang="pt-BR" sz="4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1115616" y="2708920"/>
            <a:ext cx="7056784" cy="1938992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6000" dirty="0" smtClean="0"/>
              <a:t>Destruição inútil de valor pela MP 579</a:t>
            </a:r>
            <a:endParaRPr lang="pt-BR" sz="6000" dirty="0"/>
          </a:p>
        </p:txBody>
      </p:sp>
    </p:spTree>
    <p:extLst>
      <p:ext uri="{BB962C8B-B14F-4D97-AF65-F5344CB8AC3E}">
        <p14:creationId xmlns:p14="http://schemas.microsoft.com/office/powerpoint/2010/main" val="415952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166500" y="2564904"/>
            <a:ext cx="2486450" cy="707886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sz="4000" dirty="0" smtClean="0"/>
              <a:t>1º Sintoma</a:t>
            </a:r>
            <a:endParaRPr lang="pt-BR" sz="4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3347864" y="3487555"/>
            <a:ext cx="2123723" cy="1107996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sz="6600" dirty="0" smtClean="0"/>
              <a:t>Preço</a:t>
            </a:r>
            <a:endParaRPr lang="pt-BR" sz="6600" dirty="0"/>
          </a:p>
        </p:txBody>
      </p:sp>
      <p:sp>
        <p:nvSpPr>
          <p:cNvPr id="2" name="CaixaDeTexto 1"/>
          <p:cNvSpPr txBox="1"/>
          <p:nvPr/>
        </p:nvSpPr>
        <p:spPr>
          <a:xfrm>
            <a:off x="1115616" y="980728"/>
            <a:ext cx="6832320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sz="3200" dirty="0" smtClean="0"/>
              <a:t>Os números revelam um setor enfermo.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352263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724" name="Text Box 4"/>
          <p:cNvSpPr txBox="1">
            <a:spLocks noChangeArrowheads="1"/>
          </p:cNvSpPr>
          <p:nvPr/>
        </p:nvSpPr>
        <p:spPr bwMode="auto">
          <a:xfrm>
            <a:off x="747305" y="1447923"/>
            <a:ext cx="4806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Nota Técnica </a:t>
            </a:r>
            <a:r>
              <a:rPr lang="pt-BR" altLang="pt-BR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 </a:t>
            </a:r>
            <a:r>
              <a:rPr lang="pt-BR" altLang="pt-BR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385/2012-SER/SRG/ANEEL</a:t>
            </a:r>
          </a:p>
        </p:txBody>
      </p:sp>
      <p:sp>
        <p:nvSpPr>
          <p:cNvPr id="670726" name="Text Box 6"/>
          <p:cNvSpPr txBox="1">
            <a:spLocks noChangeArrowheads="1"/>
          </p:cNvSpPr>
          <p:nvPr/>
        </p:nvSpPr>
        <p:spPr bwMode="auto">
          <a:xfrm>
            <a:off x="747305" y="1919734"/>
            <a:ext cx="7724775" cy="107721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altLang="pt-BR" sz="16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23. A definição dos custos operacionais </a:t>
            </a:r>
            <a:r>
              <a:rPr lang="pt-BR" altLang="pt-BR" sz="1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..........</a:t>
            </a:r>
            <a:r>
              <a:rPr lang="pt-BR" alt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padrão </a:t>
            </a:r>
            <a:r>
              <a:rPr lang="pt-BR" altLang="pt-BR" sz="1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de eficiência definido pelo Poder Concedente.</a:t>
            </a:r>
            <a:r>
              <a:rPr lang="pt-BR" altLang="pt-BR" sz="16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 Para tanto, é preciso...., </a:t>
            </a:r>
            <a:r>
              <a:rPr lang="pt-BR" altLang="pt-BR" sz="1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estimar uma função custo operacional</a:t>
            </a:r>
            <a:r>
              <a:rPr lang="pt-BR" altLang="pt-BR" sz="16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. Essa função deve se basear </a:t>
            </a:r>
            <a:r>
              <a:rPr lang="pt-BR" altLang="pt-B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no "produto" da atividade geração</a:t>
            </a:r>
            <a:r>
              <a:rPr lang="pt-BR" altLang="pt-BR" sz="16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 e nas características de cada usina... a principal variável é sua </a:t>
            </a:r>
            <a:r>
              <a:rPr lang="pt-BR" altLang="pt-B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Capacidade Instalada</a:t>
            </a:r>
            <a:r>
              <a:rPr lang="pt-BR" altLang="pt-BR" sz="16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. </a:t>
            </a:r>
          </a:p>
        </p:txBody>
      </p:sp>
      <p:pic>
        <p:nvPicPr>
          <p:cNvPr id="67072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55" y="3085517"/>
            <a:ext cx="4535983" cy="25591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0730" name="Line 10"/>
          <p:cNvSpPr>
            <a:spLocks noChangeShapeType="1"/>
          </p:cNvSpPr>
          <p:nvPr/>
        </p:nvSpPr>
        <p:spPr bwMode="auto">
          <a:xfrm flipH="1">
            <a:off x="3491880" y="4294186"/>
            <a:ext cx="3024336" cy="718989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670731" name="Rectangle 11"/>
          <p:cNvSpPr>
            <a:spLocks noChangeArrowheads="1"/>
          </p:cNvSpPr>
          <p:nvPr/>
        </p:nvSpPr>
        <p:spPr bwMode="auto">
          <a:xfrm>
            <a:off x="6516216" y="3502025"/>
            <a:ext cx="1800225" cy="158432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pt-BR" altLang="pt-BR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Erro revelador da </a:t>
            </a:r>
            <a:r>
              <a:rPr lang="pt-BR" altLang="pt-BR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pressa!!!</a:t>
            </a:r>
          </a:p>
          <a:p>
            <a:pPr algn="ctr"/>
            <a:r>
              <a:rPr lang="pt-BR" altLang="pt-BR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altLang="pt-BR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 realidade, FC e não FP</a:t>
            </a:r>
          </a:p>
        </p:txBody>
      </p:sp>
      <p:sp>
        <p:nvSpPr>
          <p:cNvPr id="670732" name="Text Box 12"/>
          <p:cNvSpPr txBox="1">
            <a:spLocks noChangeArrowheads="1"/>
          </p:cNvSpPr>
          <p:nvPr/>
        </p:nvSpPr>
        <p:spPr bwMode="auto">
          <a:xfrm>
            <a:off x="3059832" y="6056421"/>
            <a:ext cx="5708650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altLang="pt-BR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Erro sobre características do sistema brasileiro</a:t>
            </a:r>
            <a:r>
              <a:rPr lang="pt-BR" altLang="pt-BR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  <a:endParaRPr lang="pt-BR" altLang="pt-BR" b="1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pt-BR" altLang="pt-BR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Geração Média Hidro &gt; Garantia Física x 8760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755577" y="260648"/>
            <a:ext cx="8136904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Apesar de não existir duas hidroelétricas semelhantes, o governo enquadrou todas numa fórmula matemática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398558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69437-C0CA-4245-AF34-5FBCB9E4F12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8023010"/>
              </p:ext>
            </p:extLst>
          </p:nvPr>
        </p:nvGraphicFramePr>
        <p:xfrm>
          <a:off x="1475656" y="1196752"/>
          <a:ext cx="5943600" cy="4019245"/>
        </p:xfrm>
        <a:graphic>
          <a:graphicData uri="http://schemas.openxmlformats.org/drawingml/2006/table">
            <a:tbl>
              <a:tblPr/>
              <a:tblGrid>
                <a:gridCol w="1219200"/>
                <a:gridCol w="939800"/>
                <a:gridCol w="977900"/>
                <a:gridCol w="990600"/>
                <a:gridCol w="838200"/>
                <a:gridCol w="977900"/>
              </a:tblGrid>
              <a:tr h="1038860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Usinas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Potência (MW)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R$/kW.ano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Garantia Física (MW médios)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R$/MWh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Ponderação pela garantia física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</a:tr>
              <a:tr h="254635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Funil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216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66,59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121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13,57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1.641,95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</a:tr>
              <a:tr h="254635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Boa Esperança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237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66,74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143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12,63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1.805,64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</a:tr>
              <a:tr h="254635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 Colombia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319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60,94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185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2.219,16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</a:tr>
              <a:tr h="254635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Corumba I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375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57,59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209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11,8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2.465,33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</a:tr>
              <a:tr h="254635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Estreito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1048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41,58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495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10,05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4.974,41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</a:tr>
              <a:tr h="254635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Furnas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1216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40,6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598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9,42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5.635,80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</a:tr>
              <a:tr h="254635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Marimbondo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1440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39,22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726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8,88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6.447,12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</a:tr>
              <a:tr h="254635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Itaparica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1479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42,67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959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7,51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7.204,22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</a:tr>
              <a:tr h="254635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Xingó 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3162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35,61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2139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6,01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12.853,75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</a:tr>
              <a:tr h="254635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 Afonso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4279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29,92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2225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6,57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14.615,03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</a:tr>
              <a:tr h="254635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13771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7800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7,67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59.862,40</a:t>
                      </a:r>
                    </a:p>
                  </a:txBody>
                  <a:tcPr marL="7315" marR="7315" marT="7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</a:tr>
            </a:tbl>
          </a:graphicData>
        </a:graphic>
      </p:graphicFrame>
      <p:sp>
        <p:nvSpPr>
          <p:cNvPr id="7" name="Rosca 6"/>
          <p:cNvSpPr/>
          <p:nvPr/>
        </p:nvSpPr>
        <p:spPr>
          <a:xfrm>
            <a:off x="5599584" y="4736302"/>
            <a:ext cx="936104" cy="764704"/>
          </a:xfrm>
          <a:prstGeom prst="donut">
            <a:avLst>
              <a:gd name="adj" fmla="val 6986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467544" y="956521"/>
            <a:ext cx="3312368" cy="10801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Menos de US$ 3/MWh!!</a:t>
            </a:r>
          </a:p>
          <a:p>
            <a:pPr algn="ctr"/>
            <a:r>
              <a:rPr lang="pt-BR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Tarifa anterior ~R$ 90/MWh Redução de 91,5%</a:t>
            </a:r>
            <a:endParaRPr lang="pt-BR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9" name="Conector de seta reta 8"/>
          <p:cNvCxnSpPr>
            <a:stCxn id="7" idx="2"/>
            <a:endCxn id="8" idx="2"/>
          </p:cNvCxnSpPr>
          <p:nvPr/>
        </p:nvCxnSpPr>
        <p:spPr>
          <a:xfrm flipH="1" flipV="1">
            <a:off x="2123728" y="2036641"/>
            <a:ext cx="3475856" cy="308201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971600" y="332656"/>
            <a:ext cx="6768752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Tarifas de O&amp;M das usinas da </a:t>
            </a:r>
            <a:r>
              <a:rPr lang="pt-BR" sz="2800" dirty="0" err="1" smtClean="0"/>
              <a:t>Eletrobras</a:t>
            </a:r>
            <a:endParaRPr lang="pt-BR" sz="28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559024" y="5661248"/>
            <a:ext cx="7632848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TCU: mais de R$ 1 bilhão de gastos não cobertos pela tarifa.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706188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773238"/>
            <a:ext cx="7632700" cy="463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88913"/>
            <a:ext cx="6192838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3851275" y="5157788"/>
            <a:ext cx="2328863" cy="52863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2800" b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US$ 10/MWh</a:t>
            </a:r>
          </a:p>
        </p:txBody>
      </p:sp>
      <p:sp>
        <p:nvSpPr>
          <p:cNvPr id="5125" name="Oval 8"/>
          <p:cNvSpPr>
            <a:spLocks noChangeArrowheads="1"/>
          </p:cNvSpPr>
          <p:nvPr/>
        </p:nvSpPr>
        <p:spPr bwMode="auto">
          <a:xfrm>
            <a:off x="4932363" y="1700213"/>
            <a:ext cx="1439862" cy="936625"/>
          </a:xfrm>
          <a:prstGeom prst="rect">
            <a:avLst/>
          </a:prstGeom>
          <a:gradFill rotWithShape="1">
            <a:gsLst>
              <a:gs pos="0">
                <a:srgbClr val="FF0000">
                  <a:alpha val="0"/>
                </a:srgbClr>
              </a:gs>
              <a:gs pos="100000">
                <a:srgbClr val="760000">
                  <a:alpha val="0"/>
                </a:srgbClr>
              </a:gs>
            </a:gsLst>
            <a:lin ang="5400000" scaled="1"/>
          </a:gra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pt-BR" altLang="pt-BR" sz="1800">
              <a:solidFill>
                <a:srgbClr val="000000"/>
              </a:solidFill>
            </a:endParaRPr>
          </a:p>
        </p:txBody>
      </p:sp>
      <p:sp>
        <p:nvSpPr>
          <p:cNvPr id="5126" name="Oval 8"/>
          <p:cNvSpPr>
            <a:spLocks noChangeArrowheads="1"/>
          </p:cNvSpPr>
          <p:nvPr/>
        </p:nvSpPr>
        <p:spPr bwMode="auto">
          <a:xfrm>
            <a:off x="684213" y="6092825"/>
            <a:ext cx="936625" cy="433388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pt-BR" altLang="pt-BR" sz="1800">
              <a:solidFill>
                <a:srgbClr val="000000"/>
              </a:solidFill>
            </a:endParaRPr>
          </a:p>
        </p:txBody>
      </p:sp>
      <p:sp>
        <p:nvSpPr>
          <p:cNvPr id="5128" name="Oval 8"/>
          <p:cNvSpPr>
            <a:spLocks noChangeArrowheads="1"/>
          </p:cNvSpPr>
          <p:nvPr/>
        </p:nvSpPr>
        <p:spPr bwMode="auto">
          <a:xfrm>
            <a:off x="5003800" y="6165850"/>
            <a:ext cx="1366838" cy="287338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pt-BR" altLang="pt-BR" sz="1800">
              <a:solidFill>
                <a:srgbClr val="000000"/>
              </a:solidFill>
            </a:endParaRPr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1476375" y="2276475"/>
            <a:ext cx="2808288" cy="1368425"/>
          </a:xfrm>
          <a:prstGeom prst="rect">
            <a:avLst/>
          </a:prstGeom>
          <a:ln>
            <a:headEnd/>
            <a:tailEnd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Média das usinas da </a:t>
            </a:r>
            <a:r>
              <a:rPr lang="pt-BR" altLang="pt-BR" sz="20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Eletrobras</a:t>
            </a:r>
            <a:r>
              <a:rPr lang="pt-BR" altLang="pt-BR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&lt; R$ 8/MWh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Menos que 1/3. </a:t>
            </a:r>
            <a:endParaRPr lang="pt-BR" altLang="pt-BR" sz="2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69437-C0CA-4245-AF34-5FBCB9E4F12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677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8" grpId="0" animBg="1"/>
      <p:bldP spid="5125" grpId="0" animBg="1"/>
      <p:bldP spid="5126" grpId="0" animBg="1"/>
      <p:bldP spid="5128" grpId="0" animBg="1"/>
      <p:bldP spid="513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retorno investimento eletrobr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025" y="260350"/>
            <a:ext cx="4752975" cy="291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5" descr="retorno patr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3357563"/>
            <a:ext cx="4643437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6" descr="cotações eletrobra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405188"/>
            <a:ext cx="4319588" cy="345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971550" y="476250"/>
            <a:ext cx="2520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28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Efeito MP 579</a:t>
            </a:r>
          </a:p>
        </p:txBody>
      </p:sp>
      <p:sp>
        <p:nvSpPr>
          <p:cNvPr id="37897" name="AutoShape 9"/>
          <p:cNvSpPr>
            <a:spLocks noChangeArrowheads="1"/>
          </p:cNvSpPr>
          <p:nvPr/>
        </p:nvSpPr>
        <p:spPr bwMode="auto">
          <a:xfrm>
            <a:off x="1692275" y="3284538"/>
            <a:ext cx="1366838" cy="792162"/>
          </a:xfrm>
          <a:prstGeom prst="downArrowCallout">
            <a:avLst>
              <a:gd name="adj1" fmla="val 43136"/>
              <a:gd name="adj2" fmla="val 43136"/>
              <a:gd name="adj3" fmla="val 16667"/>
              <a:gd name="adj4" fmla="val 66667"/>
            </a:avLst>
          </a:prstGeom>
          <a:ln>
            <a:headEnd/>
            <a:tailEnd/>
          </a:ln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2800" b="1">
                <a:solidFill>
                  <a:schemeClr val="bg1"/>
                </a:solidFill>
              </a:rPr>
              <a:t>-70%</a:t>
            </a:r>
          </a:p>
        </p:txBody>
      </p:sp>
      <p:sp>
        <p:nvSpPr>
          <p:cNvPr id="37898" name="AutoShape 10"/>
          <p:cNvSpPr>
            <a:spLocks noChangeArrowheads="1"/>
          </p:cNvSpPr>
          <p:nvPr/>
        </p:nvSpPr>
        <p:spPr bwMode="auto">
          <a:xfrm>
            <a:off x="6227763" y="5084763"/>
            <a:ext cx="1366837" cy="792162"/>
          </a:xfrm>
          <a:prstGeom prst="downArrowCallout">
            <a:avLst>
              <a:gd name="adj1" fmla="val 43136"/>
              <a:gd name="adj2" fmla="val 43136"/>
              <a:gd name="adj3" fmla="val 16667"/>
              <a:gd name="adj4" fmla="val 66667"/>
            </a:avLst>
          </a:prstGeom>
          <a:ln>
            <a:headEnd/>
            <a:tailEnd/>
          </a:ln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2800" b="1">
                <a:solidFill>
                  <a:schemeClr val="bg1"/>
                </a:solidFill>
              </a:rPr>
              <a:t>-20%</a:t>
            </a:r>
          </a:p>
        </p:txBody>
      </p:sp>
      <p:sp>
        <p:nvSpPr>
          <p:cNvPr id="37899" name="AutoShape 11"/>
          <p:cNvSpPr>
            <a:spLocks noChangeArrowheads="1"/>
          </p:cNvSpPr>
          <p:nvPr/>
        </p:nvSpPr>
        <p:spPr bwMode="auto">
          <a:xfrm>
            <a:off x="6156325" y="2060575"/>
            <a:ext cx="1366838" cy="792163"/>
          </a:xfrm>
          <a:prstGeom prst="downArrowCallout">
            <a:avLst>
              <a:gd name="adj1" fmla="val 43136"/>
              <a:gd name="adj2" fmla="val 43136"/>
              <a:gd name="adj3" fmla="val 16667"/>
              <a:gd name="adj4" fmla="val 66667"/>
            </a:avLst>
          </a:prstGeom>
          <a:ln>
            <a:headEnd/>
            <a:tailEnd/>
          </a:ln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2800" b="1">
                <a:solidFill>
                  <a:schemeClr val="bg1"/>
                </a:solidFill>
              </a:rPr>
              <a:t>-13%</a:t>
            </a:r>
          </a:p>
        </p:txBody>
      </p:sp>
      <p:sp>
        <p:nvSpPr>
          <p:cNvPr id="37900" name="Text Box 12"/>
          <p:cNvSpPr txBox="1">
            <a:spLocks noChangeArrowheads="1"/>
          </p:cNvSpPr>
          <p:nvPr/>
        </p:nvSpPr>
        <p:spPr bwMode="auto">
          <a:xfrm>
            <a:off x="755650" y="1196975"/>
            <a:ext cx="33480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28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Sobre a Eletrobrás</a:t>
            </a:r>
          </a:p>
        </p:txBody>
      </p:sp>
      <p:sp>
        <p:nvSpPr>
          <p:cNvPr id="37901" name="Text Box 13"/>
          <p:cNvSpPr txBox="1">
            <a:spLocks noChangeArrowheads="1"/>
          </p:cNvSpPr>
          <p:nvPr/>
        </p:nvSpPr>
        <p:spPr bwMode="auto">
          <a:xfrm>
            <a:off x="468313" y="1773238"/>
            <a:ext cx="38163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28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Algum exemplo similar no planeta?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69437-C0CA-4245-AF34-5FBCB9E4F12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368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37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7" grpId="0" animBg="1"/>
      <p:bldP spid="37898" grpId="0" animBg="1"/>
      <p:bldP spid="37899" grpId="0" animBg="1"/>
      <p:bldP spid="3790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27" name="Text Box 55"/>
          <p:cNvSpPr txBox="1">
            <a:spLocks noChangeArrowheads="1"/>
          </p:cNvSpPr>
          <p:nvPr/>
        </p:nvSpPr>
        <p:spPr bwMode="auto">
          <a:xfrm>
            <a:off x="34925" y="244475"/>
            <a:ext cx="1368723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1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Os ativos em azul com o </a:t>
            </a:r>
            <a:r>
              <a:rPr lang="pt-BR" sz="1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 vermelho</a:t>
            </a:r>
            <a:r>
              <a:rPr lang="pt-BR" sz="1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não são mais da empresa. São da união.</a:t>
            </a:r>
          </a:p>
          <a:p>
            <a:pPr>
              <a:defRPr/>
            </a:pPr>
            <a:endParaRPr lang="pt-BR" sz="16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pt-BR" sz="1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Os </a:t>
            </a:r>
            <a:r>
              <a:rPr lang="pt-BR" sz="16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laranjas</a:t>
            </a:r>
            <a:r>
              <a:rPr lang="pt-BR" sz="1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pt-BR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roxos</a:t>
            </a:r>
            <a:r>
              <a:rPr lang="pt-BR" sz="16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cinzas</a:t>
            </a:r>
            <a:r>
              <a:rPr lang="pt-BR" sz="16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sz="1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e </a:t>
            </a:r>
            <a:r>
              <a:rPr lang="pt-BR" sz="1600" dirty="0">
                <a:solidFill>
                  <a:srgbClr val="F2F80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amarelos</a:t>
            </a:r>
            <a:r>
              <a:rPr lang="pt-BR" sz="1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são parcerias onde Furnas é minoritária.</a:t>
            </a:r>
          </a:p>
          <a:p>
            <a:pPr>
              <a:defRPr/>
            </a:pPr>
            <a:endParaRPr lang="pt-BR" sz="16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pt-BR" sz="1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Os </a:t>
            </a:r>
            <a:r>
              <a:rPr lang="pt-BR" sz="160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verdes</a:t>
            </a:r>
            <a:r>
              <a:rPr lang="pt-BR" sz="1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estão em construção</a:t>
            </a:r>
          </a:p>
          <a:p>
            <a:pPr>
              <a:defRPr/>
            </a:pPr>
            <a:endParaRPr lang="pt-BR" sz="16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pt-BR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FURNAS ainda é uma empresa estatal?</a:t>
            </a:r>
          </a:p>
          <a:p>
            <a:pPr>
              <a:defRPr/>
            </a:pPr>
            <a:endParaRPr lang="pt-BR" sz="16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53251" name="Grupo 11"/>
          <p:cNvGrpSpPr>
            <a:grpSpLocks/>
          </p:cNvGrpSpPr>
          <p:nvPr/>
        </p:nvGrpSpPr>
        <p:grpSpPr bwMode="auto">
          <a:xfrm>
            <a:off x="1403648" y="0"/>
            <a:ext cx="7740352" cy="6858000"/>
            <a:chOff x="2744788" y="0"/>
            <a:chExt cx="6399212" cy="6858000"/>
          </a:xfrm>
        </p:grpSpPr>
        <p:pic>
          <p:nvPicPr>
            <p:cNvPr id="53252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4788" y="0"/>
              <a:ext cx="6399212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3253" name="Group 15"/>
            <p:cNvGrpSpPr>
              <a:grpSpLocks/>
            </p:cNvGrpSpPr>
            <p:nvPr/>
          </p:nvGrpSpPr>
          <p:grpSpPr bwMode="auto">
            <a:xfrm>
              <a:off x="3492500" y="981075"/>
              <a:ext cx="215900" cy="215900"/>
              <a:chOff x="703" y="618"/>
              <a:chExt cx="136" cy="136"/>
            </a:xfrm>
          </p:grpSpPr>
          <p:sp>
            <p:nvSpPr>
              <p:cNvPr id="53281" name="Line 13"/>
              <p:cNvSpPr>
                <a:spLocks noChangeShapeType="1"/>
              </p:cNvSpPr>
              <p:nvPr/>
            </p:nvSpPr>
            <p:spPr bwMode="auto">
              <a:xfrm>
                <a:off x="703" y="618"/>
                <a:ext cx="136" cy="13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3282" name="Line 14"/>
              <p:cNvSpPr>
                <a:spLocks noChangeShapeType="1"/>
              </p:cNvSpPr>
              <p:nvPr/>
            </p:nvSpPr>
            <p:spPr bwMode="auto">
              <a:xfrm flipV="1">
                <a:off x="703" y="618"/>
                <a:ext cx="136" cy="13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53254" name="Group 28"/>
            <p:cNvGrpSpPr>
              <a:grpSpLocks/>
            </p:cNvGrpSpPr>
            <p:nvPr/>
          </p:nvGrpSpPr>
          <p:grpSpPr bwMode="auto">
            <a:xfrm>
              <a:off x="3492500" y="1341438"/>
              <a:ext cx="215900" cy="215900"/>
              <a:chOff x="703" y="618"/>
              <a:chExt cx="136" cy="136"/>
            </a:xfrm>
          </p:grpSpPr>
          <p:sp>
            <p:nvSpPr>
              <p:cNvPr id="53279" name="Line 29"/>
              <p:cNvSpPr>
                <a:spLocks noChangeShapeType="1"/>
              </p:cNvSpPr>
              <p:nvPr/>
            </p:nvSpPr>
            <p:spPr bwMode="auto">
              <a:xfrm>
                <a:off x="703" y="618"/>
                <a:ext cx="136" cy="13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3280" name="Line 30"/>
              <p:cNvSpPr>
                <a:spLocks noChangeShapeType="1"/>
              </p:cNvSpPr>
              <p:nvPr/>
            </p:nvSpPr>
            <p:spPr bwMode="auto">
              <a:xfrm flipV="1">
                <a:off x="703" y="618"/>
                <a:ext cx="136" cy="13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53255" name="Group 31"/>
            <p:cNvGrpSpPr>
              <a:grpSpLocks/>
            </p:cNvGrpSpPr>
            <p:nvPr/>
          </p:nvGrpSpPr>
          <p:grpSpPr bwMode="auto">
            <a:xfrm>
              <a:off x="3492500" y="2060575"/>
              <a:ext cx="215900" cy="215900"/>
              <a:chOff x="703" y="618"/>
              <a:chExt cx="136" cy="136"/>
            </a:xfrm>
          </p:grpSpPr>
          <p:sp>
            <p:nvSpPr>
              <p:cNvPr id="53277" name="Line 32"/>
              <p:cNvSpPr>
                <a:spLocks noChangeShapeType="1"/>
              </p:cNvSpPr>
              <p:nvPr/>
            </p:nvSpPr>
            <p:spPr bwMode="auto">
              <a:xfrm>
                <a:off x="703" y="618"/>
                <a:ext cx="136" cy="13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3278" name="Line 33"/>
              <p:cNvSpPr>
                <a:spLocks noChangeShapeType="1"/>
              </p:cNvSpPr>
              <p:nvPr/>
            </p:nvSpPr>
            <p:spPr bwMode="auto">
              <a:xfrm flipV="1">
                <a:off x="703" y="618"/>
                <a:ext cx="136" cy="13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53256" name="Group 34"/>
            <p:cNvGrpSpPr>
              <a:grpSpLocks/>
            </p:cNvGrpSpPr>
            <p:nvPr/>
          </p:nvGrpSpPr>
          <p:grpSpPr bwMode="auto">
            <a:xfrm>
              <a:off x="3492500" y="2420938"/>
              <a:ext cx="215900" cy="215900"/>
              <a:chOff x="703" y="618"/>
              <a:chExt cx="136" cy="136"/>
            </a:xfrm>
          </p:grpSpPr>
          <p:sp>
            <p:nvSpPr>
              <p:cNvPr id="53275" name="Line 35"/>
              <p:cNvSpPr>
                <a:spLocks noChangeShapeType="1"/>
              </p:cNvSpPr>
              <p:nvPr/>
            </p:nvSpPr>
            <p:spPr bwMode="auto">
              <a:xfrm>
                <a:off x="703" y="618"/>
                <a:ext cx="136" cy="13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3276" name="Line 36"/>
              <p:cNvSpPr>
                <a:spLocks noChangeShapeType="1"/>
              </p:cNvSpPr>
              <p:nvPr/>
            </p:nvSpPr>
            <p:spPr bwMode="auto">
              <a:xfrm flipV="1">
                <a:off x="703" y="618"/>
                <a:ext cx="136" cy="13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53257" name="Group 37"/>
            <p:cNvGrpSpPr>
              <a:grpSpLocks/>
            </p:cNvGrpSpPr>
            <p:nvPr/>
          </p:nvGrpSpPr>
          <p:grpSpPr bwMode="auto">
            <a:xfrm>
              <a:off x="3492500" y="3068638"/>
              <a:ext cx="215900" cy="215900"/>
              <a:chOff x="703" y="618"/>
              <a:chExt cx="136" cy="136"/>
            </a:xfrm>
          </p:grpSpPr>
          <p:sp>
            <p:nvSpPr>
              <p:cNvPr id="53273" name="Line 38"/>
              <p:cNvSpPr>
                <a:spLocks noChangeShapeType="1"/>
              </p:cNvSpPr>
              <p:nvPr/>
            </p:nvSpPr>
            <p:spPr bwMode="auto">
              <a:xfrm>
                <a:off x="703" y="618"/>
                <a:ext cx="136" cy="13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3274" name="Line 39"/>
              <p:cNvSpPr>
                <a:spLocks noChangeShapeType="1"/>
              </p:cNvSpPr>
              <p:nvPr/>
            </p:nvSpPr>
            <p:spPr bwMode="auto">
              <a:xfrm flipV="1">
                <a:off x="703" y="618"/>
                <a:ext cx="136" cy="13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53258" name="Group 43"/>
            <p:cNvGrpSpPr>
              <a:grpSpLocks/>
            </p:cNvGrpSpPr>
            <p:nvPr/>
          </p:nvGrpSpPr>
          <p:grpSpPr bwMode="auto">
            <a:xfrm>
              <a:off x="4572000" y="1341438"/>
              <a:ext cx="215900" cy="215900"/>
              <a:chOff x="703" y="618"/>
              <a:chExt cx="136" cy="136"/>
            </a:xfrm>
          </p:grpSpPr>
          <p:sp>
            <p:nvSpPr>
              <p:cNvPr id="53271" name="Line 44"/>
              <p:cNvSpPr>
                <a:spLocks noChangeShapeType="1"/>
              </p:cNvSpPr>
              <p:nvPr/>
            </p:nvSpPr>
            <p:spPr bwMode="auto">
              <a:xfrm>
                <a:off x="703" y="618"/>
                <a:ext cx="136" cy="13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3272" name="Line 45"/>
              <p:cNvSpPr>
                <a:spLocks noChangeShapeType="1"/>
              </p:cNvSpPr>
              <p:nvPr/>
            </p:nvSpPr>
            <p:spPr bwMode="auto">
              <a:xfrm flipV="1">
                <a:off x="703" y="618"/>
                <a:ext cx="136" cy="13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53259" name="Group 46"/>
            <p:cNvGrpSpPr>
              <a:grpSpLocks/>
            </p:cNvGrpSpPr>
            <p:nvPr/>
          </p:nvGrpSpPr>
          <p:grpSpPr bwMode="auto">
            <a:xfrm>
              <a:off x="4572000" y="1700213"/>
              <a:ext cx="215900" cy="215900"/>
              <a:chOff x="703" y="618"/>
              <a:chExt cx="136" cy="136"/>
            </a:xfrm>
          </p:grpSpPr>
          <p:sp>
            <p:nvSpPr>
              <p:cNvPr id="53269" name="Line 47"/>
              <p:cNvSpPr>
                <a:spLocks noChangeShapeType="1"/>
              </p:cNvSpPr>
              <p:nvPr/>
            </p:nvSpPr>
            <p:spPr bwMode="auto">
              <a:xfrm>
                <a:off x="703" y="618"/>
                <a:ext cx="136" cy="13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3270" name="Line 48"/>
              <p:cNvSpPr>
                <a:spLocks noChangeShapeType="1"/>
              </p:cNvSpPr>
              <p:nvPr/>
            </p:nvSpPr>
            <p:spPr bwMode="auto">
              <a:xfrm flipV="1">
                <a:off x="703" y="618"/>
                <a:ext cx="136" cy="13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53260" name="Group 49"/>
            <p:cNvGrpSpPr>
              <a:grpSpLocks/>
            </p:cNvGrpSpPr>
            <p:nvPr/>
          </p:nvGrpSpPr>
          <p:grpSpPr bwMode="auto">
            <a:xfrm>
              <a:off x="4572000" y="2060575"/>
              <a:ext cx="215900" cy="215900"/>
              <a:chOff x="703" y="618"/>
              <a:chExt cx="136" cy="136"/>
            </a:xfrm>
          </p:grpSpPr>
          <p:sp>
            <p:nvSpPr>
              <p:cNvPr id="53267" name="Line 50"/>
              <p:cNvSpPr>
                <a:spLocks noChangeShapeType="1"/>
              </p:cNvSpPr>
              <p:nvPr/>
            </p:nvSpPr>
            <p:spPr bwMode="auto">
              <a:xfrm>
                <a:off x="703" y="618"/>
                <a:ext cx="136" cy="13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3268" name="Line 51"/>
              <p:cNvSpPr>
                <a:spLocks noChangeShapeType="1"/>
              </p:cNvSpPr>
              <p:nvPr/>
            </p:nvSpPr>
            <p:spPr bwMode="auto">
              <a:xfrm flipV="1">
                <a:off x="703" y="618"/>
                <a:ext cx="136" cy="13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53261" name="Group 52"/>
            <p:cNvGrpSpPr>
              <a:grpSpLocks/>
            </p:cNvGrpSpPr>
            <p:nvPr/>
          </p:nvGrpSpPr>
          <p:grpSpPr bwMode="auto">
            <a:xfrm>
              <a:off x="4572000" y="2420938"/>
              <a:ext cx="215900" cy="215900"/>
              <a:chOff x="703" y="618"/>
              <a:chExt cx="136" cy="136"/>
            </a:xfrm>
          </p:grpSpPr>
          <p:sp>
            <p:nvSpPr>
              <p:cNvPr id="53265" name="Line 53"/>
              <p:cNvSpPr>
                <a:spLocks noChangeShapeType="1"/>
              </p:cNvSpPr>
              <p:nvPr/>
            </p:nvSpPr>
            <p:spPr bwMode="auto">
              <a:xfrm>
                <a:off x="703" y="618"/>
                <a:ext cx="136" cy="13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3266" name="Line 54"/>
              <p:cNvSpPr>
                <a:spLocks noChangeShapeType="1"/>
              </p:cNvSpPr>
              <p:nvPr/>
            </p:nvSpPr>
            <p:spPr bwMode="auto">
              <a:xfrm flipV="1">
                <a:off x="703" y="618"/>
                <a:ext cx="136" cy="13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53262" name="Group 56"/>
            <p:cNvGrpSpPr>
              <a:grpSpLocks/>
            </p:cNvGrpSpPr>
            <p:nvPr/>
          </p:nvGrpSpPr>
          <p:grpSpPr bwMode="auto">
            <a:xfrm>
              <a:off x="3492500" y="3429000"/>
              <a:ext cx="215900" cy="215900"/>
              <a:chOff x="703" y="618"/>
              <a:chExt cx="136" cy="136"/>
            </a:xfrm>
          </p:grpSpPr>
          <p:sp>
            <p:nvSpPr>
              <p:cNvPr id="53263" name="Line 57"/>
              <p:cNvSpPr>
                <a:spLocks noChangeShapeType="1"/>
              </p:cNvSpPr>
              <p:nvPr/>
            </p:nvSpPr>
            <p:spPr bwMode="auto">
              <a:xfrm>
                <a:off x="703" y="618"/>
                <a:ext cx="136" cy="13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3264" name="Line 58"/>
              <p:cNvSpPr>
                <a:spLocks noChangeShapeType="1"/>
              </p:cNvSpPr>
              <p:nvPr/>
            </p:nvSpPr>
            <p:spPr bwMode="auto">
              <a:xfrm flipV="1">
                <a:off x="703" y="618"/>
                <a:ext cx="136" cy="13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3398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484738" y="1412776"/>
            <a:ext cx="2486450" cy="707886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sz="4000" dirty="0" smtClean="0"/>
              <a:t>6º Sintoma</a:t>
            </a:r>
            <a:endParaRPr lang="pt-BR" sz="4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1331640" y="2708920"/>
            <a:ext cx="7056784" cy="3139321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6600" dirty="0" smtClean="0"/>
              <a:t>Se a seca é trágica, os dados não mostram.</a:t>
            </a:r>
            <a:endParaRPr lang="pt-BR" sz="6600" dirty="0"/>
          </a:p>
        </p:txBody>
      </p:sp>
    </p:spTree>
    <p:extLst>
      <p:ext uri="{BB962C8B-B14F-4D97-AF65-F5344CB8AC3E}">
        <p14:creationId xmlns:p14="http://schemas.microsoft.com/office/powerpoint/2010/main" val="150103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69437-C0CA-4245-AF34-5FBCB9E4F12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8532087" cy="5290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1475656" y="476672"/>
            <a:ext cx="6150851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sz="2400" dirty="0" smtClean="0"/>
              <a:t>Energia Natural agregada do sistema interligado</a:t>
            </a:r>
            <a:endParaRPr lang="pt-BR" sz="2400" dirty="0"/>
          </a:p>
        </p:txBody>
      </p:sp>
      <p:sp>
        <p:nvSpPr>
          <p:cNvPr id="2" name="CaixaDeTexto 1"/>
          <p:cNvSpPr txBox="1"/>
          <p:nvPr/>
        </p:nvSpPr>
        <p:spPr>
          <a:xfrm>
            <a:off x="1187624" y="1988840"/>
            <a:ext cx="705642" cy="2585323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dirty="0"/>
              <a:t>1953 </a:t>
            </a:r>
          </a:p>
          <a:p>
            <a:r>
              <a:rPr lang="pt-BR" dirty="0"/>
              <a:t>1934 </a:t>
            </a:r>
          </a:p>
          <a:p>
            <a:r>
              <a:rPr lang="pt-BR" dirty="0"/>
              <a:t>1955 </a:t>
            </a:r>
          </a:p>
          <a:p>
            <a:r>
              <a:rPr lang="pt-BR" dirty="0"/>
              <a:t>1971 </a:t>
            </a:r>
          </a:p>
          <a:p>
            <a:r>
              <a:rPr lang="pt-BR" dirty="0"/>
              <a:t>1944 </a:t>
            </a:r>
          </a:p>
          <a:p>
            <a:r>
              <a:rPr lang="pt-BR" dirty="0"/>
              <a:t>1954 </a:t>
            </a:r>
          </a:p>
          <a:p>
            <a:r>
              <a:rPr lang="pt-BR" dirty="0"/>
              <a:t>1969 </a:t>
            </a:r>
          </a:p>
          <a:p>
            <a:r>
              <a:rPr lang="pt-BR" dirty="0"/>
              <a:t>1933 </a:t>
            </a:r>
          </a:p>
          <a:p>
            <a:r>
              <a:rPr lang="pt-BR" dirty="0" smtClean="0"/>
              <a:t>1963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051720" y="1988840"/>
            <a:ext cx="5231817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dirty="0" smtClean="0"/>
              <a:t>Base de dados do ONS mostra 9 anos piores que 2014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1987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3528" y="1340768"/>
            <a:ext cx="8568952" cy="415498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Custos de térmicas ainda superiores às bandeiras tarifárias – </a:t>
            </a:r>
            <a:r>
              <a:rPr lang="pt-BR" sz="2400" dirty="0">
                <a:solidFill>
                  <a:srgbClr val="FF0000"/>
                </a:solidFill>
              </a:rPr>
              <a:t>R$ 6,1 bilhões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Indenizações de ativos de geração ainda não pagos – </a:t>
            </a:r>
            <a:r>
              <a:rPr lang="pt-BR" sz="2400" dirty="0">
                <a:solidFill>
                  <a:srgbClr val="FF0000"/>
                </a:solidFill>
              </a:rPr>
              <a:t>R$ 9,7 bilhões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Indenização de ativos de transmissão existentes antes de 2000 – </a:t>
            </a:r>
            <a:r>
              <a:rPr lang="pt-BR" sz="2400" dirty="0" smtClean="0">
                <a:solidFill>
                  <a:srgbClr val="FF0000"/>
                </a:solidFill>
              </a:rPr>
              <a:t>R$</a:t>
            </a:r>
            <a:r>
              <a:rPr lang="pt-BR" sz="2400" dirty="0" smtClean="0"/>
              <a:t> </a:t>
            </a:r>
            <a:r>
              <a:rPr lang="pt-BR" sz="2400" dirty="0" smtClean="0">
                <a:solidFill>
                  <a:srgbClr val="FF0000"/>
                </a:solidFill>
              </a:rPr>
              <a:t>17,9 </a:t>
            </a:r>
            <a:r>
              <a:rPr lang="pt-BR" sz="2400" dirty="0">
                <a:solidFill>
                  <a:srgbClr val="FF0000"/>
                </a:solidFill>
              </a:rPr>
              <a:t>bilhões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Contas da CCC não pagas por conta da extinção da CDE – </a:t>
            </a:r>
            <a:r>
              <a:rPr lang="pt-BR" sz="2400" dirty="0">
                <a:solidFill>
                  <a:srgbClr val="FF0000"/>
                </a:solidFill>
              </a:rPr>
              <a:t>R$ 8,1 bilhões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Déficit Hídrico </a:t>
            </a:r>
            <a:r>
              <a:rPr lang="pt-BR" sz="2400" dirty="0"/>
              <a:t>– </a:t>
            </a:r>
            <a:r>
              <a:rPr lang="pt-BR" sz="2400" dirty="0">
                <a:solidFill>
                  <a:srgbClr val="FF0000"/>
                </a:solidFill>
              </a:rPr>
              <a:t>R$ </a:t>
            </a:r>
            <a:r>
              <a:rPr lang="pt-BR" sz="2400" dirty="0" smtClean="0">
                <a:solidFill>
                  <a:srgbClr val="FF0000"/>
                </a:solidFill>
              </a:rPr>
              <a:t>20 </a:t>
            </a:r>
            <a:r>
              <a:rPr lang="pt-BR" sz="2400" dirty="0">
                <a:solidFill>
                  <a:srgbClr val="FF0000"/>
                </a:solidFill>
              </a:rPr>
              <a:t>bilhões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/>
              <a:t>Medidas do governo para reforçar a geração – </a:t>
            </a:r>
            <a:r>
              <a:rPr lang="pt-BR" sz="2400" dirty="0">
                <a:solidFill>
                  <a:srgbClr val="FF0000"/>
                </a:solidFill>
              </a:rPr>
              <a:t>R$ 11, 5 bilhões.</a:t>
            </a:r>
          </a:p>
          <a:p>
            <a:endParaRPr lang="pt-BR" sz="24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539552" y="460462"/>
            <a:ext cx="5498493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sz="2800" dirty="0" smtClean="0"/>
              <a:t>Esqueletos ainda dentro do armário:</a:t>
            </a:r>
            <a:endParaRPr lang="pt-BR" sz="28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3095977" y="5733256"/>
            <a:ext cx="2916183" cy="646331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  <a:softEdge rad="317500"/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sz="3600" dirty="0" smtClean="0"/>
              <a:t>R$ 73 bilhões. 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393619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67581" y="548680"/>
            <a:ext cx="5824158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O setor necessita de uma profunda reforma.</a:t>
            </a:r>
            <a:endParaRPr lang="pt-BR" sz="2400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395536" y="2132856"/>
            <a:ext cx="8136904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As constantes alterações de regulamentação são apenas um reflexo da incompatibilidade.</a:t>
            </a:r>
            <a:endParaRPr lang="pt-BR" sz="24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395536" y="1196752"/>
            <a:ext cx="8424936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Nem o necessário diálogo foi estabelecido para o início dessa reforma.</a:t>
            </a:r>
            <a:endParaRPr lang="pt-BR" sz="24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395536" y="3140968"/>
            <a:ext cx="8136904" cy="120032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As únicas “boas notícias” são provenientes da exuberante natureza brasileira (eólica e solar) e, mesmo nelas, o país está atrasado. </a:t>
            </a:r>
            <a:endParaRPr lang="pt-BR" sz="24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611560" y="4581128"/>
            <a:ext cx="2553776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sz="2400" dirty="0" smtClean="0"/>
              <a:t>Grato pela atenção</a:t>
            </a:r>
            <a:endParaRPr lang="pt-BR" sz="24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683568" y="5487615"/>
            <a:ext cx="6540445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sz="2400" dirty="0" smtClean="0"/>
              <a:t>Roberto Pereira D’Araujo – roberto@ilumina.org.br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84315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7983"/>
            <a:ext cx="7956376" cy="562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899592" y="332656"/>
            <a:ext cx="7910820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sz="2800" dirty="0" smtClean="0"/>
              <a:t>Evolução da </a:t>
            </a:r>
            <a:r>
              <a:rPr lang="pt-BR" sz="2800" u="sng" dirty="0" smtClean="0"/>
              <a:t>tarifa de fornecimento </a:t>
            </a:r>
            <a:r>
              <a:rPr lang="pt-BR" sz="2800" dirty="0" smtClean="0"/>
              <a:t>residencial média</a:t>
            </a:r>
            <a:endParaRPr lang="pt-BR" sz="28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1619672" y="1484784"/>
            <a:ext cx="1728192" cy="203132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dirty="0" smtClean="0"/>
              <a:t>Não incluídos: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Impostos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Encargos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Transmissão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Distribuição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Bandeiras Tarifárias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3347864" y="1484784"/>
            <a:ext cx="2160240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dirty="0" smtClean="0"/>
              <a:t>Valor final: </a:t>
            </a:r>
          </a:p>
          <a:p>
            <a:r>
              <a:rPr lang="pt-BR" dirty="0" smtClean="0"/>
              <a:t>~ 110% mais alto.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286294" y="6243506"/>
            <a:ext cx="8424936" cy="60016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Fonte: http://relatorios.aneel.gov.br/_layouts/xlviewer.aspx?id=/RelatoriosSAS/RelSampRegCC.xlsx&amp;Source=http://relatorios.aneel.gov.br/RelatoriosSAS/Forms/AllItems.aspx&amp;DefaultItemOpen=1</a:t>
            </a:r>
            <a:endParaRPr lang="pt-BR" sz="1100" dirty="0"/>
          </a:p>
        </p:txBody>
      </p:sp>
      <p:sp>
        <p:nvSpPr>
          <p:cNvPr id="2" name="Seta para cima 1"/>
          <p:cNvSpPr/>
          <p:nvPr/>
        </p:nvSpPr>
        <p:spPr>
          <a:xfrm>
            <a:off x="7791676" y="1737976"/>
            <a:ext cx="1330918" cy="1224136"/>
          </a:xfrm>
          <a:prstGeom prst="upArrow">
            <a:avLst>
              <a:gd name="adj1" fmla="val 50000"/>
              <a:gd name="adj2" fmla="val 51479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+ 65%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64108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9991"/>
            <a:ext cx="7956376" cy="562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683568" y="188640"/>
            <a:ext cx="8192051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sz="2800" dirty="0" smtClean="0"/>
              <a:t>Evolução da </a:t>
            </a:r>
            <a:r>
              <a:rPr lang="pt-BR" sz="2800" u="sng" dirty="0" smtClean="0"/>
              <a:t>tarifa de fornecimento </a:t>
            </a:r>
            <a:r>
              <a:rPr lang="pt-BR" sz="2800" dirty="0" smtClean="0"/>
              <a:t>industrial (*) média</a:t>
            </a:r>
            <a:endParaRPr lang="pt-BR" sz="28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1331640" y="1680483"/>
            <a:ext cx="2088232" cy="203132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dirty="0" smtClean="0"/>
              <a:t>Não incluídos: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Impostos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Encargos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Transmissão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Distribuição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Bandeiras Tarifárias</a:t>
            </a:r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3651771" y="1052736"/>
            <a:ext cx="2201885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dirty="0" smtClean="0"/>
              <a:t>(*) pequena indústria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3131840" y="1728633"/>
            <a:ext cx="2160240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dirty="0" smtClean="0"/>
              <a:t>Valor final: </a:t>
            </a:r>
          </a:p>
          <a:p>
            <a:r>
              <a:rPr lang="pt-BR" dirty="0" smtClean="0"/>
              <a:t>~ 110% mais alto.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286294" y="6243506"/>
            <a:ext cx="8424936" cy="60016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Fonte: http://relatorios.aneel.gov.br/_layouts/xlviewer.aspx?id=/RelatoriosSAS/RelSampRegCC.xlsx&amp;Source=http://relatorios.aneel.gov.br/RelatoriosSAS/Forms/AllItems.aspx&amp;DefaultItemOpen=1</a:t>
            </a:r>
            <a:endParaRPr lang="pt-BR" sz="1100" dirty="0"/>
          </a:p>
        </p:txBody>
      </p:sp>
      <p:sp>
        <p:nvSpPr>
          <p:cNvPr id="10" name="Seta para cima 9"/>
          <p:cNvSpPr/>
          <p:nvPr/>
        </p:nvSpPr>
        <p:spPr>
          <a:xfrm>
            <a:off x="7791676" y="1737976"/>
            <a:ext cx="1330918" cy="1224136"/>
          </a:xfrm>
          <a:prstGeom prst="upArrow">
            <a:avLst>
              <a:gd name="adj1" fmla="val 50000"/>
              <a:gd name="adj2" fmla="val 52958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+ 134%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75908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FAF6BB1-EC51-4EC9-910E-EB1DB8B38651}" type="slidenum">
              <a:rPr lang="pt-BR" altLang="pt-BR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pt-BR" altLang="pt-BR" dirty="0">
              <a:solidFill>
                <a:srgbClr val="00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29162"/>
            <a:ext cx="3226081" cy="6336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Conector reto 9"/>
          <p:cNvCxnSpPr/>
          <p:nvPr/>
        </p:nvCxnSpPr>
        <p:spPr bwMode="auto">
          <a:xfrm>
            <a:off x="6804248" y="5529510"/>
            <a:ext cx="1872208" cy="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 bwMode="auto">
          <a:xfrm>
            <a:off x="6804248" y="5905728"/>
            <a:ext cx="1872208" cy="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Retângulo 13"/>
          <p:cNvSpPr/>
          <p:nvPr/>
        </p:nvSpPr>
        <p:spPr>
          <a:xfrm>
            <a:off x="251520" y="5945283"/>
            <a:ext cx="5796136" cy="5232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pt-BR" sz="1400" dirty="0"/>
              <a:t>http://www.hydroquebec.com/publications/en/docs/comparaison-electricity-prices/comp_2014_en.pdf</a:t>
            </a:r>
          </a:p>
        </p:txBody>
      </p:sp>
      <p:sp>
        <p:nvSpPr>
          <p:cNvPr id="22" name="Título 19"/>
          <p:cNvSpPr txBox="1">
            <a:spLocks/>
          </p:cNvSpPr>
          <p:nvPr/>
        </p:nvSpPr>
        <p:spPr bwMode="auto">
          <a:xfrm>
            <a:off x="251520" y="260648"/>
            <a:ext cx="4718348" cy="50405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altLang="pt-BR" sz="2000" dirty="0" smtClean="0">
                <a:solidFill>
                  <a:srgbClr val="04255A"/>
                </a:solidFill>
                <a:latin typeface="Verdana" pitchFamily="34" charset="0"/>
              </a:rPr>
              <a:t>Mesmo com redução da MP 579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277900" y="1700808"/>
            <a:ext cx="3475631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dirty="0" smtClean="0"/>
              <a:t>1 MWh Rio = 718 R$/3,6 = US$ 200</a:t>
            </a:r>
            <a:endParaRPr lang="pt-BR" dirty="0"/>
          </a:p>
        </p:txBody>
      </p:sp>
      <p:sp>
        <p:nvSpPr>
          <p:cNvPr id="15" name="Título 19"/>
          <p:cNvSpPr txBox="1">
            <a:spLocks/>
          </p:cNvSpPr>
          <p:nvPr/>
        </p:nvSpPr>
        <p:spPr bwMode="auto">
          <a:xfrm>
            <a:off x="251520" y="980728"/>
            <a:ext cx="4718348" cy="50405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altLang="pt-BR" sz="2000" dirty="0" smtClean="0">
                <a:solidFill>
                  <a:srgbClr val="04255A"/>
                </a:solidFill>
                <a:latin typeface="Verdana" pitchFamily="34" charset="0"/>
              </a:rPr>
              <a:t>Mesmo com 1 US$ = R$ 3,6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251520" y="2144025"/>
            <a:ext cx="388843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dirty="0" smtClean="0"/>
              <a:t>1 kWh Rio </a:t>
            </a:r>
            <a:r>
              <a:rPr lang="pt-BR" dirty="0"/>
              <a:t>= </a:t>
            </a:r>
            <a:r>
              <a:rPr lang="pt-BR" dirty="0" smtClean="0"/>
              <a:t>20 US$ </a:t>
            </a:r>
            <a:r>
              <a:rPr lang="pt-BR" dirty="0" err="1" smtClean="0"/>
              <a:t>cents</a:t>
            </a:r>
            <a:endParaRPr lang="pt-BR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323528" y="2715832"/>
            <a:ext cx="3528392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1 kWh Rio </a:t>
            </a:r>
            <a:r>
              <a:rPr lang="pt-BR" b="1" dirty="0">
                <a:solidFill>
                  <a:srgbClr val="FF0000"/>
                </a:solidFill>
              </a:rPr>
              <a:t>= </a:t>
            </a:r>
            <a:r>
              <a:rPr lang="pt-BR" b="1" dirty="0" smtClean="0">
                <a:solidFill>
                  <a:srgbClr val="FF0000"/>
                </a:solidFill>
              </a:rPr>
              <a:t>150%  mais caro que Montreal</a:t>
            </a:r>
            <a:endParaRPr lang="pt-BR" b="1" dirty="0">
              <a:solidFill>
                <a:srgbClr val="FF0000"/>
              </a:solidFill>
            </a:endParaRPr>
          </a:p>
        </p:txBody>
      </p:sp>
      <p:cxnSp>
        <p:nvCxnSpPr>
          <p:cNvPr id="4" name="Conector de seta reta 3"/>
          <p:cNvCxnSpPr>
            <a:stCxn id="19" idx="3"/>
          </p:cNvCxnSpPr>
          <p:nvPr/>
        </p:nvCxnSpPr>
        <p:spPr>
          <a:xfrm flipV="1">
            <a:off x="3851920" y="1491696"/>
            <a:ext cx="1944216" cy="154730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" name="CaixaDeTexto 23"/>
          <p:cNvSpPr txBox="1"/>
          <p:nvPr/>
        </p:nvSpPr>
        <p:spPr>
          <a:xfrm>
            <a:off x="323528" y="4798893"/>
            <a:ext cx="3024336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1 kWh Rio </a:t>
            </a:r>
            <a:r>
              <a:rPr lang="pt-BR" b="1" dirty="0">
                <a:solidFill>
                  <a:srgbClr val="FF0000"/>
                </a:solidFill>
              </a:rPr>
              <a:t>= </a:t>
            </a:r>
            <a:r>
              <a:rPr lang="pt-BR" b="1" dirty="0" smtClean="0">
                <a:solidFill>
                  <a:srgbClr val="FF0000"/>
                </a:solidFill>
              </a:rPr>
              <a:t>36% mais caro que Média norte americana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323528" y="3502749"/>
            <a:ext cx="3384376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1 kWh Rio </a:t>
            </a:r>
            <a:r>
              <a:rPr lang="pt-BR" b="1" dirty="0">
                <a:solidFill>
                  <a:srgbClr val="FF0000"/>
                </a:solidFill>
              </a:rPr>
              <a:t>= </a:t>
            </a:r>
            <a:r>
              <a:rPr lang="pt-BR" b="1" dirty="0" smtClean="0">
                <a:solidFill>
                  <a:srgbClr val="FF0000"/>
                </a:solidFill>
              </a:rPr>
              <a:t>70 %  mais caro que Média Canadense</a:t>
            </a:r>
            <a:endParaRPr lang="pt-BR" b="1" dirty="0">
              <a:solidFill>
                <a:srgbClr val="FF0000"/>
              </a:solidFill>
            </a:endParaRPr>
          </a:p>
        </p:txBody>
      </p:sp>
      <p:cxnSp>
        <p:nvCxnSpPr>
          <p:cNvPr id="26" name="Conector reto 25"/>
          <p:cNvCxnSpPr/>
          <p:nvPr/>
        </p:nvCxnSpPr>
        <p:spPr bwMode="auto">
          <a:xfrm>
            <a:off x="6804248" y="4437112"/>
            <a:ext cx="1872208" cy="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Conector de seta reta 26"/>
          <p:cNvCxnSpPr>
            <a:stCxn id="25" idx="3"/>
          </p:cNvCxnSpPr>
          <p:nvPr/>
        </p:nvCxnSpPr>
        <p:spPr>
          <a:xfrm flipV="1">
            <a:off x="3707904" y="3296017"/>
            <a:ext cx="1872208" cy="52989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Conector de seta reta 27"/>
          <p:cNvCxnSpPr>
            <a:stCxn id="24" idx="3"/>
          </p:cNvCxnSpPr>
          <p:nvPr/>
        </p:nvCxnSpPr>
        <p:spPr>
          <a:xfrm>
            <a:off x="3347864" y="5122059"/>
            <a:ext cx="2808312" cy="108483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6784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3" grpId="0"/>
      <p:bldP spid="15" grpId="0"/>
      <p:bldP spid="18" grpId="0"/>
      <p:bldP spid="19" grpId="0"/>
      <p:bldP spid="2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436858" y="1798313"/>
            <a:ext cx="2486450" cy="707886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sz="4000" dirty="0" smtClean="0"/>
              <a:t>2º Sintoma</a:t>
            </a:r>
            <a:endParaRPr lang="pt-BR" sz="4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1754763" y="3013598"/>
            <a:ext cx="5850641" cy="1107996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sz="6600" dirty="0" smtClean="0"/>
              <a:t>Mercado Bizarro</a:t>
            </a:r>
            <a:endParaRPr lang="pt-BR" sz="6600" dirty="0"/>
          </a:p>
        </p:txBody>
      </p:sp>
    </p:spTree>
    <p:extLst>
      <p:ext uri="{BB962C8B-B14F-4D97-AF65-F5344CB8AC3E}">
        <p14:creationId xmlns:p14="http://schemas.microsoft.com/office/powerpoint/2010/main" val="415952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48" y="980728"/>
            <a:ext cx="8769840" cy="5440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4"/>
          <p:cNvSpPr/>
          <p:nvPr/>
        </p:nvSpPr>
        <p:spPr>
          <a:xfrm>
            <a:off x="534944" y="332656"/>
            <a:ext cx="8074133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800" dirty="0" smtClean="0">
                <a:solidFill>
                  <a:prstClr val="black"/>
                </a:solidFill>
              </a:rPr>
              <a:t>NORDPOOL - Noruega, Finlândia, Suécia e Dinamarca</a:t>
            </a:r>
            <a:endParaRPr lang="pt-BR" sz="2800" dirty="0">
              <a:solidFill>
                <a:prstClr val="black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043608" y="1556792"/>
            <a:ext cx="132068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Euros/MWh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34944" y="6488668"/>
            <a:ext cx="2414764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Fonte: CCEE e </a:t>
            </a:r>
            <a:r>
              <a:rPr lang="pt-BR" dirty="0" err="1" smtClean="0">
                <a:solidFill>
                  <a:prstClr val="black"/>
                </a:solidFill>
              </a:rPr>
              <a:t>Nordpool</a:t>
            </a:r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2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611559" y="332656"/>
            <a:ext cx="8208913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r>
              <a:rPr lang="pt-BR" sz="2000" dirty="0" smtClean="0">
                <a:solidFill>
                  <a:prstClr val="black"/>
                </a:solidFill>
              </a:rPr>
              <a:t>PJM - </a:t>
            </a:r>
            <a:r>
              <a:rPr lang="pt-BR" sz="2000" dirty="0" err="1" smtClean="0">
                <a:solidFill>
                  <a:prstClr val="black"/>
                </a:solidFill>
              </a:rPr>
              <a:t>Delaware</a:t>
            </a:r>
            <a:r>
              <a:rPr lang="pt-BR" sz="2000" dirty="0">
                <a:solidFill>
                  <a:prstClr val="black"/>
                </a:solidFill>
              </a:rPr>
              <a:t>, Illinois, Indiana, Kentucky, Maryland, Michigan, New Jersey, North Carolina, Ohio, </a:t>
            </a:r>
            <a:r>
              <a:rPr lang="pt-BR" sz="2000" dirty="0" err="1">
                <a:solidFill>
                  <a:prstClr val="black"/>
                </a:solidFill>
              </a:rPr>
              <a:t>Pennsylvania</a:t>
            </a:r>
            <a:r>
              <a:rPr lang="pt-BR" sz="2000" dirty="0">
                <a:solidFill>
                  <a:prstClr val="black"/>
                </a:solidFill>
              </a:rPr>
              <a:t>, Tennessee, Virginia, West </a:t>
            </a:r>
            <a:r>
              <a:rPr lang="pt-BR" sz="2000" dirty="0" smtClean="0">
                <a:solidFill>
                  <a:prstClr val="black"/>
                </a:solidFill>
              </a:rPr>
              <a:t>Virginia, DC.</a:t>
            </a:r>
            <a:endParaRPr lang="pt-BR" sz="2000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4744"/>
            <a:ext cx="8348042" cy="5179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899592" y="1556792"/>
            <a:ext cx="1168910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US$/MWh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69437-C0CA-4245-AF34-5FBCB9E4F12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34944" y="6453336"/>
            <a:ext cx="190039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Fonte: CCEE e PJM</a:t>
            </a:r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78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794321"/>
            <a:ext cx="8712969" cy="5623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826569" y="4523929"/>
            <a:ext cx="1290500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Tão irrisório quanto R$ 4/MWh</a:t>
            </a:r>
            <a:endParaRPr lang="pt-BR" sz="16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983554" y="4149080"/>
            <a:ext cx="1248898" cy="83099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Tão irrisório quanto R$ 16/MWh</a:t>
            </a:r>
            <a:endParaRPr lang="pt-BR" sz="1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o explicativo em seta para baixo 4"/>
          <p:cNvSpPr/>
          <p:nvPr/>
        </p:nvSpPr>
        <p:spPr>
          <a:xfrm>
            <a:off x="5328086" y="3481553"/>
            <a:ext cx="1080120" cy="1944216"/>
          </a:xfrm>
          <a:prstGeom prst="downArrowCallou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R$ 12/MWh Ás vésperas da crise!</a:t>
            </a:r>
            <a:endParaRPr lang="pt-BR" sz="16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6487005" y="1115452"/>
            <a:ext cx="141737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prstClr val="white"/>
                </a:solidFill>
              </a:rPr>
              <a:t>R$822/MWh</a:t>
            </a:r>
            <a:endParaRPr lang="pt-BR" b="1" dirty="0">
              <a:solidFill>
                <a:prstClr val="white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819108" y="332656"/>
            <a:ext cx="7569316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pt-BR" sz="2400" dirty="0" smtClean="0">
                <a:solidFill>
                  <a:prstClr val="black"/>
                </a:solidFill>
              </a:rPr>
              <a:t>Um bizarro mercado de energia – “Ninharias ou Fortunas”</a:t>
            </a:r>
            <a:endParaRPr lang="pt-BR" sz="2400" dirty="0">
              <a:solidFill>
                <a:prstClr val="black"/>
              </a:solidFill>
            </a:endParaRPr>
          </a:p>
        </p:txBody>
      </p:sp>
      <p:cxnSp>
        <p:nvCxnSpPr>
          <p:cNvPr id="8" name="Conector em curva 7"/>
          <p:cNvCxnSpPr/>
          <p:nvPr/>
        </p:nvCxnSpPr>
        <p:spPr>
          <a:xfrm rot="5400000" flipH="1" flipV="1">
            <a:off x="5145745" y="2562583"/>
            <a:ext cx="4433135" cy="1908213"/>
          </a:xfrm>
          <a:prstGeom prst="curvedConnector3">
            <a:avLst>
              <a:gd name="adj1" fmla="val 50000"/>
            </a:avLst>
          </a:prstGeom>
          <a:ln w="57150">
            <a:solidFill>
              <a:schemeClr val="accent2">
                <a:lumMod val="75000"/>
              </a:schemeClr>
            </a:solidFill>
            <a:prstDash val="lgDash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/>
          <p:cNvSpPr txBox="1"/>
          <p:nvPr/>
        </p:nvSpPr>
        <p:spPr>
          <a:xfrm>
            <a:off x="6631276" y="2244770"/>
            <a:ext cx="1273105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7.000%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69437-C0CA-4245-AF34-5FBCB9E4F12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80414" y="1256965"/>
            <a:ext cx="2088232" cy="201622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Quem comprou?</a:t>
            </a:r>
          </a:p>
          <a:p>
            <a:pPr algn="ctr"/>
            <a:r>
              <a:rPr lang="pt-BR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Quem vendeu?</a:t>
            </a:r>
          </a:p>
          <a:p>
            <a:pPr algn="ctr"/>
            <a:r>
              <a:rPr lang="pt-BR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 quanto?</a:t>
            </a:r>
          </a:p>
          <a:p>
            <a:pPr algn="ctr"/>
            <a:endParaRPr lang="pt-BR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Transparência Zero!</a:t>
            </a:r>
            <a:endParaRPr lang="pt-BR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819108" y="6445671"/>
            <a:ext cx="130542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Fonte: CCEE</a:t>
            </a:r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76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7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75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7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5" grpId="0" animBg="1"/>
      <p:bldP spid="13" grpId="0" animBg="1"/>
      <p:bldP spid="20" grpId="0" animBg="1"/>
      <p:bldP spid="3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7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967</Words>
  <Application>Microsoft Office PowerPoint</Application>
  <PresentationFormat>Apresentação na tela (4:3)</PresentationFormat>
  <Paragraphs>236</Paragraphs>
  <Slides>28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28</vt:i4>
      </vt:variant>
    </vt:vector>
  </HeadingPairs>
  <TitlesOfParts>
    <vt:vector size="30" baseType="lpstr">
      <vt:lpstr>Tema do Office</vt:lpstr>
      <vt:lpstr>7_Tema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Roberto Araujo</dc:creator>
  <cp:lastModifiedBy>Andressa Paranhos Guimarães</cp:lastModifiedBy>
  <cp:revision>50</cp:revision>
  <dcterms:created xsi:type="dcterms:W3CDTF">2015-09-04T13:15:33Z</dcterms:created>
  <dcterms:modified xsi:type="dcterms:W3CDTF">2015-09-09T11:56:54Z</dcterms:modified>
</cp:coreProperties>
</file>