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8" r:id="rId3"/>
    <p:sldId id="274" r:id="rId4"/>
    <p:sldId id="256" r:id="rId5"/>
    <p:sldId id="257" r:id="rId6"/>
    <p:sldId id="259" r:id="rId7"/>
    <p:sldId id="275" r:id="rId8"/>
    <p:sldId id="263" r:id="rId9"/>
    <p:sldId id="264" r:id="rId10"/>
    <p:sldId id="262" r:id="rId11"/>
    <p:sldId id="276" r:id="rId12"/>
    <p:sldId id="265" r:id="rId13"/>
    <p:sldId id="260" r:id="rId14"/>
    <p:sldId id="266" r:id="rId15"/>
    <p:sldId id="267" r:id="rId16"/>
    <p:sldId id="279" r:id="rId17"/>
    <p:sldId id="268" r:id="rId18"/>
    <p:sldId id="278" r:id="rId19"/>
    <p:sldId id="269" r:id="rId20"/>
    <p:sldId id="277" r:id="rId21"/>
    <p:sldId id="272" r:id="rId22"/>
    <p:sldId id="270" r:id="rId23"/>
    <p:sldId id="273" r:id="rId24"/>
    <p:sldId id="271" r:id="rId25"/>
    <p:sldId id="280" r:id="rId26"/>
    <p:sldId id="282" r:id="rId27"/>
    <p:sldId id="283" r:id="rId28"/>
    <p:sldId id="261" r:id="rId29"/>
    <p:sldId id="28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88" d="100"/>
          <a:sy n="88" d="100"/>
        </p:scale>
        <p:origin x="-130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F768C-C968-437C-A986-BE6F3DB02A5A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21C3-406B-47E8-AA60-4776055B5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62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D66C3-FD28-4E23-8F51-1DE281A087B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46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8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3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42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D92C-CB40-46B3-811C-4B307E8D07C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3647-343C-4AFB-AD19-644C7B96CDD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30-DA1A-4D3B-A0C4-15586DE8065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55A9-EFBC-481F-8425-F03692DFAF5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F61C-1182-406E-8B2D-AF1D0A08CC2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1589-5E25-48E0-B24F-EB4E8F1FF70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1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F1D0-D90B-4DE5-96A5-4E314017538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06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6E23-1016-4E3E-97B8-B358F6028F0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4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D0C2-9496-403A-B028-2EAD1EE1357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31F7-AB3E-4A59-9AE5-8644797FD66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81C2-B6E6-4BA8-9703-05966B44226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51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27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13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5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7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44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2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5128-B344-48FA-BF92-B4173F59BBCD}" type="datetimeFigureOut">
              <a:rPr lang="pt-BR" smtClean="0"/>
              <a:t>9/9/2015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16FB-8BD0-491E-8D2A-C3A7990F6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9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DD-677A-4124-A2F9-86CF1DD90E5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9/9/2015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lumina.org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umina">
            <a:hlinkClick r:id="rId2" tooltip="Ilumin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863662" cy="62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2257708"/>
            <a:ext cx="6760184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pt-BR" sz="2800" b="1" dirty="0" smtClean="0"/>
              <a:t>A SITUAÇÃO </a:t>
            </a:r>
            <a:r>
              <a:rPr lang="pt-BR" sz="2800" b="1" dirty="0"/>
              <a:t>DO SETOR ELÉTRICO </a:t>
            </a:r>
            <a:r>
              <a:rPr lang="pt-BR" sz="2800" b="1" dirty="0" smtClean="0"/>
              <a:t>NACIONAL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6061938"/>
            <a:ext cx="822359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Comissão de Desenvolvimento Econômico, Indústria e Comércio – Câmara – 10/09/15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771585" y="3212976"/>
            <a:ext cx="388029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pt-BR" sz="2800" b="1" dirty="0" smtClean="0"/>
              <a:t>Roberto Pereira D’Araujo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836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67920" y="1692603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3º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50091" y="3012392"/>
            <a:ext cx="3722109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6600" dirty="0" smtClean="0"/>
              <a:t>Segurança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1595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22352" y="4065890"/>
            <a:ext cx="207082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1F497D"/>
                </a:solidFill>
              </a:rPr>
              <a:t>Carga (</a:t>
            </a:r>
            <a:r>
              <a:rPr lang="pt-BR" sz="2800" b="1" dirty="0" err="1" smtClean="0">
                <a:solidFill>
                  <a:srgbClr val="1F497D"/>
                </a:solidFill>
              </a:rPr>
              <a:t>GWh</a:t>
            </a:r>
            <a:r>
              <a:rPr lang="pt-BR" sz="2800" b="1" dirty="0" smtClean="0">
                <a:solidFill>
                  <a:srgbClr val="1F497D"/>
                </a:solidFill>
              </a:rPr>
              <a:t>)</a:t>
            </a:r>
            <a:endParaRPr lang="pt-BR" sz="2800" b="1" dirty="0">
              <a:solidFill>
                <a:srgbClr val="1F497D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39552" y="3573016"/>
            <a:ext cx="5616624" cy="0"/>
          </a:xfrm>
          <a:prstGeom prst="line">
            <a:avLst/>
          </a:prstGeom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451729" y="3050227"/>
            <a:ext cx="567784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rgbClr val="1F497D"/>
                </a:solidFill>
              </a:rPr>
              <a:t>=</a:t>
            </a:r>
            <a:endParaRPr lang="pt-BR" sz="6000" dirty="0">
              <a:solidFill>
                <a:srgbClr val="1F497D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51729" y="2276872"/>
            <a:ext cx="241207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Reserva (</a:t>
            </a:r>
            <a:r>
              <a:rPr lang="pt-BR" sz="2800" b="1" dirty="0" err="1" smtClean="0">
                <a:solidFill>
                  <a:srgbClr val="C00000"/>
                </a:solidFill>
              </a:rPr>
              <a:t>GWh</a:t>
            </a:r>
            <a:r>
              <a:rPr lang="pt-BR" sz="2800" b="1" dirty="0" smtClean="0">
                <a:solidFill>
                  <a:srgbClr val="C00000"/>
                </a:solidFill>
              </a:rPr>
              <a:t>)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64288" y="3327225"/>
            <a:ext cx="14346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</a:rPr>
              <a:t>Poupança</a:t>
            </a:r>
            <a:endParaRPr lang="pt-BR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39"/>
            <a:ext cx="5400600" cy="313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3788889"/>
            <a:ext cx="5504929" cy="292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54373"/>
            <a:ext cx="910272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539552" y="1268760"/>
            <a:ext cx="8424936" cy="72008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95536" y="275295"/>
            <a:ext cx="842493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“Poupança energética” = Energia Reservada em número de meses de consumo.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 rot="233872">
            <a:off x="3358413" y="1153966"/>
            <a:ext cx="20644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Capacidade máxima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6478279" y="4581128"/>
            <a:ext cx="805202" cy="75608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7355489" y="4428553"/>
            <a:ext cx="144016" cy="14401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398159" y="5085184"/>
            <a:ext cx="1080120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579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5428" y="174080"/>
            <a:ext cx="819303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</a:t>
            </a:r>
            <a:r>
              <a:rPr lang="pt-BR" sz="2400" dirty="0" smtClean="0"/>
              <a:t> </a:t>
            </a:r>
            <a:r>
              <a:rPr lang="pt-BR" sz="2400" b="1" dirty="0" smtClean="0"/>
              <a:t>participação das térmicas na carga. De repente....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69861" y="6581001"/>
            <a:ext cx="2474139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Elaboração a partir de dados do ONS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3" y="908720"/>
            <a:ext cx="8880483" cy="55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34250" y="3356992"/>
            <a:ext cx="6120680" cy="1728192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804247" y="1196752"/>
            <a:ext cx="2259647" cy="2016224"/>
          </a:xfrm>
          <a:prstGeom prst="rect">
            <a:avLst/>
          </a:prstGeom>
          <a:solidFill>
            <a:srgbClr val="FF0000">
              <a:alpha val="1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5508104" y="2456892"/>
            <a:ext cx="1246826" cy="1395597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817362" y="3852489"/>
            <a:ext cx="144016" cy="14401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427984" y="2204864"/>
            <a:ext cx="1080120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579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1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54373"/>
            <a:ext cx="910272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539552" y="1268760"/>
            <a:ext cx="8424936" cy="72008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95536" y="275295"/>
            <a:ext cx="842493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“Poupança energética” = Energia Reservada em número de meses de consumo.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 rot="233872">
            <a:off x="3358413" y="1153966"/>
            <a:ext cx="20644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Capacidade máxima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33341" y="2708920"/>
            <a:ext cx="154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Descontratação</a:t>
            </a:r>
          </a:p>
          <a:p>
            <a:r>
              <a:rPr lang="pt-BR" sz="1400" b="1" dirty="0" smtClean="0"/>
              <a:t>Das Distribuidoras</a:t>
            </a:r>
            <a:endParaRPr lang="pt-BR" sz="1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99641"/>
            <a:ext cx="910272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633341" y="2420888"/>
            <a:ext cx="1331147" cy="954107"/>
          </a:xfrm>
          <a:prstGeom prst="rect">
            <a:avLst/>
          </a:prstGeom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Descontratação</a:t>
            </a:r>
          </a:p>
          <a:p>
            <a:pPr algn="ctr"/>
            <a:r>
              <a:rPr lang="pt-BR" sz="1400" b="1" dirty="0" smtClean="0"/>
              <a:t>Distribuidoras</a:t>
            </a:r>
          </a:p>
          <a:p>
            <a:pPr algn="ctr"/>
            <a:r>
              <a:rPr lang="pt-BR" sz="1400" b="1" dirty="0" smtClean="0"/>
              <a:t>“Exposição involuntária”</a:t>
            </a:r>
            <a:endParaRPr lang="pt-BR" sz="1400" b="1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6478279" y="4581128"/>
            <a:ext cx="805202" cy="75608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355489" y="4428553"/>
            <a:ext cx="144016" cy="14401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98159" y="5085184"/>
            <a:ext cx="1080120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579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27658" y="1556792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4º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2764334"/>
            <a:ext cx="6897145" cy="230832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/>
              <a:t>Déficits hídricos bilionários</a:t>
            </a:r>
          </a:p>
          <a:p>
            <a:pPr algn="ctr"/>
            <a:r>
              <a:rPr lang="pt-BR" sz="4800" dirty="0" smtClean="0"/>
              <a:t>&amp;</a:t>
            </a:r>
          </a:p>
          <a:p>
            <a:pPr algn="ctr"/>
            <a:r>
              <a:rPr lang="pt-BR" sz="4800" dirty="0" smtClean="0"/>
              <a:t>Superávits irrisórios.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009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0" y="889694"/>
            <a:ext cx="8605200" cy="54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303039"/>
            <a:ext cx="733341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Conjunto de usinas hidroelétricas despachadas pelo ONS.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92746" y="1916832"/>
            <a:ext cx="108012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mensal</a:t>
            </a:r>
            <a:endParaRPr lang="pt-BR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4772866" y="2636912"/>
            <a:ext cx="375198" cy="288032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187624" y="1709192"/>
            <a:ext cx="1728192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Garantia Física </a:t>
            </a:r>
            <a:r>
              <a:rPr lang="pt-B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Sazonalizada</a:t>
            </a:r>
            <a:endParaRPr lang="pt-BR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483768" y="2429272"/>
            <a:ext cx="936104" cy="1719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95536" y="6340678"/>
            <a:ext cx="22322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CCEE e ONS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0687"/>
            <a:ext cx="8928992" cy="59666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52320" y="1279088"/>
            <a:ext cx="158417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Déficit Hídrico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“costas” dos consumidores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99731" y="908720"/>
            <a:ext cx="1584175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Superavit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Hídrico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se beneficiou?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219998"/>
            <a:ext cx="777007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/>
              <a:t>Déficits Hídricos Bilionários não compensados por Superávits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444208" y="4941168"/>
            <a:ext cx="936104" cy="360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579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6912260" y="3789040"/>
            <a:ext cx="0" cy="115212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303039"/>
            <a:ext cx="44112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A “pedalada” elétrica confirmada.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57411"/>
            <a:ext cx="86106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131840" y="1196752"/>
            <a:ext cx="2160240" cy="1296144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150 </a:t>
            </a:r>
            <a:r>
              <a:rPr lang="pt-B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TWh</a:t>
            </a:r>
            <a:endParaRPr lang="pt-BR" sz="24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Acima da garantia</a:t>
            </a:r>
            <a:endParaRPr lang="pt-B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ector de seta reta 23"/>
          <p:cNvCxnSpPr>
            <a:stCxn id="21" idx="2"/>
          </p:cNvCxnSpPr>
          <p:nvPr/>
        </p:nvCxnSpPr>
        <p:spPr>
          <a:xfrm>
            <a:off x="4211960" y="2492896"/>
            <a:ext cx="1008112" cy="1296144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 esquerda 6"/>
          <p:cNvSpPr/>
          <p:nvPr/>
        </p:nvSpPr>
        <p:spPr>
          <a:xfrm rot="16200000">
            <a:off x="5508104" y="3789040"/>
            <a:ext cx="432048" cy="2448272"/>
          </a:xfrm>
          <a:prstGeom prst="leftBrace">
            <a:avLst>
              <a:gd name="adj1" fmla="val 62567"/>
              <a:gd name="adj2" fmla="val 49222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6340678"/>
            <a:ext cx="22322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CCEE e ONS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84738" y="1412776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5º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2708920"/>
            <a:ext cx="7056784" cy="193899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Destruição inútil de valor pela MP 579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595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66500" y="2564904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1º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47864" y="3487555"/>
            <a:ext cx="2123723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6600" dirty="0" smtClean="0"/>
              <a:t>Preço</a:t>
            </a:r>
            <a:endParaRPr lang="pt-BR" sz="6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980728"/>
            <a:ext cx="683232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3200" dirty="0" smtClean="0"/>
              <a:t>Os números revelam um setor enfermo.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2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747305" y="1447923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Nota Técnica </a:t>
            </a:r>
            <a:r>
              <a:rPr lang="pt-BR" alt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385/2012-SER/SRG/ANEEL</a:t>
            </a:r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747305" y="1919734"/>
            <a:ext cx="7724775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23. A definição dos custos operacionais </a:t>
            </a:r>
            <a:r>
              <a:rPr lang="pt-BR" altLang="pt-B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..........</a:t>
            </a:r>
            <a:r>
              <a:rPr lang="pt-BR" altLang="pt-B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padrão </a:t>
            </a:r>
            <a:r>
              <a:rPr lang="pt-BR" alt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de eficiência definido pelo Poder Concedente.</a:t>
            </a:r>
            <a:r>
              <a:rPr lang="pt-BR" alt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Para tanto, é preciso...., </a:t>
            </a:r>
            <a:r>
              <a:rPr lang="pt-BR" alt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estimar uma função custo operacional</a:t>
            </a:r>
            <a:r>
              <a:rPr lang="pt-BR" alt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 Essa função deve se basear </a:t>
            </a:r>
            <a:r>
              <a:rPr lang="pt-BR" alt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no "produto" da atividade geração</a:t>
            </a:r>
            <a:r>
              <a:rPr lang="pt-BR" alt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e nas características de cada usina... a principal variável é sua </a:t>
            </a:r>
            <a:r>
              <a:rPr lang="pt-BR" alt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Capacidade Instalada</a:t>
            </a:r>
            <a:r>
              <a:rPr lang="pt-BR" altLang="pt-BR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670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55" y="3085517"/>
            <a:ext cx="4535983" cy="255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0730" name="Line 10"/>
          <p:cNvSpPr>
            <a:spLocks noChangeShapeType="1"/>
          </p:cNvSpPr>
          <p:nvPr/>
        </p:nvSpPr>
        <p:spPr bwMode="auto">
          <a:xfrm flipH="1">
            <a:off x="3491880" y="4294186"/>
            <a:ext cx="3024336" cy="71898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70731" name="Rectangle 11"/>
          <p:cNvSpPr>
            <a:spLocks noChangeArrowheads="1"/>
          </p:cNvSpPr>
          <p:nvPr/>
        </p:nvSpPr>
        <p:spPr bwMode="auto">
          <a:xfrm>
            <a:off x="6516216" y="3502025"/>
            <a:ext cx="1800225" cy="1584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alt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 revelador da </a:t>
            </a:r>
            <a:r>
              <a:rPr lang="pt-BR" alt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pressa!!!</a:t>
            </a:r>
          </a:p>
          <a:p>
            <a:pPr algn="ctr"/>
            <a:r>
              <a:rPr lang="pt-BR" alt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realidade, FC e não FP</a:t>
            </a:r>
          </a:p>
        </p:txBody>
      </p:sp>
      <p:sp>
        <p:nvSpPr>
          <p:cNvPr id="670732" name="Text Box 12"/>
          <p:cNvSpPr txBox="1">
            <a:spLocks noChangeArrowheads="1"/>
          </p:cNvSpPr>
          <p:nvPr/>
        </p:nvSpPr>
        <p:spPr bwMode="auto">
          <a:xfrm>
            <a:off x="3059832" y="6056421"/>
            <a:ext cx="5708650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 sobre características do sistema brasileiro</a:t>
            </a:r>
            <a:r>
              <a:rPr lang="pt-BR" alt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altLang="pt-BR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Geração Média Hidro &gt; Garantia Física x 8760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5577" y="260648"/>
            <a:ext cx="813690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Apesar de não existir duas hidroelétricas semelhantes, o governo enquadrou todas numa fórmula matemática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855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23010"/>
              </p:ext>
            </p:extLst>
          </p:nvPr>
        </p:nvGraphicFramePr>
        <p:xfrm>
          <a:off x="1475656" y="1196752"/>
          <a:ext cx="5943600" cy="4019245"/>
        </p:xfrm>
        <a:graphic>
          <a:graphicData uri="http://schemas.openxmlformats.org/drawingml/2006/table">
            <a:tbl>
              <a:tblPr/>
              <a:tblGrid>
                <a:gridCol w="1219200"/>
                <a:gridCol w="939800"/>
                <a:gridCol w="977900"/>
                <a:gridCol w="990600"/>
                <a:gridCol w="838200"/>
                <a:gridCol w="977900"/>
              </a:tblGrid>
              <a:tr h="10388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Usinas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Potência (MW)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R$/kW.ano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Garantia Física (MW médios)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R$/MWh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Ponderação pela garantia física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Funil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66,59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13,57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1.641,95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Boa Esperança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66,74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12,63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1.805,64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 Colombia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60,94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2.219,16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Corumba I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57,59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2.465,33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Estreito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1048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41,58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4.974,41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Furnas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1216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40,6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5.635,80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Marimbondo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1440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726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8,88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6.447,12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Itaparica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42,67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7.204,22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Xingó 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35,61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12.853,75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 Afonso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4279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29,92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2225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6,57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14.615,03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13771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7800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7,67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59.862,40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osca 6"/>
          <p:cNvSpPr/>
          <p:nvPr/>
        </p:nvSpPr>
        <p:spPr>
          <a:xfrm>
            <a:off x="5599584" y="4736302"/>
            <a:ext cx="936104" cy="764704"/>
          </a:xfrm>
          <a:prstGeom prst="donut">
            <a:avLst>
              <a:gd name="adj" fmla="val 69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956521"/>
            <a:ext cx="3312368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de US$ 3/MWh!!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 anterior ~R$ 90/MWh Redução de 91,5%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de seta reta 8"/>
          <p:cNvCxnSpPr>
            <a:stCxn id="7" idx="2"/>
            <a:endCxn id="8" idx="2"/>
          </p:cNvCxnSpPr>
          <p:nvPr/>
        </p:nvCxnSpPr>
        <p:spPr>
          <a:xfrm flipH="1" flipV="1">
            <a:off x="2123728" y="2036641"/>
            <a:ext cx="3475856" cy="30820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971600" y="332656"/>
            <a:ext cx="676875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Tarifas de O&amp;M das usinas da </a:t>
            </a:r>
            <a:r>
              <a:rPr lang="pt-BR" sz="2800" dirty="0" err="1" smtClean="0"/>
              <a:t>Eletrobras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9024" y="5661248"/>
            <a:ext cx="763284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TCU: mais de R$ 1 bilhão de gastos não cobertos pela tarifa.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061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6327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192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51275" y="5157788"/>
            <a:ext cx="23288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US$ 10/MWh</a:t>
            </a:r>
          </a:p>
        </p:txBody>
      </p:sp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4932363" y="1700213"/>
            <a:ext cx="1439862" cy="936625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760000">
                  <a:alpha val="0"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684213" y="6092825"/>
            <a:ext cx="936625" cy="4333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003800" y="6165850"/>
            <a:ext cx="1366838" cy="2873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476375" y="2276475"/>
            <a:ext cx="2808288" cy="13684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das usinas da </a:t>
            </a:r>
            <a:r>
              <a:rPr lang="pt-BR" altLang="pt-B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Eletrobras</a:t>
            </a:r>
            <a:r>
              <a:rPr lang="pt-BR" alt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R$ 8/MWh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que 1/3. </a:t>
            </a:r>
            <a:endParaRPr lang="pt-BR" alt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125" grpId="0" animBg="1"/>
      <p:bldP spid="5126" grpId="0" animBg="1"/>
      <p:bldP spid="5128" grpId="0" animBg="1"/>
      <p:bldP spid="51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etorno investimento eletrob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60350"/>
            <a:ext cx="47529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retorno pat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6434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cotações eletrob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05188"/>
            <a:ext cx="431958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71550" y="476250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Efeito MP 579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692275" y="3284538"/>
            <a:ext cx="1366838" cy="792162"/>
          </a:xfrm>
          <a:prstGeom prst="downArrowCallout">
            <a:avLst>
              <a:gd name="adj1" fmla="val 43136"/>
              <a:gd name="adj2" fmla="val 43136"/>
              <a:gd name="adj3" fmla="val 16667"/>
              <a:gd name="adj4" fmla="val 66667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chemeClr val="bg1"/>
                </a:solidFill>
              </a:rPr>
              <a:t>-70%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227763" y="5084763"/>
            <a:ext cx="1366837" cy="792162"/>
          </a:xfrm>
          <a:prstGeom prst="downArrowCallout">
            <a:avLst>
              <a:gd name="adj1" fmla="val 43136"/>
              <a:gd name="adj2" fmla="val 43136"/>
              <a:gd name="adj3" fmla="val 16667"/>
              <a:gd name="adj4" fmla="val 66667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chemeClr val="bg1"/>
                </a:solidFill>
              </a:rPr>
              <a:t>-20%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6156325" y="2060575"/>
            <a:ext cx="1366838" cy="792163"/>
          </a:xfrm>
          <a:prstGeom prst="downArrowCallout">
            <a:avLst>
              <a:gd name="adj1" fmla="val 43136"/>
              <a:gd name="adj2" fmla="val 43136"/>
              <a:gd name="adj3" fmla="val 16667"/>
              <a:gd name="adj4" fmla="val 66667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chemeClr val="bg1"/>
                </a:solidFill>
              </a:rPr>
              <a:t>-13%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55650" y="1196975"/>
            <a:ext cx="3348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Sobre a Eletrobrás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68313" y="1773238"/>
            <a:ext cx="381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Algum exemplo similar no planeta?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7" name="Text Box 55"/>
          <p:cNvSpPr txBox="1">
            <a:spLocks noChangeArrowheads="1"/>
          </p:cNvSpPr>
          <p:nvPr/>
        </p:nvSpPr>
        <p:spPr bwMode="auto">
          <a:xfrm>
            <a:off x="34925" y="244475"/>
            <a:ext cx="136872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 ativos em azul com o </a:t>
            </a: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vermelho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não são mais da empresa. São da união.</a:t>
            </a:r>
          </a:p>
          <a:p>
            <a:pPr>
              <a:defRPr/>
            </a:pP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laranjas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roxos</a:t>
            </a: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cinzas</a:t>
            </a:r>
            <a:r>
              <a:rPr 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pt-BR" sz="1600" dirty="0">
                <a:solidFill>
                  <a:srgbClr val="F2F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amarelos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são parcerias onde Furnas é minoritária.</a:t>
            </a:r>
          </a:p>
          <a:p>
            <a:pPr>
              <a:defRPr/>
            </a:pP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verdes</a:t>
            </a: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estão em construção</a:t>
            </a:r>
          </a:p>
          <a:p>
            <a:pPr>
              <a:defRPr/>
            </a:pP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FURNAS ainda é uma empresa estatal?</a:t>
            </a:r>
          </a:p>
          <a:p>
            <a:pPr>
              <a:defRPr/>
            </a:pP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3251" name="Grupo 11"/>
          <p:cNvGrpSpPr>
            <a:grpSpLocks/>
          </p:cNvGrpSpPr>
          <p:nvPr/>
        </p:nvGrpSpPr>
        <p:grpSpPr bwMode="auto">
          <a:xfrm>
            <a:off x="1403648" y="0"/>
            <a:ext cx="7740352" cy="6858000"/>
            <a:chOff x="2744788" y="0"/>
            <a:chExt cx="6399212" cy="6858000"/>
          </a:xfrm>
        </p:grpSpPr>
        <p:pic>
          <p:nvPicPr>
            <p:cNvPr id="5325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8" y="0"/>
              <a:ext cx="63992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253" name="Group 15"/>
            <p:cNvGrpSpPr>
              <a:grpSpLocks/>
            </p:cNvGrpSpPr>
            <p:nvPr/>
          </p:nvGrpSpPr>
          <p:grpSpPr bwMode="auto">
            <a:xfrm>
              <a:off x="3492500" y="981075"/>
              <a:ext cx="215900" cy="215900"/>
              <a:chOff x="703" y="618"/>
              <a:chExt cx="136" cy="136"/>
            </a:xfrm>
          </p:grpSpPr>
          <p:sp>
            <p:nvSpPr>
              <p:cNvPr id="53281" name="Line 13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82" name="Line 14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4" name="Group 28"/>
            <p:cNvGrpSpPr>
              <a:grpSpLocks/>
            </p:cNvGrpSpPr>
            <p:nvPr/>
          </p:nvGrpSpPr>
          <p:grpSpPr bwMode="auto">
            <a:xfrm>
              <a:off x="3492500" y="1341438"/>
              <a:ext cx="215900" cy="215900"/>
              <a:chOff x="703" y="618"/>
              <a:chExt cx="136" cy="136"/>
            </a:xfrm>
          </p:grpSpPr>
          <p:sp>
            <p:nvSpPr>
              <p:cNvPr id="53279" name="Line 29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80" name="Line 30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5" name="Group 31"/>
            <p:cNvGrpSpPr>
              <a:grpSpLocks/>
            </p:cNvGrpSpPr>
            <p:nvPr/>
          </p:nvGrpSpPr>
          <p:grpSpPr bwMode="auto">
            <a:xfrm>
              <a:off x="3492500" y="2060575"/>
              <a:ext cx="215900" cy="215900"/>
              <a:chOff x="703" y="618"/>
              <a:chExt cx="136" cy="136"/>
            </a:xfrm>
          </p:grpSpPr>
          <p:sp>
            <p:nvSpPr>
              <p:cNvPr id="53277" name="Line 32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78" name="Line 33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6" name="Group 34"/>
            <p:cNvGrpSpPr>
              <a:grpSpLocks/>
            </p:cNvGrpSpPr>
            <p:nvPr/>
          </p:nvGrpSpPr>
          <p:grpSpPr bwMode="auto">
            <a:xfrm>
              <a:off x="3492500" y="2420938"/>
              <a:ext cx="215900" cy="215900"/>
              <a:chOff x="703" y="618"/>
              <a:chExt cx="136" cy="136"/>
            </a:xfrm>
          </p:grpSpPr>
          <p:sp>
            <p:nvSpPr>
              <p:cNvPr id="53275" name="Line 35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76" name="Line 36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7" name="Group 37"/>
            <p:cNvGrpSpPr>
              <a:grpSpLocks/>
            </p:cNvGrpSpPr>
            <p:nvPr/>
          </p:nvGrpSpPr>
          <p:grpSpPr bwMode="auto">
            <a:xfrm>
              <a:off x="3492500" y="3068638"/>
              <a:ext cx="215900" cy="215900"/>
              <a:chOff x="703" y="618"/>
              <a:chExt cx="136" cy="136"/>
            </a:xfrm>
          </p:grpSpPr>
          <p:sp>
            <p:nvSpPr>
              <p:cNvPr id="53273" name="Line 38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74" name="Line 39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8" name="Group 43"/>
            <p:cNvGrpSpPr>
              <a:grpSpLocks/>
            </p:cNvGrpSpPr>
            <p:nvPr/>
          </p:nvGrpSpPr>
          <p:grpSpPr bwMode="auto">
            <a:xfrm>
              <a:off x="4572000" y="1341438"/>
              <a:ext cx="215900" cy="215900"/>
              <a:chOff x="703" y="618"/>
              <a:chExt cx="136" cy="136"/>
            </a:xfrm>
          </p:grpSpPr>
          <p:sp>
            <p:nvSpPr>
              <p:cNvPr id="53271" name="Line 44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72" name="Line 45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59" name="Group 46"/>
            <p:cNvGrpSpPr>
              <a:grpSpLocks/>
            </p:cNvGrpSpPr>
            <p:nvPr/>
          </p:nvGrpSpPr>
          <p:grpSpPr bwMode="auto">
            <a:xfrm>
              <a:off x="4572000" y="1700213"/>
              <a:ext cx="215900" cy="215900"/>
              <a:chOff x="703" y="618"/>
              <a:chExt cx="136" cy="136"/>
            </a:xfrm>
          </p:grpSpPr>
          <p:sp>
            <p:nvSpPr>
              <p:cNvPr id="53269" name="Line 47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70" name="Line 48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60" name="Group 49"/>
            <p:cNvGrpSpPr>
              <a:grpSpLocks/>
            </p:cNvGrpSpPr>
            <p:nvPr/>
          </p:nvGrpSpPr>
          <p:grpSpPr bwMode="auto">
            <a:xfrm>
              <a:off x="4572000" y="2060575"/>
              <a:ext cx="215900" cy="215900"/>
              <a:chOff x="703" y="618"/>
              <a:chExt cx="136" cy="136"/>
            </a:xfrm>
          </p:grpSpPr>
          <p:sp>
            <p:nvSpPr>
              <p:cNvPr id="53267" name="Line 50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68" name="Line 51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61" name="Group 52"/>
            <p:cNvGrpSpPr>
              <a:grpSpLocks/>
            </p:cNvGrpSpPr>
            <p:nvPr/>
          </p:nvGrpSpPr>
          <p:grpSpPr bwMode="auto">
            <a:xfrm>
              <a:off x="4572000" y="2420938"/>
              <a:ext cx="215900" cy="215900"/>
              <a:chOff x="703" y="618"/>
              <a:chExt cx="136" cy="136"/>
            </a:xfrm>
          </p:grpSpPr>
          <p:sp>
            <p:nvSpPr>
              <p:cNvPr id="53265" name="Line 53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66" name="Line 54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3262" name="Group 56"/>
            <p:cNvGrpSpPr>
              <a:grpSpLocks/>
            </p:cNvGrpSpPr>
            <p:nvPr/>
          </p:nvGrpSpPr>
          <p:grpSpPr bwMode="auto">
            <a:xfrm>
              <a:off x="3492500" y="3429000"/>
              <a:ext cx="215900" cy="215900"/>
              <a:chOff x="703" y="618"/>
              <a:chExt cx="136" cy="136"/>
            </a:xfrm>
          </p:grpSpPr>
          <p:sp>
            <p:nvSpPr>
              <p:cNvPr id="53263" name="Line 57"/>
              <p:cNvSpPr>
                <a:spLocks noChangeShapeType="1"/>
              </p:cNvSpPr>
              <p:nvPr/>
            </p:nvSpPr>
            <p:spPr bwMode="auto">
              <a:xfrm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264" name="Line 58"/>
              <p:cNvSpPr>
                <a:spLocks noChangeShapeType="1"/>
              </p:cNvSpPr>
              <p:nvPr/>
            </p:nvSpPr>
            <p:spPr bwMode="auto">
              <a:xfrm flipV="1">
                <a:off x="703" y="618"/>
                <a:ext cx="136" cy="1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9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84738" y="1412776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6º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2708920"/>
            <a:ext cx="7056784" cy="313932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/>
              <a:t>Se a seca é trágica, os dados não mostram.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15010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32087" cy="529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75656" y="476672"/>
            <a:ext cx="61508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/>
              <a:t>Energia Natural agregada do sistema interligado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624" y="1988840"/>
            <a:ext cx="705642" cy="25853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1953 </a:t>
            </a:r>
          </a:p>
          <a:p>
            <a:r>
              <a:rPr lang="pt-BR" dirty="0"/>
              <a:t>1934 </a:t>
            </a:r>
          </a:p>
          <a:p>
            <a:r>
              <a:rPr lang="pt-BR" dirty="0"/>
              <a:t>1955 </a:t>
            </a:r>
          </a:p>
          <a:p>
            <a:r>
              <a:rPr lang="pt-BR" dirty="0"/>
              <a:t>1971 </a:t>
            </a:r>
          </a:p>
          <a:p>
            <a:r>
              <a:rPr lang="pt-BR" dirty="0"/>
              <a:t>1944 </a:t>
            </a:r>
          </a:p>
          <a:p>
            <a:r>
              <a:rPr lang="pt-BR" dirty="0"/>
              <a:t>1954 </a:t>
            </a:r>
          </a:p>
          <a:p>
            <a:r>
              <a:rPr lang="pt-BR" dirty="0"/>
              <a:t>1969 </a:t>
            </a:r>
          </a:p>
          <a:p>
            <a:r>
              <a:rPr lang="pt-BR" dirty="0"/>
              <a:t>1933 </a:t>
            </a:r>
          </a:p>
          <a:p>
            <a:r>
              <a:rPr lang="pt-BR" dirty="0" smtClean="0"/>
              <a:t>1963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988840"/>
            <a:ext cx="523181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Base de dados do ONS mostra 9 anos piores que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0768"/>
            <a:ext cx="8568952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Custos de térmicas ainda superiores às bandeiras tarifárias – </a:t>
            </a:r>
            <a:r>
              <a:rPr lang="pt-BR" sz="2400" dirty="0">
                <a:solidFill>
                  <a:srgbClr val="FF0000"/>
                </a:solidFill>
              </a:rPr>
              <a:t>R$ 6,1 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Indenizações de ativos de geração ainda não pagos – </a:t>
            </a:r>
            <a:r>
              <a:rPr lang="pt-BR" sz="2400" dirty="0">
                <a:solidFill>
                  <a:srgbClr val="FF0000"/>
                </a:solidFill>
              </a:rPr>
              <a:t>R$ 9,7 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Indenização de ativos de transmissão existentes antes de 2000 – </a:t>
            </a:r>
            <a:r>
              <a:rPr lang="pt-BR" sz="2400" dirty="0" smtClean="0">
                <a:solidFill>
                  <a:srgbClr val="FF0000"/>
                </a:solidFill>
              </a:rPr>
              <a:t>R$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17,9 </a:t>
            </a:r>
            <a:r>
              <a:rPr lang="pt-BR" sz="2400" dirty="0">
                <a:solidFill>
                  <a:srgbClr val="FF0000"/>
                </a:solidFill>
              </a:rPr>
              <a:t>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Contas da CCC não pagas por conta da extinção da CDE – </a:t>
            </a:r>
            <a:r>
              <a:rPr lang="pt-BR" sz="2400" dirty="0">
                <a:solidFill>
                  <a:srgbClr val="FF0000"/>
                </a:solidFill>
              </a:rPr>
              <a:t>R$ 8,1 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Déficit Hídrico </a:t>
            </a:r>
            <a:r>
              <a:rPr lang="pt-BR" sz="2400" dirty="0"/>
              <a:t>– </a:t>
            </a:r>
            <a:r>
              <a:rPr lang="pt-BR" sz="2400" dirty="0">
                <a:solidFill>
                  <a:srgbClr val="FF0000"/>
                </a:solidFill>
              </a:rPr>
              <a:t>R$ </a:t>
            </a:r>
            <a:r>
              <a:rPr lang="pt-BR" sz="2400" dirty="0" smtClean="0">
                <a:solidFill>
                  <a:srgbClr val="FF0000"/>
                </a:solidFill>
              </a:rPr>
              <a:t>20 </a:t>
            </a:r>
            <a:r>
              <a:rPr lang="pt-BR" sz="2400" dirty="0">
                <a:solidFill>
                  <a:srgbClr val="FF0000"/>
                </a:solidFill>
              </a:rPr>
              <a:t>bilhões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Medidas do governo para reforçar a geração – </a:t>
            </a:r>
            <a:r>
              <a:rPr lang="pt-BR" sz="2400" dirty="0">
                <a:solidFill>
                  <a:srgbClr val="FF0000"/>
                </a:solidFill>
              </a:rPr>
              <a:t>R$ 11, 5 bilhões.</a:t>
            </a:r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460462"/>
            <a:ext cx="549849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dirty="0" smtClean="0"/>
              <a:t>Esqueletos ainda dentro do armário: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95977" y="5733256"/>
            <a:ext cx="2916183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600" dirty="0" smtClean="0"/>
              <a:t>R$ 73 bilhões.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361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7581" y="548680"/>
            <a:ext cx="582415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 setor necessita de uma profunda reforma.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132856"/>
            <a:ext cx="813690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As constantes alterações de regulamentação são apenas um reflexo da incompatibilidade.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196752"/>
            <a:ext cx="842493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Nem o necessário diálogo foi estabelecido para o início dessa reforma.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3140968"/>
            <a:ext cx="813690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As únicas “boas notícias” são provenientes da exuberante natureza brasileira (eólica e solar) e, mesmo nelas, o país está atrasado.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581128"/>
            <a:ext cx="255377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/>
              <a:t>Grato pela atenção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5487615"/>
            <a:ext cx="654044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/>
              <a:t>Roberto Pereira D’Araujo – roberto@ilumina.org.br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31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983"/>
            <a:ext cx="7956376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332656"/>
            <a:ext cx="791082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dirty="0" smtClean="0"/>
              <a:t>Evolução da </a:t>
            </a:r>
            <a:r>
              <a:rPr lang="pt-BR" sz="2800" u="sng" dirty="0" smtClean="0"/>
              <a:t>tarifa de fornecimento </a:t>
            </a:r>
            <a:r>
              <a:rPr lang="pt-BR" sz="2800" dirty="0" smtClean="0"/>
              <a:t>residencial média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1484784"/>
            <a:ext cx="1728192" cy="203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Não incluídos: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Impostos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Encargos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Transmissão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Bandeiras Tarifárias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1484784"/>
            <a:ext cx="21602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Valor final: </a:t>
            </a:r>
          </a:p>
          <a:p>
            <a:r>
              <a:rPr lang="pt-BR" dirty="0" smtClean="0"/>
              <a:t>~ 110% mais alto.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6294" y="6243506"/>
            <a:ext cx="8424936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http://relatorios.aneel.gov.br/_layouts/xlviewer.aspx?id=/RelatoriosSAS/RelSampRegCC.xlsx&amp;Source=http://relatorios.aneel.gov.br/RelatoriosSAS/Forms/AllItems.aspx&amp;DefaultItemOpen=1</a:t>
            </a:r>
            <a:endParaRPr lang="pt-BR" sz="1100" dirty="0"/>
          </a:p>
        </p:txBody>
      </p:sp>
      <p:sp>
        <p:nvSpPr>
          <p:cNvPr id="2" name="Seta para cima 1"/>
          <p:cNvSpPr/>
          <p:nvPr/>
        </p:nvSpPr>
        <p:spPr>
          <a:xfrm>
            <a:off x="7791676" y="1737976"/>
            <a:ext cx="1330918" cy="1224136"/>
          </a:xfrm>
          <a:prstGeom prst="upArrow">
            <a:avLst>
              <a:gd name="adj1" fmla="val 50000"/>
              <a:gd name="adj2" fmla="val 5147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+ 65%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991"/>
            <a:ext cx="7956376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188640"/>
            <a:ext cx="81920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dirty="0" smtClean="0"/>
              <a:t>Evolução da </a:t>
            </a:r>
            <a:r>
              <a:rPr lang="pt-BR" sz="2800" u="sng" dirty="0" smtClean="0"/>
              <a:t>tarifa de fornecimento </a:t>
            </a:r>
            <a:r>
              <a:rPr lang="pt-BR" sz="2800" dirty="0" smtClean="0"/>
              <a:t>industrial (*) média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1680483"/>
            <a:ext cx="2088232" cy="2031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Não incluídos: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Impostos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Encargos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Transmissão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Bandeiras Tarifárias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651771" y="1052736"/>
            <a:ext cx="22018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(*) pequena indústria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31840" y="1728633"/>
            <a:ext cx="21602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Valor final: </a:t>
            </a:r>
          </a:p>
          <a:p>
            <a:r>
              <a:rPr lang="pt-BR" dirty="0" smtClean="0"/>
              <a:t>~ 110% mais alto.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6294" y="6243506"/>
            <a:ext cx="8424936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http://relatorios.aneel.gov.br/_layouts/xlviewer.aspx?id=/RelatoriosSAS/RelSampRegCC.xlsx&amp;Source=http://relatorios.aneel.gov.br/RelatoriosSAS/Forms/AllItems.aspx&amp;DefaultItemOpen=1</a:t>
            </a:r>
            <a:endParaRPr lang="pt-BR" sz="1100" dirty="0"/>
          </a:p>
        </p:txBody>
      </p:sp>
      <p:sp>
        <p:nvSpPr>
          <p:cNvPr id="10" name="Seta para cima 9"/>
          <p:cNvSpPr/>
          <p:nvPr/>
        </p:nvSpPr>
        <p:spPr>
          <a:xfrm>
            <a:off x="7791676" y="1737976"/>
            <a:ext cx="1330918" cy="1224136"/>
          </a:xfrm>
          <a:prstGeom prst="upArrow">
            <a:avLst>
              <a:gd name="adj1" fmla="val 50000"/>
              <a:gd name="adj2" fmla="val 529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+ 134%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9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AF6BB1-EC51-4EC9-910E-EB1DB8B38651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 altLang="pt-BR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9162"/>
            <a:ext cx="3226081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 bwMode="auto">
          <a:xfrm>
            <a:off x="6804248" y="5529510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 bwMode="auto">
          <a:xfrm>
            <a:off x="6804248" y="5905728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51520" y="5945283"/>
            <a:ext cx="579613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1400" dirty="0"/>
              <a:t>http://www.hydroquebec.com/publications/en/docs/comparaison-electricity-prices/comp_2014_en.pdf</a:t>
            </a:r>
          </a:p>
        </p:txBody>
      </p:sp>
      <p:sp>
        <p:nvSpPr>
          <p:cNvPr id="22" name="Título 19"/>
          <p:cNvSpPr txBox="1">
            <a:spLocks/>
          </p:cNvSpPr>
          <p:nvPr/>
        </p:nvSpPr>
        <p:spPr bwMode="auto">
          <a:xfrm>
            <a:off x="251520" y="260648"/>
            <a:ext cx="4718348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4255A"/>
                </a:solidFill>
                <a:latin typeface="Verdana" pitchFamily="34" charset="0"/>
              </a:rPr>
              <a:t>Mesmo com redução da MP 579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77900" y="1700808"/>
            <a:ext cx="34756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1 MWh Rio = 718 R$/3,6 = US$ 200</a:t>
            </a:r>
            <a:endParaRPr lang="pt-BR" dirty="0"/>
          </a:p>
        </p:txBody>
      </p:sp>
      <p:sp>
        <p:nvSpPr>
          <p:cNvPr id="15" name="Título 19"/>
          <p:cNvSpPr txBox="1">
            <a:spLocks/>
          </p:cNvSpPr>
          <p:nvPr/>
        </p:nvSpPr>
        <p:spPr bwMode="auto">
          <a:xfrm>
            <a:off x="251520" y="980728"/>
            <a:ext cx="4718348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4255A"/>
                </a:solidFill>
                <a:latin typeface="Verdana" pitchFamily="34" charset="0"/>
              </a:rPr>
              <a:t>Mesmo com 1 US$ = R$ 3,6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2144025"/>
            <a:ext cx="388843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1 kWh Rio </a:t>
            </a:r>
            <a:r>
              <a:rPr lang="pt-BR" dirty="0"/>
              <a:t>= </a:t>
            </a:r>
            <a:r>
              <a:rPr lang="pt-BR" dirty="0" smtClean="0"/>
              <a:t>20 US$ </a:t>
            </a:r>
            <a:r>
              <a:rPr lang="pt-BR" dirty="0" err="1" smtClean="0"/>
              <a:t>cents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2715832"/>
            <a:ext cx="35283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 kWh Rio </a:t>
            </a:r>
            <a:r>
              <a:rPr lang="pt-BR" b="1" dirty="0">
                <a:solidFill>
                  <a:srgbClr val="FF0000"/>
                </a:solidFill>
              </a:rPr>
              <a:t>= </a:t>
            </a:r>
            <a:r>
              <a:rPr lang="pt-BR" b="1" dirty="0" smtClean="0">
                <a:solidFill>
                  <a:srgbClr val="FF0000"/>
                </a:solidFill>
              </a:rPr>
              <a:t>150%  mais caro que Montreal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>
            <a:stCxn id="19" idx="3"/>
          </p:cNvCxnSpPr>
          <p:nvPr/>
        </p:nvCxnSpPr>
        <p:spPr>
          <a:xfrm flipV="1">
            <a:off x="3851920" y="1491696"/>
            <a:ext cx="1944216" cy="1547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23528" y="4798893"/>
            <a:ext cx="30243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 kWh Rio </a:t>
            </a:r>
            <a:r>
              <a:rPr lang="pt-BR" b="1" dirty="0">
                <a:solidFill>
                  <a:srgbClr val="FF0000"/>
                </a:solidFill>
              </a:rPr>
              <a:t>= </a:t>
            </a:r>
            <a:r>
              <a:rPr lang="pt-BR" b="1" dirty="0" smtClean="0">
                <a:solidFill>
                  <a:srgbClr val="FF0000"/>
                </a:solidFill>
              </a:rPr>
              <a:t>36% mais caro que Média norte americana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3528" y="3502749"/>
            <a:ext cx="33843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 kWh Rio </a:t>
            </a:r>
            <a:r>
              <a:rPr lang="pt-BR" b="1" dirty="0">
                <a:solidFill>
                  <a:srgbClr val="FF0000"/>
                </a:solidFill>
              </a:rPr>
              <a:t>= </a:t>
            </a:r>
            <a:r>
              <a:rPr lang="pt-BR" b="1" dirty="0" smtClean="0">
                <a:solidFill>
                  <a:srgbClr val="FF0000"/>
                </a:solidFill>
              </a:rPr>
              <a:t>70 %  mais caro que Média Canadense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 bwMode="auto">
          <a:xfrm>
            <a:off x="6804248" y="4437112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5" idx="3"/>
          </p:cNvCxnSpPr>
          <p:nvPr/>
        </p:nvCxnSpPr>
        <p:spPr>
          <a:xfrm flipV="1">
            <a:off x="3707904" y="3296017"/>
            <a:ext cx="1872208" cy="529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24" idx="3"/>
          </p:cNvCxnSpPr>
          <p:nvPr/>
        </p:nvCxnSpPr>
        <p:spPr>
          <a:xfrm>
            <a:off x="3347864" y="5122059"/>
            <a:ext cx="2808312" cy="1084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15" grpId="0"/>
      <p:bldP spid="18" grpId="0"/>
      <p:bldP spid="19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36858" y="1798313"/>
            <a:ext cx="248645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4000" dirty="0" smtClean="0"/>
              <a:t>2º Sintoma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54763" y="3013598"/>
            <a:ext cx="5850641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6600" dirty="0" smtClean="0"/>
              <a:t>Mercado Bizarro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1595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" y="980728"/>
            <a:ext cx="8769840" cy="54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4944" y="332656"/>
            <a:ext cx="807413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 smtClean="0">
                <a:solidFill>
                  <a:prstClr val="black"/>
                </a:solidFill>
              </a:rPr>
              <a:t>NORDPOOL - Noruega, Finlândia, Suécia e Dinamarca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1556792"/>
            <a:ext cx="132068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Euros/MWh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4944" y="6488668"/>
            <a:ext cx="24147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CCEE e </a:t>
            </a:r>
            <a:r>
              <a:rPr lang="pt-BR" dirty="0" err="1" smtClean="0">
                <a:solidFill>
                  <a:prstClr val="black"/>
                </a:solidFill>
              </a:rPr>
              <a:t>Nordpool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59" y="332656"/>
            <a:ext cx="820891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</a:rPr>
              <a:t>PJM - </a:t>
            </a:r>
            <a:r>
              <a:rPr lang="pt-BR" sz="2000" dirty="0" err="1" smtClean="0">
                <a:solidFill>
                  <a:prstClr val="black"/>
                </a:solidFill>
              </a:rPr>
              <a:t>Delaware</a:t>
            </a:r>
            <a:r>
              <a:rPr lang="pt-BR" sz="2000" dirty="0">
                <a:solidFill>
                  <a:prstClr val="black"/>
                </a:solidFill>
              </a:rPr>
              <a:t>, Illinois, Indiana, Kentucky, Maryland, Michigan, New Jersey, North Carolina, Ohio, </a:t>
            </a:r>
            <a:r>
              <a:rPr lang="pt-BR" sz="2000" dirty="0" err="1">
                <a:solidFill>
                  <a:prstClr val="black"/>
                </a:solidFill>
              </a:rPr>
              <a:t>Pennsylvania</a:t>
            </a:r>
            <a:r>
              <a:rPr lang="pt-BR" sz="2000" dirty="0">
                <a:solidFill>
                  <a:prstClr val="black"/>
                </a:solidFill>
              </a:rPr>
              <a:t>, Tennessee, Virginia, West </a:t>
            </a:r>
            <a:r>
              <a:rPr lang="pt-BR" sz="2000" dirty="0" smtClean="0">
                <a:solidFill>
                  <a:prstClr val="black"/>
                </a:solidFill>
              </a:rPr>
              <a:t>Virginia, DC.</a:t>
            </a: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48042" cy="51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1556792"/>
            <a:ext cx="116891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US$/MWh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4944" y="6453336"/>
            <a:ext cx="190039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CCEE e PJM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94321"/>
            <a:ext cx="8712969" cy="56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6569" y="4523929"/>
            <a:ext cx="12905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irrisório quanto R$ 4/MWh</a:t>
            </a:r>
            <a:endParaRPr lang="pt-B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83554" y="4149080"/>
            <a:ext cx="12488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irrisório quanto R$ 16/MWh</a:t>
            </a:r>
            <a:endParaRPr lang="pt-BR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5328086" y="3481553"/>
            <a:ext cx="1080120" cy="1944216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R$ 12/MWh Ás vésperas da crise!</a:t>
            </a:r>
            <a:endParaRPr lang="pt-B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87005" y="1115452"/>
            <a:ext cx="14173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R$822/MWh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19108" y="332656"/>
            <a:ext cx="756931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Um bizarro mercado de energia – “Ninharias ou Fortunas”</a:t>
            </a:r>
            <a:endParaRPr lang="pt-BR" sz="2400" dirty="0">
              <a:solidFill>
                <a:prstClr val="black"/>
              </a:solidFill>
            </a:endParaRPr>
          </a:p>
        </p:txBody>
      </p:sp>
      <p:cxnSp>
        <p:nvCxnSpPr>
          <p:cNvPr id="8" name="Conector em curva 7"/>
          <p:cNvCxnSpPr/>
          <p:nvPr/>
        </p:nvCxnSpPr>
        <p:spPr>
          <a:xfrm rot="5400000" flipH="1" flipV="1">
            <a:off x="5145745" y="2562583"/>
            <a:ext cx="4433135" cy="190821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631276" y="2244770"/>
            <a:ext cx="127310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7.000%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9437-C0CA-4245-AF34-5FBCB9E4F1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0414" y="1256965"/>
            <a:ext cx="2088232" cy="2016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comprou?</a:t>
            </a: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vendeu?</a:t>
            </a: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quanto?</a:t>
            </a:r>
          </a:p>
          <a:p>
            <a:pPr algn="ctr"/>
            <a:endParaRPr lang="pt-BR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 Zero!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9108" y="6445671"/>
            <a:ext cx="13054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Fonte: CCEE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13" grpId="0" animBg="1"/>
      <p:bldP spid="20" grpId="0" animBg="1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967</Words>
  <Application>Microsoft Office PowerPoint</Application>
  <PresentationFormat>Apresentação na tela (4:3)</PresentationFormat>
  <Paragraphs>236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7_Tema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Araujo</dc:creator>
  <cp:lastModifiedBy>Andressa Paranhos Guimarães</cp:lastModifiedBy>
  <cp:revision>50</cp:revision>
  <dcterms:created xsi:type="dcterms:W3CDTF">2015-09-04T13:15:33Z</dcterms:created>
  <dcterms:modified xsi:type="dcterms:W3CDTF">2015-09-09T11:56:54Z</dcterms:modified>
</cp:coreProperties>
</file>