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4" r:id="rId5"/>
    <p:sldId id="265" r:id="rId6"/>
    <p:sldId id="266" r:id="rId7"/>
    <p:sldId id="279" r:id="rId8"/>
    <p:sldId id="267" r:id="rId9"/>
    <p:sldId id="268" r:id="rId10"/>
    <p:sldId id="284" r:id="rId11"/>
    <p:sldId id="285" r:id="rId12"/>
    <p:sldId id="286" r:id="rId13"/>
    <p:sldId id="287" r:id="rId14"/>
    <p:sldId id="276" r:id="rId15"/>
    <p:sldId id="280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3E3B3-3B07-4296-AC60-5A5693E0EEFF}" type="datetimeFigureOut">
              <a:rPr lang="pt-BR" smtClean="0"/>
              <a:t>16/10/2017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A9AB798-2BB8-44A7-8868-0CCAFDCE65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36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3E3B3-3B07-4296-AC60-5A5693E0EEFF}" type="datetimeFigureOut">
              <a:rPr lang="pt-BR" smtClean="0"/>
              <a:t>16/10/2017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A9AB798-2BB8-44A7-8868-0CCAFDCE65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96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3E3B3-3B07-4296-AC60-5A5693E0EEFF}" type="datetimeFigureOut">
              <a:rPr lang="pt-BR" smtClean="0"/>
              <a:t>16/10/2017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A9AB798-2BB8-44A7-8868-0CCAFDCE65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84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3E3B3-3B07-4296-AC60-5A5693E0EEFF}" type="datetimeFigureOut">
              <a:rPr lang="pt-BR" smtClean="0"/>
              <a:t>16/10/2017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A9AB798-2BB8-44A7-8868-0CCAFDCE65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7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3E3B3-3B07-4296-AC60-5A5693E0EEFF}" type="datetimeFigureOut">
              <a:rPr lang="pt-BR" smtClean="0"/>
              <a:t>16/10/2017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A9AB798-2BB8-44A7-8868-0CCAFDCE65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06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3E3B3-3B07-4296-AC60-5A5693E0EEFF}" type="datetimeFigureOut">
              <a:rPr lang="pt-BR" smtClean="0"/>
              <a:t>16/10/2017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A9AB798-2BB8-44A7-8868-0CCAFDCE65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33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3E3B3-3B07-4296-AC60-5A5693E0EEFF}" type="datetimeFigureOut">
              <a:rPr lang="pt-BR" smtClean="0"/>
              <a:t>16/10/2017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A9AB798-2BB8-44A7-8868-0CCAFDCE65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19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3E3B3-3B07-4296-AC60-5A5693E0EEFF}" type="datetimeFigureOut">
              <a:rPr lang="pt-BR" smtClean="0"/>
              <a:t>16/10/2017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A9AB798-2BB8-44A7-8868-0CCAFDCE65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437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3E3B3-3B07-4296-AC60-5A5693E0EEFF}" type="datetimeFigureOut">
              <a:rPr lang="pt-BR" smtClean="0"/>
              <a:t>16/10/2017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A9AB798-2BB8-44A7-8868-0CCAFDCE65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65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3E3B3-3B07-4296-AC60-5A5693E0EEFF}" type="datetimeFigureOut">
              <a:rPr lang="pt-BR" smtClean="0"/>
              <a:t>16/10/2017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A9AB798-2BB8-44A7-8868-0CCAFDCE65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3E3B3-3B07-4296-AC60-5A5693E0EEFF}" type="datetimeFigureOut">
              <a:rPr lang="pt-BR" smtClean="0"/>
              <a:t>16/10/2017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A9AB798-2BB8-44A7-8868-0CCAFDCE65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89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4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inaldo.mancin@ibram.org.br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www.wmc2016.org.br/proceedings_book.as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34018" y="2651776"/>
            <a:ext cx="4339988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Geneva"/>
                <a:cs typeface="Arial" panose="020B0604020202020204" pitchFamily="34" charset="0"/>
              </a:rPr>
              <a:t>Gestão e Manejo de </a:t>
            </a:r>
          </a:p>
          <a:p>
            <a:pPr algn="ctr"/>
            <a:r>
              <a:rPr lang="pt-BR" sz="2800" b="1" dirty="0" smtClean="0">
                <a:latin typeface="Geneva"/>
                <a:cs typeface="Arial" panose="020B0604020202020204" pitchFamily="34" charset="0"/>
              </a:rPr>
              <a:t>Rejeitos da Mineração</a:t>
            </a:r>
          </a:p>
          <a:p>
            <a:pPr algn="ctr"/>
            <a:endParaRPr lang="pt-BR" sz="2800" baseline="30000" dirty="0">
              <a:latin typeface="Geneva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91570" y="5527343"/>
            <a:ext cx="4626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Rinaldo Mancin</a:t>
            </a:r>
          </a:p>
          <a:p>
            <a:r>
              <a:rPr lang="pt-BR" dirty="0" smtClean="0"/>
              <a:t>Diretor de Assuntos Ambientais</a:t>
            </a:r>
          </a:p>
          <a:p>
            <a:r>
              <a:rPr lang="pt-BR" dirty="0" smtClean="0">
                <a:hlinkClick r:id="rId3"/>
              </a:rPr>
              <a:t>rinaldo.mancin@ibram.org.br</a:t>
            </a:r>
            <a:r>
              <a:rPr lang="pt-BR" dirty="0" smtClean="0"/>
              <a:t> </a:t>
            </a:r>
          </a:p>
          <a:p>
            <a:r>
              <a:rPr lang="pt-BR" dirty="0" smtClean="0"/>
              <a:t>+55 61 3364-7203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160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495" y="936080"/>
            <a:ext cx="8303287" cy="830997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>
                <a:latin typeface="Geneva" panose="020B0503030404040204" pitchFamily="34" charset="0"/>
              </a:rPr>
              <a:t>Contexto do PL 3940: </a:t>
            </a:r>
          </a:p>
          <a:p>
            <a:r>
              <a:rPr lang="pt-BR" sz="2400" dirty="0" smtClean="0">
                <a:latin typeface="Geneva" panose="020B0503030404040204" pitchFamily="34" charset="0"/>
              </a:rPr>
              <a:t>- utilização de resíduos de mineração na construção civil</a:t>
            </a:r>
            <a:endParaRPr lang="pt-BR" sz="2400" dirty="0">
              <a:latin typeface="Geneva" panose="020B05030304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31029" y="1900266"/>
            <a:ext cx="8784976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pt-BR" sz="2400" dirty="0" smtClean="0">
                <a:latin typeface="Geneva" panose="020B0503030404040204" pitchFamily="34" charset="0"/>
              </a:rPr>
              <a:t>Não há </a:t>
            </a:r>
            <a:r>
              <a:rPr lang="pt-BR" sz="2400" dirty="0">
                <a:solidFill>
                  <a:schemeClr val="dk1"/>
                </a:solidFill>
                <a:latin typeface="Geneva" panose="020B0503030404040204" pitchFamily="34" charset="0"/>
              </a:rPr>
              <a:t>empresário</a:t>
            </a:r>
            <a:r>
              <a:rPr lang="pt-BR" sz="2400" dirty="0" smtClean="0">
                <a:latin typeface="Geneva" panose="020B0503030404040204" pitchFamily="34" charset="0"/>
              </a:rPr>
              <a:t> no mundo que não queira adicionar valor os seus produtos;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q"/>
            </a:pPr>
            <a:r>
              <a:rPr lang="pt-BR" sz="2400" dirty="0" smtClean="0">
                <a:latin typeface="Geneva" panose="020B0503030404040204" pitchFamily="34" charset="0"/>
              </a:rPr>
              <a:t>Resíduos de mineração representam passivos para o minerador, com custos permanentes, que demandam investimentos, alocação de recursos e de mão-de-obra constantes;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q"/>
            </a:pPr>
            <a:r>
              <a:rPr lang="pt-BR" sz="2400" dirty="0" smtClean="0">
                <a:latin typeface="Geneva" panose="020B0503030404040204" pitchFamily="34" charset="0"/>
              </a:rPr>
              <a:t>Barragens de rejeitos são estruturas complexas, demandam gestão constante de riscos. Os custos de operação e manutenção são elevados;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q"/>
            </a:pPr>
            <a:r>
              <a:rPr lang="pt-BR" sz="2400" b="1" dirty="0" smtClean="0">
                <a:latin typeface="Geneva" panose="020B0503030404040204" pitchFamily="34" charset="0"/>
              </a:rPr>
              <a:t>“Santo Graal” atual da mineração mundial: </a:t>
            </a:r>
            <a:r>
              <a:rPr lang="pt-BR" sz="2400" dirty="0">
                <a:latin typeface="Geneva" panose="020B0503030404040204" pitchFamily="34" charset="0"/>
              </a:rPr>
              <a:t>minerar com mais </a:t>
            </a:r>
            <a:r>
              <a:rPr lang="pt-BR" sz="2400" dirty="0" smtClean="0">
                <a:latin typeface="Geneva" panose="020B0503030404040204" pitchFamily="34" charset="0"/>
              </a:rPr>
              <a:t>eficiência, reduzir a geração de rejeitos, reduzir riscos na disposição, agregar valor econômico, etc.</a:t>
            </a:r>
            <a:endParaRPr lang="pt-BR" b="1" dirty="0">
              <a:latin typeface="Geneva" panose="020B05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09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5620" y="1030860"/>
            <a:ext cx="8589889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Geneva" panose="020B0503030404040204" pitchFamily="34" charset="0"/>
              </a:rPr>
              <a:t>A </a:t>
            </a:r>
            <a:r>
              <a:rPr lang="pt-BR" sz="2000" dirty="0">
                <a:latin typeface="Geneva" panose="020B0503030404040204" pitchFamily="34" charset="0"/>
              </a:rPr>
              <a:t>diversidade física/química/mineralógica dos rejeitos provenientes das + 8.000 concessões de lavra no </a:t>
            </a:r>
            <a:r>
              <a:rPr lang="pt-BR" sz="2000" dirty="0" smtClean="0">
                <a:latin typeface="Geneva" panose="020B0503030404040204" pitchFamily="34" charset="0"/>
              </a:rPr>
              <a:t>país aliado </a:t>
            </a:r>
            <a:r>
              <a:rPr lang="pt-BR" sz="2000" dirty="0">
                <a:latin typeface="Geneva" panose="020B0503030404040204" pitchFamily="34" charset="0"/>
              </a:rPr>
              <a:t>aos grandes volumes envolvidos, demonstra  dificuldade no estabelecimento de modelos pré-estabelecidos de seu beneficiamento e </a:t>
            </a:r>
            <a:r>
              <a:rPr lang="pt-BR" sz="2000" dirty="0" smtClean="0">
                <a:latin typeface="Geneva" panose="020B0503030404040204" pitchFamily="34" charset="0"/>
              </a:rPr>
              <a:t>reutilização</a:t>
            </a:r>
            <a:r>
              <a:rPr lang="pt-BR" sz="2000" dirty="0">
                <a:latin typeface="Geneva" panose="020B0503030404040204" pitchFamily="34" charset="0"/>
              </a:rPr>
              <a:t>;</a:t>
            </a:r>
            <a:endParaRPr lang="pt-BR" sz="2000" dirty="0" smtClean="0">
              <a:latin typeface="Geneva" panose="020B05030304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Geneva" panose="020B0503030404040204" pitchFamily="34" charset="0"/>
              </a:rPr>
              <a:t>É importante destacar a distinção que há nas tipologias </a:t>
            </a:r>
            <a:r>
              <a:rPr lang="pt-BR" sz="2000" b="1" dirty="0" smtClean="0">
                <a:latin typeface="Geneva" panose="020B0503030404040204" pitchFamily="34" charset="0"/>
              </a:rPr>
              <a:t>minérios metálicos</a:t>
            </a:r>
            <a:r>
              <a:rPr lang="pt-BR" sz="2000" dirty="0" smtClean="0">
                <a:latin typeface="Geneva" panose="020B0503030404040204" pitchFamily="34" charset="0"/>
              </a:rPr>
              <a:t> e </a:t>
            </a:r>
            <a:r>
              <a:rPr lang="pt-BR" sz="2000" b="1" dirty="0" smtClean="0">
                <a:latin typeface="Geneva" panose="020B0503030404040204" pitchFamily="34" charset="0"/>
              </a:rPr>
              <a:t>não metálicos</a:t>
            </a:r>
            <a:r>
              <a:rPr lang="pt-BR" sz="2000" dirty="0" smtClean="0">
                <a:latin typeface="Geneva" panose="020B0503030404040204" pitchFamily="34" charset="0"/>
              </a:rPr>
              <a:t>, onde a geração de estéreis e rejeitos não são equivalentes;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Geneva" panose="020B0503030404040204" pitchFamily="34" charset="0"/>
              </a:rPr>
              <a:t>A agregação de valor econômico a rejeitos não é matéria fácil, demanda a articulação de um conjunto de políticas públicas e privadas, econômicas, fiscais, ambientais. Demanda ainda evoluções na engenharia e nas rotas tecnológicas de produção;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Geneva" panose="020B0503030404040204" pitchFamily="34" charset="0"/>
              </a:rPr>
              <a:t>Há um risco imenso de impacto negativo em outras cadeias produtivas já consolidadas e igualmente importantes para a economia nacional, como as indústrias de agregados da construção civil e de cerâmica;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Geneva" panose="020B0503030404040204" pitchFamily="34" charset="0"/>
              </a:rPr>
              <a:t>Escala, transporte, processamento ainda estão longe da viabilidade econômica.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endParaRPr lang="pt-BR" sz="2000" dirty="0">
              <a:latin typeface="Geneva" panose="020B050303040404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673227" y="435725"/>
            <a:ext cx="6174236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200" dirty="0" smtClean="0">
                <a:latin typeface="Geneva" panose="020B0503030404040204" pitchFamily="34" charset="0"/>
              </a:rPr>
              <a:t>Principais problemas no caminho</a:t>
            </a:r>
            <a:endParaRPr lang="pt-BR" sz="3200" dirty="0">
              <a:latin typeface="Geneva" panose="020B05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19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5620" y="931336"/>
            <a:ext cx="6979455" cy="95410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>
                <a:latin typeface="Geneva" panose="020B0503030404040204" pitchFamily="34" charset="0"/>
              </a:rPr>
              <a:t>Potencialidades atuais para o uso de rejeitos de mineração</a:t>
            </a:r>
            <a:endParaRPr lang="pt-BR" sz="2800" dirty="0">
              <a:latin typeface="Geneva" panose="020B05030304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85621" y="2109043"/>
            <a:ext cx="858988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Geneva" panose="020B0503030404040204" pitchFamily="34" charset="0"/>
              </a:rPr>
              <a:t>Preenchimento de cavas exauridas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Geneva" panose="020B0503030404040204" pitchFamily="34" charset="0"/>
              </a:rPr>
              <a:t>Recuperação de </a:t>
            </a:r>
            <a:r>
              <a:rPr lang="pt-BR" sz="2000" dirty="0" err="1" smtClean="0">
                <a:latin typeface="Geneva" panose="020B0503030404040204" pitchFamily="34" charset="0"/>
              </a:rPr>
              <a:t>vossorocas</a:t>
            </a:r>
            <a:endParaRPr lang="pt-BR" sz="2000" dirty="0" smtClean="0">
              <a:latin typeface="Geneva" panose="020B05030304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Geneva" panose="020B0503030404040204" pitchFamily="34" charset="0"/>
              </a:rPr>
              <a:t>Finalidades agrícolas: </a:t>
            </a:r>
            <a:r>
              <a:rPr lang="pt-BR" sz="2000" dirty="0" err="1" smtClean="0">
                <a:latin typeface="Geneva" panose="020B0503030404040204" pitchFamily="34" charset="0"/>
              </a:rPr>
              <a:t>remineralizadores</a:t>
            </a:r>
            <a:r>
              <a:rPr lang="pt-BR" sz="2000" dirty="0" smtClean="0">
                <a:latin typeface="Geneva" panose="020B0503030404040204" pitchFamily="34" charset="0"/>
              </a:rPr>
              <a:t>, fertilizantes, </a:t>
            </a:r>
            <a:r>
              <a:rPr lang="pt-BR" sz="2000" dirty="0" err="1" smtClean="0">
                <a:latin typeface="Geneva" panose="020B0503030404040204" pitchFamily="34" charset="0"/>
              </a:rPr>
              <a:t>rochagem</a:t>
            </a:r>
            <a:endParaRPr lang="pt-BR" sz="2000" dirty="0" smtClean="0">
              <a:latin typeface="Geneva" panose="020B05030304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Geneva" panose="020B0503030404040204" pitchFamily="34" charset="0"/>
              </a:rPr>
              <a:t>Estabilização de solos modificados por associação polimérica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Geneva" panose="020B0503030404040204" pitchFamily="34" charset="0"/>
              </a:rPr>
              <a:t>Novas rotas e subprodutos para o rochas ornamentais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Geneva" panose="020B0503030404040204" pitchFamily="34" charset="0"/>
              </a:rPr>
              <a:t>Insumos para a construção civil (argamassa, blocos de pavimentação e de alvenaria, ladrilhos hidráulicos)</a:t>
            </a:r>
            <a:endParaRPr lang="pt-BR" sz="2000" dirty="0">
              <a:latin typeface="Geneva" panose="020B05030304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Geneva" panose="020B0503030404040204" pitchFamily="34" charset="0"/>
              </a:rPr>
              <a:t>Uso de rejeitos granulares (Fe) como alternativa de construção de pavimentos rodoviários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Geneva" panose="020B0503030404040204" pitchFamily="34" charset="0"/>
              </a:rPr>
              <a:t>Sais </a:t>
            </a:r>
            <a:r>
              <a:rPr lang="pt-BR" sz="2000" dirty="0">
                <a:latin typeface="Geneva" panose="020B0503030404040204" pitchFamily="34" charset="0"/>
              </a:rPr>
              <a:t>férricos </a:t>
            </a:r>
            <a:r>
              <a:rPr lang="pt-BR" sz="2000" dirty="0" smtClean="0">
                <a:latin typeface="Geneva" panose="020B0503030404040204" pitchFamily="34" charset="0"/>
              </a:rPr>
              <a:t>para </a:t>
            </a:r>
            <a:r>
              <a:rPr lang="pt-BR" sz="2000" dirty="0">
                <a:latin typeface="Geneva" panose="020B0503030404040204" pitchFamily="34" charset="0"/>
              </a:rPr>
              <a:t>saneamento </a:t>
            </a:r>
            <a:r>
              <a:rPr lang="pt-BR" sz="2000" dirty="0" smtClean="0">
                <a:latin typeface="Geneva" panose="020B0503030404040204" pitchFamily="34" charset="0"/>
              </a:rPr>
              <a:t>básico 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Geneva" panose="020B0503030404040204" pitchFamily="34" charset="0"/>
              </a:rPr>
              <a:t>Pigmentos para tintas e outras aplicações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88683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5620" y="931336"/>
            <a:ext cx="4195311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>
                <a:latin typeface="Geneva" panose="020B0503030404040204" pitchFamily="34" charset="0"/>
              </a:rPr>
              <a:t>Quais são os caminhos?</a:t>
            </a:r>
            <a:endParaRPr lang="pt-BR" sz="2800" dirty="0">
              <a:latin typeface="Geneva" panose="020B05030304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85620" y="1672315"/>
            <a:ext cx="8589889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Geneva" panose="020B0503030404040204" pitchFamily="34" charset="0"/>
              </a:rPr>
              <a:t>Tomada de consciência coletiva da importância do problema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Geneva" panose="020B0503030404040204" pitchFamily="34" charset="0"/>
              </a:rPr>
              <a:t>Envolvimento de atores do Governo, Academia, Indústria, Sociedade Civil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Geneva" panose="020B0503030404040204" pitchFamily="34" charset="0"/>
              </a:rPr>
              <a:t>Financiamento de novas pesquisas científicas aplicadas para o uso de rejeitos (integração academia e indústria)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Geneva" panose="020B0503030404040204" pitchFamily="34" charset="0"/>
              </a:rPr>
              <a:t>Conexão com os movimentos mundiais em curso no sentido de “</a:t>
            </a:r>
            <a:r>
              <a:rPr lang="pt-BR" sz="2000" dirty="0" err="1" smtClean="0">
                <a:latin typeface="Geneva" panose="020B0503030404040204" pitchFamily="34" charset="0"/>
              </a:rPr>
              <a:t>road</a:t>
            </a:r>
            <a:r>
              <a:rPr lang="pt-BR" sz="2000" dirty="0" smtClean="0">
                <a:latin typeface="Geneva" panose="020B0503030404040204" pitchFamily="34" charset="0"/>
              </a:rPr>
              <a:t> </a:t>
            </a:r>
            <a:r>
              <a:rPr lang="pt-BR" sz="2000" dirty="0" err="1" smtClean="0">
                <a:latin typeface="Geneva" panose="020B0503030404040204" pitchFamily="34" charset="0"/>
              </a:rPr>
              <a:t>maps</a:t>
            </a:r>
            <a:r>
              <a:rPr lang="pt-BR" sz="2000" dirty="0" smtClean="0">
                <a:latin typeface="Geneva" panose="020B0503030404040204" pitchFamily="34" charset="0"/>
              </a:rPr>
              <a:t> of clean mining”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Geneva" panose="020B0503030404040204" pitchFamily="34" charset="0"/>
              </a:rPr>
              <a:t>Políticas Públicas de incentivo à valoração econômica de rejeitos e de seus usos alternativos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Geneva" panose="020B0503030404040204" pitchFamily="34" charset="0"/>
              </a:rPr>
              <a:t>Intensificação da pesquisa geológica básica, pois o subsolo brasileiro ainda é pouco conhecido. </a:t>
            </a:r>
          </a:p>
        </p:txBody>
      </p:sp>
    </p:spTree>
    <p:extLst>
      <p:ext uri="{BB962C8B-B14F-4D97-AF65-F5344CB8AC3E}">
        <p14:creationId xmlns:p14="http://schemas.microsoft.com/office/powerpoint/2010/main" val="363010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63527"/>
            <a:ext cx="254468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65639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1520" y="1412776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Publicações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Recentes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IBRAM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24th-PROCEDING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81424"/>
            <a:ext cx="294322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14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16293" y="1050324"/>
            <a:ext cx="7588593" cy="5214552"/>
            <a:chOff x="616293" y="963184"/>
            <a:chExt cx="6938703" cy="4243186"/>
          </a:xfrm>
        </p:grpSpPr>
        <p:pic>
          <p:nvPicPr>
            <p:cNvPr id="2053" name="Picture 5" descr="D:\Usuários\IBRAM\Documents\MANCIN\Barragens\Guia 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293" y="963184"/>
              <a:ext cx="2139264" cy="3055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D:\Usuários\IBRAM\Documents\MANCIN\Barragens\Guia 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494" y="1491563"/>
              <a:ext cx="1986863" cy="303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D:\Usuários\IBRAM\Documents\MANCIN\Barragens\Guia 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7505" y="2022903"/>
              <a:ext cx="2177491" cy="3183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CaixaDeTexto 2"/>
          <p:cNvSpPr txBox="1"/>
          <p:nvPr/>
        </p:nvSpPr>
        <p:spPr>
          <a:xfrm>
            <a:off x="1786108" y="383059"/>
            <a:ext cx="4911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dk1"/>
                </a:solidFill>
                <a:latin typeface="Geneva" panose="020B0503030404040204" pitchFamily="34" charset="0"/>
              </a:rPr>
              <a:t>Guidelines do MAC</a:t>
            </a:r>
          </a:p>
        </p:txBody>
      </p:sp>
    </p:spTree>
    <p:extLst>
      <p:ext uri="{BB962C8B-B14F-4D97-AF65-F5344CB8AC3E}">
        <p14:creationId xmlns:p14="http://schemas.microsoft.com/office/powerpoint/2010/main" val="110244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25273" y="1340768"/>
            <a:ext cx="2664296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200" dirty="0" smtClean="0">
                <a:latin typeface="Geneva" panose="020B0503030404040204" pitchFamily="34" charset="0"/>
              </a:rPr>
              <a:t>A Mineração</a:t>
            </a:r>
            <a:endParaRPr lang="pt-BR" sz="3200" dirty="0">
              <a:latin typeface="Geneva" panose="020B050303040404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51520" y="2276872"/>
            <a:ext cx="8424936" cy="41549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sz="2400" dirty="0">
                <a:latin typeface="Geneva" panose="020B0503030404040204" pitchFamily="34" charset="0"/>
              </a:rPr>
              <a:t>A mineração é a atividade destinada a pesquisar, descobrir, extrair e transformar os recursos minerais em benefícios econômicos e sociais. O regime de aproveitamento dos recursos minerais, inclusive os do subsolo, por sua relevância, sempre mereceu tratamento diferenciado pela legislação </a:t>
            </a:r>
            <a:r>
              <a:rPr lang="pt-BR" sz="2400" dirty="0" smtClean="0">
                <a:latin typeface="Geneva" panose="020B0503030404040204" pitchFamily="34" charset="0"/>
              </a:rPr>
              <a:t>brasileira</a:t>
            </a:r>
            <a:endParaRPr lang="pt-BR" sz="2400" dirty="0">
              <a:latin typeface="Geneva" panose="020B0503030404040204" pitchFamily="34" charset="0"/>
            </a:endParaRPr>
          </a:p>
          <a:p>
            <a:pPr>
              <a:buClr>
                <a:srgbClr val="FF0000"/>
              </a:buClr>
            </a:pPr>
            <a:endParaRPr lang="pt-BR" sz="2400" dirty="0" smtClean="0">
              <a:latin typeface="Geneva" panose="020B050303040404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sz="2400" dirty="0">
                <a:latin typeface="Geneva" panose="020B0503030404040204" pitchFamily="34" charset="0"/>
              </a:rPr>
              <a:t>O Brasil produz cerca de 80 substâncias minerais não energéticas, destacando-se, dentre outras, as produções de nióbio, minério de ferro, bauxita e manganês</a:t>
            </a:r>
          </a:p>
        </p:txBody>
      </p:sp>
    </p:spTree>
    <p:extLst>
      <p:ext uri="{BB962C8B-B14F-4D97-AF65-F5344CB8AC3E}">
        <p14:creationId xmlns:p14="http://schemas.microsoft.com/office/powerpoint/2010/main" val="57286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6" y="1338263"/>
            <a:ext cx="8968030" cy="559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2378" y="620688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Domínio</a:t>
            </a:r>
            <a:r>
              <a:rPr lang="en-US" sz="2400" b="1" dirty="0" smtClean="0">
                <a:solidFill>
                  <a:schemeClr val="bg1"/>
                </a:solidFill>
              </a:rPr>
              <a:t> do </a:t>
            </a:r>
            <a:r>
              <a:rPr lang="en-US" sz="2400" b="1" dirty="0" err="1" smtClean="0">
                <a:solidFill>
                  <a:schemeClr val="bg1"/>
                </a:solidFill>
              </a:rPr>
              <a:t>Empreendimento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228184" y="6488668"/>
            <a:ext cx="2808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err="1" smtClean="0">
                <a:solidFill>
                  <a:schemeClr val="bg1"/>
                </a:solidFill>
              </a:rPr>
              <a:t>Crédito</a:t>
            </a:r>
            <a:r>
              <a:rPr lang="en-US" sz="800" dirty="0" smtClean="0">
                <a:solidFill>
                  <a:schemeClr val="bg1"/>
                </a:solidFill>
              </a:rPr>
              <a:t>: Prof. Romero Gomes -UFOP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35496" y="1122400"/>
            <a:ext cx="4700277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200" dirty="0" smtClean="0">
                <a:latin typeface="Geneva" panose="020B0503030404040204" pitchFamily="34" charset="0"/>
              </a:rPr>
              <a:t>Os rejeitos na Mineração</a:t>
            </a:r>
            <a:endParaRPr lang="pt-BR" sz="3200" dirty="0">
              <a:latin typeface="Geneva" panose="020B050303040404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496" y="2060848"/>
            <a:ext cx="8784976" cy="37856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sz="2400" dirty="0">
                <a:latin typeface="Geneva" panose="020B0503030404040204" pitchFamily="34" charset="0"/>
              </a:rPr>
              <a:t>A geração de resíduos é parte inerente de qualquer processo produtivo. </a:t>
            </a:r>
            <a:endParaRPr lang="pt-BR" sz="2400" dirty="0" smtClean="0">
              <a:latin typeface="Geneva" panose="020B0503030404040204" pitchFamily="34" charset="0"/>
            </a:endParaRPr>
          </a:p>
          <a:p>
            <a:pPr>
              <a:buClr>
                <a:srgbClr val="FF0000"/>
              </a:buClr>
            </a:pPr>
            <a:endParaRPr lang="pt-BR" sz="2400" dirty="0" smtClean="0">
              <a:latin typeface="Geneva" panose="020B050303040404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Geneva" panose="020B0503030404040204" pitchFamily="34" charset="0"/>
              </a:rPr>
              <a:t>A indústria mineral se </a:t>
            </a:r>
            <a:r>
              <a:rPr lang="pt-BR" sz="2400" dirty="0">
                <a:latin typeface="Geneva" panose="020B0503030404040204" pitchFamily="34" charset="0"/>
              </a:rPr>
              <a:t>diferencia de outros </a:t>
            </a:r>
            <a:r>
              <a:rPr lang="pt-BR" sz="2400" dirty="0" smtClean="0">
                <a:latin typeface="Geneva" panose="020B0503030404040204" pitchFamily="34" charset="0"/>
              </a:rPr>
              <a:t>setores:</a:t>
            </a: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2400" dirty="0">
                <a:latin typeface="Geneva" panose="020B0503030404040204" pitchFamily="34" charset="0"/>
              </a:rPr>
              <a:t>d</a:t>
            </a:r>
            <a:r>
              <a:rPr lang="pt-BR" sz="2400" dirty="0" smtClean="0">
                <a:latin typeface="Geneva" panose="020B0503030404040204" pitchFamily="34" charset="0"/>
              </a:rPr>
              <a:t>imensionamento </a:t>
            </a:r>
            <a:r>
              <a:rPr lang="pt-BR" sz="2400" dirty="0">
                <a:latin typeface="Geneva" panose="020B0503030404040204" pitchFamily="34" charset="0"/>
              </a:rPr>
              <a:t>de sua </a:t>
            </a:r>
            <a:r>
              <a:rPr lang="pt-BR" sz="2400" dirty="0" smtClean="0">
                <a:latin typeface="Geneva" panose="020B0503030404040204" pitchFamily="34" charset="0"/>
              </a:rPr>
              <a:t>geração;</a:t>
            </a: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Geneva" panose="020B0503030404040204" pitchFamily="34" charset="0"/>
              </a:rPr>
              <a:t>diferenciação </a:t>
            </a:r>
            <a:r>
              <a:rPr lang="pt-BR" sz="2400" dirty="0">
                <a:latin typeface="Geneva" panose="020B0503030404040204" pitchFamily="34" charset="0"/>
              </a:rPr>
              <a:t>dos resíduos sólidos gerados nos outros </a:t>
            </a:r>
            <a:r>
              <a:rPr lang="pt-BR" sz="2400" dirty="0" smtClean="0">
                <a:latin typeface="Geneva" panose="020B0503030404040204" pitchFamily="34" charset="0"/>
              </a:rPr>
              <a:t>segmentos;</a:t>
            </a: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Geneva" panose="020B0503030404040204" pitchFamily="34" charset="0"/>
              </a:rPr>
              <a:t>pela </a:t>
            </a:r>
            <a:r>
              <a:rPr lang="pt-BR" sz="2400" dirty="0">
                <a:latin typeface="Geneva" panose="020B0503030404040204" pitchFamily="34" charset="0"/>
              </a:rPr>
              <a:t>existência dos resíduos sólidos de extração (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</a:rPr>
              <a:t>estéril</a:t>
            </a:r>
            <a:r>
              <a:rPr lang="pt-BR" sz="2400" dirty="0">
                <a:latin typeface="Geneva" panose="020B0503030404040204" pitchFamily="34" charset="0"/>
              </a:rPr>
              <a:t>) e do beneficiamento (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</a:rPr>
              <a:t>rejeitos</a:t>
            </a:r>
            <a:r>
              <a:rPr lang="pt-BR" sz="2400" dirty="0" smtClean="0">
                <a:latin typeface="Geneva" panose="020B0503030404040204" pitchFamily="34" charset="0"/>
              </a:rPr>
              <a:t>); </a:t>
            </a: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Geneva" panose="020B0503030404040204" pitchFamily="34" charset="0"/>
              </a:rPr>
              <a:t>também </a:t>
            </a:r>
            <a:r>
              <a:rPr lang="pt-BR" sz="2400" dirty="0">
                <a:latin typeface="Geneva" panose="020B0503030404040204" pitchFamily="34" charset="0"/>
              </a:rPr>
              <a:t>na disposição final adequada destes </a:t>
            </a:r>
            <a:r>
              <a:rPr lang="pt-BR" sz="2400" dirty="0" smtClean="0">
                <a:latin typeface="Geneva" panose="020B0503030404040204" pitchFamily="34" charset="0"/>
              </a:rPr>
              <a:t>resíduos.</a:t>
            </a:r>
            <a:endParaRPr lang="pt-BR" sz="2400" dirty="0">
              <a:latin typeface="Geneva" panose="020B05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58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35496" y="1231584"/>
            <a:ext cx="3412039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200" dirty="0" smtClean="0">
                <a:latin typeface="Geneva" panose="020B0503030404040204" pitchFamily="34" charset="0"/>
              </a:rPr>
              <a:t>PNRS &amp; PNSB</a:t>
            </a:r>
            <a:endParaRPr lang="pt-BR" sz="3200" dirty="0">
              <a:latin typeface="Geneva" panose="020B050303040404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496" y="2048630"/>
            <a:ext cx="8964488" cy="41549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Geneva" panose="020B0503030404040204" pitchFamily="34" charset="0"/>
              </a:rPr>
              <a:t>Existem sinergias entre:</a:t>
            </a: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Geneva" panose="020B0503030404040204" pitchFamily="34" charset="0"/>
              </a:rPr>
              <a:t>Lei N</a:t>
            </a:r>
            <a:r>
              <a:rPr lang="pt-BR" sz="2400" strike="sngStrike" dirty="0" smtClean="0">
                <a:latin typeface="Geneva" panose="020B0503030404040204" pitchFamily="34" charset="0"/>
              </a:rPr>
              <a:t>º</a:t>
            </a:r>
            <a:r>
              <a:rPr lang="pt-BR" sz="2400" dirty="0" smtClean="0">
                <a:latin typeface="Geneva" panose="020B0503030404040204" pitchFamily="34" charset="0"/>
              </a:rPr>
              <a:t>12.305/2010</a:t>
            </a:r>
            <a:r>
              <a:rPr lang="pt-BR" sz="2400" dirty="0">
                <a:latin typeface="Geneva" panose="020B0503030404040204" pitchFamily="34" charset="0"/>
              </a:rPr>
              <a:t> </a:t>
            </a:r>
            <a:r>
              <a:rPr lang="pt-BR" sz="2400" dirty="0" smtClean="0">
                <a:latin typeface="Geneva" panose="020B0503030404040204" pitchFamily="34" charset="0"/>
              </a:rPr>
              <a:t>- Política </a:t>
            </a:r>
            <a:r>
              <a:rPr lang="pt-BR" sz="2400" dirty="0">
                <a:latin typeface="Geneva" panose="020B0503030404040204" pitchFamily="34" charset="0"/>
              </a:rPr>
              <a:t>Nacional de Resíduos Sólidos (PNRS) </a:t>
            </a:r>
            <a:endParaRPr lang="pt-BR" sz="2400" dirty="0" smtClean="0">
              <a:latin typeface="Geneva" panose="020B0503030404040204" pitchFamily="34" charset="0"/>
            </a:endParaRP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Geneva" panose="020B0503030404040204" pitchFamily="34" charset="0"/>
              </a:rPr>
              <a:t>Plano </a:t>
            </a:r>
            <a:r>
              <a:rPr lang="pt-BR" sz="2400" dirty="0">
                <a:latin typeface="Geneva" panose="020B0503030404040204" pitchFamily="34" charset="0"/>
              </a:rPr>
              <a:t>Nacional de Mineração 2030 </a:t>
            </a:r>
            <a:endParaRPr lang="pt-BR" sz="2400" dirty="0" smtClean="0">
              <a:latin typeface="Geneva" panose="020B0503030404040204" pitchFamily="34" charset="0"/>
            </a:endParaRP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Geneva" panose="020B0503030404040204" pitchFamily="34" charset="0"/>
              </a:rPr>
              <a:t>Lei N</a:t>
            </a:r>
            <a:r>
              <a:rPr lang="pt-BR" sz="2400" strike="sngStrike" dirty="0" smtClean="0">
                <a:latin typeface="Geneva" panose="020B0503030404040204" pitchFamily="34" charset="0"/>
              </a:rPr>
              <a:t>º</a:t>
            </a:r>
            <a:r>
              <a:rPr lang="pt-BR" sz="2400" dirty="0" smtClean="0">
                <a:latin typeface="Geneva" panose="020B0503030404040204" pitchFamily="34" charset="0"/>
              </a:rPr>
              <a:t> 12.334/2010 - Política </a:t>
            </a:r>
            <a:r>
              <a:rPr lang="pt-BR" sz="2400" dirty="0">
                <a:latin typeface="Geneva" panose="020B0503030404040204" pitchFamily="34" charset="0"/>
              </a:rPr>
              <a:t>Nacional de Segurança de </a:t>
            </a:r>
            <a:r>
              <a:rPr lang="pt-BR" sz="2400" dirty="0" smtClean="0">
                <a:latin typeface="Geneva" panose="020B0503030404040204" pitchFamily="34" charset="0"/>
              </a:rPr>
              <a:t>Barragens</a:t>
            </a:r>
          </a:p>
          <a:p>
            <a:pPr>
              <a:buClr>
                <a:srgbClr val="FF0000"/>
              </a:buClr>
            </a:pPr>
            <a:endParaRPr lang="pt-BR" sz="2400" dirty="0" smtClean="0">
              <a:latin typeface="Geneva" panose="020B050303040404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Geneva" panose="020B0503030404040204" pitchFamily="34" charset="0"/>
              </a:rPr>
              <a:t>Porém existe uma </a:t>
            </a:r>
            <a:r>
              <a:rPr lang="pt-BR" sz="2400" dirty="0">
                <a:latin typeface="Geneva" panose="020B0503030404040204" pitchFamily="34" charset="0"/>
              </a:rPr>
              <a:t>dissonância conceitual </a:t>
            </a:r>
            <a:r>
              <a:rPr lang="pt-BR" sz="2400" dirty="0" smtClean="0">
                <a:latin typeface="Geneva" panose="020B0503030404040204" pitchFamily="34" charset="0"/>
              </a:rPr>
              <a:t>no </a:t>
            </a:r>
            <a:r>
              <a:rPr lang="pt-BR" sz="2400" dirty="0">
                <a:latin typeface="Geneva" panose="020B0503030404040204" pitchFamily="34" charset="0"/>
              </a:rPr>
              <a:t>entendimento do setor mineral sobre o que seja o rejeito na </a:t>
            </a:r>
            <a:r>
              <a:rPr lang="pt-BR" sz="2400" dirty="0" smtClean="0">
                <a:latin typeface="Geneva" panose="020B0503030404040204" pitchFamily="34" charset="0"/>
              </a:rPr>
              <a:t>mineração: resíduos urbanos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</a:rPr>
              <a:t>≠</a:t>
            </a:r>
            <a:r>
              <a:rPr lang="pt-BR" sz="2400" dirty="0" smtClean="0">
                <a:latin typeface="Geneva" panose="020B0503030404040204" pitchFamily="34" charset="0"/>
              </a:rPr>
              <a:t> rejeitos mineração</a:t>
            </a:r>
            <a:endParaRPr lang="pt-BR" sz="2400" dirty="0">
              <a:latin typeface="Geneva" panose="020B050303040404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pt-BR" sz="2400" dirty="0">
              <a:latin typeface="Geneva" panose="020B05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35496" y="1340768"/>
            <a:ext cx="462626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200" dirty="0" smtClean="0">
                <a:latin typeface="Geneva" panose="020B0503030404040204" pitchFamily="34" charset="0"/>
              </a:rPr>
              <a:t>Barragens de Rejeitos</a:t>
            </a:r>
            <a:endParaRPr lang="pt-BR" sz="3200" dirty="0">
              <a:latin typeface="Geneva" panose="020B050303040404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79512" y="2636912"/>
            <a:ext cx="8964488" cy="30469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Geneva" panose="020B0503030404040204" pitchFamily="34" charset="0"/>
              </a:rPr>
              <a:t>A </a:t>
            </a:r>
            <a:r>
              <a:rPr lang="pt-BR" sz="2400" dirty="0">
                <a:latin typeface="Geneva" panose="020B0503030404040204" pitchFamily="34" charset="0"/>
              </a:rPr>
              <a:t>disposição de rejeitos em reservatórios criados por diques ou barragens é o método mais comumente </a:t>
            </a:r>
            <a:r>
              <a:rPr lang="pt-BR" sz="2400" dirty="0" smtClean="0">
                <a:latin typeface="Geneva" panose="020B0503030404040204" pitchFamily="34" charset="0"/>
              </a:rPr>
              <a:t>usado como sistemas de disposição de rejeitos.</a:t>
            </a:r>
          </a:p>
          <a:p>
            <a:pPr>
              <a:buClr>
                <a:srgbClr val="FF0000"/>
              </a:buClr>
            </a:pPr>
            <a:endParaRPr lang="pt-BR" sz="2400" dirty="0" smtClean="0">
              <a:latin typeface="Geneva" panose="020B050303040404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sz="2400" dirty="0">
                <a:latin typeface="Geneva" panose="020B0503030404040204" pitchFamily="34" charset="0"/>
              </a:rPr>
              <a:t>P</a:t>
            </a:r>
            <a:r>
              <a:rPr lang="pt-BR" sz="2400" dirty="0" smtClean="0">
                <a:latin typeface="Geneva" panose="020B0503030404040204" pitchFamily="34" charset="0"/>
              </a:rPr>
              <a:t>odem </a:t>
            </a:r>
            <a:r>
              <a:rPr lang="pt-BR" sz="2400" dirty="0">
                <a:latin typeface="Geneva" panose="020B0503030404040204" pitchFamily="34" charset="0"/>
              </a:rPr>
              <a:t>ser de solo natural ou podem ser construídos com os próprios rejeitos, sendo classificadas, neste caso, como barragens de contenção alteadas com rejeitos e as de solo natural como barragens convencionais.</a:t>
            </a:r>
          </a:p>
        </p:txBody>
      </p:sp>
    </p:spTree>
    <p:extLst>
      <p:ext uri="{BB962C8B-B14F-4D97-AF65-F5344CB8AC3E}">
        <p14:creationId xmlns:p14="http://schemas.microsoft.com/office/powerpoint/2010/main" val="305434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1" y="895464"/>
            <a:ext cx="7624119" cy="535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604990" y="241418"/>
            <a:ext cx="6201530" cy="55861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>
                <a:latin typeface="Geneva" panose="020B0503030404040204" pitchFamily="34" charset="0"/>
              </a:rPr>
              <a:t>Técnicas construtivas para barragens</a:t>
            </a:r>
            <a:endParaRPr lang="pt-BR" sz="2400" dirty="0">
              <a:latin typeface="Geneva" panose="020B05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19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35496" y="1340768"/>
            <a:ext cx="5112568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200" dirty="0" smtClean="0">
                <a:latin typeface="Geneva" panose="020B0503030404040204" pitchFamily="34" charset="0"/>
              </a:rPr>
              <a:t>Disposição de estéreis</a:t>
            </a:r>
            <a:endParaRPr lang="pt-BR" sz="3200" dirty="0">
              <a:latin typeface="Geneva" panose="020B050303040404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79512" y="2636912"/>
            <a:ext cx="8784976" cy="26776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Geneva" panose="020B0503030404040204" pitchFamily="34" charset="0"/>
              </a:rPr>
              <a:t>Depósitos de estéreis</a:t>
            </a:r>
          </a:p>
          <a:p>
            <a:pPr>
              <a:buClr>
                <a:srgbClr val="FF0000"/>
              </a:buClr>
            </a:pPr>
            <a:endParaRPr lang="pt-BR" sz="2400" dirty="0" smtClean="0">
              <a:latin typeface="Geneva" panose="020B0503030404040204" pitchFamily="34" charset="0"/>
            </a:endParaRP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Geneva" panose="020B0503030404040204" pitchFamily="34" charset="0"/>
              </a:rPr>
              <a:t>Pilhas de estéreis</a:t>
            </a:r>
          </a:p>
          <a:p>
            <a:pPr>
              <a:buClr>
                <a:srgbClr val="FF0000"/>
              </a:buClr>
            </a:pPr>
            <a:endParaRPr lang="pt-BR" sz="2400" dirty="0" smtClean="0">
              <a:latin typeface="Geneva" panose="020B0503030404040204" pitchFamily="34" charset="0"/>
            </a:endParaRPr>
          </a:p>
          <a:p>
            <a:pPr marL="1257300" lvl="2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Geneva" panose="020B0503030404040204" pitchFamily="34" charset="0"/>
              </a:rPr>
              <a:t>Preenchimento de cavas exauridas</a:t>
            </a:r>
          </a:p>
          <a:p>
            <a:pPr>
              <a:buClr>
                <a:srgbClr val="FF0000"/>
              </a:buClr>
            </a:pPr>
            <a:endParaRPr lang="pt-BR" sz="2400" dirty="0" smtClean="0">
              <a:latin typeface="Geneva" panose="020B0503030404040204" pitchFamily="34" charset="0"/>
            </a:endParaRPr>
          </a:p>
          <a:p>
            <a:pPr marL="1714500" lvl="3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Geneva" panose="020B0503030404040204" pitchFamily="34" charset="0"/>
              </a:rPr>
              <a:t>Recuperação de voçorocas </a:t>
            </a:r>
            <a:endParaRPr lang="pt-BR" sz="2400" dirty="0">
              <a:latin typeface="Geneva" panose="020B05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22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40023" y="1192484"/>
            <a:ext cx="5400600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>
                <a:latin typeface="Geneva" panose="020B0503030404040204" pitchFamily="34" charset="0"/>
              </a:rPr>
              <a:t>Regulatório Barragens de Rejeitos</a:t>
            </a:r>
            <a:endParaRPr lang="pt-BR" sz="3200" dirty="0">
              <a:latin typeface="Geneva" panose="020B050303040404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512" y="1825514"/>
            <a:ext cx="8784976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Geneva" panose="020B0503030404040204" pitchFamily="34" charset="0"/>
              </a:rPr>
              <a:t>Federal: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BR" b="1" dirty="0">
                <a:latin typeface="Geneva" panose="020B0503030404040204" pitchFamily="34" charset="0"/>
              </a:rPr>
              <a:t>Lei Federal </a:t>
            </a:r>
            <a:r>
              <a:rPr lang="pt-BR" b="1" dirty="0" smtClean="0">
                <a:latin typeface="Geneva" panose="020B0503030404040204" pitchFamily="34" charset="0"/>
              </a:rPr>
              <a:t>Nº12.334/2010 - </a:t>
            </a:r>
            <a:r>
              <a:rPr lang="pt-BR" dirty="0">
                <a:latin typeface="Geneva" panose="020B0503030404040204" pitchFamily="34" charset="0"/>
              </a:rPr>
              <a:t>Política Nacional de Segurança de </a:t>
            </a:r>
            <a:r>
              <a:rPr lang="pt-BR" dirty="0" smtClean="0">
                <a:latin typeface="Geneva" panose="020B0503030404040204" pitchFamily="34" charset="0"/>
              </a:rPr>
              <a:t>Barragens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BR" b="1" dirty="0">
                <a:latin typeface="Geneva" panose="020B0503030404040204" pitchFamily="34" charset="0"/>
              </a:rPr>
              <a:t>Lei Federal </a:t>
            </a:r>
            <a:r>
              <a:rPr lang="pt-BR" b="1" dirty="0" smtClean="0">
                <a:latin typeface="Geneva" panose="020B0503030404040204" pitchFamily="34" charset="0"/>
              </a:rPr>
              <a:t>Nº12.305/2010 - </a:t>
            </a:r>
            <a:r>
              <a:rPr lang="pt-BR" dirty="0">
                <a:latin typeface="Geneva" panose="020B0503030404040204" pitchFamily="34" charset="0"/>
              </a:rPr>
              <a:t>Política Nacional de Resíduos </a:t>
            </a:r>
            <a:r>
              <a:rPr lang="pt-BR" dirty="0" smtClean="0">
                <a:latin typeface="Geneva" panose="020B0503030404040204" pitchFamily="34" charset="0"/>
              </a:rPr>
              <a:t>Sólidos [</a:t>
            </a:r>
            <a:r>
              <a:rPr lang="pt-BR" i="1" dirty="0">
                <a:latin typeface="Geneva" panose="020B0503030404040204" pitchFamily="34" charset="0"/>
              </a:rPr>
              <a:t>apresenta o rejeito da mineração como uma categoria de resíduo (art.13, inciso I, “k</a:t>
            </a:r>
            <a:r>
              <a:rPr lang="pt-BR" i="1" dirty="0" smtClean="0">
                <a:latin typeface="Geneva" panose="020B0503030404040204" pitchFamily="34" charset="0"/>
              </a:rPr>
              <a:t>”</a:t>
            </a:r>
            <a:r>
              <a:rPr lang="pt-BR" dirty="0" smtClean="0">
                <a:latin typeface="Geneva" panose="020B0503030404040204" pitchFamily="34" charset="0"/>
              </a:rPr>
              <a:t>]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BR" b="1" dirty="0">
                <a:latin typeface="Geneva" panose="020B0503030404040204" pitchFamily="34" charset="0"/>
              </a:rPr>
              <a:t>Resolução </a:t>
            </a:r>
            <a:r>
              <a:rPr lang="pt-BR" b="1" dirty="0" smtClean="0">
                <a:latin typeface="Geneva" panose="020B0503030404040204" pitchFamily="34" charset="0"/>
              </a:rPr>
              <a:t>CNRH Nº143/2012 </a:t>
            </a:r>
            <a:r>
              <a:rPr lang="pt-BR" dirty="0" smtClean="0">
                <a:latin typeface="Geneva" panose="020B0503030404040204" pitchFamily="34" charset="0"/>
              </a:rPr>
              <a:t>- </a:t>
            </a:r>
            <a:r>
              <a:rPr lang="pt-BR" dirty="0">
                <a:latin typeface="Geneva" panose="020B0503030404040204" pitchFamily="34" charset="0"/>
              </a:rPr>
              <a:t>E</a:t>
            </a:r>
            <a:r>
              <a:rPr lang="pt-BR" dirty="0" smtClean="0">
                <a:latin typeface="Geneva" panose="020B0503030404040204" pitchFamily="34" charset="0"/>
              </a:rPr>
              <a:t>stabelece </a:t>
            </a:r>
            <a:r>
              <a:rPr lang="pt-BR" dirty="0">
                <a:latin typeface="Geneva" panose="020B0503030404040204" pitchFamily="34" charset="0"/>
              </a:rPr>
              <a:t>critérios gerais de classificação de barragens por categoria de </a:t>
            </a:r>
            <a:r>
              <a:rPr lang="pt-BR" dirty="0" smtClean="0">
                <a:latin typeface="Geneva" panose="020B0503030404040204" pitchFamily="34" charset="0"/>
              </a:rPr>
              <a:t>risco e dano </a:t>
            </a:r>
            <a:r>
              <a:rPr lang="pt-BR" dirty="0">
                <a:latin typeface="Geneva" panose="020B0503030404040204" pitchFamily="34" charset="0"/>
              </a:rPr>
              <a:t>potencial associado</a:t>
            </a:r>
            <a:endParaRPr lang="pt-BR" b="1" dirty="0" smtClean="0">
              <a:latin typeface="Geneva" panose="020B05030304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Geneva" panose="020B0503030404040204" pitchFamily="34" charset="0"/>
              </a:rPr>
              <a:t>Resolução CNRH Nº144/2012 </a:t>
            </a:r>
            <a:r>
              <a:rPr lang="pt-BR" dirty="0" smtClean="0">
                <a:latin typeface="Geneva" panose="020B0503030404040204" pitchFamily="34" charset="0"/>
              </a:rPr>
              <a:t>- </a:t>
            </a:r>
            <a:r>
              <a:rPr lang="pt-BR" dirty="0">
                <a:latin typeface="Geneva" panose="020B0503030404040204" pitchFamily="34" charset="0"/>
              </a:rPr>
              <a:t>Sistema Nacional de Informações sobre Segurança de </a:t>
            </a:r>
            <a:r>
              <a:rPr lang="pt-BR" dirty="0" smtClean="0">
                <a:latin typeface="Geneva" panose="020B0503030404040204" pitchFamily="34" charset="0"/>
              </a:rPr>
              <a:t>Barragens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BR" b="1" dirty="0">
                <a:latin typeface="Geneva" panose="020B0503030404040204" pitchFamily="34" charset="0"/>
              </a:rPr>
              <a:t>Portaria DNPM Nº </a:t>
            </a:r>
            <a:r>
              <a:rPr lang="pt-BR" b="1" dirty="0" smtClean="0">
                <a:latin typeface="Geneva" panose="020B0503030404040204" pitchFamily="34" charset="0"/>
              </a:rPr>
              <a:t>70.389/2017: </a:t>
            </a:r>
            <a:r>
              <a:rPr lang="pt-BR" dirty="0" smtClean="0">
                <a:latin typeface="Geneva" panose="020B0503030404040204" pitchFamily="34" charset="0"/>
              </a:rPr>
              <a:t>fusão Portarias nº </a:t>
            </a:r>
            <a:r>
              <a:rPr lang="pt-BR" b="1" dirty="0" smtClean="0">
                <a:latin typeface="Geneva" panose="020B0503030404040204" pitchFamily="34" charset="0"/>
              </a:rPr>
              <a:t>416/2012 </a:t>
            </a:r>
            <a:r>
              <a:rPr lang="pt-BR" b="1" dirty="0">
                <a:latin typeface="Geneva" panose="020B0503030404040204" pitchFamily="34" charset="0"/>
              </a:rPr>
              <a:t>e  </a:t>
            </a:r>
            <a:r>
              <a:rPr lang="pt-BR" b="1" dirty="0" smtClean="0">
                <a:latin typeface="Geneva" panose="020B0503030404040204" pitchFamily="34" charset="0"/>
              </a:rPr>
              <a:t>526/2013</a:t>
            </a:r>
          </a:p>
          <a:p>
            <a:pPr marL="742950" lvl="1" indent="-285750">
              <a:spcAft>
                <a:spcPts val="600"/>
              </a:spcAft>
              <a:buClr>
                <a:srgbClr val="FF0000"/>
              </a:buClr>
              <a:buSzPct val="130000"/>
              <a:buFont typeface="Arial" pitchFamily="34" charset="0"/>
              <a:buChar char="•"/>
            </a:pPr>
            <a:r>
              <a:rPr lang="pt-BR" dirty="0">
                <a:latin typeface="Geneva" panose="020B0503030404040204" pitchFamily="34" charset="0"/>
              </a:rPr>
              <a:t>Cadastro Nacional de Barragens de </a:t>
            </a:r>
            <a:r>
              <a:rPr lang="pt-BR" dirty="0" smtClean="0">
                <a:latin typeface="Geneva" panose="020B0503030404040204" pitchFamily="34" charset="0"/>
              </a:rPr>
              <a:t>Mineração;</a:t>
            </a:r>
          </a:p>
          <a:p>
            <a:pPr marL="742950" lvl="1" indent="-285750">
              <a:spcAft>
                <a:spcPts val="600"/>
              </a:spcAft>
              <a:buClr>
                <a:srgbClr val="FF0000"/>
              </a:buClr>
              <a:buSzPct val="130000"/>
              <a:buFont typeface="Arial" pitchFamily="34" charset="0"/>
              <a:buChar char="•"/>
            </a:pPr>
            <a:r>
              <a:rPr lang="pt-BR" dirty="0" smtClean="0">
                <a:latin typeface="Geneva" panose="020B0503030404040204" pitchFamily="34" charset="0"/>
              </a:rPr>
              <a:t>Plano </a:t>
            </a:r>
            <a:r>
              <a:rPr lang="pt-BR" dirty="0">
                <a:latin typeface="Geneva" panose="020B0503030404040204" pitchFamily="34" charset="0"/>
              </a:rPr>
              <a:t>de Segurança da Barragem, </a:t>
            </a:r>
            <a:r>
              <a:rPr lang="pt-BR" dirty="0" smtClean="0">
                <a:latin typeface="Geneva" panose="020B0503030404040204" pitchFamily="34" charset="0"/>
              </a:rPr>
              <a:t>Inspeções </a:t>
            </a:r>
            <a:r>
              <a:rPr lang="pt-BR" dirty="0">
                <a:latin typeface="Geneva" panose="020B0503030404040204" pitchFamily="34" charset="0"/>
              </a:rPr>
              <a:t>de Segurança Regular e </a:t>
            </a:r>
            <a:r>
              <a:rPr lang="pt-BR" dirty="0" smtClean="0">
                <a:latin typeface="Geneva" panose="020B0503030404040204" pitchFamily="34" charset="0"/>
              </a:rPr>
              <a:t>Especial, </a:t>
            </a:r>
            <a:r>
              <a:rPr lang="pt-BR" dirty="0">
                <a:latin typeface="Geneva" panose="020B0503030404040204" pitchFamily="34" charset="0"/>
              </a:rPr>
              <a:t>Revisão Periódica de Segurança de </a:t>
            </a:r>
            <a:r>
              <a:rPr lang="pt-BR" dirty="0" smtClean="0">
                <a:latin typeface="Geneva" panose="020B0503030404040204" pitchFamily="34" charset="0"/>
              </a:rPr>
              <a:t>Barragem;</a:t>
            </a:r>
          </a:p>
          <a:p>
            <a:pPr marL="742950" lvl="1" indent="-285750">
              <a:spcAft>
                <a:spcPts val="600"/>
              </a:spcAft>
              <a:buClr>
                <a:srgbClr val="FF0000"/>
              </a:buClr>
              <a:buSzPct val="130000"/>
              <a:buFont typeface="Arial" pitchFamily="34" charset="0"/>
              <a:buChar char="•"/>
            </a:pPr>
            <a:r>
              <a:rPr lang="pt-BR" dirty="0" smtClean="0">
                <a:latin typeface="Geneva" panose="020B0503030404040204" pitchFamily="34" charset="0"/>
              </a:rPr>
              <a:t>Plano </a:t>
            </a:r>
            <a:r>
              <a:rPr lang="pt-BR" dirty="0">
                <a:latin typeface="Geneva" panose="020B0503030404040204" pitchFamily="34" charset="0"/>
              </a:rPr>
              <a:t>de Ação de Emergência para Barragens de </a:t>
            </a:r>
            <a:r>
              <a:rPr lang="pt-BR" dirty="0" smtClean="0">
                <a:latin typeface="Geneva" panose="020B0503030404040204" pitchFamily="34" charset="0"/>
              </a:rPr>
              <a:t>Mineração.</a:t>
            </a:r>
            <a:endParaRPr lang="pt-BR" dirty="0">
              <a:latin typeface="Geneva" panose="020B05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85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</TotalTime>
  <Words>866</Words>
  <Application>Microsoft Office PowerPoint</Application>
  <PresentationFormat>Apresentação na tela (4:3)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Geneva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Neri</dc:creator>
  <cp:lastModifiedBy>Andressa Paranhos Guimarães</cp:lastModifiedBy>
  <cp:revision>58</cp:revision>
  <dcterms:created xsi:type="dcterms:W3CDTF">2016-10-10T14:56:49Z</dcterms:created>
  <dcterms:modified xsi:type="dcterms:W3CDTF">2017-10-16T14:26:23Z</dcterms:modified>
</cp:coreProperties>
</file>