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notesMasterIdLst>
    <p:notesMasterId r:id="rId18"/>
  </p:notesMasterIdLst>
  <p:sldIdLst>
    <p:sldId id="347" r:id="rId2"/>
    <p:sldId id="381" r:id="rId3"/>
    <p:sldId id="382" r:id="rId4"/>
    <p:sldId id="367" r:id="rId5"/>
    <p:sldId id="383" r:id="rId6"/>
    <p:sldId id="384" r:id="rId7"/>
    <p:sldId id="385" r:id="rId8"/>
    <p:sldId id="387" r:id="rId9"/>
    <p:sldId id="380" r:id="rId10"/>
    <p:sldId id="388" r:id="rId11"/>
    <p:sldId id="389" r:id="rId12"/>
    <p:sldId id="375" r:id="rId13"/>
    <p:sldId id="390" r:id="rId14"/>
    <p:sldId id="366" r:id="rId15"/>
    <p:sldId id="374" r:id="rId16"/>
    <p:sldId id="373" r:id="rId1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1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75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B58D99-5EEF-4FB4-B153-356B57F17AC8}" type="datetimeFigureOut">
              <a:rPr lang="pt-BR"/>
              <a:pPr>
                <a:defRPr/>
              </a:pPr>
              <a:t>03/12/2018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CF72D1D-F90A-462A-8E74-C0239D070BF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>
            <a:extLst>
              <a:ext uri="{FF2B5EF4-FFF2-40B4-BE49-F238E27FC236}"/>
            </a:extLst>
          </p:cNvPr>
          <p:cNvCxnSpPr/>
          <p:nvPr/>
        </p:nvCxnSpPr>
        <p:spPr>
          <a:xfrm flipH="1">
            <a:off x="8228013" y="7938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6">
            <a:extLst>
              <a:ext uri="{FF2B5EF4-FFF2-40B4-BE49-F238E27FC236}"/>
            </a:extLst>
          </p:cNvPr>
          <p:cNvCxnSpPr/>
          <p:nvPr/>
        </p:nvCxnSpPr>
        <p:spPr>
          <a:xfrm flipH="1">
            <a:off x="6108700" y="92075"/>
            <a:ext cx="6080125" cy="608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>
            <a:extLst>
              <a:ext uri="{FF2B5EF4-FFF2-40B4-BE49-F238E27FC236}"/>
            </a:extLst>
          </p:cNvPr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>
            <a:extLst>
              <a:ext uri="{FF2B5EF4-FFF2-40B4-BE49-F238E27FC236}"/>
            </a:extLst>
          </p:cNvPr>
          <p:cNvCxnSpPr/>
          <p:nvPr/>
        </p:nvCxnSpPr>
        <p:spPr>
          <a:xfrm flipH="1">
            <a:off x="7335838" y="31750"/>
            <a:ext cx="4852987" cy="48529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>
            <a:extLst>
              <a:ext uri="{FF2B5EF4-FFF2-40B4-BE49-F238E27FC236}"/>
            </a:extLst>
          </p:cNvPr>
          <p:cNvCxnSpPr/>
          <p:nvPr/>
        </p:nvCxnSpPr>
        <p:spPr>
          <a:xfrm flipH="1">
            <a:off x="7845425" y="609600"/>
            <a:ext cx="4343400" cy="4343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/>
          <a:lstStyle>
            <a:lvl1pPr algn="l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13E55-638B-4355-855E-67F8047F03B8}" type="datetimeFigureOut">
              <a:rPr lang="en-US"/>
              <a:pPr>
                <a:defRPr/>
              </a:pPr>
              <a:t>12/3/2018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D2280-F553-4535-AE22-1E4F8D9A519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66876-01AB-4EF8-A056-EBA53EEBE1EA}" type="datetimeFigureOut">
              <a:rPr lang="en-US"/>
              <a:pPr>
                <a:defRPr/>
              </a:pPr>
              <a:t>12/3/2018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CD488-C461-4E2D-B091-B9EFD9974DD8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A4BD-915D-4729-8CF8-AA03E708A866}" type="datetimeFigureOut">
              <a:rPr lang="en-US"/>
              <a:pPr>
                <a:defRPr/>
              </a:pPr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C6034-1882-4A5C-ACAD-168855648D35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531813" y="812800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8000"/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10285413" y="2768600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r>
              <a:rPr lang="en-US" sz="800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8E2D9-2F1F-4C05-A5D9-CAE0FA6B9B6A}" type="datetimeFigureOut">
              <a:rPr lang="en-US"/>
              <a:pPr>
                <a:defRPr/>
              </a:pPr>
              <a:t>12/3/2018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1DF76-4A29-4373-A8B7-A39A315EF91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AA0A0-8744-49E1-8C9E-0510B4B377C4}" type="datetimeFigureOut">
              <a:rPr lang="en-US"/>
              <a:pPr>
                <a:defRPr/>
              </a:pPr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B3755-0F28-4D51-B53F-BC6685C69A31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531813" y="812800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8000"/>
              <a:t>“</a:t>
            </a: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10285413" y="2768600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r>
              <a:rPr lang="en-US" sz="800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07101-15C5-424F-B6FA-AD6AD4B6519B}" type="datetimeFigureOut">
              <a:rPr lang="en-US"/>
              <a:pPr>
                <a:defRPr/>
              </a:pPr>
              <a:t>12/3/2018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977CD-AECD-41A1-956C-ABF17FE3BC21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E724E-9D3E-4EB1-8813-96AB9D055315}" type="datetimeFigureOut">
              <a:rPr lang="en-US"/>
              <a:pPr>
                <a:defRPr/>
              </a:pPr>
              <a:t>12/3/2018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C6BB-B957-4288-955A-4C6DABFD05B7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782B5-381F-46E5-87AA-6D91887CF983}" type="datetimeFigureOut">
              <a:rPr lang="en-US"/>
              <a:pPr>
                <a:defRPr/>
              </a:pPr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CC44F-B09F-46C6-B52D-76E5FEF7D6CB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7E8BF-8C78-40F5-8CEA-680D5D3D24F5}" type="datetimeFigureOut">
              <a:rPr lang="en-US"/>
              <a:pPr>
                <a:defRPr/>
              </a:pPr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BF1F-0B1C-40CF-BF17-5DC6EB38AF7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E4B3C-9E93-4EE6-B6FA-5923B9A949E8}" type="datetimeFigureOut">
              <a:rPr lang="en-US"/>
              <a:pPr>
                <a:defRPr/>
              </a:pPr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2575C-9938-4DA7-A104-7008DF8D3B71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/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7B480-6168-4B64-B0E1-118C6AD16312}" type="datetimeFigureOut">
              <a:rPr lang="en-US"/>
              <a:pPr>
                <a:defRPr/>
              </a:pPr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9991B-CA71-4CC7-9AED-68322CF68C3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1486C-9D99-493D-BD34-F76D6B56099D}" type="datetimeFigureOut">
              <a:rPr lang="en-US"/>
              <a:pPr>
                <a:defRPr/>
              </a:pPr>
              <a:t>12/3/2018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145C6-DDBF-4F1D-A2D8-CAF3DFD4C272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5E241-AEB0-492D-A68C-CAD1886B6A14}" type="datetimeFigureOut">
              <a:rPr lang="en-US"/>
              <a:pPr>
                <a:defRPr/>
              </a:pPr>
              <a:t>12/3/2018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B6FF3-61B5-4896-9F6E-AC085743AF9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15C2B-BB8B-477D-A513-4F3E2759F246}" type="datetimeFigureOut">
              <a:rPr lang="en-US"/>
              <a:pPr>
                <a:defRPr/>
              </a:pPr>
              <a:t>12/3/2018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C497B-1E36-4929-9D09-C80FC3F8D8F5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B9CEC-08F2-4332-87CB-D24EC442BC35}" type="datetimeFigureOut">
              <a:rPr lang="en-US"/>
              <a:pPr>
                <a:defRPr/>
              </a:pPr>
              <a:t>12/3/2018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FF311-1EB5-4229-99D1-3800C34ECC15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5F675-C3CE-4908-B9F1-C22776EE64F0}" type="datetimeFigureOut">
              <a:rPr lang="en-US"/>
              <a:pPr>
                <a:defRPr/>
              </a:pPr>
              <a:t>12/3/2018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079A6-C751-477E-8758-6F26ADEE5404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BAB84-2B8D-447F-B56B-0EEC94FD284C}" type="datetimeFigureOut">
              <a:rPr lang="en-US"/>
              <a:pPr>
                <a:defRPr/>
              </a:pPr>
              <a:t>12/3/2018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D3AF9-1231-42EA-8EC9-ED23F9D3318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4D4EF"/>
            </a:gs>
            <a:gs pos="10001">
              <a:srgbClr val="64D4EF"/>
            </a:gs>
            <a:gs pos="100000">
              <a:srgbClr val="06588E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9207500" y="2963863"/>
            <a:ext cx="2981325" cy="320833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4487863"/>
            <a:ext cx="8534400" cy="150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28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685800"/>
            <a:ext cx="8534400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4457492F-5B96-4474-8731-2D3DE4753345}" type="datetimeFigureOut">
              <a:rPr lang="en-US"/>
              <a:pPr>
                <a:defRPr/>
              </a:pPr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3200">
                <a:solidFill>
                  <a:srgbClr val="0A304A"/>
                </a:solidFill>
              </a:defRPr>
            </a:lvl1pPr>
          </a:lstStyle>
          <a:p>
            <a:pPr>
              <a:defRPr/>
            </a:pPr>
            <a:fld id="{F1A1FD58-3EAB-44C5-82B3-CE35EE7C997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7" r:id="rId12"/>
    <p:sldLayoutId id="2147483772" r:id="rId13"/>
    <p:sldLayoutId id="2147483778" r:id="rId14"/>
    <p:sldLayoutId id="2147483773" r:id="rId15"/>
    <p:sldLayoutId id="2147483774" r:id="rId16"/>
    <p:sldLayoutId id="2147483775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soares@anepe.org.br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4F8FD"/>
            </a:gs>
            <a:gs pos="10001">
              <a:srgbClr val="E4F8FD"/>
            </a:gs>
            <a:gs pos="100000">
              <a:srgbClr val="06588E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9987" y="323760"/>
            <a:ext cx="2328862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Espaço Reservado para Conteúdo 5"/>
          <p:cNvSpPr>
            <a:spLocks noGrp="1" noChangeArrowheads="1"/>
          </p:cNvSpPr>
          <p:nvPr>
            <p:ph idx="1"/>
          </p:nvPr>
        </p:nvSpPr>
        <p:spPr>
          <a:xfrm>
            <a:off x="998538" y="3396344"/>
            <a:ext cx="9974262" cy="1841862"/>
          </a:xfrm>
        </p:spPr>
        <p:txBody>
          <a:bodyPr/>
          <a:lstStyle/>
          <a:p>
            <a:pPr marL="0" indent="0" algn="ctr" eaLnBrk="1" hangingPunct="1">
              <a:buFont typeface="Wingdings 3" pitchFamily="18" charset="2"/>
              <a:buNone/>
            </a:pPr>
            <a:endParaRPr lang="pt-BR" sz="28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Wingdings 3" pitchFamily="18" charset="2"/>
              <a:buNone/>
            </a:pPr>
            <a:endParaRPr lang="pt-BR" sz="28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Wingdings 3" pitchFamily="18" charset="2"/>
              <a:buNone/>
            </a:pPr>
            <a:r>
              <a:rPr lang="pt-B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Projeto </a:t>
            </a:r>
            <a:r>
              <a:rPr lang="pt-B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de Monitoramento de Peixes do Reservatório de Serra da </a:t>
            </a:r>
            <a:r>
              <a:rPr lang="pt-B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Mesa</a:t>
            </a:r>
          </a:p>
          <a:p>
            <a:pPr marL="0" indent="0" algn="ctr" eaLnBrk="1" hangingPunct="1">
              <a:buNone/>
            </a:pPr>
            <a:r>
              <a:rPr lang="pt-BR" sz="1600" dirty="0" smtClean="0">
                <a:solidFill>
                  <a:srgbClr val="FFC000"/>
                </a:solidFill>
              </a:rPr>
              <a:t>Uma  proposta para que a pesca esportiva  seja um instrumento inteligente de utilização consciente do patrimônio natural brasileiro, de desenvolvimento regional, de geração de renda, inclusão social e de proteção ao meio ambiente.</a:t>
            </a:r>
          </a:p>
          <a:p>
            <a:pPr marL="0" indent="0" algn="ctr" eaLnBrk="1" hangingPunct="1">
              <a:buFont typeface="Wingdings 3" pitchFamily="18" charset="2"/>
              <a:buNone/>
            </a:pPr>
            <a:endParaRPr lang="pt-BR" sz="28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Wingdings 3" pitchFamily="18" charset="2"/>
              <a:buNone/>
            </a:pPr>
            <a:endParaRPr lang="pt-BR" sz="28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5124" name="Picture 6" descr="Resultado de imagem para logo ibama 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9421"/>
            <a:ext cx="435133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 descr="K:\ANEPE\19 - Projeto de Tagueamento em Serra da Mesa\Logo Projeto\LOGO - OK - Projeto monitoramento de Peixes_Serra da Mesa - CIRCULA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2260" y="0"/>
            <a:ext cx="3038475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9620" y="209006"/>
            <a:ext cx="1486418" cy="118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Espaço Reservado para Conteúdo 5"/>
          <p:cNvSpPr>
            <a:spLocks noGrp="1" noChangeArrowheads="1"/>
          </p:cNvSpPr>
          <p:nvPr>
            <p:ph idx="1"/>
          </p:nvPr>
        </p:nvSpPr>
        <p:spPr>
          <a:xfrm>
            <a:off x="998538" y="2612570"/>
            <a:ext cx="9974262" cy="3174276"/>
          </a:xfrm>
        </p:spPr>
        <p:txBody>
          <a:bodyPr/>
          <a:lstStyle/>
          <a:p>
            <a:pPr marL="0" indent="0" algn="ctr" eaLnBrk="1" hangingPunct="1">
              <a:buFont typeface="Wingdings 3" pitchFamily="18" charset="2"/>
              <a:buNone/>
            </a:pPr>
            <a:r>
              <a:rPr lang="pt-B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Proteção ambiental... </a:t>
            </a:r>
          </a:p>
          <a:p>
            <a:pPr>
              <a:buNone/>
            </a:pPr>
            <a:r>
              <a:rPr lang="pt-BR" sz="2800" dirty="0" smtClean="0">
                <a:solidFill>
                  <a:srgbClr val="FFC000"/>
                </a:solidFill>
              </a:rPr>
              <a:t>A cadeia produtiva da pesca esportiva, especialmente guias de pesca, pousadas e seus colaboradores, bem como os pescadores esportivos estão entre os principais denunciantes da pesca predatória. </a:t>
            </a:r>
          </a:p>
          <a:p>
            <a:pPr algn="ctr">
              <a:buNone/>
            </a:pPr>
            <a:r>
              <a:rPr lang="pt-BR" sz="2800" dirty="0" smtClean="0">
                <a:solidFill>
                  <a:srgbClr val="FFC000"/>
                </a:solidFill>
              </a:rPr>
              <a:t>“PEIXE BOM É PEIXE VIVO!”</a:t>
            </a:r>
            <a:endParaRPr lang="pt-BR" sz="2800" dirty="0" smtClean="0">
              <a:solidFill>
                <a:srgbClr val="FFC000"/>
              </a:solidFill>
            </a:endParaRPr>
          </a:p>
        </p:txBody>
      </p:sp>
      <p:pic>
        <p:nvPicPr>
          <p:cNvPr id="5124" name="Picture 6" descr="Resultado de imagem para logo ibama 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85079" cy="147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 descr="K:\ANEPE\19 - Projeto de Tagueamento em Serra da Mesa\Logo Projeto\LOGO - OK - Projeto monitoramento de Peixes_Serra da Mesa - CIRCULA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86135" y="0"/>
            <a:ext cx="1583146" cy="166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9620" y="209006"/>
            <a:ext cx="1486418" cy="118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Espaço Reservado para Conteúdo 5"/>
          <p:cNvSpPr>
            <a:spLocks noGrp="1" noChangeArrowheads="1"/>
          </p:cNvSpPr>
          <p:nvPr>
            <p:ph idx="1"/>
          </p:nvPr>
        </p:nvSpPr>
        <p:spPr>
          <a:xfrm>
            <a:off x="998538" y="2612570"/>
            <a:ext cx="9974262" cy="3174276"/>
          </a:xfrm>
        </p:spPr>
        <p:txBody>
          <a:bodyPr/>
          <a:lstStyle/>
          <a:p>
            <a:pPr marL="0" indent="0" algn="ctr" eaLnBrk="1" hangingPunct="1">
              <a:buFont typeface="Wingdings 3" pitchFamily="18" charset="2"/>
              <a:buNone/>
            </a:pPr>
            <a:r>
              <a:rPr lang="pt-B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Falta de integração... </a:t>
            </a:r>
          </a:p>
          <a:p>
            <a:pPr>
              <a:buNone/>
            </a:pPr>
            <a:r>
              <a:rPr lang="pt-BR" sz="2800" dirty="0" smtClean="0">
                <a:solidFill>
                  <a:srgbClr val="FFC000"/>
                </a:solidFill>
              </a:rPr>
              <a:t>O projeto tem contribuído na integração da cadeia produtiva da pesca esportiva com a sociedade. Conectando-o com a aquicultura e a Educação formal, por exemplo.</a:t>
            </a:r>
            <a:endParaRPr lang="pt-BR" sz="2800" dirty="0" smtClean="0">
              <a:solidFill>
                <a:srgbClr val="FFC000"/>
              </a:solidFill>
            </a:endParaRPr>
          </a:p>
        </p:txBody>
      </p:sp>
      <p:pic>
        <p:nvPicPr>
          <p:cNvPr id="5124" name="Picture 6" descr="Resultado de imagem para logo ibama 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85079" cy="147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 descr="K:\ANEPE\19 - Projeto de Tagueamento em Serra da Mesa\Logo Projeto\LOGO - OK - Projeto monitoramento de Peixes_Serra da Mesa - CIRCULA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86135" y="0"/>
            <a:ext cx="1583146" cy="166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m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7138" y="458788"/>
            <a:ext cx="9658350" cy="608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300" y="4648200"/>
            <a:ext cx="11382375" cy="1800225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t-BR" alt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Secretaria de Estado de Educação, Cultura e Esporte de Goiás</a:t>
            </a:r>
            <a:br>
              <a:rPr lang="pt-BR" alt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Superintendência de Ensino Médio</a:t>
            </a:r>
            <a:br>
              <a:rPr lang="pt-BR" alt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Instituto Brasileiro do Meio Ambiente e dos Recursos Naturais Renováveis</a:t>
            </a:r>
            <a:br>
              <a:rPr lang="pt-BR" alt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Superintendência do IBAMA  em </a:t>
            </a:r>
            <a:r>
              <a:rPr lang="pt-BR" alt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Goiás</a:t>
            </a:r>
            <a:br>
              <a:rPr lang="pt-BR" alt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Associação nacional de ecologia e pesca esportiva – ANEPE </a:t>
            </a:r>
            <a:endParaRPr lang="pt-BR" altLang="pt-B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Subtítulo 2"/>
          <p:cNvSpPr>
            <a:spLocks noGrp="1" noChangeArrowheads="1"/>
          </p:cNvSpPr>
          <p:nvPr>
            <p:ph type="subTitle" idx="1"/>
          </p:nvPr>
        </p:nvSpPr>
        <p:spPr>
          <a:xfrm>
            <a:off x="536575" y="1722438"/>
            <a:ext cx="10775950" cy="25654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pt-BR" altLang="pt-BR" sz="4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Projeto Serra da Mesa: uma proposta de redesenho curricular para as escolas da região do Lago de Serra da Mesa - Goiás</a:t>
            </a:r>
          </a:p>
        </p:txBody>
      </p:sp>
      <p:pic>
        <p:nvPicPr>
          <p:cNvPr id="12292" name="Imagem 4" descr="C:\Users\cloves.junior\Documents\Operacional\Logo_SUPEM_CO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6563" y="457200"/>
            <a:ext cx="2011362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Resultado de imagem para logo ibama 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6900" y="155575"/>
            <a:ext cx="22733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Imagem 8" descr="C:\Users\VIVIAN~1.PEN\AppData\Local\Temp\Logo_Anep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34525" y="282575"/>
            <a:ext cx="124618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1" descr="Resultado de imagem para logo SEDUCE GO 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0350" y="477838"/>
            <a:ext cx="2338388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K:\ANEPE\19 - Projeto de Tagueamento em Serra da Mesa\Logo Projeto\LOGO - OK - Projeto monitoramento de Peixes_Serra da Mesa - CIRCULAR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72150" y="268288"/>
            <a:ext cx="922338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9050" y="115888"/>
            <a:ext cx="5711825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Imagem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25" y="77788"/>
            <a:ext cx="6124575" cy="673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1"/>
          <p:cNvSpPr txBox="1">
            <a:spLocks noChangeArrowheads="1"/>
          </p:cNvSpPr>
          <p:nvPr/>
        </p:nvSpPr>
        <p:spPr bwMode="auto">
          <a:xfrm>
            <a:off x="4725988" y="3700463"/>
            <a:ext cx="56642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pt-BR" sz="2400">
                <a:solidFill>
                  <a:schemeClr val="bg1"/>
                </a:solidFill>
              </a:rPr>
              <a:t>“</a:t>
            </a:r>
            <a:r>
              <a:rPr lang="pt-BR" sz="2400" b="1">
                <a:solidFill>
                  <a:schemeClr val="bg1"/>
                </a:solidFill>
              </a:rPr>
              <a:t>Pescado para consumo é o da Aquicultura, peixe nativo é para a subsistência de população ribeirinha e Pesca Esportiva”</a:t>
            </a:r>
          </a:p>
          <a:p>
            <a:pPr algn="just" eaLnBrk="1" hangingPunct="1"/>
            <a:endParaRPr lang="pt-BR" b="1">
              <a:solidFill>
                <a:schemeClr val="bg1"/>
              </a:solidFill>
            </a:endParaRPr>
          </a:p>
          <a:p>
            <a:pPr algn="just" eaLnBrk="1" hangingPunct="1"/>
            <a:r>
              <a:rPr lang="pt-BR" b="1">
                <a:solidFill>
                  <a:schemeClr val="bg1"/>
                </a:solidFill>
              </a:rPr>
              <a:t>Fabio Sussel – Aqua Negócio/ Fish TV</a:t>
            </a:r>
          </a:p>
        </p:txBody>
      </p:sp>
      <p:pic>
        <p:nvPicPr>
          <p:cNvPr id="23555" name="Picture 6" descr="Resultado de imagem para logo ibama 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5400" y="125413"/>
            <a:ext cx="183832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Imagem 8" descr="C:\Users\VIVIAN~1.PEN\AppData\Local\Temp\Logo_Anep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74288" y="179388"/>
            <a:ext cx="1016000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Imagem 4" descr="C:\Users\cloves.junior\Documents\Operacional\Logo_SUPEM_CO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1713" y="371475"/>
            <a:ext cx="14795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1" descr="Resultado de imagem para logo SEDUCE GO 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8063" y="350838"/>
            <a:ext cx="16779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8" descr="K:\ANEPE\19 - Projeto de Tagueamento em Serra da Mesa\Logo Projeto\LOGO - OK - Projeto monitoramento de Peixes_Serra da Mesa - CIRCULAR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4588" y="268288"/>
            <a:ext cx="7223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4"/>
          <p:cNvSpPr txBox="1">
            <a:spLocks noChangeArrowheads="1"/>
          </p:cNvSpPr>
          <p:nvPr/>
        </p:nvSpPr>
        <p:spPr bwMode="auto">
          <a:xfrm>
            <a:off x="3017838" y="1762125"/>
            <a:ext cx="5688012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pt-BR" dirty="0">
                <a:solidFill>
                  <a:schemeClr val="bg1"/>
                </a:solidFill>
              </a:rPr>
              <a:t>                              </a:t>
            </a:r>
            <a:r>
              <a:rPr lang="pt-BR" sz="2800" b="1" dirty="0">
                <a:solidFill>
                  <a:schemeClr val="bg1"/>
                </a:solidFill>
              </a:rPr>
              <a:t>ARY SOARES</a:t>
            </a:r>
          </a:p>
          <a:p>
            <a:pPr algn="just" eaLnBrk="1" hangingPunct="1"/>
            <a:r>
              <a:rPr lang="pt-BR" sz="1600" dirty="0" smtClean="0">
                <a:solidFill>
                  <a:schemeClr val="bg1"/>
                </a:solidFill>
              </a:rPr>
              <a:t>Coordenador de Assuntos Institucionais e Estratégicos</a:t>
            </a:r>
            <a:endParaRPr lang="pt-BR" sz="1600" dirty="0">
              <a:solidFill>
                <a:schemeClr val="bg1"/>
              </a:solidFill>
            </a:endParaRPr>
          </a:p>
          <a:p>
            <a:pPr algn="just" eaLnBrk="1" hangingPunct="1"/>
            <a:endParaRPr lang="pt-BR" sz="28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pt-BR" sz="2800" dirty="0" smtClean="0">
                <a:solidFill>
                  <a:schemeClr val="bg1"/>
                </a:solidFill>
                <a:hlinkClick r:id="rId2"/>
              </a:rPr>
              <a:t>soares@anepe.org.br</a:t>
            </a:r>
            <a:endParaRPr lang="pt-BR" sz="2800" dirty="0" smtClean="0">
              <a:solidFill>
                <a:schemeClr val="bg1"/>
              </a:solidFill>
            </a:endParaRPr>
          </a:p>
          <a:p>
            <a:pPr algn="ctr" eaLnBrk="1" hangingPunct="1"/>
            <a:endParaRPr lang="pt-BR" sz="2800" dirty="0">
              <a:solidFill>
                <a:schemeClr val="bg1"/>
              </a:solidFill>
            </a:endParaRPr>
          </a:p>
          <a:p>
            <a:pPr algn="ctr" eaLnBrk="1" hangingPunct="1"/>
            <a:endParaRPr lang="pt-BR" sz="2800" dirty="0" smtClean="0">
              <a:solidFill>
                <a:schemeClr val="bg1"/>
              </a:solidFill>
            </a:endParaRPr>
          </a:p>
          <a:p>
            <a:pPr algn="ctr" eaLnBrk="1" hangingPunct="1"/>
            <a:endParaRPr lang="pt-BR" sz="2800" dirty="0">
              <a:solidFill>
                <a:schemeClr val="bg1"/>
              </a:solidFill>
            </a:endParaRPr>
          </a:p>
          <a:p>
            <a:pPr algn="ctr" eaLnBrk="1" hangingPunct="1"/>
            <a:endParaRPr lang="pt-BR" sz="2800" dirty="0" smtClean="0">
              <a:solidFill>
                <a:schemeClr val="bg1"/>
              </a:solidFill>
            </a:endParaRPr>
          </a:p>
          <a:p>
            <a:pPr algn="ctr" eaLnBrk="1" hangingPunct="1"/>
            <a:endParaRPr lang="pt-BR" sz="2800" dirty="0">
              <a:solidFill>
                <a:schemeClr val="bg1"/>
              </a:solidFill>
            </a:endParaRPr>
          </a:p>
          <a:p>
            <a:pPr algn="ctr" eaLnBrk="1" hangingPunct="1"/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25604" name="Picture 6" descr="Resultado de imagem para logo ibama 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1150" y="357188"/>
            <a:ext cx="3108325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Imagem 8" descr="C:\Users\VIVIAN~1.PEN\AppData\Local\Temp\Logo_Anep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23338" y="473075"/>
            <a:ext cx="1814512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K:\ANEPE\19 - Projeto de Tagueamento em Serra da Mesa\Logo Projeto\LOGO - OK - Projeto monitoramento de Peixes_Serra da Mesa - CIRCULA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54434" y="3454913"/>
            <a:ext cx="2795453" cy="294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4F8FD"/>
            </a:gs>
            <a:gs pos="10001">
              <a:srgbClr val="E4F8FD"/>
            </a:gs>
            <a:gs pos="100000">
              <a:srgbClr val="06588E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9620" y="182880"/>
            <a:ext cx="1486418" cy="118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Espaço Reservado para Conteúdo 5"/>
          <p:cNvSpPr>
            <a:spLocks noGrp="1" noChangeArrowheads="1"/>
          </p:cNvSpPr>
          <p:nvPr>
            <p:ph idx="1"/>
          </p:nvPr>
        </p:nvSpPr>
        <p:spPr>
          <a:xfrm>
            <a:off x="998538" y="1802674"/>
            <a:ext cx="9974262" cy="4572000"/>
          </a:xfrm>
        </p:spPr>
        <p:txBody>
          <a:bodyPr/>
          <a:lstStyle/>
          <a:p>
            <a:pPr marL="0" indent="0" algn="ctr" eaLnBrk="1" hangingPunct="1">
              <a:buFont typeface="Wingdings 3" pitchFamily="18" charset="2"/>
              <a:buNone/>
            </a:pPr>
            <a:r>
              <a:rPr lang="pt-B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Patrimônio natural brasileiro(?)...</a:t>
            </a:r>
            <a:endParaRPr lang="pt-BR" sz="1600" dirty="0" smtClean="0">
              <a:solidFill>
                <a:srgbClr val="FFC000"/>
              </a:solidFill>
            </a:endParaRPr>
          </a:p>
          <a:p>
            <a:pPr marL="0" indent="0" algn="ctr" eaLnBrk="1" hangingPunct="1">
              <a:buFont typeface="Wingdings 3" pitchFamily="18" charset="2"/>
              <a:buNone/>
            </a:pPr>
            <a:endParaRPr lang="pt-BR" sz="28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Wingdings 3" pitchFamily="18" charset="2"/>
              <a:buNone/>
            </a:pPr>
            <a:r>
              <a:rPr lang="pt-BR" sz="2800" b="1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Serra da Mesa é um dos inúmeros ambientes, modificados, de “natureza exuberante”, não visão dos turistas e pescadores esportivos!</a:t>
            </a:r>
            <a:endParaRPr lang="pt-BR" sz="2800" b="1" dirty="0" smtClean="0">
              <a:solidFill>
                <a:srgbClr val="FFC000"/>
              </a:solidFill>
              <a:latin typeface="Arial" charset="0"/>
              <a:cs typeface="Arial" charset="0"/>
            </a:endParaRPr>
          </a:p>
        </p:txBody>
      </p:sp>
      <p:pic>
        <p:nvPicPr>
          <p:cNvPr id="5124" name="Picture 6" descr="Resultado de imagem para logo ibama 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85079" cy="147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 descr="K:\ANEPE\19 - Projeto de Tagueamento em Serra da Mesa\Logo Projeto\LOGO - OK - Projeto monitoramento de Peixes_Serra da Mesa - CIRCULA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86135" y="0"/>
            <a:ext cx="1583146" cy="166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4F8FD"/>
            </a:gs>
            <a:gs pos="10001">
              <a:srgbClr val="E4F8FD"/>
            </a:gs>
            <a:gs pos="100000">
              <a:srgbClr val="06588E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9620" y="209006"/>
            <a:ext cx="1486418" cy="118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Espaço Reservado para Conteúdo 5"/>
          <p:cNvSpPr>
            <a:spLocks noGrp="1" noChangeArrowheads="1"/>
          </p:cNvSpPr>
          <p:nvPr>
            <p:ph idx="1"/>
          </p:nvPr>
        </p:nvSpPr>
        <p:spPr>
          <a:xfrm>
            <a:off x="998538" y="2612570"/>
            <a:ext cx="9974262" cy="3174276"/>
          </a:xfrm>
        </p:spPr>
        <p:txBody>
          <a:bodyPr/>
          <a:lstStyle/>
          <a:p>
            <a:pPr marL="0" indent="0" algn="ctr" eaLnBrk="1" hangingPunct="1">
              <a:buFont typeface="Wingdings 3" pitchFamily="18" charset="2"/>
              <a:buNone/>
            </a:pPr>
            <a:r>
              <a:rPr lang="pt-B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Desenvolvimento regional... </a:t>
            </a:r>
          </a:p>
          <a:p>
            <a:pPr marL="0" indent="0" algn="just" eaLnBrk="1" hangingPunct="1">
              <a:buFont typeface="Wingdings 3" pitchFamily="18" charset="2"/>
              <a:buNone/>
            </a:pPr>
            <a:r>
              <a:rPr lang="pt-BR" sz="2800" b="1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Articulando interesses comuns, que ainda são concorrentes, que coabitam </a:t>
            </a:r>
            <a:r>
              <a:rPr lang="pt-BR" sz="2800" b="1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a</a:t>
            </a:r>
            <a:r>
              <a:rPr lang="pt-BR" sz="2800" b="1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 mesma região, o Projeto Serra da Mesa tem contribuído nesta articulação. Ex: Pacto Por </a:t>
            </a:r>
            <a:r>
              <a:rPr lang="pt-BR" sz="2800" b="1" dirty="0" err="1" smtClean="0">
                <a:solidFill>
                  <a:srgbClr val="FFC000"/>
                </a:solidFill>
                <a:latin typeface="Arial" charset="0"/>
                <a:cs typeface="Arial" charset="0"/>
              </a:rPr>
              <a:t>Niquelândia</a:t>
            </a:r>
            <a:r>
              <a:rPr lang="pt-BR" sz="2800" b="1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 se mantém por questão de identidade municipal, más passa a se agir no âmbito do Pacto Por Serra da Mesa</a:t>
            </a:r>
            <a:endParaRPr lang="pt-BR" sz="1600" dirty="0" smtClean="0">
              <a:solidFill>
                <a:srgbClr val="FFC000"/>
              </a:solidFill>
            </a:endParaRPr>
          </a:p>
        </p:txBody>
      </p:sp>
      <p:pic>
        <p:nvPicPr>
          <p:cNvPr id="5124" name="Picture 6" descr="Resultado de imagem para logo ibama 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85079" cy="147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 descr="K:\ANEPE\19 - Projeto de Tagueamento em Serra da Mesa\Logo Projeto\LOGO - OK - Projeto monitoramento de Peixes_Serra da Mesa - CIRCULA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86135" y="0"/>
            <a:ext cx="1583146" cy="166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Espaço Reservado para Conteúdo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256"/>
          <a:stretch>
            <a:fillRect/>
          </a:stretch>
        </p:blipFill>
        <p:spPr>
          <a:xfrm>
            <a:off x="1849438" y="1144588"/>
            <a:ext cx="8570912" cy="5397500"/>
          </a:xfrm>
        </p:spPr>
      </p:pic>
      <p:pic>
        <p:nvPicPr>
          <p:cNvPr id="11267" name="Picture 8" descr="K:\ANEPE\19 - Projeto de Tagueamento em Serra da Mesa\Logo Projeto\LOGO - OK - Projeto monitoramento de Peixes_Serra da Mesa - CIRCULA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44100" y="236538"/>
            <a:ext cx="7524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6" descr="Resultado de imagem para logo ibama 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255" r="24884"/>
          <a:stretch>
            <a:fillRect/>
          </a:stretch>
        </p:blipFill>
        <p:spPr bwMode="auto">
          <a:xfrm>
            <a:off x="8856663" y="147638"/>
            <a:ext cx="1033462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Imagem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72788" y="263525"/>
            <a:ext cx="95091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9620" y="209006"/>
            <a:ext cx="1486418" cy="118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Espaço Reservado para Conteúdo 5"/>
          <p:cNvSpPr>
            <a:spLocks noGrp="1" noChangeArrowheads="1"/>
          </p:cNvSpPr>
          <p:nvPr>
            <p:ph idx="1"/>
          </p:nvPr>
        </p:nvSpPr>
        <p:spPr>
          <a:xfrm>
            <a:off x="998538" y="2612570"/>
            <a:ext cx="9974262" cy="3174276"/>
          </a:xfrm>
        </p:spPr>
        <p:txBody>
          <a:bodyPr/>
          <a:lstStyle/>
          <a:p>
            <a:pPr marL="0" indent="0" algn="ctr" eaLnBrk="1" hangingPunct="1">
              <a:buFont typeface="Wingdings 3" pitchFamily="18" charset="2"/>
              <a:buNone/>
            </a:pPr>
            <a:r>
              <a:rPr lang="pt-B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Geração de renda... (*)</a:t>
            </a:r>
          </a:p>
          <a:p>
            <a:r>
              <a:rPr lang="pt-BR" dirty="0" smtClean="0">
                <a:solidFill>
                  <a:srgbClr val="FFC000"/>
                </a:solidFill>
              </a:rPr>
              <a:t>1 conjunto: barco + </a:t>
            </a:r>
            <a:r>
              <a:rPr lang="pt-BR" dirty="0" err="1" smtClean="0">
                <a:solidFill>
                  <a:srgbClr val="FFC000"/>
                </a:solidFill>
              </a:rPr>
              <a:t>motor-de-popa</a:t>
            </a:r>
            <a:r>
              <a:rPr lang="pt-BR" dirty="0" smtClean="0">
                <a:solidFill>
                  <a:srgbClr val="FFC000"/>
                </a:solidFill>
              </a:rPr>
              <a:t> + combustível (28 </a:t>
            </a:r>
            <a:r>
              <a:rPr lang="pt-BR" dirty="0" err="1" smtClean="0">
                <a:solidFill>
                  <a:srgbClr val="FFC000"/>
                </a:solidFill>
              </a:rPr>
              <a:t>lts</a:t>
            </a:r>
            <a:r>
              <a:rPr lang="pt-BR" dirty="0" smtClean="0">
                <a:solidFill>
                  <a:srgbClr val="FFC000"/>
                </a:solidFill>
              </a:rPr>
              <a:t>/dia</a:t>
            </a:r>
            <a:r>
              <a:rPr lang="pt-BR" dirty="0" smtClean="0">
                <a:solidFill>
                  <a:srgbClr val="FFC000"/>
                </a:solidFill>
              </a:rPr>
              <a:t>) + guia </a:t>
            </a:r>
            <a:r>
              <a:rPr lang="pt-BR" dirty="0" smtClean="0">
                <a:solidFill>
                  <a:srgbClr val="FFC000"/>
                </a:solidFill>
              </a:rPr>
              <a:t>= R$ </a:t>
            </a:r>
            <a:r>
              <a:rPr lang="pt-BR" dirty="0" smtClean="0">
                <a:solidFill>
                  <a:srgbClr val="FFC000"/>
                </a:solidFill>
              </a:rPr>
              <a:t>450,00/dia</a:t>
            </a:r>
            <a:endParaRPr lang="pt-BR" dirty="0" smtClean="0">
              <a:solidFill>
                <a:srgbClr val="FFC000"/>
              </a:solidFill>
            </a:endParaRPr>
          </a:p>
          <a:p>
            <a:r>
              <a:rPr lang="pt-BR" dirty="0" smtClean="0">
                <a:solidFill>
                  <a:srgbClr val="FFC000"/>
                </a:solidFill>
              </a:rPr>
              <a:t>	8 dias/mês X R$ </a:t>
            </a:r>
            <a:r>
              <a:rPr lang="pt-BR" dirty="0" smtClean="0">
                <a:solidFill>
                  <a:srgbClr val="FFC000"/>
                </a:solidFill>
              </a:rPr>
              <a:t>450,00 </a:t>
            </a:r>
            <a:r>
              <a:rPr lang="pt-BR" dirty="0" smtClean="0">
                <a:solidFill>
                  <a:srgbClr val="FFC000"/>
                </a:solidFill>
              </a:rPr>
              <a:t>= R$ </a:t>
            </a:r>
            <a:r>
              <a:rPr lang="pt-BR" dirty="0" smtClean="0">
                <a:solidFill>
                  <a:srgbClr val="FFC000"/>
                </a:solidFill>
              </a:rPr>
              <a:t>3.450,00/mês </a:t>
            </a:r>
            <a:r>
              <a:rPr lang="pt-BR" dirty="0" smtClean="0">
                <a:solidFill>
                  <a:srgbClr val="FFC000"/>
                </a:solidFill>
              </a:rPr>
              <a:t>por conjunto</a:t>
            </a:r>
          </a:p>
          <a:p>
            <a:r>
              <a:rPr lang="pt-BR" dirty="0" smtClean="0">
                <a:solidFill>
                  <a:srgbClr val="FFC000"/>
                </a:solidFill>
              </a:rPr>
              <a:t>	60 conjuntos X R$ </a:t>
            </a:r>
            <a:r>
              <a:rPr lang="pt-BR" dirty="0" smtClean="0">
                <a:solidFill>
                  <a:srgbClr val="FFC000"/>
                </a:solidFill>
              </a:rPr>
              <a:t>3.450,00 </a:t>
            </a:r>
            <a:r>
              <a:rPr lang="pt-BR" dirty="0" smtClean="0">
                <a:solidFill>
                  <a:srgbClr val="FFC000"/>
                </a:solidFill>
              </a:rPr>
              <a:t>= R$ </a:t>
            </a:r>
            <a:r>
              <a:rPr lang="pt-BR" dirty="0" smtClean="0">
                <a:solidFill>
                  <a:srgbClr val="FFC000"/>
                </a:solidFill>
              </a:rPr>
              <a:t>207.000,00/mês </a:t>
            </a:r>
            <a:r>
              <a:rPr lang="pt-BR" dirty="0" smtClean="0">
                <a:solidFill>
                  <a:srgbClr val="FFC000"/>
                </a:solidFill>
              </a:rPr>
              <a:t>por total de guias contratados</a:t>
            </a:r>
          </a:p>
          <a:p>
            <a:r>
              <a:rPr lang="pt-BR" dirty="0" smtClean="0">
                <a:solidFill>
                  <a:srgbClr val="FFC000"/>
                </a:solidFill>
              </a:rPr>
              <a:t>	12 meses de atividade X R$ </a:t>
            </a:r>
            <a:r>
              <a:rPr lang="pt-BR" dirty="0" smtClean="0">
                <a:solidFill>
                  <a:srgbClr val="FFC000"/>
                </a:solidFill>
              </a:rPr>
              <a:t>207.000,00 </a:t>
            </a:r>
            <a:r>
              <a:rPr lang="pt-BR" dirty="0" smtClean="0">
                <a:solidFill>
                  <a:srgbClr val="FFC000"/>
                </a:solidFill>
              </a:rPr>
              <a:t>= </a:t>
            </a:r>
            <a:r>
              <a:rPr lang="pt-BR" b="1" dirty="0" smtClean="0">
                <a:solidFill>
                  <a:srgbClr val="FFC000"/>
                </a:solidFill>
              </a:rPr>
              <a:t>R$ </a:t>
            </a:r>
            <a:r>
              <a:rPr lang="pt-BR" b="1" dirty="0" smtClean="0">
                <a:solidFill>
                  <a:srgbClr val="FFC000"/>
                </a:solidFill>
              </a:rPr>
              <a:t>2.484.000,00</a:t>
            </a:r>
          </a:p>
          <a:p>
            <a:r>
              <a:rPr lang="pt-BR" dirty="0" smtClean="0">
                <a:solidFill>
                  <a:srgbClr val="FFC000"/>
                </a:solidFill>
              </a:rPr>
              <a:t>(*)</a:t>
            </a:r>
            <a:r>
              <a:rPr lang="pt-BR" dirty="0" smtClean="0">
                <a:solidFill>
                  <a:srgbClr val="FFC000"/>
                </a:solidFill>
              </a:rPr>
              <a:t> 2 dias por semana –</a:t>
            </a:r>
            <a:r>
              <a:rPr lang="pt-BR" dirty="0" smtClean="0">
                <a:solidFill>
                  <a:srgbClr val="FFC000"/>
                </a:solidFill>
              </a:rPr>
              <a:t> Deslocamentos/hospedagem/Despesas extras</a:t>
            </a:r>
            <a:endParaRPr lang="pt-BR" dirty="0">
              <a:solidFill>
                <a:srgbClr val="FFC000"/>
              </a:solidFill>
            </a:endParaRPr>
          </a:p>
        </p:txBody>
      </p:sp>
      <p:pic>
        <p:nvPicPr>
          <p:cNvPr id="5124" name="Picture 6" descr="Resultado de imagem para logo ibama 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85079" cy="147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 descr="K:\ANEPE\19 - Projeto de Tagueamento em Serra da Mesa\Logo Projeto\LOGO - OK - Projeto monitoramento de Peixes_Serra da Mesa - CIRCULA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86135" y="0"/>
            <a:ext cx="1583146" cy="166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9620" y="209006"/>
            <a:ext cx="1486418" cy="118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Espaço Reservado para Conteúdo 5"/>
          <p:cNvSpPr>
            <a:spLocks noGrp="1" noChangeArrowheads="1"/>
          </p:cNvSpPr>
          <p:nvPr>
            <p:ph idx="1"/>
          </p:nvPr>
        </p:nvSpPr>
        <p:spPr>
          <a:xfrm>
            <a:off x="998538" y="2612570"/>
            <a:ext cx="9974262" cy="3174276"/>
          </a:xfrm>
        </p:spPr>
        <p:txBody>
          <a:bodyPr/>
          <a:lstStyle/>
          <a:p>
            <a:pPr marL="0" indent="0" algn="ctr" eaLnBrk="1" hangingPunct="1">
              <a:buFont typeface="Wingdings 3" pitchFamily="18" charset="2"/>
              <a:buNone/>
            </a:pPr>
            <a:r>
              <a:rPr lang="pt-B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Inclusão social... </a:t>
            </a:r>
          </a:p>
          <a:p>
            <a:pPr marL="0" indent="0" algn="ctr" eaLnBrk="1" hangingPunct="1">
              <a:buFont typeface="Wingdings 3" pitchFamily="18" charset="2"/>
              <a:buNone/>
            </a:pPr>
            <a:r>
              <a:rPr lang="pt-BR" sz="2800" b="1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O projeto entende como inclusão social, além ocupação e renda, a articulação institucional dos elos da cadeia produtiva.  Apoiou a criação da AQUAMESA</a:t>
            </a:r>
            <a:endParaRPr lang="pt-BR" dirty="0">
              <a:solidFill>
                <a:srgbClr val="FFC000"/>
              </a:solidFill>
            </a:endParaRPr>
          </a:p>
        </p:txBody>
      </p:sp>
      <p:pic>
        <p:nvPicPr>
          <p:cNvPr id="5124" name="Picture 6" descr="Resultado de imagem para logo ibama 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85079" cy="147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 descr="K:\ANEPE\19 - Projeto de Tagueamento em Serra da Mesa\Logo Projeto\LOGO - OK - Projeto monitoramento de Peixes_Serra da Mesa - CIRCULA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86135" y="0"/>
            <a:ext cx="1583146" cy="166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pic>
        <p:nvPicPr>
          <p:cNvPr id="19459" name="Picture 2" descr="C:\Users\Dell\Documents\Serra da Mesa\Convite - 3 etapa modelo II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047038" y="2192338"/>
            <a:ext cx="3944937" cy="4665662"/>
          </a:xfrm>
          <a:noFill/>
        </p:spPr>
      </p:pic>
      <p:pic>
        <p:nvPicPr>
          <p:cNvPr id="19460" name="Picture 3" descr="C:\Users\Dell\Documents\Serra da Mesa\convites aquamesa\Convite 1 AQUAMESA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3" y="0"/>
            <a:ext cx="3846512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C:\Users\Dell\Documents\Serra da Mesa\convites aquamesa\convite 2 AQUAMES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7638" y="474663"/>
            <a:ext cx="408305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9620" y="209006"/>
            <a:ext cx="1486418" cy="118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Espaço Reservado para Conteúdo 5"/>
          <p:cNvSpPr>
            <a:spLocks noGrp="1" noChangeArrowheads="1"/>
          </p:cNvSpPr>
          <p:nvPr>
            <p:ph idx="1"/>
          </p:nvPr>
        </p:nvSpPr>
        <p:spPr>
          <a:xfrm>
            <a:off x="998538" y="2612570"/>
            <a:ext cx="9974262" cy="3174276"/>
          </a:xfrm>
        </p:spPr>
        <p:txBody>
          <a:bodyPr/>
          <a:lstStyle/>
          <a:p>
            <a:pPr marL="0" indent="0" algn="ctr" eaLnBrk="1" hangingPunct="1">
              <a:buFont typeface="Wingdings 3" pitchFamily="18" charset="2"/>
              <a:buNone/>
            </a:pPr>
            <a:r>
              <a:rPr lang="pt-BR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Inclusão social... </a:t>
            </a:r>
          </a:p>
          <a:p>
            <a:pPr marL="0" indent="0" algn="ctr" eaLnBrk="1" hangingPunct="1">
              <a:buFont typeface="Wingdings 3" pitchFamily="18" charset="2"/>
              <a:buNone/>
            </a:pPr>
            <a:r>
              <a:rPr lang="pt-BR" sz="2800" b="1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O projeto entende como inclusão social, além ocupação e renda, a institucional dos elos da cadeia produtiva. Foi peça chave na criação da AQUAMESA</a:t>
            </a:r>
            <a:endParaRPr lang="pt-BR" dirty="0">
              <a:solidFill>
                <a:srgbClr val="FFC000"/>
              </a:solidFill>
            </a:endParaRPr>
          </a:p>
        </p:txBody>
      </p:sp>
      <p:pic>
        <p:nvPicPr>
          <p:cNvPr id="5124" name="Picture 6" descr="Resultado de imagem para logo ibama 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85079" cy="147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 descr="K:\ANEPE\19 - Projeto de Tagueamento em Serra da Mesa\Logo Projeto\LOGO - OK - Projeto monitoramento de Peixes_Serra da Mesa - CIRCULA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86135" y="0"/>
            <a:ext cx="1583146" cy="166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Dell\Documents\Serra da Mesa\aquamesa\Diretoria Aquame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538" y="422275"/>
            <a:ext cx="11439525" cy="643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2659</TotalTime>
  <Words>359</Words>
  <Application>Microsoft Office PowerPoint</Application>
  <PresentationFormat>Personalizar</PresentationFormat>
  <Paragraphs>37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Century Gothic</vt:lpstr>
      <vt:lpstr>Arial</vt:lpstr>
      <vt:lpstr>Wingdings 3</vt:lpstr>
      <vt:lpstr>Calibri</vt:lpstr>
      <vt:lpstr>Times New Roman</vt:lpstr>
      <vt:lpstr>Wingdings</vt:lpstr>
      <vt:lpstr>Fatia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Secretaria de Estado de Educação, Cultura e Esporte de Goiás Superintendência de Ensino Médio Instituto Brasileiro do Meio Ambiente e dos Recursos Naturais Renováveis Superintendência do IBAMA  em Goiás Associação nacional de ecologia e pesca esportiva – ANEPE 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SECRETARIA DE ESTADO DE EDUCAÇÃO, CULTURA E ESPORTE DE GOIÁS SUPERINTENDÊNCIA DE ENSINO MÉDIO GERÊNCIA DE ENSINO MÉDIO</dc:title>
  <dc:creator>Cloves Junior</dc:creator>
  <cp:lastModifiedBy>Dell</cp:lastModifiedBy>
  <cp:revision>260</cp:revision>
  <dcterms:created xsi:type="dcterms:W3CDTF">2018-02-02T18:45:05Z</dcterms:created>
  <dcterms:modified xsi:type="dcterms:W3CDTF">2018-12-04T00:27:17Z</dcterms:modified>
</cp:coreProperties>
</file>