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</p:sldMasterIdLst>
  <p:notesMasterIdLst>
    <p:notesMasterId r:id="rId11"/>
  </p:notesMasterIdLst>
  <p:sldIdLst>
    <p:sldId id="347" r:id="rId2"/>
    <p:sldId id="377" r:id="rId3"/>
    <p:sldId id="379" r:id="rId4"/>
    <p:sldId id="380" r:id="rId5"/>
    <p:sldId id="381" r:id="rId6"/>
    <p:sldId id="382" r:id="rId7"/>
    <p:sldId id="383" r:id="rId8"/>
    <p:sldId id="384" r:id="rId9"/>
    <p:sldId id="378" r:id="rId10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34119A-E325-47CB-BEBE-EADB6CE17CE5}" type="datetimeFigureOut">
              <a:rPr lang="pt-BR"/>
              <a:pPr>
                <a:defRPr/>
              </a:pPr>
              <a:t>04/12/2018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E3D7405-7C9C-483C-B220-7EB72C6E06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>
            <a:extLst>
              <a:ext uri="{FF2B5EF4-FFF2-40B4-BE49-F238E27FC236}"/>
            </a:extLst>
          </p:cNvPr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>
            <a:extLst>
              <a:ext uri="{FF2B5EF4-FFF2-40B4-BE49-F238E27FC236}"/>
            </a:extLst>
          </p:cNvPr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>
            <a:extLst>
              <a:ext uri="{FF2B5EF4-FFF2-40B4-BE49-F238E27FC236}"/>
            </a:extLst>
          </p:cNvPr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>
            <a:extLst>
              <a:ext uri="{FF2B5EF4-FFF2-40B4-BE49-F238E27FC236}"/>
            </a:extLst>
          </p:cNvPr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>
            <a:extLst>
              <a:ext uri="{FF2B5EF4-FFF2-40B4-BE49-F238E27FC236}"/>
            </a:extLst>
          </p:cNvPr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834F3-0979-4009-9F0F-EEAA1FAB4B6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035C4-5766-43DE-873E-D3DA9D49696E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5C7CA-592A-44FE-B613-0C6F49DB3820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BF734-1509-48D7-A647-96B4AB226906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0232-209E-4D3E-91B0-47F57C808B7E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4648-0C56-4A9D-A085-500FF7BD8E51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/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1" hangingPunct="1">
              <a:defRPr/>
            </a:pPr>
            <a:r>
              <a:rPr lang="en-US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37BD-D435-4C9D-BA5E-453570A05872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7F95-9D4F-4059-BCC6-18D4E736715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2CD47-2CA3-4B53-AE29-B7876F558132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C22F9-E3B2-4A20-B6C4-151F417F604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/>
              <a:t>“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1" hangingPunct="1">
              <a:defRPr/>
            </a:pPr>
            <a:r>
              <a:rPr lang="en-US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7CE05-F7E7-4CEA-B390-24BE41CAD54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6898-9469-445C-BD6F-FAC9EB4163D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CBA3-E3F3-48E1-B916-CBCA249244A3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E62D8-3AAF-4570-8656-A8AA7736C9BF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C2F1-839C-4383-B986-2A1B1015FEB8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D18F-95DB-4C17-A591-8CFF91EFE88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F7A9-4CF8-4139-BAE5-446FC8FA85B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C35FE-055D-4C55-B740-F7FA3413E90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952AB-360F-4441-A26A-887F0EFC95CC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82D3-2CA3-4DD4-B29B-141B90B7B821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233C3-DF1F-48CA-84E1-733B52043C0D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2A6F3-5985-4A4B-BF59-B64DDB942E3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210F3-B161-407E-BF7C-B5229C3679EB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3E0A4-CC37-4F24-97AE-2AC0066B568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8A37-4909-4390-ADA3-CB41D13BA7C8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CB08F-8B35-4B2C-BE9D-4F53FE02ADE4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999C3-88A6-4DA5-A70D-256722D2960B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2CF9-D58E-4531-9B80-94C7852A20B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17C2-115F-4A65-9255-0004DFE70C6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B726-5305-416E-ACCF-4D2B27FD83A4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3ADB8-CF45-415A-AEB1-AE3A98320E17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15185-7A70-4C8E-8EEB-8B82644449D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2A6A5-0864-4234-9D96-153CD5FF255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9704D-BE58-4D3D-9791-696E6945AC6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4D4EF"/>
            </a:gs>
            <a:gs pos="10001">
              <a:srgbClr val="64D4EF"/>
            </a:gs>
            <a:gs pos="100000">
              <a:srgbClr val="06588E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8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A0345260-5B25-4610-919C-96DC1EA697B9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3200">
                <a:solidFill>
                  <a:srgbClr val="0A304A"/>
                </a:solidFill>
              </a:defRPr>
            </a:lvl1pPr>
          </a:lstStyle>
          <a:p>
            <a:pPr>
              <a:defRPr/>
            </a:pPr>
            <a:fld id="{D4F4C6D0-7BC8-480F-B2EE-BD003685DCCE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6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7" r:id="rId12"/>
    <p:sldLayoutId id="2147483772" r:id="rId13"/>
    <p:sldLayoutId id="2147483778" r:id="rId14"/>
    <p:sldLayoutId id="2147483773" r:id="rId15"/>
    <p:sldLayoutId id="2147483774" r:id="rId16"/>
    <p:sldLayoutId id="2147483775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renato.wanderley@ibama.gov.br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biodiversitas.org.br/atlas/peixe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4F8FD"/>
            </a:gs>
            <a:gs pos="10001">
              <a:srgbClr val="E4F8FD"/>
            </a:gs>
            <a:gs pos="100000">
              <a:srgbClr val="06588E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Conteúdo 5"/>
          <p:cNvSpPr>
            <a:spLocks noGrp="1" noChangeArrowheads="1"/>
          </p:cNvSpPr>
          <p:nvPr>
            <p:ph idx="1"/>
          </p:nvPr>
        </p:nvSpPr>
        <p:spPr>
          <a:xfrm>
            <a:off x="998538" y="3135313"/>
            <a:ext cx="9974262" cy="3338512"/>
          </a:xfrm>
        </p:spPr>
        <p:txBody>
          <a:bodyPr/>
          <a:lstStyle/>
          <a:p>
            <a:pPr marL="0" indent="0" algn="ctr" eaLnBrk="1" hangingPunct="1">
              <a:buFont typeface="Wingdings 3" pitchFamily="18" charset="2"/>
              <a:buNone/>
            </a:pPr>
            <a:r>
              <a:rPr lang="pt-BR" sz="1400" smtClean="0">
                <a:solidFill>
                  <a:srgbClr val="002060"/>
                </a:solidFill>
              </a:rPr>
              <a:t>Superintendência do IBAMA em Goiás</a:t>
            </a:r>
          </a:p>
          <a:p>
            <a:pPr marL="0" indent="0" algn="ctr" eaLnBrk="1" hangingPunct="1">
              <a:buFont typeface="Wingdings 3" pitchFamily="18" charset="2"/>
              <a:buNone/>
            </a:pPr>
            <a:r>
              <a:rPr lang="pt-BR" sz="2400" smtClean="0">
                <a:solidFill>
                  <a:srgbClr val="FFC000"/>
                </a:solidFill>
              </a:rPr>
              <a:t>"A pesca esportiva como instrumento inteligente de utilização consciente do patrimônio natural brasileiro, de desenvolvimento regional, de geração de renda, inclusão social e de proteção ao meio ambiente.“</a:t>
            </a:r>
          </a:p>
          <a:p>
            <a:pPr marL="0" indent="0" algn="ctr" eaLnBrk="1" hangingPunct="1">
              <a:buFont typeface="Wingdings 3" pitchFamily="18" charset="2"/>
              <a:buNone/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1800" smtClean="0">
                <a:solidFill>
                  <a:srgbClr val="FFFF00"/>
                </a:solidFill>
              </a:rPr>
              <a:t>Câmara Federal, Brasília, 04 de dezembro de 2.018</a:t>
            </a:r>
            <a:endParaRPr lang="pt-BR" sz="1800" b="1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pic>
        <p:nvPicPr>
          <p:cNvPr id="5123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6375" y="601663"/>
            <a:ext cx="634365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“patrimônio natural brasileiro...”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6147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3108325"/>
            <a:ext cx="10313987" cy="2886075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“O Brasil é considerado um país megadiverso em relação à fauna 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de peixes de água doce, fato relacionado à grande diversidade e 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ao tamanho de suas bacias hidrográficas. Abrigando 3.000 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espécies de peixes de água doce, o País ocupa a 1ª posição em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 relação ao resto do mundo.” (McAllister et al., 1997)</a:t>
            </a:r>
          </a:p>
        </p:txBody>
      </p:sp>
      <p:pic>
        <p:nvPicPr>
          <p:cNvPr id="6148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“Desenvolvimento regional...”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7171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3108325"/>
            <a:ext cx="10313987" cy="2886075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“... a segmentação do turismo, têm como função primordial a redução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 da pobreza e a inclusão social. Para tanto, é necessário o esforço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 coletivo para diversificar e interiorizar o turismo no Brasil...”</a:t>
            </a:r>
          </a:p>
          <a:p>
            <a:pPr algn="r"/>
            <a:r>
              <a:rPr lang="pt-BR" sz="2400" smtClean="0">
                <a:solidFill>
                  <a:schemeClr val="bg1"/>
                </a:solidFill>
              </a:rPr>
              <a:t>(Min Turismo, 2010)</a:t>
            </a:r>
          </a:p>
        </p:txBody>
      </p:sp>
      <p:pic>
        <p:nvPicPr>
          <p:cNvPr id="7172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“...geração de renda...”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8195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2635250"/>
            <a:ext cx="10313987" cy="3359150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“Circuito Araguaia Pesca e Praia” estimula empreendimentos nas áreas de pesca esportiva e ecoturismo...</a:t>
            </a:r>
          </a:p>
          <a:p>
            <a:pPr algn="just"/>
            <a:r>
              <a:rPr lang="pt-BR" sz="2400" smtClean="0">
                <a:solidFill>
                  <a:srgbClr val="FFC000"/>
                </a:solidFill>
              </a:rPr>
              <a:t>Programa lançado nos municípios de Luiz Alves e Aruanã tem auxílio do Sebrae-GO e visa, sobretudo, aumentar a competitividade e a sustentabilidade dos micro e pequenos negócios da cadeia produtiva do turismo na região do Vale do Araguaia.”</a:t>
            </a:r>
          </a:p>
          <a:p>
            <a:pPr algn="r"/>
            <a:r>
              <a:rPr lang="pt-BR" sz="2400" smtClean="0">
                <a:solidFill>
                  <a:schemeClr val="bg1"/>
                </a:solidFill>
              </a:rPr>
              <a:t>(Jornal Opção, 2017)</a:t>
            </a:r>
          </a:p>
        </p:txBody>
      </p:sp>
      <p:pic>
        <p:nvPicPr>
          <p:cNvPr id="8196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“...inclusão social...”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9219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2635250"/>
            <a:ext cx="10313987" cy="3359150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A população ribeirinha é composta, em geral, por pessoas carentes de quase tudo, incluso organização social. A pesca esportiva gera demandas que exigem dos mesmos capacitação e isso os leva a se organizarem em associações e por conseguinte buscar novas oportunidades e direitos.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Isto para citarmos apenas um dos inúmeros segmentos que compõem a cadeia da pesca esportiva.</a:t>
            </a:r>
          </a:p>
          <a:p>
            <a:pPr algn="r"/>
            <a:endParaRPr lang="pt-BR" sz="2400" smtClean="0">
              <a:solidFill>
                <a:schemeClr val="bg1"/>
              </a:solidFill>
            </a:endParaRPr>
          </a:p>
        </p:txBody>
      </p:sp>
      <p:pic>
        <p:nvPicPr>
          <p:cNvPr id="9220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“...proteção ao meio ambiente...”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1024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2635250"/>
            <a:ext cx="10313987" cy="3359150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Guias de pesca ganharam a consciência que “peixe bom é peixe vivo!”. Em Goiás, por exemplo, guias de pesca são os principais denunciantes da pesca predatória.</a:t>
            </a:r>
          </a:p>
          <a:p>
            <a:pPr algn="r"/>
            <a:endParaRPr lang="pt-BR" sz="2400" smtClean="0">
              <a:solidFill>
                <a:schemeClr val="bg1"/>
              </a:solidFill>
            </a:endParaRPr>
          </a:p>
        </p:txBody>
      </p:sp>
      <p:pic>
        <p:nvPicPr>
          <p:cNvPr id="10244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Falta  integração entre os elos da cadeia e dela com a sociedade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11267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2635250"/>
            <a:ext cx="10313987" cy="3359150"/>
          </a:xfrm>
        </p:spPr>
        <p:txBody>
          <a:bodyPr/>
          <a:lstStyle/>
          <a:p>
            <a:r>
              <a:rPr lang="pt-BR" sz="2400" smtClean="0">
                <a:solidFill>
                  <a:srgbClr val="FFC000"/>
                </a:solidFill>
              </a:rPr>
              <a:t>A pesca esportiva é uma cadeia produtiva, potencialmente, da mais alta relevância no Brasil, falta à mesma no entanto uma política de integração, que fomente-a de forma contínua. Cabe ao poder público propiciar segurança jurídica e linhas de crédito para que a iniciativa privada se estabeleça nos variados nichos, desenvolvendo-a de fato!</a:t>
            </a:r>
          </a:p>
          <a:p>
            <a:pPr algn="r"/>
            <a:endParaRPr lang="pt-BR" sz="2400" smtClean="0">
              <a:solidFill>
                <a:schemeClr val="bg1"/>
              </a:solidFill>
            </a:endParaRPr>
          </a:p>
        </p:txBody>
      </p:sp>
      <p:pic>
        <p:nvPicPr>
          <p:cNvPr id="11268" name="Picture 6" descr="Resultado de imagem para logo ibama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47650"/>
            <a:ext cx="10353675" cy="2247900"/>
          </a:xfrm>
        </p:spPr>
        <p:txBody>
          <a:bodyPr/>
          <a:lstStyle/>
          <a:p>
            <a:pPr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Obrigado pela oportunidade!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12291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4213" y="2635250"/>
            <a:ext cx="10313987" cy="3359150"/>
          </a:xfrm>
        </p:spPr>
        <p:txBody>
          <a:bodyPr/>
          <a:lstStyle/>
          <a:p>
            <a:endParaRPr lang="pt-BR" sz="2400" smtClean="0">
              <a:solidFill>
                <a:srgbClr val="FFC000"/>
              </a:solidFill>
            </a:endParaRPr>
          </a:p>
          <a:p>
            <a:endParaRPr lang="pt-BR" sz="2400" smtClean="0">
              <a:solidFill>
                <a:srgbClr val="FFC000"/>
              </a:solidFill>
            </a:endParaRPr>
          </a:p>
          <a:p>
            <a:r>
              <a:rPr lang="pt-BR" sz="2400" smtClean="0">
                <a:solidFill>
                  <a:srgbClr val="FFC000"/>
                </a:solidFill>
              </a:rPr>
              <a:t>Renato Paiva e Wanderley</a:t>
            </a:r>
          </a:p>
          <a:p>
            <a:r>
              <a:rPr lang="pt-BR" sz="2400" smtClean="0">
                <a:solidFill>
                  <a:srgbClr val="FFC000"/>
                </a:solidFill>
              </a:rPr>
              <a:t>Superintendente do IBAMA em Goiás</a:t>
            </a:r>
          </a:p>
          <a:p>
            <a:r>
              <a:rPr lang="pt-BR" sz="2400" smtClean="0">
                <a:solidFill>
                  <a:srgbClr val="FFC000"/>
                </a:solidFill>
                <a:hlinkClick r:id="rId2"/>
              </a:rPr>
              <a:t>renato.wanderley@ibama.gov.br</a:t>
            </a:r>
            <a:endParaRPr lang="pt-BR" sz="2400" smtClean="0">
              <a:solidFill>
                <a:srgbClr val="FFC000"/>
              </a:solidFill>
            </a:endParaRPr>
          </a:p>
          <a:p>
            <a:r>
              <a:rPr lang="pt-BR" sz="2400" smtClean="0">
                <a:solidFill>
                  <a:srgbClr val="FFC000"/>
                </a:solidFill>
              </a:rPr>
              <a:t>(62) 3946-8118</a:t>
            </a:r>
          </a:p>
          <a:p>
            <a:pPr algn="r"/>
            <a:endParaRPr lang="pt-BR" sz="2400" smtClean="0">
              <a:solidFill>
                <a:schemeClr val="bg1"/>
              </a:solidFill>
            </a:endParaRPr>
          </a:p>
        </p:txBody>
      </p:sp>
      <p:pic>
        <p:nvPicPr>
          <p:cNvPr id="12292" name="Picture 6" descr="Resultado de imagem para logo ibama 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-169863"/>
            <a:ext cx="4306887" cy="205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900363"/>
            <a:ext cx="8534400" cy="3094037"/>
          </a:xfrm>
        </p:spPr>
        <p:txBody>
          <a:bodyPr/>
          <a:lstStyle/>
          <a:p>
            <a:pPr>
              <a:defRPr/>
            </a:pPr>
            <a:r>
              <a:rPr lang="pt-BR" sz="1800" dirty="0" smtClean="0">
                <a:solidFill>
                  <a:srgbClr val="FFC000"/>
                </a:solidFill>
                <a:hlinkClick r:id="rId2"/>
              </a:rPr>
              <a:t>http://www.biodiversitas.org.br/atlas/peixes.asp</a:t>
            </a:r>
            <a:r>
              <a:rPr lang="pt-BR" sz="1800" dirty="0" smtClean="0">
                <a:solidFill>
                  <a:srgbClr val="FFC000"/>
                </a:solidFill>
              </a:rPr>
              <a:t/>
            </a:r>
            <a:br>
              <a:rPr lang="pt-BR" sz="1800" dirty="0" smtClean="0">
                <a:solidFill>
                  <a:srgbClr val="FFC000"/>
                </a:solidFill>
              </a:rPr>
            </a:br>
            <a:r>
              <a:rPr lang="pt-BR" sz="1800" dirty="0" smtClean="0">
                <a:solidFill>
                  <a:srgbClr val="FFC000"/>
                </a:solidFill>
              </a:rPr>
              <a:t/>
            </a:r>
            <a:br>
              <a:rPr lang="pt-BR" sz="1800" dirty="0" smtClean="0">
                <a:solidFill>
                  <a:srgbClr val="FFC000"/>
                </a:solidFill>
              </a:rPr>
            </a:br>
            <a:r>
              <a:rPr lang="pt-BR" sz="1800" dirty="0" smtClean="0">
                <a:solidFill>
                  <a:srgbClr val="FFC000"/>
                </a:solidFill>
              </a:rPr>
              <a:t>https://www.jornalopcao.com.br/reportagens/circuito-araguaia-pesca-e-praia-estimula-empreendimentos-nas-areas-de-pesca-esportiva-e-ecoturismo-98151/</a:t>
            </a:r>
            <a:br>
              <a:rPr lang="pt-BR" sz="1800" dirty="0" smtClean="0">
                <a:solidFill>
                  <a:srgbClr val="FFC000"/>
                </a:solidFill>
              </a:rPr>
            </a:br>
            <a:r>
              <a:rPr lang="pt-BR" sz="1800" dirty="0" smtClean="0">
                <a:solidFill>
                  <a:srgbClr val="FFC000"/>
                </a:solidFill>
              </a:rPr>
              <a:t/>
            </a:r>
            <a:br>
              <a:rPr lang="pt-BR" sz="1800" dirty="0" smtClean="0">
                <a:solidFill>
                  <a:srgbClr val="FFC000"/>
                </a:solidFill>
              </a:rPr>
            </a:br>
            <a:r>
              <a:rPr lang="pt-BR" sz="1800" dirty="0" smtClean="0">
                <a:solidFill>
                  <a:srgbClr val="FFC000"/>
                </a:solidFill>
              </a:rPr>
              <a:t>http://www.turismo.gov.br/sites/default/turismo/o_ministerio/publicacoes/downloads_publicacoes/Turismo_de_Pesca_Versxo_Final_IMPRESSxO_.pdf</a:t>
            </a:r>
            <a:endParaRPr lang="pt-BR" sz="1800" dirty="0">
              <a:solidFill>
                <a:srgbClr val="FFC000"/>
              </a:solidFill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Referências....</a:t>
            </a:r>
          </a:p>
        </p:txBody>
      </p:sp>
      <p:pic>
        <p:nvPicPr>
          <p:cNvPr id="13316" name="Picture 6" descr="Resultado de imagem para logo ibama 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95650" y="339725"/>
            <a:ext cx="4986338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2675</TotalTime>
  <Words>420</Words>
  <Application>Microsoft Office PowerPoint</Application>
  <PresentationFormat>Personalizar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Century Gothic</vt:lpstr>
      <vt:lpstr>Arial</vt:lpstr>
      <vt:lpstr>Wingdings 3</vt:lpstr>
      <vt:lpstr>Calibri</vt:lpstr>
      <vt:lpstr>Fatia</vt:lpstr>
      <vt:lpstr>Slide 1</vt:lpstr>
      <vt:lpstr>“patrimônio natural brasileiro...”</vt:lpstr>
      <vt:lpstr>“Desenvolvimento regional...”</vt:lpstr>
      <vt:lpstr>“...geração de renda...”</vt:lpstr>
      <vt:lpstr>“...inclusão social...”</vt:lpstr>
      <vt:lpstr>“...proteção ao meio ambiente...”</vt:lpstr>
      <vt:lpstr>Falta  integração entre os elos da cadeia e dela com a sociedade</vt:lpstr>
      <vt:lpstr>Obrigado pela oportunidade!</vt:lpstr>
      <vt:lpstr>http://www.biodiversitas.org.br/atlas/peixes.asp  https://www.jornalopcao.com.br/reportagens/circuito-araguaia-pesca-e-praia-estimula-empreendimentos-nas-areas-de-pesca-esportiva-e-ecoturismo-98151/  http://www.turismo.gov.br/sites/default/turismo/o_ministerio/publicacoes/downloads_publicacoes/Turismo_de_Pesca_Versxo_Final_IMPRESSxO_.pdf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DE ESTADO DE EDUCAÇÃO, CULTURA E ESPORTE DE GOIÁS SUPERINTENDÊNCIA DE ENSINO MÉDIO GERÊNCIA DE ENSINO MÉDIO</dc:title>
  <dc:creator>Cloves Junior</dc:creator>
  <cp:lastModifiedBy>Dell</cp:lastModifiedBy>
  <cp:revision>261</cp:revision>
  <dcterms:created xsi:type="dcterms:W3CDTF">2018-02-02T18:45:05Z</dcterms:created>
  <dcterms:modified xsi:type="dcterms:W3CDTF">2018-12-04T12:05:40Z</dcterms:modified>
</cp:coreProperties>
</file>