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7" r:id="rId3"/>
    <p:sldId id="260" r:id="rId4"/>
    <p:sldId id="262" r:id="rId5"/>
    <p:sldId id="264" r:id="rId6"/>
    <p:sldId id="263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0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1" autoAdjust="0"/>
    <p:restoredTop sz="89024" autoAdjust="0"/>
  </p:normalViewPr>
  <p:slideViewPr>
    <p:cSldViewPr snapToGrid="0">
      <p:cViewPr varScale="1">
        <p:scale>
          <a:sx n="104" d="100"/>
          <a:sy n="10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30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D7F5-6F87-4BD5-A1F4-DD274DA63B08}" type="datetimeFigureOut">
              <a:rPr lang="pt-BR" smtClean="0"/>
              <a:t>23/05/2018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69360-60C9-4930-96AA-C28FFF0C27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809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EDCD6-C4A2-4FB3-8308-89C7E2F91AFA}" type="datetimeFigureOut">
              <a:rPr lang="pt-BR" smtClean="0"/>
              <a:t>23/05/2018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C1E75-D9D5-4291-8E34-06B215F5DC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6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C1E75-D9D5-4291-8E34-06B215F5DCC4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43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C1E75-D9D5-4291-8E34-06B215F5DCC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762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C1E75-D9D5-4291-8E34-06B215F5DCC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90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5EE5-46EF-47C4-B2F6-03F473629B36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0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C220-2E4E-4CBA-8EAC-7062CBC6C11A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9818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C220-2E4E-4CBA-8EAC-7062CBC6C11A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16257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C220-2E4E-4CBA-8EAC-7062CBC6C11A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40737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C220-2E4E-4CBA-8EAC-7062CBC6C11A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411215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C220-2E4E-4CBA-8EAC-7062CBC6C11A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86528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379C-CA17-435C-8DE3-5F17644A778F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711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1B7D-E439-4F30-99C6-F6890537DDF8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47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DBC7-045C-47CA-B970-3BB2A8152147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73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CA19-6F50-45ED-B579-15EB19051734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92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CEC6-0124-4ADF-871A-E830917B4FC6}" type="datetime1">
              <a:rPr lang="pt-BR" smtClean="0"/>
              <a:t>23/05/2018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8528-1CE4-403B-B1AF-174D8E5A6520}" type="datetime1">
              <a:rPr lang="pt-BR" smtClean="0"/>
              <a:t>23/05/2018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53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E222-A5A3-4AAE-9D8E-BA31A31139E8}" type="datetime1">
              <a:rPr lang="pt-BR" smtClean="0"/>
              <a:t>23/05/2018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25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7EA1-A9EE-414C-9B21-96B30500C21D}" type="datetime1">
              <a:rPr lang="pt-BR" smtClean="0"/>
              <a:t>23/05/2018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55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9461-6943-4057-98AE-F890418FCC78}" type="datetime1">
              <a:rPr lang="pt-BR" smtClean="0"/>
              <a:t>23/05/2018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66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E40C3-A6FA-422F-864F-2A4E692D26DA}" type="datetime1">
              <a:rPr lang="pt-BR" smtClean="0"/>
              <a:t>23/05/2018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70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C220-2E4E-4CBA-8EAC-7062CBC6C11A}" type="datetime1">
              <a:rPr lang="pt-BR" smtClean="0"/>
              <a:t>23/05/2018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7A05C7-0A26-4C34-AA04-F82E08EC3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85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340" y="42922"/>
            <a:ext cx="12298680" cy="143256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7200" spc="600" dirty="0">
                <a:solidFill>
                  <a:schemeClr val="bg1"/>
                </a:solidFill>
              </a:rPr>
              <a:t>Câmara dos Deputados</a:t>
            </a:r>
            <a:r>
              <a:rPr lang="pt-BR" sz="7200" spc="600" dirty="0">
                <a:solidFill>
                  <a:srgbClr val="FF0000"/>
                </a:solidFill>
              </a:rPr>
              <a:t/>
            </a:r>
            <a:br>
              <a:rPr lang="pt-BR" sz="7200" spc="600" dirty="0">
                <a:solidFill>
                  <a:srgbClr val="FF0000"/>
                </a:solidFill>
              </a:rPr>
            </a:br>
            <a:r>
              <a:rPr lang="pt-BR" sz="7200" spc="600" dirty="0">
                <a:solidFill>
                  <a:srgbClr val="FF0000"/>
                </a:solidFill>
              </a:rPr>
              <a:t>  </a:t>
            </a:r>
            <a:r>
              <a:rPr lang="pt-BR" spc="600" dirty="0">
                <a:solidFill>
                  <a:srgbClr val="FF0000"/>
                </a:solidFill>
              </a:rPr>
              <a:t> </a:t>
            </a:r>
            <a:endParaRPr lang="pt-BR" sz="7200" spc="600" dirty="0">
              <a:solidFill>
                <a:srgbClr val="FF0000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48D9198-1A95-4806-A25D-3C3CE1EB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1</a:t>
            </a:fld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2BA871AD-3DCF-4AF6-943A-7A76A29A2063}"/>
              </a:ext>
            </a:extLst>
          </p:cNvPr>
          <p:cNvSpPr txBox="1"/>
          <p:nvPr/>
        </p:nvSpPr>
        <p:spPr>
          <a:xfrm>
            <a:off x="0" y="1798320"/>
            <a:ext cx="120853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solidFill>
                  <a:srgbClr val="FF0000"/>
                </a:solidFill>
              </a:rPr>
              <a:t>Comissão de Desenvolvimento Econômico, Indústria e Comércio</a:t>
            </a:r>
          </a:p>
          <a:p>
            <a:pPr algn="ctr"/>
            <a:endParaRPr lang="pt-BR" sz="4000" dirty="0">
              <a:solidFill>
                <a:srgbClr val="FF0000"/>
              </a:solidFill>
            </a:endParaRPr>
          </a:p>
          <a:p>
            <a:pPr algn="ctr"/>
            <a:r>
              <a:rPr lang="pt-BR" sz="4000" dirty="0">
                <a:solidFill>
                  <a:srgbClr val="FF0000"/>
                </a:solidFill>
              </a:rPr>
              <a:t>“Setor produtivo, papel do Estado e desnacionalização”</a:t>
            </a:r>
          </a:p>
          <a:p>
            <a:pPr algn="r"/>
            <a:r>
              <a:rPr lang="pt-BR" sz="3600" dirty="0">
                <a:solidFill>
                  <a:srgbClr val="FF0000"/>
                </a:solidFill>
              </a:rPr>
              <a:t>Haroldo Lima</a:t>
            </a:r>
          </a:p>
          <a:p>
            <a:pPr algn="r"/>
            <a:r>
              <a:rPr lang="pt-BR" sz="3600" dirty="0">
                <a:solidFill>
                  <a:srgbClr val="FF0000"/>
                </a:solidFill>
              </a:rPr>
              <a:t>Engenheiro-Consultor Área Petróleo </a:t>
            </a:r>
          </a:p>
          <a:p>
            <a:pPr algn="r"/>
            <a:r>
              <a:rPr lang="pt-BR" sz="3600" dirty="0">
                <a:solidFill>
                  <a:srgbClr val="FF0000"/>
                </a:solidFill>
              </a:rPr>
              <a:t>23 de maio de 2018</a:t>
            </a:r>
          </a:p>
        </p:txBody>
      </p:sp>
    </p:spTree>
    <p:extLst>
      <p:ext uri="{BB962C8B-B14F-4D97-AF65-F5344CB8AC3E}">
        <p14:creationId xmlns:p14="http://schemas.microsoft.com/office/powerpoint/2010/main" val="22291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rgbClr val="FF0000"/>
                </a:solidFill>
              </a:rPr>
              <a:t> </a:t>
            </a:r>
            <a:r>
              <a:rPr lang="pt-BR" sz="5300" spc="600" dirty="0">
                <a:solidFill>
                  <a:schemeClr val="bg1"/>
                </a:solidFill>
              </a:rPr>
              <a:t>Setor produtivo, papel do Estado e desnacionalização</a:t>
            </a:r>
            <a:endParaRPr lang="pt-BR" sz="5400" spc="600" dirty="0">
              <a:solidFill>
                <a:srgbClr val="FF0000"/>
              </a:solidFill>
            </a:endParaRP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962687"/>
            <a:ext cx="1219200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3) 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desnacionalização (através da privatização) (</a:t>
            </a:r>
            <a:r>
              <a:rPr kumimoji="0" lang="pt-BR" sz="4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</a:t>
            </a:r>
            <a:r>
              <a:rPr lang="pt-BR" sz="4000" u="sng" dirty="0">
                <a:solidFill>
                  <a:prstClr val="black"/>
                </a:solidFill>
                <a:latin typeface="Calibri" panose="020F0502020204030204"/>
              </a:rPr>
              <a:t>.)</a:t>
            </a:r>
            <a:endParaRPr kumimoji="0" lang="pt-BR" sz="4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Princípio basilar de um Estado nacional: setores estratégicos controlados por empresas nacionais (públicas ou privadas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-isto pode garantir soberania, sustentabilidade e inclusão social;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/>
                <a:sym typeface="Wingdings" panose="05000000000000000000" pitchFamily="2" charset="2"/>
              </a:rPr>
              <a:t>         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			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/>
                <a:sym typeface="Wingdings" panose="05000000000000000000" pitchFamily="2" charset="2"/>
              </a:rPr>
              <a:t>-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uLnTx/>
                <a:uFillTx/>
                <a:latin typeface="Calibri" panose="020F0502020204030204"/>
                <a:sym typeface="Wingdings" panose="05000000000000000000" pitchFamily="2" charset="2"/>
              </a:rPr>
              <a:t>Estados soberanos</a:t>
            </a:r>
            <a:r>
              <a:rPr kumimoji="0" lang="pt-BR" sz="32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uLnTx/>
                <a:uFillTx/>
                <a:latin typeface="Calibri" panose="020F0502020204030204"/>
                <a:sym typeface="Wingdings" panose="05000000000000000000" pitchFamily="2" charset="2"/>
              </a:rPr>
              <a:t> defendem esse princípio.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aseline="0" dirty="0">
                <a:solidFill>
                  <a:srgbClr val="0070C0"/>
                </a:solidFill>
                <a:latin typeface="Calibri" panose="020F0502020204030204"/>
                <a:sym typeface="Wingdings" panose="05000000000000000000" pitchFamily="2" charset="2"/>
              </a:rPr>
              <a:t>-</a:t>
            </a:r>
            <a:r>
              <a:rPr lang="pt-BR" sz="3200" baseline="0" dirty="0">
                <a:latin typeface="Calibri" panose="020F0502020204030204"/>
                <a:sym typeface="Wingdings" panose="05000000000000000000" pitchFamily="2" charset="2"/>
              </a:rPr>
              <a:t>EUA taxas para importação aço;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latin typeface="Calibri" panose="020F0502020204030204"/>
                <a:sym typeface="Wingdings" panose="05000000000000000000" pitchFamily="2" charset="2"/>
              </a:rPr>
              <a:t>-Trump proibiu, set/17venda </a:t>
            </a:r>
            <a:r>
              <a:rPr lang="pt-BR" sz="3200" dirty="0" err="1">
                <a:latin typeface="Calibri" panose="020F0502020204030204"/>
                <a:sym typeface="Wingdings" panose="05000000000000000000" pitchFamily="2" charset="2"/>
              </a:rPr>
              <a:t>Lattice</a:t>
            </a:r>
            <a:r>
              <a:rPr lang="pt-BR" sz="3200" dirty="0">
                <a:latin typeface="Calibri" panose="020F0502020204030204"/>
                <a:sym typeface="Wingdings" panose="05000000000000000000" pitchFamily="2" charset="2"/>
              </a:rPr>
              <a:t> à estatal chinesa Canyon Bridge;  </a:t>
            </a:r>
            <a:endParaRPr lang="pt-BR" sz="3200" baseline="0" dirty="0">
              <a:latin typeface="Calibri" panose="020F0502020204030204"/>
              <a:sym typeface="Wingdings" panose="05000000000000000000" pitchFamily="2" charset="2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latin typeface="Calibri" panose="020F0502020204030204"/>
                <a:sym typeface="Wingdings" panose="05000000000000000000" pitchFamily="2" charset="2"/>
              </a:rPr>
              <a:t>-China Coca-Cola quis comprar </a:t>
            </a:r>
            <a:r>
              <a:rPr lang="pt-BR" sz="3200" dirty="0" err="1">
                <a:latin typeface="Calibri" panose="020F0502020204030204"/>
                <a:sym typeface="Wingdings" panose="05000000000000000000" pitchFamily="2" charset="2"/>
              </a:rPr>
              <a:t>Huiyuan</a:t>
            </a:r>
            <a:r>
              <a:rPr lang="pt-BR" sz="3200" dirty="0">
                <a:latin typeface="Calibri" panose="020F0502020204030204"/>
                <a:sym typeface="Wingdings" panose="05000000000000000000" pitchFamily="2" charset="2"/>
              </a:rPr>
              <a:t> (sucos); gov. vetou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3200" baseline="0" dirty="0">
              <a:latin typeface="Calibri" panose="020F0502020204030204"/>
              <a:sym typeface="Wingdings" panose="05000000000000000000" pitchFamily="2" charset="2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aseline="0" dirty="0">
                <a:latin typeface="Calibri" panose="020F0502020204030204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Calibri" panose="020F0502020204030204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59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rgbClr val="FF0000"/>
                </a:solidFill>
              </a:rPr>
              <a:t> </a:t>
            </a:r>
            <a:r>
              <a:rPr lang="pt-BR" sz="5300" spc="600" dirty="0">
                <a:solidFill>
                  <a:schemeClr val="bg1"/>
                </a:solidFill>
              </a:rPr>
              <a:t>Setor produtivo, papel do Estado e desnacionalização</a:t>
            </a:r>
            <a:endParaRPr lang="pt-BR" sz="5400" spc="600" dirty="0">
              <a:solidFill>
                <a:srgbClr val="FF0000"/>
              </a:solidFill>
            </a:endParaRP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962687"/>
            <a:ext cx="1219200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3) 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desnacionalização (através da privatização) (</a:t>
            </a:r>
            <a:r>
              <a:rPr kumimoji="0" lang="pt-BR" sz="4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.)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-processo em curso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venda de inúmeros ativos e de terras;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     -</a:t>
            </a:r>
            <a:r>
              <a:rPr lang="pt-BR" sz="3200" dirty="0">
                <a:solidFill>
                  <a:srgbClr val="0070C0"/>
                </a:solidFill>
                <a:latin typeface="Calibri" panose="020F0502020204030204"/>
                <a:sym typeface="Wingdings" panose="05000000000000000000" pitchFamily="2" charset="2"/>
              </a:rPr>
              <a:t>principais ameaças: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         -venda Eletrobras;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    -privatização Previdência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         -privatização bancos federais (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Cx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Econo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., </a:t>
            </a: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BB, novo papel BNDES)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    -perda controle do </a:t>
            </a:r>
            <a:r>
              <a:rPr lang="pt-BR" sz="3200" dirty="0" err="1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pré</a:t>
            </a: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-sal (fim da “partilha da produção”);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    -ativos estratégicos da Petrobras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    -venda Petrobras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</a:t>
            </a: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5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1025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rgbClr val="FF0000"/>
                </a:solidFill>
              </a:rPr>
              <a:t> </a:t>
            </a:r>
            <a:r>
              <a:rPr lang="pt-BR" sz="5300" spc="600" dirty="0">
                <a:solidFill>
                  <a:schemeClr val="bg1"/>
                </a:solidFill>
              </a:rPr>
              <a:t>Setor produtivo, papel do Estado e desnacionalização</a:t>
            </a:r>
            <a:endParaRPr lang="pt-BR" sz="5400" spc="600" dirty="0">
              <a:solidFill>
                <a:srgbClr val="FF0000"/>
              </a:solidFill>
            </a:endParaRP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962687"/>
            <a:ext cx="12192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Conclusões – necessidades nacionais básicas</a:t>
            </a:r>
            <a:endParaRPr kumimoji="0" lang="pt-BR" sz="32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re-industrializar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o país, respeitando a soberania, a redução das desigualdades e o meio ambiente;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schemeClr val="accent5"/>
                </a:solidFill>
                <a:latin typeface="Calibri" panose="020F0502020204030204"/>
                <a:sym typeface="Wingdings" panose="05000000000000000000" pitchFamily="2" charset="2"/>
              </a:rPr>
              <a:t>-assumir o desenvolvimento como decisão do Estado e não consequência de equilíbrio do “tripé econômico”;</a:t>
            </a:r>
          </a:p>
          <a:p>
            <a:pPr lvl="0"/>
            <a:r>
              <a:rPr lang="pt-BR" sz="3200" dirty="0">
                <a:solidFill>
                  <a:srgbClr val="0070C0"/>
                </a:solidFill>
                <a:latin typeface="Calibri" panose="020F0502020204030204"/>
                <a:sym typeface="Wingdings" panose="05000000000000000000" pitchFamily="2" charset="2"/>
              </a:rPr>
              <a:t>-planejar os investi. com recursos dos bancos federais, privados e estr.</a:t>
            </a:r>
          </a:p>
          <a:p>
            <a:pPr lvl="0"/>
            <a:r>
              <a:rPr lang="pt-BR" sz="3200" dirty="0">
                <a:solidFill>
                  <a:schemeClr val="accent5"/>
                </a:solidFill>
                <a:latin typeface="Calibri" panose="020F0502020204030204"/>
                <a:sym typeface="Wingdings" panose="05000000000000000000" pitchFamily="2" charset="2"/>
              </a:rPr>
              <a:t>-manter estatais e ativos estratégicos com estatais e mãos nacionais; </a:t>
            </a:r>
          </a:p>
          <a:p>
            <a:pPr lvl="0"/>
            <a:r>
              <a:rPr lang="pt-BR" sz="3200" dirty="0">
                <a:solidFill>
                  <a:srgbClr val="0070C0"/>
                </a:solidFill>
                <a:latin typeface="Calibri" panose="020F0502020204030204"/>
                <a:sym typeface="Wingdings" panose="05000000000000000000" pitchFamily="2" charset="2"/>
              </a:rPr>
              <a:t>-buscar proximidade c/ o novo eixo econômico do mundo (“Pacífico)</a:t>
            </a:r>
          </a:p>
          <a:p>
            <a:pPr lvl="0"/>
            <a:endParaRPr lang="pt-BR" sz="3200" dirty="0">
              <a:solidFill>
                <a:prstClr val="black"/>
              </a:solidFill>
              <a:latin typeface="Calibri" panose="020F0502020204030204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75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1025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rgbClr val="FF0000"/>
                </a:solidFill>
              </a:rPr>
              <a:t> </a:t>
            </a:r>
            <a:r>
              <a:rPr lang="pt-BR" sz="5300" spc="600" dirty="0">
                <a:solidFill>
                  <a:schemeClr val="bg1"/>
                </a:solidFill>
              </a:rPr>
              <a:t>Setor produtivo, papel do Estado e desnacionalização</a:t>
            </a:r>
            <a:endParaRPr lang="pt-BR" sz="5400" spc="600" dirty="0">
              <a:solidFill>
                <a:srgbClr val="FF0000"/>
              </a:solidFill>
            </a:endParaRP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962687"/>
            <a:ext cx="12192000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Conclusões – necessidades nacionais básicas (</a:t>
            </a:r>
            <a:r>
              <a:rPr kumimoji="0" lang="pt-BR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</a:t>
            </a:r>
            <a:r>
              <a:rPr kumimoji="0" lang="pt-BR" sz="3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pt-BR" sz="32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incentivar fontes alternativas de energia, a eólica, solar e a nuclear;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-manter o marco regulatório da “partilha da produção” no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pré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-sal e fortalecer a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Pré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-Sal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Petroleo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S.A, a PPSA;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schemeClr val="accent5"/>
                </a:solidFill>
                <a:latin typeface="Calibri" panose="020F0502020204030204"/>
                <a:sym typeface="Wingdings" panose="05000000000000000000" pitchFamily="2" charset="2"/>
              </a:rPr>
              <a:t>-ter a meta de aumentar a </a:t>
            </a:r>
            <a:r>
              <a:rPr lang="pt-BR" sz="3200" dirty="0" err="1">
                <a:solidFill>
                  <a:schemeClr val="accent5"/>
                </a:solidFill>
                <a:latin typeface="Calibri" panose="020F0502020204030204"/>
                <a:sym typeface="Wingdings" panose="05000000000000000000" pitchFamily="2" charset="2"/>
              </a:rPr>
              <a:t>partici</a:t>
            </a:r>
            <a:r>
              <a:rPr lang="pt-BR" sz="3200" dirty="0">
                <a:solidFill>
                  <a:schemeClr val="accent5"/>
                </a:solidFill>
                <a:latin typeface="Calibri" panose="020F0502020204030204"/>
                <a:sym typeface="Wingdings" panose="05000000000000000000" pitchFamily="2" charset="2"/>
              </a:rPr>
              <a:t>. do Estado no capital social da Petrobras e faze-la uma estatal de energia e não apenas de petróleo;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3200" dirty="0">
              <a:solidFill>
                <a:schemeClr val="accent5"/>
              </a:solidFill>
              <a:latin typeface="Calibri" panose="020F0502020204030204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chemeClr val="accent5"/>
                </a:solidFill>
                <a:latin typeface="Calibri" panose="020F0502020204030204"/>
                <a:sym typeface="Wingdings" panose="05000000000000000000" pitchFamily="2" charset="2"/>
              </a:rPr>
              <a:t>Tudo depende da solução política da próxima eleição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schemeClr val="accent5"/>
                </a:solidFill>
                <a:latin typeface="Calibri" panose="020F0502020204030204"/>
                <a:sym typeface="Wingdings" panose="05000000000000000000" pitchFamily="2" charset="2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962687"/>
            <a:ext cx="121920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FIM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Muito obrigado </a:t>
            </a:r>
            <a:r>
              <a:rPr kumimoji="0" lang="pt-BR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pt-BR" sz="8800" b="0" i="0" u="none" strike="noStrike" kern="1200" cap="none" spc="0" normalizeH="0" baseline="0" noProof="0" dirty="0">
              <a:ln>
                <a:noFill/>
              </a:ln>
              <a:solidFill>
                <a:srgbClr val="C42F1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‘’</a:t>
            </a: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xmlns="" id="{B1018B90-CACF-41B5-B5E7-256908E2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0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chemeClr val="bg1"/>
                </a:solidFill>
              </a:rPr>
              <a:t>Setor produtivo, papel do Estado e desnacionalização 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5C7-0A26-4C34-AA04-F82E08EC3AFB}" type="slidenum">
              <a:rPr lang="pt-BR" smtClean="0"/>
              <a:t>2</a:t>
            </a:fld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886487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1)</a:t>
            </a:r>
            <a:r>
              <a:rPr lang="pt-BR" sz="4000" u="sng" dirty="0"/>
              <a:t>Setor produtivo – a desindustrialização</a:t>
            </a:r>
          </a:p>
          <a:p>
            <a:r>
              <a:rPr lang="pt-BR" sz="2800" dirty="0"/>
              <a:t>        </a:t>
            </a:r>
          </a:p>
          <a:p>
            <a:r>
              <a:rPr lang="pt-BR" sz="2800" dirty="0"/>
              <a:t>			 </a:t>
            </a:r>
            <a:r>
              <a:rPr lang="pt-BR" sz="3200" dirty="0"/>
              <a:t>-redução proporcional do emprego industrial; </a:t>
            </a:r>
          </a:p>
          <a:p>
            <a:r>
              <a:rPr lang="pt-BR" sz="3200" dirty="0"/>
              <a:t>         	 -redução da participação da indústria no PIB</a:t>
            </a:r>
          </a:p>
          <a:p>
            <a:r>
              <a:rPr lang="pt-BR" sz="3200" dirty="0"/>
              <a:t>           </a:t>
            </a:r>
            <a:r>
              <a:rPr lang="pt-BR" sz="3200" u="sng" dirty="0"/>
              <a:t>Observações</a:t>
            </a:r>
            <a:r>
              <a:rPr lang="pt-BR" sz="3200" dirty="0"/>
              <a:t> </a:t>
            </a:r>
            <a:endParaRPr lang="pt-BR" sz="3200" u="sng" dirty="0"/>
          </a:p>
          <a:p>
            <a:r>
              <a:rPr lang="pt-BR" sz="3200" dirty="0"/>
              <a:t>           1)</a:t>
            </a:r>
            <a:r>
              <a:rPr lang="pt-BR" sz="3200" dirty="0">
                <a:solidFill>
                  <a:srgbClr val="0070C0"/>
                </a:solidFill>
              </a:rPr>
              <a:t>Indústria estagnada ou em queda </a:t>
            </a:r>
            <a:r>
              <a:rPr lang="pt-BR" sz="3200" dirty="0"/>
              <a:t>mas s/ perder participação relativa no PIB </a:t>
            </a:r>
            <a:r>
              <a:rPr lang="pt-BR" sz="3200" dirty="0">
                <a:sym typeface="Wingdings" panose="05000000000000000000" pitchFamily="2" charset="2"/>
              </a:rPr>
              <a:t> </a:t>
            </a:r>
            <a:r>
              <a:rPr lang="pt-BR" sz="3200" dirty="0">
                <a:solidFill>
                  <a:srgbClr val="00B050"/>
                </a:solidFill>
                <a:sym typeface="Wingdings" panose="05000000000000000000" pitchFamily="2" charset="2"/>
              </a:rPr>
              <a:t>não é desindustrialização; </a:t>
            </a:r>
            <a:r>
              <a:rPr lang="pt-BR" sz="3200" dirty="0">
                <a:solidFill>
                  <a:srgbClr val="00B050"/>
                </a:solidFill>
              </a:rPr>
              <a:t>        </a:t>
            </a:r>
          </a:p>
          <a:p>
            <a:r>
              <a:rPr lang="pt-BR" sz="3200" dirty="0"/>
              <a:t>           2) </a:t>
            </a:r>
            <a:r>
              <a:rPr lang="pt-BR" sz="3200" dirty="0">
                <a:solidFill>
                  <a:srgbClr val="00B050"/>
                </a:solidFill>
              </a:rPr>
              <a:t>Indústria em expansão mas redução </a:t>
            </a:r>
            <a:r>
              <a:rPr lang="pt-BR" sz="3200" dirty="0"/>
              <a:t>participação do setor industrial no PIB </a:t>
            </a:r>
            <a:r>
              <a:rPr lang="pt-BR" sz="3200" dirty="0">
                <a:sym typeface="Wingdings" panose="05000000000000000000" pitchFamily="2" charset="2"/>
              </a:rPr>
              <a:t> </a:t>
            </a:r>
            <a:r>
              <a:rPr lang="pt-BR" sz="3200" dirty="0">
                <a:solidFill>
                  <a:srgbClr val="0070C0"/>
                </a:solidFill>
                <a:sym typeface="Wingdings" panose="05000000000000000000" pitchFamily="2" charset="2"/>
              </a:rPr>
              <a:t>é desindustrialização;</a:t>
            </a:r>
            <a:endParaRPr lang="pt-BR" sz="3200" dirty="0">
              <a:solidFill>
                <a:srgbClr val="0070C0"/>
              </a:solidFill>
            </a:endParaRPr>
          </a:p>
          <a:p>
            <a:r>
              <a:rPr lang="pt-BR" sz="3200" dirty="0"/>
              <a:t> </a:t>
            </a:r>
          </a:p>
          <a:p>
            <a:r>
              <a:rPr lang="pt-BR" sz="3200" dirty="0"/>
              <a:t>   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8810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chemeClr val="bg1"/>
                </a:solidFill>
              </a:rPr>
              <a:t>Setor produtivo, papel do Estado e desnacionalização 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886487"/>
            <a:ext cx="1219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4000" dirty="0">
                <a:solidFill>
                  <a:prstClr val="black"/>
                </a:solidFill>
                <a:latin typeface="Calibri" panose="020F0502020204030204"/>
              </a:rPr>
              <a:t>       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Observações (continuação)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3) Aumento da produção de produtos de maior valor agregado e     	  		  transferência produção de baixa tecnologia para exterior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 			 	  desindustrialização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“positiva”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4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) Redução produção industrial acompanhada de </a:t>
            </a:r>
            <a:r>
              <a:rPr kumimoji="0" lang="pt-BR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re-primarização</a:t>
            </a:r>
            <a:endParaRPr kumimoji="0" lang="pt-BR" sz="3200" b="0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     da exportação (commodities)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desindustrialização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“negativa”,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“precoce”, “doença holandesa”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797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chemeClr val="bg1"/>
                </a:solidFill>
              </a:rPr>
              <a:t>Setor produtivo, papel do Estado e desnacionalização 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886487"/>
            <a:ext cx="12192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sng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participação da indústria no PIB brasileiro</a:t>
            </a:r>
            <a:endParaRPr lang="pt-BR" sz="4000" u="sng" spc="3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000" b="0" i="0" u="sng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	-1974 </a:t>
            </a:r>
            <a:r>
              <a:rPr kumimoji="0" lang="pt-BR" sz="3200" b="0" i="0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32%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spc="3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			-de 1974 a 1986 oscilou em torno de 30%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				-1986 32%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spc="3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			-1987 28%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				-anos1990desindustrialização se intensifica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spc="3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			-2014 10,9% (Unctad)</a:t>
            </a:r>
            <a:endParaRPr kumimoji="0" lang="pt-BR" sz="3200" b="0" i="0" strike="noStrike" kern="1200" cap="none" spc="6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03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chemeClr val="bg1"/>
                </a:solidFill>
              </a:rPr>
              <a:t>Setor produtivo, papel do Estado e desnacionalização 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2059394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pt-BR" sz="4000" b="0" i="0" u="sng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Encolhimento industrial entre 2000 e 2015</a:t>
            </a:r>
            <a:r>
              <a:rPr kumimoji="0" lang="pt-BR" sz="40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	</a:t>
            </a:r>
            <a:r>
              <a:rPr kumimoji="0" lang="pt-BR" sz="3200" b="0" i="0" u="none" strike="noStrike" kern="1200" cap="none" spc="30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exportação de produtos básicos </a:t>
            </a: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multiplicado por 3,2;</a:t>
            </a:r>
            <a:r>
              <a:rPr kumimoji="0" lang="pt-BR" sz="3200" b="0" i="0" u="none" strike="noStrike" kern="1200" cap="none" spc="30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pt-BR" sz="3200" b="0" i="0" u="none" strike="noStrike" kern="1200" cap="none" spc="60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        		- “               “          manufaturados </a:t>
            </a: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     “</a:t>
            </a: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“   1,4;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srgbClr val="FFC000"/>
                </a:solidFill>
                <a:latin typeface="Calibri" panose="020F0502020204030204"/>
              </a:rPr>
              <a:t>-importação de bens duráveis </a:t>
            </a:r>
            <a:r>
              <a:rPr lang="pt-BR" sz="3200" dirty="0">
                <a:solidFill>
                  <a:srgbClr val="FFC000"/>
                </a:solidFill>
                <a:latin typeface="Calibri" panose="020F0502020204030204"/>
                <a:sym typeface="Wingdings" panose="05000000000000000000" pitchFamily="2" charset="2"/>
              </a:rPr>
              <a:t>multiplicado por 3,3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“           “     “      “ de capital  multiplicado por 2,3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3200" dirty="0">
                <a:solidFill>
                  <a:srgbClr val="FFC000"/>
                </a:solidFill>
                <a:latin typeface="Calibri" panose="020F0502020204030204"/>
                <a:sym typeface="Wingdings" panose="05000000000000000000" pitchFamily="2" charset="2"/>
              </a:rPr>
              <a:t>“           	   no setor químico  multiplicado por 4;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						</a:t>
            </a: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-aço brasileiro: em 2000 metade para o exterior;</a:t>
            </a:r>
            <a:endParaRPr kumimoji="0" lang="pt-BR" sz="3200" b="0" i="0" u="none" strike="noStrike" kern="1200" cap="none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						   </a:t>
            </a: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 2015 </a:t>
            </a:r>
            <a:r>
              <a:rPr kumimoji="0" lang="pt-BR" sz="3200" b="0" i="0" u="none" strike="noStrike" kern="1200" cap="none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1/3 para o exterior; </a:t>
            </a:r>
            <a:endParaRPr kumimoji="0" lang="pt-BR" sz="2800" b="0" i="0" u="none" strike="noStrike" kern="1200" cap="none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9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chemeClr val="bg1"/>
                </a:solidFill>
              </a:rPr>
              <a:t>Setor produtivo, papel do Estado e desnacionalização 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886487"/>
            <a:ext cx="1219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u="sng" spc="300" dirty="0">
                <a:solidFill>
                  <a:prstClr val="black"/>
                </a:solidFill>
                <a:latin typeface="Calibri" panose="020F0502020204030204"/>
              </a:rPr>
              <a:t>C</a:t>
            </a:r>
            <a:r>
              <a:rPr kumimoji="0" lang="pt-BR" sz="3200" b="0" i="0" u="sng" strike="noStrike" kern="1200" cap="none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ausas</a:t>
            </a:r>
            <a:r>
              <a:rPr kumimoji="0" lang="pt-BR" sz="3200" b="0" i="0" u="sng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 desindustrialização no Brasil</a:t>
            </a:r>
            <a:r>
              <a:rPr kumimoji="0" lang="pt-BR" sz="3200" b="0" i="0" u="sng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3200" spc="3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pt-BR" sz="28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abertura comercial c/ câmbio valorizado e juros altos</a:t>
            </a:r>
            <a:r>
              <a:rPr kumimoji="0" lang="pt-BR" sz="28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“abertura descontrolada” (“</a:t>
            </a:r>
            <a:r>
              <a:rPr lang="pt-BR" sz="2800" dirty="0" err="1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vôo</a:t>
            </a: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de galinha”)(Collor)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-abandono políticas desenvolvimentistas;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-emprego taxa de câmbio meio para controlar inflação;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-reformas </a:t>
            </a:r>
            <a:r>
              <a:rPr lang="pt-BR" sz="2800" dirty="0" err="1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liberalizantesFMI</a:t>
            </a: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e Banco Mundial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-foco exportação commodities;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spc="3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                       </a:t>
            </a:r>
            <a:r>
              <a:rPr lang="pt-BR" sz="3200" u="sng" spc="3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Causa de fundo</a:t>
            </a:r>
            <a:r>
              <a:rPr lang="pt-BR" sz="3200" spc="3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spc="3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</a:t>
            </a:r>
            <a:r>
              <a:rPr lang="pt-BR" sz="3200" u="sng" spc="300" dirty="0">
                <a:solidFill>
                  <a:srgbClr val="0070C0"/>
                </a:solidFill>
                <a:latin typeface="Calibri" panose="020F0502020204030204"/>
                <a:sym typeface="Wingdings" panose="05000000000000000000" pitchFamily="2" charset="2"/>
              </a:rPr>
              <a:t>AUSÊNCIA PAPEL DESENVOLVIMENTISTA DO ESTADO </a:t>
            </a:r>
            <a:endParaRPr kumimoji="0" lang="pt-BR" sz="3200" b="0" i="0" u="sng" strike="noStrike" kern="1200" cap="none" spc="60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4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chemeClr val="bg1"/>
                </a:solidFill>
              </a:rPr>
              <a:t>Setor produtivo, papel do Estado e desnacionalização 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901727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2)</a:t>
            </a:r>
            <a:r>
              <a:rPr kumimoji="0" lang="pt-BR" sz="4000" b="0" i="0" u="sng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r>
              <a:rPr kumimoji="0" lang="pt-BR" sz="4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apel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4000" b="0" i="0" u="sng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Estado no desenvolvimento no Brasil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início industrialização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, Império, com a tarifa Alves Branco: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</a:t>
            </a: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.elevação de imposto sobre produto importado; até então era 15%;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 .Alves Branco: 20% se não tivesse similar nacional, 60% se tivesse similar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.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era Mauá, 1844/60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	 .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rodovias, ferrovias, estaleiros, fábricas diversas, cias. de gás, iluminação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       pública, bancos, (BB),navegação (RGS, Amazonas), bondes, cabo submarino;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-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fim tarifa Alves Branco  levou à falência de Mauá;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2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rgbClr val="FF0000"/>
                </a:solidFill>
              </a:rPr>
              <a:t> </a:t>
            </a:r>
            <a:r>
              <a:rPr lang="pt-BR" sz="5300" spc="600" dirty="0">
                <a:solidFill>
                  <a:schemeClr val="bg1"/>
                </a:solidFill>
              </a:rPr>
              <a:t>Setor produtivo, papel do Estado e desnacionalização</a:t>
            </a:r>
            <a:endParaRPr lang="pt-BR" sz="5400" spc="600" dirty="0">
              <a:solidFill>
                <a:srgbClr val="FF0000"/>
              </a:solidFill>
            </a:endParaRP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901727"/>
            <a:ext cx="1219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2)</a:t>
            </a:r>
            <a:r>
              <a:rPr lang="pt-BR" sz="4000" u="sng" dirty="0">
                <a:solidFill>
                  <a:prstClr val="black"/>
                </a:solidFill>
                <a:latin typeface="Calibri" panose="020F0502020204030204"/>
              </a:rPr>
              <a:t>P</a:t>
            </a:r>
            <a:r>
              <a:rPr kumimoji="0" lang="pt-BR" sz="4000" b="0" i="0" u="sng" strike="noStrike" kern="1200" cap="none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apel</a:t>
            </a:r>
            <a:r>
              <a:rPr kumimoji="0" lang="pt-BR" sz="4000" b="0" i="0" u="sng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 Estado no desenvolvimento no Brasil ( cont.)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</a:t>
            </a:r>
            <a:r>
              <a:rPr lang="pt-BR" sz="3200" dirty="0">
                <a:solidFill>
                  <a:srgbClr val="0070C0"/>
                </a:solidFill>
                <a:latin typeface="Calibri" panose="020F0502020204030204"/>
                <a:sym typeface="Wingdings" panose="05000000000000000000" pitchFamily="2" charset="2"/>
              </a:rPr>
              <a:t>Outros m</a:t>
            </a:r>
            <a:r>
              <a:rPr lang="pt-BR" sz="3200" spc="300" dirty="0">
                <a:solidFill>
                  <a:srgbClr val="0070C0"/>
                </a:solidFill>
                <a:latin typeface="Calibri" panose="020F0502020204030204"/>
                <a:sym typeface="Wingdings" panose="05000000000000000000" pitchFamily="2" charset="2"/>
              </a:rPr>
              <a:t>arcos de desenvolvimento no Brasil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  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- após crise 1929  política substituição importações;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-períodos de Getúlio, JK, </a:t>
            </a:r>
            <a:r>
              <a:rPr lang="pt-BR" sz="3200" dirty="0" err="1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dit</a:t>
            </a: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. militar períodos de crescimento Brasil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3200" dirty="0">
              <a:solidFill>
                <a:prstClr val="black"/>
              </a:solidFill>
              <a:latin typeface="Calibri" panose="020F0502020204030204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Calibri" panose="020F0502020204030204"/>
                <a:sym typeface="Wingdings" panose="05000000000000000000" pitchFamily="2" charset="2"/>
              </a:rPr>
              <a:t>{do fim da II GM até 1974Brasil foi dos países que mais cresceram no mundo}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  SÓ HOUVE DESENVOLVIMENTO SOB PRIMADO ESTADO NACIONAL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37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D815C-58F9-487B-9D0B-7E13FAB6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spc="600" dirty="0">
                <a:solidFill>
                  <a:srgbClr val="FF0000"/>
                </a:solidFill>
              </a:rPr>
              <a:t> </a:t>
            </a:r>
            <a:r>
              <a:rPr lang="pt-BR" sz="5300" spc="600" dirty="0">
                <a:solidFill>
                  <a:schemeClr val="bg1"/>
                </a:solidFill>
              </a:rPr>
              <a:t>Setor produtivo, papel do Estado e desnacionalização</a:t>
            </a:r>
            <a:endParaRPr lang="pt-BR" sz="5400" spc="600" dirty="0">
              <a:solidFill>
                <a:srgbClr val="FF0000"/>
              </a:solidFill>
            </a:endParaRP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xmlns="" id="{23C426CB-8F13-4C0D-8663-0E9EAA14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7A05C7-0A26-4C34-AA04-F82E08EC3AF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C3647AE-C233-4BAD-94E9-4709B8DC7B06}"/>
              </a:ext>
            </a:extLst>
          </p:cNvPr>
          <p:cNvSpPr txBox="1"/>
          <p:nvPr/>
        </p:nvSpPr>
        <p:spPr>
          <a:xfrm>
            <a:off x="0" y="1871247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prstClr val="black"/>
                </a:solidFill>
                <a:latin typeface="Calibri" panose="020F0502020204030204"/>
              </a:rPr>
              <a:t>3) </a:t>
            </a:r>
            <a:r>
              <a:rPr lang="pt-BR" sz="4000" u="sng" dirty="0">
                <a:solidFill>
                  <a:prstClr val="black"/>
                </a:solidFill>
                <a:latin typeface="Calibri" panose="020F0502020204030204"/>
              </a:rPr>
              <a:t>A desnacionalização (através da privatização)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prstClr val="black"/>
                </a:solidFill>
                <a:latin typeface="Calibri" panose="020F0502020204030204"/>
              </a:rPr>
              <a:t>           -falsidade de argumento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prstClr val="black"/>
                </a:solidFill>
                <a:latin typeface="Calibri" panose="020F0502020204030204"/>
              </a:rPr>
              <a:t>.</a:t>
            </a:r>
            <a:r>
              <a:rPr lang="pt-BR" sz="3600" dirty="0">
                <a:solidFill>
                  <a:prstClr val="black"/>
                </a:solidFill>
                <a:latin typeface="Calibri" panose="020F0502020204030204"/>
              </a:rPr>
              <a:t>maior eficiência empresa privada  X estatal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>
                <a:solidFill>
                  <a:prstClr val="black"/>
                </a:solidFill>
                <a:latin typeface="Calibri" panose="020F0502020204030204"/>
              </a:rPr>
              <a:t>	</a:t>
            </a:r>
            <a:r>
              <a:rPr lang="pt-BR" sz="3200" dirty="0">
                <a:solidFill>
                  <a:prstClr val="black"/>
                </a:solidFill>
                <a:latin typeface="Calibri" panose="020F0502020204030204"/>
              </a:rPr>
              <a:t>.Telebrás X OI ; Vasp; Enron;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.Noruega, Alemanha </a:t>
            </a:r>
            <a:r>
              <a:rPr kumimoji="0" lang="pt-BR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boa</a:t>
            </a: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 parte estatal (WW, 30% estatal)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.Petrobras vendeu Roncador e Carcará (</a:t>
            </a:r>
            <a:r>
              <a:rPr lang="pt-BR" sz="3200" dirty="0" err="1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pré</a:t>
            </a: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-sal) para Statoil estatal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	.China 75% das maiores empresas são estatais e é o país que mais    	  cresce no mundo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6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8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2675</TotalTime>
  <Words>681</Words>
  <Application>Microsoft Office PowerPoint</Application>
  <PresentationFormat>Widescreen</PresentationFormat>
  <Paragraphs>174</Paragraphs>
  <Slides>14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Facetado</vt:lpstr>
      <vt:lpstr>Câmara dos Deputados    </vt:lpstr>
      <vt:lpstr>Setor produtivo, papel do Estado e desnacionalização </vt:lpstr>
      <vt:lpstr>Setor produtivo, papel do Estado e desnacionalização </vt:lpstr>
      <vt:lpstr>Setor produtivo, papel do Estado e desnacionalização </vt:lpstr>
      <vt:lpstr>Setor produtivo, papel do Estado e desnacionalização </vt:lpstr>
      <vt:lpstr>Setor produtivo, papel do Estado e desnacionalização </vt:lpstr>
      <vt:lpstr>Setor produtivo, papel do Estado e desnacionalização </vt:lpstr>
      <vt:lpstr> Setor produtivo, papel do Estado e desnacionalização</vt:lpstr>
      <vt:lpstr> Setor produtivo, papel do Estado e desnacionalização</vt:lpstr>
      <vt:lpstr> Setor produtivo, papel do Estado e desnacionalização</vt:lpstr>
      <vt:lpstr> Setor produtivo, papel do Estado e desnacionalização</vt:lpstr>
      <vt:lpstr> Setor produtivo, papel do Estado e desnacionalização</vt:lpstr>
      <vt:lpstr> Setor produtivo, papel do Estado e desnacionalização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Andressa Paranhos Guimarães</cp:lastModifiedBy>
  <cp:revision>61</cp:revision>
  <cp:lastPrinted>2018-05-23T12:58:50Z</cp:lastPrinted>
  <dcterms:created xsi:type="dcterms:W3CDTF">2018-05-20T22:14:55Z</dcterms:created>
  <dcterms:modified xsi:type="dcterms:W3CDTF">2018-05-23T13:30:16Z</dcterms:modified>
</cp:coreProperties>
</file>