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75" r:id="rId5"/>
    <p:sldId id="276" r:id="rId6"/>
    <p:sldId id="277" r:id="rId7"/>
    <p:sldId id="280" r:id="rId8"/>
    <p:sldId id="281" r:id="rId9"/>
    <p:sldId id="282" r:id="rId10"/>
    <p:sldId id="283" r:id="rId11"/>
    <p:sldId id="261" r:id="rId12"/>
    <p:sldId id="263" r:id="rId13"/>
    <p:sldId id="279" r:id="rId14"/>
    <p:sldId id="264" r:id="rId15"/>
    <p:sldId id="266" r:id="rId16"/>
    <p:sldId id="268" r:id="rId17"/>
    <p:sldId id="269" r:id="rId18"/>
    <p:sldId id="271" r:id="rId19"/>
    <p:sldId id="284" r:id="rId20"/>
    <p:sldId id="285" r:id="rId21"/>
    <p:sldId id="286" r:id="rId22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4" y="-30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088" y="-8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0048-8116-4EF3-8156-2DB8E8DA3329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D11DD-B080-4308-9DCD-CBD4936781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98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921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94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11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192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12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22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13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8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42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88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16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53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17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533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18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3983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20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2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370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20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78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21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967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3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41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33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5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6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92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894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8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554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D11DD-B080-4308-9DCD-CBD49367819D}" type="slidenum">
              <a:rPr lang="pt-BR" smtClean="0"/>
              <a:t>9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56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91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54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95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4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15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75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89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472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38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866C7-4E4C-40AB-AAFC-4BC6406E29FE}" type="datetimeFigureOut">
              <a:rPr lang="pt-BR" smtClean="0"/>
              <a:t>26/8/2015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E3045-B542-4B78-B05E-0F796300A7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28" y="404664"/>
            <a:ext cx="623545" cy="62918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" y="112474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Ministério das Relações Exteriores</a:t>
            </a:r>
          </a:p>
          <a:p>
            <a:pPr algn="ctr"/>
            <a:r>
              <a:rPr lang="pt-BR" sz="1400" b="1" dirty="0" smtClean="0"/>
              <a:t>Subsecretaria-Geral de Cooperação, Cultura e Promoção Comercial</a:t>
            </a:r>
            <a:endParaRPr lang="pt-BR" sz="1400" b="1" dirty="0"/>
          </a:p>
        </p:txBody>
      </p:sp>
      <p:sp>
        <p:nvSpPr>
          <p:cNvPr id="7" name="Retângulo 6"/>
          <p:cNvSpPr/>
          <p:nvPr/>
        </p:nvSpPr>
        <p:spPr>
          <a:xfrm>
            <a:off x="1475656" y="2276872"/>
            <a:ext cx="640871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Contribuições do Itamaraty ao Plano Nacional de Exportações </a:t>
            </a:r>
          </a:p>
          <a:p>
            <a:pPr algn="ctr"/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2015-2018</a:t>
            </a:r>
          </a:p>
          <a:p>
            <a:pPr algn="ctr"/>
            <a:endParaRPr lang="pt-BR" sz="3200" b="1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  <a:p>
            <a:pPr algn="ctr"/>
            <a:r>
              <a:rPr lang="pt-BR" sz="32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Atividades em 2015</a:t>
            </a:r>
          </a:p>
          <a:p>
            <a:pPr algn="ctr"/>
            <a:endParaRPr lang="pt-BR" sz="2400" b="1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  <a:p>
            <a:pPr algn="ctr"/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Emb. Hadil da Rocha Vianna</a:t>
            </a:r>
            <a:endParaRPr lang="pt-BR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26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475656" y="2444695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Atividades em 2015</a:t>
            </a:r>
          </a:p>
          <a:p>
            <a:pPr algn="ctr"/>
            <a:endParaRPr lang="pt-BR" sz="2400" b="1" dirty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19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7807" y="1124744"/>
            <a:ext cx="802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Realizar reuniões de mecanismos bilaterais com parceiros </a:t>
            </a:r>
            <a:r>
              <a:rPr lang="pt-BR" sz="2800" b="1" dirty="0" smtClean="0"/>
              <a:t>prioritários</a:t>
            </a:r>
          </a:p>
          <a:p>
            <a:endParaRPr lang="pt-BR" sz="800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Realizadas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Reuniões bilaterais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55776" y="40770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Coreia do Sul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331640" y="407707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China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França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860032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Suécia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915816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Hungria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716016" y="407707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Espanha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372200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Moçambique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79512" y="2453987"/>
            <a:ext cx="311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Cúpula América do Sul -  África  (ASA)</a:t>
            </a:r>
            <a:endParaRPr lang="pt-BR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171930" y="4077072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Estados Unidos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158209" y="2453987"/>
            <a:ext cx="495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Fórum Brasil-Rússia-Índia- China- África do Sul (</a:t>
            </a:r>
            <a:r>
              <a:rPr lang="pt-BR" sz="2400" dirty="0" err="1" smtClean="0"/>
              <a:t>BRICs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83567" y="3246075"/>
            <a:ext cx="7884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Comunidade de Estados Latino-Americanos e Caribenhos – União Europeia (CELAC-UE)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11560" y="5251266"/>
            <a:ext cx="60486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Previstas para o segundo semestre</a:t>
            </a:r>
          </a:p>
          <a:p>
            <a:endParaRPr lang="pt-BR" sz="6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131370" y="5733256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Alemanha</a:t>
            </a:r>
            <a:endParaRPr lang="pt-BR" sz="24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915816" y="5733256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Angola</a:t>
            </a:r>
            <a:endParaRPr lang="pt-BR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227714" y="5733256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Japão</a:t>
            </a:r>
            <a:endParaRPr lang="pt-BR" sz="24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523858" y="5733256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Moçambique</a:t>
            </a:r>
            <a:endParaRPr lang="pt-BR" sz="24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83568" y="6237312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Reino Unido</a:t>
            </a:r>
            <a:endParaRPr lang="pt-BR" sz="2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147594" y="6237312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Tailândia</a:t>
            </a:r>
            <a:endParaRPr lang="pt-BR" sz="2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875786" y="6237312"/>
            <a:ext cx="2288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União Europeia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296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7807" y="1124744"/>
            <a:ext cx="80283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Buscar estruturar, no âmbito do </a:t>
            </a:r>
            <a:r>
              <a:rPr lang="pt-BR" sz="2800" b="1" dirty="0" smtClean="0"/>
              <a:t>MERCOSUL, </a:t>
            </a:r>
            <a:r>
              <a:rPr lang="pt-BR" sz="2800" b="1" dirty="0"/>
              <a:t>a execução de projetos-piloto de integração produtiva e o fomento de cadeias regionais de </a:t>
            </a:r>
            <a:r>
              <a:rPr lang="pt-BR" sz="2800" b="1" dirty="0" smtClean="0"/>
              <a:t>valor</a:t>
            </a:r>
          </a:p>
          <a:p>
            <a:endParaRPr lang="pt-BR" sz="800" u="sng" dirty="0"/>
          </a:p>
          <a:p>
            <a:pPr marL="285750" indent="-285750">
              <a:buFont typeface="Arial" charset="0"/>
              <a:buChar char="•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V Fórum Empresarial do MERCOSUL (julho, Belo Horizonte)</a:t>
            </a:r>
          </a:p>
          <a:p>
            <a:endParaRPr lang="pt-BR" sz="2400" dirty="0" smtClean="0"/>
          </a:p>
          <a:p>
            <a:pPr marL="742950" lvl="1" indent="-285750" algn="just">
              <a:buFont typeface="Arial" charset="0"/>
              <a:buChar char="•"/>
            </a:pPr>
            <a:r>
              <a:rPr lang="pt-BR" sz="2400" dirty="0" smtClean="0"/>
              <a:t>Painel “Os avanços da integração produtiva no MERCOSUL”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pt-BR" sz="2400" dirty="0" smtClean="0"/>
              <a:t>Reunião de Agências de Promoção de Exportações da América do Sul</a:t>
            </a:r>
          </a:p>
          <a:p>
            <a:pPr marL="742950" lvl="1" indent="-285750" algn="just">
              <a:buFont typeface="Arial" charset="0"/>
              <a:buChar char="•"/>
            </a:pPr>
            <a:r>
              <a:rPr lang="pt-BR" sz="2400" dirty="0" smtClean="0"/>
              <a:t>Apresentação de casos de sucesso (setor de brinquedos)</a:t>
            </a:r>
          </a:p>
          <a:p>
            <a:endParaRPr lang="pt-BR" sz="8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Negociações comerciais</a:t>
            </a:r>
          </a:p>
        </p:txBody>
      </p:sp>
    </p:spTree>
    <p:extLst>
      <p:ext uri="{BB962C8B-B14F-4D97-AF65-F5344CB8AC3E}">
        <p14:creationId xmlns:p14="http://schemas.microsoft.com/office/powerpoint/2010/main" val="9237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95536" y="236339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Elaboração de proposta </a:t>
            </a:r>
            <a:r>
              <a:rPr lang="pt-BR" sz="2400" dirty="0"/>
              <a:t>de "Memorando de Entendimento para a Promoção de Investimentos", </a:t>
            </a:r>
            <a:r>
              <a:rPr lang="pt-BR" sz="2400" dirty="0" smtClean="0"/>
              <a:t>de modo complementar </a:t>
            </a:r>
            <a:r>
              <a:rPr lang="pt-BR" sz="2400" dirty="0"/>
              <a:t>ao Acordo para Cooperação e Facilitação de Investimentos (</a:t>
            </a:r>
            <a:r>
              <a:rPr lang="pt-BR" sz="2400" dirty="0" err="1"/>
              <a:t>ACFI</a:t>
            </a:r>
            <a:r>
              <a:rPr lang="pt-BR" sz="2400" dirty="0"/>
              <a:t>), já em negociação com diversos países.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Acordos 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2668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7807" y="1124744"/>
            <a:ext cx="8028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Elaborar estudos sobre barreiras comerciais, tarifárias e não tarifárias, nos principais mercados para as exportações de bens e serviços </a:t>
            </a:r>
            <a:r>
              <a:rPr lang="pt-BR" sz="2800" b="1" dirty="0" smtClean="0"/>
              <a:t>brasileiros</a:t>
            </a:r>
            <a:endParaRPr lang="pt-BR" sz="800" b="1" dirty="0"/>
          </a:p>
          <a:p>
            <a:pPr marL="285750" indent="-285750">
              <a:buFont typeface="Arial" charset="0"/>
              <a:buChar char="•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Realizados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Superação de barreiras às exportações brasileiras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62525" y="339261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França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508915" y="336726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Ucrânia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569427" y="4211796"/>
            <a:ext cx="4865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Previstos para o segundo semestre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99592" y="4839543"/>
            <a:ext cx="2226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Coreia do Sul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572000" y="483954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Japão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99592" y="558924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Peru</a:t>
            </a:r>
            <a:endParaRPr lang="pt-BR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572000" y="557835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Rússia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927538" y="3397148"/>
            <a:ext cx="2074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Estados Unidos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240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3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7185" y="980728"/>
            <a:ext cx="80283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/>
              <a:t>Divulgar o apoio concedido pelos </a:t>
            </a:r>
            <a:r>
              <a:rPr lang="pt-BR" sz="2600" b="1" dirty="0" smtClean="0"/>
              <a:t>104 Setores </a:t>
            </a:r>
            <a:r>
              <a:rPr lang="pt-BR" sz="2600" b="1" dirty="0"/>
              <a:t>de Promoção Comercial nas Embaixadas e Consulados </a:t>
            </a:r>
            <a:r>
              <a:rPr lang="pt-BR" sz="2600" b="1" dirty="0" smtClean="0"/>
              <a:t>brasileiros</a:t>
            </a:r>
          </a:p>
          <a:p>
            <a:pPr algn="just"/>
            <a:endParaRPr lang="pt-BR" sz="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Realizados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Plano Nacional de Cultura Exportadora (PNCE) </a:t>
            </a:r>
          </a:p>
          <a:p>
            <a:pPr lvl="2"/>
            <a:r>
              <a:rPr lang="pt-BR" sz="2200" dirty="0" smtClean="0"/>
              <a:t>Minas Gerais</a:t>
            </a:r>
          </a:p>
          <a:p>
            <a:pPr marL="742950" lvl="1" indent="-285750">
              <a:buFont typeface="Arial" charset="0"/>
              <a:buChar char="•"/>
            </a:pPr>
            <a:endParaRPr lang="pt-BR" sz="800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Guias “Como Exportar” </a:t>
            </a:r>
          </a:p>
          <a:p>
            <a:pPr marL="1200150" lvl="2" indent="-285750">
              <a:buFont typeface="Arial" charset="0"/>
              <a:buChar char="•"/>
            </a:pPr>
            <a:r>
              <a:rPr lang="pt-BR" sz="2200" dirty="0" smtClean="0"/>
              <a:t>35 disponíveis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Apoio à internacionalização de empresas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422108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/>
              <a:t>Previstos para o segundo semestre</a:t>
            </a:r>
          </a:p>
          <a:p>
            <a:endParaRPr lang="pt-BR" sz="800" dirty="0"/>
          </a:p>
          <a:p>
            <a:pPr marL="742950" lvl="1" indent="-285750">
              <a:buFont typeface="Arial" charset="0"/>
              <a:buChar char="•"/>
            </a:pPr>
            <a:r>
              <a:rPr lang="pt-BR" sz="2200" dirty="0"/>
              <a:t> Plano Nacional de Cultura Exportadora (PNCE) </a:t>
            </a:r>
          </a:p>
          <a:p>
            <a:pPr lvl="1"/>
            <a:endParaRPr lang="pt-BR" sz="2200" dirty="0"/>
          </a:p>
          <a:p>
            <a:pPr lvl="1"/>
            <a:endParaRPr lang="pt-BR" sz="800" dirty="0" smtClean="0"/>
          </a:p>
          <a:p>
            <a:pPr lvl="1"/>
            <a:endParaRPr lang="pt-BR" sz="800" dirty="0"/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Guias </a:t>
            </a:r>
            <a:r>
              <a:rPr lang="pt-BR" sz="2200" dirty="0"/>
              <a:t>“Como Exportar”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47664" y="508518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Bahia</a:t>
            </a:r>
            <a:endParaRPr lang="pt-BR" sz="2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699792" y="5085184"/>
            <a:ext cx="2089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Rio de Janeiro</a:t>
            </a:r>
            <a:endParaRPr lang="pt-BR" sz="2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900330" y="5085184"/>
            <a:ext cx="29624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Rio Grande do Sul </a:t>
            </a:r>
            <a:endParaRPr lang="pt-BR" sz="2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691680" y="6094457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Hungria</a:t>
            </a:r>
            <a:endParaRPr lang="pt-BR" sz="2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46340" y="6094457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Israel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627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7807" y="1052736"/>
            <a:ext cx="802838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/>
              <a:t>Implementar a segunda fase do Projeto </a:t>
            </a:r>
            <a:r>
              <a:rPr lang="pt-BR" sz="2200" b="1" dirty="0" err="1"/>
              <a:t>Invest</a:t>
            </a:r>
            <a:r>
              <a:rPr lang="pt-BR" sz="2200" b="1" dirty="0"/>
              <a:t> &amp; </a:t>
            </a:r>
            <a:r>
              <a:rPr lang="pt-BR" sz="2200" b="1" dirty="0" err="1"/>
              <a:t>Export</a:t>
            </a:r>
            <a:r>
              <a:rPr lang="pt-BR" sz="2200" b="1" dirty="0"/>
              <a:t> Brasil – </a:t>
            </a:r>
            <a:r>
              <a:rPr lang="pt-BR" sz="2200" b="1" dirty="0" smtClean="0"/>
              <a:t>iniciativa conjunta do MRE, do MDIC e do MAPA -, que consolida o acervo de informações sobre oportunidades de negócios e de investimentos, bem como apresenta, de modo organizado e temático, os principais produtos e serviços disponibilizados pelos órgãos brasileiros dedicados ao tema</a:t>
            </a:r>
          </a:p>
          <a:p>
            <a:pPr algn="just"/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Aperfeiçoamento do </a:t>
            </a:r>
            <a:r>
              <a:rPr lang="pt-BR" sz="2200" i="1" dirty="0" smtClean="0"/>
              <a:t>website </a:t>
            </a:r>
            <a:r>
              <a:rPr lang="pt-BR" sz="2200" dirty="0" smtClean="0"/>
              <a:t>e implementação, pelo Centro </a:t>
            </a:r>
            <a:r>
              <a:rPr lang="pt-BR" sz="2200" dirty="0"/>
              <a:t>de Tecnologia da Informação e Comunicação do </a:t>
            </a:r>
            <a:r>
              <a:rPr lang="pt-BR" sz="2200" dirty="0" smtClean="0"/>
              <a:t>DPR, </a:t>
            </a:r>
            <a:r>
              <a:rPr lang="pt-BR" sz="2200" dirty="0"/>
              <a:t>de novas ferramentas, como:</a:t>
            </a:r>
          </a:p>
          <a:p>
            <a:endParaRPr lang="pt-BR" sz="2200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sz="2200" dirty="0" err="1" smtClean="0"/>
              <a:t>Georreferenciamento</a:t>
            </a:r>
            <a:endParaRPr lang="pt-BR" sz="2200" dirty="0" smtClean="0"/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Autenticação por redes sociais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Ferramentas de métricas de uso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Ferramenta de inteligência artificial</a:t>
            </a:r>
          </a:p>
          <a:p>
            <a:pPr marL="742950" lvl="1" indent="-285750">
              <a:buFont typeface="Arial" charset="0"/>
              <a:buChar char="•"/>
            </a:pPr>
            <a:r>
              <a:rPr lang="pt-BR" sz="2200" dirty="0" smtClean="0"/>
              <a:t>Ferramenta de notificação aos usuários </a:t>
            </a:r>
          </a:p>
          <a:p>
            <a:endParaRPr lang="pt-BR" sz="8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Ferramentas de apoio ao exportador</a:t>
            </a:r>
          </a:p>
        </p:txBody>
      </p:sp>
    </p:spTree>
    <p:extLst>
      <p:ext uri="{BB962C8B-B14F-4D97-AF65-F5344CB8AC3E}">
        <p14:creationId xmlns:p14="http://schemas.microsoft.com/office/powerpoint/2010/main" val="2676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7807" y="980728"/>
            <a:ext cx="80283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Promoção às exportações</a:t>
            </a:r>
          </a:p>
          <a:p>
            <a:pPr algn="just"/>
            <a:endParaRPr lang="pt-BR" sz="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Realizadas </a:t>
            </a:r>
          </a:p>
          <a:p>
            <a:endParaRPr lang="pt-BR" sz="8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Missões empresariais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44616" y="3001328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Portugal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046507" y="257044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México</a:t>
            </a:r>
            <a:endParaRPr lang="pt-BR" sz="2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756585" y="2583703"/>
            <a:ext cx="2329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Estados Unidos</a:t>
            </a:r>
            <a:endParaRPr lang="pt-BR" sz="2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50293" y="2110232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China</a:t>
            </a:r>
            <a:endParaRPr lang="pt-BR" sz="22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491880" y="2112596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Argélia</a:t>
            </a:r>
            <a:endParaRPr lang="pt-BR" sz="2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6070915" y="3001328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Rússia</a:t>
            </a:r>
            <a:endParaRPr lang="pt-BR" sz="2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90464" y="2570441"/>
            <a:ext cx="3406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Emirados Árabes Unidos</a:t>
            </a:r>
            <a:endParaRPr lang="pt-BR" sz="22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656853" y="2110234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Chile</a:t>
            </a:r>
            <a:endParaRPr lang="pt-BR" sz="22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808512" y="300802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Peru</a:t>
            </a:r>
            <a:endParaRPr lang="pt-BR" sz="22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507966" y="211023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Colômbia</a:t>
            </a:r>
            <a:endParaRPr lang="pt-BR" sz="22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2526567" y="300802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Paraguai</a:t>
            </a:r>
            <a:endParaRPr lang="pt-BR" sz="2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83568" y="300802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Moçambique</a:t>
            </a:r>
            <a:endParaRPr lang="pt-BR" sz="22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339752" y="2112597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Angola</a:t>
            </a:r>
            <a:endParaRPr lang="pt-BR" sz="22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90464" y="2112598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África do Sul</a:t>
            </a:r>
            <a:endParaRPr lang="pt-BR" sz="2200" dirty="0"/>
          </a:p>
        </p:txBody>
      </p:sp>
      <p:sp>
        <p:nvSpPr>
          <p:cNvPr id="4" name="Retângulo 3"/>
          <p:cNvSpPr/>
          <p:nvPr/>
        </p:nvSpPr>
        <p:spPr>
          <a:xfrm>
            <a:off x="611560" y="3862209"/>
            <a:ext cx="44916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/>
              <a:t>Previstas para o segundo semestre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827584" y="443827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Argélia</a:t>
            </a:r>
            <a:endParaRPr lang="pt-BR" sz="22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970107" y="4465602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Japão</a:t>
            </a:r>
            <a:endParaRPr lang="pt-BR" sz="22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842315" y="4435175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Polônia</a:t>
            </a:r>
            <a:endParaRPr lang="pt-BR" sz="2200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819944" y="5229200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Rússia</a:t>
            </a:r>
            <a:endParaRPr lang="pt-BR" sz="22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2215073" y="4457815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Camarões</a:t>
            </a:r>
            <a:endParaRPr lang="pt-BR" sz="22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2798911" y="5244053"/>
            <a:ext cx="1872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Vietnã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087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57807" y="980728"/>
            <a:ext cx="8028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Atração de investimentos</a:t>
            </a:r>
          </a:p>
          <a:p>
            <a:pPr algn="just"/>
            <a:endParaRPr lang="pt-BR" sz="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/>
              <a:t>Realizadas </a:t>
            </a:r>
          </a:p>
          <a:p>
            <a:endParaRPr lang="pt-BR" sz="24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Missões empresariais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381835" y="2286609"/>
            <a:ext cx="246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Estados Unidos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30424" y="2863544"/>
            <a:ext cx="23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Moçambique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2276872"/>
            <a:ext cx="23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Angola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052427" y="2276871"/>
            <a:ext cx="23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Espanha</a:t>
            </a:r>
            <a:endParaRPr lang="pt-BR" sz="2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037112" y="2902622"/>
            <a:ext cx="232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Portugal</a:t>
            </a:r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670992" y="3861048"/>
            <a:ext cx="485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/>
              <a:t>Previstas para o segundo semestre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27584" y="458112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Argélia</a:t>
            </a: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80731" y="458195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Japão</a:t>
            </a:r>
            <a:endParaRPr lang="pt-BR" sz="2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076056" y="459459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Nigéria</a:t>
            </a:r>
            <a:endParaRPr lang="pt-BR" sz="24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818456" y="535840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Polônia</a:t>
            </a:r>
            <a:endParaRPr lang="pt-BR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916835" y="5358407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Rússia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642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163029"/>
            <a:ext cx="80283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/>
              <a:t>Publicações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Realizados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err="1" smtClean="0"/>
              <a:t>Investment</a:t>
            </a:r>
            <a:r>
              <a:rPr lang="pt-BR" sz="2400" dirty="0" smtClean="0"/>
              <a:t> </a:t>
            </a:r>
            <a:r>
              <a:rPr lang="pt-BR" sz="2400" dirty="0" err="1" smtClean="0"/>
              <a:t>Guide</a:t>
            </a:r>
            <a:r>
              <a:rPr lang="pt-BR" sz="2400" dirty="0" smtClean="0"/>
              <a:t> </a:t>
            </a:r>
            <a:r>
              <a:rPr lang="pt-BR" sz="2400" dirty="0" err="1" smtClean="0"/>
              <a:t>to</a:t>
            </a:r>
            <a:r>
              <a:rPr lang="pt-BR" sz="2400" dirty="0" smtClean="0"/>
              <a:t> Brasil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err="1" smtClean="0"/>
              <a:t>Fôlder</a:t>
            </a:r>
            <a:r>
              <a:rPr lang="pt-BR" sz="2400" dirty="0" smtClean="0"/>
              <a:t> “</a:t>
            </a:r>
            <a:r>
              <a:rPr lang="pt-BR" sz="2400" dirty="0" err="1" smtClean="0"/>
              <a:t>Invest</a:t>
            </a:r>
            <a:r>
              <a:rPr lang="pt-BR" sz="2400" dirty="0" smtClean="0"/>
              <a:t> </a:t>
            </a:r>
            <a:r>
              <a:rPr lang="pt-BR" sz="2400" dirty="0"/>
              <a:t>in Brasil: </a:t>
            </a:r>
            <a:r>
              <a:rPr lang="pt-BR" sz="2400" dirty="0" err="1"/>
              <a:t>Infrastructure</a:t>
            </a:r>
            <a:r>
              <a:rPr lang="pt-BR" sz="2400" dirty="0"/>
              <a:t> </a:t>
            </a:r>
            <a:r>
              <a:rPr lang="pt-BR" sz="2400" dirty="0" err="1" smtClean="0"/>
              <a:t>opportunities</a:t>
            </a:r>
            <a:r>
              <a:rPr lang="pt-BR" sz="2400" dirty="0" smtClean="0"/>
              <a:t>”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Previstos para o segundo semestre 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err="1"/>
              <a:t>Investment</a:t>
            </a:r>
            <a:r>
              <a:rPr lang="pt-BR" sz="2400" dirty="0"/>
              <a:t> </a:t>
            </a:r>
            <a:r>
              <a:rPr lang="pt-BR" sz="2400" dirty="0" err="1"/>
              <a:t>Guide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Brasil </a:t>
            </a:r>
            <a:r>
              <a:rPr lang="pt-BR" sz="2400" dirty="0" smtClean="0"/>
              <a:t>2015-2016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err="1"/>
              <a:t>Invest</a:t>
            </a:r>
            <a:r>
              <a:rPr lang="pt-BR" sz="2400" dirty="0"/>
              <a:t> in Brasil: </a:t>
            </a:r>
            <a:r>
              <a:rPr lang="pt-BR" sz="2400" dirty="0" err="1"/>
              <a:t>Infrastructure</a:t>
            </a:r>
            <a:r>
              <a:rPr lang="pt-BR" sz="2400" dirty="0"/>
              <a:t> </a:t>
            </a:r>
            <a:r>
              <a:rPr lang="pt-BR" sz="2400" dirty="0" err="1"/>
              <a:t>opportunities</a:t>
            </a:r>
            <a:endParaRPr lang="pt-BR" sz="800" dirty="0" smtClean="0"/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Ferramentas de apoio ao investidor</a:t>
            </a:r>
          </a:p>
        </p:txBody>
      </p:sp>
    </p:spTree>
    <p:extLst>
      <p:ext uri="{BB962C8B-B14F-4D97-AF65-F5344CB8AC3E}">
        <p14:creationId xmlns:p14="http://schemas.microsoft.com/office/powerpoint/2010/main" val="8081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700808"/>
            <a:ext cx="8028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- Lei n° 4.669/65:</a:t>
            </a:r>
          </a:p>
          <a:p>
            <a:pPr algn="just"/>
            <a:r>
              <a:rPr lang="pt-BR" sz="1500" dirty="0"/>
              <a:t>Art. 1º O Ministério das Relações Exteriores, sem aumento de pessoal, nem acréscimo de vencimentos dos servidores lotados em missões diplomáticas e repartições consulares, reorganizará e executará </a:t>
            </a:r>
            <a:r>
              <a:rPr lang="pt-BR" sz="1500" dirty="0" smtClean="0"/>
              <a:t>todas </a:t>
            </a:r>
            <a:r>
              <a:rPr lang="pt-BR" sz="1500" dirty="0"/>
              <a:t>as tarefas de promoção comercial do Brasil no exterior, as quais passam à sua exclusiva administração.</a:t>
            </a:r>
          </a:p>
          <a:p>
            <a:pPr algn="just"/>
            <a:r>
              <a:rPr lang="pt-BR" sz="1500" dirty="0"/>
              <a:t> </a:t>
            </a:r>
          </a:p>
          <a:p>
            <a:pPr algn="just"/>
            <a:r>
              <a:rPr lang="pt-BR" sz="1500" dirty="0"/>
              <a:t>- Decreto n° 56.702/65: </a:t>
            </a:r>
          </a:p>
          <a:p>
            <a:pPr algn="just"/>
            <a:r>
              <a:rPr lang="pt-BR" sz="1500" dirty="0"/>
              <a:t>Art. 1º As atividades de promoção comercial do Brasil no exterior são exercidas pelo Ministério das Relações Exteriores, através das Missões diplomáticas e Repartições consulares, e têm por finalidade específica o atendimento das necessidades do desenvolvimento econômico no campo do comércio exportador brasileiro, pela criação de condições favoráveis a colocação de produtos nacionais, com ênfase na diversificação da pauta de exportação. </a:t>
            </a:r>
          </a:p>
          <a:p>
            <a:pPr algn="just"/>
            <a:r>
              <a:rPr lang="pt-BR" sz="1500" dirty="0"/>
              <a:t>Parágrafo único. Dentro dos objetivos do presente artigo, o Ministério das Relações Exteriores, poderá, a seu critério, proporcionar a assistência e colaboração cabíveis às atividades promocionais de </a:t>
            </a:r>
            <a:r>
              <a:rPr lang="pt-BR" sz="1500" dirty="0" smtClean="0"/>
              <a:t>empresas </a:t>
            </a:r>
            <a:r>
              <a:rPr lang="pt-BR" sz="1500" dirty="0"/>
              <a:t>privadas no exterior.</a:t>
            </a:r>
          </a:p>
          <a:p>
            <a:pPr algn="just"/>
            <a:r>
              <a:rPr lang="pt-BR" sz="1500" dirty="0"/>
              <a:t> </a:t>
            </a:r>
          </a:p>
          <a:p>
            <a:pPr algn="just"/>
            <a:r>
              <a:rPr lang="pt-BR" sz="1500" dirty="0"/>
              <a:t>- Criação do Departamento de Promoção Comercial e Investimentos e dos Setores de Promoção Comercial (</a:t>
            </a:r>
            <a:r>
              <a:rPr lang="pt-BR" sz="1500" dirty="0" err="1"/>
              <a:t>SECOMs</a:t>
            </a:r>
            <a:r>
              <a:rPr lang="pt-BR" sz="1500" dirty="0"/>
              <a:t>) em Embaixadas e Consulados: maior profissionalização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9672" y="148478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61165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 Sistema de Promoção Comercial e de Investimentos 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5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8" y="980728"/>
            <a:ext cx="842493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Realizadas: 58 feiras, entre elas: </a:t>
            </a:r>
          </a:p>
          <a:p>
            <a:pPr algn="just"/>
            <a:endParaRPr lang="pt-BR" sz="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/>
              <a:t>FOODEX</a:t>
            </a:r>
            <a:r>
              <a:rPr lang="pt-BR" sz="2200" dirty="0"/>
              <a:t> (Chiba/Japão</a:t>
            </a:r>
            <a:r>
              <a:rPr lang="pt-BR" sz="2200" dirty="0" smtClean="0"/>
              <a:t>)	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EXPONOR </a:t>
            </a:r>
            <a:r>
              <a:rPr lang="pt-BR" sz="2200" dirty="0"/>
              <a:t>2015 - Feira Int. de Mineração </a:t>
            </a:r>
            <a:r>
              <a:rPr lang="en-US" sz="2200" dirty="0"/>
              <a:t>(Santiago/Chile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/>
              <a:t>SAITEX</a:t>
            </a:r>
            <a:r>
              <a:rPr lang="pt-BR" sz="2200" dirty="0"/>
              <a:t> </a:t>
            </a:r>
            <a:r>
              <a:rPr lang="pt-BR" sz="2200" dirty="0" smtClean="0"/>
              <a:t>– </a:t>
            </a:r>
            <a:r>
              <a:rPr lang="pt-BR" sz="2200" smtClean="0"/>
              <a:t>Africa’s</a:t>
            </a:r>
            <a:r>
              <a:rPr lang="pt-BR" sz="2200" dirty="0" smtClean="0"/>
              <a:t> </a:t>
            </a:r>
            <a:r>
              <a:rPr lang="pt-BR" sz="2200" dirty="0"/>
              <a:t>Big </a:t>
            </a:r>
            <a:r>
              <a:rPr lang="pt-BR" sz="2200" dirty="0" err="1"/>
              <a:t>Seven</a:t>
            </a:r>
            <a:r>
              <a:rPr lang="en-US" sz="2200" dirty="0"/>
              <a:t> (</a:t>
            </a:r>
            <a:r>
              <a:rPr lang="pt-BR" sz="2200" dirty="0" err="1"/>
              <a:t>Joanesburgo</a:t>
            </a:r>
            <a:r>
              <a:rPr lang="pt-BR" sz="2200" dirty="0"/>
              <a:t>/África do Sul</a:t>
            </a:r>
            <a:r>
              <a:rPr lang="en-US" sz="2200" dirty="0" smtClean="0"/>
              <a:t>)</a:t>
            </a:r>
            <a:r>
              <a:rPr lang="pt-BR" sz="2200" dirty="0"/>
              <a:t> </a:t>
            </a:r>
            <a:endParaRPr lang="pt-BR" sz="220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SIAL </a:t>
            </a:r>
            <a:r>
              <a:rPr lang="pt-BR" sz="2200" dirty="0"/>
              <a:t>CHINA - </a:t>
            </a:r>
            <a:r>
              <a:rPr lang="pt-BR" sz="2200" dirty="0" err="1"/>
              <a:t>Food</a:t>
            </a:r>
            <a:r>
              <a:rPr lang="pt-BR" sz="2200" dirty="0"/>
              <a:t>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Beverage</a:t>
            </a:r>
            <a:r>
              <a:rPr lang="pt-BR" sz="2200" dirty="0"/>
              <a:t> </a:t>
            </a:r>
            <a:r>
              <a:rPr lang="en-US" sz="2200" dirty="0"/>
              <a:t>(</a:t>
            </a:r>
            <a:r>
              <a:rPr lang="pt-BR" sz="2200" dirty="0"/>
              <a:t>Xangai/China</a:t>
            </a:r>
            <a:r>
              <a:rPr lang="en-US" sz="2200" dirty="0" smtClean="0"/>
              <a:t>)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 smtClean="0"/>
              <a:t>Fancy</a:t>
            </a:r>
            <a:r>
              <a:rPr lang="pt-BR" sz="2200" dirty="0" smtClean="0"/>
              <a:t> </a:t>
            </a:r>
            <a:r>
              <a:rPr lang="pt-BR" sz="2200" dirty="0" err="1"/>
              <a:t>Food</a:t>
            </a:r>
            <a:r>
              <a:rPr lang="pt-BR" sz="2200" dirty="0"/>
              <a:t>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Confection</a:t>
            </a:r>
            <a:r>
              <a:rPr lang="pt-BR" sz="2200" dirty="0"/>
              <a:t> Show</a:t>
            </a:r>
            <a:r>
              <a:rPr lang="en-US" sz="2200" dirty="0"/>
              <a:t> (</a:t>
            </a:r>
            <a:r>
              <a:rPr lang="pt-BR" sz="2200" dirty="0"/>
              <a:t>Nova York/EUA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ITB – Bolsa Internacional do Turismo</a:t>
            </a:r>
            <a:r>
              <a:rPr lang="en-US" sz="2400" dirty="0"/>
              <a:t> (</a:t>
            </a:r>
            <a:r>
              <a:rPr lang="pt-BR" sz="2400" dirty="0"/>
              <a:t>Berlim/Alemanha</a:t>
            </a:r>
            <a:r>
              <a:rPr lang="en-US" sz="2400" dirty="0"/>
              <a:t>)</a:t>
            </a:r>
            <a:endParaRPr lang="pt-BR" sz="2200" dirty="0" smtClean="0"/>
          </a:p>
          <a:p>
            <a:pPr algn="just"/>
            <a:endParaRPr lang="pt-BR" sz="22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 smtClean="0"/>
              <a:t>Previstas para o segundo semestre: 32 feiras, entre elas: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/>
              <a:t>FACIM</a:t>
            </a:r>
            <a:r>
              <a:rPr lang="pt-BR" sz="2200" dirty="0"/>
              <a:t> – Feira Internacional de Maputo</a:t>
            </a:r>
            <a:r>
              <a:rPr lang="en-US" sz="2200" dirty="0"/>
              <a:t> (</a:t>
            </a:r>
            <a:r>
              <a:rPr lang="pt-BR" sz="2200" dirty="0"/>
              <a:t>Maputo/Moçambique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 smtClean="0"/>
              <a:t>EXPOALIMENTARIA</a:t>
            </a:r>
            <a:r>
              <a:rPr lang="pt-BR" sz="2200" dirty="0" smtClean="0"/>
              <a:t> </a:t>
            </a:r>
            <a:r>
              <a:rPr lang="pt-BR" sz="2200" dirty="0"/>
              <a:t>PERU</a:t>
            </a:r>
            <a:r>
              <a:rPr lang="en-US" sz="2200" dirty="0"/>
              <a:t> (</a:t>
            </a:r>
            <a:r>
              <a:rPr lang="pt-BR" sz="2200" dirty="0"/>
              <a:t>Lima/Peru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 smtClean="0"/>
              <a:t>GIDA</a:t>
            </a:r>
            <a:r>
              <a:rPr lang="pt-BR" sz="2200" dirty="0" smtClean="0"/>
              <a:t> </a:t>
            </a:r>
            <a:r>
              <a:rPr lang="pt-BR" sz="2200" dirty="0"/>
              <a:t>- Feira Internacional de Alimentos</a:t>
            </a:r>
            <a:r>
              <a:rPr lang="en-US" sz="2200" dirty="0"/>
              <a:t> (</a:t>
            </a:r>
            <a:r>
              <a:rPr lang="pt-BR" sz="2200" dirty="0"/>
              <a:t>Istambul/Turquia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Security </a:t>
            </a:r>
            <a:r>
              <a:rPr lang="pt-BR" sz="2200" dirty="0" err="1"/>
              <a:t>Middle</a:t>
            </a:r>
            <a:r>
              <a:rPr lang="pt-BR" sz="2200" dirty="0"/>
              <a:t> </a:t>
            </a:r>
            <a:r>
              <a:rPr lang="pt-BR" sz="2200" dirty="0" err="1"/>
              <a:t>East</a:t>
            </a:r>
            <a:r>
              <a:rPr lang="pt-BR" sz="2200" dirty="0"/>
              <a:t> Show (Beirute/Líbano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smtClean="0"/>
              <a:t>Feira </a:t>
            </a:r>
            <a:r>
              <a:rPr lang="pt-BR" sz="2200" dirty="0"/>
              <a:t>de Alimentos e Bebidas das Américas</a:t>
            </a:r>
            <a:r>
              <a:rPr lang="en-US" sz="2200" dirty="0"/>
              <a:t> (</a:t>
            </a:r>
            <a:r>
              <a:rPr lang="pt-BR" sz="2200" dirty="0"/>
              <a:t>Miami/EUA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 smtClean="0"/>
              <a:t>Sweet</a:t>
            </a:r>
            <a:r>
              <a:rPr lang="pt-BR" sz="2200" dirty="0" smtClean="0"/>
              <a:t> </a:t>
            </a:r>
            <a:r>
              <a:rPr lang="pt-BR" sz="2200" dirty="0" err="1"/>
              <a:t>and</a:t>
            </a:r>
            <a:r>
              <a:rPr lang="pt-BR" sz="2200" dirty="0"/>
              <a:t> </a:t>
            </a:r>
            <a:r>
              <a:rPr lang="pt-BR" sz="2200" dirty="0" err="1"/>
              <a:t>Snacks</a:t>
            </a:r>
            <a:r>
              <a:rPr lang="pt-BR" sz="2200" dirty="0"/>
              <a:t> </a:t>
            </a:r>
            <a:r>
              <a:rPr lang="pt-BR" sz="2200" dirty="0" err="1"/>
              <a:t>Middle</a:t>
            </a:r>
            <a:r>
              <a:rPr lang="pt-BR" sz="2200" dirty="0"/>
              <a:t> </a:t>
            </a:r>
            <a:r>
              <a:rPr lang="pt-BR" sz="2200" dirty="0" err="1"/>
              <a:t>East</a:t>
            </a:r>
            <a:r>
              <a:rPr lang="en-US" sz="2200" dirty="0"/>
              <a:t> (</a:t>
            </a:r>
            <a:r>
              <a:rPr lang="pt-BR" sz="2200" dirty="0"/>
              <a:t>Dubai/ Emirados Árabes</a:t>
            </a:r>
            <a:r>
              <a:rPr lang="en-US" sz="220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200" dirty="0" err="1" smtClean="0"/>
              <a:t>Food</a:t>
            </a:r>
            <a:r>
              <a:rPr lang="pt-BR" sz="2200" dirty="0" smtClean="0"/>
              <a:t> </a:t>
            </a:r>
            <a:r>
              <a:rPr lang="pt-BR" sz="2200" dirty="0" err="1"/>
              <a:t>and</a:t>
            </a:r>
            <a:r>
              <a:rPr lang="pt-BR" sz="2200" dirty="0"/>
              <a:t> Hotel China – </a:t>
            </a:r>
            <a:r>
              <a:rPr lang="pt-BR" sz="2200" dirty="0" smtClean="0"/>
              <a:t>FHC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pt-BR" sz="2200" dirty="0"/>
              <a:t>Xangai/China</a:t>
            </a:r>
            <a:r>
              <a:rPr lang="en-US" sz="2200" dirty="0"/>
              <a:t>)</a:t>
            </a:r>
            <a:endParaRPr lang="pt-BR" sz="2200" dirty="0"/>
          </a:p>
        </p:txBody>
      </p:sp>
      <p:sp>
        <p:nvSpPr>
          <p:cNvPr id="11" name="Retângulo 10"/>
          <p:cNvSpPr/>
          <p:nvPr/>
        </p:nvSpPr>
        <p:spPr>
          <a:xfrm>
            <a:off x="1619672" y="83671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260648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  <a:ea typeface="Adobe Gothic Std B" pitchFamily="34" charset="-128"/>
              </a:rPr>
              <a:t>Feiras</a:t>
            </a:r>
          </a:p>
        </p:txBody>
      </p:sp>
    </p:spTree>
    <p:extLst>
      <p:ext uri="{BB962C8B-B14F-4D97-AF65-F5344CB8AC3E}">
        <p14:creationId xmlns:p14="http://schemas.microsoft.com/office/powerpoint/2010/main" val="21085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W:\Logomarcas\Logos_BTN_MRE_Brasil\LogoDP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320"/>
            <a:ext cx="504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1" y="112474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/>
              <a:t>Ministério das Relações Exteriores</a:t>
            </a:r>
          </a:p>
          <a:p>
            <a:pPr algn="ctr"/>
            <a:r>
              <a:rPr lang="pt-BR" sz="1400" b="1" dirty="0" smtClean="0"/>
              <a:t>Subsecretaria-Geral de Cooperação, Cultura e Promoção Comercial</a:t>
            </a:r>
            <a:endParaRPr lang="pt-BR" sz="1400" b="1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" y="2492896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 smtClean="0">
                <a:latin typeface="Arial" charset="0"/>
              </a:rPr>
              <a:t>Para maiores informações, favor entrar em contato com o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 smtClean="0">
                <a:latin typeface="Arial" charset="0"/>
              </a:rPr>
              <a:t>Departamento </a:t>
            </a:r>
            <a:r>
              <a:rPr lang="pt-BR" altLang="pt-BR" sz="1600" dirty="0">
                <a:latin typeface="Arial" charset="0"/>
              </a:rPr>
              <a:t>de Promoção Comercial e Investimentos (DPR)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 smtClean="0">
                <a:latin typeface="Arial" charset="0"/>
              </a:rPr>
              <a:t>Endereço: Esplanada </a:t>
            </a:r>
            <a:r>
              <a:rPr lang="pt-BR" altLang="pt-BR" sz="1600" dirty="0">
                <a:latin typeface="Arial" charset="0"/>
              </a:rPr>
              <a:t>dos Ministérios, Bloco H, Anexo I, sala 534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>
                <a:latin typeface="Arial" charset="0"/>
              </a:rPr>
              <a:t>70170-900 – Brasília – DF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 smtClean="0">
                <a:latin typeface="Arial" charset="0"/>
              </a:rPr>
              <a:t>Telefone: +</a:t>
            </a:r>
            <a:r>
              <a:rPr lang="pt-BR" altLang="pt-BR" sz="1600" dirty="0">
                <a:latin typeface="Arial" charset="0"/>
              </a:rPr>
              <a:t>55 (61) </a:t>
            </a:r>
            <a:r>
              <a:rPr lang="pt-BR" altLang="pt-BR" sz="1600" dirty="0" smtClean="0">
                <a:latin typeface="Arial" charset="0"/>
              </a:rPr>
              <a:t>2030-8794/8798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t-BR" altLang="pt-BR" sz="1600" dirty="0" smtClean="0">
                <a:latin typeface="Arial" charset="0"/>
              </a:rPr>
              <a:t>E-mail: dpr@itamaraty.gov.br</a:t>
            </a:r>
            <a:endParaRPr lang="pt-BR" altLang="pt-BR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619672" y="148478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61165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Setores de Promoção Comercial (</a:t>
            </a:r>
            <a:r>
              <a:rPr lang="pt-BR" altLang="pt-BR" sz="2400" b="1" dirty="0" err="1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SECOMs</a:t>
            </a:r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) no mundo 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  <p:pic>
        <p:nvPicPr>
          <p:cNvPr id="9" name="Picture 2" descr="W:\Imagens\Mapas\Mapa_Secom\Mapa_Secoms_RubensG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84" y="1583010"/>
            <a:ext cx="9120188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0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700808"/>
            <a:ext cx="8028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 smtClean="0"/>
              <a:t>Curso </a:t>
            </a:r>
            <a:r>
              <a:rPr lang="pt-BR" dirty="0"/>
              <a:t>superior;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Disciplinas </a:t>
            </a:r>
            <a:r>
              <a:rPr lang="pt-BR" dirty="0"/>
              <a:t>de Diplomacia e Promoção Comercial, Negociação Comercial e Organizações Econômicas Internacionais e Contenciosos, durante o Curso de Formação no Instituto Rio Branco;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Curso </a:t>
            </a:r>
            <a:r>
              <a:rPr lang="pt-BR" dirty="0"/>
              <a:t>de Aperfeiçoamento de Diplomatas, com disciplinas que tratam de temas comerciais;</a:t>
            </a:r>
          </a:p>
          <a:p>
            <a:pPr marL="285750" indent="-285750" algn="just">
              <a:buFontTx/>
              <a:buChar char="-"/>
            </a:pPr>
            <a:r>
              <a:rPr lang="pt-BR" dirty="0" smtClean="0"/>
              <a:t>Curso </a:t>
            </a:r>
            <a:r>
              <a:rPr lang="pt-BR" dirty="0"/>
              <a:t>de Altos </a:t>
            </a:r>
            <a:r>
              <a:rPr lang="pt-BR" dirty="0" smtClean="0"/>
              <a:t>Estudos (CAE), com teses sobre temas relevantes para o comércio exterior brasileiro.</a:t>
            </a:r>
            <a:endParaRPr lang="pt-BR" dirty="0"/>
          </a:p>
          <a:p>
            <a:pPr marL="285750" indent="-285750" algn="just">
              <a:buFontTx/>
              <a:buChar char="-"/>
            </a:pPr>
            <a:endParaRPr lang="pt-BR" dirty="0" smtClean="0"/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lvl="1" algn="just"/>
            <a:r>
              <a:rPr lang="pt-BR" u="sng" dirty="0" smtClean="0"/>
              <a:t>Exemplo</a:t>
            </a:r>
            <a:r>
              <a:rPr lang="pt-BR" dirty="0" smtClean="0"/>
              <a:t>: na Delegação brasileira junto à Organização Mundial do Comércio, </a:t>
            </a:r>
            <a:r>
              <a:rPr lang="pt-BR" dirty="0"/>
              <a:t>há cinco mestres em temas diversos, três diplomatas que apresentaram tese </a:t>
            </a:r>
            <a:r>
              <a:rPr lang="pt-BR" dirty="0" smtClean="0"/>
              <a:t>no Curso de Altos Estudos (CAE) </a:t>
            </a:r>
            <a:r>
              <a:rPr lang="pt-BR" dirty="0"/>
              <a:t>na área de comércio exterior, quatro graduados em Economia e dois participantes de cursos oferecidos pela OMC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19672" y="148478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61165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Formação dos Diplomatas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3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323528" y="1700808"/>
            <a:ext cx="8568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dirty="0" smtClean="0"/>
              <a:t>- </a:t>
            </a:r>
            <a:r>
              <a:rPr lang="pt-BR" sz="1700" dirty="0"/>
              <a:t>70% dos funcionários dos principais </a:t>
            </a:r>
            <a:r>
              <a:rPr lang="pt-BR" sz="1700" dirty="0" smtClean="0"/>
              <a:t>Setores de Promoção Comercial com </a:t>
            </a:r>
            <a:r>
              <a:rPr lang="pt-BR" sz="1700" dirty="0"/>
              <a:t>formação em comércio exterior e afins, muitos com Mestrado e Doutorado </a:t>
            </a:r>
          </a:p>
          <a:p>
            <a:pPr algn="just"/>
            <a:r>
              <a:rPr lang="pt-BR" sz="1700" dirty="0"/>
              <a:t> </a:t>
            </a:r>
          </a:p>
          <a:p>
            <a:pPr algn="just"/>
            <a:r>
              <a:rPr lang="pt-BR" sz="1700" dirty="0" smtClean="0"/>
              <a:t>Buenos </a:t>
            </a:r>
            <a:r>
              <a:rPr lang="pt-BR" sz="1700" dirty="0"/>
              <a:t>Aires: </a:t>
            </a:r>
            <a:r>
              <a:rPr lang="pt-BR" sz="1700" dirty="0" smtClean="0"/>
              <a:t>(1) graduação </a:t>
            </a:r>
            <a:r>
              <a:rPr lang="pt-BR" sz="1700" dirty="0"/>
              <a:t>em </a:t>
            </a:r>
            <a:r>
              <a:rPr lang="pt-BR" sz="1700" b="1" dirty="0"/>
              <a:t>Comércio Exterior </a:t>
            </a:r>
            <a:r>
              <a:rPr lang="pt-BR" sz="1700" dirty="0"/>
              <a:t>e curso de capacitação em </a:t>
            </a:r>
            <a:r>
              <a:rPr lang="pt-BR" sz="1700" b="1" dirty="0"/>
              <a:t>Despacho Alfandegário</a:t>
            </a:r>
            <a:r>
              <a:rPr lang="pt-BR" sz="1700" dirty="0"/>
              <a:t>; graduação em </a:t>
            </a:r>
            <a:r>
              <a:rPr lang="pt-BR" sz="1700" b="1" dirty="0"/>
              <a:t>Comércio Internacional </a:t>
            </a:r>
            <a:r>
              <a:rPr lang="pt-BR" sz="1700" dirty="0"/>
              <a:t>e curso superior não concluído em </a:t>
            </a:r>
            <a:r>
              <a:rPr lang="pt-BR" sz="1700" b="1" dirty="0"/>
              <a:t>Relações Internacionais com ênfase em Comércio Internacional</a:t>
            </a:r>
            <a:r>
              <a:rPr lang="pt-BR" sz="1700" dirty="0"/>
              <a:t>; </a:t>
            </a:r>
            <a:r>
              <a:rPr lang="pt-BR" sz="1700" dirty="0" smtClean="0"/>
              <a:t>(2) curso </a:t>
            </a:r>
            <a:r>
              <a:rPr lang="pt-BR" sz="1700" dirty="0"/>
              <a:t>de </a:t>
            </a:r>
            <a:r>
              <a:rPr lang="pt-BR" sz="1700" b="1" dirty="0"/>
              <a:t>Contabilidade e Comercialização</a:t>
            </a:r>
            <a:r>
              <a:rPr lang="pt-BR" sz="1700" dirty="0"/>
              <a:t>; </a:t>
            </a:r>
            <a:r>
              <a:rPr lang="pt-BR" sz="1700" dirty="0" smtClean="0"/>
              <a:t>(3) cursos </a:t>
            </a:r>
            <a:r>
              <a:rPr lang="pt-BR" sz="1700" dirty="0"/>
              <a:t>em </a:t>
            </a:r>
            <a:r>
              <a:rPr lang="pt-BR" sz="1700" b="1" dirty="0"/>
              <a:t>Regime Aduaneiro</a:t>
            </a:r>
            <a:r>
              <a:rPr lang="pt-BR" sz="1700" dirty="0"/>
              <a:t>,</a:t>
            </a:r>
            <a:r>
              <a:rPr lang="pt-BR" sz="1700" b="1" dirty="0"/>
              <a:t> Sequência de Importação </a:t>
            </a:r>
            <a:r>
              <a:rPr lang="pt-BR" sz="1700" dirty="0"/>
              <a:t>e</a:t>
            </a:r>
            <a:r>
              <a:rPr lang="pt-BR" sz="1700" b="1" dirty="0"/>
              <a:t> Novos Aspectos Financeiros e de Câmbio do Atual Regime de Comércio Exterior</a:t>
            </a:r>
            <a:r>
              <a:rPr lang="pt-BR" sz="1700" dirty="0"/>
              <a:t>; </a:t>
            </a:r>
            <a:r>
              <a:rPr lang="pt-BR" sz="1700" dirty="0" smtClean="0"/>
              <a:t>(4) graduação </a:t>
            </a:r>
            <a:r>
              <a:rPr lang="pt-BR" sz="1700" dirty="0"/>
              <a:t>em </a:t>
            </a:r>
            <a:r>
              <a:rPr lang="pt-BR" sz="1700" b="1" dirty="0"/>
              <a:t>Comércio Internacional</a:t>
            </a:r>
            <a:r>
              <a:rPr lang="pt-BR" sz="1700" dirty="0"/>
              <a:t>; </a:t>
            </a:r>
            <a:r>
              <a:rPr lang="pt-BR" sz="1700" dirty="0" smtClean="0"/>
              <a:t>(5) graduação </a:t>
            </a:r>
            <a:r>
              <a:rPr lang="pt-BR" sz="1700" dirty="0"/>
              <a:t>em </a:t>
            </a:r>
            <a:r>
              <a:rPr lang="pt-BR" sz="1700" b="1" dirty="0"/>
              <a:t>Comércio Internacional </a:t>
            </a:r>
            <a:r>
              <a:rPr lang="pt-BR" sz="1700" dirty="0"/>
              <a:t>e bacharelado em </a:t>
            </a:r>
            <a:r>
              <a:rPr lang="pt-BR" sz="1700" b="1" dirty="0"/>
              <a:t>Negócios Internacionais; </a:t>
            </a:r>
            <a:r>
              <a:rPr lang="pt-BR" sz="1700" dirty="0" smtClean="0"/>
              <a:t>(6) graduação </a:t>
            </a:r>
            <a:r>
              <a:rPr lang="pt-BR" sz="1700" dirty="0"/>
              <a:t>em </a:t>
            </a:r>
            <a:r>
              <a:rPr lang="pt-BR" sz="1700" b="1" dirty="0"/>
              <a:t>Comércio Internacional </a:t>
            </a:r>
            <a:r>
              <a:rPr lang="pt-BR" sz="1700" dirty="0"/>
              <a:t>e mestrado em </a:t>
            </a:r>
            <a:r>
              <a:rPr lang="pt-BR" sz="1700" b="1" dirty="0"/>
              <a:t>Relações Comerciais Internacionais</a:t>
            </a:r>
            <a:r>
              <a:rPr lang="pt-BR" sz="1700" b="1" dirty="0" smtClean="0"/>
              <a:t>.</a:t>
            </a:r>
          </a:p>
          <a:p>
            <a:pPr algn="just"/>
            <a:endParaRPr lang="pt-BR" sz="1700" b="1" dirty="0"/>
          </a:p>
          <a:p>
            <a:pPr algn="just"/>
            <a:r>
              <a:rPr lang="pt-BR" sz="1700" dirty="0"/>
              <a:t>Washington: </a:t>
            </a:r>
            <a:r>
              <a:rPr lang="pt-BR" sz="1700" dirty="0" smtClean="0"/>
              <a:t>(1) bacharelado </a:t>
            </a:r>
            <a:r>
              <a:rPr lang="pt-BR" sz="1700" dirty="0"/>
              <a:t>em </a:t>
            </a:r>
            <a:r>
              <a:rPr lang="pt-BR" sz="1700" b="1" dirty="0"/>
              <a:t>Ciências Econômicas</a:t>
            </a:r>
            <a:r>
              <a:rPr lang="pt-BR" sz="1700" dirty="0"/>
              <a:t> e </a:t>
            </a:r>
            <a:r>
              <a:rPr lang="pt-BR" sz="1700" dirty="0" smtClean="0"/>
              <a:t>cursos </a:t>
            </a:r>
            <a:r>
              <a:rPr lang="pt-BR" sz="1700" dirty="0"/>
              <a:t>de extensão em </a:t>
            </a:r>
            <a:r>
              <a:rPr lang="pt-BR" sz="1700" b="1" dirty="0"/>
              <a:t>Informação Comercial e Pesquisas de </a:t>
            </a:r>
            <a:r>
              <a:rPr lang="pt-BR" sz="1700" b="1" dirty="0" smtClean="0"/>
              <a:t>Mercado, </a:t>
            </a:r>
            <a:r>
              <a:rPr lang="pt-BR" sz="1700" b="1" dirty="0"/>
              <a:t>Promoção de </a:t>
            </a:r>
            <a:r>
              <a:rPr lang="pt-BR" sz="1700" b="1" dirty="0" smtClean="0"/>
              <a:t>investimentos, </a:t>
            </a:r>
            <a:r>
              <a:rPr lang="pt-BR" sz="1700" b="1" dirty="0"/>
              <a:t>Conhecimento de Mercados, Marketing Internacional e Administração; </a:t>
            </a:r>
            <a:r>
              <a:rPr lang="pt-BR" sz="1700" dirty="0" smtClean="0"/>
              <a:t>(2) bacharelado </a:t>
            </a:r>
            <a:r>
              <a:rPr lang="pt-BR" sz="1700" dirty="0"/>
              <a:t>em </a:t>
            </a:r>
            <a:r>
              <a:rPr lang="pt-BR" sz="1700" b="1" dirty="0"/>
              <a:t>Administração de empresas </a:t>
            </a:r>
            <a:r>
              <a:rPr lang="pt-BR" sz="1700" dirty="0"/>
              <a:t>e pós-graduação em </a:t>
            </a:r>
            <a:r>
              <a:rPr lang="pt-BR" sz="1700" i="1" dirty="0"/>
              <a:t>Engenharia de Produção</a:t>
            </a:r>
            <a:r>
              <a:rPr lang="pt-BR" sz="1700" dirty="0"/>
              <a:t>; </a:t>
            </a:r>
            <a:r>
              <a:rPr lang="pt-BR" sz="1700" dirty="0" smtClean="0"/>
              <a:t>(3) bacharelado </a:t>
            </a:r>
            <a:r>
              <a:rPr lang="pt-BR" sz="1700" dirty="0"/>
              <a:t>em </a:t>
            </a:r>
            <a:r>
              <a:rPr lang="pt-BR" sz="1700" b="1" dirty="0"/>
              <a:t>Relações Internacionais, </a:t>
            </a:r>
            <a:r>
              <a:rPr lang="pt-BR" sz="1700" dirty="0"/>
              <a:t>com concentração em </a:t>
            </a:r>
            <a:r>
              <a:rPr lang="pt-BR" sz="1700" b="1" dirty="0"/>
              <a:t>Negócios Internacionais, </a:t>
            </a:r>
            <a:r>
              <a:rPr lang="pt-BR" sz="1700" dirty="0"/>
              <a:t>especialização em </a:t>
            </a:r>
            <a:r>
              <a:rPr lang="pt-BR" sz="1700" b="1" dirty="0"/>
              <a:t>Gerenciamento Responsável </a:t>
            </a:r>
            <a:r>
              <a:rPr lang="pt-BR" sz="1700" dirty="0"/>
              <a:t>e</a:t>
            </a:r>
            <a:r>
              <a:rPr lang="pt-BR" sz="1700" b="1" dirty="0"/>
              <a:t> </a:t>
            </a:r>
            <a:r>
              <a:rPr lang="pt-BR" sz="1700" dirty="0"/>
              <a:t>mestrado em </a:t>
            </a:r>
            <a:r>
              <a:rPr lang="pt-BR" sz="1700" b="1" dirty="0"/>
              <a:t>Politicas Internacionais de Comércio e Investimentos</a:t>
            </a:r>
            <a:r>
              <a:rPr lang="pt-BR" sz="1700" dirty="0" smtClean="0"/>
              <a:t>.</a:t>
            </a:r>
            <a:endParaRPr lang="pt-BR" sz="1700" dirty="0"/>
          </a:p>
        </p:txBody>
      </p:sp>
      <p:sp>
        <p:nvSpPr>
          <p:cNvPr id="11" name="Retângulo 10"/>
          <p:cNvSpPr/>
          <p:nvPr/>
        </p:nvSpPr>
        <p:spPr>
          <a:xfrm>
            <a:off x="1619672" y="148478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61165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Formação dos funcionários locais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4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340768"/>
            <a:ext cx="8028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- Identificação de potenciais importadores de bens e serviços brasileiros, bem como de parceiros para questões de investimento, tecnologia e inovação;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- Organização de missões empresariais, agendamento de reuniões com setor privado e autoridades locais, participação em feiras: nos últimos 12 anos, 330 missões comerciais e 880 feiras no exterior;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- Identificação de barreiras comerciais, tarifárias e não tarifárias;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- Elaboração de estudos de inteligência comercial (pesquisas de mercado e informações sobre produtos). 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- Informações sobre questões ligadas à </a:t>
            </a:r>
            <a:r>
              <a:rPr lang="pt-BR" dirty="0" smtClean="0"/>
              <a:t>indústria.</a:t>
            </a:r>
            <a:endParaRPr lang="pt-BR" dirty="0"/>
          </a:p>
          <a:p>
            <a:r>
              <a:rPr lang="pt-BR" dirty="0"/>
              <a:t> 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619672" y="112474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835696" y="611654"/>
            <a:ext cx="6732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As atribuições dos Setores de Promoção Comercial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619672" y="112474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52128" y="611654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 Departamento de Promoção Comercial e Investimentos (DPR)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5249"/>
            <a:ext cx="7369955" cy="50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412776"/>
            <a:ext cx="8028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Divisão de Programas de Promoção </a:t>
            </a:r>
            <a:r>
              <a:rPr lang="pt-BR" sz="2800" b="1" dirty="0" smtClean="0"/>
              <a:t>Comercial</a:t>
            </a:r>
          </a:p>
          <a:p>
            <a:pPr algn="just"/>
            <a:endParaRPr lang="pt-BR" sz="800" b="1" dirty="0" smtClean="0"/>
          </a:p>
          <a:p>
            <a:pPr algn="just"/>
            <a:endParaRPr lang="pt-BR" sz="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Planejamento das atividades do DPR e coordenação com </a:t>
            </a:r>
            <a:r>
              <a:rPr lang="pt-BR" sz="2200" dirty="0"/>
              <a:t>outros órgãos de promoção comercial e de investimentos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/>
              <a:t>Gerência de SECOMs </a:t>
            </a:r>
            <a:endParaRPr lang="pt-BR" sz="2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Administração dos sistemas de TI do DPR</a:t>
            </a:r>
            <a:endParaRPr lang="pt-BR" sz="2200" dirty="0"/>
          </a:p>
        </p:txBody>
      </p:sp>
      <p:sp>
        <p:nvSpPr>
          <p:cNvPr id="11" name="Retângulo 10"/>
          <p:cNvSpPr/>
          <p:nvPr/>
        </p:nvSpPr>
        <p:spPr>
          <a:xfrm>
            <a:off x="1619672" y="1196752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080120" y="611654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 Departamento de Promoção Comercial e Investimentos (DPR)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9552" y="3933056"/>
            <a:ext cx="8028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Divisão de </a:t>
            </a:r>
            <a:r>
              <a:rPr lang="pt-BR" sz="2800" b="1" dirty="0" smtClean="0"/>
              <a:t>Operações </a:t>
            </a:r>
            <a:r>
              <a:rPr lang="pt-BR" sz="2800" b="1" dirty="0"/>
              <a:t>de Promoção </a:t>
            </a:r>
            <a:r>
              <a:rPr lang="pt-BR" sz="2800" b="1" dirty="0" smtClean="0"/>
              <a:t>Comercial</a:t>
            </a:r>
          </a:p>
          <a:p>
            <a:pPr algn="just"/>
            <a:endParaRPr lang="pt-BR" sz="800" b="1" dirty="0" smtClean="0"/>
          </a:p>
          <a:p>
            <a:pPr algn="just"/>
            <a:endParaRPr lang="pt-BR" sz="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Missões, feiras e rodadas de negócios para promoção de produtos e serviços nacionais</a:t>
            </a:r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Promoção do produto turístico brasileiro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Promoção de produtos de defesa </a:t>
            </a:r>
            <a:endParaRPr lang="pt-BR" sz="2200" dirty="0"/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5160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619672" y="1124744"/>
            <a:ext cx="7524327" cy="45719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412776"/>
            <a:ext cx="8028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Divisão de </a:t>
            </a:r>
            <a:r>
              <a:rPr lang="pt-BR" sz="2800" b="1" dirty="0" smtClean="0"/>
              <a:t>Inteligência Comercial</a:t>
            </a:r>
          </a:p>
          <a:p>
            <a:pPr algn="just"/>
            <a:endParaRPr lang="pt-BR" sz="800" b="1" dirty="0" smtClean="0"/>
          </a:p>
          <a:p>
            <a:pPr algn="just"/>
            <a:endParaRPr lang="pt-BR" sz="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Preparação de subsídios de inteligência comercial para autoridades brasileiras</a:t>
            </a:r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Elaboração de estudos e pesquisas de mercado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Atendimento a consultas e reclamações comerciais</a:t>
            </a:r>
            <a:endParaRPr lang="pt-BR" sz="2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02161" y="4005064"/>
            <a:ext cx="802838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Divisão de </a:t>
            </a:r>
            <a:r>
              <a:rPr lang="pt-BR" sz="2800" b="1" dirty="0" smtClean="0"/>
              <a:t>Investimentos</a:t>
            </a:r>
          </a:p>
          <a:p>
            <a:pPr algn="just"/>
            <a:endParaRPr lang="pt-BR" sz="800" b="1" dirty="0" smtClean="0"/>
          </a:p>
          <a:p>
            <a:pPr algn="just"/>
            <a:endParaRPr lang="pt-BR" sz="8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Organização de eventos de </a:t>
            </a:r>
            <a:r>
              <a:rPr lang="pt-BR" sz="2200" dirty="0"/>
              <a:t>atração de </a:t>
            </a:r>
            <a:r>
              <a:rPr lang="pt-BR" sz="2200" dirty="0" smtClean="0"/>
              <a:t>investimentos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 Apoio à internacionalização de empresas brasileiras</a:t>
            </a:r>
          </a:p>
          <a:p>
            <a:endParaRPr lang="pt-BR" sz="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Acompanhamento de temas de financiamento e de garantias à exportação (</a:t>
            </a:r>
            <a:r>
              <a:rPr lang="pt-BR" sz="2200" dirty="0" err="1" smtClean="0"/>
              <a:t>COFIG</a:t>
            </a:r>
            <a:r>
              <a:rPr lang="pt-BR" sz="2200" dirty="0" smtClean="0"/>
              <a:t>/CAMEX)</a:t>
            </a:r>
            <a:endParaRPr lang="pt-BR" sz="2200" dirty="0"/>
          </a:p>
        </p:txBody>
      </p:sp>
      <p:sp>
        <p:nvSpPr>
          <p:cNvPr id="13" name="Retângulo 12"/>
          <p:cNvSpPr/>
          <p:nvPr/>
        </p:nvSpPr>
        <p:spPr>
          <a:xfrm>
            <a:off x="1080120" y="611654"/>
            <a:ext cx="80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altLang="pt-BR" sz="2400" b="1" dirty="0" smtClean="0">
                <a:solidFill>
                  <a:schemeClr val="accent5">
                    <a:lumMod val="50000"/>
                  </a:schemeClr>
                </a:solidFill>
                <a:latin typeface="Franklin Gothic Demi Cond" panose="020B0706030402020204" pitchFamily="34" charset="0"/>
              </a:rPr>
              <a:t>O Departamento de Promoção Comercial e Investimentos (DPR)</a:t>
            </a:r>
            <a:endParaRPr lang="pt-BR" sz="2400" b="1" dirty="0" smtClean="0">
              <a:solidFill>
                <a:schemeClr val="accent5">
                  <a:lumMod val="50000"/>
                </a:schemeClr>
              </a:solidFill>
              <a:latin typeface="Franklin Gothic Demi Cond" panose="020B0706030402020204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70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1004</Words>
  <Application>Microsoft Office PowerPoint</Application>
  <PresentationFormat>Apresentação na tela (4:3)</PresentationFormat>
  <Paragraphs>256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 Mendonca</dc:creator>
  <cp:lastModifiedBy>Andressa Paranhos Guimarães</cp:lastModifiedBy>
  <cp:revision>40</cp:revision>
  <dcterms:created xsi:type="dcterms:W3CDTF">2015-07-23T19:27:58Z</dcterms:created>
  <dcterms:modified xsi:type="dcterms:W3CDTF">2015-08-26T19:19:13Z</dcterms:modified>
</cp:coreProperties>
</file>