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78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4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ndreia-ACAD\Google%20Drive\Eventos\DF%2029%20novembro\PPT\graficos%20gb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Planilha1!$G$4</c:f>
              <c:strCache>
                <c:ptCount val="1"/>
                <c:pt idx="0">
                  <c:v>Academias (mil)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Planilha1!$H$2:$N$2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2016</c:v>
                </c:pt>
                <c:pt idx="6">
                  <c:v>2017</c:v>
                </c:pt>
              </c:numCache>
            </c:numRef>
          </c:cat>
          <c:val>
            <c:numRef>
              <c:f>Planilha1!$H$4:$N$4</c:f>
              <c:numCache>
                <c:formatCode>General</c:formatCode>
                <c:ptCount val="7"/>
                <c:pt idx="0">
                  <c:v>15</c:v>
                </c:pt>
                <c:pt idx="1">
                  <c:v>18</c:v>
                </c:pt>
                <c:pt idx="2">
                  <c:v>22</c:v>
                </c:pt>
                <c:pt idx="3">
                  <c:v>23</c:v>
                </c:pt>
                <c:pt idx="4">
                  <c:v>30</c:v>
                </c:pt>
                <c:pt idx="5">
                  <c:v>31</c:v>
                </c:pt>
                <c:pt idx="6">
                  <c:v>34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6C6-4C2C-A893-628FF8D5DDDC}"/>
            </c:ext>
          </c:extLst>
        </c:ser>
        <c:ser>
          <c:idx val="2"/>
          <c:order val="2"/>
          <c:tx>
            <c:strRef>
              <c:f>Planilha1!$G$5</c:f>
              <c:strCache>
                <c:ptCount val="1"/>
                <c:pt idx="0">
                  <c:v>Clientes (milhões)</c:v>
                </c:pt>
              </c:strCache>
            </c:strRef>
          </c:tx>
          <c:spPr>
            <a:solidFill>
              <a:srgbClr val="33CCC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Planilha1!$H$2:$N$2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2016</c:v>
                </c:pt>
                <c:pt idx="6">
                  <c:v>2017</c:v>
                </c:pt>
              </c:numCache>
            </c:numRef>
          </c:cat>
          <c:val>
            <c:numRef>
              <c:f>Planilha1!$H$5:$N$5</c:f>
              <c:numCache>
                <c:formatCode>General</c:formatCode>
                <c:ptCount val="7"/>
                <c:pt idx="0">
                  <c:v>4.7</c:v>
                </c:pt>
                <c:pt idx="1">
                  <c:v>5.4</c:v>
                </c:pt>
                <c:pt idx="2">
                  <c:v>6.7</c:v>
                </c:pt>
                <c:pt idx="3">
                  <c:v>7.2</c:v>
                </c:pt>
                <c:pt idx="4">
                  <c:v>7.6</c:v>
                </c:pt>
                <c:pt idx="5">
                  <c:v>7.9</c:v>
                </c:pt>
                <c:pt idx="6">
                  <c:v>9.6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6C6-4C2C-A893-628FF8D5DDD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124101056"/>
        <c:axId val="124103016"/>
      </c:barChart>
      <c:lineChart>
        <c:grouping val="standard"/>
        <c:varyColors val="0"/>
        <c:ser>
          <c:idx val="0"/>
          <c:order val="0"/>
          <c:tx>
            <c:strRef>
              <c:f>Planilha1!$G$3</c:f>
              <c:strCache>
                <c:ptCount val="1"/>
                <c:pt idx="0">
                  <c:v>Faturamento (bi USD)</c:v>
                </c:pt>
              </c:strCache>
            </c:strRef>
          </c:tx>
          <c:spPr>
            <a:ln w="28575" cap="rnd">
              <a:solidFill>
                <a:schemeClr val="accent2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2">
                    <a:lumMod val="75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Planilha1!$H$2:$N$2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2016</c:v>
                </c:pt>
                <c:pt idx="6">
                  <c:v>2017</c:v>
                </c:pt>
              </c:numCache>
            </c:numRef>
          </c:cat>
          <c:val>
            <c:numRef>
              <c:f>Planilha1!$H$3:$N$3</c:f>
              <c:numCache>
                <c:formatCode>General</c:formatCode>
                <c:ptCount val="7"/>
                <c:pt idx="0">
                  <c:v>1.2</c:v>
                </c:pt>
                <c:pt idx="1">
                  <c:v>2</c:v>
                </c:pt>
                <c:pt idx="2">
                  <c:v>2.2999999999999998</c:v>
                </c:pt>
                <c:pt idx="3">
                  <c:v>2.4</c:v>
                </c:pt>
                <c:pt idx="4">
                  <c:v>2.5</c:v>
                </c:pt>
                <c:pt idx="5">
                  <c:v>2.4</c:v>
                </c:pt>
                <c:pt idx="6">
                  <c:v>2.1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86C6-4C2C-A893-628FF8D5DDD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24101056"/>
        <c:axId val="124103016"/>
      </c:lineChart>
      <c:catAx>
        <c:axId val="124101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24103016"/>
        <c:crosses val="autoZero"/>
        <c:auto val="1"/>
        <c:lblAlgn val="ctr"/>
        <c:lblOffset val="100"/>
        <c:noMultiLvlLbl val="0"/>
      </c:catAx>
      <c:valAx>
        <c:axId val="1241030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241010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F9DC032-F031-40EA-B2B1-4734BBE8F9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998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DF2DEE4D-A9EA-42A9-B895-FEF729AF33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97" indent="0" algn="ctr">
              <a:buNone/>
              <a:defRPr sz="2000"/>
            </a:lvl2pPr>
            <a:lvl3pPr marL="914394" indent="0" algn="ctr">
              <a:buNone/>
              <a:defRPr sz="1801"/>
            </a:lvl3pPr>
            <a:lvl4pPr marL="1371596" indent="0" algn="ctr">
              <a:buNone/>
              <a:defRPr sz="1600"/>
            </a:lvl4pPr>
            <a:lvl5pPr marL="1828793" indent="0" algn="ctr">
              <a:buNone/>
              <a:defRPr sz="1600"/>
            </a:lvl5pPr>
            <a:lvl6pPr marL="2285989" indent="0" algn="ctr">
              <a:buNone/>
              <a:defRPr sz="1600"/>
            </a:lvl6pPr>
            <a:lvl7pPr marL="2743188" indent="0" algn="ctr">
              <a:buNone/>
              <a:defRPr sz="1600"/>
            </a:lvl7pPr>
            <a:lvl8pPr marL="3200388" indent="0" algn="ctr">
              <a:buNone/>
              <a:defRPr sz="1600"/>
            </a:lvl8pPr>
            <a:lvl9pPr marL="3657585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cxnSp>
        <p:nvCxnSpPr>
          <p:cNvPr id="21" name="Conector reto 20">
            <a:extLst>
              <a:ext uri="{FF2B5EF4-FFF2-40B4-BE49-F238E27FC236}">
                <a16:creationId xmlns:a16="http://schemas.microsoft.com/office/drawing/2014/main" xmlns="" id="{9AB99934-0D78-4FB9-AA28-3478529BFABD}"/>
              </a:ext>
            </a:extLst>
          </p:cNvPr>
          <p:cNvCxnSpPr>
            <a:cxnSpLocks/>
          </p:cNvCxnSpPr>
          <p:nvPr userDrawn="1"/>
        </p:nvCxnSpPr>
        <p:spPr>
          <a:xfrm>
            <a:off x="2965654" y="1122234"/>
            <a:ext cx="8738668" cy="0"/>
          </a:xfrm>
          <a:prstGeom prst="line">
            <a:avLst/>
          </a:prstGeom>
          <a:ln w="28575" cap="flat" cmpd="sng" algn="ctr">
            <a:solidFill>
              <a:schemeClr val="bg1">
                <a:lumMod val="75000"/>
              </a:schemeClr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5104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32D154E-5115-4FCE-8635-B65522B3E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A0110717-25FB-4E5B-889F-2665E0996D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CB2F10A9-0035-44EB-90E5-F5CADD7737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1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3E3EEB06-DC34-453E-96D3-C61F09F5D313}" type="datetimeFigureOut">
              <a:rPr lang="pt-BR" smtClean="0"/>
              <a:pPr/>
              <a:t>29/11/2017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BED7C01C-ADB9-42E3-9278-361262579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5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4CFE8EF3-8D37-4DA9-A7E3-13D4004A0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1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13B93482-47E3-49A8-ABE2-E2BCF76D92B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1189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E65BBFF7-E200-429B-9781-08027C065F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899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CD96A412-9AE1-4F5B-90CD-662C9E9F5D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562F4632-44FF-4E6E-A682-0E11633603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1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3E3EEB06-DC34-453E-96D3-C61F09F5D313}" type="datetimeFigureOut">
              <a:rPr lang="pt-BR" smtClean="0"/>
              <a:pPr/>
              <a:t>29/11/2017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79648B9B-1D32-4DEF-9E7A-76ADD0C12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5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D25BE669-D8B9-4CA5-A2B9-457F4A1A8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1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13B93482-47E3-49A8-ABE2-E2BCF76D92B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49167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F9DC032-F031-40EA-B2B1-4734BBE8F9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998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DF2DEE4D-A9EA-42A9-B895-FEF729AF33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97" indent="0" algn="ctr">
              <a:buNone/>
              <a:defRPr sz="2000"/>
            </a:lvl2pPr>
            <a:lvl3pPr marL="914394" indent="0" algn="ctr">
              <a:buNone/>
              <a:defRPr sz="1801"/>
            </a:lvl3pPr>
            <a:lvl4pPr marL="1371596" indent="0" algn="ctr">
              <a:buNone/>
              <a:defRPr sz="1600"/>
            </a:lvl4pPr>
            <a:lvl5pPr marL="1828793" indent="0" algn="ctr">
              <a:buNone/>
              <a:defRPr sz="1600"/>
            </a:lvl5pPr>
            <a:lvl6pPr marL="2285989" indent="0" algn="ctr">
              <a:buNone/>
              <a:defRPr sz="1600"/>
            </a:lvl6pPr>
            <a:lvl7pPr marL="2743188" indent="0" algn="ctr">
              <a:buNone/>
              <a:defRPr sz="1600"/>
            </a:lvl7pPr>
            <a:lvl8pPr marL="3200388" indent="0" algn="ctr">
              <a:buNone/>
              <a:defRPr sz="1600"/>
            </a:lvl8pPr>
            <a:lvl9pPr marL="3657585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cxnSp>
        <p:nvCxnSpPr>
          <p:cNvPr id="21" name="Conector reto 20">
            <a:extLst>
              <a:ext uri="{FF2B5EF4-FFF2-40B4-BE49-F238E27FC236}">
                <a16:creationId xmlns:a16="http://schemas.microsoft.com/office/drawing/2014/main" xmlns="" id="{9AB99934-0D78-4FB9-AA28-3478529BFABD}"/>
              </a:ext>
            </a:extLst>
          </p:cNvPr>
          <p:cNvCxnSpPr>
            <a:cxnSpLocks/>
          </p:cNvCxnSpPr>
          <p:nvPr userDrawn="1"/>
        </p:nvCxnSpPr>
        <p:spPr>
          <a:xfrm>
            <a:off x="2965654" y="1122234"/>
            <a:ext cx="8738668" cy="0"/>
          </a:xfrm>
          <a:prstGeom prst="line">
            <a:avLst/>
          </a:prstGeom>
          <a:ln w="28575" cap="flat" cmpd="sng" algn="ctr">
            <a:solidFill>
              <a:schemeClr val="bg1">
                <a:lumMod val="75000"/>
              </a:schemeClr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18219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B95EA74-1553-457F-8F67-F0D2CE72E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F5422B13-EEC8-419F-8180-09D7B0F72A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CC0B94D5-0C47-45EF-86AA-BED7CA58C31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1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3E3EEB06-DC34-453E-96D3-C61F09F5D313}" type="datetimeFigureOut">
              <a:rPr lang="pt-BR" smtClean="0"/>
              <a:pPr/>
              <a:t>29/11/2017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D5154166-B25D-4C06-874B-F2CB7717D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5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F9980462-1479-4633-90DD-3CAB4F1FB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1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13B93482-47E3-49A8-ABE2-E2BCF76D92B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03752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AE23E0A-3877-4F6B-B812-5B8DE6BCC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3" y="1709738"/>
            <a:ext cx="10515600" cy="2852737"/>
          </a:xfrm>
        </p:spPr>
        <p:txBody>
          <a:bodyPr anchor="b"/>
          <a:lstStyle>
            <a:lvl1pPr>
              <a:defRPr sz="5998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8802A0F9-F790-4105-85A0-DB3B87F54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3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9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94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5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9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8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8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8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C49CD3F0-1E02-4724-8FB2-865DFF6D7CA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1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3E3EEB06-DC34-453E-96D3-C61F09F5D313}" type="datetimeFigureOut">
              <a:rPr lang="pt-BR" smtClean="0"/>
              <a:pPr/>
              <a:t>29/11/2017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EE4C6846-9D76-443A-80D7-84C7DD0D1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5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8E11850B-F4D4-4F3C-8172-2C3B059FC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1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13B93482-47E3-49A8-ABE2-E2BCF76D92B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88095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D3600C3-2570-4896-B0ED-3404424CB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2F797642-CF17-41E1-BB2A-B77768B10E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47511951-6B98-45DA-B57F-69462350C0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56A8DF12-9FE1-49D0-B8D3-84FF09A39F9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1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3E3EEB06-DC34-453E-96D3-C61F09F5D313}" type="datetimeFigureOut">
              <a:rPr lang="pt-BR" smtClean="0"/>
              <a:pPr/>
              <a:t>29/11/2017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30921456-AF49-4852-B3F0-830B9C353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5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447811EC-2657-4F28-B127-A742BA74D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1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13B93482-47E3-49A8-ABE2-E2BCF76D92B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52294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919B656-8761-4B16-B29D-2272EAEAF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365129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5F959DA0-5F14-432B-8140-7CA975425D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95" y="1681164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7" indent="0">
              <a:buNone/>
              <a:defRPr sz="2000" b="1"/>
            </a:lvl2pPr>
            <a:lvl3pPr marL="914394" indent="0">
              <a:buNone/>
              <a:defRPr sz="1801" b="1"/>
            </a:lvl3pPr>
            <a:lvl4pPr marL="1371596" indent="0">
              <a:buNone/>
              <a:defRPr sz="1600" b="1"/>
            </a:lvl4pPr>
            <a:lvl5pPr marL="1828793" indent="0">
              <a:buNone/>
              <a:defRPr sz="1600" b="1"/>
            </a:lvl5pPr>
            <a:lvl6pPr marL="2285989" indent="0">
              <a:buNone/>
              <a:defRPr sz="1600" b="1"/>
            </a:lvl6pPr>
            <a:lvl7pPr marL="2743188" indent="0">
              <a:buNone/>
              <a:defRPr sz="1600" b="1"/>
            </a:lvl7pPr>
            <a:lvl8pPr marL="3200388" indent="0">
              <a:buNone/>
              <a:defRPr sz="1600" b="1"/>
            </a:lvl8pPr>
            <a:lvl9pPr marL="3657585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6D12B3DC-4CF8-41DC-805A-6CF1A2C146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95" y="2505076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xmlns="" id="{4B2AD427-E0D2-4C8F-9C39-77C22B2584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3" y="1681164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7" indent="0">
              <a:buNone/>
              <a:defRPr sz="2000" b="1"/>
            </a:lvl2pPr>
            <a:lvl3pPr marL="914394" indent="0">
              <a:buNone/>
              <a:defRPr sz="1801" b="1"/>
            </a:lvl3pPr>
            <a:lvl4pPr marL="1371596" indent="0">
              <a:buNone/>
              <a:defRPr sz="1600" b="1"/>
            </a:lvl4pPr>
            <a:lvl5pPr marL="1828793" indent="0">
              <a:buNone/>
              <a:defRPr sz="1600" b="1"/>
            </a:lvl5pPr>
            <a:lvl6pPr marL="2285989" indent="0">
              <a:buNone/>
              <a:defRPr sz="1600" b="1"/>
            </a:lvl6pPr>
            <a:lvl7pPr marL="2743188" indent="0">
              <a:buNone/>
              <a:defRPr sz="1600" b="1"/>
            </a:lvl7pPr>
            <a:lvl8pPr marL="3200388" indent="0">
              <a:buNone/>
              <a:defRPr sz="1600" b="1"/>
            </a:lvl8pPr>
            <a:lvl9pPr marL="3657585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xmlns="" id="{4003852B-A91B-4540-87BD-80903F3C4B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3" y="2505076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xmlns="" id="{5CBA60C2-3092-4D9E-A563-28C2BB01D3E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1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3E3EEB06-DC34-453E-96D3-C61F09F5D313}" type="datetimeFigureOut">
              <a:rPr lang="pt-BR" smtClean="0"/>
              <a:pPr/>
              <a:t>29/11/2017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xmlns="" id="{9DD72C9F-5619-4A50-9FCC-E8FC10DE0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5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xmlns="" id="{078B51D4-5B7D-46B5-B76F-80DA1CAEE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1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13B93482-47E3-49A8-ABE2-E2BCF76D92B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35885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4EDA2E0-25C9-4D9F-8BF2-784BD3EC3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xmlns="" id="{50B1A686-7BAB-41B4-8C4E-A8958326255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1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3E3EEB06-DC34-453E-96D3-C61F09F5D313}" type="datetimeFigureOut">
              <a:rPr lang="pt-BR" smtClean="0"/>
              <a:pPr/>
              <a:t>29/11/2017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xmlns="" id="{DDE4D810-C0B1-43A4-978D-45F62B47A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5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xmlns="" id="{DDABF8F8-FB2E-48C4-8F3E-94A239DEF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1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13B93482-47E3-49A8-ABE2-E2BCF76D92B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22181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xmlns="" id="{FC13BCDD-5372-484E-8492-C5ECDA78AC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1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3E3EEB06-DC34-453E-96D3-C61F09F5D313}" type="datetimeFigureOut">
              <a:rPr lang="pt-BR" smtClean="0"/>
              <a:pPr/>
              <a:t>29/11/2017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xmlns="" id="{5C6E3A82-F9C7-41C4-8ACB-49428290A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5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xmlns="" id="{CF87AF0F-8274-4BED-B3D5-9D332094F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1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13B93482-47E3-49A8-ABE2-E2BCF76D92B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23842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0C5CB2C-B563-41B4-889F-7865A7ECA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1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C1BECD72-D832-42F1-B586-D1F32B775C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94" y="987429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98006D94-2E01-4BC1-BC6E-C7E9220DBA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1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7" indent="0">
              <a:buNone/>
              <a:defRPr sz="1401"/>
            </a:lvl2pPr>
            <a:lvl3pPr marL="914394" indent="0">
              <a:buNone/>
              <a:defRPr sz="1200"/>
            </a:lvl3pPr>
            <a:lvl4pPr marL="1371596" indent="0">
              <a:buNone/>
              <a:defRPr sz="1001"/>
            </a:lvl4pPr>
            <a:lvl5pPr marL="1828793" indent="0">
              <a:buNone/>
              <a:defRPr sz="1001"/>
            </a:lvl5pPr>
            <a:lvl6pPr marL="2285989" indent="0">
              <a:buNone/>
              <a:defRPr sz="1001"/>
            </a:lvl6pPr>
            <a:lvl7pPr marL="2743188" indent="0">
              <a:buNone/>
              <a:defRPr sz="1001"/>
            </a:lvl7pPr>
            <a:lvl8pPr marL="3200388" indent="0">
              <a:buNone/>
              <a:defRPr sz="1001"/>
            </a:lvl8pPr>
            <a:lvl9pPr marL="3657585" indent="0">
              <a:buNone/>
              <a:defRPr sz="100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224440EA-F267-4055-911F-49889225D1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1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3E3EEB06-DC34-453E-96D3-C61F09F5D313}" type="datetimeFigureOut">
              <a:rPr lang="pt-BR" smtClean="0"/>
              <a:pPr/>
              <a:t>29/11/2017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9DE9DAD7-ACF1-4021-AF58-7C5BD0692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5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6D5FA6DA-CA4C-41CD-B7E5-55E5E287D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1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13B93482-47E3-49A8-ABE2-E2BCF76D92B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030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B95EA74-1553-457F-8F67-F0D2CE72E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F5422B13-EEC8-419F-8180-09D7B0F72A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CC0B94D5-0C47-45EF-86AA-BED7CA58C31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1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3E3EEB06-DC34-453E-96D3-C61F09F5D313}" type="datetimeFigureOut">
              <a:rPr lang="pt-BR" smtClean="0"/>
              <a:pPr/>
              <a:t>29/11/2017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D5154166-B25D-4C06-874B-F2CB7717D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5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F9980462-1479-4633-90DD-3CAB4F1FB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1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13B93482-47E3-49A8-ABE2-E2BCF76D92B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015659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DABCBB8-F55F-40F4-AAD2-C9450197C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1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xmlns="" id="{1FF12046-FE50-4390-B0D9-3A5886824D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94" y="987429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97" indent="0">
              <a:buNone/>
              <a:defRPr sz="2800"/>
            </a:lvl2pPr>
            <a:lvl3pPr marL="914394" indent="0">
              <a:buNone/>
              <a:defRPr sz="2400"/>
            </a:lvl3pPr>
            <a:lvl4pPr marL="1371596" indent="0">
              <a:buNone/>
              <a:defRPr sz="2000"/>
            </a:lvl4pPr>
            <a:lvl5pPr marL="1828793" indent="0">
              <a:buNone/>
              <a:defRPr sz="2000"/>
            </a:lvl5pPr>
            <a:lvl6pPr marL="2285989" indent="0">
              <a:buNone/>
              <a:defRPr sz="2000"/>
            </a:lvl6pPr>
            <a:lvl7pPr marL="2743188" indent="0">
              <a:buNone/>
              <a:defRPr sz="2000"/>
            </a:lvl7pPr>
            <a:lvl8pPr marL="3200388" indent="0">
              <a:buNone/>
              <a:defRPr sz="2000"/>
            </a:lvl8pPr>
            <a:lvl9pPr marL="3657585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6884A1A0-246B-4F2A-9646-C00B4F6ACA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1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7" indent="0">
              <a:buNone/>
              <a:defRPr sz="1401"/>
            </a:lvl2pPr>
            <a:lvl3pPr marL="914394" indent="0">
              <a:buNone/>
              <a:defRPr sz="1200"/>
            </a:lvl3pPr>
            <a:lvl4pPr marL="1371596" indent="0">
              <a:buNone/>
              <a:defRPr sz="1001"/>
            </a:lvl4pPr>
            <a:lvl5pPr marL="1828793" indent="0">
              <a:buNone/>
              <a:defRPr sz="1001"/>
            </a:lvl5pPr>
            <a:lvl6pPr marL="2285989" indent="0">
              <a:buNone/>
              <a:defRPr sz="1001"/>
            </a:lvl6pPr>
            <a:lvl7pPr marL="2743188" indent="0">
              <a:buNone/>
              <a:defRPr sz="1001"/>
            </a:lvl7pPr>
            <a:lvl8pPr marL="3200388" indent="0">
              <a:buNone/>
              <a:defRPr sz="1001"/>
            </a:lvl8pPr>
            <a:lvl9pPr marL="3657585" indent="0">
              <a:buNone/>
              <a:defRPr sz="100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CD402E35-448C-48E9-8D38-6A15088975B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1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3E3EEB06-DC34-453E-96D3-C61F09F5D313}" type="datetimeFigureOut">
              <a:rPr lang="pt-BR" smtClean="0"/>
              <a:pPr/>
              <a:t>29/11/2017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130D7DA8-3434-4347-B227-49548693C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5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2A5D870C-AFEF-4E0E-BFC3-CBF5B73EA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1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13B93482-47E3-49A8-ABE2-E2BCF76D92B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78259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32D154E-5115-4FCE-8635-B65522B3E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A0110717-25FB-4E5B-889F-2665E0996D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CB2F10A9-0035-44EB-90E5-F5CADD7737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1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3E3EEB06-DC34-453E-96D3-C61F09F5D313}" type="datetimeFigureOut">
              <a:rPr lang="pt-BR" smtClean="0"/>
              <a:pPr/>
              <a:t>29/11/2017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BED7C01C-ADB9-42E3-9278-361262579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5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4CFE8EF3-8D37-4DA9-A7E3-13D4004A0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1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13B93482-47E3-49A8-ABE2-E2BCF76D92B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92741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E65BBFF7-E200-429B-9781-08027C065F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899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CD96A412-9AE1-4F5B-90CD-662C9E9F5D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562F4632-44FF-4E6E-A682-0E11633603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1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3E3EEB06-DC34-453E-96D3-C61F09F5D313}" type="datetimeFigureOut">
              <a:rPr lang="pt-BR" smtClean="0"/>
              <a:pPr/>
              <a:t>29/11/2017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79648B9B-1D32-4DEF-9E7A-76ADD0C12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5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D25BE669-D8B9-4CA5-A2B9-457F4A1A8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1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13B93482-47E3-49A8-ABE2-E2BCF76D92B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9642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AE23E0A-3877-4F6B-B812-5B8DE6BCC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3" y="1709738"/>
            <a:ext cx="10515600" cy="2852737"/>
          </a:xfrm>
        </p:spPr>
        <p:txBody>
          <a:bodyPr anchor="b"/>
          <a:lstStyle>
            <a:lvl1pPr>
              <a:defRPr sz="5998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8802A0F9-F790-4105-85A0-DB3B87F54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3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9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94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5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9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8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8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8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C49CD3F0-1E02-4724-8FB2-865DFF6D7CA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1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3E3EEB06-DC34-453E-96D3-C61F09F5D313}" type="datetimeFigureOut">
              <a:rPr lang="pt-BR" smtClean="0"/>
              <a:pPr/>
              <a:t>29/11/2017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EE4C6846-9D76-443A-80D7-84C7DD0D1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5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8E11850B-F4D4-4F3C-8172-2C3B059FC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1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13B93482-47E3-49A8-ABE2-E2BCF76D92B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9702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D3600C3-2570-4896-B0ED-3404424CB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2F797642-CF17-41E1-BB2A-B77768B10E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47511951-6B98-45DA-B57F-69462350C0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56A8DF12-9FE1-49D0-B8D3-84FF09A39F9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1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3E3EEB06-DC34-453E-96D3-C61F09F5D313}" type="datetimeFigureOut">
              <a:rPr lang="pt-BR" smtClean="0"/>
              <a:pPr/>
              <a:t>29/11/2017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30921456-AF49-4852-B3F0-830B9C353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5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447811EC-2657-4F28-B127-A742BA74D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1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13B93482-47E3-49A8-ABE2-E2BCF76D92B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3359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919B656-8761-4B16-B29D-2272EAEAF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365129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5F959DA0-5F14-432B-8140-7CA975425D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95" y="1681164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7" indent="0">
              <a:buNone/>
              <a:defRPr sz="2000" b="1"/>
            </a:lvl2pPr>
            <a:lvl3pPr marL="914394" indent="0">
              <a:buNone/>
              <a:defRPr sz="1801" b="1"/>
            </a:lvl3pPr>
            <a:lvl4pPr marL="1371596" indent="0">
              <a:buNone/>
              <a:defRPr sz="1600" b="1"/>
            </a:lvl4pPr>
            <a:lvl5pPr marL="1828793" indent="0">
              <a:buNone/>
              <a:defRPr sz="1600" b="1"/>
            </a:lvl5pPr>
            <a:lvl6pPr marL="2285989" indent="0">
              <a:buNone/>
              <a:defRPr sz="1600" b="1"/>
            </a:lvl6pPr>
            <a:lvl7pPr marL="2743188" indent="0">
              <a:buNone/>
              <a:defRPr sz="1600" b="1"/>
            </a:lvl7pPr>
            <a:lvl8pPr marL="3200388" indent="0">
              <a:buNone/>
              <a:defRPr sz="1600" b="1"/>
            </a:lvl8pPr>
            <a:lvl9pPr marL="3657585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6D12B3DC-4CF8-41DC-805A-6CF1A2C146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95" y="2505076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xmlns="" id="{4B2AD427-E0D2-4C8F-9C39-77C22B2584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3" y="1681164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7" indent="0">
              <a:buNone/>
              <a:defRPr sz="2000" b="1"/>
            </a:lvl2pPr>
            <a:lvl3pPr marL="914394" indent="0">
              <a:buNone/>
              <a:defRPr sz="1801" b="1"/>
            </a:lvl3pPr>
            <a:lvl4pPr marL="1371596" indent="0">
              <a:buNone/>
              <a:defRPr sz="1600" b="1"/>
            </a:lvl4pPr>
            <a:lvl5pPr marL="1828793" indent="0">
              <a:buNone/>
              <a:defRPr sz="1600" b="1"/>
            </a:lvl5pPr>
            <a:lvl6pPr marL="2285989" indent="0">
              <a:buNone/>
              <a:defRPr sz="1600" b="1"/>
            </a:lvl6pPr>
            <a:lvl7pPr marL="2743188" indent="0">
              <a:buNone/>
              <a:defRPr sz="1600" b="1"/>
            </a:lvl7pPr>
            <a:lvl8pPr marL="3200388" indent="0">
              <a:buNone/>
              <a:defRPr sz="1600" b="1"/>
            </a:lvl8pPr>
            <a:lvl9pPr marL="3657585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xmlns="" id="{4003852B-A91B-4540-87BD-80903F3C4B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3" y="2505076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xmlns="" id="{5CBA60C2-3092-4D9E-A563-28C2BB01D3E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1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3E3EEB06-DC34-453E-96D3-C61F09F5D313}" type="datetimeFigureOut">
              <a:rPr lang="pt-BR" smtClean="0"/>
              <a:pPr/>
              <a:t>29/11/2017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xmlns="" id="{9DD72C9F-5619-4A50-9FCC-E8FC10DE0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5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xmlns="" id="{078B51D4-5B7D-46B5-B76F-80DA1CAEE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1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13B93482-47E3-49A8-ABE2-E2BCF76D92B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4498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4EDA2E0-25C9-4D9F-8BF2-784BD3EC3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xmlns="" id="{50B1A686-7BAB-41B4-8C4E-A8958326255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1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3E3EEB06-DC34-453E-96D3-C61F09F5D313}" type="datetimeFigureOut">
              <a:rPr lang="pt-BR" smtClean="0"/>
              <a:pPr/>
              <a:t>29/11/2017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xmlns="" id="{DDE4D810-C0B1-43A4-978D-45F62B47A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5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xmlns="" id="{DDABF8F8-FB2E-48C4-8F3E-94A239DEF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1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13B93482-47E3-49A8-ABE2-E2BCF76D92B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3495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4648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0C5CB2C-B563-41B4-889F-7865A7ECA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1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C1BECD72-D832-42F1-B586-D1F32B775C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94" y="987429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98006D94-2E01-4BC1-BC6E-C7E9220DBA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1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7" indent="0">
              <a:buNone/>
              <a:defRPr sz="1401"/>
            </a:lvl2pPr>
            <a:lvl3pPr marL="914394" indent="0">
              <a:buNone/>
              <a:defRPr sz="1200"/>
            </a:lvl3pPr>
            <a:lvl4pPr marL="1371596" indent="0">
              <a:buNone/>
              <a:defRPr sz="1001"/>
            </a:lvl4pPr>
            <a:lvl5pPr marL="1828793" indent="0">
              <a:buNone/>
              <a:defRPr sz="1001"/>
            </a:lvl5pPr>
            <a:lvl6pPr marL="2285989" indent="0">
              <a:buNone/>
              <a:defRPr sz="1001"/>
            </a:lvl6pPr>
            <a:lvl7pPr marL="2743188" indent="0">
              <a:buNone/>
              <a:defRPr sz="1001"/>
            </a:lvl7pPr>
            <a:lvl8pPr marL="3200388" indent="0">
              <a:buNone/>
              <a:defRPr sz="1001"/>
            </a:lvl8pPr>
            <a:lvl9pPr marL="3657585" indent="0">
              <a:buNone/>
              <a:defRPr sz="100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224440EA-F267-4055-911F-49889225D1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1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3E3EEB06-DC34-453E-96D3-C61F09F5D313}" type="datetimeFigureOut">
              <a:rPr lang="pt-BR" smtClean="0"/>
              <a:pPr/>
              <a:t>29/11/2017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9DE9DAD7-ACF1-4021-AF58-7C5BD0692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5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6D5FA6DA-CA4C-41CD-B7E5-55E5E287D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1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13B93482-47E3-49A8-ABE2-E2BCF76D92B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6810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DABCBB8-F55F-40F4-AAD2-C9450197C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1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xmlns="" id="{1FF12046-FE50-4390-B0D9-3A5886824D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94" y="987429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97" indent="0">
              <a:buNone/>
              <a:defRPr sz="2800"/>
            </a:lvl2pPr>
            <a:lvl3pPr marL="914394" indent="0">
              <a:buNone/>
              <a:defRPr sz="2400"/>
            </a:lvl3pPr>
            <a:lvl4pPr marL="1371596" indent="0">
              <a:buNone/>
              <a:defRPr sz="2000"/>
            </a:lvl4pPr>
            <a:lvl5pPr marL="1828793" indent="0">
              <a:buNone/>
              <a:defRPr sz="2000"/>
            </a:lvl5pPr>
            <a:lvl6pPr marL="2285989" indent="0">
              <a:buNone/>
              <a:defRPr sz="2000"/>
            </a:lvl6pPr>
            <a:lvl7pPr marL="2743188" indent="0">
              <a:buNone/>
              <a:defRPr sz="2000"/>
            </a:lvl7pPr>
            <a:lvl8pPr marL="3200388" indent="0">
              <a:buNone/>
              <a:defRPr sz="2000"/>
            </a:lvl8pPr>
            <a:lvl9pPr marL="3657585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6884A1A0-246B-4F2A-9646-C00B4F6ACA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1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7" indent="0">
              <a:buNone/>
              <a:defRPr sz="1401"/>
            </a:lvl2pPr>
            <a:lvl3pPr marL="914394" indent="0">
              <a:buNone/>
              <a:defRPr sz="1200"/>
            </a:lvl3pPr>
            <a:lvl4pPr marL="1371596" indent="0">
              <a:buNone/>
              <a:defRPr sz="1001"/>
            </a:lvl4pPr>
            <a:lvl5pPr marL="1828793" indent="0">
              <a:buNone/>
              <a:defRPr sz="1001"/>
            </a:lvl5pPr>
            <a:lvl6pPr marL="2285989" indent="0">
              <a:buNone/>
              <a:defRPr sz="1001"/>
            </a:lvl6pPr>
            <a:lvl7pPr marL="2743188" indent="0">
              <a:buNone/>
              <a:defRPr sz="1001"/>
            </a:lvl7pPr>
            <a:lvl8pPr marL="3200388" indent="0">
              <a:buNone/>
              <a:defRPr sz="1001"/>
            </a:lvl8pPr>
            <a:lvl9pPr marL="3657585" indent="0">
              <a:buNone/>
              <a:defRPr sz="100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CD402E35-448C-48E9-8D38-6A15088975B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1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3E3EEB06-DC34-453E-96D3-C61F09F5D313}" type="datetimeFigureOut">
              <a:rPr lang="pt-BR" smtClean="0"/>
              <a:pPr/>
              <a:t>29/11/2017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130D7DA8-3434-4347-B227-49548693C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5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2A5D870C-AFEF-4E0E-BFC3-CBF5B73EA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1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13B93482-47E3-49A8-ABE2-E2BCF76D92B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2885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18" Type="http://schemas.openxmlformats.org/officeDocument/2006/relationships/image" Target="../media/image7.jpeg"/><Relationship Id="rId3" Type="http://schemas.openxmlformats.org/officeDocument/2006/relationships/slideLayout" Target="../slideLayouts/slideLayout14.xml"/><Relationship Id="rId21" Type="http://schemas.openxmlformats.org/officeDocument/2006/relationships/image" Target="../media/image10.png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17" Type="http://schemas.openxmlformats.org/officeDocument/2006/relationships/image" Target="../media/image6.jpe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5.png"/><Relationship Id="rId20" Type="http://schemas.openxmlformats.org/officeDocument/2006/relationships/image" Target="../media/image9.jpe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8.pn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png"/><Relationship Id="rId22" Type="http://schemas.openxmlformats.org/officeDocument/2006/relationships/image" Target="../media/image1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xmlns="" id="{1E58CB7C-40F5-4A21-84D4-2A2795F41C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5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BD581B55-CCD1-463D-B030-52D0D982CB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5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xmlns="" id="{05B7B747-33C2-4DB6-8EB9-12497BD7B4A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/>
          <a:srcRect t="19197" b="12819"/>
          <a:stretch/>
        </p:blipFill>
        <p:spPr>
          <a:xfrm>
            <a:off x="192041" y="320727"/>
            <a:ext cx="2675662" cy="901929"/>
          </a:xfrm>
          <a:prstGeom prst="rect">
            <a:avLst/>
          </a:prstGeom>
        </p:spPr>
      </p:pic>
      <p:cxnSp>
        <p:nvCxnSpPr>
          <p:cNvPr id="17" name="Conector reto 16">
            <a:extLst>
              <a:ext uri="{FF2B5EF4-FFF2-40B4-BE49-F238E27FC236}">
                <a16:creationId xmlns:a16="http://schemas.microsoft.com/office/drawing/2014/main" xmlns="" id="{9A1C5F03-5D85-4699-91E2-9320DB6AC6DC}"/>
              </a:ext>
            </a:extLst>
          </p:cNvPr>
          <p:cNvCxnSpPr>
            <a:cxnSpLocks/>
          </p:cNvCxnSpPr>
          <p:nvPr userDrawn="1"/>
        </p:nvCxnSpPr>
        <p:spPr>
          <a:xfrm>
            <a:off x="192041" y="6449367"/>
            <a:ext cx="6883129" cy="0"/>
          </a:xfrm>
          <a:prstGeom prst="line">
            <a:avLst/>
          </a:prstGeom>
          <a:ln w="28575" cap="flat" cmpd="sng" algn="ctr">
            <a:solidFill>
              <a:schemeClr val="tx1">
                <a:lumMod val="50000"/>
                <a:lumOff val="50000"/>
              </a:schemeClr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9F510409-6310-485F-BBA1-0C1210BA62B3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9031238" y="5942855"/>
            <a:ext cx="2675662" cy="715154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6E9C851A-ADD2-419D-A6A1-FEF211660962}"/>
              </a:ext>
            </a:extLst>
          </p:cNvPr>
          <p:cNvSpPr txBox="1"/>
          <p:nvPr userDrawn="1"/>
        </p:nvSpPr>
        <p:spPr>
          <a:xfrm>
            <a:off x="6699861" y="6094489"/>
            <a:ext cx="232255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100" dirty="0"/>
              <a:t>Comissão de </a:t>
            </a:r>
          </a:p>
          <a:p>
            <a:pPr algn="r"/>
            <a:r>
              <a:rPr lang="pt-BR" sz="1100" dirty="0"/>
              <a:t>Desenvolvimento Econômico, Indústria, Comércio e Serviços</a:t>
            </a:r>
          </a:p>
        </p:txBody>
      </p:sp>
    </p:spTree>
    <p:extLst>
      <p:ext uri="{BB962C8B-B14F-4D97-AF65-F5344CB8AC3E}">
        <p14:creationId xmlns:p14="http://schemas.microsoft.com/office/powerpoint/2010/main" val="2550433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9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394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99" indent="-228600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96" indent="-228600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92" indent="-228600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389" indent="-228600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590" indent="-228600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788" indent="-228600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8985" indent="-228600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182" indent="-228600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39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97" algn="l" defTabSz="91439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94" algn="l" defTabSz="91439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96" algn="l" defTabSz="91439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93" algn="l" defTabSz="91439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989" algn="l" defTabSz="91439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188" algn="l" defTabSz="91439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388" algn="l" defTabSz="91439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585" algn="l" defTabSz="91439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xmlns="" id="{1E58CB7C-40F5-4A21-84D4-2A2795F41C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5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BD581B55-CCD1-463D-B030-52D0D982CB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5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xmlns="" id="{05B7B747-33C2-4DB6-8EB9-12497BD7B4A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/>
          <a:srcRect t="19197" b="12819"/>
          <a:stretch/>
        </p:blipFill>
        <p:spPr>
          <a:xfrm>
            <a:off x="192041" y="320727"/>
            <a:ext cx="2675662" cy="901929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xmlns="" id="{D27995B2-784D-42B6-A347-C6D56662917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 cstate="print"/>
          <a:srcRect t="2719" b="32709"/>
          <a:stretch/>
        </p:blipFill>
        <p:spPr>
          <a:xfrm>
            <a:off x="1811634" y="6273718"/>
            <a:ext cx="1392441" cy="440861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xmlns="" id="{E163877A-DC56-4829-A352-595838C0585C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/>
          <a:stretch>
            <a:fillRect/>
          </a:stretch>
        </p:blipFill>
        <p:spPr>
          <a:xfrm>
            <a:off x="3413339" y="6247688"/>
            <a:ext cx="1213812" cy="441312"/>
          </a:xfrm>
          <a:prstGeom prst="rect">
            <a:avLst/>
          </a:prstGeom>
        </p:spPr>
      </p:pic>
      <p:pic>
        <p:nvPicPr>
          <p:cNvPr id="12" name="Imagem 11">
            <a:extLst>
              <a:ext uri="{FF2B5EF4-FFF2-40B4-BE49-F238E27FC236}">
                <a16:creationId xmlns:a16="http://schemas.microsoft.com/office/drawing/2014/main" xmlns="" id="{A51EB062-8F8D-4B21-8CD1-674E76E214A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6" cstate="print"/>
          <a:srcRect t="29478" b="20850"/>
          <a:stretch/>
        </p:blipFill>
        <p:spPr>
          <a:xfrm>
            <a:off x="193424" y="6304962"/>
            <a:ext cx="1408306" cy="349764"/>
          </a:xfrm>
          <a:prstGeom prst="rect">
            <a:avLst/>
          </a:prstGeom>
        </p:spPr>
      </p:pic>
      <p:pic>
        <p:nvPicPr>
          <p:cNvPr id="13" name="Imagem 12">
            <a:extLst>
              <a:ext uri="{FF2B5EF4-FFF2-40B4-BE49-F238E27FC236}">
                <a16:creationId xmlns:a16="http://schemas.microsoft.com/office/drawing/2014/main" xmlns="" id="{33725B97-0866-4829-AE7B-1E73942BA2F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7" cstate="print"/>
          <a:srcRect l="10241" r="7602" b="17012"/>
          <a:stretch/>
        </p:blipFill>
        <p:spPr>
          <a:xfrm>
            <a:off x="4807228" y="6269946"/>
            <a:ext cx="1404619" cy="420913"/>
          </a:xfrm>
          <a:prstGeom prst="rect">
            <a:avLst/>
          </a:prstGeom>
        </p:spPr>
      </p:pic>
      <p:pic>
        <p:nvPicPr>
          <p:cNvPr id="15" name="Imagem 14">
            <a:extLst>
              <a:ext uri="{FF2B5EF4-FFF2-40B4-BE49-F238E27FC236}">
                <a16:creationId xmlns:a16="http://schemas.microsoft.com/office/drawing/2014/main" xmlns="" id="{DEF90F20-31BD-40C5-B02D-3BB37BD92AA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8" cstate="print"/>
          <a:srcRect l="7239" t="17025" r="7702" b="15442"/>
          <a:stretch/>
        </p:blipFill>
        <p:spPr>
          <a:xfrm>
            <a:off x="11159120" y="6190620"/>
            <a:ext cx="582379" cy="303850"/>
          </a:xfrm>
          <a:prstGeom prst="rect">
            <a:avLst/>
          </a:prstGeom>
        </p:spPr>
      </p:pic>
      <p:cxnSp>
        <p:nvCxnSpPr>
          <p:cNvPr id="17" name="Conector reto 16">
            <a:extLst>
              <a:ext uri="{FF2B5EF4-FFF2-40B4-BE49-F238E27FC236}">
                <a16:creationId xmlns:a16="http://schemas.microsoft.com/office/drawing/2014/main" xmlns="" id="{9A1C5F03-5D85-4699-91E2-9320DB6AC6DC}"/>
              </a:ext>
            </a:extLst>
          </p:cNvPr>
          <p:cNvCxnSpPr>
            <a:cxnSpLocks/>
          </p:cNvCxnSpPr>
          <p:nvPr userDrawn="1"/>
        </p:nvCxnSpPr>
        <p:spPr>
          <a:xfrm>
            <a:off x="193430" y="6164494"/>
            <a:ext cx="8976702" cy="0"/>
          </a:xfrm>
          <a:prstGeom prst="line">
            <a:avLst/>
          </a:prstGeom>
          <a:ln w="28575" cap="flat" cmpd="sng" algn="ctr">
            <a:solidFill>
              <a:schemeClr val="bg1">
                <a:lumMod val="75000"/>
              </a:schemeClr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8" name="Conector reto 17">
            <a:extLst>
              <a:ext uri="{FF2B5EF4-FFF2-40B4-BE49-F238E27FC236}">
                <a16:creationId xmlns:a16="http://schemas.microsoft.com/office/drawing/2014/main" xmlns="" id="{A9A35ED3-88A9-4C33-A1AE-1777AC6E43FF}"/>
              </a:ext>
            </a:extLst>
          </p:cNvPr>
          <p:cNvCxnSpPr>
            <a:cxnSpLocks/>
          </p:cNvCxnSpPr>
          <p:nvPr userDrawn="1"/>
        </p:nvCxnSpPr>
        <p:spPr>
          <a:xfrm flipV="1">
            <a:off x="10067627" y="6156274"/>
            <a:ext cx="1678652" cy="8223"/>
          </a:xfrm>
          <a:prstGeom prst="line">
            <a:avLst/>
          </a:prstGeom>
          <a:ln w="28575" cap="flat" cmpd="sng" algn="ctr">
            <a:solidFill>
              <a:schemeClr val="bg1">
                <a:lumMod val="75000"/>
              </a:schemeClr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9" name="Retângulo 18">
            <a:extLst>
              <a:ext uri="{FF2B5EF4-FFF2-40B4-BE49-F238E27FC236}">
                <a16:creationId xmlns:a16="http://schemas.microsoft.com/office/drawing/2014/main" xmlns="" id="{C0D0C3B5-1B80-4C51-8F0F-8C39DA7319BB}"/>
              </a:ext>
            </a:extLst>
          </p:cNvPr>
          <p:cNvSpPr/>
          <p:nvPr userDrawn="1"/>
        </p:nvSpPr>
        <p:spPr>
          <a:xfrm>
            <a:off x="10485638" y="5871587"/>
            <a:ext cx="78258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useo 500" panose="02000000000000000000" pitchFamily="50" charset="0"/>
              </a:rPr>
              <a:t>Apoio</a:t>
            </a:r>
            <a:endParaRPr lang="pt-BR" sz="1600" dirty="0"/>
          </a:p>
        </p:txBody>
      </p:sp>
      <p:pic>
        <p:nvPicPr>
          <p:cNvPr id="20" name="Imagem 19">
            <a:extLst>
              <a:ext uri="{FF2B5EF4-FFF2-40B4-BE49-F238E27FC236}">
                <a16:creationId xmlns:a16="http://schemas.microsoft.com/office/drawing/2014/main" xmlns="" id="{999C7788-05B9-4356-AF50-D6B73AD08C8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9" cstate="print"/>
          <a:srcRect t="20735" b="17853"/>
          <a:stretch/>
        </p:blipFill>
        <p:spPr>
          <a:xfrm>
            <a:off x="7963691" y="6269946"/>
            <a:ext cx="1385966" cy="388693"/>
          </a:xfrm>
          <a:prstGeom prst="rect">
            <a:avLst/>
          </a:prstGeom>
        </p:spPr>
      </p:pic>
      <p:pic>
        <p:nvPicPr>
          <p:cNvPr id="21" name="Imagem 20">
            <a:extLst>
              <a:ext uri="{FF2B5EF4-FFF2-40B4-BE49-F238E27FC236}">
                <a16:creationId xmlns:a16="http://schemas.microsoft.com/office/drawing/2014/main" xmlns="" id="{023928AA-E743-4149-BC20-A5924FD5DC0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0" cstate="print"/>
          <a:srcRect t="12986"/>
          <a:stretch/>
        </p:blipFill>
        <p:spPr>
          <a:xfrm>
            <a:off x="10275787" y="6201943"/>
            <a:ext cx="725012" cy="292531"/>
          </a:xfrm>
          <a:prstGeom prst="rect">
            <a:avLst/>
          </a:prstGeom>
        </p:spPr>
      </p:pic>
      <p:sp>
        <p:nvSpPr>
          <p:cNvPr id="22" name="CaixaDeTexto 21">
            <a:extLst>
              <a:ext uri="{FF2B5EF4-FFF2-40B4-BE49-F238E27FC236}">
                <a16:creationId xmlns:a16="http://schemas.microsoft.com/office/drawing/2014/main" xmlns="" id="{DABE8BCD-65B2-4949-AD87-128DED1011DD}"/>
              </a:ext>
            </a:extLst>
          </p:cNvPr>
          <p:cNvSpPr txBox="1"/>
          <p:nvPr userDrawn="1"/>
        </p:nvSpPr>
        <p:spPr>
          <a:xfrm>
            <a:off x="376306" y="5877167"/>
            <a:ext cx="1812884" cy="181588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wrap="square" rtlCol="0">
            <a:spAutoFit/>
          </a:bodyPr>
          <a:lstStyle/>
          <a:p>
            <a:r>
              <a:rPr lang="pt-BR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useo 500" panose="02000000000000000000" pitchFamily="50" charset="0"/>
              </a:rPr>
              <a:t>Patrocinadores						</a:t>
            </a:r>
          </a:p>
        </p:txBody>
      </p:sp>
      <p:pic>
        <p:nvPicPr>
          <p:cNvPr id="24" name="Imagem 23">
            <a:extLst>
              <a:ext uri="{FF2B5EF4-FFF2-40B4-BE49-F238E27FC236}">
                <a16:creationId xmlns:a16="http://schemas.microsoft.com/office/drawing/2014/main" xmlns="" id="{CEFE8A20-798E-4532-99D6-A06F272E40C5}"/>
              </a:ext>
            </a:extLst>
          </p:cNvPr>
          <p:cNvPicPr>
            <a:picLocks noChangeAspect="1"/>
          </p:cNvPicPr>
          <p:nvPr userDrawn="1"/>
        </p:nvPicPr>
        <p:blipFill>
          <a:blip r:embed="rId21" cstate="print"/>
          <a:stretch>
            <a:fillRect/>
          </a:stretch>
        </p:blipFill>
        <p:spPr>
          <a:xfrm>
            <a:off x="6421111" y="6248920"/>
            <a:ext cx="1433006" cy="405807"/>
          </a:xfrm>
          <a:prstGeom prst="rect">
            <a:avLst/>
          </a:prstGeom>
        </p:spPr>
      </p:pic>
      <p:pic>
        <p:nvPicPr>
          <p:cNvPr id="27" name="Imagem 26">
            <a:extLst>
              <a:ext uri="{FF2B5EF4-FFF2-40B4-BE49-F238E27FC236}">
                <a16:creationId xmlns:a16="http://schemas.microsoft.com/office/drawing/2014/main" xmlns="" id="{6A3367A1-7DCD-48A2-8244-02A5BBD43C6A}"/>
              </a:ext>
            </a:extLst>
          </p:cNvPr>
          <p:cNvPicPr>
            <a:picLocks noChangeAspect="1"/>
          </p:cNvPicPr>
          <p:nvPr userDrawn="1"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4772" y="6545391"/>
            <a:ext cx="802601" cy="244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972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39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394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99" indent="-228600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96" indent="-228600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92" indent="-228600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389" indent="-228600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590" indent="-228600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788" indent="-228600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8985" indent="-228600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182" indent="-228600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39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97" algn="l" defTabSz="91439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94" algn="l" defTabSz="91439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96" algn="l" defTabSz="91439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93" algn="l" defTabSz="91439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989" algn="l" defTabSz="91439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188" algn="l" defTabSz="91439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388" algn="l" defTabSz="91439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585" algn="l" defTabSz="91439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6.emf"/><Relationship Id="rId4" Type="http://schemas.openxmlformats.org/officeDocument/2006/relationships/package" Target="../embeddings/Planilha_do_Microsoft_Excel1.xlsx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xmlns="" id="{5CDCE488-18B0-4055-B0AC-17009EEF01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00200"/>
            <a:ext cx="9144000" cy="1750611"/>
          </a:xfrm>
        </p:spPr>
        <p:txBody>
          <a:bodyPr>
            <a:normAutofit/>
          </a:bodyPr>
          <a:lstStyle/>
          <a:p>
            <a:r>
              <a:rPr lang="pt-BR" sz="5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SEMINÁRIO:</a:t>
            </a:r>
            <a:br>
              <a:rPr lang="pt-BR" sz="5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</a:br>
            <a:r>
              <a:rPr lang="pt-BR" sz="5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EMPREENDER PARA </a:t>
            </a:r>
            <a:r>
              <a:rPr lang="pt-BR" sz="5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Roboto" panose="02000000000000000000" pitchFamily="2" charset="0"/>
              </a:rPr>
              <a:t>CRESCER</a:t>
            </a:r>
            <a:r>
              <a:rPr lang="pt-BR" sz="5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! </a:t>
            </a:r>
            <a:endParaRPr lang="pt-BR" sz="5000" dirty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Subtítulo 7">
            <a:extLst>
              <a:ext uri="{FF2B5EF4-FFF2-40B4-BE49-F238E27FC236}">
                <a16:creationId xmlns:a16="http://schemas.microsoft.com/office/drawing/2014/main" xmlns="" id="{00A206A6-DD74-4053-8AC9-6A8A4B7C40D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b="1" dirty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  <a:ea typeface="EB Garamond" panose="00000500000000000000" pitchFamily="2" charset="0"/>
              </a:rPr>
              <a:t>O Setor de Academias de Ginástica, Musculação, Atividades Físicas, Esportivas e Similares, seus Impactos Econômicos e Sociais. </a:t>
            </a:r>
            <a:endParaRPr lang="pt-BR" dirty="0">
              <a:solidFill>
                <a:schemeClr val="tx1">
                  <a:lumMod val="65000"/>
                  <a:lumOff val="35000"/>
                </a:schemeClr>
              </a:solidFill>
              <a:latin typeface="Garamond" panose="02020404030301010803" pitchFamily="18" charset="0"/>
              <a:ea typeface="EB Garamond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7890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9348000-383A-4F23-A5CD-25B87A57B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8468" y="1090132"/>
            <a:ext cx="11459236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/>
            <a:r>
              <a:rPr lang="en-US" sz="4000" b="1" kern="1200" cap="all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Roboto" panose="02000000000000000000" pitchFamily="2" charset="0"/>
              </a:rPr>
              <a:t>evolução</a:t>
            </a:r>
            <a:r>
              <a:rPr lang="en-US" sz="4000" b="1" kern="1200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Roboto" panose="02000000000000000000" pitchFamily="2" charset="0"/>
              </a:rPr>
              <a:t> do </a:t>
            </a:r>
            <a:r>
              <a:rPr lang="en-US" sz="4000" b="1" kern="1200" cap="all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Roboto" panose="02000000000000000000" pitchFamily="2" charset="0"/>
              </a:rPr>
              <a:t>mercado</a:t>
            </a:r>
            <a:r>
              <a:rPr lang="en-US" sz="4000" b="1" kern="1200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Roboto" panose="02000000000000000000" pitchFamily="2" charset="0"/>
              </a:rPr>
              <a:t> </a:t>
            </a:r>
            <a:r>
              <a:rPr lang="en-US" sz="4000" b="1" kern="1200" cap="all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Roboto" panose="02000000000000000000" pitchFamily="2" charset="0"/>
              </a:rPr>
              <a:t>brasileiro</a:t>
            </a:r>
            <a:r>
              <a:rPr lang="en-US" sz="4000" b="1" kern="1200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Roboto" panose="02000000000000000000" pitchFamily="2" charset="0"/>
              </a:rPr>
              <a:t> de Fitness</a:t>
            </a:r>
          </a:p>
        </p:txBody>
      </p:sp>
      <p:graphicFrame>
        <p:nvGraphicFramePr>
          <p:cNvPr id="3" name="Objeto 2">
            <a:extLst>
              <a:ext uri="{FF2B5EF4-FFF2-40B4-BE49-F238E27FC236}">
                <a16:creationId xmlns:a16="http://schemas.microsoft.com/office/drawing/2014/main" xmlns="" id="{94C5239F-B1DE-4D6C-BA0A-DC42F74343C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4617440"/>
              </p:ext>
            </p:extLst>
          </p:nvPr>
        </p:nvGraphicFramePr>
        <p:xfrm>
          <a:off x="314296" y="2518609"/>
          <a:ext cx="11355064" cy="18207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name="Worksheet" r:id="rId4" imgW="5989476" imgH="960120" progId="Excel.Sheet.12">
                  <p:embed/>
                </p:oleObj>
              </mc:Choice>
              <mc:Fallback>
                <p:oleObj name="Worksheet" r:id="rId4" imgW="5989476" imgH="960120" progId="Excel.Sheet.12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296" y="2518609"/>
                        <a:ext cx="11355064" cy="182078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ítulo 1">
            <a:extLst>
              <a:ext uri="{FF2B5EF4-FFF2-40B4-BE49-F238E27FC236}">
                <a16:creationId xmlns:a16="http://schemas.microsoft.com/office/drawing/2014/main" xmlns="" id="{FA434D58-4478-40B2-85C6-8CDDD6E60421}"/>
              </a:ext>
            </a:extLst>
          </p:cNvPr>
          <p:cNvSpPr txBox="1">
            <a:spLocks/>
          </p:cNvSpPr>
          <p:nvPr/>
        </p:nvSpPr>
        <p:spPr>
          <a:xfrm>
            <a:off x="314296" y="4219495"/>
            <a:ext cx="1135506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39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400"/>
            <a:endParaRPr lang="en-US" sz="4200" cap="all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xmlns="" id="{BD690E0B-2B3B-4C92-8D0F-1C23C4CAA85D}"/>
              </a:ext>
            </a:extLst>
          </p:cNvPr>
          <p:cNvSpPr txBox="1">
            <a:spLocks/>
          </p:cNvSpPr>
          <p:nvPr/>
        </p:nvSpPr>
        <p:spPr>
          <a:xfrm>
            <a:off x="418468" y="4808611"/>
            <a:ext cx="11459236" cy="10414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39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400"/>
            <a:r>
              <a:rPr lang="pt-BR" sz="2800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MESMO COM ESSA EVOLUÇÃO, </a:t>
            </a:r>
          </a:p>
          <a:p>
            <a:pPr defTabSz="914400"/>
            <a:r>
              <a:rPr lang="pt-BR" sz="2800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NÃO ATENDEMOS 5% DA POPULAÇÃO (</a:t>
            </a:r>
            <a:r>
              <a:rPr lang="pt-BR" sz="2800" i="1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9,6 Milhões de clientes</a:t>
            </a:r>
            <a:r>
              <a:rPr lang="pt-BR" sz="2800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)</a:t>
            </a:r>
            <a:endParaRPr lang="en-US" sz="2800" cap="all" dirty="0">
              <a:solidFill>
                <a:schemeClr val="tx1">
                  <a:lumMod val="65000"/>
                  <a:lumOff val="3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09317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9348000-383A-4F23-A5CD-25B87A57B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6619" y="1145893"/>
            <a:ext cx="8552937" cy="1253337"/>
          </a:xfrm>
        </p:spPr>
        <p:txBody>
          <a:bodyPr>
            <a:normAutofit/>
          </a:bodyPr>
          <a:lstStyle/>
          <a:p>
            <a:r>
              <a:rPr lang="pt-BR" sz="4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Roboto" panose="02000000000000000000" pitchFamily="2" charset="0"/>
              </a:rPr>
              <a:t>O QUE PODE SER FEITO?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FB4A8361-3E67-4834-9572-364EFBBF9A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6619" y="2650603"/>
            <a:ext cx="10420191" cy="3430131"/>
          </a:xfrm>
        </p:spPr>
        <p:txBody>
          <a:bodyPr>
            <a:normAutofit/>
          </a:bodyPr>
          <a:lstStyle/>
          <a:p>
            <a:r>
              <a:rPr lang="pt-BR" dirty="0">
                <a:latin typeface="Garamond" panose="02020404030301010803" pitchFamily="18" charset="0"/>
                <a:ea typeface="EB Garamond" panose="00000500000000000000" pitchFamily="2" charset="0"/>
              </a:rPr>
              <a:t>Auxiliar o setor a crescer é investir a favor da sociedade brasileira.</a:t>
            </a:r>
          </a:p>
          <a:p>
            <a:r>
              <a:rPr lang="pt-BR" dirty="0">
                <a:latin typeface="Garamond" panose="02020404030301010803" pitchFamily="18" charset="0"/>
                <a:ea typeface="EB Garamond" panose="00000500000000000000" pitchFamily="2" charset="0"/>
              </a:rPr>
              <a:t>Ampliar as oportunidades aos empreendedores em fitness, gera empregos e reduz o déficit  no atendimento aos problemas de saúde. </a:t>
            </a:r>
          </a:p>
          <a:p>
            <a:r>
              <a:rPr lang="pt-BR" dirty="0">
                <a:latin typeface="Garamond" panose="02020404030301010803" pitchFamily="18" charset="0"/>
                <a:ea typeface="EB Garamond" panose="00000500000000000000" pitchFamily="2" charset="0"/>
              </a:rPr>
              <a:t>Melhora o perfil socioeconômico da população brasileira, propiciando qualidade de vida, em um contexto mais global/holístico.</a:t>
            </a:r>
          </a:p>
          <a:p>
            <a:r>
              <a:rPr lang="pt-BR" dirty="0">
                <a:latin typeface="Garamond" panose="02020404030301010803" pitchFamily="18" charset="0"/>
                <a:ea typeface="EB Garamond" panose="00000500000000000000" pitchFamily="2" charset="0"/>
              </a:rPr>
              <a:t>Gera negócios indiretos e movimenta positivamente a economia geral.</a:t>
            </a:r>
          </a:p>
          <a:p>
            <a:endParaRPr lang="pt-BR" dirty="0">
              <a:latin typeface="Garamond" panose="02020404030301010803" pitchFamily="18" charset="0"/>
              <a:ea typeface="EB Garamond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92331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xmlns="" id="{5CDCE488-18B0-4055-B0AC-17009EEF01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00200"/>
            <a:ext cx="9144000" cy="1083365"/>
          </a:xfrm>
        </p:spPr>
        <p:txBody>
          <a:bodyPr>
            <a:normAutofit/>
          </a:bodyPr>
          <a:lstStyle/>
          <a:p>
            <a:r>
              <a:rPr lang="pt-BR" sz="5000" b="1" dirty="0">
                <a:solidFill>
                  <a:schemeClr val="bg2">
                    <a:lumMod val="75000"/>
                  </a:schemeClr>
                </a:solidFill>
                <a:latin typeface="Arial Narrow" panose="020B0606020202030204" pitchFamily="34" charset="0"/>
              </a:rPr>
              <a:t>EMPREENDER PARA </a:t>
            </a:r>
            <a:r>
              <a:rPr lang="pt-BR" sz="5000" b="1" dirty="0">
                <a:solidFill>
                  <a:schemeClr val="bg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CRESCER</a:t>
            </a:r>
            <a:r>
              <a:rPr lang="pt-BR" sz="5000" b="1" dirty="0">
                <a:solidFill>
                  <a:schemeClr val="bg2">
                    <a:lumMod val="75000"/>
                  </a:schemeClr>
                </a:solidFill>
                <a:latin typeface="Arial Narrow" panose="020B0606020202030204" pitchFamily="34" charset="0"/>
              </a:rPr>
              <a:t>! </a:t>
            </a:r>
            <a:endParaRPr lang="pt-BR" sz="5000" dirty="0">
              <a:solidFill>
                <a:schemeClr val="bg2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Subtítulo 7">
            <a:extLst>
              <a:ext uri="{FF2B5EF4-FFF2-40B4-BE49-F238E27FC236}">
                <a16:creationId xmlns:a16="http://schemas.microsoft.com/office/drawing/2014/main" xmlns="" id="{00A206A6-DD74-4053-8AC9-6A8A4B7C40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683565"/>
            <a:ext cx="9144000" cy="1655762"/>
          </a:xfrm>
        </p:spPr>
        <p:txBody>
          <a:bodyPr/>
          <a:lstStyle/>
          <a:p>
            <a:r>
              <a:rPr lang="pt-BR" b="1" dirty="0">
                <a:solidFill>
                  <a:schemeClr val="bg2">
                    <a:lumMod val="75000"/>
                  </a:schemeClr>
                </a:solidFill>
                <a:latin typeface="Garamond" panose="02020404030301010803" pitchFamily="18" charset="0"/>
                <a:ea typeface="EB Garamond" panose="00000500000000000000" pitchFamily="2" charset="0"/>
              </a:rPr>
              <a:t>O Setor de Academias de Ginástica, Musculação, Atividades Físicas, Esportivas e Similares, seus Impactos Econômicos e Sociais. </a:t>
            </a:r>
            <a:endParaRPr lang="pt-BR" dirty="0">
              <a:solidFill>
                <a:schemeClr val="bg2">
                  <a:lumMod val="75000"/>
                </a:schemeClr>
              </a:solidFill>
              <a:latin typeface="Garamond" panose="02020404030301010803" pitchFamily="18" charset="0"/>
              <a:ea typeface="EB Garamond" panose="00000500000000000000" pitchFamily="2" charset="0"/>
            </a:endParaRPr>
          </a:p>
        </p:txBody>
      </p:sp>
      <p:sp>
        <p:nvSpPr>
          <p:cNvPr id="4" name="Título 5">
            <a:extLst>
              <a:ext uri="{FF2B5EF4-FFF2-40B4-BE49-F238E27FC236}">
                <a16:creationId xmlns:a16="http://schemas.microsoft.com/office/drawing/2014/main" xmlns="" id="{72318833-A66C-44E1-8D60-38F4BD252E54}"/>
              </a:ext>
            </a:extLst>
          </p:cNvPr>
          <p:cNvSpPr txBox="1">
            <a:spLocks/>
          </p:cNvSpPr>
          <p:nvPr/>
        </p:nvSpPr>
        <p:spPr>
          <a:xfrm>
            <a:off x="1384852" y="3632753"/>
            <a:ext cx="9144000" cy="268853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39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99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Obrigado</a:t>
            </a:r>
          </a:p>
          <a:p>
            <a:r>
              <a:rPr lang="pt-BR" sz="3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Gustavo Borges </a:t>
            </a:r>
          </a:p>
          <a:p>
            <a:r>
              <a:rPr lang="pt-BR" sz="3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gborges@acadbrasil.com.br</a:t>
            </a:r>
          </a:p>
          <a:p>
            <a:endParaRPr lang="pt-BR" sz="3000" dirty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0590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7860E55-60F2-45D8-B844-87909EDB8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3" y="1292294"/>
            <a:ext cx="10515600" cy="2852737"/>
          </a:xfrm>
        </p:spPr>
        <p:txBody>
          <a:bodyPr/>
          <a:lstStyle/>
          <a:p>
            <a:pPr algn="ctr"/>
            <a:r>
              <a:rPr lang="pt-BR" sz="6000" b="1" dirty="0">
                <a:latin typeface="Arial Narrow" panose="020B0606020202030204" pitchFamily="34" charset="0"/>
                <a:ea typeface="Roboto" panose="02000000000000000000" pitchFamily="2" charset="0"/>
              </a:rPr>
              <a:t>CENÁRIO DO FITNESS </a:t>
            </a:r>
            <a:br>
              <a:rPr lang="pt-BR" sz="6000" b="1" dirty="0">
                <a:latin typeface="Arial Narrow" panose="020B0606020202030204" pitchFamily="34" charset="0"/>
                <a:ea typeface="Roboto" panose="02000000000000000000" pitchFamily="2" charset="0"/>
              </a:rPr>
            </a:br>
            <a:r>
              <a:rPr lang="pt-BR" sz="6000" b="1" dirty="0">
                <a:latin typeface="Arial Narrow" panose="020B0606020202030204" pitchFamily="34" charset="0"/>
                <a:ea typeface="Roboto" panose="02000000000000000000" pitchFamily="2" charset="0"/>
              </a:rPr>
              <a:t>NO BRASIL E NO MUNDO</a:t>
            </a:r>
            <a:br>
              <a:rPr lang="pt-BR" sz="6000" b="1" dirty="0">
                <a:latin typeface="Arial Narrow" panose="020B0606020202030204" pitchFamily="34" charset="0"/>
                <a:ea typeface="Roboto" panose="02000000000000000000" pitchFamily="2" charset="0"/>
              </a:rPr>
            </a:br>
            <a:endParaRPr lang="pt-BR" b="1" dirty="0">
              <a:latin typeface="Arial Narrow" panose="020B0606020202030204" pitchFamily="34" charset="0"/>
              <a:ea typeface="Roboto" panose="02000000000000000000" pitchFamily="2" charset="0"/>
            </a:endParaRP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045E23DA-15FF-4A88-B32D-05B72E9514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6202" y="3808069"/>
            <a:ext cx="10915331" cy="1742123"/>
          </a:xfrm>
        </p:spPr>
        <p:txBody>
          <a:bodyPr>
            <a:noAutofit/>
          </a:bodyPr>
          <a:lstStyle/>
          <a:p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  <a:ea typeface="EB Garamond" panose="00000500000000000000" pitchFamily="2" charset="0"/>
              </a:rPr>
              <a:t>Gustavo Borges </a:t>
            </a:r>
          </a:p>
          <a:p>
            <a:r>
              <a:rPr lang="pt-BR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  <a:ea typeface="EB Garamond" panose="00000500000000000000" pitchFamily="2" charset="0"/>
              </a:rPr>
              <a:t>Presidente ACAD Brasil </a:t>
            </a:r>
            <a:r>
              <a:rPr lang="pt-BR" sz="2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  <a:ea typeface="EB Garamond" panose="00000500000000000000" pitchFamily="2" charset="0"/>
              </a:rPr>
              <a:t/>
            </a:r>
            <a:br>
              <a:rPr lang="pt-BR" sz="2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  <a:ea typeface="EB Garamond" panose="00000500000000000000" pitchFamily="2" charset="0"/>
              </a:rPr>
            </a:br>
            <a:r>
              <a:rPr lang="pt-BR" sz="1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  <a:ea typeface="EB Garamond" panose="00000500000000000000" pitchFamily="2" charset="0"/>
              </a:rPr>
              <a:t>Formado em Economia pela Universidade de Michigan, EUA. Empresário e palestrante. </a:t>
            </a:r>
            <a:br>
              <a:rPr lang="pt-BR" sz="1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  <a:ea typeface="EB Garamond" panose="00000500000000000000" pitchFamily="2" charset="0"/>
              </a:rPr>
            </a:br>
            <a:r>
              <a:rPr lang="pt-BR" sz="1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  <a:ea typeface="EB Garamond" panose="00000500000000000000" pitchFamily="2" charset="0"/>
              </a:rPr>
              <a:t>É membro da Diretoria Executiva da IHRSA. Comanda a Metodologia Gustavo Borges e uma rede com 4 academias.</a:t>
            </a:r>
            <a: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  <a:ea typeface="EB Garamond" panose="00000500000000000000" pitchFamily="2" charset="0"/>
              </a:rPr>
              <a:t/>
            </a:r>
            <a:br>
              <a:rPr lang="pt-B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  <a:ea typeface="EB Garamond" panose="00000500000000000000" pitchFamily="2" charset="0"/>
              </a:rPr>
            </a:br>
            <a:endParaRPr lang="pt-BR" sz="2800" dirty="0">
              <a:solidFill>
                <a:schemeClr val="tx1">
                  <a:lumMod val="65000"/>
                  <a:lumOff val="35000"/>
                </a:schemeClr>
              </a:solidFill>
              <a:latin typeface="Garamond" panose="02020404030301010803" pitchFamily="18" charset="0"/>
              <a:ea typeface="EB Garamond" panose="00000500000000000000" pitchFamily="2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7778CF90-BE21-4EF5-867A-25F5235B97F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202" y="5482879"/>
            <a:ext cx="1298144" cy="798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3305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9348000-383A-4F23-A5CD-25B87A57B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6609" y="1212574"/>
            <a:ext cx="10515600" cy="1053548"/>
          </a:xfrm>
        </p:spPr>
        <p:txBody>
          <a:bodyPr>
            <a:normAutofit/>
          </a:bodyPr>
          <a:lstStyle/>
          <a:p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O SETOR CRESCE NO BRASIL E NO MUNDO?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FB4A8361-3E67-4834-9572-364EFBBF9A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6619" y="2305878"/>
            <a:ext cx="10165548" cy="3435166"/>
          </a:xfrm>
        </p:spPr>
        <p:txBody>
          <a:bodyPr>
            <a:normAutofit lnSpcReduction="10000"/>
          </a:bodyPr>
          <a:lstStyle/>
          <a:p>
            <a:r>
              <a:rPr lang="pt-BR" sz="3000" dirty="0">
                <a:latin typeface="Garamond" panose="02020404030301010803" pitchFamily="18" charset="0"/>
                <a:ea typeface="EB Garamond" panose="00000500000000000000" pitchFamily="2" charset="0"/>
              </a:rPr>
              <a:t>Os números comprovam que sim!</a:t>
            </a:r>
          </a:p>
          <a:p>
            <a:endParaRPr lang="pt-BR" sz="3000" dirty="0">
              <a:latin typeface="Garamond" panose="02020404030301010803" pitchFamily="18" charset="0"/>
              <a:ea typeface="EB Garamond" panose="00000500000000000000" pitchFamily="2" charset="0"/>
            </a:endParaRPr>
          </a:p>
          <a:p>
            <a:r>
              <a:rPr lang="pt-BR" sz="3000" dirty="0">
                <a:latin typeface="Garamond" panose="02020404030301010803" pitchFamily="18" charset="0"/>
                <a:ea typeface="EB Garamond" panose="00000500000000000000" pitchFamily="2" charset="0"/>
              </a:rPr>
              <a:t>O percentual de crescimento no Brasil é até um pouco maior do que em outros países</a:t>
            </a:r>
          </a:p>
          <a:p>
            <a:pPr>
              <a:buNone/>
            </a:pPr>
            <a:endParaRPr lang="pt-BR" sz="3000" dirty="0">
              <a:latin typeface="Garamond" panose="02020404030301010803" pitchFamily="18" charset="0"/>
              <a:ea typeface="EB Garamond" panose="00000500000000000000" pitchFamily="2" charset="0"/>
            </a:endParaRPr>
          </a:p>
          <a:p>
            <a:r>
              <a:rPr lang="pt-BR" sz="3000" dirty="0">
                <a:latin typeface="Garamond" panose="02020404030301010803" pitchFamily="18" charset="0"/>
                <a:ea typeface="EB Garamond" panose="00000500000000000000" pitchFamily="2" charset="0"/>
              </a:rPr>
              <a:t>Dificuldades burocráticas e culturais travam o crescimento no Brasil, que poderia ser ainda melhor. </a:t>
            </a:r>
          </a:p>
        </p:txBody>
      </p:sp>
    </p:spTree>
    <p:extLst>
      <p:ext uri="{BB962C8B-B14F-4D97-AF65-F5344CB8AC3E}">
        <p14:creationId xmlns:p14="http://schemas.microsoft.com/office/powerpoint/2010/main" val="3851629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>
            <a:extLst>
              <a:ext uri="{FF2B5EF4-FFF2-40B4-BE49-F238E27FC236}">
                <a16:creationId xmlns:a16="http://schemas.microsoft.com/office/drawing/2014/main" xmlns="" id="{DBA9FA97-2734-4B8E-8DB1-F5BEBF00342D}"/>
              </a:ext>
            </a:extLst>
          </p:cNvPr>
          <p:cNvSpPr/>
          <p:nvPr/>
        </p:nvSpPr>
        <p:spPr>
          <a:xfrm>
            <a:off x="370390" y="1562582"/>
            <a:ext cx="3518704" cy="410901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9348000-383A-4F23-A5CD-25B87A57B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390" y="1562582"/>
            <a:ext cx="3518704" cy="4109013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t-B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Roboto" panose="02000000000000000000" pitchFamily="2" charset="0"/>
              </a:rPr>
              <a:t>O BRASIL É O SEGUNDO </a:t>
            </a:r>
            <a:br>
              <a:rPr lang="pt-B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Roboto" panose="02000000000000000000" pitchFamily="2" charset="0"/>
              </a:rPr>
            </a:br>
            <a:r>
              <a:rPr lang="pt-B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Roboto" panose="02000000000000000000" pitchFamily="2" charset="0"/>
              </a:rPr>
              <a:t>EM Nº DE ACADEMIAS</a:t>
            </a:r>
          </a:p>
        </p:txBody>
      </p:sp>
      <p:pic>
        <p:nvPicPr>
          <p:cNvPr id="4" name="Espaço Reservado para Conteúdo 3">
            <a:extLst>
              <a:ext uri="{FF2B5EF4-FFF2-40B4-BE49-F238E27FC236}">
                <a16:creationId xmlns:a16="http://schemas.microsoft.com/office/drawing/2014/main" xmlns="" id="{DF69FFC5-EA11-4AAF-B63B-C372CA168C8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487506" y="428446"/>
            <a:ext cx="6554743" cy="5524278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98DE81F4-021C-4F20-8F69-74992A77AA88}"/>
              </a:ext>
            </a:extLst>
          </p:cNvPr>
          <p:cNvSpPr txBox="1"/>
          <p:nvPr/>
        </p:nvSpPr>
        <p:spPr>
          <a:xfrm>
            <a:off x="370389" y="5783447"/>
            <a:ext cx="26621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i="1" dirty="0">
                <a:latin typeface="EB Garamond" panose="00000500000000000000" pitchFamily="2" charset="0"/>
                <a:ea typeface="EB Garamond" panose="00000500000000000000" pitchFamily="2" charset="0"/>
              </a:rPr>
              <a:t>Fonte: IHRSA Global </a:t>
            </a:r>
            <a:r>
              <a:rPr lang="pt-BR" sz="1400" i="1" dirty="0" err="1">
                <a:latin typeface="EB Garamond" panose="00000500000000000000" pitchFamily="2" charset="0"/>
                <a:ea typeface="EB Garamond" panose="00000500000000000000" pitchFamily="2" charset="0"/>
              </a:rPr>
              <a:t>Report</a:t>
            </a:r>
            <a:r>
              <a:rPr lang="pt-BR" sz="1400" i="1" dirty="0">
                <a:latin typeface="EB Garamond" panose="00000500000000000000" pitchFamily="2" charset="0"/>
                <a:ea typeface="EB Garamond" panose="00000500000000000000" pitchFamily="2" charset="0"/>
              </a:rPr>
              <a:t> 2017</a:t>
            </a:r>
          </a:p>
        </p:txBody>
      </p:sp>
    </p:spTree>
    <p:extLst>
      <p:ext uri="{BB962C8B-B14F-4D97-AF65-F5344CB8AC3E}">
        <p14:creationId xmlns:p14="http://schemas.microsoft.com/office/powerpoint/2010/main" val="3779756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ângulo 13">
            <a:extLst>
              <a:ext uri="{FF2B5EF4-FFF2-40B4-BE49-F238E27FC236}">
                <a16:creationId xmlns:a16="http://schemas.microsoft.com/office/drawing/2014/main" xmlns="" id="{FD9466D2-4946-4F5A-95E6-6C1719FD150D}"/>
              </a:ext>
            </a:extLst>
          </p:cNvPr>
          <p:cNvSpPr/>
          <p:nvPr/>
        </p:nvSpPr>
        <p:spPr>
          <a:xfrm>
            <a:off x="277793" y="1377387"/>
            <a:ext cx="3518704" cy="407428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9348000-383A-4F23-A5CD-25B87A57B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793" y="1374493"/>
            <a:ext cx="3518704" cy="4109013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t-B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Roboto" panose="02000000000000000000" pitchFamily="2" charset="0"/>
              </a:rPr>
              <a:t>MAS É O</a:t>
            </a:r>
            <a:br>
              <a:rPr lang="pt-B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Roboto" panose="02000000000000000000" pitchFamily="2" charset="0"/>
              </a:rPr>
            </a:br>
            <a:r>
              <a:rPr lang="pt-B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Roboto" panose="02000000000000000000" pitchFamily="2" charset="0"/>
              </a:rPr>
              <a:t>10º EM RECEITAS</a:t>
            </a:r>
          </a:p>
        </p:txBody>
      </p:sp>
      <p:pic>
        <p:nvPicPr>
          <p:cNvPr id="7" name="Imagem 6" descr="Uma imagem contendo interior, computador&#10;&#10;Descrição gerada com alta confiança">
            <a:extLst>
              <a:ext uri="{FF2B5EF4-FFF2-40B4-BE49-F238E27FC236}">
                <a16:creationId xmlns:a16="http://schemas.microsoft.com/office/drawing/2014/main" xmlns="" id="{5D983E69-54CF-4AD5-8647-E42F3FC120F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7438" y="1330848"/>
            <a:ext cx="7646090" cy="4196301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xmlns="" id="{E2C3528A-ED2E-4F82-AC9B-42E747334860}"/>
              </a:ext>
            </a:extLst>
          </p:cNvPr>
          <p:cNvSpPr txBox="1"/>
          <p:nvPr/>
        </p:nvSpPr>
        <p:spPr>
          <a:xfrm>
            <a:off x="9857771" y="5144952"/>
            <a:ext cx="20564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i="1" dirty="0">
                <a:latin typeface="EB Garamond" panose="00000500000000000000" pitchFamily="2" charset="0"/>
                <a:ea typeface="EB Garamond" panose="00000500000000000000" pitchFamily="2" charset="0"/>
              </a:rPr>
              <a:t>Em bilhões de dólares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618B0BC6-1F15-4144-A377-E90E3445CD9F}"/>
              </a:ext>
            </a:extLst>
          </p:cNvPr>
          <p:cNvSpPr txBox="1"/>
          <p:nvPr/>
        </p:nvSpPr>
        <p:spPr>
          <a:xfrm>
            <a:off x="370389" y="5783447"/>
            <a:ext cx="26621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i="1" dirty="0">
                <a:latin typeface="EB Garamond" panose="00000500000000000000" pitchFamily="2" charset="0"/>
                <a:ea typeface="EB Garamond" panose="00000500000000000000" pitchFamily="2" charset="0"/>
              </a:rPr>
              <a:t>Fonte: IHRSA Global </a:t>
            </a:r>
            <a:r>
              <a:rPr lang="pt-BR" sz="1400" i="1" dirty="0" err="1">
                <a:latin typeface="EB Garamond" panose="00000500000000000000" pitchFamily="2" charset="0"/>
                <a:ea typeface="EB Garamond" panose="00000500000000000000" pitchFamily="2" charset="0"/>
              </a:rPr>
              <a:t>Report</a:t>
            </a:r>
            <a:r>
              <a:rPr lang="pt-BR" sz="1400" i="1" dirty="0">
                <a:latin typeface="EB Garamond" panose="00000500000000000000" pitchFamily="2" charset="0"/>
                <a:ea typeface="EB Garamond" panose="00000500000000000000" pitchFamily="2" charset="0"/>
              </a:rPr>
              <a:t> 2017</a:t>
            </a:r>
          </a:p>
        </p:txBody>
      </p:sp>
    </p:spTree>
    <p:extLst>
      <p:ext uri="{BB962C8B-B14F-4D97-AF65-F5344CB8AC3E}">
        <p14:creationId xmlns:p14="http://schemas.microsoft.com/office/powerpoint/2010/main" val="8592720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9348000-383A-4F23-A5CD-25B87A57B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6609" y="1365813"/>
            <a:ext cx="10515600" cy="1632030"/>
          </a:xfrm>
        </p:spPr>
        <p:txBody>
          <a:bodyPr>
            <a:normAutofit/>
          </a:bodyPr>
          <a:lstStyle/>
          <a:p>
            <a:r>
              <a:rPr lang="pt-BR" sz="4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Roboto" panose="02000000000000000000" pitchFamily="2" charset="0"/>
              </a:rPr>
              <a:t>COMO O 2º EM NÚMERO DE ACADEMIAS</a:t>
            </a:r>
            <a:br>
              <a:rPr lang="pt-BR" sz="4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Roboto" panose="02000000000000000000" pitchFamily="2" charset="0"/>
              </a:rPr>
            </a:br>
            <a:r>
              <a:rPr lang="pt-BR" sz="4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Roboto" panose="02000000000000000000" pitchFamily="2" charset="0"/>
              </a:rPr>
              <a:t>É O 10º EM FATURAMENTO?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FB4A8361-3E67-4834-9572-364EFBBF9A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6609" y="3429000"/>
            <a:ext cx="10243595" cy="2454965"/>
          </a:xfrm>
        </p:spPr>
        <p:txBody>
          <a:bodyPr>
            <a:normAutofit/>
          </a:bodyPr>
          <a:lstStyle/>
          <a:p>
            <a:r>
              <a:rPr lang="pt-BR" sz="3800" dirty="0">
                <a:latin typeface="Garamond" panose="02020404030301010803" pitchFamily="18" charset="0"/>
                <a:ea typeface="EB Garamond" panose="00000500000000000000" pitchFamily="2" charset="0"/>
              </a:rPr>
              <a:t>O Brasil tem apenas 2.031 academias a menos que os EUA</a:t>
            </a:r>
          </a:p>
          <a:p>
            <a:r>
              <a:rPr lang="pt-BR" sz="3800" dirty="0">
                <a:latin typeface="Garamond" panose="02020404030301010803" pitchFamily="18" charset="0"/>
                <a:ea typeface="EB Garamond" panose="00000500000000000000" pitchFamily="2" charset="0"/>
              </a:rPr>
              <a:t>Mas nosso faturamento é USD 21,5 bi menor</a:t>
            </a:r>
          </a:p>
          <a:p>
            <a:endParaRPr lang="pt-BR" sz="3800" dirty="0">
              <a:latin typeface="Garamond" panose="02020404030301010803" pitchFamily="18" charset="0"/>
              <a:ea typeface="EB Garamond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79106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>
            <a:extLst>
              <a:ext uri="{FF2B5EF4-FFF2-40B4-BE49-F238E27FC236}">
                <a16:creationId xmlns:a16="http://schemas.microsoft.com/office/drawing/2014/main" xmlns="" id="{DBA9FA97-2734-4B8E-8DB1-F5BEBF00342D}"/>
              </a:ext>
            </a:extLst>
          </p:cNvPr>
          <p:cNvSpPr/>
          <p:nvPr/>
        </p:nvSpPr>
        <p:spPr>
          <a:xfrm>
            <a:off x="455271" y="1562581"/>
            <a:ext cx="3518704" cy="410901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9348000-383A-4F23-A5CD-25B87A57B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390" y="1562582"/>
            <a:ext cx="3518704" cy="4109013"/>
          </a:xfrm>
        </p:spPr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lang="pt-BR" sz="4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Roboto" panose="02000000000000000000" pitchFamily="2" charset="0"/>
              </a:rPr>
              <a:t>FALTA DE CULTURA PARA AT. FÍSICA DA POPULAÇÃO?</a:t>
            </a:r>
            <a:br>
              <a:rPr lang="pt-BR" sz="4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Roboto" panose="02000000000000000000" pitchFamily="2" charset="0"/>
              </a:rPr>
            </a:br>
            <a:r>
              <a:rPr lang="pt-BR" sz="4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Roboto" panose="02000000000000000000" pitchFamily="2" charset="0"/>
              </a:rPr>
              <a:t/>
            </a:r>
            <a:br>
              <a:rPr lang="pt-BR" sz="4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Roboto" panose="02000000000000000000" pitchFamily="2" charset="0"/>
              </a:rPr>
            </a:br>
            <a:r>
              <a:rPr lang="pt-BR" sz="27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Roboto" panose="02000000000000000000" pitchFamily="2" charset="0"/>
              </a:rPr>
              <a:t>Comparativo da </a:t>
            </a:r>
            <a:br>
              <a:rPr lang="pt-BR" sz="27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Roboto" panose="02000000000000000000" pitchFamily="2" charset="0"/>
              </a:rPr>
            </a:br>
            <a:r>
              <a:rPr lang="pt-BR" sz="27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Roboto" panose="02000000000000000000" pitchFamily="2" charset="0"/>
              </a:rPr>
              <a:t>média de Clientes </a:t>
            </a:r>
            <a:br>
              <a:rPr lang="pt-BR" sz="27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Roboto" panose="02000000000000000000" pitchFamily="2" charset="0"/>
              </a:rPr>
            </a:br>
            <a:r>
              <a:rPr lang="pt-BR" sz="27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Roboto" panose="02000000000000000000" pitchFamily="2" charset="0"/>
              </a:rPr>
              <a:t>por Academia</a:t>
            </a:r>
            <a:endParaRPr lang="pt-BR" sz="2700" b="1" baseline="46000" dirty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Roboto" panose="02000000000000000000" pitchFamily="2" charset="0"/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41D839D2-51B9-4D2C-9153-BF61F6D11F2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4853" y="1284960"/>
            <a:ext cx="6446762" cy="4069296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C216260C-BEF1-4AE1-994D-307ACBC9E1D5}"/>
              </a:ext>
            </a:extLst>
          </p:cNvPr>
          <p:cNvSpPr txBox="1"/>
          <p:nvPr/>
        </p:nvSpPr>
        <p:spPr>
          <a:xfrm>
            <a:off x="370389" y="5783447"/>
            <a:ext cx="26621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i="1" dirty="0">
                <a:latin typeface="EB Garamond" panose="00000500000000000000" pitchFamily="2" charset="0"/>
                <a:ea typeface="EB Garamond" panose="00000500000000000000" pitchFamily="2" charset="0"/>
              </a:rPr>
              <a:t>Fonte: IHRSA Global </a:t>
            </a:r>
            <a:r>
              <a:rPr lang="pt-BR" sz="1400" i="1" dirty="0" err="1">
                <a:latin typeface="EB Garamond" panose="00000500000000000000" pitchFamily="2" charset="0"/>
                <a:ea typeface="EB Garamond" panose="00000500000000000000" pitchFamily="2" charset="0"/>
              </a:rPr>
              <a:t>Report</a:t>
            </a:r>
            <a:r>
              <a:rPr lang="pt-BR" sz="1400" i="1" dirty="0">
                <a:latin typeface="EB Garamond" panose="00000500000000000000" pitchFamily="2" charset="0"/>
                <a:ea typeface="EB Garamond" panose="00000500000000000000" pitchFamily="2" charset="0"/>
              </a:rPr>
              <a:t> 2017</a:t>
            </a:r>
          </a:p>
        </p:txBody>
      </p:sp>
    </p:spTree>
    <p:extLst>
      <p:ext uri="{BB962C8B-B14F-4D97-AF65-F5344CB8AC3E}">
        <p14:creationId xmlns:p14="http://schemas.microsoft.com/office/powerpoint/2010/main" val="26031594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>
            <a:extLst>
              <a:ext uri="{FF2B5EF4-FFF2-40B4-BE49-F238E27FC236}">
                <a16:creationId xmlns:a16="http://schemas.microsoft.com/office/drawing/2014/main" xmlns="" id="{DBA9FA97-2734-4B8E-8DB1-F5BEBF00342D}"/>
              </a:ext>
            </a:extLst>
          </p:cNvPr>
          <p:cNvSpPr/>
          <p:nvPr/>
        </p:nvSpPr>
        <p:spPr>
          <a:xfrm>
            <a:off x="439837" y="1562582"/>
            <a:ext cx="4745619" cy="410901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9348000-383A-4F23-A5CD-25B87A57B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9837" y="1808922"/>
            <a:ext cx="4745620" cy="3862673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sz="3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Roboto" panose="02000000000000000000" pitchFamily="2" charset="0"/>
              </a:rPr>
              <a:t>EXCESSO DE REGULAMENTAÇÃO?</a:t>
            </a:r>
            <a:r>
              <a:rPr lang="pt-BR" sz="3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Roboto" panose="02000000000000000000" pitchFamily="2" charset="0"/>
              </a:rPr>
              <a:t/>
            </a:r>
            <a:br>
              <a:rPr lang="pt-BR" sz="3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Roboto" panose="02000000000000000000" pitchFamily="2" charset="0"/>
              </a:rPr>
            </a:br>
            <a:r>
              <a:rPr lang="pt-BR" sz="3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Roboto" panose="02000000000000000000" pitchFamily="2" charset="0"/>
              </a:rPr>
              <a:t>                  SOBREPOSIÇÃO DE IMPOSTOS?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xmlns="" id="{B7D31B40-801D-4AFD-BD38-FE50D38F74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7893" y="752353"/>
            <a:ext cx="5635911" cy="5424609"/>
          </a:xfrm>
        </p:spPr>
        <p:txBody>
          <a:bodyPr>
            <a:normAutofit/>
          </a:bodyPr>
          <a:lstStyle/>
          <a:p>
            <a:endParaRPr lang="pt-BR" sz="3000" dirty="0">
              <a:solidFill>
                <a:schemeClr val="tx1">
                  <a:lumMod val="65000"/>
                  <a:lumOff val="35000"/>
                </a:schemeClr>
              </a:solidFill>
              <a:latin typeface="Garamond" panose="02020404030301010803" pitchFamily="18" charset="0"/>
              <a:ea typeface="EB Garamond" panose="00000500000000000000" pitchFamily="2" charset="0"/>
            </a:endParaRPr>
          </a:p>
          <a:p>
            <a:r>
              <a:rPr lang="pt-BR" sz="3000" dirty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  <a:ea typeface="EB Garamond" panose="00000500000000000000" pitchFamily="2" charset="0"/>
              </a:rPr>
              <a:t>O produto da indústria do fitness é serviço na busca de qualidade de vida</a:t>
            </a:r>
          </a:p>
          <a:p>
            <a:r>
              <a:rPr lang="pt-BR" sz="3000" dirty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  <a:ea typeface="EB Garamond" panose="00000500000000000000" pitchFamily="2" charset="0"/>
              </a:rPr>
              <a:t>O resultado é  saúde!</a:t>
            </a:r>
          </a:p>
          <a:p>
            <a:r>
              <a:rPr lang="pt-BR" sz="3000" dirty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  <a:ea typeface="EB Garamond" panose="00000500000000000000" pitchFamily="2" charset="0"/>
              </a:rPr>
              <a:t>A meta : ampliar a oportunidade para um número cada vez maior de brasileiros </a:t>
            </a:r>
          </a:p>
          <a:p>
            <a:r>
              <a:rPr lang="pt-BR" sz="3000" dirty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  <a:ea typeface="EB Garamond" panose="00000500000000000000" pitchFamily="2" charset="0"/>
              </a:rPr>
              <a:t>Como os parlamentares podem ajudar?  Ouvindo sempre o setor!</a:t>
            </a:r>
          </a:p>
          <a:p>
            <a:endParaRPr lang="pt-BR" sz="3000" dirty="0">
              <a:solidFill>
                <a:schemeClr val="tx1">
                  <a:lumMod val="65000"/>
                  <a:lumOff val="35000"/>
                </a:schemeClr>
              </a:solidFill>
              <a:latin typeface="Garamond" panose="02020404030301010803" pitchFamily="18" charset="0"/>
              <a:ea typeface="EB Garamond" panose="00000500000000000000" pitchFamily="2" charset="0"/>
            </a:endParaRPr>
          </a:p>
          <a:p>
            <a:endParaRPr lang="pt-BR" sz="3000" dirty="0">
              <a:solidFill>
                <a:schemeClr val="tx1">
                  <a:lumMod val="65000"/>
                  <a:lumOff val="35000"/>
                </a:schemeClr>
              </a:solidFill>
              <a:latin typeface="Garamond" panose="02020404030301010803" pitchFamily="18" charset="0"/>
              <a:ea typeface="EB Garamond" panose="00000500000000000000" pitchFamily="2" charset="0"/>
            </a:endParaRPr>
          </a:p>
          <a:p>
            <a:endParaRPr lang="pt-BR" sz="3000" dirty="0">
              <a:solidFill>
                <a:schemeClr val="tx1">
                  <a:lumMod val="65000"/>
                  <a:lumOff val="35000"/>
                </a:schemeClr>
              </a:solidFill>
              <a:latin typeface="Garamond" panose="02020404030301010803" pitchFamily="18" charset="0"/>
              <a:ea typeface="EB Garamond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08828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9348000-383A-4F23-A5CD-25B87A57B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4694" y="365125"/>
            <a:ext cx="8634714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/>
            <a:r>
              <a:rPr lang="en-US" sz="4000" b="1" kern="1200" cap="all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Roboto" panose="02000000000000000000" pitchFamily="2" charset="0"/>
              </a:rPr>
              <a:t>evolução</a:t>
            </a:r>
            <a:r>
              <a:rPr lang="en-US" sz="4000" b="1" kern="1200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Roboto" panose="02000000000000000000" pitchFamily="2" charset="0"/>
              </a:rPr>
              <a:t> do </a:t>
            </a:r>
            <a:r>
              <a:rPr lang="en-US" sz="4000" b="1" kern="1200" cap="all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Roboto" panose="02000000000000000000" pitchFamily="2" charset="0"/>
              </a:rPr>
              <a:t>mercado</a:t>
            </a:r>
            <a:r>
              <a:rPr lang="en-US" sz="4000" b="1" kern="1200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Roboto" panose="02000000000000000000" pitchFamily="2" charset="0"/>
              </a:rPr>
              <a:t> </a:t>
            </a:r>
            <a:r>
              <a:rPr lang="en-US" sz="4000" b="1" kern="1200" cap="all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Roboto" panose="02000000000000000000" pitchFamily="2" charset="0"/>
              </a:rPr>
              <a:t>brasileiro</a:t>
            </a:r>
            <a:r>
              <a:rPr lang="en-US" sz="4000" b="1" kern="1200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Roboto" panose="02000000000000000000" pitchFamily="2" charset="0"/>
              </a:rPr>
              <a:t> de Fitness</a:t>
            </a:r>
            <a:endParaRPr lang="en-US" sz="2200" b="1" kern="1200" cap="all" dirty="0">
              <a:solidFill>
                <a:srgbClr val="FF0000"/>
              </a:solidFill>
              <a:latin typeface="Arial Narrow" panose="020B0606020202030204" pitchFamily="34" charset="0"/>
              <a:ea typeface="Roboto" panose="02000000000000000000" pitchFamily="2" charset="0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xmlns="" id="{111A21F5-1577-4ECB-8ACB-849871CBEE7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9577277"/>
              </p:ext>
            </p:extLst>
          </p:nvPr>
        </p:nvGraphicFramePr>
        <p:xfrm>
          <a:off x="828675" y="1652001"/>
          <a:ext cx="1052512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650544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7649</TotalTime>
  <Words>321</Words>
  <Application>Microsoft Office PowerPoint</Application>
  <PresentationFormat>Widescreen</PresentationFormat>
  <Paragraphs>42</Paragraphs>
  <Slides>12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8</vt:i4>
      </vt:variant>
      <vt:variant>
        <vt:lpstr>Tema</vt:lpstr>
      </vt:variant>
      <vt:variant>
        <vt:i4>2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23" baseType="lpstr">
      <vt:lpstr>Arial</vt:lpstr>
      <vt:lpstr>Arial Narrow</vt:lpstr>
      <vt:lpstr>Calibri</vt:lpstr>
      <vt:lpstr>Calibri Light</vt:lpstr>
      <vt:lpstr>EB Garamond</vt:lpstr>
      <vt:lpstr>Garamond</vt:lpstr>
      <vt:lpstr>Museo 500</vt:lpstr>
      <vt:lpstr>Roboto</vt:lpstr>
      <vt:lpstr>Tema do Office</vt:lpstr>
      <vt:lpstr>1_Tema do Office</vt:lpstr>
      <vt:lpstr>Worksheet</vt:lpstr>
      <vt:lpstr>SEMINÁRIO: EMPREENDER PARA CRESCER! </vt:lpstr>
      <vt:lpstr>CENÁRIO DO FITNESS  NO BRASIL E NO MUNDO </vt:lpstr>
      <vt:lpstr>O SETOR CRESCE NO BRASIL E NO MUNDO?</vt:lpstr>
      <vt:lpstr>O BRASIL É O SEGUNDO  EM Nº DE ACADEMIAS</vt:lpstr>
      <vt:lpstr>MAS É O 10º EM RECEITAS</vt:lpstr>
      <vt:lpstr>COMO O 2º EM NÚMERO DE ACADEMIAS É O 10º EM FATURAMENTO?</vt:lpstr>
      <vt:lpstr>FALTA DE CULTURA PARA AT. FÍSICA DA POPULAÇÃO?  Comparativo da  média de Clientes  por Academia</vt:lpstr>
      <vt:lpstr>EXCESSO DE REGULAMENTAÇÃO?                   SOBREPOSIÇÃO DE IMPOSTOS?</vt:lpstr>
      <vt:lpstr>evolução do mercado brasileiro de Fitness</vt:lpstr>
      <vt:lpstr>evolução do mercado brasileiro de Fitness</vt:lpstr>
      <vt:lpstr>O QUE PODE SER FEITO?</vt:lpstr>
      <vt:lpstr>EMPREENDER PARA CRESCER!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Andrea</dc:creator>
  <cp:lastModifiedBy>Andressa Paranhos Guimarães</cp:lastModifiedBy>
  <cp:revision>119</cp:revision>
  <dcterms:created xsi:type="dcterms:W3CDTF">2017-08-22T13:33:49Z</dcterms:created>
  <dcterms:modified xsi:type="dcterms:W3CDTF">2017-11-29T11:12:25Z</dcterms:modified>
</cp:coreProperties>
</file>