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charts/chart4.xml" ContentType="application/vnd.openxmlformats-officedocument.drawingml.chart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19"/>
  </p:notesMasterIdLst>
  <p:handoutMasterIdLst>
    <p:handoutMasterId r:id="rId20"/>
  </p:handoutMasterIdLst>
  <p:sldIdLst>
    <p:sldId id="368" r:id="rId2"/>
    <p:sldId id="403" r:id="rId3"/>
    <p:sldId id="442" r:id="rId4"/>
    <p:sldId id="470" r:id="rId5"/>
    <p:sldId id="475" r:id="rId6"/>
    <p:sldId id="471" r:id="rId7"/>
    <p:sldId id="472" r:id="rId8"/>
    <p:sldId id="465" r:id="rId9"/>
    <p:sldId id="468" r:id="rId10"/>
    <p:sldId id="467" r:id="rId11"/>
    <p:sldId id="459" r:id="rId12"/>
    <p:sldId id="461" r:id="rId13"/>
    <p:sldId id="460" r:id="rId14"/>
    <p:sldId id="473" r:id="rId15"/>
    <p:sldId id="474" r:id="rId16"/>
    <p:sldId id="469" r:id="rId17"/>
    <p:sldId id="261" r:id="rId18"/>
  </p:sldIdLst>
  <p:sldSz cx="24368125" cy="13716000"/>
  <p:notesSz cx="9926638" cy="6797675"/>
  <p:custDataLst>
    <p:tags r:id="rId21"/>
  </p:custDataLst>
  <p:defaultTextStyle>
    <a:defPPr>
      <a:defRPr lang="en-US"/>
    </a:defPPr>
    <a:lvl1pPr marL="0" algn="l" defTabSz="1827977" rtl="0" eaLnBrk="1" latinLnBrk="0" hangingPunct="1">
      <a:defRPr sz="3598" kern="1200">
        <a:solidFill>
          <a:schemeClr val="tx1"/>
        </a:solidFill>
        <a:latin typeface="+mn-lt"/>
        <a:ea typeface="+mn-ea"/>
        <a:cs typeface="+mn-cs"/>
      </a:defRPr>
    </a:lvl1pPr>
    <a:lvl2pPr marL="913989" algn="l" defTabSz="1827977" rtl="0" eaLnBrk="1" latinLnBrk="0" hangingPunct="1">
      <a:defRPr sz="3598" kern="1200">
        <a:solidFill>
          <a:schemeClr val="tx1"/>
        </a:solidFill>
        <a:latin typeface="+mn-lt"/>
        <a:ea typeface="+mn-ea"/>
        <a:cs typeface="+mn-cs"/>
      </a:defRPr>
    </a:lvl2pPr>
    <a:lvl3pPr marL="1827977" algn="l" defTabSz="1827977" rtl="0" eaLnBrk="1" latinLnBrk="0" hangingPunct="1">
      <a:defRPr sz="3598" kern="1200">
        <a:solidFill>
          <a:schemeClr val="tx1"/>
        </a:solidFill>
        <a:latin typeface="+mn-lt"/>
        <a:ea typeface="+mn-ea"/>
        <a:cs typeface="+mn-cs"/>
      </a:defRPr>
    </a:lvl3pPr>
    <a:lvl4pPr marL="2741966" algn="l" defTabSz="1827977" rtl="0" eaLnBrk="1" latinLnBrk="0" hangingPunct="1">
      <a:defRPr sz="3598" kern="1200">
        <a:solidFill>
          <a:schemeClr val="tx1"/>
        </a:solidFill>
        <a:latin typeface="+mn-lt"/>
        <a:ea typeface="+mn-ea"/>
        <a:cs typeface="+mn-cs"/>
      </a:defRPr>
    </a:lvl4pPr>
    <a:lvl5pPr marL="3655954" algn="l" defTabSz="1827977" rtl="0" eaLnBrk="1" latinLnBrk="0" hangingPunct="1">
      <a:defRPr sz="3598" kern="1200">
        <a:solidFill>
          <a:schemeClr val="tx1"/>
        </a:solidFill>
        <a:latin typeface="+mn-lt"/>
        <a:ea typeface="+mn-ea"/>
        <a:cs typeface="+mn-cs"/>
      </a:defRPr>
    </a:lvl5pPr>
    <a:lvl6pPr marL="4569943" algn="l" defTabSz="1827977" rtl="0" eaLnBrk="1" latinLnBrk="0" hangingPunct="1">
      <a:defRPr sz="3598" kern="1200">
        <a:solidFill>
          <a:schemeClr val="tx1"/>
        </a:solidFill>
        <a:latin typeface="+mn-lt"/>
        <a:ea typeface="+mn-ea"/>
        <a:cs typeface="+mn-cs"/>
      </a:defRPr>
    </a:lvl6pPr>
    <a:lvl7pPr marL="5483931" algn="l" defTabSz="1827977" rtl="0" eaLnBrk="1" latinLnBrk="0" hangingPunct="1">
      <a:defRPr sz="3598" kern="1200">
        <a:solidFill>
          <a:schemeClr val="tx1"/>
        </a:solidFill>
        <a:latin typeface="+mn-lt"/>
        <a:ea typeface="+mn-ea"/>
        <a:cs typeface="+mn-cs"/>
      </a:defRPr>
    </a:lvl7pPr>
    <a:lvl8pPr marL="6397920" algn="l" defTabSz="1827977" rtl="0" eaLnBrk="1" latinLnBrk="0" hangingPunct="1">
      <a:defRPr sz="3598" kern="1200">
        <a:solidFill>
          <a:schemeClr val="tx1"/>
        </a:solidFill>
        <a:latin typeface="+mn-lt"/>
        <a:ea typeface="+mn-ea"/>
        <a:cs typeface="+mn-cs"/>
      </a:defRPr>
    </a:lvl8pPr>
    <a:lvl9pPr marL="7311908" algn="l" defTabSz="1827977" rtl="0" eaLnBrk="1" latinLnBrk="0" hangingPunct="1">
      <a:defRPr sz="35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729"/>
    <a:srgbClr val="DB5014"/>
    <a:srgbClr val="FF5A00"/>
    <a:srgbClr val="E5F7E6"/>
    <a:srgbClr val="BBEBBD"/>
    <a:srgbClr val="988F86"/>
    <a:srgbClr val="FF7020"/>
    <a:srgbClr val="65605B"/>
    <a:srgbClr val="FCF6F0"/>
    <a:srgbClr val="F9C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 autoAdjust="0"/>
    <p:restoredTop sz="99856" autoAdjust="0"/>
  </p:normalViewPr>
  <p:slideViewPr>
    <p:cSldViewPr snapToGrid="0" snapToObjects="1">
      <p:cViewPr varScale="1">
        <p:scale>
          <a:sx n="59" d="100"/>
          <a:sy n="59" d="100"/>
        </p:scale>
        <p:origin x="456" y="90"/>
      </p:cViewPr>
      <p:guideLst>
        <p:guide orient="horz" pos="4320"/>
        <p:guide pos="76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hmatos\AppData\Local\Microsoft\Windows\Temporary%20Internet%20Files\Content.Outlook\5RFYF688\Schedule_Dynamic_Table_Report_3699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hmatos\AppData\Local\Microsoft\Windows\Temporary%20Internet%20Files\Content.Outlook\5RFYF688\Schedule_Dynamic_Table_Report_36999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10.4.0.61\Yield%20e%20Alian&#231;as\8Pastas%20Pessoais\Pedro\Base%20Voado%200118%20a%200519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FINAL!$Q$5:$Q$18</c:f>
              <c:strCache>
                <c:ptCount val="14"/>
                <c:pt idx="0">
                  <c:v>SUDESTE-SUL</c:v>
                </c:pt>
                <c:pt idx="1">
                  <c:v>NORDESTE-SUDESTE</c:v>
                </c:pt>
                <c:pt idx="2">
                  <c:v>SUDESTE-SUDESTE</c:v>
                </c:pt>
                <c:pt idx="3">
                  <c:v>CENTRO-OESTE-SUDESTE</c:v>
                </c:pt>
                <c:pt idx="4">
                  <c:v>CENTRO-OESTE-NORDESTE</c:v>
                </c:pt>
                <c:pt idx="5">
                  <c:v>CENTRO-OESTE-NORTE</c:v>
                </c:pt>
                <c:pt idx="6">
                  <c:v>NORDESTE-NORDESTE</c:v>
                </c:pt>
                <c:pt idx="7">
                  <c:v>NORTE-SUDESTE</c:v>
                </c:pt>
                <c:pt idx="8">
                  <c:v>NORTE-NORTE</c:v>
                </c:pt>
                <c:pt idx="9">
                  <c:v>CENTRO-OESTE-SUL</c:v>
                </c:pt>
                <c:pt idx="10">
                  <c:v>NORDESTE-NORTE</c:v>
                </c:pt>
                <c:pt idx="11">
                  <c:v>CENTRO-OESTE-CENTRO-OESTE</c:v>
                </c:pt>
                <c:pt idx="12">
                  <c:v>SUL-SUL</c:v>
                </c:pt>
                <c:pt idx="13">
                  <c:v>NORDESTE-SUL</c:v>
                </c:pt>
              </c:strCache>
            </c:strRef>
          </c:cat>
          <c:val>
            <c:numRef>
              <c:f>FINAL!$R$5:$R$18</c:f>
              <c:numCache>
                <c:formatCode>General</c:formatCode>
                <c:ptCount val="14"/>
                <c:pt idx="0">
                  <c:v>57170</c:v>
                </c:pt>
                <c:pt idx="1">
                  <c:v>47208</c:v>
                </c:pt>
                <c:pt idx="2">
                  <c:v>50708</c:v>
                </c:pt>
                <c:pt idx="3">
                  <c:v>27541</c:v>
                </c:pt>
                <c:pt idx="4">
                  <c:v>12110</c:v>
                </c:pt>
                <c:pt idx="5">
                  <c:v>8252</c:v>
                </c:pt>
                <c:pt idx="6">
                  <c:v>7631</c:v>
                </c:pt>
                <c:pt idx="7">
                  <c:v>6667</c:v>
                </c:pt>
                <c:pt idx="8">
                  <c:v>5868</c:v>
                </c:pt>
                <c:pt idx="9">
                  <c:v>3314</c:v>
                </c:pt>
                <c:pt idx="10">
                  <c:v>2648</c:v>
                </c:pt>
                <c:pt idx="11">
                  <c:v>2423</c:v>
                </c:pt>
                <c:pt idx="12">
                  <c:v>2136</c:v>
                </c:pt>
                <c:pt idx="13">
                  <c:v>470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90570800122404"/>
          <c:y val="0.19911614506873351"/>
          <c:w val="0.21094291998775963"/>
          <c:h val="0.57527836575135138"/>
        </c:manualLayout>
      </c:layout>
      <c:overlay val="0"/>
      <c:txPr>
        <a:bodyPr/>
        <a:lstStyle/>
        <a:p>
          <a:pPr>
            <a:defRPr sz="11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FINAL!$Q$5:$Q$18</c:f>
              <c:strCache>
                <c:ptCount val="14"/>
                <c:pt idx="0">
                  <c:v>SUDESTE-SUL</c:v>
                </c:pt>
                <c:pt idx="1">
                  <c:v>NORDESTE-SUDESTE</c:v>
                </c:pt>
                <c:pt idx="2">
                  <c:v>SUDESTE-SUDESTE</c:v>
                </c:pt>
                <c:pt idx="3">
                  <c:v>CENTRO-OESTE-SUDESTE</c:v>
                </c:pt>
                <c:pt idx="4">
                  <c:v>CENTRO-OESTE-NORDESTE</c:v>
                </c:pt>
                <c:pt idx="5">
                  <c:v>CENTRO-OESTE-NORTE</c:v>
                </c:pt>
                <c:pt idx="6">
                  <c:v>NORDESTE-NORDESTE</c:v>
                </c:pt>
                <c:pt idx="7">
                  <c:v>NORTE-SUDESTE</c:v>
                </c:pt>
                <c:pt idx="8">
                  <c:v>NORTE-NORTE</c:v>
                </c:pt>
                <c:pt idx="9">
                  <c:v>CENTRO-OESTE-SUL</c:v>
                </c:pt>
                <c:pt idx="10">
                  <c:v>NORDESTE-NORTE</c:v>
                </c:pt>
                <c:pt idx="11">
                  <c:v>CENTRO-OESTE-CENTRO-OESTE</c:v>
                </c:pt>
                <c:pt idx="12">
                  <c:v>SUL-SUL</c:v>
                </c:pt>
                <c:pt idx="13">
                  <c:v>NORDESTE-SUL</c:v>
                </c:pt>
              </c:strCache>
            </c:strRef>
          </c:cat>
          <c:val>
            <c:numRef>
              <c:f>FINAL!$S$5:$S$18</c:f>
              <c:numCache>
                <c:formatCode>General</c:formatCode>
                <c:ptCount val="14"/>
                <c:pt idx="0">
                  <c:v>9820545</c:v>
                </c:pt>
                <c:pt idx="1">
                  <c:v>8464152</c:v>
                </c:pt>
                <c:pt idx="2">
                  <c:v>8388219</c:v>
                </c:pt>
                <c:pt idx="3">
                  <c:v>4793691</c:v>
                </c:pt>
                <c:pt idx="4">
                  <c:v>2173098</c:v>
                </c:pt>
                <c:pt idx="5">
                  <c:v>1480125</c:v>
                </c:pt>
                <c:pt idx="6">
                  <c:v>1279659</c:v>
                </c:pt>
                <c:pt idx="7">
                  <c:v>1204446</c:v>
                </c:pt>
                <c:pt idx="8">
                  <c:v>1045869</c:v>
                </c:pt>
                <c:pt idx="9">
                  <c:v>583374</c:v>
                </c:pt>
                <c:pt idx="10">
                  <c:v>483540</c:v>
                </c:pt>
                <c:pt idx="11">
                  <c:v>426189</c:v>
                </c:pt>
                <c:pt idx="12">
                  <c:v>353469</c:v>
                </c:pt>
                <c:pt idx="13">
                  <c:v>81996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90570800122404"/>
          <c:y val="0.19175802611448561"/>
          <c:w val="0.20311811350282288"/>
          <c:h val="0.56350537542455481"/>
        </c:manualLayout>
      </c:layout>
      <c:overlay val="0"/>
      <c:txPr>
        <a:bodyPr/>
        <a:lstStyle/>
        <a:p>
          <a:pPr>
            <a:defRPr sz="11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03157321151345"/>
          <c:y val="2.8858815926351845E-2"/>
          <c:w val="0.88796842678848653"/>
          <c:h val="0.74988343754744102"/>
        </c:manualLayout>
      </c:layout>
      <c:lineChart>
        <c:grouping val="standard"/>
        <c:varyColors val="0"/>
        <c:ser>
          <c:idx val="0"/>
          <c:order val="0"/>
          <c:tx>
            <c:strRef>
              <c:f>Plan4!$R$29</c:f>
              <c:strCache>
                <c:ptCount val="1"/>
                <c:pt idx="0">
                  <c:v>CORPORATIVO</c:v>
                </c:pt>
              </c:strCache>
            </c:strRef>
          </c:tx>
          <c:spPr>
            <a:ln w="38100">
              <a:solidFill>
                <a:sysClr val="windowText" lastClr="000000">
                  <a:lumMod val="95000"/>
                  <a:lumOff val="5000"/>
                </a:sys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Plan4!$Q$31:$Q$44</c:f>
              <c:numCache>
                <c:formatCode>mmm\-yy</c:formatCode>
                <c:ptCount val="14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  <c:pt idx="13">
                  <c:v>43586</c:v>
                </c:pt>
              </c:numCache>
            </c:numRef>
          </c:cat>
          <c:val>
            <c:numRef>
              <c:f>Plan4!$R$31:$R$44</c:f>
              <c:numCache>
                <c:formatCode>0%</c:formatCode>
                <c:ptCount val="14"/>
                <c:pt idx="0">
                  <c:v>0.39016238302036821</c:v>
                </c:pt>
                <c:pt idx="1">
                  <c:v>0.39244983472941963</c:v>
                </c:pt>
                <c:pt idx="2">
                  <c:v>0.38199526810836265</c:v>
                </c:pt>
                <c:pt idx="3">
                  <c:v>0.35311290549965868</c:v>
                </c:pt>
                <c:pt idx="4">
                  <c:v>0.37647827651058891</c:v>
                </c:pt>
                <c:pt idx="5">
                  <c:v>0.35229977093083165</c:v>
                </c:pt>
                <c:pt idx="6">
                  <c:v>0.35786342027791734</c:v>
                </c:pt>
                <c:pt idx="7">
                  <c:v>0.34254587186033525</c:v>
                </c:pt>
                <c:pt idx="8">
                  <c:v>0.30944388093995095</c:v>
                </c:pt>
                <c:pt idx="9">
                  <c:v>0.3043678474910147</c:v>
                </c:pt>
                <c:pt idx="10">
                  <c:v>0.36529286540004335</c:v>
                </c:pt>
                <c:pt idx="11">
                  <c:v>0.3673753563033218</c:v>
                </c:pt>
                <c:pt idx="12">
                  <c:v>0.38092044704615952</c:v>
                </c:pt>
                <c:pt idx="13">
                  <c:v>0.4028756550047688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Plan4!$S$29</c:f>
              <c:strCache>
                <c:ptCount val="1"/>
                <c:pt idx="0">
                  <c:v>LAZER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Plan4!$Q$31:$Q$44</c:f>
              <c:numCache>
                <c:formatCode>mmm\-yy</c:formatCode>
                <c:ptCount val="14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  <c:pt idx="13">
                  <c:v>43586</c:v>
                </c:pt>
              </c:numCache>
            </c:numRef>
          </c:cat>
          <c:val>
            <c:numRef>
              <c:f>Plan4!$S$31:$S$44</c:f>
              <c:numCache>
                <c:formatCode>0%</c:formatCode>
                <c:ptCount val="14"/>
                <c:pt idx="0">
                  <c:v>0.60983761697963179</c:v>
                </c:pt>
                <c:pt idx="1">
                  <c:v>0.60755016527058037</c:v>
                </c:pt>
                <c:pt idx="2">
                  <c:v>0.61800473189163729</c:v>
                </c:pt>
                <c:pt idx="3">
                  <c:v>0.64688709450034132</c:v>
                </c:pt>
                <c:pt idx="4">
                  <c:v>0.62352172348941104</c:v>
                </c:pt>
                <c:pt idx="5">
                  <c:v>0.64770022906916835</c:v>
                </c:pt>
                <c:pt idx="6">
                  <c:v>0.6421365797220826</c:v>
                </c:pt>
                <c:pt idx="7">
                  <c:v>0.65745412813966475</c:v>
                </c:pt>
                <c:pt idx="8">
                  <c:v>0.6905561190600491</c:v>
                </c:pt>
                <c:pt idx="9">
                  <c:v>0.69563215250898525</c:v>
                </c:pt>
                <c:pt idx="10">
                  <c:v>0.63470713459995665</c:v>
                </c:pt>
                <c:pt idx="11">
                  <c:v>0.63262464369667826</c:v>
                </c:pt>
                <c:pt idx="12">
                  <c:v>0.61907955295384043</c:v>
                </c:pt>
                <c:pt idx="13">
                  <c:v>0.59712434499523126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Plan4!$T$29</c:f>
              <c:strCache>
                <c:ptCount val="1"/>
                <c:pt idx="0">
                  <c:v>M CORP</c:v>
                </c:pt>
              </c:strCache>
            </c:strRef>
          </c:tx>
          <c:spPr>
            <a:ln w="9525">
              <a:solidFill>
                <a:sysClr val="windowText" lastClr="000000"/>
              </a:solidFill>
              <a:prstDash val="sysDash"/>
            </a:ln>
          </c:spPr>
          <c:marker>
            <c:symbol val="none"/>
          </c:marker>
          <c:cat>
            <c:numRef>
              <c:f>Plan4!$Q$31:$Q$44</c:f>
              <c:numCache>
                <c:formatCode>mmm\-yy</c:formatCode>
                <c:ptCount val="14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  <c:pt idx="13">
                  <c:v>43586</c:v>
                </c:pt>
              </c:numCache>
            </c:numRef>
          </c:cat>
          <c:val>
            <c:numRef>
              <c:f>Plan4!$T$31:$T$44</c:f>
              <c:numCache>
                <c:formatCode>0%</c:formatCode>
                <c:ptCount val="14"/>
                <c:pt idx="0">
                  <c:v>0.35</c:v>
                </c:pt>
                <c:pt idx="1">
                  <c:v>0.35</c:v>
                </c:pt>
                <c:pt idx="2">
                  <c:v>0.35</c:v>
                </c:pt>
                <c:pt idx="3">
                  <c:v>0.35</c:v>
                </c:pt>
                <c:pt idx="4">
                  <c:v>0.35</c:v>
                </c:pt>
                <c:pt idx="5">
                  <c:v>0.35</c:v>
                </c:pt>
                <c:pt idx="6">
                  <c:v>0.35</c:v>
                </c:pt>
                <c:pt idx="7">
                  <c:v>0.35</c:v>
                </c:pt>
                <c:pt idx="8">
                  <c:v>0.35</c:v>
                </c:pt>
                <c:pt idx="9">
                  <c:v>0.35</c:v>
                </c:pt>
                <c:pt idx="10">
                  <c:v>0.35</c:v>
                </c:pt>
                <c:pt idx="11">
                  <c:v>0.35</c:v>
                </c:pt>
                <c:pt idx="12">
                  <c:v>0.35</c:v>
                </c:pt>
                <c:pt idx="13">
                  <c:v>0.35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Plan4!$U$29</c:f>
              <c:strCache>
                <c:ptCount val="1"/>
                <c:pt idx="0">
                  <c:v>M LAZER</c:v>
                </c:pt>
              </c:strCache>
            </c:strRef>
          </c:tx>
          <c:spPr>
            <a:ln w="6350">
              <a:solidFill>
                <a:sysClr val="windowText" lastClr="000000"/>
              </a:solidFill>
              <a:prstDash val="sysDash"/>
            </a:ln>
          </c:spPr>
          <c:marker>
            <c:symbol val="none"/>
          </c:marker>
          <c:cat>
            <c:numRef>
              <c:f>Plan4!$Q$31:$Q$44</c:f>
              <c:numCache>
                <c:formatCode>mmm\-yy</c:formatCode>
                <c:ptCount val="14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  <c:pt idx="13">
                  <c:v>43586</c:v>
                </c:pt>
              </c:numCache>
            </c:numRef>
          </c:cat>
          <c:val>
            <c:numRef>
              <c:f>Plan4!$U$31:$U$44</c:f>
              <c:numCache>
                <c:formatCode>0%</c:formatCode>
                <c:ptCount val="14"/>
                <c:pt idx="0">
                  <c:v>0.65</c:v>
                </c:pt>
                <c:pt idx="1">
                  <c:v>0.65</c:v>
                </c:pt>
                <c:pt idx="2">
                  <c:v>0.65</c:v>
                </c:pt>
                <c:pt idx="3">
                  <c:v>0.65</c:v>
                </c:pt>
                <c:pt idx="4">
                  <c:v>0.65</c:v>
                </c:pt>
                <c:pt idx="5">
                  <c:v>0.65</c:v>
                </c:pt>
                <c:pt idx="6">
                  <c:v>0.65</c:v>
                </c:pt>
                <c:pt idx="7">
                  <c:v>0.65</c:v>
                </c:pt>
                <c:pt idx="8">
                  <c:v>0.65</c:v>
                </c:pt>
                <c:pt idx="9">
                  <c:v>0.65</c:v>
                </c:pt>
                <c:pt idx="10">
                  <c:v>0.65</c:v>
                </c:pt>
                <c:pt idx="11">
                  <c:v>0.65</c:v>
                </c:pt>
                <c:pt idx="12">
                  <c:v>0.65</c:v>
                </c:pt>
                <c:pt idx="13">
                  <c:v>0.65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7517936"/>
        <c:axId val="307512448"/>
      </c:lineChart>
      <c:dateAx>
        <c:axId val="3075179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pt-BR"/>
          </a:p>
        </c:txPr>
        <c:crossAx val="307512448"/>
        <c:crosses val="autoZero"/>
        <c:auto val="1"/>
        <c:lblOffset val="100"/>
        <c:baseTimeUnit val="months"/>
      </c:dateAx>
      <c:valAx>
        <c:axId val="307512448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pt-BR"/>
          </a:p>
        </c:txPr>
        <c:crossAx val="307517936"/>
        <c:crosses val="autoZero"/>
        <c:crossBetween val="between"/>
      </c:valAx>
      <c:spPr>
        <a:ln>
          <a:noFill/>
        </a:ln>
      </c:spPr>
    </c:plotArea>
    <c:legend>
      <c:legendPos val="b"/>
      <c:layout/>
      <c:overlay val="0"/>
      <c:txPr>
        <a:bodyPr/>
        <a:lstStyle/>
        <a:p>
          <a:pPr>
            <a:defRPr sz="1600" b="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32251042989297E-3"/>
          <c:y val="2.5145067698259187E-2"/>
          <c:w val="0.98113549791402133"/>
          <c:h val="0.949709864603481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3821080.0000000005</c:v>
                </c:pt>
                <c:pt idx="1">
                  <c:v>3936882.8499999996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6923510</c:v>
                </c:pt>
                <c:pt idx="1">
                  <c:v>6999392.1499999985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07522640"/>
        <c:axId val="307524600"/>
      </c:barChart>
      <c:catAx>
        <c:axId val="3075226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07524600"/>
        <c:crosses val="min"/>
        <c:auto val="0"/>
        <c:lblAlgn val="ctr"/>
        <c:lblOffset val="100"/>
        <c:noMultiLvlLbl val="0"/>
      </c:catAx>
      <c:valAx>
        <c:axId val="307524600"/>
        <c:scaling>
          <c:orientation val="minMax"/>
          <c:max val="6999392.149999998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0752264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7BE94-D815-4725-B520-74FC4A5F8E34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00A78-7DB3-4D18-90A5-590FB9715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581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80321-A1E1-4F45-8D56-BF57424775A3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291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04DD3-A748-4119-B38E-1A01A61F1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99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210C8-2A3E-4639-834F-2929B3A385A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713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4DD3-A748-4119-B38E-1A01A61F15E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99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1F7C1B-12DC-AF4B-A109-009F4AEA1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5"/>
            <a:ext cx="24368125" cy="137070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532" y="11552632"/>
            <a:ext cx="2867247" cy="129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98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65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73" y="-10565017"/>
            <a:ext cx="14404064" cy="146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FC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73" y="-10565017"/>
            <a:ext cx="14404064" cy="14606938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58.jpeg"/>
          <p:cNvPicPr>
            <a:picLocks noChangeAspect="1"/>
          </p:cNvPicPr>
          <p:nvPr userDrawn="1"/>
        </p:nvPicPr>
        <p:blipFill>
          <a:blip r:embed="rId2">
            <a:extLst/>
          </a:blip>
          <a:srcRect l="95617" t="43588"/>
          <a:stretch>
            <a:fillRect/>
          </a:stretch>
        </p:blipFill>
        <p:spPr>
          <a:xfrm>
            <a:off x="-50453" y="0"/>
            <a:ext cx="24469031" cy="1371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icture 24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2" y="452832"/>
            <a:ext cx="2867247" cy="1297735"/>
          </a:xfrm>
          <a:prstGeom prst="rect">
            <a:avLst/>
          </a:prstGeom>
        </p:spPr>
      </p:pic>
      <p:pic>
        <p:nvPicPr>
          <p:cNvPr id="244" name="Picture 24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53" y="711200"/>
            <a:ext cx="24368125" cy="137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3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58.jpeg"/>
          <p:cNvPicPr>
            <a:picLocks noChangeAspect="1"/>
          </p:cNvPicPr>
          <p:nvPr userDrawn="1"/>
        </p:nvPicPr>
        <p:blipFill>
          <a:blip r:embed="rId2">
            <a:extLst/>
          </a:blip>
          <a:srcRect l="95617" t="43588"/>
          <a:stretch>
            <a:fillRect/>
          </a:stretch>
        </p:blipFill>
        <p:spPr>
          <a:xfrm>
            <a:off x="-50453" y="99"/>
            <a:ext cx="24469031" cy="1371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697" y="-431800"/>
            <a:ext cx="25090614" cy="1411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E36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362" y="5645150"/>
            <a:ext cx="5359400" cy="24257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69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bg>
      <p:bgPr>
        <a:solidFill>
          <a:srgbClr val="65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74" y="-10565017"/>
            <a:ext cx="14404064" cy="146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1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1F7C1B-12DC-AF4B-A109-009F4AEA1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5"/>
            <a:ext cx="24368125" cy="1370707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532" y="11552632"/>
            <a:ext cx="2867247" cy="1297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0028" y="-3859418"/>
            <a:ext cx="22533427" cy="22850799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222D0A-FA86-4B4F-84B0-1A55CA6D8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475255" y="0"/>
            <a:ext cx="389287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60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8.jpeg"/>
          <p:cNvPicPr>
            <a:picLocks noChangeAspect="1"/>
          </p:cNvPicPr>
          <p:nvPr userDrawn="1"/>
        </p:nvPicPr>
        <p:blipFill>
          <a:blip r:embed="rId2">
            <a:extLst/>
          </a:blip>
          <a:srcRect l="95617" t="43588"/>
          <a:stretch>
            <a:fillRect/>
          </a:stretch>
        </p:blipFill>
        <p:spPr>
          <a:xfrm>
            <a:off x="0" y="99"/>
            <a:ext cx="24368125" cy="1371580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2396746" y="4037112"/>
            <a:ext cx="6173096" cy="4061859"/>
          </a:xfrm>
        </p:spPr>
        <p:txBody>
          <a:bodyPr/>
          <a:lstStyle>
            <a:lvl1pPr>
              <a:defRPr>
                <a:solidFill>
                  <a:srgbClr val="988F86"/>
                </a:solidFill>
              </a:defRPr>
            </a:lvl1pPr>
          </a:lstStyle>
          <a:p>
            <a:pPr marL="456903" marR="0" lvl="0" indent="-456903" algn="l" defTabSz="1827611" rtl="0" eaLnBrk="1" fontAlgn="auto" latinLnBrk="0" hangingPunct="1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Imagem</a:t>
            </a:r>
            <a:endParaRPr lang="en-US" dirty="0"/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9198420" y="4037112"/>
            <a:ext cx="6173096" cy="4061859"/>
          </a:xfrm>
        </p:spPr>
        <p:txBody>
          <a:bodyPr/>
          <a:lstStyle>
            <a:lvl1pPr>
              <a:defRPr>
                <a:solidFill>
                  <a:srgbClr val="988F86"/>
                </a:solidFill>
              </a:defRPr>
            </a:lvl1pPr>
          </a:lstStyle>
          <a:p>
            <a:pPr marL="456903" marR="0" lvl="0" indent="-456903" algn="l" defTabSz="1827611" rtl="0" eaLnBrk="1" fontAlgn="auto" latinLnBrk="0" hangingPunct="1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Imagem</a:t>
            </a:r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6000094" y="4037112"/>
            <a:ext cx="6173096" cy="4061859"/>
          </a:xfrm>
        </p:spPr>
        <p:txBody>
          <a:bodyPr/>
          <a:lstStyle>
            <a:lvl1pPr>
              <a:defRPr>
                <a:solidFill>
                  <a:srgbClr val="988F86"/>
                </a:solidFill>
              </a:defRPr>
            </a:lvl1pPr>
          </a:lstStyle>
          <a:p>
            <a:pPr marL="456903" marR="0" lvl="0" indent="-456903" algn="l" defTabSz="1827611" rtl="0" eaLnBrk="1" fontAlgn="auto" latinLnBrk="0" hangingPunct="1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Imagem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222D0A-FA86-4B4F-84B0-1A55CA6D8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475255" y="0"/>
            <a:ext cx="389287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0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58.jpeg"/>
          <p:cNvPicPr>
            <a:picLocks noChangeAspect="1"/>
          </p:cNvPicPr>
          <p:nvPr userDrawn="1"/>
        </p:nvPicPr>
        <p:blipFill>
          <a:blip r:embed="rId2">
            <a:extLst/>
          </a:blip>
          <a:srcRect l="95617" t="43588"/>
          <a:stretch>
            <a:fillRect/>
          </a:stretch>
        </p:blipFill>
        <p:spPr>
          <a:xfrm>
            <a:off x="-50453" y="99"/>
            <a:ext cx="24469031" cy="1371580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-50453" y="0"/>
            <a:ext cx="24469031" cy="13716000"/>
          </a:xfrm>
        </p:spPr>
        <p:txBody>
          <a:bodyPr/>
          <a:lstStyle>
            <a:lvl1pPr algn="l">
              <a:defRPr>
                <a:solidFill>
                  <a:srgbClr val="988F86"/>
                </a:solidFill>
              </a:defRPr>
            </a:lvl1pPr>
          </a:lstStyle>
          <a:p>
            <a:pPr marL="456903" marR="0" lvl="0" indent="-456903" algn="l" defTabSz="1827611" rtl="0" eaLnBrk="1" fontAlgn="auto" latinLnBrk="0" hangingPunct="1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Imagem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4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65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-50453" y="0"/>
            <a:ext cx="24469031" cy="13716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456903" marR="0" lvl="0" indent="-456903" algn="l" defTabSz="1827611" rtl="0" eaLnBrk="1" fontAlgn="auto" latinLnBrk="0" hangingPunct="1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Imagem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58.jpeg"/>
          <p:cNvPicPr>
            <a:picLocks noChangeAspect="1"/>
          </p:cNvPicPr>
          <p:nvPr userDrawn="1"/>
        </p:nvPicPr>
        <p:blipFill>
          <a:blip r:embed="rId2">
            <a:extLst/>
          </a:blip>
          <a:srcRect l="95617" t="43588"/>
          <a:stretch>
            <a:fillRect/>
          </a:stretch>
        </p:blipFill>
        <p:spPr>
          <a:xfrm>
            <a:off x="0" y="198"/>
            <a:ext cx="24569937" cy="1371580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2144375" y="198"/>
            <a:ext cx="12425562" cy="13715802"/>
          </a:xfrm>
        </p:spPr>
        <p:txBody>
          <a:bodyPr/>
          <a:lstStyle>
            <a:lvl1pPr>
              <a:defRPr>
                <a:solidFill>
                  <a:srgbClr val="988F86"/>
                </a:solidFill>
              </a:defRPr>
            </a:lvl1pPr>
          </a:lstStyle>
          <a:p>
            <a:pPr marL="456903" marR="0" lvl="0" indent="-456903" algn="l" defTabSz="1827611" rtl="0" eaLnBrk="1" fontAlgn="auto" latinLnBrk="0" hangingPunct="1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Imagem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222D0A-FA86-4B4F-84B0-1A55CA6D8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77067" y="0"/>
            <a:ext cx="389287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58.jpeg"/>
          <p:cNvPicPr>
            <a:picLocks noChangeAspect="1"/>
          </p:cNvPicPr>
          <p:nvPr userDrawn="1"/>
        </p:nvPicPr>
        <p:blipFill>
          <a:blip r:embed="rId2">
            <a:extLst/>
          </a:blip>
          <a:srcRect l="95617" t="43588"/>
          <a:stretch>
            <a:fillRect/>
          </a:stretch>
        </p:blipFill>
        <p:spPr>
          <a:xfrm>
            <a:off x="0" y="198"/>
            <a:ext cx="24569937" cy="1371580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98"/>
            <a:ext cx="12425562" cy="13715802"/>
          </a:xfrm>
        </p:spPr>
        <p:txBody>
          <a:bodyPr/>
          <a:lstStyle>
            <a:lvl1pPr>
              <a:defRPr>
                <a:solidFill>
                  <a:srgbClr val="988F86"/>
                </a:solidFill>
              </a:defRPr>
            </a:lvl1pPr>
          </a:lstStyle>
          <a:p>
            <a:pPr marL="456903" marR="0" lvl="0" indent="-456903" algn="l" defTabSz="1827611" rtl="0" eaLnBrk="1" fontAlgn="auto" latinLnBrk="0" hangingPunct="1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Imagem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222D0A-FA86-4B4F-84B0-1A55CA6D8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77067" y="0"/>
            <a:ext cx="3892870" cy="13716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6397197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" name="Slide do think-cell" r:id="rId21" imgW="270" imgH="270" progId="TCLayout.ActiveDocument.1">
                  <p:embed/>
                </p:oleObj>
              </mc:Choice>
              <mc:Fallback>
                <p:oleObj name="Slide do think-cell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8794" b="0" i="0" baseline="0" dirty="0">
              <a:latin typeface="Trebuchet MS"/>
              <a:ea typeface="+mj-ea"/>
              <a:cs typeface="+mj-cs"/>
              <a:sym typeface="Trebuchet M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309" y="730251"/>
            <a:ext cx="2101750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309" y="3651250"/>
            <a:ext cx="2101750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309" y="12712701"/>
            <a:ext cx="548282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5D75B-09CA-0C4C-9EA9-0102BFB52AD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1942" y="12712701"/>
            <a:ext cx="822424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09988" y="12712701"/>
            <a:ext cx="548282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91984-471C-2447-AA7B-BFAFA8D9B8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1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32" r:id="rId2"/>
    <p:sldLayoutId id="2147483834" r:id="rId3"/>
    <p:sldLayoutId id="2147483817" r:id="rId4"/>
    <p:sldLayoutId id="2147483823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3" r:id="rId11"/>
    <p:sldLayoutId id="2147483830" r:id="rId12"/>
    <p:sldLayoutId id="2147483831" r:id="rId13"/>
    <p:sldLayoutId id="2147483824" r:id="rId14"/>
    <p:sldLayoutId id="2147483835" r:id="rId15"/>
    <p:sldLayoutId id="2147483836" r:id="rId16"/>
  </p:sldLayoutIdLst>
  <p:txStyles>
    <p:titleStyle>
      <a:lvl1pPr algn="l" defTabSz="1827611" rtl="0" eaLnBrk="1" latinLnBrk="0" hangingPunct="1">
        <a:lnSpc>
          <a:spcPct val="90000"/>
        </a:lnSpc>
        <a:spcBef>
          <a:spcPct val="0"/>
        </a:spcBef>
        <a:buNone/>
        <a:defRPr sz="87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03" indent="-456903" algn="l" defTabSz="1827611" rtl="0" eaLnBrk="1" latinLnBrk="0" hangingPunct="1">
        <a:lnSpc>
          <a:spcPct val="90000"/>
        </a:lnSpc>
        <a:spcBef>
          <a:spcPts val="1999"/>
        </a:spcBef>
        <a:buFont typeface="Arial" panose="020B0604020202020204" pitchFamily="34" charset="0"/>
        <a:buChar char="•"/>
        <a:defRPr sz="5596" kern="1200">
          <a:solidFill>
            <a:schemeClr val="tx1"/>
          </a:solidFill>
          <a:latin typeface="+mn-lt"/>
          <a:ea typeface="+mn-ea"/>
          <a:cs typeface="+mn-cs"/>
        </a:defRPr>
      </a:lvl1pPr>
      <a:lvl2pPr marL="1370708" indent="-456903" algn="l" defTabSz="1827611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4797" kern="1200">
          <a:solidFill>
            <a:schemeClr val="tx1"/>
          </a:solidFill>
          <a:latin typeface="+mn-lt"/>
          <a:ea typeface="+mn-ea"/>
          <a:cs typeface="+mn-cs"/>
        </a:defRPr>
      </a:lvl2pPr>
      <a:lvl3pPr marL="2284514" indent="-456903" algn="l" defTabSz="1827611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997" kern="1200">
          <a:solidFill>
            <a:schemeClr val="tx1"/>
          </a:solidFill>
          <a:latin typeface="+mn-lt"/>
          <a:ea typeface="+mn-ea"/>
          <a:cs typeface="+mn-cs"/>
        </a:defRPr>
      </a:lvl3pPr>
      <a:lvl4pPr marL="3198320" indent="-456903" algn="l" defTabSz="1827611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4112125" indent="-456903" algn="l" defTabSz="1827611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5025931" indent="-456903" algn="l" defTabSz="1827611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939737" indent="-456903" algn="l" defTabSz="1827611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853542" indent="-456903" algn="l" defTabSz="1827611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767348" indent="-456903" algn="l" defTabSz="1827611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611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1pPr>
      <a:lvl2pPr marL="913806" algn="l" defTabSz="1827611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2pPr>
      <a:lvl3pPr marL="1827611" algn="l" defTabSz="1827611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3pPr>
      <a:lvl4pPr marL="2741417" algn="l" defTabSz="1827611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3655223" algn="l" defTabSz="1827611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4569028" algn="l" defTabSz="1827611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482834" algn="l" defTabSz="1827611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396639" algn="l" defTabSz="1827611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310445" algn="l" defTabSz="1827611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13.xml"/><Relationship Id="rId7" Type="http://schemas.openxmlformats.org/officeDocument/2006/relationships/image" Target="../media/image25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15.xml"/><Relationship Id="rId7" Type="http://schemas.openxmlformats.org/officeDocument/2006/relationships/image" Target="../media/image29.pn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17.xml"/><Relationship Id="rId7" Type="http://schemas.openxmlformats.org/officeDocument/2006/relationships/image" Target="../media/image33.pn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19.xml"/><Relationship Id="rId7" Type="http://schemas.openxmlformats.org/officeDocument/2006/relationships/image" Target="../media/image37.png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chart" Target="../charts/chart3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chart" Target="../charts/chart4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tags" Target="../tags/tag49.xml"/><Relationship Id="rId1" Type="http://schemas.openxmlformats.org/officeDocument/2006/relationships/vmlDrawing" Target="../drawings/vmlDrawing11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image" Target="../media/image1.emf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oleObject" Target="../embeddings/oleObject11.bin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39.png"/><Relationship Id="rId2" Type="http://schemas.openxmlformats.org/officeDocument/2006/relationships/tags" Target="../tags/tag5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9.xml"/><Relationship Id="rId7" Type="http://schemas.openxmlformats.org/officeDocument/2006/relationships/image" Target="../media/image21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11.xml"/><Relationship Id="rId7" Type="http://schemas.openxmlformats.org/officeDocument/2006/relationships/chart" Target="../charts/chart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>
            <a:extLst>
              <a:ext uri="{FF2B5EF4-FFF2-40B4-BE49-F238E27FC236}">
                <a16:creationId xmlns:a16="http://schemas.microsoft.com/office/drawing/2014/main" xmlns="" id="{E8BAE2A3-1437-6840-BA2A-1F338FE8D0BB}"/>
              </a:ext>
            </a:extLst>
          </p:cNvPr>
          <p:cNvSpPr txBox="1">
            <a:spLocks/>
          </p:cNvSpPr>
          <p:nvPr/>
        </p:nvSpPr>
        <p:spPr>
          <a:xfrm>
            <a:off x="1567640" y="4894549"/>
            <a:ext cx="15565327" cy="2663150"/>
          </a:xfrm>
          <a:prstGeom prst="rect">
            <a:avLst/>
          </a:prstGeom>
        </p:spPr>
        <p:txBody>
          <a:bodyPr lIns="182798" tIns="91399" rIns="182798" bIns="9139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5200" b="1" i="0" kern="1200">
                <a:solidFill>
                  <a:schemeClr val="bg1"/>
                </a:solidFill>
                <a:latin typeface="Sansa Soft Pro SemiBold" charset="0"/>
                <a:ea typeface="Sansa Soft Pro SemiBold" charset="0"/>
                <a:cs typeface="Sansa Soft Pro SemiBold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0" dirty="0" err="1" smtClean="0">
                <a:solidFill>
                  <a:srgbClr val="65605B"/>
                </a:solidFill>
                <a:latin typeface="Trebuchet MS" panose="020B0703020202090204" pitchFamily="34" charset="0"/>
                <a:ea typeface="Lucida Sans" charset="0"/>
                <a:cs typeface="Lucida Sans" charset="0"/>
              </a:rPr>
              <a:t>Audiência</a:t>
            </a:r>
            <a:r>
              <a:rPr lang="en-US" sz="8000" b="0" dirty="0" smtClean="0">
                <a:solidFill>
                  <a:srgbClr val="65605B"/>
                </a:solidFill>
                <a:latin typeface="Trebuchet MS" panose="020B0703020202090204" pitchFamily="34" charset="0"/>
                <a:ea typeface="Lucida Sans" charset="0"/>
                <a:cs typeface="Lucida Sans" charset="0"/>
              </a:rPr>
              <a:t> CDEICS – </a:t>
            </a:r>
            <a:r>
              <a:rPr lang="pt-BR" sz="6000" b="0" dirty="0">
                <a:solidFill>
                  <a:srgbClr val="65605B"/>
                </a:solidFill>
                <a:latin typeface="Trebuchet MS" panose="020B0703020202090204" pitchFamily="34" charset="0"/>
                <a:ea typeface="Lucida Sans" charset="0"/>
                <a:cs typeface="Lucida Sans" charset="0"/>
              </a:rPr>
              <a:t>Comissão de Desenvolvimento Econômico, Indústria, Comércio e Serviços</a:t>
            </a:r>
            <a:endParaRPr lang="en-US" sz="6000" b="0" dirty="0">
              <a:solidFill>
                <a:srgbClr val="65605B"/>
              </a:solidFill>
              <a:latin typeface="Trebuchet MS" panose="020B070302020209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14" name="CaixaDeTexto 6">
            <a:extLst>
              <a:ext uri="{FF2B5EF4-FFF2-40B4-BE49-F238E27FC236}">
                <a16:creationId xmlns:a16="http://schemas.microsoft.com/office/drawing/2014/main" xmlns="" id="{2DFC9EA4-80A0-0F40-B8F7-255024CFB77F}"/>
              </a:ext>
            </a:extLst>
          </p:cNvPr>
          <p:cNvSpPr txBox="1"/>
          <p:nvPr/>
        </p:nvSpPr>
        <p:spPr>
          <a:xfrm>
            <a:off x="1567641" y="8656798"/>
            <a:ext cx="3389369" cy="677026"/>
          </a:xfrm>
          <a:prstGeom prst="rect">
            <a:avLst/>
          </a:prstGeom>
          <a:noFill/>
        </p:spPr>
        <p:txBody>
          <a:bodyPr wrap="square" lIns="182798" tIns="91399" rIns="182798" bIns="91399" rtlCol="0">
            <a:spAutoFit/>
          </a:bodyPr>
          <a:lstStyle/>
          <a:p>
            <a:r>
              <a:rPr lang="pt-BR" sz="3200" dirty="0" smtClean="0">
                <a:solidFill>
                  <a:srgbClr val="65605B"/>
                </a:solidFill>
                <a:latin typeface="Trebuchet MS" panose="020B0703020202090204" pitchFamily="34" charset="0"/>
                <a:ea typeface="Lucida Sans" charset="0"/>
                <a:cs typeface="Lucida Sans" charset="0"/>
              </a:rPr>
              <a:t>06/06/2019</a:t>
            </a:r>
            <a:endParaRPr lang="pt-BR" sz="3200" dirty="0">
              <a:solidFill>
                <a:srgbClr val="65605B"/>
              </a:solidFill>
              <a:latin typeface="Trebuchet MS" panose="020B070302020209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B53A116-7753-314C-8C1B-5119E06F0C97}"/>
              </a:ext>
            </a:extLst>
          </p:cNvPr>
          <p:cNvSpPr txBox="1"/>
          <p:nvPr/>
        </p:nvSpPr>
        <p:spPr>
          <a:xfrm>
            <a:off x="1861652" y="-1645920"/>
            <a:ext cx="369221" cy="461664"/>
          </a:xfrm>
          <a:prstGeom prst="rect">
            <a:avLst/>
          </a:prstGeom>
          <a:noFill/>
        </p:spPr>
        <p:txBody>
          <a:bodyPr wrap="none" lIns="182798" tIns="91399" rIns="182798" bIns="91399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765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36" name="Picture 1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06" y="9128006"/>
            <a:ext cx="12247563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835" name="Picture 1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285" y="9230858"/>
            <a:ext cx="7645400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834" name="Picture 1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61" y="3190876"/>
            <a:ext cx="14552613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831" name="Picture 1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0626" y="2534054"/>
            <a:ext cx="4203284" cy="54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Objeto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6273609"/>
              </p:ext>
            </p:extLst>
          </p:nvPr>
        </p:nvGraphicFramePr>
        <p:xfrm>
          <a:off x="9520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7" name="Slide do think-cell" r:id="rId9" imgW="270" imgH="270" progId="TCLayout.ActiveDocument.1">
                  <p:embed/>
                </p:oleObj>
              </mc:Choice>
              <mc:Fallback>
                <p:oleObj name="Slide do think-cell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20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ângulo 15" hidden="1"/>
          <p:cNvSpPr/>
          <p:nvPr>
            <p:custDataLst>
              <p:tags r:id="rId3"/>
            </p:custDataLst>
          </p:nvPr>
        </p:nvSpPr>
        <p:spPr>
          <a:xfrm>
            <a:off x="7934" y="1"/>
            <a:ext cx="15864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latin typeface="Trebuchet MS"/>
              <a:sym typeface="Trebuchet MS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207828" y="398732"/>
            <a:ext cx="17218023" cy="764680"/>
          </a:xfrm>
          <a:prstGeom prst="rect">
            <a:avLst/>
          </a:prstGeom>
        </p:spPr>
        <p:txBody>
          <a:bodyPr lIns="182798" tIns="91399" rIns="182798" bIns="9139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Resultados</a:t>
            </a:r>
            <a:r>
              <a:rPr lang="en-US" sz="6000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| Norte e Centro-</a:t>
            </a:r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Oeste</a:t>
            </a:r>
            <a:endParaRPr lang="en-US" sz="6000" dirty="0">
              <a:solidFill>
                <a:srgbClr val="65605B"/>
              </a:solidFill>
              <a:latin typeface="GOL Sans Display" charset="0"/>
              <a:ea typeface="GOL Sans Display" charset="0"/>
              <a:cs typeface="GOL Sans Display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933" y="13225343"/>
            <a:ext cx="3645704" cy="430804"/>
          </a:xfrm>
          <a:prstGeom prst="rect">
            <a:avLst/>
          </a:prstGeom>
          <a:noFill/>
        </p:spPr>
        <p:txBody>
          <a:bodyPr wrap="none" lIns="182798" tIns="91399" rIns="182798" bIns="91399" rtlCol="0">
            <a:spAutoFit/>
          </a:bodyPr>
          <a:lstStyle/>
          <a:p>
            <a:r>
              <a:rPr lang="pt-BR" sz="1600" dirty="0" smtClean="0"/>
              <a:t>FONTE: Performance, </a:t>
            </a:r>
            <a:r>
              <a:rPr lang="pt-BR" sz="1600" dirty="0" err="1" smtClean="0"/>
              <a:t>Days</a:t>
            </a:r>
            <a:r>
              <a:rPr lang="pt-BR" sz="1600" dirty="0" smtClean="0"/>
              <a:t> Out LEG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950611" y="1831033"/>
            <a:ext cx="22619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Nos últimos 12 meses apenas Janeiro obteve resultado operacional positivo. A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t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arifa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m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édia  voada fica abaixo do custo médio em todos os meses, sendo que 80% das vendas destes mercados acontecem em tarifas abaixo de  R$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4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00,00.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xmlns="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4862815" y="8777886"/>
            <a:ext cx="4977544" cy="764680"/>
          </a:xfrm>
          <a:prstGeom prst="rect">
            <a:avLst/>
          </a:prstGeom>
        </p:spPr>
        <p:txBody>
          <a:bodyPr lIns="182798" tIns="91399" rIns="182798" bIns="9139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TM </a:t>
            </a:r>
            <a:r>
              <a:rPr lang="en-US" sz="2400" u="sng" dirty="0" err="1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vendida</a:t>
            </a:r>
            <a:r>
              <a:rPr lang="en-US" sz="2400" u="sng" dirty="0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 </a:t>
            </a:r>
            <a:r>
              <a:rPr lang="en-US" sz="2400" u="sng" dirty="0" err="1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por</a:t>
            </a:r>
            <a:r>
              <a:rPr lang="en-US" sz="2400" u="sng" dirty="0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 ADVP</a:t>
            </a:r>
            <a:endParaRPr lang="en-US" sz="2400" u="sng" dirty="0">
              <a:latin typeface="Trebuchet MS" panose="020B070302020209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16428213" y="8531767"/>
            <a:ext cx="4977544" cy="764680"/>
          </a:xfrm>
          <a:prstGeom prst="rect">
            <a:avLst/>
          </a:prstGeom>
        </p:spPr>
        <p:txBody>
          <a:bodyPr lIns="182798" tIns="91399" rIns="182798" bIns="9139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err="1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Representatividade</a:t>
            </a:r>
            <a:r>
              <a:rPr lang="en-US" sz="2400" u="sng" dirty="0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 de </a:t>
            </a:r>
            <a:r>
              <a:rPr lang="en-US" sz="2400" u="sng" dirty="0" err="1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Segmentos</a:t>
            </a:r>
            <a:endParaRPr lang="en-US" sz="2400" u="sng" dirty="0">
              <a:latin typeface="Trebuchet MS" panose="020B0703020202090204" pitchFamily="34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8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071" y="9258523"/>
            <a:ext cx="7821613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05" y="9110543"/>
            <a:ext cx="122539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7" y="3210176"/>
            <a:ext cx="143510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774" y="2534054"/>
            <a:ext cx="4191136" cy="539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Objeto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3303686"/>
              </p:ext>
            </p:extLst>
          </p:nvPr>
        </p:nvGraphicFramePr>
        <p:xfrm>
          <a:off x="9520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0" name="Slide do think-cell" r:id="rId9" imgW="270" imgH="270" progId="TCLayout.ActiveDocument.1">
                  <p:embed/>
                </p:oleObj>
              </mc:Choice>
              <mc:Fallback>
                <p:oleObj name="Slide do think-cell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20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ângulo 15" hidden="1"/>
          <p:cNvSpPr/>
          <p:nvPr>
            <p:custDataLst>
              <p:tags r:id="rId3"/>
            </p:custDataLst>
          </p:nvPr>
        </p:nvSpPr>
        <p:spPr>
          <a:xfrm>
            <a:off x="7934" y="1"/>
            <a:ext cx="15864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latin typeface="Trebuchet MS"/>
              <a:sym typeface="Trebuchet MS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207828" y="398732"/>
            <a:ext cx="17218023" cy="764680"/>
          </a:xfrm>
          <a:prstGeom prst="rect">
            <a:avLst/>
          </a:prstGeom>
        </p:spPr>
        <p:txBody>
          <a:bodyPr lIns="182798" tIns="91399" rIns="182798" bIns="9139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Resultados</a:t>
            </a:r>
            <a:r>
              <a:rPr lang="en-US" sz="6000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| </a:t>
            </a:r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Nordeste</a:t>
            </a:r>
            <a:endParaRPr lang="en-US" sz="6000" dirty="0">
              <a:solidFill>
                <a:srgbClr val="65605B"/>
              </a:solidFill>
              <a:latin typeface="GOL Sans Display" charset="0"/>
              <a:ea typeface="GOL Sans Display" charset="0"/>
              <a:cs typeface="GOL Sans Display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933" y="13225343"/>
            <a:ext cx="3645704" cy="430804"/>
          </a:xfrm>
          <a:prstGeom prst="rect">
            <a:avLst/>
          </a:prstGeom>
          <a:noFill/>
        </p:spPr>
        <p:txBody>
          <a:bodyPr wrap="none" lIns="182798" tIns="91399" rIns="182798" bIns="91399" rtlCol="0">
            <a:spAutoFit/>
          </a:bodyPr>
          <a:lstStyle/>
          <a:p>
            <a:r>
              <a:rPr lang="pt-BR" sz="1600" dirty="0" smtClean="0"/>
              <a:t>FONTE: Performance, </a:t>
            </a:r>
            <a:r>
              <a:rPr lang="pt-BR" sz="1600" dirty="0" err="1" smtClean="0"/>
              <a:t>Days</a:t>
            </a:r>
            <a:r>
              <a:rPr lang="pt-BR" sz="1600" dirty="0" smtClean="0"/>
              <a:t> Out LEG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950611" y="1831033"/>
            <a:ext cx="22619368" cy="956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Nos últimos 12 meses apenas 2 meses apresentaram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r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esultado operacional positivo. A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t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arifa média voada fica abaixo do custo médio em praticamente todos os meses, sendo que 75% das vendas destes mercados acontecem em tarifas abaixo de  R$ 400,00.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xmlns="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4862815" y="8777886"/>
            <a:ext cx="4977544" cy="764680"/>
          </a:xfrm>
          <a:prstGeom prst="rect">
            <a:avLst/>
          </a:prstGeom>
        </p:spPr>
        <p:txBody>
          <a:bodyPr lIns="182798" tIns="91399" rIns="182798" bIns="9139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TM </a:t>
            </a:r>
            <a:r>
              <a:rPr lang="en-US" sz="2400" u="sng" dirty="0" err="1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vendida</a:t>
            </a:r>
            <a:r>
              <a:rPr lang="en-US" sz="2400" u="sng" dirty="0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 </a:t>
            </a:r>
            <a:r>
              <a:rPr lang="en-US" sz="2400" u="sng" dirty="0" err="1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por</a:t>
            </a:r>
            <a:r>
              <a:rPr lang="en-US" sz="2400" u="sng" dirty="0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 ADVP</a:t>
            </a:r>
            <a:endParaRPr lang="en-US" sz="2400" u="sng" dirty="0">
              <a:latin typeface="Trebuchet MS" panose="020B070302020209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16428213" y="8531767"/>
            <a:ext cx="4977544" cy="764680"/>
          </a:xfrm>
          <a:prstGeom prst="rect">
            <a:avLst/>
          </a:prstGeom>
        </p:spPr>
        <p:txBody>
          <a:bodyPr lIns="182798" tIns="91399" rIns="182798" bIns="9139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err="1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Representatividade</a:t>
            </a:r>
            <a:r>
              <a:rPr lang="en-US" sz="2400" u="sng" dirty="0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 de </a:t>
            </a:r>
            <a:r>
              <a:rPr lang="en-US" sz="2400" u="sng" dirty="0" err="1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Segmentos</a:t>
            </a:r>
            <a:endParaRPr lang="en-US" sz="2400" u="sng" dirty="0">
              <a:latin typeface="Trebuchet MS" panose="020B0703020202090204" pitchFamily="34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7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170" y="9368635"/>
            <a:ext cx="7529513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4" y="9368635"/>
            <a:ext cx="1246663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4" y="3244015"/>
            <a:ext cx="14449425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774" y="2557463"/>
            <a:ext cx="4191136" cy="539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Objeto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4191871"/>
              </p:ext>
            </p:extLst>
          </p:nvPr>
        </p:nvGraphicFramePr>
        <p:xfrm>
          <a:off x="9520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7" name="Slide do think-cell" r:id="rId9" imgW="270" imgH="270" progId="TCLayout.ActiveDocument.1">
                  <p:embed/>
                </p:oleObj>
              </mc:Choice>
              <mc:Fallback>
                <p:oleObj name="Slide do think-cell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20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ângulo 15" hidden="1"/>
          <p:cNvSpPr/>
          <p:nvPr>
            <p:custDataLst>
              <p:tags r:id="rId3"/>
            </p:custDataLst>
          </p:nvPr>
        </p:nvSpPr>
        <p:spPr>
          <a:xfrm>
            <a:off x="7934" y="1"/>
            <a:ext cx="15864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latin typeface="Trebuchet MS"/>
              <a:sym typeface="Trebuchet MS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207828" y="398732"/>
            <a:ext cx="17218023" cy="764680"/>
          </a:xfrm>
          <a:prstGeom prst="rect">
            <a:avLst/>
          </a:prstGeom>
        </p:spPr>
        <p:txBody>
          <a:bodyPr lIns="182798" tIns="91399" rIns="182798" bIns="9139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Resultados</a:t>
            </a:r>
            <a:r>
              <a:rPr lang="en-US" sz="6000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| </a:t>
            </a:r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Sul</a:t>
            </a:r>
            <a:r>
              <a:rPr lang="en-US" sz="6000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e </a:t>
            </a:r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Sudeste</a:t>
            </a:r>
            <a:endParaRPr lang="en-US" sz="6000" dirty="0">
              <a:solidFill>
                <a:srgbClr val="65605B"/>
              </a:solidFill>
              <a:latin typeface="GOL Sans Display" charset="0"/>
              <a:ea typeface="GOL Sans Display" charset="0"/>
              <a:cs typeface="GOL Sans Display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933" y="13225343"/>
            <a:ext cx="3645704" cy="430804"/>
          </a:xfrm>
          <a:prstGeom prst="rect">
            <a:avLst/>
          </a:prstGeom>
          <a:noFill/>
        </p:spPr>
        <p:txBody>
          <a:bodyPr wrap="none" lIns="182798" tIns="91399" rIns="182798" bIns="91399" rtlCol="0">
            <a:spAutoFit/>
          </a:bodyPr>
          <a:lstStyle/>
          <a:p>
            <a:r>
              <a:rPr lang="pt-BR" sz="1600" dirty="0" smtClean="0"/>
              <a:t>FONTE: Performance, </a:t>
            </a:r>
            <a:r>
              <a:rPr lang="pt-BR" sz="1600" dirty="0" err="1" smtClean="0"/>
              <a:t>Days</a:t>
            </a:r>
            <a:r>
              <a:rPr lang="pt-BR" sz="1600" dirty="0" smtClean="0"/>
              <a:t> Out LEG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950611" y="1831033"/>
            <a:ext cx="22619368" cy="956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Nos últimos 12 meses apenas 3 meses apresentaram resultado operacional positivo. A tarifa média voada fica abaixo do custo médio em praticamente todos os meses sendo que 79% das vendas destes mercados acontecem em tarifas abaixo de  R$ 300,00.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xmlns="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4862815" y="8777886"/>
            <a:ext cx="4977544" cy="764680"/>
          </a:xfrm>
          <a:prstGeom prst="rect">
            <a:avLst/>
          </a:prstGeom>
        </p:spPr>
        <p:txBody>
          <a:bodyPr lIns="182798" tIns="91399" rIns="182798" bIns="9139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TM </a:t>
            </a:r>
            <a:r>
              <a:rPr lang="en-US" sz="2400" u="sng" dirty="0" err="1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vendida</a:t>
            </a:r>
            <a:r>
              <a:rPr lang="en-US" sz="2400" u="sng" dirty="0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 </a:t>
            </a:r>
            <a:r>
              <a:rPr lang="en-US" sz="2400" u="sng" dirty="0" err="1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por</a:t>
            </a:r>
            <a:r>
              <a:rPr lang="en-US" sz="2400" u="sng" dirty="0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 ADVP</a:t>
            </a:r>
            <a:endParaRPr lang="en-US" sz="2400" u="sng" dirty="0">
              <a:latin typeface="Trebuchet MS" panose="020B070302020209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16428213" y="8531767"/>
            <a:ext cx="4977544" cy="764680"/>
          </a:xfrm>
          <a:prstGeom prst="rect">
            <a:avLst/>
          </a:prstGeom>
        </p:spPr>
        <p:txBody>
          <a:bodyPr lIns="182798" tIns="91399" rIns="182798" bIns="9139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err="1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Representatividade</a:t>
            </a:r>
            <a:r>
              <a:rPr lang="en-US" sz="2400" u="sng" dirty="0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 de </a:t>
            </a:r>
            <a:r>
              <a:rPr lang="en-US" sz="2400" u="sng" dirty="0" err="1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Segmentos</a:t>
            </a:r>
            <a:endParaRPr lang="en-US" sz="2400" u="sng" dirty="0">
              <a:latin typeface="Trebuchet MS" panose="020B0703020202090204" pitchFamily="34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3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070" y="9252920"/>
            <a:ext cx="7821613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9402643"/>
            <a:ext cx="12466637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3210176"/>
            <a:ext cx="14265275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774" y="2557463"/>
            <a:ext cx="4191136" cy="539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Objeto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7283584"/>
              </p:ext>
            </p:extLst>
          </p:nvPr>
        </p:nvGraphicFramePr>
        <p:xfrm>
          <a:off x="9520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4" name="Slide do think-cell" r:id="rId9" imgW="270" imgH="270" progId="TCLayout.ActiveDocument.1">
                  <p:embed/>
                </p:oleObj>
              </mc:Choice>
              <mc:Fallback>
                <p:oleObj name="Slide do think-cell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20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ângulo 15" hidden="1"/>
          <p:cNvSpPr/>
          <p:nvPr>
            <p:custDataLst>
              <p:tags r:id="rId3"/>
            </p:custDataLst>
          </p:nvPr>
        </p:nvSpPr>
        <p:spPr>
          <a:xfrm>
            <a:off x="7934" y="1"/>
            <a:ext cx="15864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latin typeface="Trebuchet MS"/>
              <a:sym typeface="Trebuchet MS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207828" y="398732"/>
            <a:ext cx="17218023" cy="764680"/>
          </a:xfrm>
          <a:prstGeom prst="rect">
            <a:avLst/>
          </a:prstGeom>
        </p:spPr>
        <p:txBody>
          <a:bodyPr lIns="182798" tIns="91399" rIns="182798" bIns="9139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Resultados</a:t>
            </a:r>
            <a:r>
              <a:rPr lang="en-US" sz="6000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| Pontes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933" y="13225343"/>
            <a:ext cx="3645704" cy="430804"/>
          </a:xfrm>
          <a:prstGeom prst="rect">
            <a:avLst/>
          </a:prstGeom>
          <a:noFill/>
        </p:spPr>
        <p:txBody>
          <a:bodyPr wrap="none" lIns="182798" tIns="91399" rIns="182798" bIns="91399" rtlCol="0">
            <a:spAutoFit/>
          </a:bodyPr>
          <a:lstStyle/>
          <a:p>
            <a:r>
              <a:rPr lang="pt-BR" sz="1600" dirty="0" smtClean="0"/>
              <a:t>FONTE: Performance, </a:t>
            </a:r>
            <a:r>
              <a:rPr lang="pt-BR" sz="1600" dirty="0" err="1" smtClean="0"/>
              <a:t>Days</a:t>
            </a:r>
            <a:r>
              <a:rPr lang="pt-BR" sz="1600" dirty="0" smtClean="0"/>
              <a:t> Out LEG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950611" y="1831033"/>
            <a:ext cx="22619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Nós últimos 12 meses apenas 4 meses apresentaram resultado operacional positivo. A tarifa média voada fica abaixo do custo médio em praticamente todos os meses sendo que 77% das vendas destes mercados acontecem em tarifas abaixo de  R$ 300,00.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xmlns="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4862815" y="8777886"/>
            <a:ext cx="4977544" cy="764680"/>
          </a:xfrm>
          <a:prstGeom prst="rect">
            <a:avLst/>
          </a:prstGeom>
        </p:spPr>
        <p:txBody>
          <a:bodyPr lIns="182798" tIns="91399" rIns="182798" bIns="9139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TM </a:t>
            </a:r>
            <a:r>
              <a:rPr lang="en-US" sz="2400" u="sng" dirty="0" err="1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vendida</a:t>
            </a:r>
            <a:r>
              <a:rPr lang="en-US" sz="2400" u="sng" dirty="0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 </a:t>
            </a:r>
            <a:r>
              <a:rPr lang="en-US" sz="2400" u="sng" dirty="0" err="1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por</a:t>
            </a:r>
            <a:r>
              <a:rPr lang="en-US" sz="2400" u="sng" dirty="0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 ADVP</a:t>
            </a:r>
            <a:endParaRPr lang="en-US" sz="2400" u="sng" dirty="0">
              <a:latin typeface="Trebuchet MS" panose="020B070302020209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16428213" y="8531767"/>
            <a:ext cx="4977544" cy="764680"/>
          </a:xfrm>
          <a:prstGeom prst="rect">
            <a:avLst/>
          </a:prstGeom>
        </p:spPr>
        <p:txBody>
          <a:bodyPr lIns="182798" tIns="91399" rIns="182798" bIns="9139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err="1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Representatividade</a:t>
            </a:r>
            <a:r>
              <a:rPr lang="en-US" sz="2400" u="sng" dirty="0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 de </a:t>
            </a:r>
            <a:r>
              <a:rPr lang="en-US" sz="2400" u="sng" dirty="0" err="1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Segmentos</a:t>
            </a:r>
            <a:endParaRPr lang="en-US" sz="2400" u="sng" dirty="0">
              <a:latin typeface="Trebuchet MS" panose="020B0703020202090204" pitchFamily="34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to 3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9359403"/>
              </p:ext>
            </p:extLst>
          </p:nvPr>
        </p:nvGraphicFramePr>
        <p:xfrm>
          <a:off x="3026" y="3025"/>
          <a:ext cx="3024" cy="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5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26" y="3025"/>
                        <a:ext cx="3024" cy="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306981" cy="30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2700" b="1" dirty="0">
              <a:latin typeface="Trebuchet MS"/>
              <a:sym typeface="Trebuchet MS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17275882" y="3930656"/>
            <a:ext cx="6403777" cy="73669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5857" tIns="87929" rIns="175857" bIns="87929"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1926516" y="3930656"/>
            <a:ext cx="15349366" cy="73669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5857" tIns="87929" rIns="175857" bIns="87929" rtlCol="0" anchor="ctr"/>
          <a:lstStyle/>
          <a:p>
            <a:pPr algn="ctr"/>
            <a:endParaRPr lang="pt-BR"/>
          </a:p>
        </p:txBody>
      </p:sp>
      <p:graphicFrame>
        <p:nvGraphicFramePr>
          <p:cNvPr id="49" name="Gráfico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173609"/>
              </p:ext>
            </p:extLst>
          </p:nvPr>
        </p:nvGraphicFramePr>
        <p:xfrm>
          <a:off x="-830675" y="3658147"/>
          <a:ext cx="24510334" cy="986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4" name="CaixaDeTexto 43"/>
          <p:cNvSpPr txBox="1"/>
          <p:nvPr/>
        </p:nvSpPr>
        <p:spPr>
          <a:xfrm>
            <a:off x="1950411" y="3845910"/>
            <a:ext cx="2580629" cy="654629"/>
          </a:xfrm>
          <a:prstGeom prst="rect">
            <a:avLst/>
          </a:prstGeom>
          <a:noFill/>
        </p:spPr>
        <p:txBody>
          <a:bodyPr wrap="square" lIns="175857" tIns="87929" rIns="175857" bIns="87929" rtlCol="0">
            <a:spAutoFit/>
          </a:bodyPr>
          <a:lstStyle/>
          <a:p>
            <a:r>
              <a:rPr lang="pt-BR" sz="3100" dirty="0">
                <a:solidFill>
                  <a:schemeClr val="bg1">
                    <a:lumMod val="50000"/>
                  </a:schemeClr>
                </a:solidFill>
              </a:rPr>
              <a:t>2018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17275882" y="3930655"/>
            <a:ext cx="2580629" cy="654629"/>
          </a:xfrm>
          <a:prstGeom prst="rect">
            <a:avLst/>
          </a:prstGeom>
          <a:noFill/>
        </p:spPr>
        <p:txBody>
          <a:bodyPr wrap="square" lIns="175857" tIns="87929" rIns="175857" bIns="87929" rtlCol="0">
            <a:spAutoFit/>
          </a:bodyPr>
          <a:lstStyle/>
          <a:p>
            <a:r>
              <a:rPr lang="pt-BR" sz="3100" dirty="0">
                <a:solidFill>
                  <a:schemeClr val="accent2"/>
                </a:solidFill>
              </a:rPr>
              <a:t>2019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19955080" y="5780929"/>
            <a:ext cx="5071659" cy="654629"/>
          </a:xfrm>
          <a:prstGeom prst="rect">
            <a:avLst/>
          </a:prstGeom>
          <a:noFill/>
        </p:spPr>
        <p:txBody>
          <a:bodyPr wrap="square" lIns="175857" tIns="87929" rIns="175857" bIns="87929" rtlCol="0">
            <a:spAutoFit/>
          </a:bodyPr>
          <a:lstStyle/>
          <a:p>
            <a:r>
              <a:rPr lang="pt-BR" sz="3100" dirty="0"/>
              <a:t>Média Lazer = 65,3%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20111901" y="9253785"/>
            <a:ext cx="3927678" cy="654629"/>
          </a:xfrm>
          <a:prstGeom prst="rect">
            <a:avLst/>
          </a:prstGeom>
          <a:noFill/>
        </p:spPr>
        <p:txBody>
          <a:bodyPr wrap="square" lIns="175857" tIns="87929" rIns="175857" bIns="87929" rtlCol="0">
            <a:spAutoFit/>
          </a:bodyPr>
          <a:lstStyle/>
          <a:p>
            <a:r>
              <a:rPr lang="pt-BR" sz="3100" dirty="0"/>
              <a:t>Média </a:t>
            </a:r>
            <a:r>
              <a:rPr lang="pt-BR" sz="3100" dirty="0" err="1"/>
              <a:t>Corp</a:t>
            </a:r>
            <a:r>
              <a:rPr lang="pt-BR" sz="3100" dirty="0"/>
              <a:t> = 34,7%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5571700" y="2793851"/>
            <a:ext cx="13799172" cy="731253"/>
          </a:xfrm>
          <a:prstGeom prst="rect">
            <a:avLst/>
          </a:prstGeom>
          <a:noFill/>
        </p:spPr>
        <p:txBody>
          <a:bodyPr wrap="square" lIns="175857" tIns="87929" rIns="175857" bIns="87929" rtlCol="0">
            <a:spAutoFit/>
          </a:bodyPr>
          <a:lstStyle/>
          <a:p>
            <a:r>
              <a:rPr lang="pt-BR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Share</a:t>
            </a:r>
            <a:r>
              <a:rPr lang="pt-BR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voado de passageiro - </a:t>
            </a:r>
            <a:r>
              <a:rPr lang="pt-BR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Corp</a:t>
            </a:r>
            <a:r>
              <a:rPr lang="pt-BR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  <a:r>
              <a:rPr lang="pt-BR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Lazer – </a:t>
            </a:r>
            <a:r>
              <a:rPr lang="pt-BR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Abr</a:t>
            </a:r>
            <a:r>
              <a:rPr lang="pt-BR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2018 - Mai 2019</a:t>
            </a:r>
            <a:endParaRPr lang="pt-BR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9" name="Text Placeholder 10">
            <a:extLst>
              <a:ext uri="{FF2B5EF4-FFF2-40B4-BE49-F238E27FC236}">
                <a16:creationId xmlns="" xmlns:a16="http://schemas.microsoft.com/office/drawing/2014/main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228868" y="16992"/>
            <a:ext cx="22945202" cy="1165166"/>
          </a:xfrm>
          <a:prstGeom prst="rect">
            <a:avLst/>
          </a:prstGeom>
        </p:spPr>
        <p:txBody>
          <a:bodyPr lIns="92302" tIns="46151" rIns="92302" bIns="4615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Distribuição</a:t>
            </a:r>
            <a:r>
              <a:rPr lang="en-US" sz="6000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de </a:t>
            </a:r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passageiros</a:t>
            </a:r>
            <a:r>
              <a:rPr lang="en-US" sz="6000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</a:t>
            </a:r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Corporativo</a:t>
            </a:r>
            <a:r>
              <a:rPr lang="en-US" sz="6000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e </a:t>
            </a:r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Lazer</a:t>
            </a:r>
            <a:endParaRPr lang="en-US" sz="6000" dirty="0">
              <a:solidFill>
                <a:srgbClr val="65605B"/>
              </a:solidFill>
              <a:latin typeface="GOL Sans Display" charset="0"/>
              <a:ea typeface="GOL Sans Display" charset="0"/>
              <a:cs typeface="GOL Sans Display" charset="0"/>
            </a:endParaRPr>
          </a:p>
        </p:txBody>
      </p:sp>
      <p:sp>
        <p:nvSpPr>
          <p:cNvPr id="144" name="CaixaDeTexto 143"/>
          <p:cNvSpPr txBox="1"/>
          <p:nvPr/>
        </p:nvSpPr>
        <p:spPr>
          <a:xfrm>
            <a:off x="228867" y="1452192"/>
            <a:ext cx="23450791" cy="654629"/>
          </a:xfrm>
          <a:prstGeom prst="rect">
            <a:avLst/>
          </a:prstGeom>
          <a:noFill/>
        </p:spPr>
        <p:txBody>
          <a:bodyPr wrap="square" lIns="175857" tIns="87929" rIns="175857" bIns="87929" rtlCol="0">
            <a:spAutoFit/>
          </a:bodyPr>
          <a:lstStyle/>
          <a:p>
            <a:pPr marL="549554" indent="-549554">
              <a:buFont typeface="Wingdings" panose="05000000000000000000" pitchFamily="2" charset="2"/>
              <a:buChar char="Ø"/>
            </a:pPr>
            <a:r>
              <a:rPr lang="pt-BR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Histórico voado de </a:t>
            </a:r>
            <a:r>
              <a:rPr lang="pt-BR" sz="31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share</a:t>
            </a:r>
            <a:r>
              <a:rPr lang="pt-BR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pt-BR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passageiros segmentado por </a:t>
            </a:r>
            <a:r>
              <a:rPr lang="pt-BR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corporativo e lazer. (Abr-18 até Mai–19)</a:t>
            </a:r>
          </a:p>
        </p:txBody>
      </p:sp>
    </p:spTree>
    <p:extLst>
      <p:ext uri="{BB962C8B-B14F-4D97-AF65-F5344CB8AC3E}">
        <p14:creationId xmlns:p14="http://schemas.microsoft.com/office/powerpoint/2010/main" val="12265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to 3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9937528"/>
              </p:ext>
            </p:extLst>
          </p:nvPr>
        </p:nvGraphicFramePr>
        <p:xfrm>
          <a:off x="3026" y="3025"/>
          <a:ext cx="3024" cy="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9" name="Slide do think-cell" r:id="rId31" imgW="270" imgH="270" progId="TCLayout.ActiveDocument.1">
                  <p:embed/>
                </p:oleObj>
              </mc:Choice>
              <mc:Fallback>
                <p:oleObj name="Slide do think-cell" r:id="rId3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6" y="3025"/>
                        <a:ext cx="3024" cy="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306981" cy="30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2700" b="1" dirty="0">
              <a:latin typeface="Trebuchet MS"/>
              <a:sym typeface="Trebuchet MS"/>
            </a:endParaRPr>
          </a:p>
        </p:txBody>
      </p:sp>
      <p:sp>
        <p:nvSpPr>
          <p:cNvPr id="80" name="Retângulo 79"/>
          <p:cNvSpPr/>
          <p:nvPr/>
        </p:nvSpPr>
        <p:spPr>
          <a:xfrm>
            <a:off x="11701469" y="4218215"/>
            <a:ext cx="8537352" cy="77167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5857" tIns="87929" rIns="175857" bIns="87929" rtlCol="0" anchor="ctr"/>
          <a:lstStyle/>
          <a:p>
            <a:pPr algn="ctr"/>
            <a:endParaRPr lang="pt-BR"/>
          </a:p>
        </p:txBody>
      </p:sp>
      <p:sp>
        <p:nvSpPr>
          <p:cNvPr id="71" name="Retângulo 70"/>
          <p:cNvSpPr/>
          <p:nvPr/>
        </p:nvSpPr>
        <p:spPr>
          <a:xfrm>
            <a:off x="3751471" y="4218215"/>
            <a:ext cx="7949999" cy="7716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5857" tIns="87929" rIns="175857" bIns="87929" rtlCol="0" anchor="ctr"/>
          <a:lstStyle/>
          <a:p>
            <a:pPr algn="ctr"/>
            <a:endParaRPr lang="pt-BR"/>
          </a:p>
        </p:txBody>
      </p:sp>
      <p:graphicFrame>
        <p:nvGraphicFramePr>
          <p:cNvPr id="48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38863222"/>
              </p:ext>
            </p:extLst>
          </p:nvPr>
        </p:nvGraphicFramePr>
        <p:xfrm>
          <a:off x="3521070" y="5887358"/>
          <a:ext cx="16923843" cy="625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cxnSp>
        <p:nvCxnSpPr>
          <p:cNvPr id="15" name="Conector reto 14"/>
          <p:cNvCxnSpPr/>
          <p:nvPr>
            <p:custDataLst>
              <p:tags r:id="rId5"/>
            </p:custDataLst>
          </p:nvPr>
        </p:nvCxnSpPr>
        <p:spPr bwMode="auto">
          <a:xfrm>
            <a:off x="10802651" y="6108095"/>
            <a:ext cx="9565517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>
            <p:custDataLst>
              <p:tags r:id="rId6"/>
            </p:custDataLst>
          </p:nvPr>
        </p:nvCxnSpPr>
        <p:spPr bwMode="auto">
          <a:xfrm>
            <a:off x="19103408" y="6044596"/>
            <a:ext cx="126476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>
            <p:custDataLst>
              <p:tags r:id="rId7"/>
            </p:custDataLst>
          </p:nvPr>
        </p:nvCxnSpPr>
        <p:spPr bwMode="auto">
          <a:xfrm flipV="1">
            <a:off x="20285282" y="6038550"/>
            <a:ext cx="0" cy="7559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>
            <p:custDataLst>
              <p:tags r:id="rId8"/>
            </p:custDataLst>
          </p:nvPr>
        </p:nvCxnSpPr>
        <p:spPr bwMode="auto">
          <a:xfrm>
            <a:off x="10802651" y="8741834"/>
            <a:ext cx="9565517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>
            <p:custDataLst>
              <p:tags r:id="rId9"/>
            </p:custDataLst>
          </p:nvPr>
        </p:nvCxnSpPr>
        <p:spPr bwMode="auto">
          <a:xfrm>
            <a:off x="19103408" y="8642048"/>
            <a:ext cx="126476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>
            <p:custDataLst>
              <p:tags r:id="rId10"/>
            </p:custDataLst>
          </p:nvPr>
        </p:nvCxnSpPr>
        <p:spPr bwMode="auto">
          <a:xfrm flipV="1">
            <a:off x="20285282" y="8636000"/>
            <a:ext cx="0" cy="11188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>
            <p:custDataLst>
              <p:tags r:id="rId11"/>
            </p:custDataLst>
          </p:nvPr>
        </p:nvCxnSpPr>
        <p:spPr bwMode="auto">
          <a:xfrm>
            <a:off x="6348360" y="5013476"/>
            <a:ext cx="830382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>
            <p:custDataLst>
              <p:tags r:id="rId12"/>
            </p:custDataLst>
          </p:nvPr>
        </p:nvCxnSpPr>
        <p:spPr bwMode="auto">
          <a:xfrm>
            <a:off x="14652188" y="5013477"/>
            <a:ext cx="0" cy="309033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>
            <p:custDataLst>
              <p:tags r:id="rId13"/>
            </p:custDataLst>
          </p:nvPr>
        </p:nvCxnSpPr>
        <p:spPr bwMode="auto">
          <a:xfrm flipV="1">
            <a:off x="6348360" y="5013477"/>
            <a:ext cx="0" cy="319012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>
            <p:custDataLst>
              <p:tags r:id="rId14"/>
            </p:custDataLst>
          </p:nvPr>
        </p:nvCxnSpPr>
        <p:spPr bwMode="auto">
          <a:xfrm flipV="1">
            <a:off x="9316864" y="4384524"/>
            <a:ext cx="0" cy="118533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>
            <p:custDataLst>
              <p:tags r:id="rId15"/>
            </p:custDataLst>
          </p:nvPr>
        </p:nvCxnSpPr>
        <p:spPr bwMode="auto">
          <a:xfrm>
            <a:off x="9316864" y="4384524"/>
            <a:ext cx="8300757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>
            <p:custDataLst>
              <p:tags r:id="rId16"/>
            </p:custDataLst>
          </p:nvPr>
        </p:nvCxnSpPr>
        <p:spPr bwMode="auto">
          <a:xfrm>
            <a:off x="17617621" y="4384525"/>
            <a:ext cx="0" cy="112183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5284571" y="12113379"/>
            <a:ext cx="1703744" cy="83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39816" indent="-239816" algn="l" defTabSz="95926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4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9084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7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83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985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6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7253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886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3100" dirty="0"/>
              <a:t>JAN - MAI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248431-2860-47A2-924E-702E75C9AAAC}" type="datetime'''''''''''''''''2''0''1''''''''''''''''''''''''''9'''">
              <a:rPr lang="pt-BR" altLang="en-US" sz="31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pt-BR" sz="3100" dirty="0">
              <a:sym typeface="+mn-lt"/>
            </a:endParaRPr>
          </a:p>
        </p:txBody>
      </p:sp>
      <p:sp>
        <p:nvSpPr>
          <p:cNvPr id="99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17065056" y="5578930"/>
            <a:ext cx="1108201" cy="41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54955" tIns="0" rIns="54955" bIns="0" numCol="1" spcCol="0" rtlCol="0" anchor="b" anchorCtr="0">
            <a:noAutofit/>
          </a:bodyPr>
          <a:lstStyle>
            <a:lvl1pPr marL="239816" indent="-239816" algn="l" defTabSz="95926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4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9084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7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83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985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6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7253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886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93D1BB-4C3C-47FC-B00F-48DE9A2E702C}" type="datetime'''6''4''''''''''''.''''''0''''''''''''''''''''''''%'''''''''">
              <a:rPr lang="pt-BR" altLang="en-US" sz="31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64.0%</a:t>
            </a:fld>
            <a:endParaRPr lang="pt-BR" sz="3100" dirty="0">
              <a:sym typeface="+mn-lt"/>
            </a:endParaRPr>
          </a:p>
        </p:txBody>
      </p:sp>
      <p:sp>
        <p:nvSpPr>
          <p:cNvPr id="94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5795795" y="8276168"/>
            <a:ext cx="1108201" cy="41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54955" tIns="0" rIns="54955" bIns="0" numCol="1" spcCol="0" rtlCol="0" anchor="b" anchorCtr="0">
            <a:noAutofit/>
          </a:bodyPr>
          <a:lstStyle>
            <a:lvl1pPr marL="239816" indent="-239816" algn="l" defTabSz="95926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4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9084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7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83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985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6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7253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886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7B801B-D0F5-415C-98A9-85849F06967E}" type="datetime'''''''''''''''3''5.''''6''''''%'''''''''''''">
              <a:rPr lang="pt-BR" altLang="en-US" sz="31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35.6%</a:t>
            </a:fld>
            <a:endParaRPr lang="pt-BR" sz="3100" dirty="0">
              <a:sym typeface="+mn-lt"/>
            </a:endParaRPr>
          </a:p>
        </p:txBody>
      </p:sp>
      <p:sp>
        <p:nvSpPr>
          <p:cNvPr id="97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8764299" y="5642429"/>
            <a:ext cx="1108201" cy="41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54955" tIns="0" rIns="54955" bIns="0" numCol="1" spcCol="0" rtlCol="0" anchor="b" anchorCtr="0">
            <a:noAutofit/>
          </a:bodyPr>
          <a:lstStyle>
            <a:lvl1pPr marL="239816" indent="-239816" algn="l" defTabSz="95926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4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9084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7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83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985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6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7253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886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AA9CAD-35A9-4449-B9F5-F2ED7339339B}" type="datetime'''''''''''''''6''4.''''''''''''''''''4''%'">
              <a:rPr lang="pt-BR" altLang="en-US" sz="31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64.4%</a:t>
            </a:fld>
            <a:endParaRPr lang="pt-BR" sz="3100" dirty="0">
              <a:sym typeface="+mn-lt"/>
            </a:endParaRPr>
          </a:p>
        </p:txBody>
      </p:sp>
      <p:sp>
        <p:nvSpPr>
          <p:cNvPr id="98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14099623" y="8176382"/>
            <a:ext cx="1108201" cy="41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54955" tIns="0" rIns="54955" bIns="0" numCol="1" spcCol="0" rtlCol="0" anchor="b" anchorCtr="0">
            <a:noAutofit/>
          </a:bodyPr>
          <a:lstStyle>
            <a:lvl1pPr marL="239816" indent="-239816" algn="l" defTabSz="95926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4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9084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7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83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985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6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7253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886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6829EE-4354-4FB9-BF66-E96A95C0A2FB}" type="datetime'''''''''''''''''''''''''''''''''''3''''''''''6''.0''''''''%'''">
              <a:rPr lang="pt-BR" altLang="en-US" sz="31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36.0%</a:t>
            </a:fld>
            <a:endParaRPr lang="pt-BR" sz="3100" dirty="0">
              <a:sym typeface="+mn-lt"/>
            </a:endParaRPr>
          </a:p>
        </p:txBody>
      </p:sp>
      <p:sp>
        <p:nvSpPr>
          <p:cNvPr id="180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20460260" y="5814787"/>
            <a:ext cx="1264760" cy="520095"/>
          </a:xfrm>
          <a:prstGeom prst="ellipse">
            <a:avLst/>
          </a:prstGeom>
          <a:solidFill>
            <a:srgbClr val="C30C3E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39816" indent="-239816" algn="l" defTabSz="95926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4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9084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7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83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985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6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7253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886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700" b="1" dirty="0">
                <a:solidFill>
                  <a:schemeClr val="bg1"/>
                </a:solidFill>
                <a:sym typeface="+mn-lt"/>
              </a:rPr>
              <a:t>-0,4%</a:t>
            </a:r>
          </a:p>
        </p:txBody>
      </p:sp>
      <p:sp>
        <p:nvSpPr>
          <p:cNvPr id="182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20460265" y="8430381"/>
            <a:ext cx="1372205" cy="520095"/>
          </a:xfrm>
          <a:prstGeom prst="ellipse">
            <a:avLst/>
          </a:prstGeom>
          <a:solidFill>
            <a:schemeClr val="accent4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39816" indent="-239816" algn="l" defTabSz="95926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4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9084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7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83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985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6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7253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886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2700" b="1" dirty="0">
                <a:solidFill>
                  <a:schemeClr val="bg1"/>
                </a:solidFill>
              </a:rPr>
              <a:t>+0,4%</a:t>
            </a:r>
            <a:endParaRPr lang="pt-BR" sz="27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18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9547099" y="4532692"/>
            <a:ext cx="1906351" cy="964596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39816" indent="-239816" algn="l" defTabSz="95926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4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9084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7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83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985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6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7253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886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074FC6-8BE8-4C60-9AD7-19E91E889470}" type="datetime'''''''''''+3''''''''''''''.''0''''%'''''''''''''''''''''">
              <a:rPr lang="pt-BR" altLang="en-US" sz="2700" b="1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+3.0%</a:t>
            </a:fld>
            <a:endParaRPr lang="pt-BR" altLang="en-US" sz="2700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300" b="1" dirty="0">
                <a:solidFill>
                  <a:schemeClr val="bg1"/>
                </a:solidFill>
                <a:sym typeface="+mn-lt"/>
              </a:rPr>
              <a:t>PAX CORP</a:t>
            </a:r>
            <a:endParaRPr lang="pt-BR" sz="21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20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2426578" y="3903740"/>
            <a:ext cx="2081329" cy="964596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39816" indent="-239816" algn="l" defTabSz="95926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4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9084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7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83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985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6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7253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886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254D2E-E384-4961-BD3C-FF6AE841E64F}" type="datetime'''''''''''''''''+''''1''''.''''''''1''''''''''''''''''%'''''''">
              <a:rPr lang="pt-BR" altLang="en-US" sz="2700" b="1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+1.1%</a:t>
            </a:fld>
            <a:endParaRPr lang="pt-BR" altLang="en-US" sz="2700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2300" b="1" dirty="0">
                <a:solidFill>
                  <a:schemeClr val="bg1"/>
                </a:solidFill>
                <a:sym typeface="+mn-lt"/>
              </a:rPr>
              <a:t>PAX LAZER</a:t>
            </a:r>
            <a:endParaRPr lang="pt-BR" altLang="en-US" sz="21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70" name="Retângulo 69"/>
          <p:cNvSpPr/>
          <p:nvPr>
            <p:custDataLst>
              <p:tags r:id="rId26"/>
            </p:custDataLst>
          </p:nvPr>
        </p:nvSpPr>
        <p:spPr bwMode="auto">
          <a:xfrm>
            <a:off x="11895503" y="12793740"/>
            <a:ext cx="485029" cy="356810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5857" tIns="87929" rIns="175857" bIns="87929" rtlCol="0" anchor="ctr"/>
          <a:lstStyle/>
          <a:p>
            <a:pPr algn="ctr"/>
            <a:endParaRPr lang="pt-BR"/>
          </a:p>
        </p:txBody>
      </p:sp>
      <p:sp>
        <p:nvSpPr>
          <p:cNvPr id="62" name="Retângulo 61"/>
          <p:cNvSpPr/>
          <p:nvPr>
            <p:custDataLst>
              <p:tags r:id="rId27"/>
            </p:custDataLst>
          </p:nvPr>
        </p:nvSpPr>
        <p:spPr bwMode="auto">
          <a:xfrm>
            <a:off x="10289993" y="12793740"/>
            <a:ext cx="485029" cy="356810"/>
          </a:xfrm>
          <a:prstGeom prst="rect">
            <a:avLst/>
          </a:prstGeom>
          <a:solidFill>
            <a:srgbClr val="808080"/>
          </a:solidFill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5857" tIns="87929" rIns="175857" bIns="87929" rtlCol="0" anchor="ctr"/>
          <a:lstStyle/>
          <a:p>
            <a:pPr algn="ctr"/>
            <a:endParaRPr lang="pt-BR"/>
          </a:p>
        </p:txBody>
      </p:sp>
      <p:sp>
        <p:nvSpPr>
          <p:cNvPr id="65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0873255" y="12784667"/>
            <a:ext cx="825779" cy="3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39816" indent="-239816" algn="l" defTabSz="95926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4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9084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7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83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985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6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7253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886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B50D4EB-016F-4889-8B82-D13B0675E425}" type="datetime'''''''''''''''C''''''''O''''''''''R''''P'''''''''''''">
              <a:rPr lang="pt-BR" altLang="en-US" sz="27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CORP</a:t>
            </a:fld>
            <a:endParaRPr lang="pt-BR" sz="2700" dirty="0">
              <a:sym typeface="+mn-lt"/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12478766" y="12784667"/>
            <a:ext cx="951640" cy="3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39816" indent="-239816" algn="l" defTabSz="95926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4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9084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7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8351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985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618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7253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886" indent="-239816" algn="l" defTabSz="959267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5EE9DC9-4C1D-4BF5-8F6E-A05FC225C586}" type="datetime'''''''''L''''''''A''''''Z''''''E''''''''''''''''''''''''''''R'">
              <a:rPr lang="pt-BR" altLang="en-US" sz="27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LAZER</a:t>
            </a:fld>
            <a:endParaRPr lang="pt-BR" sz="2700" dirty="0">
              <a:sym typeface="+mn-lt"/>
            </a:endParaRPr>
          </a:p>
        </p:txBody>
      </p:sp>
      <p:sp>
        <p:nvSpPr>
          <p:cNvPr id="78" name="Retângulo 77"/>
          <p:cNvSpPr/>
          <p:nvPr/>
        </p:nvSpPr>
        <p:spPr>
          <a:xfrm>
            <a:off x="6614291" y="12058953"/>
            <a:ext cx="2164940" cy="1131683"/>
          </a:xfrm>
          <a:prstGeom prst="rect">
            <a:avLst/>
          </a:prstGeom>
        </p:spPr>
        <p:txBody>
          <a:bodyPr wrap="none" lIns="175857" tIns="87929" rIns="175857" bIns="87929">
            <a:spAutoFit/>
          </a:bodyPr>
          <a:lstStyle/>
          <a:p>
            <a:r>
              <a:rPr lang="pt-BR" sz="3100" dirty="0"/>
              <a:t>JAN – MAI </a:t>
            </a:r>
          </a:p>
          <a:p>
            <a:r>
              <a:rPr lang="pt-BR" sz="3100" dirty="0"/>
              <a:t>    2018</a:t>
            </a:r>
          </a:p>
        </p:txBody>
      </p:sp>
      <p:sp>
        <p:nvSpPr>
          <p:cNvPr id="148" name="CaixaDeTexto 147"/>
          <p:cNvSpPr txBox="1"/>
          <p:nvPr/>
        </p:nvSpPr>
        <p:spPr>
          <a:xfrm>
            <a:off x="7394418" y="2463545"/>
            <a:ext cx="11976424" cy="731253"/>
          </a:xfrm>
          <a:prstGeom prst="rect">
            <a:avLst/>
          </a:prstGeom>
          <a:noFill/>
        </p:spPr>
        <p:txBody>
          <a:bodyPr wrap="square" lIns="175857" tIns="87929" rIns="175857" bIns="87929" rtlCol="0">
            <a:spAutoFit/>
          </a:bodyPr>
          <a:lstStyle/>
          <a:p>
            <a:r>
              <a:rPr lang="pt-BR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Share</a:t>
            </a:r>
            <a:r>
              <a:rPr lang="pt-BR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 passageiro voado - </a:t>
            </a:r>
            <a:r>
              <a:rPr lang="pt-BR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Corp</a:t>
            </a:r>
            <a:r>
              <a:rPr lang="pt-BR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  <a:r>
              <a:rPr lang="pt-BR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Lazer – 2018/2019</a:t>
            </a:r>
            <a:endParaRPr lang="pt-BR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9" name="Text Placeholder 10">
            <a:extLst>
              <a:ext uri="{FF2B5EF4-FFF2-40B4-BE49-F238E27FC236}">
                <a16:creationId xmlns="" xmlns:a16="http://schemas.microsoft.com/office/drawing/2014/main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306981" y="23042"/>
            <a:ext cx="22945202" cy="1165166"/>
          </a:xfrm>
          <a:prstGeom prst="rect">
            <a:avLst/>
          </a:prstGeom>
        </p:spPr>
        <p:txBody>
          <a:bodyPr lIns="92302" tIns="46151" rIns="92302" bIns="4615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Distribuição</a:t>
            </a:r>
            <a:r>
              <a:rPr lang="en-US" sz="6000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de </a:t>
            </a:r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passageiros</a:t>
            </a:r>
            <a:r>
              <a:rPr lang="en-US" sz="6000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</a:t>
            </a:r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Corporativo</a:t>
            </a:r>
            <a:r>
              <a:rPr lang="en-US" sz="6000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e </a:t>
            </a:r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Lazer</a:t>
            </a:r>
            <a:endParaRPr lang="en-US" sz="6000" dirty="0">
              <a:solidFill>
                <a:srgbClr val="65605B"/>
              </a:solidFill>
              <a:latin typeface="GOL Sans Display" charset="0"/>
              <a:ea typeface="GOL Sans Display" charset="0"/>
              <a:cs typeface="GOL Sans Display" charset="0"/>
            </a:endParaRPr>
          </a:p>
        </p:txBody>
      </p:sp>
      <p:sp>
        <p:nvSpPr>
          <p:cNvPr id="144" name="CaixaDeTexto 143"/>
          <p:cNvSpPr txBox="1"/>
          <p:nvPr/>
        </p:nvSpPr>
        <p:spPr>
          <a:xfrm>
            <a:off x="228869" y="1129761"/>
            <a:ext cx="23450791" cy="1131683"/>
          </a:xfrm>
          <a:prstGeom prst="rect">
            <a:avLst/>
          </a:prstGeom>
          <a:noFill/>
        </p:spPr>
        <p:txBody>
          <a:bodyPr wrap="square" lIns="175857" tIns="87929" rIns="175857" bIns="87929" rtlCol="0">
            <a:spAutoFit/>
          </a:bodyPr>
          <a:lstStyle/>
          <a:p>
            <a:pPr marL="549554" indent="-549554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Comparação </a:t>
            </a:r>
            <a:r>
              <a:rPr lang="pt-BR" sz="3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YoY</a:t>
            </a:r>
            <a:r>
              <a:rPr lang="pt-BR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pt-BR" sz="31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share</a:t>
            </a:r>
            <a:r>
              <a:rPr lang="pt-BR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voado </a:t>
            </a:r>
            <a:r>
              <a:rPr lang="pt-BR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GOL YTD e aumento percentual de </a:t>
            </a:r>
            <a:r>
              <a:rPr lang="pt-BR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passageiro absoluto (Janeiro </a:t>
            </a:r>
            <a:r>
              <a:rPr lang="pt-BR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até Maio (</a:t>
            </a:r>
            <a:r>
              <a:rPr lang="pt-BR" sz="3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YoY</a:t>
            </a:r>
            <a:r>
              <a:rPr lang="pt-BR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)). </a:t>
            </a:r>
            <a:endParaRPr lang="pt-BR" sz="3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2" name="CaixaDeTexto 171"/>
          <p:cNvSpPr txBox="1"/>
          <p:nvPr/>
        </p:nvSpPr>
        <p:spPr>
          <a:xfrm>
            <a:off x="3751470" y="4221238"/>
            <a:ext cx="2580629" cy="654629"/>
          </a:xfrm>
          <a:prstGeom prst="rect">
            <a:avLst/>
          </a:prstGeom>
          <a:noFill/>
        </p:spPr>
        <p:txBody>
          <a:bodyPr wrap="square" lIns="175857" tIns="87929" rIns="175857" bIns="87929" rtlCol="0">
            <a:spAutoFit/>
          </a:bodyPr>
          <a:lstStyle/>
          <a:p>
            <a:r>
              <a:rPr lang="pt-BR" sz="3100" dirty="0">
                <a:solidFill>
                  <a:schemeClr val="bg1">
                    <a:lumMod val="50000"/>
                  </a:schemeClr>
                </a:solidFill>
              </a:rPr>
              <a:t>2018</a:t>
            </a:r>
          </a:p>
        </p:txBody>
      </p:sp>
      <p:sp>
        <p:nvSpPr>
          <p:cNvPr id="173" name="CaixaDeTexto 172"/>
          <p:cNvSpPr txBox="1"/>
          <p:nvPr/>
        </p:nvSpPr>
        <p:spPr>
          <a:xfrm>
            <a:off x="18948506" y="4191000"/>
            <a:ext cx="2580629" cy="654629"/>
          </a:xfrm>
          <a:prstGeom prst="rect">
            <a:avLst/>
          </a:prstGeom>
          <a:noFill/>
        </p:spPr>
        <p:txBody>
          <a:bodyPr wrap="square" lIns="175857" tIns="87929" rIns="175857" bIns="87929" rtlCol="0">
            <a:spAutoFit/>
          </a:bodyPr>
          <a:lstStyle/>
          <a:p>
            <a:r>
              <a:rPr lang="pt-BR" sz="3100" dirty="0">
                <a:solidFill>
                  <a:schemeClr val="accent2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4003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to 3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427280"/>
              </p:ext>
            </p:extLst>
          </p:nvPr>
        </p:nvGraphicFramePr>
        <p:xfrm>
          <a:off x="3026" y="3025"/>
          <a:ext cx="3024" cy="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1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26" y="3025"/>
                        <a:ext cx="3024" cy="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306981" cy="30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2700" b="1" dirty="0">
              <a:latin typeface="Trebuchet MS"/>
              <a:sym typeface="Trebuchet MS"/>
            </a:endParaRPr>
          </a:p>
        </p:txBody>
      </p:sp>
      <p:sp>
        <p:nvSpPr>
          <p:cNvPr id="149" name="Text Placeholder 10">
            <a:extLst>
              <a:ext uri="{FF2B5EF4-FFF2-40B4-BE49-F238E27FC236}">
                <a16:creationId xmlns:a16="http://schemas.microsoft.com/office/drawing/2014/main" xmlns="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228868" y="185434"/>
            <a:ext cx="22945202" cy="1165166"/>
          </a:xfrm>
          <a:prstGeom prst="rect">
            <a:avLst/>
          </a:prstGeom>
        </p:spPr>
        <p:txBody>
          <a:bodyPr lIns="92302" tIns="46151" rIns="92302" bIns="4615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Opções</a:t>
            </a:r>
            <a:r>
              <a:rPr lang="en-US" sz="6000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</a:t>
            </a:r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aos</a:t>
            </a:r>
            <a:r>
              <a:rPr lang="en-US" sz="6000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</a:t>
            </a:r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passageiros</a:t>
            </a:r>
            <a:r>
              <a:rPr lang="en-US" sz="6000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98" y="1389252"/>
            <a:ext cx="15386129" cy="1093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aixaDeTexto 38"/>
          <p:cNvSpPr txBox="1"/>
          <p:nvPr/>
        </p:nvSpPr>
        <p:spPr>
          <a:xfrm>
            <a:off x="7933" y="13225343"/>
            <a:ext cx="3262587" cy="430804"/>
          </a:xfrm>
          <a:prstGeom prst="rect">
            <a:avLst/>
          </a:prstGeom>
          <a:noFill/>
        </p:spPr>
        <p:txBody>
          <a:bodyPr wrap="none" lIns="182798" tIns="91399" rIns="182798" bIns="91399" rtlCol="0">
            <a:spAutoFit/>
          </a:bodyPr>
          <a:lstStyle/>
          <a:p>
            <a:r>
              <a:rPr lang="pt-BR" sz="1600" dirty="0" smtClean="0"/>
              <a:t>FONTE: Site </a:t>
            </a:r>
            <a:r>
              <a:rPr lang="pt-BR" sz="1600" dirty="0" err="1" smtClean="0"/>
              <a:t>voegol</a:t>
            </a:r>
            <a:r>
              <a:rPr lang="pt-BR" sz="1600" dirty="0" smtClean="0"/>
              <a:t> 05/06/2019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02860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to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7064936"/>
              </p:ext>
            </p:extLst>
          </p:nvPr>
        </p:nvGraphicFramePr>
        <p:xfrm>
          <a:off x="9520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1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20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ângulo 15" hidden="1"/>
          <p:cNvSpPr/>
          <p:nvPr>
            <p:custDataLst>
              <p:tags r:id="rId3"/>
            </p:custDataLst>
          </p:nvPr>
        </p:nvSpPr>
        <p:spPr>
          <a:xfrm>
            <a:off x="7934" y="1"/>
            <a:ext cx="15864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latin typeface="Trebuchet MS"/>
              <a:sym typeface="Trebuchet MS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207828" y="398732"/>
            <a:ext cx="12085021" cy="764680"/>
          </a:xfrm>
          <a:prstGeom prst="rect">
            <a:avLst/>
          </a:prstGeom>
        </p:spPr>
        <p:txBody>
          <a:bodyPr lIns="182798" tIns="91399" rIns="182798" bIns="9139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latin typeface="Trebuchet MS" panose="020B0703020202090204" pitchFamily="34" charset="0"/>
                <a:ea typeface="Lucida Sans" charset="0"/>
                <a:cs typeface="Lucida Sans" charset="0"/>
              </a:rPr>
              <a:t>AGENDA</a:t>
            </a:r>
            <a:endParaRPr lang="en-US" sz="6000" dirty="0">
              <a:latin typeface="Trebuchet MS" panose="020B070302020209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46255" y="1951134"/>
            <a:ext cx="22619368" cy="10894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Custos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e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despesas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dos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serviços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aéreos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– 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Brasil</a:t>
            </a:r>
            <a:endParaRPr lang="en-US" sz="3600" dirty="0" smtClean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Dados GOL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Hub’s 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Crescimento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da GOL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nos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mercados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Internacionais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e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Regionais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Distribuições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de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voos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e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assentos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entre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regiões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Resultados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| Norte e Centro-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Oeste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Resultados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|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Nordeste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Resultados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|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Sul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e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Sudeste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Resultados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|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Pontes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Utilizações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de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aeronaves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Distribuição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de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passageiros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Corporativo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e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Lazer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Opções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aos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passageiros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</a:t>
            </a:r>
            <a:endParaRPr lang="pt-BR" sz="3600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1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to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9903214"/>
              </p:ext>
            </p:extLst>
          </p:nvPr>
        </p:nvGraphicFramePr>
        <p:xfrm>
          <a:off x="9520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70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20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ângulo 15" hidden="1"/>
          <p:cNvSpPr/>
          <p:nvPr>
            <p:custDataLst>
              <p:tags r:id="rId3"/>
            </p:custDataLst>
          </p:nvPr>
        </p:nvSpPr>
        <p:spPr>
          <a:xfrm>
            <a:off x="7934" y="1"/>
            <a:ext cx="15864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latin typeface="Trebuchet MS"/>
              <a:sym typeface="Trebuchet MS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207828" y="398732"/>
            <a:ext cx="18681751" cy="764680"/>
          </a:xfrm>
          <a:prstGeom prst="rect">
            <a:avLst/>
          </a:prstGeom>
        </p:spPr>
        <p:txBody>
          <a:bodyPr lIns="182798" tIns="91399" rIns="182798" bIns="9139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Custos</a:t>
            </a:r>
            <a:r>
              <a:rPr lang="en-US" sz="6000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e </a:t>
            </a:r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despesas</a:t>
            </a:r>
            <a:r>
              <a:rPr lang="en-US" sz="6000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dos </a:t>
            </a:r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serviços</a:t>
            </a:r>
            <a:r>
              <a:rPr lang="en-US" sz="6000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</a:t>
            </a:r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aéreos</a:t>
            </a:r>
            <a:r>
              <a:rPr lang="en-US" sz="6000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- </a:t>
            </a:r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Brasil</a:t>
            </a:r>
            <a:endParaRPr lang="en-US" sz="6000" dirty="0">
              <a:solidFill>
                <a:srgbClr val="65605B"/>
              </a:solidFill>
              <a:latin typeface="GOL Sans Display" charset="0"/>
              <a:ea typeface="GOL Sans Display" charset="0"/>
              <a:cs typeface="GOL Sans Display" charset="0"/>
            </a:endParaRPr>
          </a:p>
        </p:txBody>
      </p:sp>
      <p:pic>
        <p:nvPicPr>
          <p:cNvPr id="115852" name="Picture 2" descr="image01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6"/>
          <a:stretch/>
        </p:blipFill>
        <p:spPr bwMode="auto">
          <a:xfrm>
            <a:off x="405062" y="2574758"/>
            <a:ext cx="23722432" cy="95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7933" y="13225343"/>
            <a:ext cx="1691516" cy="430804"/>
          </a:xfrm>
          <a:prstGeom prst="rect">
            <a:avLst/>
          </a:prstGeom>
          <a:noFill/>
        </p:spPr>
        <p:txBody>
          <a:bodyPr wrap="none" lIns="182798" tIns="91399" rIns="182798" bIns="91399" rtlCol="0">
            <a:spAutoFit/>
          </a:bodyPr>
          <a:lstStyle/>
          <a:p>
            <a:r>
              <a:rPr lang="pt-BR" sz="1600" dirty="0" smtClean="0"/>
              <a:t>FONTE: ABEAR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0456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1937395" y="3034526"/>
            <a:ext cx="4175942" cy="561308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dirty="0" smtClean="0">
                <a:solidFill>
                  <a:srgbClr val="988F86"/>
                </a:solidFill>
                <a:latin typeface="GOL Sans Text Medium" charset="0"/>
                <a:ea typeface="GOL Sans Text Medium" charset="0"/>
                <a:cs typeface="GOL Sans Text Medium" charset="0"/>
              </a:rPr>
              <a:t>Média de </a:t>
            </a:r>
            <a:endParaRPr lang="en-US" dirty="0">
              <a:solidFill>
                <a:srgbClr val="988F86"/>
              </a:solidFill>
              <a:latin typeface="GOL Sans Text Medium" charset="0"/>
              <a:ea typeface="GOL Sans Text Medium" charset="0"/>
              <a:cs typeface="GOL Sans Text Medium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1464961" y="3272062"/>
            <a:ext cx="5110045" cy="1674644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sz="13000" b="1" dirty="0">
                <a:solidFill>
                  <a:srgbClr val="E36729"/>
                </a:solidFill>
                <a:latin typeface="GOL Sans Display" charset="0"/>
                <a:ea typeface="GOL Sans Display" charset="0"/>
                <a:cs typeface="GOL Sans Display" charset="0"/>
              </a:rPr>
              <a:t>120</a:t>
            </a:r>
            <a:endParaRPr lang="en-US" sz="13000" b="1" dirty="0">
              <a:solidFill>
                <a:srgbClr val="E36729"/>
              </a:solidFill>
              <a:latin typeface="GOL Sans Display" charset="0"/>
              <a:ea typeface="GOL Sans Display" charset="0"/>
              <a:cs typeface="GOL Sans Display" charset="0"/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1671386" y="4960150"/>
            <a:ext cx="4707959" cy="491376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sz="3000" dirty="0">
                <a:solidFill>
                  <a:srgbClr val="988F86"/>
                </a:solidFill>
                <a:latin typeface="GOL Sans Text Medium" charset="0"/>
                <a:ea typeface="GOL Sans Text Medium" charset="0"/>
                <a:cs typeface="GOL Sans Text Medium" charset="0"/>
              </a:rPr>
              <a:t>aeronaves</a:t>
            </a:r>
            <a:endParaRPr lang="en-US" sz="3000" dirty="0">
              <a:solidFill>
                <a:srgbClr val="988F86"/>
              </a:solidFill>
              <a:latin typeface="GOL Sans Text Medium" charset="0"/>
              <a:ea typeface="GOL Sans Text Medium" charset="0"/>
              <a:cs typeface="GOL Sans Text Medium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488915" y="1354804"/>
            <a:ext cx="5105892" cy="5105892"/>
          </a:xfrm>
          <a:prstGeom prst="ellipse">
            <a:avLst/>
          </a:prstGeom>
          <a:noFill/>
          <a:ln w="25400">
            <a:solidFill>
              <a:srgbClr val="FF7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296" y="2035304"/>
            <a:ext cx="1300135" cy="846600"/>
          </a:xfrm>
          <a:prstGeom prst="rect">
            <a:avLst/>
          </a:prstGeom>
        </p:spPr>
      </p:pic>
      <p:sp>
        <p:nvSpPr>
          <p:cNvPr id="17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7155789" y="3034526"/>
            <a:ext cx="4707959" cy="561308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dirty="0" smtClean="0">
                <a:solidFill>
                  <a:srgbClr val="988F86"/>
                </a:solidFill>
                <a:latin typeface="GOL Sans Text Medium" charset="0"/>
                <a:ea typeface="GOL Sans Text Medium" charset="0"/>
                <a:cs typeface="GOL Sans Text Medium" charset="0"/>
              </a:rPr>
              <a:t>Aproximadamente</a:t>
            </a:r>
            <a:endParaRPr lang="en-US" dirty="0">
              <a:solidFill>
                <a:srgbClr val="988F86"/>
              </a:solidFill>
              <a:latin typeface="GOL Sans Text Medium" charset="0"/>
              <a:ea typeface="GOL Sans Text Medium" charset="0"/>
              <a:cs typeface="GOL Sans Text Medium" charset="0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7164826" y="3272062"/>
            <a:ext cx="4722875" cy="1661196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sz="13000" b="1" dirty="0">
                <a:solidFill>
                  <a:srgbClr val="E36729"/>
                </a:solidFill>
                <a:latin typeface="GOL Sans Display" charset="0"/>
                <a:ea typeface="GOL Sans Display" charset="0"/>
                <a:cs typeface="GOL Sans Display" charset="0"/>
              </a:rPr>
              <a:t>800</a:t>
            </a:r>
            <a:endParaRPr lang="en-US" sz="13000" b="1" dirty="0">
              <a:solidFill>
                <a:srgbClr val="E36729"/>
              </a:solidFill>
              <a:latin typeface="GOL Sans Display" charset="0"/>
              <a:ea typeface="GOL Sans Display" charset="0"/>
              <a:cs typeface="GOL Sans Display" charset="0"/>
            </a:endParaRPr>
          </a:p>
        </p:txBody>
      </p:sp>
      <p:sp>
        <p:nvSpPr>
          <p:cNvPr id="19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7140775" y="4960150"/>
            <a:ext cx="4707959" cy="491376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sz="3000" dirty="0">
                <a:solidFill>
                  <a:srgbClr val="988F86"/>
                </a:solidFill>
                <a:latin typeface="GOL Sans Text Medium" charset="0"/>
                <a:ea typeface="GOL Sans Text Medium" charset="0"/>
                <a:cs typeface="GOL Sans Text Medium" charset="0"/>
              </a:rPr>
              <a:t>voos por dia</a:t>
            </a:r>
            <a:endParaRPr lang="en-US" sz="3000" dirty="0">
              <a:solidFill>
                <a:srgbClr val="988F86"/>
              </a:solidFill>
              <a:latin typeface="GOL Sans Text Medium" charset="0"/>
              <a:ea typeface="GOL Sans Text Medium" charset="0"/>
              <a:cs typeface="GOL Sans Text Medium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73318" y="1354804"/>
            <a:ext cx="5105892" cy="5105892"/>
          </a:xfrm>
          <a:prstGeom prst="ellipse">
            <a:avLst/>
          </a:prstGeom>
          <a:noFill/>
          <a:ln w="25400">
            <a:solidFill>
              <a:srgbClr val="FF7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/>
          </a:p>
        </p:txBody>
      </p:sp>
      <p:sp>
        <p:nvSpPr>
          <p:cNvPr id="24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12922696" y="3034526"/>
            <a:ext cx="4175942" cy="561308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endParaRPr lang="en-US" dirty="0">
              <a:solidFill>
                <a:srgbClr val="988F86"/>
              </a:solidFill>
              <a:latin typeface="GOL Sans Text Medium" charset="0"/>
              <a:ea typeface="GOL Sans Text Medium" charset="0"/>
              <a:cs typeface="GOL Sans Text Medium" charset="0"/>
            </a:endParaRPr>
          </a:p>
        </p:txBody>
      </p:sp>
      <p:sp>
        <p:nvSpPr>
          <p:cNvPr id="25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12467620" y="3272062"/>
            <a:ext cx="5086091" cy="1834472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sz="13000" b="1" dirty="0" smtClean="0">
                <a:solidFill>
                  <a:srgbClr val="E36729"/>
                </a:solidFill>
                <a:latin typeface="GOL Sans Display" charset="0"/>
                <a:ea typeface="GOL Sans Display" charset="0"/>
                <a:cs typeface="GOL Sans Display" charset="0"/>
              </a:rPr>
              <a:t>76</a:t>
            </a:r>
            <a:endParaRPr lang="en-US" sz="13000" b="1" dirty="0">
              <a:solidFill>
                <a:srgbClr val="E36729"/>
              </a:solidFill>
              <a:latin typeface="GOL Sans Display" charset="0"/>
              <a:ea typeface="GOL Sans Display" charset="0"/>
              <a:cs typeface="GOL Sans Display" charset="0"/>
            </a:endParaRPr>
          </a:p>
        </p:txBody>
      </p:sp>
      <p:sp>
        <p:nvSpPr>
          <p:cNvPr id="26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12656688" y="4983976"/>
            <a:ext cx="4707959" cy="467552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1"/>
              </a:lnSpc>
              <a:spcBef>
                <a:spcPts val="2501"/>
              </a:spcBef>
            </a:pPr>
            <a:r>
              <a:rPr lang="pt-BR" sz="3000" i="1" dirty="0" smtClean="0">
                <a:solidFill>
                  <a:srgbClr val="988F86"/>
                </a:solidFill>
                <a:latin typeface="GOL Sans Text Medium" charset="0"/>
                <a:ea typeface="GOL Sans Text Medium" charset="0"/>
                <a:cs typeface="GOL Sans Text Medium" charset="0"/>
              </a:rPr>
              <a:t>destinos</a:t>
            </a:r>
            <a:endParaRPr lang="pt-BR" sz="3000" i="1" dirty="0">
              <a:solidFill>
                <a:srgbClr val="988F86"/>
              </a:solidFill>
              <a:latin typeface="GOL Sans Text Medium" charset="0"/>
              <a:ea typeface="GOL Sans Text Medium" charset="0"/>
              <a:cs typeface="GOL Sans Text Medium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2457721" y="1354804"/>
            <a:ext cx="5105892" cy="5105892"/>
          </a:xfrm>
          <a:prstGeom prst="ellipse">
            <a:avLst/>
          </a:prstGeom>
          <a:noFill/>
          <a:ln w="25400">
            <a:solidFill>
              <a:srgbClr val="FF7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/>
          </a:p>
        </p:txBody>
      </p:sp>
      <p:sp>
        <p:nvSpPr>
          <p:cNvPr id="29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18160894" y="3034526"/>
            <a:ext cx="4707959" cy="561308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dirty="0" smtClean="0">
                <a:solidFill>
                  <a:srgbClr val="988F86"/>
                </a:solidFill>
                <a:latin typeface="GOL Sans Text Medium" charset="0"/>
                <a:ea typeface="GOL Sans Text Medium" charset="0"/>
                <a:cs typeface="GOL Sans Text Medium" charset="0"/>
              </a:rPr>
              <a:t>Transportamos </a:t>
            </a:r>
            <a:endParaRPr lang="en-US" dirty="0">
              <a:solidFill>
                <a:srgbClr val="988F86"/>
              </a:solidFill>
              <a:latin typeface="GOL Sans Text Medium" charset="0"/>
              <a:ea typeface="GOL Sans Text Medium" charset="0"/>
              <a:cs typeface="GOL Sans Text Medium" charset="0"/>
            </a:endParaRPr>
          </a:p>
        </p:txBody>
      </p:sp>
      <p:sp>
        <p:nvSpPr>
          <p:cNvPr id="30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17942122" y="3541003"/>
            <a:ext cx="5145498" cy="1203078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sz="7000" b="1" spc="-300" dirty="0">
                <a:solidFill>
                  <a:srgbClr val="E36729"/>
                </a:solidFill>
                <a:latin typeface="GOL Sans Display" charset="0"/>
                <a:ea typeface="GOL Sans Display" charset="0"/>
                <a:cs typeface="GOL Sans Display" charset="0"/>
              </a:rPr>
              <a:t>33.000.000</a:t>
            </a:r>
            <a:endParaRPr lang="en-US" sz="7000" b="1" spc="-300" dirty="0">
              <a:solidFill>
                <a:srgbClr val="E36729"/>
              </a:solidFill>
              <a:latin typeface="GOL Sans Display" charset="0"/>
              <a:ea typeface="GOL Sans Display" charset="0"/>
              <a:cs typeface="GOL Sans Display" charset="0"/>
            </a:endParaRPr>
          </a:p>
        </p:txBody>
      </p:sp>
      <p:sp>
        <p:nvSpPr>
          <p:cNvPr id="33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18160894" y="4517016"/>
            <a:ext cx="4707959" cy="491376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sz="3000" dirty="0">
                <a:solidFill>
                  <a:srgbClr val="988F86"/>
                </a:solidFill>
                <a:latin typeface="GOL Sans Text Medium" charset="0"/>
                <a:ea typeface="GOL Sans Text Medium" charset="0"/>
                <a:cs typeface="GOL Sans Text Medium" charset="0"/>
              </a:rPr>
              <a:t>passageiros em 2018</a:t>
            </a:r>
            <a:endParaRPr lang="en-US" sz="3000" dirty="0">
              <a:solidFill>
                <a:srgbClr val="988F86"/>
              </a:solidFill>
              <a:latin typeface="GOL Sans Text Medium" charset="0"/>
              <a:ea typeface="GOL Sans Text Medium" charset="0"/>
              <a:cs typeface="GOL Sans Text Medium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961925" y="1354804"/>
            <a:ext cx="5105892" cy="5105892"/>
          </a:xfrm>
          <a:prstGeom prst="ellipse">
            <a:avLst/>
          </a:prstGeom>
          <a:noFill/>
          <a:ln w="25400">
            <a:solidFill>
              <a:srgbClr val="FF7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852" y="1736842"/>
            <a:ext cx="1483631" cy="11219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49" y="1851916"/>
            <a:ext cx="1464404" cy="10299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004" y="1736843"/>
            <a:ext cx="959735" cy="1145062"/>
          </a:xfrm>
          <a:prstGeom prst="rect">
            <a:avLst/>
          </a:prstGeom>
        </p:spPr>
      </p:pic>
      <p:sp>
        <p:nvSpPr>
          <p:cNvPr id="28" name="Text Placeholder 10">
            <a:extLst>
              <a:ext uri="{FF2B5EF4-FFF2-40B4-BE49-F238E27FC236}">
                <a16:creationId xmlns="" xmlns:a16="http://schemas.microsoft.com/office/drawing/2014/main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550218" y="242512"/>
            <a:ext cx="7362887" cy="1609404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Dados GOL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18669000" y="12297972"/>
            <a:ext cx="5329528" cy="1324524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001"/>
              </a:lnSpc>
              <a:spcBef>
                <a:spcPts val="2501"/>
              </a:spcBef>
            </a:pPr>
            <a:endParaRPr lang="en-US" sz="2400" dirty="0">
              <a:solidFill>
                <a:srgbClr val="988F86"/>
              </a:solidFill>
              <a:latin typeface="GOL Sans Text Medium" charset="0"/>
              <a:ea typeface="GOL Sans Text Medium" charset="0"/>
              <a:cs typeface="GOL Sans Text Medium" charset="0"/>
            </a:endParaRPr>
          </a:p>
        </p:txBody>
      </p:sp>
      <p:sp>
        <p:nvSpPr>
          <p:cNvPr id="31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12656686" y="3058672"/>
            <a:ext cx="4707959" cy="561308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dirty="0" smtClean="0">
                <a:solidFill>
                  <a:srgbClr val="988F86"/>
                </a:solidFill>
                <a:latin typeface="GOL Sans Text Medium" charset="0"/>
                <a:ea typeface="GOL Sans Text Medium" charset="0"/>
                <a:cs typeface="GOL Sans Text Medium" charset="0"/>
              </a:rPr>
              <a:t>Mais de </a:t>
            </a:r>
            <a:endParaRPr lang="en-US" dirty="0">
              <a:solidFill>
                <a:srgbClr val="988F86"/>
              </a:solidFill>
              <a:latin typeface="GOL Sans Text Medium" charset="0"/>
              <a:ea typeface="GOL Sans Text Medium" charset="0"/>
              <a:cs typeface="GOL Sans Text Medium" charset="0"/>
            </a:endParaRPr>
          </a:p>
        </p:txBody>
      </p:sp>
      <p:sp>
        <p:nvSpPr>
          <p:cNvPr id="38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2033838" y="8361142"/>
            <a:ext cx="4175942" cy="561308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dirty="0" smtClean="0">
                <a:solidFill>
                  <a:srgbClr val="988F86"/>
                </a:solidFill>
                <a:latin typeface="GOL Sans Text Medium" charset="0"/>
                <a:ea typeface="GOL Sans Text Medium" charset="0"/>
                <a:cs typeface="GOL Sans Text Medium" charset="0"/>
              </a:rPr>
              <a:t>Mais de </a:t>
            </a:r>
            <a:endParaRPr lang="en-US" dirty="0">
              <a:solidFill>
                <a:srgbClr val="988F86"/>
              </a:solidFill>
              <a:latin typeface="GOL Sans Text Medium" charset="0"/>
              <a:ea typeface="GOL Sans Text Medium" charset="0"/>
              <a:cs typeface="GOL Sans Text Medium" charset="0"/>
            </a:endParaRPr>
          </a:p>
        </p:txBody>
      </p:sp>
      <p:sp>
        <p:nvSpPr>
          <p:cNvPr id="39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1561404" y="8598678"/>
            <a:ext cx="5110045" cy="1674644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sz="13000" b="1" dirty="0">
                <a:solidFill>
                  <a:srgbClr val="E36729"/>
                </a:solidFill>
                <a:latin typeface="GOL Sans Display" charset="0"/>
                <a:ea typeface="GOL Sans Display" charset="0"/>
                <a:cs typeface="GOL Sans Display" charset="0"/>
              </a:rPr>
              <a:t>120</a:t>
            </a:r>
            <a:endParaRPr lang="en-US" sz="13000" b="1" dirty="0">
              <a:solidFill>
                <a:srgbClr val="E36729"/>
              </a:solidFill>
              <a:latin typeface="GOL Sans Display" charset="0"/>
              <a:ea typeface="GOL Sans Display" charset="0"/>
              <a:cs typeface="GOL Sans Display" charset="0"/>
            </a:endParaRPr>
          </a:p>
        </p:txBody>
      </p:sp>
      <p:sp>
        <p:nvSpPr>
          <p:cNvPr id="40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1767829" y="10286765"/>
            <a:ext cx="4707959" cy="1500546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sz="2800" dirty="0">
                <a:solidFill>
                  <a:srgbClr val="988F86"/>
                </a:solidFill>
                <a:latin typeface="GOL Sans Text Medium" charset="0"/>
                <a:ea typeface="GOL Sans Text Medium" charset="0"/>
                <a:cs typeface="GOL Sans Text Medium" charset="0"/>
              </a:rPr>
              <a:t>aeronaves encomendadas </a:t>
            </a:r>
            <a:endParaRPr lang="en-US" sz="2800" dirty="0">
              <a:solidFill>
                <a:srgbClr val="988F86"/>
              </a:solidFill>
              <a:latin typeface="GOL Sans Text Medium" charset="0"/>
              <a:ea typeface="GOL Sans Text Medium" charset="0"/>
              <a:cs typeface="GOL Sans Text Medium" charset="0"/>
            </a:endParaRPr>
          </a:p>
        </p:txBody>
      </p:sp>
      <p:sp>
        <p:nvSpPr>
          <p:cNvPr id="42" name="Oval 14"/>
          <p:cNvSpPr/>
          <p:nvPr/>
        </p:nvSpPr>
        <p:spPr>
          <a:xfrm>
            <a:off x="1585358" y="6681420"/>
            <a:ext cx="5105892" cy="5105892"/>
          </a:xfrm>
          <a:prstGeom prst="ellipse">
            <a:avLst/>
          </a:prstGeom>
          <a:noFill/>
          <a:ln w="25400">
            <a:solidFill>
              <a:srgbClr val="FF7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/>
          </a:p>
        </p:txBody>
      </p:sp>
      <p:pic>
        <p:nvPicPr>
          <p:cNvPr id="4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739" y="7361920"/>
            <a:ext cx="1300135" cy="846600"/>
          </a:xfrm>
          <a:prstGeom prst="rect">
            <a:avLst/>
          </a:prstGeom>
        </p:spPr>
      </p:pic>
      <p:sp>
        <p:nvSpPr>
          <p:cNvPr id="46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7252232" y="8361142"/>
            <a:ext cx="4707959" cy="561308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dirty="0" smtClean="0">
                <a:solidFill>
                  <a:srgbClr val="988F86"/>
                </a:solidFill>
                <a:latin typeface="GOL Sans Text Medium" charset="0"/>
                <a:ea typeface="GOL Sans Text Medium" charset="0"/>
                <a:cs typeface="GOL Sans Text Medium" charset="0"/>
              </a:rPr>
              <a:t>Mais de </a:t>
            </a:r>
            <a:endParaRPr lang="en-US" dirty="0">
              <a:solidFill>
                <a:srgbClr val="988F86"/>
              </a:solidFill>
              <a:latin typeface="GOL Sans Text Medium" charset="0"/>
              <a:ea typeface="GOL Sans Text Medium" charset="0"/>
              <a:cs typeface="GOL Sans Text Medium" charset="0"/>
            </a:endParaRPr>
          </a:p>
        </p:txBody>
      </p:sp>
      <p:sp>
        <p:nvSpPr>
          <p:cNvPr id="47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7261270" y="8598678"/>
            <a:ext cx="4722875" cy="1661196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sz="13000" b="1" dirty="0">
                <a:solidFill>
                  <a:srgbClr val="E36729"/>
                </a:solidFill>
                <a:latin typeface="GOL Sans Display" charset="0"/>
                <a:ea typeface="GOL Sans Display" charset="0"/>
                <a:cs typeface="GOL Sans Display" charset="0"/>
              </a:rPr>
              <a:t>90</a:t>
            </a:r>
            <a:endParaRPr lang="en-US" sz="13000" b="1" dirty="0">
              <a:solidFill>
                <a:srgbClr val="E36729"/>
              </a:solidFill>
              <a:latin typeface="GOL Sans Display" charset="0"/>
              <a:ea typeface="GOL Sans Display" charset="0"/>
              <a:cs typeface="GOL Sans Display" charset="0"/>
            </a:endParaRPr>
          </a:p>
        </p:txBody>
      </p:sp>
      <p:sp>
        <p:nvSpPr>
          <p:cNvPr id="48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7237218" y="10286766"/>
            <a:ext cx="4707959" cy="491376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sz="3000" dirty="0">
                <a:solidFill>
                  <a:srgbClr val="988F86"/>
                </a:solidFill>
                <a:latin typeface="GOL Sans Text Medium" charset="0"/>
                <a:ea typeface="GOL Sans Text Medium" charset="0"/>
                <a:cs typeface="GOL Sans Text Medium" charset="0"/>
              </a:rPr>
              <a:t>acordos com parceiras</a:t>
            </a:r>
            <a:endParaRPr lang="en-US" sz="3000" dirty="0">
              <a:solidFill>
                <a:srgbClr val="988F86"/>
              </a:solidFill>
              <a:latin typeface="GOL Sans Text Medium" charset="0"/>
              <a:ea typeface="GOL Sans Text Medium" charset="0"/>
              <a:cs typeface="GOL Sans Text Medium" charset="0"/>
            </a:endParaRPr>
          </a:p>
        </p:txBody>
      </p:sp>
      <p:sp>
        <p:nvSpPr>
          <p:cNvPr id="49" name="Oval 19"/>
          <p:cNvSpPr/>
          <p:nvPr/>
        </p:nvSpPr>
        <p:spPr>
          <a:xfrm>
            <a:off x="7069761" y="6681420"/>
            <a:ext cx="5105892" cy="5105892"/>
          </a:xfrm>
          <a:prstGeom prst="ellipse">
            <a:avLst/>
          </a:prstGeom>
          <a:noFill/>
          <a:ln w="25400">
            <a:solidFill>
              <a:srgbClr val="FF7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/>
          </a:p>
        </p:txBody>
      </p:sp>
      <p:pic>
        <p:nvPicPr>
          <p:cNvPr id="62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749" y="7310910"/>
            <a:ext cx="1300135" cy="846600"/>
          </a:xfrm>
          <a:prstGeom prst="rect">
            <a:avLst/>
          </a:prstGeom>
        </p:spPr>
      </p:pic>
      <p:pic>
        <p:nvPicPr>
          <p:cNvPr id="63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849" y="7624434"/>
            <a:ext cx="1300135" cy="846600"/>
          </a:xfrm>
          <a:prstGeom prst="rect">
            <a:avLst/>
          </a:prstGeom>
        </p:spPr>
      </p:pic>
      <p:sp>
        <p:nvSpPr>
          <p:cNvPr id="65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12625806" y="8361142"/>
            <a:ext cx="4707959" cy="561308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dirty="0" smtClean="0">
                <a:solidFill>
                  <a:srgbClr val="988F86"/>
                </a:solidFill>
                <a:latin typeface="GOL Sans Text Medium" charset="0"/>
                <a:ea typeface="GOL Sans Text Medium" charset="0"/>
                <a:cs typeface="GOL Sans Text Medium" charset="0"/>
              </a:rPr>
              <a:t>Criamos</a:t>
            </a:r>
            <a:endParaRPr lang="en-US" dirty="0">
              <a:solidFill>
                <a:srgbClr val="988F86"/>
              </a:solidFill>
              <a:latin typeface="GOL Sans Text Medium" charset="0"/>
              <a:ea typeface="GOL Sans Text Medium" charset="0"/>
              <a:cs typeface="GOL Sans Text Medium" charset="0"/>
            </a:endParaRPr>
          </a:p>
        </p:txBody>
      </p:sp>
      <p:sp>
        <p:nvSpPr>
          <p:cNvPr id="66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12634843" y="8598678"/>
            <a:ext cx="4722875" cy="1661196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sz="13000" b="1" dirty="0">
                <a:solidFill>
                  <a:srgbClr val="E36729"/>
                </a:solidFill>
                <a:latin typeface="GOL Sans Display" charset="0"/>
                <a:ea typeface="GOL Sans Display" charset="0"/>
                <a:cs typeface="GOL Sans Display" charset="0"/>
              </a:rPr>
              <a:t>03</a:t>
            </a:r>
            <a:endParaRPr lang="en-US" sz="13000" b="1" dirty="0">
              <a:solidFill>
                <a:srgbClr val="E36729"/>
              </a:solidFill>
              <a:latin typeface="GOL Sans Display" charset="0"/>
              <a:ea typeface="GOL Sans Display" charset="0"/>
              <a:cs typeface="GOL Sans Display" charset="0"/>
            </a:endParaRPr>
          </a:p>
        </p:txBody>
      </p:sp>
      <p:sp>
        <p:nvSpPr>
          <p:cNvPr id="67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12610791" y="10286766"/>
            <a:ext cx="4707959" cy="491376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sz="2800" dirty="0">
                <a:solidFill>
                  <a:srgbClr val="988F86"/>
                </a:solidFill>
                <a:latin typeface="GOL Sans Text Medium" charset="0"/>
                <a:ea typeface="GOL Sans Text Medium" charset="0"/>
                <a:cs typeface="GOL Sans Text Medium" charset="0"/>
              </a:rPr>
              <a:t>acordos regionais “CPA”</a:t>
            </a:r>
            <a:endParaRPr lang="en-US" sz="2800" dirty="0">
              <a:solidFill>
                <a:srgbClr val="988F86"/>
              </a:solidFill>
              <a:latin typeface="GOL Sans Text Medium" charset="0"/>
              <a:ea typeface="GOL Sans Text Medium" charset="0"/>
              <a:cs typeface="GOL Sans Text Medium" charset="0"/>
            </a:endParaRPr>
          </a:p>
        </p:txBody>
      </p:sp>
      <p:sp>
        <p:nvSpPr>
          <p:cNvPr id="68" name="Oval 19"/>
          <p:cNvSpPr/>
          <p:nvPr/>
        </p:nvSpPr>
        <p:spPr>
          <a:xfrm>
            <a:off x="12443334" y="6681420"/>
            <a:ext cx="5105892" cy="5105892"/>
          </a:xfrm>
          <a:prstGeom prst="ellipse">
            <a:avLst/>
          </a:prstGeom>
          <a:noFill/>
          <a:ln w="25400">
            <a:solidFill>
              <a:srgbClr val="FF7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/>
          </a:p>
        </p:txBody>
      </p:sp>
      <p:pic>
        <p:nvPicPr>
          <p:cNvPr id="72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6213" y="6965854"/>
            <a:ext cx="1300135" cy="846600"/>
          </a:xfrm>
          <a:prstGeom prst="rect">
            <a:avLst/>
          </a:prstGeom>
        </p:spPr>
      </p:pic>
      <p:pic>
        <p:nvPicPr>
          <p:cNvPr id="73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4635" y="7624434"/>
            <a:ext cx="1300135" cy="846600"/>
          </a:xfrm>
          <a:prstGeom prst="rect">
            <a:avLst/>
          </a:prstGeom>
        </p:spPr>
      </p:pic>
      <p:pic>
        <p:nvPicPr>
          <p:cNvPr id="74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2326" y="7597518"/>
            <a:ext cx="1300135" cy="846600"/>
          </a:xfrm>
          <a:prstGeom prst="rect">
            <a:avLst/>
          </a:prstGeom>
        </p:spPr>
      </p:pic>
      <p:sp>
        <p:nvSpPr>
          <p:cNvPr id="75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18185808" y="8361142"/>
            <a:ext cx="4707959" cy="561308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dirty="0" smtClean="0">
                <a:solidFill>
                  <a:srgbClr val="988F86"/>
                </a:solidFill>
                <a:latin typeface="GOL Sans Text Medium" charset="0"/>
                <a:ea typeface="GOL Sans Text Medium" charset="0"/>
                <a:cs typeface="GOL Sans Text Medium" charset="0"/>
              </a:rPr>
              <a:t>Abertura de </a:t>
            </a:r>
            <a:endParaRPr lang="en-US" dirty="0">
              <a:solidFill>
                <a:srgbClr val="988F86"/>
              </a:solidFill>
              <a:latin typeface="GOL Sans Text Medium" charset="0"/>
              <a:ea typeface="GOL Sans Text Medium" charset="0"/>
              <a:cs typeface="GOL Sans Text Medium" charset="0"/>
            </a:endParaRPr>
          </a:p>
        </p:txBody>
      </p:sp>
      <p:sp>
        <p:nvSpPr>
          <p:cNvPr id="76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18194845" y="8598678"/>
            <a:ext cx="4722875" cy="1661196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sz="13000" b="1" dirty="0">
                <a:solidFill>
                  <a:srgbClr val="E36729"/>
                </a:solidFill>
                <a:latin typeface="GOL Sans Display" charset="0"/>
                <a:ea typeface="GOL Sans Display" charset="0"/>
                <a:cs typeface="GOL Sans Display" charset="0"/>
              </a:rPr>
              <a:t>06</a:t>
            </a:r>
            <a:endParaRPr lang="en-US" sz="13000" b="1" dirty="0">
              <a:solidFill>
                <a:srgbClr val="E36729"/>
              </a:solidFill>
              <a:latin typeface="GOL Sans Display" charset="0"/>
              <a:ea typeface="GOL Sans Display" charset="0"/>
              <a:cs typeface="GOL Sans Display" charset="0"/>
            </a:endParaRPr>
          </a:p>
        </p:txBody>
      </p:sp>
      <p:sp>
        <p:nvSpPr>
          <p:cNvPr id="77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18170793" y="10286766"/>
            <a:ext cx="4707959" cy="491376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501"/>
              </a:spcBef>
            </a:pPr>
            <a:r>
              <a:rPr lang="pt-BR" sz="2800" dirty="0">
                <a:solidFill>
                  <a:srgbClr val="988F86"/>
                </a:solidFill>
                <a:latin typeface="GOL Sans Text Medium" charset="0"/>
                <a:ea typeface="GOL Sans Text Medium" charset="0"/>
                <a:cs typeface="GOL Sans Text Medium" charset="0"/>
              </a:rPr>
              <a:t>novos mercados regionais</a:t>
            </a:r>
            <a:endParaRPr lang="en-US" sz="2800" dirty="0">
              <a:solidFill>
                <a:srgbClr val="988F86"/>
              </a:solidFill>
              <a:latin typeface="GOL Sans Text Medium" charset="0"/>
              <a:ea typeface="GOL Sans Text Medium" charset="0"/>
              <a:cs typeface="GOL Sans Text Medium" charset="0"/>
            </a:endParaRPr>
          </a:p>
        </p:txBody>
      </p:sp>
      <p:sp>
        <p:nvSpPr>
          <p:cNvPr id="78" name="Oval 19"/>
          <p:cNvSpPr/>
          <p:nvPr/>
        </p:nvSpPr>
        <p:spPr>
          <a:xfrm>
            <a:off x="18003336" y="6681420"/>
            <a:ext cx="5105892" cy="5105892"/>
          </a:xfrm>
          <a:prstGeom prst="ellipse">
            <a:avLst/>
          </a:prstGeom>
          <a:noFill/>
          <a:ln w="25400">
            <a:solidFill>
              <a:srgbClr val="FF7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/>
          </a:p>
        </p:txBody>
      </p:sp>
      <p:pic>
        <p:nvPicPr>
          <p:cNvPr id="82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955" y="6981544"/>
            <a:ext cx="1483631" cy="112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5" t="7672" r="20632" b="48795"/>
          <a:stretch/>
        </p:blipFill>
        <p:spPr bwMode="auto">
          <a:xfrm>
            <a:off x="-2250899" y="1442739"/>
            <a:ext cx="28838543" cy="1103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="" xmlns:a16="http://schemas.microsoft.com/office/drawing/2014/main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1671385" y="1717266"/>
            <a:ext cx="7362887" cy="1609404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>
              <a:solidFill>
                <a:srgbClr val="65605B"/>
              </a:solidFill>
              <a:latin typeface="GOL Sans Display" charset="0"/>
              <a:ea typeface="GOL Sans Display" charset="0"/>
              <a:cs typeface="GOL Sans 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24368125" cy="13716000"/>
          </a:xfrm>
          <a:prstGeom prst="rect">
            <a:avLst/>
          </a:prstGeom>
          <a:solidFill>
            <a:srgbClr val="7F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 dirty="0">
              <a:solidFill>
                <a:srgbClr val="736B65"/>
              </a:solidFill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="" xmlns:a16="http://schemas.microsoft.com/office/drawing/2014/main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1671384" y="1717265"/>
            <a:ext cx="6583617" cy="3212546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FCF6F0"/>
                </a:solidFill>
                <a:latin typeface="GOL Sans Display" charset="0"/>
                <a:ea typeface="GOL Sans Display" charset="0"/>
                <a:cs typeface="GOL Sans Display" charset="0"/>
              </a:rPr>
              <a:t>HUB’s da GOL:</a:t>
            </a:r>
            <a:br>
              <a:rPr lang="en-US" sz="6000" dirty="0">
                <a:solidFill>
                  <a:srgbClr val="FCF6F0"/>
                </a:solidFill>
                <a:latin typeface="GOL Sans Display" charset="0"/>
                <a:ea typeface="GOL Sans Display" charset="0"/>
                <a:cs typeface="GOL Sans Display" charset="0"/>
              </a:rPr>
            </a:br>
            <a:r>
              <a:rPr lang="en-US" sz="6000" dirty="0">
                <a:solidFill>
                  <a:srgbClr val="FCF6F0"/>
                </a:solidFill>
                <a:latin typeface="GOL Sans Display" charset="0"/>
                <a:ea typeface="GOL Sans Display" charset="0"/>
                <a:cs typeface="GOL Sans Display" charset="0"/>
              </a:rPr>
              <a:t>FOR, BSB e GIG</a:t>
            </a:r>
          </a:p>
          <a:p>
            <a:r>
              <a:rPr lang="en-US" sz="4000" b="0" dirty="0" err="1">
                <a:solidFill>
                  <a:srgbClr val="FCF6F0"/>
                </a:solidFill>
                <a:latin typeface="GOL Sans Display" charset="0"/>
                <a:ea typeface="GOL Sans Display" charset="0"/>
                <a:cs typeface="GOL Sans Display" charset="0"/>
              </a:rPr>
              <a:t>Melhores</a:t>
            </a:r>
            <a:r>
              <a:rPr lang="en-US" sz="4000" b="0" dirty="0">
                <a:solidFill>
                  <a:srgbClr val="FCF6F0"/>
                </a:solidFill>
                <a:latin typeface="GOL Sans Display" charset="0"/>
                <a:ea typeface="GOL Sans Display" charset="0"/>
                <a:cs typeface="GOL Sans Display" charset="0"/>
              </a:rPr>
              <a:t> </a:t>
            </a:r>
            <a:r>
              <a:rPr lang="en-US" sz="4000" b="0" dirty="0" err="1">
                <a:solidFill>
                  <a:srgbClr val="FCF6F0"/>
                </a:solidFill>
                <a:latin typeface="GOL Sans Display" charset="0"/>
                <a:ea typeface="GOL Sans Display" charset="0"/>
                <a:cs typeface="GOL Sans Display" charset="0"/>
              </a:rPr>
              <a:t>conexões</a:t>
            </a:r>
            <a:r>
              <a:rPr lang="en-US" sz="4000" b="0" dirty="0">
                <a:solidFill>
                  <a:srgbClr val="FCF6F0"/>
                </a:solidFill>
                <a:latin typeface="GOL Sans Display" charset="0"/>
                <a:ea typeface="GOL Sans Display" charset="0"/>
                <a:cs typeface="GOL Sans Display" charset="0"/>
              </a:rPr>
              <a:t> do </a:t>
            </a:r>
            <a:r>
              <a:rPr lang="en-US" sz="4000" b="0" dirty="0" err="1">
                <a:solidFill>
                  <a:srgbClr val="FCF6F0"/>
                </a:solidFill>
                <a:latin typeface="GOL Sans Display" charset="0"/>
                <a:ea typeface="GOL Sans Display" charset="0"/>
                <a:cs typeface="GOL Sans Display" charset="0"/>
              </a:rPr>
              <a:t>Brasil</a:t>
            </a:r>
            <a:r>
              <a:rPr lang="en-US" sz="4000" b="0" dirty="0">
                <a:solidFill>
                  <a:srgbClr val="FCF6F0"/>
                </a:solidFill>
                <a:latin typeface="GOL Sans Display" charset="0"/>
                <a:ea typeface="GOL Sans Display" charset="0"/>
                <a:cs typeface="GOL Sans Display" charset="0"/>
              </a:rPr>
              <a:t> para o </a:t>
            </a:r>
            <a:r>
              <a:rPr lang="en-US" sz="4000" b="0" dirty="0" err="1">
                <a:solidFill>
                  <a:srgbClr val="FCF6F0"/>
                </a:solidFill>
                <a:latin typeface="GOL Sans Display" charset="0"/>
                <a:ea typeface="GOL Sans Display" charset="0"/>
                <a:cs typeface="GOL Sans Display" charset="0"/>
              </a:rPr>
              <a:t>mundo</a:t>
            </a:r>
            <a:r>
              <a:rPr lang="en-US" sz="4000" b="0" dirty="0">
                <a:solidFill>
                  <a:srgbClr val="FCF6F0"/>
                </a:solidFill>
                <a:latin typeface="GOL Sans Display" charset="0"/>
                <a:ea typeface="GOL Sans Display" charset="0"/>
                <a:cs typeface="GOL Sans Display" charset="0"/>
              </a:rPr>
              <a:t>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652BAD7C-D089-2D43-9F50-EF4657A2673C}"/>
              </a:ext>
            </a:extLst>
          </p:cNvPr>
          <p:cNvSpPr txBox="1">
            <a:spLocks/>
          </p:cNvSpPr>
          <p:nvPr/>
        </p:nvSpPr>
        <p:spPr>
          <a:xfrm>
            <a:off x="1671385" y="5824330"/>
            <a:ext cx="5941989" cy="3995532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 baseline="0">
                <a:solidFill>
                  <a:schemeClr val="bg1"/>
                </a:solidFill>
                <a:latin typeface="Sansa Soft Pro Normal" charset="0"/>
                <a:ea typeface="Sansa Soft Pro Normal" charset="0"/>
                <a:cs typeface="Sansa Soft Pro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300"/>
              </a:lnSpc>
            </a:pPr>
            <a:r>
              <a:rPr lang="en-US" sz="3000" dirty="0">
                <a:solidFill>
                  <a:srgbClr val="FCF6F0"/>
                </a:solidFill>
                <a:latin typeface="GOL Sans Text" charset="0"/>
                <a:ea typeface="GOL Sans Text" charset="0"/>
                <a:cs typeface="GOL Sans Text" charset="0"/>
              </a:rPr>
              <a:t>HUB’s de Fortaleza (FOR), Brasília (BSB) e Rio de Janeiro (GIG) </a:t>
            </a:r>
            <a:r>
              <a:rPr lang="en-US" sz="3000" dirty="0" err="1">
                <a:solidFill>
                  <a:srgbClr val="FCF6F0"/>
                </a:solidFill>
                <a:latin typeface="GOL Sans Text" charset="0"/>
                <a:ea typeface="GOL Sans Text" charset="0"/>
                <a:cs typeface="GOL Sans Text" charset="0"/>
              </a:rPr>
              <a:t>trazem</a:t>
            </a:r>
            <a:r>
              <a:rPr lang="en-US" sz="3000" dirty="0">
                <a:solidFill>
                  <a:srgbClr val="FCF6F0"/>
                </a:solidFill>
                <a:latin typeface="GOL Sans Text" charset="0"/>
                <a:ea typeface="GOL Sans Text" charset="0"/>
                <a:cs typeface="GOL Sans Text" charset="0"/>
              </a:rPr>
              <a:t> </a:t>
            </a:r>
            <a:r>
              <a:rPr lang="en-US" sz="3000" dirty="0" err="1">
                <a:solidFill>
                  <a:srgbClr val="FCF6F0"/>
                </a:solidFill>
                <a:latin typeface="GOL Sans Text" charset="0"/>
                <a:ea typeface="GOL Sans Text" charset="0"/>
                <a:cs typeface="GOL Sans Text" charset="0"/>
              </a:rPr>
              <a:t>beneficios</a:t>
            </a:r>
            <a:r>
              <a:rPr lang="en-US" sz="3000" dirty="0">
                <a:solidFill>
                  <a:srgbClr val="FCF6F0"/>
                </a:solidFill>
                <a:latin typeface="GOL Sans Text" charset="0"/>
                <a:ea typeface="GOL Sans Text" charset="0"/>
                <a:cs typeface="GOL Sans Text" charset="0"/>
              </a:rPr>
              <a:t> </a:t>
            </a:r>
            <a:r>
              <a:rPr lang="en-US" sz="3000" dirty="0" err="1">
                <a:solidFill>
                  <a:srgbClr val="FCF6F0"/>
                </a:solidFill>
                <a:latin typeface="GOL Sans Text" charset="0"/>
                <a:ea typeface="GOL Sans Text" charset="0"/>
                <a:cs typeface="GOL Sans Text" charset="0"/>
              </a:rPr>
              <a:t>diretos</a:t>
            </a:r>
            <a:r>
              <a:rPr lang="en-US" sz="3000" dirty="0">
                <a:solidFill>
                  <a:srgbClr val="FCF6F0"/>
                </a:solidFill>
                <a:latin typeface="GOL Sans Text" charset="0"/>
                <a:ea typeface="GOL Sans Text" charset="0"/>
                <a:cs typeface="GOL Sans Text" charset="0"/>
              </a:rPr>
              <a:t> para a </a:t>
            </a:r>
            <a:r>
              <a:rPr lang="en-US" sz="3000" dirty="0" err="1">
                <a:solidFill>
                  <a:srgbClr val="FCF6F0"/>
                </a:solidFill>
                <a:latin typeface="GOL Sans Text" charset="0"/>
                <a:ea typeface="GOL Sans Text" charset="0"/>
                <a:cs typeface="GOL Sans Text" charset="0"/>
              </a:rPr>
              <a:t>malha</a:t>
            </a:r>
            <a:r>
              <a:rPr lang="en-US" sz="3000" dirty="0">
                <a:solidFill>
                  <a:srgbClr val="FCF6F0"/>
                </a:solidFill>
                <a:latin typeface="GOL Sans Text" charset="0"/>
                <a:ea typeface="GOL Sans Text" charset="0"/>
                <a:cs typeface="GOL Sans Text" charset="0"/>
              </a:rPr>
              <a:t> da </a:t>
            </a:r>
            <a:r>
              <a:rPr lang="en-US" sz="3000" dirty="0" err="1">
                <a:solidFill>
                  <a:srgbClr val="FCF6F0"/>
                </a:solidFill>
                <a:latin typeface="GOL Sans Text" charset="0"/>
                <a:ea typeface="GOL Sans Text" charset="0"/>
                <a:cs typeface="GOL Sans Text" charset="0"/>
              </a:rPr>
              <a:t>companhia</a:t>
            </a:r>
            <a:r>
              <a:rPr lang="en-US" sz="3000" dirty="0">
                <a:solidFill>
                  <a:srgbClr val="FCF6F0"/>
                </a:solidFill>
                <a:latin typeface="GOL Sans Text" charset="0"/>
                <a:ea typeface="GOL Sans Text" charset="0"/>
                <a:cs typeface="GOL Sans Text" charset="0"/>
              </a:rPr>
              <a:t> em </a:t>
            </a:r>
            <a:r>
              <a:rPr lang="en-US" sz="3000" dirty="0" err="1">
                <a:solidFill>
                  <a:srgbClr val="FCF6F0"/>
                </a:solidFill>
                <a:latin typeface="GOL Sans Text" charset="0"/>
                <a:ea typeface="GOL Sans Text" charset="0"/>
                <a:cs typeface="GOL Sans Text" charset="0"/>
              </a:rPr>
              <a:t>voos</a:t>
            </a:r>
            <a:r>
              <a:rPr lang="en-US" sz="3000" dirty="0">
                <a:solidFill>
                  <a:srgbClr val="FCF6F0"/>
                </a:solidFill>
                <a:latin typeface="GOL Sans Text" charset="0"/>
                <a:ea typeface="GOL Sans Text" charset="0"/>
                <a:cs typeface="GOL Sans Text" charset="0"/>
              </a:rPr>
              <a:t> </a:t>
            </a:r>
            <a:r>
              <a:rPr lang="en-US" sz="3000" dirty="0" err="1">
                <a:solidFill>
                  <a:srgbClr val="FCF6F0"/>
                </a:solidFill>
                <a:latin typeface="GOL Sans Text" charset="0"/>
                <a:ea typeface="GOL Sans Text" charset="0"/>
                <a:cs typeface="GOL Sans Text" charset="0"/>
              </a:rPr>
              <a:t>diretos</a:t>
            </a:r>
            <a:r>
              <a:rPr lang="en-US" sz="3000" dirty="0">
                <a:solidFill>
                  <a:srgbClr val="FCF6F0"/>
                </a:solidFill>
                <a:latin typeface="GOL Sans Text" charset="0"/>
                <a:ea typeface="GOL Sans Text" charset="0"/>
                <a:cs typeface="GOL Sans Text" charset="0"/>
              </a:rPr>
              <a:t> para as </a:t>
            </a:r>
            <a:r>
              <a:rPr lang="en-US" sz="3000" dirty="0" err="1">
                <a:solidFill>
                  <a:srgbClr val="FCF6F0"/>
                </a:solidFill>
                <a:latin typeface="GOL Sans Text" charset="0"/>
                <a:ea typeface="GOL Sans Text" charset="0"/>
                <a:cs typeface="GOL Sans Text" charset="0"/>
              </a:rPr>
              <a:t>Américas</a:t>
            </a:r>
            <a:r>
              <a:rPr lang="en-US" sz="3000" dirty="0">
                <a:solidFill>
                  <a:srgbClr val="FCF6F0"/>
                </a:solidFill>
                <a:latin typeface="GOL Sans Text" charset="0"/>
                <a:ea typeface="GOL Sans Text" charset="0"/>
                <a:cs typeface="GOL Sans Text" charset="0"/>
              </a:rPr>
              <a:t> e Europa com as </a:t>
            </a:r>
            <a:r>
              <a:rPr lang="en-US" sz="3000" dirty="0" err="1">
                <a:solidFill>
                  <a:srgbClr val="FCF6F0"/>
                </a:solidFill>
                <a:latin typeface="GOL Sans Text" charset="0"/>
                <a:ea typeface="GOL Sans Text" charset="0"/>
                <a:cs typeface="GOL Sans Text" charset="0"/>
              </a:rPr>
              <a:t>parceiras</a:t>
            </a:r>
            <a:r>
              <a:rPr lang="en-US" sz="3000" dirty="0">
                <a:solidFill>
                  <a:srgbClr val="FCF6F0"/>
                </a:solidFill>
                <a:latin typeface="GOL Sans Text" charset="0"/>
                <a:ea typeface="GOL Sans Text" charset="0"/>
                <a:cs typeface="GOL Sans Text" charset="0"/>
              </a:rPr>
              <a:t>  Delta, </a:t>
            </a:r>
            <a:r>
              <a:rPr lang="en-US" sz="3000" dirty="0" err="1">
                <a:solidFill>
                  <a:srgbClr val="FCF6F0"/>
                </a:solidFill>
                <a:latin typeface="GOL Sans Text" charset="0"/>
                <a:ea typeface="GOL Sans Text" charset="0"/>
                <a:cs typeface="GOL Sans Text" charset="0"/>
              </a:rPr>
              <a:t>AirFrance</a:t>
            </a:r>
            <a:r>
              <a:rPr lang="en-US" sz="3000" dirty="0">
                <a:solidFill>
                  <a:srgbClr val="FCF6F0"/>
                </a:solidFill>
                <a:latin typeface="GOL Sans Text" charset="0"/>
                <a:ea typeface="GOL Sans Text" charset="0"/>
                <a:cs typeface="GOL Sans Text" charset="0"/>
              </a:rPr>
              <a:t> e KLM.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B1851E4-566B-064C-812A-C501C000F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6" r="9435"/>
          <a:stretch/>
        </p:blipFill>
        <p:spPr>
          <a:xfrm>
            <a:off x="18160410" y="11734668"/>
            <a:ext cx="5357624" cy="127344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="" xmlns:a16="http://schemas.microsoft.com/office/drawing/2014/main" id="{8CC38E5E-9BF5-7643-B40E-12EAC3F1958F}"/>
              </a:ext>
            </a:extLst>
          </p:cNvPr>
          <p:cNvSpPr/>
          <p:nvPr/>
        </p:nvSpPr>
        <p:spPr>
          <a:xfrm>
            <a:off x="18369328" y="12451990"/>
            <a:ext cx="151647" cy="151648"/>
          </a:xfrm>
          <a:prstGeom prst="ellipse">
            <a:avLst/>
          </a:prstGeom>
          <a:solidFill>
            <a:srgbClr val="EF4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C1DDC177-589D-0344-8C47-08FCB53542D4}"/>
              </a:ext>
            </a:extLst>
          </p:cNvPr>
          <p:cNvSpPr/>
          <p:nvPr/>
        </p:nvSpPr>
        <p:spPr>
          <a:xfrm>
            <a:off x="22092914" y="12451990"/>
            <a:ext cx="151647" cy="151648"/>
          </a:xfrm>
          <a:prstGeom prst="ellipse">
            <a:avLst/>
          </a:prstGeom>
          <a:solidFill>
            <a:srgbClr val="27C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2C1FD59-69AB-3840-87A1-E2E21CEB6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8" t="18673" r="7787"/>
          <a:stretch/>
        </p:blipFill>
        <p:spPr>
          <a:xfrm>
            <a:off x="6374674" y="0"/>
            <a:ext cx="17993452" cy="137009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393" y="13004100"/>
            <a:ext cx="2092289" cy="3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3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0">
            <a:extLst>
              <a:ext uri="{FF2B5EF4-FFF2-40B4-BE49-F238E27FC236}">
                <a16:creationId xmlns="" xmlns:a16="http://schemas.microsoft.com/office/drawing/2014/main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444336" y="4560581"/>
            <a:ext cx="6874983" cy="5262610"/>
          </a:xfrm>
          <a:prstGeom prst="rect">
            <a:avLst/>
          </a:prstGeom>
        </p:spPr>
        <p:txBody>
          <a:bodyPr lIns="91435" tIns="45717" rIns="91435" bIns="4571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Crescimento</a:t>
            </a:r>
            <a:r>
              <a:rPr lang="en-US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da GOL </a:t>
            </a:r>
            <a:r>
              <a:rPr lang="en-US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nos</a:t>
            </a:r>
            <a:r>
              <a:rPr lang="en-US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</a:t>
            </a:r>
            <a:r>
              <a:rPr lang="en-US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mercados</a:t>
            </a:r>
            <a:r>
              <a:rPr lang="en-US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</a:t>
            </a:r>
            <a:r>
              <a:rPr lang="en-US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Internacionais</a:t>
            </a:r>
            <a:r>
              <a:rPr lang="en-US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e </a:t>
            </a:r>
            <a:r>
              <a:rPr lang="en-US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Regionais</a:t>
            </a:r>
            <a:endParaRPr lang="en-US" dirty="0">
              <a:solidFill>
                <a:srgbClr val="65605B"/>
              </a:solidFill>
              <a:latin typeface="GOL Sans Display" charset="0"/>
              <a:ea typeface="GOL Sans Display" charset="0"/>
              <a:cs typeface="GOL Sans Display" charset="0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2236" y="546378"/>
            <a:ext cx="6572838" cy="6577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CaixaDeTexto 50"/>
          <p:cNvSpPr txBox="1"/>
          <p:nvPr/>
        </p:nvSpPr>
        <p:spPr>
          <a:xfrm>
            <a:off x="16051374" y="7541565"/>
            <a:ext cx="7928209" cy="5847746"/>
          </a:xfrm>
          <a:prstGeom prst="rect">
            <a:avLst/>
          </a:prstGeom>
          <a:noFill/>
        </p:spPr>
        <p:txBody>
          <a:bodyPr wrap="square" lIns="243724" tIns="121861" rIns="243724" bIns="121861" rtlCol="0">
            <a:spAutoFit/>
          </a:bodyPr>
          <a:lstStyle/>
          <a:p>
            <a:r>
              <a:rPr lang="pt-BR" b="1" cap="small" dirty="0" smtClean="0">
                <a:solidFill>
                  <a:srgbClr val="FE5000"/>
                </a:solidFill>
                <a:latin typeface="Lucida Sans" pitchFamily="34" charset="0"/>
                <a:cs typeface="Lucida Sans" pitchFamily="34" charset="0"/>
              </a:rPr>
              <a:t>Regionais</a:t>
            </a:r>
            <a:endParaRPr lang="pt-BR" b="1" cap="small" dirty="0">
              <a:solidFill>
                <a:srgbClr val="FE5000"/>
              </a:solidFill>
              <a:latin typeface="Lucida Sans" pitchFamily="34" charset="0"/>
              <a:cs typeface="Lucida Sans" pitchFamily="34" charset="0"/>
            </a:endParaRPr>
          </a:p>
          <a:p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  <a:cs typeface="Lucida Sans" pitchFamily="34" charset="0"/>
            </a:endParaRPr>
          </a:p>
          <a:p>
            <a:endParaRPr lang="pt-BR" sz="2200" u="sng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  <a:cs typeface="Lucida Sans" pitchFamily="34" charset="0"/>
            </a:endParaRPr>
          </a:p>
          <a:p>
            <a:r>
              <a:rPr lang="pt-BR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Lucida Sans" pitchFamily="34" charset="0"/>
              </a:rPr>
              <a:t>2019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Lucida Sans" pitchFamily="34" charset="0"/>
              </a:rPr>
              <a:t>Cascavel (CAC) – 05/08/19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Lucida Sans" pitchFamily="34" charset="0"/>
              </a:rPr>
              <a:t>Vitória da conquista (VDC) – 08/08/19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Lucida Sans" pitchFamily="34" charset="0"/>
              </a:rPr>
              <a:t>Passo Fundo (PFB) – 11/08/19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Lucida Sans" pitchFamily="34" charset="0"/>
              </a:rPr>
              <a:t>SINOP (OPS) - 04/11/19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Lucida Sans" pitchFamily="34" charset="0"/>
              </a:rPr>
              <a:t>Barretos (BAT) - Nov. 19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Lucida Sans" pitchFamily="34" charset="0"/>
              </a:rPr>
              <a:t>Franca (FRC) - Nov. 19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7319318" y="7641832"/>
            <a:ext cx="5541254" cy="5570748"/>
          </a:xfrm>
          <a:prstGeom prst="rect">
            <a:avLst/>
          </a:prstGeom>
          <a:noFill/>
        </p:spPr>
        <p:txBody>
          <a:bodyPr wrap="square" lIns="243724" tIns="121861" rIns="243724" bIns="121861" rtlCol="0">
            <a:spAutoFit/>
          </a:bodyPr>
          <a:lstStyle/>
          <a:p>
            <a:r>
              <a:rPr lang="pt-BR" b="1" cap="small" dirty="0" smtClean="0">
                <a:solidFill>
                  <a:srgbClr val="FE5000"/>
                </a:solidFill>
                <a:latin typeface="Lucida Sans" pitchFamily="34" charset="0"/>
                <a:cs typeface="Lucida Sans" pitchFamily="34" charset="0"/>
              </a:rPr>
              <a:t>Internacionais</a:t>
            </a:r>
            <a:endParaRPr lang="pt-BR" b="1" cap="small" dirty="0">
              <a:solidFill>
                <a:srgbClr val="FE5000"/>
              </a:solidFill>
              <a:latin typeface="Lucida Sans" pitchFamily="34" charset="0"/>
              <a:cs typeface="Lucida Sans" pitchFamily="34" charset="0"/>
            </a:endParaRPr>
          </a:p>
          <a:p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  <a:cs typeface="Lucida Sans" pitchFamily="34" charset="0"/>
            </a:endParaRPr>
          </a:p>
          <a:p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  <a:cs typeface="Lucida Sans" pitchFamily="34" charset="0"/>
            </a:endParaRPr>
          </a:p>
          <a:p>
            <a:r>
              <a:rPr lang="pt-BR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Lucida Sans" pitchFamily="34" charset="0"/>
              </a:rPr>
              <a:t>2018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Lucida Sans" pitchFamily="34" charset="0"/>
              </a:rPr>
              <a:t>Orlando(MCO) – 04/11/18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Lucida Sans" pitchFamily="34" charset="0"/>
              </a:rPr>
              <a:t>Miami (MIA) – 04/11/18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Lucida Sans" pitchFamily="34" charset="0"/>
              </a:rPr>
              <a:t>Quito (UIO) – 27/12/18</a:t>
            </a:r>
          </a:p>
          <a:p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  <a:cs typeface="Lucida Sans" pitchFamily="34" charset="0"/>
            </a:endParaRPr>
          </a:p>
          <a:p>
            <a:r>
              <a:rPr lang="pt-BR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Lucida Sans" pitchFamily="34" charset="0"/>
              </a:rPr>
              <a:t>2019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Lucida Sans" pitchFamily="34" charset="0"/>
              </a:rPr>
              <a:t>Cancun (CUN) - 28/06/19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Lucida Sans" pitchFamily="34" charset="0"/>
              </a:rPr>
              <a:t>Lima (LIM) - 17/12/19</a:t>
            </a:r>
          </a:p>
        </p:txBody>
      </p:sp>
      <p:pic>
        <p:nvPicPr>
          <p:cNvPr id="56" name="Picture 2" descr="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181" y="546258"/>
            <a:ext cx="6627848" cy="6645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7264394" y="8481814"/>
            <a:ext cx="674960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15955193" y="8418750"/>
            <a:ext cx="613600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to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4647828"/>
              </p:ext>
            </p:extLst>
          </p:nvPr>
        </p:nvGraphicFramePr>
        <p:xfrm>
          <a:off x="9520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1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20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ângulo 15" hidden="1"/>
          <p:cNvSpPr/>
          <p:nvPr>
            <p:custDataLst>
              <p:tags r:id="rId3"/>
            </p:custDataLst>
          </p:nvPr>
        </p:nvSpPr>
        <p:spPr>
          <a:xfrm>
            <a:off x="7934" y="1"/>
            <a:ext cx="15864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latin typeface="Trebuchet MS"/>
              <a:sym typeface="Trebuchet MS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207828" y="398732"/>
            <a:ext cx="17218023" cy="764680"/>
          </a:xfrm>
          <a:prstGeom prst="rect">
            <a:avLst/>
          </a:prstGeom>
        </p:spPr>
        <p:txBody>
          <a:bodyPr lIns="182798" tIns="91399" rIns="182798" bIns="9139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Utilizações</a:t>
            </a:r>
            <a:r>
              <a:rPr lang="en-US" sz="6000" dirty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 de </a:t>
            </a:r>
            <a:r>
              <a:rPr lang="en-US" sz="6000" dirty="0" err="1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rPr>
              <a:t>aeronaves</a:t>
            </a:r>
            <a:endParaRPr lang="en-US" sz="6000" dirty="0">
              <a:solidFill>
                <a:srgbClr val="65605B"/>
              </a:solidFill>
              <a:latin typeface="GOL Sans Display" charset="0"/>
              <a:ea typeface="GOL Sans Display" charset="0"/>
              <a:cs typeface="GOL Sans Display" charset="0"/>
            </a:endParaRPr>
          </a:p>
        </p:txBody>
      </p:sp>
      <p:pic>
        <p:nvPicPr>
          <p:cNvPr id="137219" name="Imagem 5" descr="image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64" y="6352585"/>
            <a:ext cx="21448082" cy="291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1" name="Imagem 2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01" y="3224333"/>
            <a:ext cx="21448082" cy="310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933" y="13225343"/>
            <a:ext cx="2772068" cy="430804"/>
          </a:xfrm>
          <a:prstGeom prst="rect">
            <a:avLst/>
          </a:prstGeom>
          <a:noFill/>
        </p:spPr>
        <p:txBody>
          <a:bodyPr wrap="none" lIns="182798" tIns="91399" rIns="182798" bIns="91399" rtlCol="0">
            <a:spAutoFit/>
          </a:bodyPr>
          <a:lstStyle/>
          <a:p>
            <a:r>
              <a:rPr lang="pt-BR" sz="1600" dirty="0" smtClean="0"/>
              <a:t>FONTE: Sistema </a:t>
            </a:r>
            <a:r>
              <a:rPr lang="pt-BR" sz="1600" smtClean="0"/>
              <a:t>Navigtare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29419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to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2945431"/>
              </p:ext>
            </p:extLst>
          </p:nvPr>
        </p:nvGraphicFramePr>
        <p:xfrm>
          <a:off x="9520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3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20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ângulo 15" hidden="1"/>
          <p:cNvSpPr/>
          <p:nvPr>
            <p:custDataLst>
              <p:tags r:id="rId3"/>
            </p:custDataLst>
          </p:nvPr>
        </p:nvSpPr>
        <p:spPr>
          <a:xfrm>
            <a:off x="7934" y="1"/>
            <a:ext cx="15864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latin typeface="Trebuchet MS"/>
              <a:sym typeface="Trebuchet MS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684F3407-F4BA-1047-AC91-14BF8DE908CB}"/>
              </a:ext>
            </a:extLst>
          </p:cNvPr>
          <p:cNvSpPr txBox="1">
            <a:spLocks/>
          </p:cNvSpPr>
          <p:nvPr/>
        </p:nvSpPr>
        <p:spPr>
          <a:xfrm>
            <a:off x="207828" y="398732"/>
            <a:ext cx="18705814" cy="764680"/>
          </a:xfrm>
          <a:prstGeom prst="rect">
            <a:avLst/>
          </a:prstGeom>
        </p:spPr>
        <p:txBody>
          <a:bodyPr lIns="182798" tIns="91399" rIns="182798" bIns="91399"/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000" b="1" i="0">
                <a:solidFill>
                  <a:srgbClr val="65605B"/>
                </a:solidFill>
                <a:latin typeface="GOL Sans Display" charset="0"/>
                <a:ea typeface="GOL Sans Display" charset="0"/>
                <a:cs typeface="GOL Sans Display" charset="0"/>
              </a:defRPr>
            </a:lvl1pPr>
            <a:lvl2pPr marL="45720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/>
            </a:lvl2pPr>
            <a:lvl3pPr marL="91440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/>
            </a:lvl3pPr>
            <a:lvl4pPr marL="137160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/>
            </a:lvl4pPr>
            <a:lvl5pPr marL="182880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/>
            </a:lvl9pPr>
          </a:lstStyle>
          <a:p>
            <a:r>
              <a:rPr lang="en-US" dirty="0" err="1"/>
              <a:t>Distribuições</a:t>
            </a:r>
            <a:r>
              <a:rPr lang="en-US" dirty="0"/>
              <a:t> de </a:t>
            </a:r>
            <a:r>
              <a:rPr lang="en-US" dirty="0" err="1"/>
              <a:t>voos</a:t>
            </a:r>
            <a:r>
              <a:rPr lang="en-US" dirty="0"/>
              <a:t> e </a:t>
            </a:r>
            <a:r>
              <a:rPr lang="en-US" dirty="0" err="1"/>
              <a:t>assentos</a:t>
            </a:r>
            <a:r>
              <a:rPr lang="en-US" dirty="0"/>
              <a:t> entre </a:t>
            </a:r>
            <a:r>
              <a:rPr lang="en-US" dirty="0" err="1"/>
              <a:t>regiões</a:t>
            </a:r>
            <a:endParaRPr lang="en-US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57404"/>
              </p:ext>
            </p:extLst>
          </p:nvPr>
        </p:nvGraphicFramePr>
        <p:xfrm>
          <a:off x="945783" y="3834793"/>
          <a:ext cx="10580469" cy="8629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930558"/>
              </p:ext>
            </p:extLst>
          </p:nvPr>
        </p:nvGraphicFramePr>
        <p:xfrm>
          <a:off x="12464716" y="3789171"/>
          <a:ext cx="11309684" cy="8629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839450" y="2815392"/>
            <a:ext cx="6160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smtClean="0">
                <a:solidFill>
                  <a:schemeClr val="accent1"/>
                </a:solidFill>
              </a:rPr>
              <a:t>Voos</a:t>
            </a:r>
            <a:endParaRPr lang="pt-BR" sz="7200" b="1" dirty="0">
              <a:solidFill>
                <a:schemeClr val="accent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5889703" y="2815392"/>
            <a:ext cx="6160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smtClean="0">
                <a:solidFill>
                  <a:schemeClr val="accent4"/>
                </a:solidFill>
              </a:rPr>
              <a:t>Assentos</a:t>
            </a:r>
            <a:endParaRPr lang="pt-BR" sz="7200" b="1" dirty="0">
              <a:solidFill>
                <a:schemeClr val="accent4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933" y="13225343"/>
            <a:ext cx="2287961" cy="430804"/>
          </a:xfrm>
          <a:prstGeom prst="rect">
            <a:avLst/>
          </a:prstGeom>
          <a:noFill/>
        </p:spPr>
        <p:txBody>
          <a:bodyPr wrap="none" lIns="182798" tIns="91399" rIns="182798" bIns="91399" rtlCol="0">
            <a:spAutoFit/>
          </a:bodyPr>
          <a:lstStyle/>
          <a:p>
            <a:r>
              <a:rPr lang="pt-BR" sz="1600" dirty="0" smtClean="0"/>
              <a:t>FONTE: Sistema OAG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654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789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2&quot;&gt;&lt;elem m_fUsage=&quot;3.07665499008430209926E+00&quot;&gt;&lt;m_msothmcolidx val=&quot;0&quot;/&gt;&lt;m_rgb r=&quot;88&quot; g=&quot;41&quot; b=&quot;92&quot;/&gt;&lt;m_nBrightness endver=&quot;26206&quot; val=&quot;0&quot;/&gt;&lt;/elem&gt;&lt;elem m_fUsage=&quot;2.07401394851857823198E+00&quot;&gt;&lt;m_msothmcolidx val=&quot;0&quot;/&gt;&lt;m_rgb r=&quot;9E&quot; g=&quot;0A&quot; b=&quot;33&quot;/&gt;&lt;m_nBrightness endver=&quot;26206&quot; val=&quot;0&quot;/&gt;&lt;/elem&gt;&lt;elem m_fUsage=&quot;1.79778689999999996552E+00&quot;&gt;&lt;m_msothmcolidx val=&quot;0&quot;/&gt;&lt;m_rgb r=&quot;D6&quot; g=&quot;3F&quot; b=&quot;43&quot;/&gt;&lt;m_nBrightness endver=&quot;26206&quot; val=&quot;0&quot;/&gt;&lt;/elem&gt;&lt;elem m_fUsage=&quot;7.64147266949764203403E-01&quot;&gt;&lt;m_msothmcolidx val=&quot;0&quot;/&gt;&lt;m_rgb r=&quot;8D&quot; g=&quot;63&quot; b=&quot;81&quot;/&gt;&lt;m_nBrightness endver=&quot;26206&quot; val=&quot;0&quot;/&gt;&lt;/elem&gt;&lt;elem m_fUsage=&quot;5.41287786276832383336E-01&quot;&gt;&lt;m_msothmcolidx val=&quot;0&quot;/&gt;&lt;m_rgb r=&quot;F7&quot; g=&quot;9A&quot; b=&quot;62&quot;/&gt;&lt;m_nBrightness endver=&quot;26206&quot; val=&quot;0&quot;/&gt;&lt;/elem&gt;&lt;elem m_fUsage=&quot;5.16380327540472694459E-01&quot;&gt;&lt;m_msothmcolidx val=&quot;0&quot;/&gt;&lt;m_rgb r=&quot;C0&quot; g=&quot;00&quot; b=&quot;00&quot;/&gt;&lt;m_nBrightness endver=&quot;26206&quot; val=&quot;0&quot;/&gt;&lt;/elem&gt;&lt;elem m_fUsage=&quot;3.32159959582862540639E-01&quot;&gt;&lt;m_msothmcolidx val=&quot;0&quot;/&gt;&lt;m_rgb r=&quot;DF&quot; g=&quot;C1&quot; b=&quot;E3&quot;/&gt;&lt;m_nBrightness endver=&quot;26206&quot; val=&quot;0&quot;/&gt;&lt;/elem&gt;&lt;elem m_fUsage=&quot;2.82429536481000165171E-01&quot;&gt;&lt;m_msothmcolidx val=&quot;0&quot;/&gt;&lt;m_rgb r=&quot;B3&quot; g=&quot;99&quot; b=&quot;BB&quot;/&gt;&lt;m_nBrightness endver=&quot;26206&quot; val=&quot;0&quot;/&gt;&lt;/elem&gt;&lt;elem m_fUsage=&quot;1.66771816996665767086E-01&quot;&gt;&lt;m_msothmcolidx val=&quot;0&quot;/&gt;&lt;m_rgb r=&quot;F8&quot; g=&quot;78&quot; b=&quot;23&quot;/&gt;&lt;m_nBrightness endver=&quot;26206&quot; val=&quot;0&quot;/&gt;&lt;/elem&gt;&lt;elem m_fUsage=&quot;1.58885937076943178914E-01&quot;&gt;&lt;m_msothmcolidx val=&quot;0&quot;/&gt;&lt;m_rgb r=&quot;FF&quot; g=&quot;C0&quot; b=&quot;00&quot;/&gt;&lt;m_nBrightness endver=&quot;26206&quot; val=&quot;0&quot;/&gt;&lt;/elem&gt;&lt;elem m_fUsage=&quot;1.51508375035560027833E-01&quot;&gt;&lt;m_msothmcolidx val=&quot;0&quot;/&gt;&lt;m_rgb r=&quot;FF&quot; g=&quot;5A&quot; b=&quot;05&quot;/&gt;&lt;m_nBrightness endver=&quot;26206&quot; val=&quot;0&quot;/&gt;&lt;/elem&gt;&lt;elem m_fUsage=&quot;1.82480036314007498799E-02&quot;&gt;&lt;m_msothmcolidx val=&quot;0&quot;/&gt;&lt;m_rgb r=&quot;DC&quot; g=&quot;19&quot; b=&quot;1E&quot;/&gt;&lt;m_nBrightness endver=&quot;26206&quot;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hkaKT.RH.PVsvBC63jE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hkaKT.RH.PVsvBC63jE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hkaKT.RH.PVsvBC63jE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hkaKT.RH.PVsvBC63jE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hkaKT.RH.PVsvBC63jE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WTjsOWTIOXbEf4QrkVM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WTjsOWTIOXbEf4QrkVM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5w2rwjjSsaTERe9fvgdm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Wa.5SVTTWj_sLJUHXnI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hqWp1jSTy9n0wggRLzU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fegShuT5aj6hFCnW7VS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RiUaWeRAualeQzN72v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G7ygDiS8aec_.YDRLvj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_upHyAS32A0zoYqlA20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2B_Q4jSYuWj2az7vu01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OKEAJoTdWoG.Vm0JpWX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GbYlpBSWyDh8CsSDS9V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CXwPRRTL2_99GP9OZnB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53ShqARR2gC9jj2AOJn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PR4qkjQgmKJHh5PumON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iJeayDS4ab9lO.S5wOl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Dk0YZWRXO32BGBxkkmF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CUG0v8Rhaj49D1.69sp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T18t4zR0agWkJ6Ez1HR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qEIyQ3RDOg9h7HdjQCu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7FIm7lSOKbdY5SHzJzy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WSQN_LT3OphyhznhUq7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es5CWhS1e1rj23qp5xa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k3LGGtRSi4.oSnZmr7c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JL2oO5Tx.SUGtw0fTGi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Q8zS28RgW3u5erVDuP0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l0IAqpQK6.H8KtJgg_P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3_9M2oSsmiSoMEDY1yv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mogcC3RL6J1_JpgIyvw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hkaKT.RH.PVsvBC63jE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WTjsOWTIOXbEf4QrkVM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hkaKT.RH.PVsvBC63jE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hkaKT.RH.PVsvBC63jEQ"/>
</p:tagLst>
</file>

<file path=ppt/theme/theme1.xml><?xml version="1.0" encoding="utf-8"?>
<a:theme xmlns:a="http://schemas.openxmlformats.org/drawingml/2006/main" name="Office Theme">
  <a:themeElements>
    <a:clrScheme name="Paleta Cor GOL">
      <a:dk1>
        <a:sysClr val="windowText" lastClr="000000"/>
      </a:dk1>
      <a:lt1>
        <a:sysClr val="window" lastClr="FFFFFF"/>
      </a:lt1>
      <a:dk2>
        <a:srgbClr val="65605B"/>
      </a:dk2>
      <a:lt2>
        <a:srgbClr val="DAD0C5"/>
      </a:lt2>
      <a:accent1>
        <a:srgbClr val="DB5014"/>
      </a:accent1>
      <a:accent2>
        <a:srgbClr val="F36F21"/>
      </a:accent2>
      <a:accent3>
        <a:srgbClr val="FFB414"/>
      </a:accent3>
      <a:accent4>
        <a:srgbClr val="009A8B"/>
      </a:accent4>
      <a:accent5>
        <a:srgbClr val="007895"/>
      </a:accent5>
      <a:accent6>
        <a:srgbClr val="9A9187"/>
      </a:accent6>
      <a:hlink>
        <a:srgbClr val="F36F21"/>
      </a:hlink>
      <a:folHlink>
        <a:srgbClr val="F9C78B"/>
      </a:folHlink>
    </a:clrScheme>
    <a:fontScheme name="GOL Fonte de Sis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5537</TotalTime>
  <Words>644</Words>
  <Application>Microsoft Office PowerPoint</Application>
  <PresentationFormat>Personalizar</PresentationFormat>
  <Paragraphs>127</Paragraphs>
  <Slides>17</Slides>
  <Notes>2</Notes>
  <HiddenSlides>1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Arial</vt:lpstr>
      <vt:lpstr>Calibri</vt:lpstr>
      <vt:lpstr>GOL Sans Display</vt:lpstr>
      <vt:lpstr>GOL Sans Text</vt:lpstr>
      <vt:lpstr>GOL Sans Text Medium</vt:lpstr>
      <vt:lpstr>Lucida Sans</vt:lpstr>
      <vt:lpstr>Trebuchet MS</vt:lpstr>
      <vt:lpstr>Wingdings</vt:lpstr>
      <vt:lpstr>Office Theme</vt:lpstr>
      <vt:lpstr>Slide do think-cell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Canovas, Bruno (SPL-FUB)</dc:creator>
  <cp:lastModifiedBy>Jorge Jose Alves</cp:lastModifiedBy>
  <cp:revision>542</cp:revision>
  <cp:lastPrinted>2019-04-26T11:28:50Z</cp:lastPrinted>
  <dcterms:created xsi:type="dcterms:W3CDTF">2018-09-12T22:10:36Z</dcterms:created>
  <dcterms:modified xsi:type="dcterms:W3CDTF">2019-06-06T12:20:43Z</dcterms:modified>
</cp:coreProperties>
</file>