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444" r:id="rId3"/>
    <p:sldId id="445" r:id="rId4"/>
    <p:sldId id="446" r:id="rId5"/>
    <p:sldId id="447" r:id="rId6"/>
    <p:sldId id="449" r:id="rId7"/>
    <p:sldId id="448" r:id="rId8"/>
    <p:sldId id="381" r:id="rId9"/>
    <p:sldId id="258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ladson Bahia Menezes" initials="VBM" lastIdx="0" clrIdx="0">
    <p:extLst>
      <p:ext uri="{19B8F6BF-5375-455C-9EA6-DF929625EA0E}">
        <p15:presenceInfo xmlns:p15="http://schemas.microsoft.com/office/powerpoint/2012/main" userId="S-1-5-21-4227737136-4196000695-2862736013-571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17" autoAdjust="0"/>
    <p:restoredTop sz="93000" autoAdjust="0"/>
  </p:normalViewPr>
  <p:slideViewPr>
    <p:cSldViewPr snapToGrid="0" snapToObjects="1">
      <p:cViewPr varScale="1">
        <p:scale>
          <a:sx n="108" d="100"/>
          <a:sy n="108" d="100"/>
        </p:scale>
        <p:origin x="9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AC9C5-34C4-43DD-8331-853A344E8CCF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95C96-CB0D-4843-9672-B800CCF07E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8982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95C96-CB0D-4843-9672-B800CCF07EA3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6727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1549-86F1-F94A-8B17-371151A8FAEC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5135-7850-BC42-A561-A23D27567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4284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1549-86F1-F94A-8B17-371151A8FAEC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5135-7850-BC42-A561-A23D27567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9726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1549-86F1-F94A-8B17-371151A8FAEC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5135-7850-BC42-A561-A23D27567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2794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1549-86F1-F94A-8B17-371151A8FAEC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5135-7850-BC42-A561-A23D27567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950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1549-86F1-F94A-8B17-371151A8FAEC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5135-7850-BC42-A561-A23D27567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2736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1549-86F1-F94A-8B17-371151A8FAEC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5135-7850-BC42-A561-A23D27567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150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1549-86F1-F94A-8B17-371151A8FAEC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5135-7850-BC42-A561-A23D27567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8516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1549-86F1-F94A-8B17-371151A8FAEC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5135-7850-BC42-A561-A23D27567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986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1549-86F1-F94A-8B17-371151A8FAEC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5135-7850-BC42-A561-A23D27567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898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1549-86F1-F94A-8B17-371151A8FAEC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5135-7850-BC42-A561-A23D27567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209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1549-86F1-F94A-8B17-371151A8FAEC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5135-7850-BC42-A561-A23D27567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224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01549-86F1-F94A-8B17-371151A8FAEC}" type="datetimeFigureOut">
              <a:rPr lang="pt-BR" smtClean="0"/>
              <a:t>21/11/2018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A5135-7850-BC42-A561-A23D275673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464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84007" y="1985002"/>
            <a:ext cx="45172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Zurich Light BT" charset="0"/>
                <a:ea typeface="ＭＳ Ｐゴシック" charset="-128"/>
                <a:sym typeface="Arial" pitchFamily="34" charset="0"/>
              </a:rPr>
              <a:t>O Panorama e as perspectivas da Indústria Baiana: Tendências, desafios e oportunidades </a:t>
            </a:r>
            <a:r>
              <a:rPr lang="pt-B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Zurich Light BT" charset="0"/>
                <a:ea typeface="ＭＳ Ｐゴシック" charset="-128"/>
                <a:sym typeface="Arial" pitchFamily="34" charset="0"/>
              </a:rPr>
              <a:t>Setor </a:t>
            </a:r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Zurich Light BT" charset="0"/>
                <a:ea typeface="ＭＳ Ｐゴシック" charset="-128"/>
                <a:sym typeface="Arial" pitchFamily="34" charset="0"/>
              </a:rPr>
              <a:t>de </a:t>
            </a:r>
            <a:r>
              <a:rPr lang="pt-B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Zurich Light BT" charset="0"/>
                <a:ea typeface="ＭＳ Ｐゴシック" charset="-128"/>
                <a:sym typeface="Arial" pitchFamily="34" charset="0"/>
              </a:rPr>
              <a:t>Petróleo e Gás</a:t>
            </a:r>
            <a:endParaRPr lang="pt-BR" sz="2800" b="1" dirty="0">
              <a:effectLst>
                <a:outerShdw blurRad="38100" dist="38100" dir="2700000" algn="tl">
                  <a:srgbClr val="C0C0C0"/>
                </a:outerShdw>
              </a:effectLst>
              <a:latin typeface="Zurich Light BT" charset="0"/>
              <a:ea typeface="ＭＳ Ｐゴシック" charset="-128"/>
              <a:sym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451564" y="6236728"/>
            <a:ext cx="286488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763"/>
              </a:lnSpc>
              <a:spcBef>
                <a:spcPct val="0"/>
              </a:spcBef>
            </a:pPr>
            <a:r>
              <a:rPr lang="pt-BR" altLang="pt-BR" b="1" dirty="0" smtClean="0">
                <a:latin typeface="Zurich Light BT"/>
                <a:sym typeface="Arial" pitchFamily="34" charset="0"/>
              </a:rPr>
              <a:t>21 </a:t>
            </a:r>
            <a:r>
              <a:rPr lang="pt-BR" altLang="pt-BR" b="1" dirty="0">
                <a:latin typeface="Zurich Light BT"/>
                <a:sym typeface="Arial" pitchFamily="34" charset="0"/>
              </a:rPr>
              <a:t>de </a:t>
            </a:r>
            <a:r>
              <a:rPr lang="pt-BR" altLang="pt-BR" b="1" dirty="0" smtClean="0">
                <a:latin typeface="Zurich Light BT"/>
                <a:sym typeface="Arial" pitchFamily="34" charset="0"/>
              </a:rPr>
              <a:t>novembro </a:t>
            </a:r>
            <a:r>
              <a:rPr lang="pt-BR" altLang="pt-BR" b="1" dirty="0">
                <a:latin typeface="Zurich Light BT"/>
                <a:sym typeface="Arial" pitchFamily="34" charset="0"/>
              </a:rPr>
              <a:t>de 2018</a:t>
            </a:r>
          </a:p>
        </p:txBody>
      </p:sp>
    </p:spTree>
    <p:extLst>
      <p:ext uri="{BB962C8B-B14F-4D97-AF65-F5344CB8AC3E}">
        <p14:creationId xmlns:p14="http://schemas.microsoft.com/office/powerpoint/2010/main" val="142666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m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248" y="1265181"/>
            <a:ext cx="11145356" cy="5067452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440872" y="273122"/>
            <a:ext cx="112177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Participação da Produção de Petróleo da Bahia no Brasil (1942 – 2018)</a:t>
            </a:r>
            <a:endParaRPr lang="pt-BR" sz="1400" dirty="0"/>
          </a:p>
        </p:txBody>
      </p:sp>
      <p:cxnSp>
        <p:nvCxnSpPr>
          <p:cNvPr id="11" name="Conector reto 10"/>
          <p:cNvCxnSpPr/>
          <p:nvPr/>
        </p:nvCxnSpPr>
        <p:spPr>
          <a:xfrm>
            <a:off x="4326315" y="2122717"/>
            <a:ext cx="0" cy="32657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9116029" y="2090061"/>
            <a:ext cx="0" cy="32657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6819144" y="2106390"/>
            <a:ext cx="0" cy="32657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2171700" y="1894114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I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7478141" y="1861848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III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5058088" y="1894114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II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9552042" y="1866508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IV</a:t>
            </a:r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783770" y="6332633"/>
            <a:ext cx="51108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ANP. Elaboração FIEB/SDI.</a:t>
            </a:r>
          </a:p>
          <a:p>
            <a:r>
              <a:rPr lang="pt-BR" sz="1200" dirty="0" smtClean="0"/>
              <a:t>Nota: Dados de 2018 até setembro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11177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289607"/>
            <a:ext cx="9307285" cy="6338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19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686" y="552148"/>
            <a:ext cx="10002870" cy="573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544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125" y="734786"/>
            <a:ext cx="10084617" cy="5421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834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575" y="1606666"/>
            <a:ext cx="8186850" cy="15367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271" y="3728950"/>
            <a:ext cx="6419813" cy="153670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8713" y="3770745"/>
            <a:ext cx="4907025" cy="13081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002575" y="609955"/>
            <a:ext cx="7768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Estimativa de Cenário de Aumento da Produção de 23 mil barris/dia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73621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641271" y="326219"/>
            <a:ext cx="4898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Pontos de Reflexão</a:t>
            </a:r>
            <a:endParaRPr lang="pt-BR" sz="28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1167493" y="1268285"/>
            <a:ext cx="9846128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/>
              <a:t>1 – Mais importante que o </a:t>
            </a:r>
            <a:r>
              <a:rPr lang="pt-BR" sz="2800" b="1" dirty="0" smtClean="0"/>
              <a:t>operador </a:t>
            </a:r>
            <a:r>
              <a:rPr lang="pt-BR" sz="2800" b="1" dirty="0" smtClean="0"/>
              <a:t>do poço são os empregos, royalties e os negócios que são gerados na atividade de exploração de petróleo;</a:t>
            </a:r>
          </a:p>
          <a:p>
            <a:pPr algn="just"/>
            <a:endParaRPr lang="pt-BR" sz="2800" b="1" dirty="0"/>
          </a:p>
          <a:p>
            <a:pPr algn="just"/>
            <a:r>
              <a:rPr lang="pt-BR" sz="2800" b="1" dirty="0" smtClean="0"/>
              <a:t>2 – A atividade de petróleo na Bahia é rentável e tem elevado potencial para crescer, </a:t>
            </a:r>
            <a:r>
              <a:rPr lang="pt-BR" sz="2800" b="1" dirty="0" smtClean="0"/>
              <a:t>gerando </a:t>
            </a:r>
            <a:r>
              <a:rPr lang="pt-BR" sz="2800" b="1" dirty="0" smtClean="0"/>
              <a:t>efeitos diretos sobre toda a economia. Para isso é preciso que haja investimentos no aumento da produtividade dos campos maduros.</a:t>
            </a:r>
          </a:p>
          <a:p>
            <a:pPr algn="just"/>
            <a:endParaRPr lang="pt-BR" sz="2800" b="1" dirty="0"/>
          </a:p>
          <a:p>
            <a:pPr algn="just"/>
            <a:r>
              <a:rPr lang="pt-BR" sz="2800" b="1" dirty="0" smtClean="0"/>
              <a:t>3 – Estudos mostram que um aumento da produção de petróleo gera grandes impactos na economia do estado. </a:t>
            </a:r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5926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CE1A210-CBDE-42B9-B4D0-D24750851B2F}" type="slidenum">
              <a:rPr lang="pt-BR" smtClean="0"/>
              <a:t>8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007768" y="1844824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Obrigado!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143672" y="4653137"/>
            <a:ext cx="6048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Carlos Danilo Peres Almeida</a:t>
            </a:r>
            <a:endParaRPr lang="pt-BR" sz="2400" b="1" dirty="0"/>
          </a:p>
          <a:p>
            <a:pPr algn="ctr"/>
            <a:r>
              <a:rPr lang="pt-BR" sz="2000" b="1" i="1" dirty="0" smtClean="0"/>
              <a:t>Gerência de Estudos Técnicos – SDI/FIEB</a:t>
            </a:r>
            <a:endParaRPr lang="pt-BR" sz="2000" b="1" i="1" dirty="0"/>
          </a:p>
        </p:txBody>
      </p:sp>
    </p:spTree>
    <p:extLst>
      <p:ext uri="{BB962C8B-B14F-4D97-AF65-F5344CB8AC3E}">
        <p14:creationId xmlns:p14="http://schemas.microsoft.com/office/powerpoint/2010/main" val="36245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73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3582</TotalTime>
  <Words>170</Words>
  <Application>Microsoft Office PowerPoint</Application>
  <PresentationFormat>Widescreen</PresentationFormat>
  <Paragraphs>26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Times New Roman</vt:lpstr>
      <vt:lpstr>Zurich Light BT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carlosd@fieb.org.br</dc:creator>
  <cp:lastModifiedBy>Andressa Paranhos Guimarães</cp:lastModifiedBy>
  <cp:revision>175</cp:revision>
  <dcterms:created xsi:type="dcterms:W3CDTF">2018-03-16T20:00:05Z</dcterms:created>
  <dcterms:modified xsi:type="dcterms:W3CDTF">2018-11-21T11:11:08Z</dcterms:modified>
</cp:coreProperties>
</file>