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89" r:id="rId2"/>
    <p:sldId id="391" r:id="rId3"/>
    <p:sldId id="408" r:id="rId4"/>
    <p:sldId id="409" r:id="rId5"/>
    <p:sldId id="410" r:id="rId6"/>
    <p:sldId id="415" r:id="rId7"/>
    <p:sldId id="416" r:id="rId8"/>
    <p:sldId id="417" r:id="rId9"/>
    <p:sldId id="407" r:id="rId10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.castelo\Dropbox\2018-06%20ABRAINC\02%20-%20Relat&#243;rios\Gr&#225;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spgvc\sinduscon\Apresenta&#231;&#245;es\AP%202019\Gr&#225;ficos%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spgvc\sinduscon\Apresenta&#231;&#245;es\AP%202019\Gr&#225;ficos%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spgvc\sinduscon\Apresenta&#231;&#245;es\AP%202019\Gr&#225;ficos%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07-4B49-8DCB-03DC31A206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07-4B49-8DCB-03DC31A206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07-4B49-8DCB-03DC31A206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07-4B49-8DCB-03DC31A2069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'Por faixa'!$B$24:$B$27</c:f>
              <c:strCache>
                <c:ptCount val="4"/>
                <c:pt idx="0">
                  <c:v>Faixa 1</c:v>
                </c:pt>
                <c:pt idx="1">
                  <c:v>Faixa 1,5</c:v>
                </c:pt>
                <c:pt idx="2">
                  <c:v>Faixa 2</c:v>
                </c:pt>
                <c:pt idx="3">
                  <c:v>Faixa 3</c:v>
                </c:pt>
              </c:strCache>
            </c:strRef>
          </c:cat>
          <c:val>
            <c:numRef>
              <c:f>'Por faixa'!$C$24:$C$27</c:f>
              <c:numCache>
                <c:formatCode>_-* #,##0_-;\-* #,##0_-;_-* "-"??_-;_-@_-</c:formatCode>
                <c:ptCount val="4"/>
                <c:pt idx="0">
                  <c:v>1855324</c:v>
                </c:pt>
                <c:pt idx="1">
                  <c:v>118930</c:v>
                </c:pt>
                <c:pt idx="2">
                  <c:v>2745817</c:v>
                </c:pt>
                <c:pt idx="3">
                  <c:v>637869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07-4B49-8DCB-03DC31A20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89446593894433"/>
          <c:y val="0.86929276213354689"/>
          <c:w val="0.73923123065004626"/>
          <c:h val="0.10358859379865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8515954854876"/>
          <c:y val="5.3691088537423451E-2"/>
          <c:w val="0.87572801974196357"/>
          <c:h val="0.81452694252144653"/>
        </c:manualLayout>
      </c:layout>
      <c:lineChart>
        <c:grouping val="standard"/>
        <c:varyColors val="0"/>
        <c:ser>
          <c:idx val="0"/>
          <c:order val="0"/>
          <c:tx>
            <c:strRef>
              <c:f>PIB!$AO$5</c:f>
              <c:strCache>
                <c:ptCount val="1"/>
                <c:pt idx="0">
                  <c:v>Construção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PIB!$AN$6:$AN$76</c:f>
              <c:numCache>
                <c:formatCode>General</c:formatCode>
                <c:ptCount val="71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  <c:pt idx="66">
                  <c:v>2014</c:v>
                </c:pt>
                <c:pt idx="67">
                  <c:v>2015</c:v>
                </c:pt>
                <c:pt idx="68">
                  <c:v>2016</c:v>
                </c:pt>
                <c:pt idx="69">
                  <c:v>2017</c:v>
                </c:pt>
                <c:pt idx="70">
                  <c:v>2018</c:v>
                </c:pt>
              </c:numCache>
            </c:numRef>
          </c:cat>
          <c:val>
            <c:numRef>
              <c:f>PIB!$AO$6:$AO$76</c:f>
              <c:numCache>
                <c:formatCode>_(* #,##0.00_);_(* \(#,##0.00\);_(* "-"??_);_(@_)</c:formatCode>
                <c:ptCount val="71"/>
                <c:pt idx="0">
                  <c:v>100</c:v>
                </c:pt>
                <c:pt idx="1">
                  <c:v>112.4</c:v>
                </c:pt>
                <c:pt idx="2">
                  <c:v>117.6828</c:v>
                </c:pt>
                <c:pt idx="3">
                  <c:v>135.92363399999999</c:v>
                </c:pt>
                <c:pt idx="4">
                  <c:v>155.63256092999998</c:v>
                </c:pt>
                <c:pt idx="5">
                  <c:v>179.28871019135997</c:v>
                </c:pt>
                <c:pt idx="6">
                  <c:v>170.14498597160062</c:v>
                </c:pt>
                <c:pt idx="7">
                  <c:v>176.95078541046465</c:v>
                </c:pt>
                <c:pt idx="8">
                  <c:v>196.06147023479485</c:v>
                </c:pt>
                <c:pt idx="9">
                  <c:v>201.35512993113429</c:v>
                </c:pt>
                <c:pt idx="10">
                  <c:v>225.11503526300814</c:v>
                </c:pt>
                <c:pt idx="11">
                  <c:v>239.07216744931466</c:v>
                </c:pt>
                <c:pt idx="12">
                  <c:v>272.06412655732004</c:v>
                </c:pt>
                <c:pt idx="13">
                  <c:v>290.56448716321779</c:v>
                </c:pt>
                <c:pt idx="14">
                  <c:v>303.34932459839939</c:v>
                </c:pt>
                <c:pt idx="15">
                  <c:v>298.49573540482504</c:v>
                </c:pt>
                <c:pt idx="16">
                  <c:v>323.86787291423514</c:v>
                </c:pt>
                <c:pt idx="17">
                  <c:v>327.10655164337749</c:v>
                </c:pt>
                <c:pt idx="18">
                  <c:v>352.94796922320427</c:v>
                </c:pt>
                <c:pt idx="19">
                  <c:v>375.1836912842661</c:v>
                </c:pt>
                <c:pt idx="20">
                  <c:v>436.33863296360147</c:v>
                </c:pt>
                <c:pt idx="21">
                  <c:v>485.64489848848842</c:v>
                </c:pt>
                <c:pt idx="22">
                  <c:v>540.03712711919923</c:v>
                </c:pt>
                <c:pt idx="23">
                  <c:v>607.54176800909909</c:v>
                </c:pt>
                <c:pt idx="24">
                  <c:v>716.29174448272784</c:v>
                </c:pt>
                <c:pt idx="25">
                  <c:v>865.99671907961806</c:v>
                </c:pt>
                <c:pt idx="26">
                  <c:v>944.80242051586333</c:v>
                </c:pt>
                <c:pt idx="27">
                  <c:v>1021.3314165776483</c:v>
                </c:pt>
                <c:pt idx="28">
                  <c:v>1125.200821643595</c:v>
                </c:pt>
                <c:pt idx="29">
                  <c:v>1184.1613446977194</c:v>
                </c:pt>
                <c:pt idx="30">
                  <c:v>1257.5793480689781</c:v>
                </c:pt>
                <c:pt idx="31">
                  <c:v>1304.235541882337</c:v>
                </c:pt>
                <c:pt idx="32">
                  <c:v>1422.1384348685003</c:v>
                </c:pt>
                <c:pt idx="33">
                  <c:v>1335.9568457154692</c:v>
                </c:pt>
                <c:pt idx="34">
                  <c:v>1303.2259029954403</c:v>
                </c:pt>
                <c:pt idx="35">
                  <c:v>1115.0400826028988</c:v>
                </c:pt>
                <c:pt idx="36">
                  <c:v>1102.105617644705</c:v>
                </c:pt>
                <c:pt idx="37">
                  <c:v>1167.6809018945651</c:v>
                </c:pt>
                <c:pt idx="38">
                  <c:v>1375.9951747925554</c:v>
                </c:pt>
                <c:pt idx="39">
                  <c:v>1386.17753908602</c:v>
                </c:pt>
                <c:pt idx="40">
                  <c:v>1343.0674176204448</c:v>
                </c:pt>
                <c:pt idx="41">
                  <c:v>1384.5682008249164</c:v>
                </c:pt>
                <c:pt idx="42">
                  <c:v>1249.572801244487</c:v>
                </c:pt>
                <c:pt idx="43">
                  <c:v>1234.7028849096776</c:v>
                </c:pt>
                <c:pt idx="44">
                  <c:v>1156.9166031603679</c:v>
                </c:pt>
                <c:pt idx="45">
                  <c:v>1208.8621586422685</c:v>
                </c:pt>
                <c:pt idx="46">
                  <c:v>1293.3376294720824</c:v>
                </c:pt>
                <c:pt idx="47">
                  <c:v>1287.8372095610512</c:v>
                </c:pt>
                <c:pt idx="48">
                  <c:v>1316.3504112577818</c:v>
                </c:pt>
                <c:pt idx="49">
                  <c:v>1416.4660103661392</c:v>
                </c:pt>
                <c:pt idx="50">
                  <c:v>1439.0773998287393</c:v>
                </c:pt>
                <c:pt idx="51">
                  <c:v>1368.7383409260965</c:v>
                </c:pt>
                <c:pt idx="52">
                  <c:v>1387.9442012171196</c:v>
                </c:pt>
                <c:pt idx="53">
                  <c:v>1365.12071975154</c:v>
                </c:pt>
                <c:pt idx="54">
                  <c:v>1430.5757719980666</c:v>
                </c:pt>
                <c:pt idx="55">
                  <c:v>1302.636280706035</c:v>
                </c:pt>
                <c:pt idx="56">
                  <c:v>1442.6039017093894</c:v>
                </c:pt>
                <c:pt idx="57">
                  <c:v>1412.3147474627733</c:v>
                </c:pt>
                <c:pt idx="58">
                  <c:v>1416.0322847280142</c:v>
                </c:pt>
                <c:pt idx="59">
                  <c:v>1546.2647088200476</c:v>
                </c:pt>
                <c:pt idx="60">
                  <c:v>1622.1439558560976</c:v>
                </c:pt>
                <c:pt idx="61">
                  <c:v>1736.0374932764375</c:v>
                </c:pt>
                <c:pt idx="62">
                  <c:v>1963.4757990259263</c:v>
                </c:pt>
                <c:pt idx="63">
                  <c:v>2125.4105778908192</c:v>
                </c:pt>
                <c:pt idx="64">
                  <c:v>2193.0832779267685</c:v>
                </c:pt>
                <c:pt idx="65">
                  <c:v>2291.6755746500662</c:v>
                </c:pt>
                <c:pt idx="66">
                  <c:v>2242.615719277037</c:v>
                </c:pt>
                <c:pt idx="67">
                  <c:v>2040.6790403006119</c:v>
                </c:pt>
                <c:pt idx="68">
                  <c:v>1836.644226350857</c:v>
                </c:pt>
                <c:pt idx="69">
                  <c:v>1699.3093649360289</c:v>
                </c:pt>
                <c:pt idx="70">
                  <c:v>1656.8266308126281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59-4FCE-823C-F6730B4B6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5304400"/>
        <c:axId val="616705968"/>
      </c:lineChart>
      <c:catAx>
        <c:axId val="62530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6705968"/>
        <c:crosses val="autoZero"/>
        <c:auto val="1"/>
        <c:lblAlgn val="ctr"/>
        <c:lblOffset val="100"/>
        <c:noMultiLvlLbl val="0"/>
      </c:catAx>
      <c:valAx>
        <c:axId val="61670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530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'Mercado Imobiliário'!$B$32</c:f>
              <c:strCache>
                <c:ptCount val="1"/>
                <c:pt idx="0">
                  <c:v>Minha Casa Minha Vida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'Mercado Imobiliário'!$C$31:$D$31</c:f>
              <c:strCache>
                <c:ptCount val="2"/>
                <c:pt idx="0">
                  <c:v>Lançamentos</c:v>
                </c:pt>
                <c:pt idx="1">
                  <c:v>Vendas </c:v>
                </c:pt>
              </c:strCache>
            </c:strRef>
          </c:cat>
          <c:val>
            <c:numRef>
              <c:f>'Mercado Imobiliário'!$C$32:$D$32</c:f>
              <c:numCache>
                <c:formatCode>0%</c:formatCode>
                <c:ptCount val="2"/>
                <c:pt idx="0">
                  <c:v>0.32300000000000001</c:v>
                </c:pt>
                <c:pt idx="1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A4-429C-B9D9-DE4D9E292E40}"/>
            </c:ext>
          </c:extLst>
        </c:ser>
        <c:ser>
          <c:idx val="1"/>
          <c:order val="1"/>
          <c:tx>
            <c:strRef>
              <c:f>'Mercado Imobiliário'!$B$33</c:f>
              <c:strCache>
                <c:ptCount val="1"/>
                <c:pt idx="0">
                  <c:v>Médio e Alto Padrão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1609940572663426E-3"/>
                  <c:y val="0.215873682456359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1A4-429C-B9D9-DE4D9E292E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'Mercado Imobiliário'!$C$31:$D$31</c:f>
              <c:strCache>
                <c:ptCount val="2"/>
                <c:pt idx="0">
                  <c:v>Lançamentos</c:v>
                </c:pt>
                <c:pt idx="1">
                  <c:v>Vendas </c:v>
                </c:pt>
              </c:strCache>
            </c:strRef>
          </c:cat>
          <c:val>
            <c:numRef>
              <c:f>'Mercado Imobiliário'!$C$33:$D$33</c:f>
              <c:numCache>
                <c:formatCode>0%</c:formatCode>
                <c:ptCount val="2"/>
                <c:pt idx="0">
                  <c:v>0.16700000000000001</c:v>
                </c:pt>
                <c:pt idx="1">
                  <c:v>-7.0000000000000007E-2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A4-429C-B9D9-DE4D9E292E40}"/>
            </c:ext>
          </c:extLst>
        </c:ser>
        <c:ser>
          <c:idx val="2"/>
          <c:order val="2"/>
          <c:tx>
            <c:strRef>
              <c:f>'Mercado Imobiliário'!$B$34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'Mercado Imobiliário'!$C$31:$D$31</c:f>
              <c:strCache>
                <c:ptCount val="2"/>
                <c:pt idx="0">
                  <c:v>Lançamentos</c:v>
                </c:pt>
                <c:pt idx="1">
                  <c:v>Vendas </c:v>
                </c:pt>
              </c:strCache>
            </c:strRef>
          </c:cat>
          <c:val>
            <c:numRef>
              <c:f>'Mercado Imobiliário'!$C$34:$D$34</c:f>
              <c:numCache>
                <c:formatCode>0%</c:formatCode>
                <c:ptCount val="2"/>
                <c:pt idx="0">
                  <c:v>0.29799999999999999</c:v>
                </c:pt>
                <c:pt idx="1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A4-429C-B9D9-DE4D9E292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801152"/>
        <c:axId val="438518672"/>
      </c:barChart>
      <c:catAx>
        <c:axId val="44580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38518672"/>
        <c:crosses val="autoZero"/>
        <c:auto val="1"/>
        <c:lblAlgn val="ctr"/>
        <c:lblOffset val="100"/>
        <c:noMultiLvlLbl val="0"/>
      </c:catAx>
      <c:valAx>
        <c:axId val="43851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580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030160330444916E-2"/>
          <c:y val="0.89292838395200602"/>
          <c:w val="0.84445675246834018"/>
          <c:h val="8.16747906511686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F9-4953-BB28-D3E8BD4C0C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F9-4953-BB28-D3E8BD4C0C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F9-4953-BB28-D3E8BD4C0C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F9-4953-BB28-D3E8BD4C0C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'Mercado Imobiliário'!$H$31:$H$34</c:f>
              <c:strCache>
                <c:ptCount val="3"/>
                <c:pt idx="0">
                  <c:v>MCMV</c:v>
                </c:pt>
                <c:pt idx="1">
                  <c:v>MAP</c:v>
                </c:pt>
                <c:pt idx="2">
                  <c:v>Outros</c:v>
                </c:pt>
              </c:strCache>
            </c:strRef>
          </c:cat>
          <c:val>
            <c:numRef>
              <c:f>'Mercado Imobiliário'!$I$31:$I$34</c:f>
              <c:numCache>
                <c:formatCode>0.0%</c:formatCode>
                <c:ptCount val="4"/>
                <c:pt idx="0">
                  <c:v>0.56000000000000005</c:v>
                </c:pt>
                <c:pt idx="1">
                  <c:v>0.35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F9-4953-BB28-D3E8BD4C0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782736689686406"/>
          <c:y val="0.87252160055617412"/>
          <c:w val="0.55008453324138096"/>
          <c:h val="9.72411921237233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AE8C3-A7AD-4BB2-B5C2-ECE05DAC570F}" type="datetimeFigureOut">
              <a:rPr lang="pt-BR" smtClean="0"/>
              <a:pPr/>
              <a:t>24/04/2019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4589C-2445-469A-8B2B-A19A79F5696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363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21C-6964-437D-BBDF-54B536616D10}" type="datetimeFigureOut">
              <a:rPr lang="pt-BR" smtClean="0"/>
              <a:pPr/>
              <a:t>24/04/2019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BF81-92B6-4FA0-B570-F50E808C0F0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49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21C-6964-437D-BBDF-54B536616D10}" type="datetimeFigureOut">
              <a:rPr lang="pt-BR" smtClean="0"/>
              <a:pPr/>
              <a:t>24/04/2019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BF81-92B6-4FA0-B570-F50E808C0F0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02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21C-6964-437D-BBDF-54B536616D10}" type="datetimeFigureOut">
              <a:rPr lang="pt-BR" smtClean="0"/>
              <a:pPr/>
              <a:t>24/04/2019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BF81-92B6-4FA0-B570-F50E808C0F0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308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21C-6964-437D-BBDF-54B536616D10}" type="datetimeFigureOut">
              <a:rPr lang="pt-BR" smtClean="0"/>
              <a:pPr/>
              <a:t>24/04/2019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BF81-92B6-4FA0-B570-F50E808C0F0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822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21C-6964-437D-BBDF-54B536616D10}" type="datetimeFigureOut">
              <a:rPr lang="pt-BR" smtClean="0"/>
              <a:pPr/>
              <a:t>24/04/2019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BF81-92B6-4FA0-B570-F50E808C0F0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89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21C-6964-437D-BBDF-54B536616D10}" type="datetimeFigureOut">
              <a:rPr lang="pt-BR" smtClean="0"/>
              <a:pPr/>
              <a:t>24/04/2019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BF81-92B6-4FA0-B570-F50E808C0F0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10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21C-6964-437D-BBDF-54B536616D10}" type="datetimeFigureOut">
              <a:rPr lang="pt-BR" smtClean="0"/>
              <a:pPr/>
              <a:t>24/04/2019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BF81-92B6-4FA0-B570-F50E808C0F0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97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21C-6964-437D-BBDF-54B536616D10}" type="datetimeFigureOut">
              <a:rPr lang="pt-BR" smtClean="0"/>
              <a:pPr/>
              <a:t>24/04/2019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BF81-92B6-4FA0-B570-F50E808C0F0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25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21C-6964-437D-BBDF-54B536616D10}" type="datetimeFigureOut">
              <a:rPr lang="pt-BR" smtClean="0"/>
              <a:pPr/>
              <a:t>24/04/2019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BF81-92B6-4FA0-B570-F50E808C0F0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27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21C-6964-437D-BBDF-54B536616D10}" type="datetimeFigureOut">
              <a:rPr lang="pt-BR" smtClean="0"/>
              <a:pPr/>
              <a:t>24/04/2019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BF81-92B6-4FA0-B570-F50E808C0F0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312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21C-6964-437D-BBDF-54B536616D10}" type="datetimeFigureOut">
              <a:rPr lang="pt-BR" smtClean="0"/>
              <a:pPr/>
              <a:t>24/04/2019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BF81-92B6-4FA0-B570-F50E808C0F0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606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EF21C-6964-437D-BBDF-54B536616D10}" type="datetimeFigureOut">
              <a:rPr lang="pt-BR" smtClean="0"/>
              <a:pPr/>
              <a:t>24/04/2019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FBF81-92B6-4FA0-B570-F50E808C0F0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0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95536" y="908720"/>
            <a:ext cx="4816255" cy="537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90" b="1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MINHA CASA MINHA VIDA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5536" y="1556792"/>
            <a:ext cx="6212245" cy="98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pt-BR" sz="2890" b="1" dirty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Impactos dos Investimentos: </a:t>
            </a:r>
            <a:r>
              <a:rPr lang="pt-BR" sz="2890" b="1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PIB, </a:t>
            </a:r>
            <a:r>
              <a:rPr lang="pt-BR" sz="2890" b="1" dirty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emprego, arrecadação</a:t>
            </a:r>
          </a:p>
        </p:txBody>
      </p:sp>
    </p:spTree>
    <p:extLst>
      <p:ext uri="{BB962C8B-B14F-4D97-AF65-F5344CB8AC3E}">
        <p14:creationId xmlns:p14="http://schemas.microsoft.com/office/powerpoint/2010/main" val="34189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5536" y="220578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MCMV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3911" y="6022114"/>
            <a:ext cx="3679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CEF. Elaboração: </a:t>
            </a:r>
            <a:r>
              <a:rPr lang="pt-BR" sz="1200" dirty="0" smtClean="0"/>
              <a:t>FGV/Abrainc</a:t>
            </a:r>
          </a:p>
          <a:p>
            <a:r>
              <a:rPr lang="pt-BR" sz="1200" dirty="0" smtClean="0"/>
              <a:t>  (*) </a:t>
            </a:r>
            <a:r>
              <a:rPr lang="pt-BR" sz="1200" dirty="0"/>
              <a:t>Até junho de 2018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305802"/>
              </p:ext>
            </p:extLst>
          </p:nvPr>
        </p:nvGraphicFramePr>
        <p:xfrm>
          <a:off x="2123728" y="2996952"/>
          <a:ext cx="5642439" cy="288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572491" y="2486040"/>
            <a:ext cx="269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Unidades contratadas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90512" y="1142869"/>
            <a:ext cx="8325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002060"/>
                </a:solidFill>
              </a:rPr>
              <a:t>Até junho de 2018</a:t>
            </a:r>
            <a:r>
              <a:rPr lang="pt-BR" dirty="0"/>
              <a:t>, o total de contratações realizadas pelo Programa Minha Casa Minha Vida (PMCMV) chegou a 5,3 milhões de unidades, envolvendo investimentos de </a:t>
            </a:r>
            <a:r>
              <a:rPr lang="pt-BR" b="1" dirty="0">
                <a:solidFill>
                  <a:srgbClr val="002060"/>
                </a:solidFill>
              </a:rPr>
              <a:t>R$ 484 bilhões </a:t>
            </a:r>
            <a:r>
              <a:rPr lang="pt-BR" dirty="0"/>
              <a:t>e </a:t>
            </a:r>
            <a:r>
              <a:rPr lang="pt-BR" b="1" dirty="0">
                <a:solidFill>
                  <a:srgbClr val="002060"/>
                </a:solidFill>
              </a:rPr>
              <a:t>R$ 151 bilhões </a:t>
            </a:r>
            <a:r>
              <a:rPr lang="pt-BR" dirty="0"/>
              <a:t>em subsídios</a:t>
            </a:r>
          </a:p>
        </p:txBody>
      </p:sp>
    </p:spTree>
    <p:extLst>
      <p:ext uri="{BB962C8B-B14F-4D97-AF65-F5344CB8AC3E}">
        <p14:creationId xmlns:p14="http://schemas.microsoft.com/office/powerpoint/2010/main" val="193178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5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5536" y="220578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MCMV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68028" y="1061688"/>
            <a:ext cx="8404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/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Esses investimentos contribuíram para uma geração de cerca </a:t>
            </a:r>
            <a:r>
              <a:rPr lang="pt-BR" b="1" dirty="0">
                <a:solidFill>
                  <a:srgbClr val="002060"/>
                </a:solidFill>
              </a:rPr>
              <a:t>775 mil postos de trabalho</a:t>
            </a:r>
            <a:r>
              <a:rPr lang="pt-BR" dirty="0"/>
              <a:t>. Ao se considerar os empregos  indiretos e induzidos, foram cerca de </a:t>
            </a:r>
            <a:r>
              <a:rPr lang="pt-BR" b="1" dirty="0">
                <a:solidFill>
                  <a:srgbClr val="002060"/>
                </a:solidFill>
              </a:rPr>
              <a:t>2,4 milhões </a:t>
            </a:r>
            <a:r>
              <a:rPr lang="pt-BR" dirty="0"/>
              <a:t>de empregos na </a:t>
            </a:r>
            <a:r>
              <a:rPr lang="pt-BR" dirty="0" smtClean="0"/>
              <a:t>economia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Em valor adicionado (PIB), somando os efeitos diretos e indiretos, o programa gerou ao longo desse período </a:t>
            </a:r>
            <a:r>
              <a:rPr lang="pt-BR" b="1" dirty="0">
                <a:solidFill>
                  <a:srgbClr val="002060"/>
                </a:solidFill>
              </a:rPr>
              <a:t>R$ 333,4 </a:t>
            </a:r>
            <a:r>
              <a:rPr lang="pt-BR" b="1" dirty="0" smtClean="0">
                <a:solidFill>
                  <a:srgbClr val="002060"/>
                </a:solidFill>
              </a:rPr>
              <a:t>bilhões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Em tributos, foram arrecadados </a:t>
            </a:r>
            <a:r>
              <a:rPr lang="pt-BR" b="1" dirty="0">
                <a:solidFill>
                  <a:srgbClr val="002060"/>
                </a:solidFill>
              </a:rPr>
              <a:t>R$ 106 bilhões </a:t>
            </a:r>
            <a:r>
              <a:rPr lang="pt-BR" dirty="0"/>
              <a:t>no próprio setor, totalizando </a:t>
            </a:r>
            <a:r>
              <a:rPr lang="pt-BR" b="1" dirty="0">
                <a:solidFill>
                  <a:srgbClr val="002060"/>
                </a:solidFill>
              </a:rPr>
              <a:t>R$ 163,4 bilhões </a:t>
            </a:r>
            <a:r>
              <a:rPr lang="pt-BR" dirty="0"/>
              <a:t>com os impactos </a:t>
            </a:r>
            <a:r>
              <a:rPr lang="pt-BR" dirty="0" smtClean="0"/>
              <a:t>indiretos</a:t>
            </a:r>
            <a:r>
              <a:rPr lang="pt-BR" dirty="0"/>
              <a:t>, o que significa que considerando todo o ciclo produtivo, a arrecadação proporcionada pelo programa mais que compensou os subsídios </a:t>
            </a:r>
            <a:r>
              <a:rPr lang="pt-BR" dirty="0" smtClean="0"/>
              <a:t>dados</a:t>
            </a: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102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5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5536" y="220578"/>
            <a:ext cx="2525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MCMV - IMPACTOS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713800" y="6422320"/>
            <a:ext cx="1430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(*) Até junho de 2018</a:t>
            </a:r>
          </a:p>
          <a:p>
            <a:r>
              <a:rPr lang="pt-BR" sz="1100" dirty="0"/>
              <a:t>Fonte: </a:t>
            </a:r>
            <a:r>
              <a:rPr lang="pt-BR" sz="1100" dirty="0" smtClean="0"/>
              <a:t>FGV/ Abrainc</a:t>
            </a:r>
            <a:endParaRPr lang="pt-BR" sz="1100" dirty="0"/>
          </a:p>
        </p:txBody>
      </p:sp>
      <p:sp>
        <p:nvSpPr>
          <p:cNvPr id="8" name="Seta para a Direita 7"/>
          <p:cNvSpPr/>
          <p:nvPr/>
        </p:nvSpPr>
        <p:spPr>
          <a:xfrm>
            <a:off x="6326572" y="1836301"/>
            <a:ext cx="870662" cy="2165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493635" y="1176710"/>
            <a:ext cx="135956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5">
                    <a:lumMod val="50000"/>
                  </a:schemeClr>
                </a:solidFill>
              </a:rPr>
              <a:t>Efeito acumulado: cerca de ¾ do PIB anual do setor</a:t>
            </a:r>
            <a:endParaRPr lang="pt-BR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359" y="819894"/>
            <a:ext cx="5089158" cy="5975216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5187001" y="4868562"/>
            <a:ext cx="1156772" cy="244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5226256" y="6300015"/>
            <a:ext cx="1156772" cy="244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6385990" y="5113171"/>
            <a:ext cx="870662" cy="2165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590950" y="4905559"/>
            <a:ext cx="135956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5">
                    <a:lumMod val="50000"/>
                  </a:schemeClr>
                </a:solidFill>
              </a:rPr>
              <a:t>8% mais do que o total de subsídios</a:t>
            </a:r>
            <a:endParaRPr lang="pt-BR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5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5536" y="220578"/>
            <a:ext cx="2525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MCMV - IMPACTOS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4669" y="4309601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</a:t>
            </a:r>
            <a:r>
              <a:rPr lang="pt-BR" sz="1100" dirty="0"/>
              <a:t>: </a:t>
            </a:r>
            <a:r>
              <a:rPr lang="pt-BR" sz="1100" dirty="0" smtClean="0"/>
              <a:t>FGV</a:t>
            </a:r>
            <a:endParaRPr lang="pt-BR" sz="1100" dirty="0"/>
          </a:p>
        </p:txBody>
      </p:sp>
      <p:sp>
        <p:nvSpPr>
          <p:cNvPr id="17" name="Seta para a Direita 16"/>
          <p:cNvSpPr/>
          <p:nvPr/>
        </p:nvSpPr>
        <p:spPr>
          <a:xfrm>
            <a:off x="6809165" y="2619205"/>
            <a:ext cx="652997" cy="2160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8" name="CaixaDeTexto 17"/>
          <p:cNvSpPr txBox="1"/>
          <p:nvPr/>
        </p:nvSpPr>
        <p:spPr>
          <a:xfrm>
            <a:off x="7723507" y="2404090"/>
            <a:ext cx="118287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</a:rPr>
              <a:t>36%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</a:rPr>
              <a:t>dos postos previstos para o ano de 2019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23500" y="1268760"/>
            <a:ext cx="779339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350" b="1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pt-BR" sz="1600" dirty="0"/>
              <a:t>Supondo corte de R$ </a:t>
            </a:r>
            <a:r>
              <a:rPr lang="pt-BR" sz="1600" dirty="0" smtClean="0"/>
              <a:t>1,8 </a:t>
            </a:r>
            <a:r>
              <a:rPr lang="pt-BR" sz="1600" dirty="0"/>
              <a:t>bilhão no programa:</a:t>
            </a:r>
          </a:p>
          <a:p>
            <a:endParaRPr lang="pt-BR" sz="135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69" y="2087082"/>
            <a:ext cx="5890296" cy="200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0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5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5536" y="220578"/>
            <a:ext cx="2957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 DA CONSTRUÇÃO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6237312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FGV</a:t>
            </a:r>
            <a:endParaRPr lang="pt-BR" sz="1100" dirty="0"/>
          </a:p>
        </p:txBody>
      </p:sp>
      <p:sp>
        <p:nvSpPr>
          <p:cNvPr id="17" name="Seta para a Direita 16"/>
          <p:cNvSpPr/>
          <p:nvPr/>
        </p:nvSpPr>
        <p:spPr>
          <a:xfrm rot="2629630">
            <a:off x="6940871" y="2732215"/>
            <a:ext cx="585906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8" name="CaixaDeTexto 17"/>
          <p:cNvSpPr txBox="1"/>
          <p:nvPr/>
        </p:nvSpPr>
        <p:spPr>
          <a:xfrm>
            <a:off x="7006648" y="3304451"/>
            <a:ext cx="181382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5">
                    <a:lumMod val="50000"/>
                  </a:schemeClr>
                </a:solidFill>
              </a:rPr>
              <a:t>PIB: -28%</a:t>
            </a:r>
          </a:p>
          <a:p>
            <a:pPr algn="ctr"/>
            <a:endParaRPr lang="pt-BR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t-BR" sz="1600" b="1" dirty="0" smtClean="0">
                <a:solidFill>
                  <a:schemeClr val="accent5">
                    <a:lumMod val="50000"/>
                  </a:schemeClr>
                </a:solidFill>
              </a:rPr>
              <a:t>Emprego: -1,2 milhão</a:t>
            </a:r>
            <a:endParaRPr lang="pt-BR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708514"/>
              </p:ext>
            </p:extLst>
          </p:nvPr>
        </p:nvGraphicFramePr>
        <p:xfrm>
          <a:off x="584578" y="2276872"/>
          <a:ext cx="6805076" cy="266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 rot="16200000">
            <a:off x="-617704" y="3334173"/>
            <a:ext cx="1904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1400" dirty="0" err="1">
                <a:solidFill>
                  <a:schemeClr val="accent2"/>
                </a:solidFill>
              </a:rPr>
              <a:t>Índice</a:t>
            </a:r>
            <a:r>
              <a:rPr lang="en-US" sz="1400" dirty="0">
                <a:solidFill>
                  <a:schemeClr val="accent2"/>
                </a:solidFill>
              </a:rPr>
              <a:t> base: 1948 = 100</a:t>
            </a:r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6804248" y="1340768"/>
            <a:ext cx="0" cy="3040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1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5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5536" y="220578"/>
            <a:ext cx="3190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 IMOBILIÁRIO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6237312"/>
            <a:ext cx="11031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ABRAINC</a:t>
            </a:r>
            <a:endParaRPr lang="pt-BR" sz="1100" dirty="0"/>
          </a:p>
        </p:txBody>
      </p:sp>
      <p:sp>
        <p:nvSpPr>
          <p:cNvPr id="10" name="Retângulo 9"/>
          <p:cNvSpPr/>
          <p:nvPr/>
        </p:nvSpPr>
        <p:spPr>
          <a:xfrm>
            <a:off x="403152" y="1833173"/>
            <a:ext cx="395952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350" b="1" dirty="0"/>
          </a:p>
          <a:p>
            <a:r>
              <a:rPr lang="pt-BR" sz="1350" dirty="0"/>
              <a:t>Vendas nos últimos 12 meses até janeiro de 2019</a:t>
            </a:r>
          </a:p>
          <a:p>
            <a:endParaRPr lang="pt-BR" sz="1350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009056"/>
              </p:ext>
            </p:extLst>
          </p:nvPr>
        </p:nvGraphicFramePr>
        <p:xfrm>
          <a:off x="179512" y="2348880"/>
          <a:ext cx="477751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tângulo 12"/>
          <p:cNvSpPr/>
          <p:nvPr/>
        </p:nvSpPr>
        <p:spPr>
          <a:xfrm>
            <a:off x="4787887" y="1997763"/>
            <a:ext cx="42119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50" dirty="0"/>
              <a:t>Distribuição das vendas nos últimos 12 meses até </a:t>
            </a:r>
            <a:r>
              <a:rPr lang="pt-BR" sz="1350" dirty="0" err="1"/>
              <a:t>jan</a:t>
            </a:r>
            <a:r>
              <a:rPr lang="pt-BR" sz="1350" dirty="0"/>
              <a:t>/19</a:t>
            </a:r>
          </a:p>
          <a:p>
            <a:endParaRPr lang="pt-BR" sz="135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453297"/>
              </p:ext>
            </p:extLst>
          </p:nvPr>
        </p:nvGraphicFramePr>
        <p:xfrm>
          <a:off x="4590575" y="2421094"/>
          <a:ext cx="4425478" cy="252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29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5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7504" y="196635"/>
            <a:ext cx="5603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NECESSIDADES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HABITACIONAIS 2018-2027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6237312"/>
            <a:ext cx="1391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FGV/ABRAINC</a:t>
            </a:r>
            <a:endParaRPr lang="pt-BR" sz="11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23427" y="5296589"/>
            <a:ext cx="551497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* Premissas: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pt-BR" sz="900" dirty="0"/>
              <a:t>Eliminação integral dos domicílios precários, isto é, rústicos e improvisados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pt-BR" sz="900" dirty="0"/>
              <a:t>Eliminação integral do adensamento excessivo, o que inclui a habitação em cômodos e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pt-BR" sz="900" dirty="0"/>
              <a:t>Redução de 50% da coabitação total, isso é, do excedente do número de famílias em relação ao de domicílios</a:t>
            </a:r>
          </a:p>
          <a:p>
            <a:endParaRPr lang="pt-BR" sz="900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688612"/>
              </p:ext>
            </p:extLst>
          </p:nvPr>
        </p:nvGraphicFramePr>
        <p:xfrm>
          <a:off x="827584" y="1988840"/>
          <a:ext cx="7125703" cy="3211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4708">
                  <a:extLst>
                    <a:ext uri="{9D8B030D-6E8A-4147-A177-3AD203B41FA5}">
                      <a16:colId xmlns:a16="http://schemas.microsoft.com/office/drawing/2014/main" val="1252417894"/>
                    </a:ext>
                  </a:extLst>
                </a:gridCol>
                <a:gridCol w="1676437">
                  <a:extLst>
                    <a:ext uri="{9D8B030D-6E8A-4147-A177-3AD203B41FA5}">
                      <a16:colId xmlns:a16="http://schemas.microsoft.com/office/drawing/2014/main" val="2711956685"/>
                    </a:ext>
                  </a:extLst>
                </a:gridCol>
                <a:gridCol w="1743539">
                  <a:extLst>
                    <a:ext uri="{9D8B030D-6E8A-4147-A177-3AD203B41FA5}">
                      <a16:colId xmlns:a16="http://schemas.microsoft.com/office/drawing/2014/main" val="1808637193"/>
                    </a:ext>
                  </a:extLst>
                </a:gridCol>
                <a:gridCol w="1531019">
                  <a:extLst>
                    <a:ext uri="{9D8B030D-6E8A-4147-A177-3AD203B41FA5}">
                      <a16:colId xmlns:a16="http://schemas.microsoft.com/office/drawing/2014/main" val="2354406605"/>
                    </a:ext>
                  </a:extLst>
                </a:gridCol>
              </a:tblGrid>
              <a:tr h="629772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Faixa de renda em salários mínimos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Número de domicílios </a:t>
                      </a:r>
                      <a:endParaRPr lang="pt-BR" sz="2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(mil unidades)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8334"/>
                  </a:ext>
                </a:extLst>
              </a:tr>
              <a:tr h="3148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Cenário 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810219"/>
                  </a:ext>
                </a:extLst>
              </a:tr>
              <a:tr h="3148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Pior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</a:rPr>
                        <a:t>Base</a:t>
                      </a:r>
                      <a:endParaRPr lang="pt-B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Melhor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925833552"/>
                  </a:ext>
                </a:extLst>
              </a:tr>
              <a:tr h="314886">
                <a:tc>
                  <a:txBody>
                    <a:bodyPr/>
                    <a:lstStyle/>
                    <a:p>
                      <a:pPr indent="438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Até 1 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000" marR="33338" marT="0" marB="0" anchor="ctr"/>
                </a:tc>
                <a:tc>
                  <a:txBody>
                    <a:bodyPr/>
                    <a:lstStyle/>
                    <a:p>
                      <a:pPr marR="22542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6.420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270000" marT="0" marB="0" anchor="ctr"/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833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270000" marT="0" marB="0" anchor="ctr"/>
                </a:tc>
                <a:tc>
                  <a:txBody>
                    <a:bodyPr/>
                    <a:lstStyle/>
                    <a:p>
                      <a:pPr marR="22542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-2.268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270000" marT="0" marB="0" anchor="ctr"/>
                </a:tc>
                <a:extLst>
                  <a:ext uri="{0D108BD9-81ED-4DB2-BD59-A6C34878D82A}">
                    <a16:rowId xmlns:a16="http://schemas.microsoft.com/office/drawing/2014/main" val="2297645155"/>
                  </a:ext>
                </a:extLst>
              </a:tr>
              <a:tr h="314886">
                <a:tc>
                  <a:txBody>
                    <a:bodyPr/>
                    <a:lstStyle/>
                    <a:p>
                      <a:pPr indent="438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Mais de 1 a 3 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000" marR="33338" marT="0" marB="0" anchor="ctr"/>
                </a:tc>
                <a:tc>
                  <a:txBody>
                    <a:bodyPr/>
                    <a:lstStyle/>
                    <a:p>
                      <a:pPr marR="22542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3.950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270000" marT="0" marB="0" anchor="ctr"/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5.143</a:t>
                      </a:r>
                      <a:endParaRPr lang="pt-BR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270000" marT="0" marB="0" anchor="ctr"/>
                </a:tc>
                <a:tc>
                  <a:txBody>
                    <a:bodyPr/>
                    <a:lstStyle/>
                    <a:p>
                      <a:pPr marR="22542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2.765</a:t>
                      </a:r>
                      <a:endParaRPr lang="pt-BR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270000" marT="0" marB="0" anchor="ctr"/>
                </a:tc>
                <a:extLst>
                  <a:ext uri="{0D108BD9-81ED-4DB2-BD59-A6C34878D82A}">
                    <a16:rowId xmlns:a16="http://schemas.microsoft.com/office/drawing/2014/main" val="1885027578"/>
                  </a:ext>
                </a:extLst>
              </a:tr>
              <a:tr h="314886">
                <a:tc>
                  <a:txBody>
                    <a:bodyPr/>
                    <a:lstStyle/>
                    <a:p>
                      <a:pPr indent="438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Mais de 3 a 5 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000" marR="33338" marT="0" marB="0" anchor="ctr"/>
                </a:tc>
                <a:tc>
                  <a:txBody>
                    <a:bodyPr/>
                    <a:lstStyle/>
                    <a:p>
                      <a:pPr marR="22542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600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270000" marT="0" marB="0" anchor="ctr"/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2.974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270000" marT="0" marB="0" anchor="ctr"/>
                </a:tc>
                <a:tc>
                  <a:txBody>
                    <a:bodyPr/>
                    <a:lstStyle/>
                    <a:p>
                      <a:pPr marR="22542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6.919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270000" marT="0" marB="0" anchor="ctr"/>
                </a:tc>
                <a:extLst>
                  <a:ext uri="{0D108BD9-81ED-4DB2-BD59-A6C34878D82A}">
                    <a16:rowId xmlns:a16="http://schemas.microsoft.com/office/drawing/2014/main" val="2393798746"/>
                  </a:ext>
                </a:extLst>
              </a:tr>
              <a:tr h="314886">
                <a:tc>
                  <a:txBody>
                    <a:bodyPr/>
                    <a:lstStyle/>
                    <a:p>
                      <a:pPr indent="438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Mais de 5 a 10 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000" marR="33338" marT="0" marB="0" anchor="ctr"/>
                </a:tc>
                <a:tc>
                  <a:txBody>
                    <a:bodyPr/>
                    <a:lstStyle/>
                    <a:p>
                      <a:pPr marR="22542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555</a:t>
                      </a:r>
                      <a:endParaRPr lang="pt-BR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270000" marT="0" marB="0" anchor="ctr"/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1.861</a:t>
                      </a:r>
                      <a:endParaRPr lang="pt-BR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270000" marT="0" marB="0" anchor="ctr"/>
                </a:tc>
                <a:tc>
                  <a:txBody>
                    <a:bodyPr/>
                    <a:lstStyle/>
                    <a:p>
                      <a:pPr marR="22542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2.924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270000" marT="0" marB="0" anchor="ctr"/>
                </a:tc>
                <a:extLst>
                  <a:ext uri="{0D108BD9-81ED-4DB2-BD59-A6C34878D82A}">
                    <a16:rowId xmlns:a16="http://schemas.microsoft.com/office/drawing/2014/main" val="688733508"/>
                  </a:ext>
                </a:extLst>
              </a:tr>
              <a:tr h="314886">
                <a:tc>
                  <a:txBody>
                    <a:bodyPr/>
                    <a:lstStyle/>
                    <a:p>
                      <a:pPr indent="438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Mais de 10 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000" marR="3333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542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458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270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1.172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270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542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1.643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270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147275"/>
                  </a:ext>
                </a:extLst>
              </a:tr>
              <a:tr h="377863">
                <a:tc>
                  <a:txBody>
                    <a:bodyPr/>
                    <a:lstStyle/>
                    <a:p>
                      <a:pPr indent="438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Total</a:t>
                      </a:r>
                      <a:endParaRPr lang="pt-BR" sz="2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000" marR="3333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542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11.982 </a:t>
                      </a:r>
                    </a:p>
                  </a:txBody>
                  <a:tcPr marL="33338" marR="270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11.982 </a:t>
                      </a:r>
                    </a:p>
                  </a:txBody>
                  <a:tcPr marL="33338" marR="270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542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11.982 </a:t>
                      </a:r>
                    </a:p>
                  </a:txBody>
                  <a:tcPr marL="33338" marR="270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323973"/>
                  </a:ext>
                </a:extLst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3031646" y="2947447"/>
            <a:ext cx="1660793" cy="22532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/>
          </a:p>
        </p:txBody>
      </p:sp>
      <p:sp>
        <p:nvSpPr>
          <p:cNvPr id="16" name="Retângulo 15"/>
          <p:cNvSpPr/>
          <p:nvPr/>
        </p:nvSpPr>
        <p:spPr>
          <a:xfrm>
            <a:off x="6398650" y="2947447"/>
            <a:ext cx="1554637" cy="22532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/>
          </a:p>
        </p:txBody>
      </p:sp>
      <p:sp>
        <p:nvSpPr>
          <p:cNvPr id="2" name="Retângulo 1"/>
          <p:cNvSpPr/>
          <p:nvPr/>
        </p:nvSpPr>
        <p:spPr>
          <a:xfrm>
            <a:off x="1043608" y="1342548"/>
            <a:ext cx="438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cap="all" dirty="0"/>
              <a:t>Novos domicílios + redução do déficit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07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065081" y="4667611"/>
            <a:ext cx="35393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n-NO" sz="2400" b="1" dirty="0" smtClean="0">
                <a:solidFill>
                  <a:srgbClr val="008F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 MARIA CASTELO</a:t>
            </a:r>
          </a:p>
          <a:p>
            <a:pPr algn="r"/>
            <a:r>
              <a:rPr lang="nn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n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3799-2371</a:t>
            </a:r>
            <a:endParaRPr lang="nn-N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nn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99972-7078</a:t>
            </a:r>
            <a:endParaRPr lang="nn-N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nn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ana.castelo@fgv.br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2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3296</TotalTime>
  <Words>406</Words>
  <Application>Microsoft Office PowerPoint</Application>
  <PresentationFormat>Apresentação na tela (4:3)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Flavia Lyra Pereira</dc:creator>
  <cp:lastModifiedBy>Ana Maria Castelo</cp:lastModifiedBy>
  <cp:revision>236</cp:revision>
  <cp:lastPrinted>2014-07-03T17:47:30Z</cp:lastPrinted>
  <dcterms:created xsi:type="dcterms:W3CDTF">2014-07-02T19:26:54Z</dcterms:created>
  <dcterms:modified xsi:type="dcterms:W3CDTF">2019-04-24T17:01:35Z</dcterms:modified>
</cp:coreProperties>
</file>