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34" r:id="rId2"/>
    <p:sldMasterId id="2147483755" r:id="rId3"/>
    <p:sldMasterId id="2147483774" r:id="rId4"/>
    <p:sldMasterId id="2147483788" r:id="rId5"/>
  </p:sldMasterIdLst>
  <p:notesMasterIdLst>
    <p:notesMasterId r:id="rId16"/>
  </p:notesMasterIdLst>
  <p:handoutMasterIdLst>
    <p:handoutMasterId r:id="rId17"/>
  </p:handoutMasterIdLst>
  <p:sldIdLst>
    <p:sldId id="1379" r:id="rId6"/>
    <p:sldId id="1497" r:id="rId7"/>
    <p:sldId id="1501" r:id="rId8"/>
    <p:sldId id="1492" r:id="rId9"/>
    <p:sldId id="1502" r:id="rId10"/>
    <p:sldId id="1485" r:id="rId11"/>
    <p:sldId id="1504" r:id="rId12"/>
    <p:sldId id="1503" r:id="rId13"/>
    <p:sldId id="1506" r:id="rId14"/>
    <p:sldId id="1505" r:id="rId15"/>
  </p:sldIdLst>
  <p:sldSz cx="9144000" cy="5143500" type="screen16x9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3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943" algn="l" defTabSz="91437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132" algn="l" defTabSz="91437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320" algn="l" defTabSz="91437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509" algn="l" defTabSz="91437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09">
          <p15:clr>
            <a:srgbClr val="A4A3A4"/>
          </p15:clr>
        </p15:guide>
        <p15:guide id="2" orient="horz" pos="622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1429">
          <p15:clr>
            <a:srgbClr val="A4A3A4"/>
          </p15:clr>
        </p15:guide>
        <p15:guide id="5" pos="2880">
          <p15:clr>
            <a:srgbClr val="A4A3A4"/>
          </p15:clr>
        </p15:guide>
        <p15:guide id="6" pos="4377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F1F1"/>
    <a:srgbClr val="3DA7F8"/>
    <a:srgbClr val="008000"/>
    <a:srgbClr val="D9D9D9"/>
    <a:srgbClr val="191D34"/>
    <a:srgbClr val="FFFF00"/>
    <a:srgbClr val="FFFF99"/>
    <a:srgbClr val="2C388E"/>
    <a:srgbClr val="FF6600"/>
    <a:srgbClr val="036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112" autoAdjust="0"/>
  </p:normalViewPr>
  <p:slideViewPr>
    <p:cSldViewPr showGuides="1">
      <p:cViewPr varScale="1">
        <p:scale>
          <a:sx n="85" d="100"/>
          <a:sy n="85" d="100"/>
        </p:scale>
        <p:origin x="-84" y="-246"/>
      </p:cViewPr>
      <p:guideLst>
        <p:guide orient="horz" pos="2709"/>
        <p:guide orient="horz" pos="622"/>
        <p:guide orient="horz" pos="1620"/>
        <p:guide pos="1429"/>
        <p:guide pos="2880"/>
        <p:guide pos="4377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2964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/>
            </a:pPr>
            <a:r>
              <a:rPr lang="pt-BR" sz="1100" b="0" dirty="0"/>
              <a:t>Valor adicionado distribuído 2002 a 2015 - TELECOM</a:t>
            </a:r>
          </a:p>
        </c:rich>
      </c:tx>
      <c:layout>
        <c:manualLayout>
          <c:xMode val="edge"/>
          <c:yMode val="edge"/>
          <c:x val="1.1242238798330192E-2"/>
          <c:y val="2.9475095881138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451825277802288"/>
          <c:y val="0.13071893630879369"/>
          <c:w val="0.42445213379469438"/>
          <c:h val="0.851851851851851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14124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08-4264-A270-AD45656D5A09}"/>
              </c:ext>
            </c:extLst>
          </c:dPt>
          <c:dPt>
            <c:idx val="1"/>
            <c:bubble3D val="0"/>
            <c:spPr>
              <a:solidFill>
                <a:srgbClr val="5ECCF3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08-4264-A270-AD45656D5A09}"/>
              </c:ext>
            </c:extLst>
          </c:dPt>
          <c:dLbls>
            <c:dLbl>
              <c:idx val="0"/>
              <c:layout>
                <c:manualLayout>
                  <c:x val="-8.8724846894138235E-4"/>
                  <c:y val="9.1597404491105278E-3"/>
                </c:manualLayout>
              </c:layout>
              <c:tx>
                <c:rich>
                  <a:bodyPr/>
                  <a:lstStyle/>
                  <a:p>
                    <a:r>
                      <a:rPr lang="pt-BR" sz="1200" dirty="0"/>
                      <a:t>GOVERNO: impostos, taxas e contribuições</a:t>
                    </a:r>
                    <a:endParaRPr lang="pt-BR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08-4264-A270-AD45656D5A09}"/>
                </c:ext>
              </c:extLst>
            </c:dLbl>
            <c:dLbl>
              <c:idx val="1"/>
              <c:layout>
                <c:manualLayout>
                  <c:x val="2.7641095678558554E-2"/>
                  <c:y val="7.546373314617767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RENTISTAS: </a:t>
                    </a:r>
                  </a:p>
                  <a:p>
                    <a:r>
                      <a:rPr lang="en-US" sz="1200" dirty="0"/>
                      <a:t>juros e aluguéis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08-4264-A270-AD45656D5A09}"/>
                </c:ext>
              </c:extLst>
            </c:dLbl>
            <c:dLbl>
              <c:idx val="2"/>
              <c:layout>
                <c:manualLayout>
                  <c:x val="4.8785911724057761E-3"/>
                  <c:y val="2.570942808719412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TRABALHADORES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08-4264-A270-AD45656D5A09}"/>
                </c:ext>
              </c:extLst>
            </c:dLbl>
            <c:dLbl>
              <c:idx val="3"/>
              <c:layout>
                <c:manualLayout>
                  <c:x val="1.4432077709491278E-2"/>
                  <c:y val="-6.131088234040814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ACIONISTAS 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08-4264-A270-AD45656D5A0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pt-BR" sz="1200" dirty="0"/>
                      <a:t>EMPRESA: resultado retido do período</a:t>
                    </a:r>
                    <a:endParaRPr lang="pt-BR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08-4264-A270-AD45656D5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'GRAF. TELECOM'!$A$2:$A$6</c:f>
              <c:strCache>
                <c:ptCount val="5"/>
                <c:pt idx="0">
                  <c:v>GOVERNO (impostos, taxas e contribuições)</c:v>
                </c:pt>
                <c:pt idx="1">
                  <c:v>TERCEIROS (juros e aluguéis)</c:v>
                </c:pt>
                <c:pt idx="2">
                  <c:v>PESSOAL (salários, encargos e benefícios)</c:v>
                </c:pt>
                <c:pt idx="3">
                  <c:v>ACIONISTAS (Distribuição aos acionistas)</c:v>
                </c:pt>
                <c:pt idx="4">
                  <c:v>EMPRESA (resultado retido do exercício)</c:v>
                </c:pt>
              </c:strCache>
            </c:strRef>
          </c:cat>
          <c:val>
            <c:numRef>
              <c:f>'GRAF. TELECOM'!$B$2:$B$6</c:f>
              <c:numCache>
                <c:formatCode>0.0%</c:formatCode>
                <c:ptCount val="5"/>
                <c:pt idx="0">
                  <c:v>0.58099999999999996</c:v>
                </c:pt>
                <c:pt idx="1">
                  <c:v>0.222</c:v>
                </c:pt>
                <c:pt idx="2">
                  <c:v>9.2999999999999999E-2</c:v>
                </c:pt>
                <c:pt idx="3">
                  <c:v>6.4000000000000001E-2</c:v>
                </c:pt>
                <c:pt idx="4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B08-4264-A270-AD45656D5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4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Calibri" pitchFamily="34" charset="0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96636836558265E-2"/>
          <c:y val="0.27527068627906054"/>
          <c:w val="0.69997764565401055"/>
          <c:h val="0.55780140004314094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Custo de Capital (WACC)</c:v>
                </c:pt>
              </c:strCache>
            </c:strRef>
          </c:tx>
          <c:dLbls>
            <c:dLbl>
              <c:idx val="0"/>
              <c:layout>
                <c:manualLayout>
                  <c:x val="-0.12182017294512001"/>
                  <c:y val="-4.5312896766929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2E-4E03-9D73-6E50F8CB3D2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Plan1!$B$2:$B$5</c:f>
              <c:numCache>
                <c:formatCode>0.0%</c:formatCode>
                <c:ptCount val="4"/>
                <c:pt idx="0">
                  <c:v>0.105</c:v>
                </c:pt>
                <c:pt idx="1">
                  <c:v>0.13700000000000001</c:v>
                </c:pt>
                <c:pt idx="2">
                  <c:v>0.153</c:v>
                </c:pt>
                <c:pt idx="3">
                  <c:v>0.16200000000000001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C2E-4E03-9D73-6E50F8CB3D2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Selic a.a.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ymbol val="square"/>
            <c:size val="12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1353290343766363"/>
                  <c:y val="-8.03547218428195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2E-4E03-9D73-6E50F8CB3D2C}"/>
                </c:ext>
              </c:extLst>
            </c:dLbl>
            <c:dLbl>
              <c:idx val="1"/>
              <c:layout>
                <c:manualLayout>
                  <c:x val="-6.369601293148143E-2"/>
                  <c:y val="-4.8046906423021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2E-4E03-9D73-6E50F8CB3D2C}"/>
                </c:ext>
              </c:extLst>
            </c:dLbl>
            <c:dLbl>
              <c:idx val="2"/>
              <c:layout>
                <c:manualLayout>
                  <c:x val="-6.5512392931907637E-2"/>
                  <c:y val="-5.3381764321520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2E-4E03-9D73-6E50F8CB3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Plan1!$C$2:$C$5</c:f>
              <c:numCache>
                <c:formatCode>0.0%</c:formatCode>
                <c:ptCount val="4"/>
                <c:pt idx="0">
                  <c:v>7.2999999999999995E-2</c:v>
                </c:pt>
                <c:pt idx="1">
                  <c:v>0.1</c:v>
                </c:pt>
                <c:pt idx="2">
                  <c:v>0.11799999999999999</c:v>
                </c:pt>
                <c:pt idx="3">
                  <c:v>0.14299999999999999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C2E-4E03-9D73-6E50F8CB3D2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Retorno s/ Capital Investido (ROIC)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99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0.11353290343766363"/>
                  <c:y val="2.63424361271536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2E-4E03-9D73-6E50F8CB3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Plan1!$D$2:$D$5</c:f>
              <c:numCache>
                <c:formatCode>0.0%</c:formatCode>
                <c:ptCount val="4"/>
                <c:pt idx="0">
                  <c:v>9.5000000000000001E-2</c:v>
                </c:pt>
                <c:pt idx="1">
                  <c:v>8.5999999999999993E-2</c:v>
                </c:pt>
                <c:pt idx="2">
                  <c:v>8.1000000000000003E-2</c:v>
                </c:pt>
                <c:pt idx="3">
                  <c:v>4.4999999999999998E-2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C2E-4E03-9D73-6E50F8CB3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12736"/>
        <c:axId val="118614272"/>
      </c:lineChart>
      <c:catAx>
        <c:axId val="11861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 sz="1800" b="1"/>
            </a:pPr>
            <a:endParaRPr lang="pt-BR"/>
          </a:p>
        </c:txPr>
        <c:crossAx val="118614272"/>
        <c:crosses val="autoZero"/>
        <c:auto val="1"/>
        <c:lblAlgn val="ctr"/>
        <c:lblOffset val="0"/>
        <c:tickLblSkip val="1"/>
        <c:noMultiLvlLbl val="0"/>
      </c:catAx>
      <c:valAx>
        <c:axId val="1186142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spPr>
          <a:ln>
            <a:noFill/>
          </a:ln>
        </c:spPr>
        <c:crossAx val="11861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7213208257711"/>
          <c:y val="0.20053940874231985"/>
          <c:w val="0.25462958791486584"/>
          <c:h val="0.63093011987257674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8" y="16"/>
            <a:ext cx="2945448" cy="496253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649" y="16"/>
            <a:ext cx="2945448" cy="496253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1D98B4-DAF9-4CEB-9957-CFC668D1C559}" type="datetimeFigureOut">
              <a:rPr lang="pt-BR"/>
              <a:pPr>
                <a:defRPr/>
              </a:pPr>
              <a:t>06/12/2016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8" y="9428808"/>
            <a:ext cx="2945448" cy="496252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649" y="9428808"/>
            <a:ext cx="2945448" cy="496252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DA01AC-B8BC-47D1-8101-E4A4DB88CA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96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6"/>
            <a:ext cx="2945448" cy="496253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9" y="16"/>
            <a:ext cx="2945448" cy="496253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61BC1B5-CF0A-4071-9E99-8F023434ABCC}" type="datetimeFigureOut">
              <a:rPr lang="pt-BR"/>
              <a:pPr>
                <a:defRPr/>
              </a:pPr>
              <a:t>06/12/2016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91" tIns="44595" rIns="89191" bIns="44595" rtlCol="0" anchor="ctr"/>
          <a:lstStyle/>
          <a:p>
            <a:pPr lvl="0"/>
            <a:endParaRPr lang="pt-B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6" y="4715197"/>
            <a:ext cx="5437506" cy="4466274"/>
          </a:xfrm>
          <a:prstGeom prst="rect">
            <a:avLst/>
          </a:prstGeom>
        </p:spPr>
        <p:txBody>
          <a:bodyPr vert="horz" lIns="89191" tIns="44595" rIns="89191" bIns="44595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428808"/>
            <a:ext cx="2945448" cy="496252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9" y="9428808"/>
            <a:ext cx="2945448" cy="496252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56DEEE-CE1A-48FD-8D24-AF8FB7BE0D2D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366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DEEE-CE1A-48FD-8D24-AF8FB7BE0D2D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3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1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1B9D78-CA37-41ED-AF05-D5DDD1C715C1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35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1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1B9D78-CA37-41ED-AF05-D5DDD1C715C1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35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0470" y="9426863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 anchor="b"/>
          <a:lstStyle>
            <a:lvl1pPr eaLnBrk="0" hangingPunct="0">
              <a:defRPr sz="1400">
                <a:solidFill>
                  <a:schemeClr val="accent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accent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accent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accent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accent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8B201-F93C-4FBD-8ABB-FD328872368E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70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1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1B9D78-CA37-41ED-AF05-D5DDD1C715C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35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70" tIns="45137" rIns="90270" bIns="45137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3445" indent="-28209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8377" indent="-22567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9728" indent="-22567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1076" indent="-22567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2427" indent="-225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3778" indent="-225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5130" indent="-225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6478" indent="-2256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11D29A-9FED-48D7-A107-15AE3406467D}" type="slidenum"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3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781540" y="45926"/>
            <a:ext cx="2371361" cy="25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444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6" y="9623913"/>
            <a:ext cx="53035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5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C37AE-26F3-4DF7-9E5B-D4BD870DF2F1}" type="slidenum"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750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82" y="4713618"/>
            <a:ext cx="4892945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5002" indent="-105002">
              <a:spcBef>
                <a:spcPct val="0"/>
              </a:spcBef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692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1447801" y="1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t-BR" sz="1700" b="1">
                <a:latin typeface="Calibri" pitchFamily="34" charset="0"/>
                <a:cs typeface="Calibri" pitchFamily="34" charset="0"/>
              </a:defRPr>
            </a:lvl1pPr>
            <a:lvl2pPr eaLnBrk="1" latinLnBrk="0" hangingPunct="1">
              <a:buFontTx/>
              <a:buNone/>
              <a:defRPr kumimoji="0" lang="pt-BR" sz="1200"/>
            </a:lvl2pPr>
            <a:lvl3pPr eaLnBrk="1" latinLnBrk="0" hangingPunct="1">
              <a:buFontTx/>
              <a:buNone/>
              <a:defRPr kumimoji="0" lang="pt-BR" sz="1000"/>
            </a:lvl3pPr>
            <a:lvl4pPr eaLnBrk="1" latinLnBrk="0" hangingPunct="1">
              <a:buFontTx/>
              <a:buNone/>
              <a:defRPr kumimoji="0" lang="pt-BR" sz="900"/>
            </a:lvl4pPr>
            <a:lvl5pPr eaLnBrk="1" latinLnBrk="0" hangingPunct="1">
              <a:buFontTx/>
              <a:buNone/>
              <a:defRPr kumimoji="0" lang="pt-BR" sz="900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283718"/>
            <a:ext cx="7315200" cy="457200"/>
          </a:xfrm>
        </p:spPr>
        <p:txBody>
          <a:bodyPr anchor="ctr">
            <a:noAutofit/>
          </a:bodyPr>
          <a:lstStyle>
            <a:lvl1pPr algn="l" eaLnBrk="1" latinLnBrk="0" hangingPunct="1">
              <a:buNone/>
              <a:defRPr kumimoji="0" lang="pt-BR" sz="3200" b="1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pt-BR" dirty="0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80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901" y="654845"/>
            <a:ext cx="4211638" cy="4257651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4716467" y="654845"/>
            <a:ext cx="4211637" cy="4257165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3412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901" y="1087029"/>
            <a:ext cx="4211638" cy="3824982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1800" indent="-176209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marL="355591" lvl="1" indent="-184145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4716467" y="1087043"/>
            <a:ext cx="4211637" cy="3824484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}"/>
              <a:defRPr sz="1600">
                <a:solidFill>
                  <a:schemeClr val="tx1"/>
                </a:solidFill>
              </a:defRPr>
            </a:lvl1pPr>
            <a:lvl2pPr marL="450839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1800" indent="-176209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marL="355591" lvl="1" indent="-184145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6"/>
          </p:nvPr>
        </p:nvSpPr>
        <p:spPr>
          <a:xfrm>
            <a:off x="215901" y="654846"/>
            <a:ext cx="4211638" cy="3512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17"/>
          </p:nvPr>
        </p:nvSpPr>
        <p:spPr>
          <a:xfrm>
            <a:off x="4716467" y="654846"/>
            <a:ext cx="4211637" cy="3512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6435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901" y="1087029"/>
            <a:ext cx="4211638" cy="3825466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1800" indent="-176209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marL="355591" lvl="1" indent="-184145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4716467" y="1087044"/>
            <a:ext cx="4211637" cy="3824968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}"/>
              <a:defRPr sz="1600">
                <a:solidFill>
                  <a:schemeClr val="tx1"/>
                </a:solidFill>
              </a:defRPr>
            </a:lvl1pPr>
            <a:lvl2pPr marL="450839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1800" indent="-176209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marL="355591" lvl="1" indent="-184145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6"/>
          </p:nvPr>
        </p:nvSpPr>
        <p:spPr>
          <a:xfrm>
            <a:off x="215901" y="654846"/>
            <a:ext cx="8712200" cy="3512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1094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900" y="654845"/>
            <a:ext cx="2772000" cy="4257397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3186000" y="655099"/>
            <a:ext cx="2772000" cy="4256912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Conteúdo 12"/>
          <p:cNvSpPr>
            <a:spLocks noGrp="1"/>
          </p:cNvSpPr>
          <p:nvPr>
            <p:ph sz="quarter" idx="16"/>
          </p:nvPr>
        </p:nvSpPr>
        <p:spPr>
          <a:xfrm>
            <a:off x="6156100" y="655099"/>
            <a:ext cx="2772000" cy="4256912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1177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900" y="1086837"/>
            <a:ext cx="2808000" cy="3825404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0839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3398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68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marL="355591" lvl="1" indent="-184145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marL="538150" lvl="2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707" lvl="3" indent="-168271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marL="904853" lvl="4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3168000" y="1087043"/>
            <a:ext cx="2808000" cy="3824968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</a:defRPr>
            </a:lvl1pPr>
            <a:lvl2pPr marL="450839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3398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0091" indent="-23177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marL="355591" lvl="1" indent="-184145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marL="538150" lvl="2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707" lvl="3" indent="-168271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marL="904853" lvl="4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Quinto nível</a:t>
            </a:r>
          </a:p>
        </p:txBody>
      </p:sp>
      <p:sp>
        <p:nvSpPr>
          <p:cNvPr id="7" name="Espaço Reservado para Conteúdo 12"/>
          <p:cNvSpPr>
            <a:spLocks noGrp="1"/>
          </p:cNvSpPr>
          <p:nvPr>
            <p:ph sz="quarter" idx="16"/>
          </p:nvPr>
        </p:nvSpPr>
        <p:spPr>
          <a:xfrm>
            <a:off x="6120100" y="1087043"/>
            <a:ext cx="2808000" cy="3824968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</a:defRPr>
            </a:lvl1pPr>
            <a:lvl2pPr marL="450839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3398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43" indent="-231770" defTabSz="107788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marL="355591" lvl="1" indent="-184145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marL="538150" lvl="2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707" lvl="3" indent="-168271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marL="904853" lvl="4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Quinto nível</a:t>
            </a:r>
          </a:p>
        </p:txBody>
      </p:sp>
      <p:sp>
        <p:nvSpPr>
          <p:cNvPr id="8" name="Espaço Reservado para Texto 19"/>
          <p:cNvSpPr>
            <a:spLocks noGrp="1"/>
          </p:cNvSpPr>
          <p:nvPr>
            <p:ph type="body" sz="quarter" idx="17"/>
          </p:nvPr>
        </p:nvSpPr>
        <p:spPr>
          <a:xfrm>
            <a:off x="215900" y="654846"/>
            <a:ext cx="2808000" cy="3512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3175" indent="0">
              <a:buFontTx/>
              <a:buNone/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9" name="Espaço Reservado para Texto 19"/>
          <p:cNvSpPr>
            <a:spLocks noGrp="1"/>
          </p:cNvSpPr>
          <p:nvPr>
            <p:ph type="body" sz="quarter" idx="18"/>
          </p:nvPr>
        </p:nvSpPr>
        <p:spPr>
          <a:xfrm>
            <a:off x="3168000" y="654846"/>
            <a:ext cx="2808000" cy="3512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3175" indent="0">
              <a:buFontTx/>
              <a:buNone/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2" name="Espaço Reservado para Texto 19"/>
          <p:cNvSpPr>
            <a:spLocks noGrp="1"/>
          </p:cNvSpPr>
          <p:nvPr>
            <p:ph type="body" sz="quarter" idx="19"/>
          </p:nvPr>
        </p:nvSpPr>
        <p:spPr>
          <a:xfrm>
            <a:off x="6120100" y="654846"/>
            <a:ext cx="2808000" cy="3512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3175" indent="0">
              <a:buFontTx/>
              <a:buNone/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0430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Espaço Reservado para Texto 19"/>
          <p:cNvSpPr>
            <a:spLocks noGrp="1"/>
          </p:cNvSpPr>
          <p:nvPr>
            <p:ph type="body" sz="quarter" idx="17"/>
          </p:nvPr>
        </p:nvSpPr>
        <p:spPr>
          <a:xfrm>
            <a:off x="215901" y="654846"/>
            <a:ext cx="8712200" cy="3512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3175" indent="0">
              <a:buFontTx/>
              <a:buNone/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215900" y="1086837"/>
            <a:ext cx="2808000" cy="3825404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591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3168000" y="1087043"/>
            <a:ext cx="2808000" cy="3824968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</a:defRPr>
            </a:lvl1pPr>
            <a:lvl2pPr marL="355591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5" name="Espaço Reservado para Conteúdo 12"/>
          <p:cNvSpPr>
            <a:spLocks noGrp="1"/>
          </p:cNvSpPr>
          <p:nvPr>
            <p:ph sz="quarter" idx="16"/>
          </p:nvPr>
        </p:nvSpPr>
        <p:spPr>
          <a:xfrm>
            <a:off x="6120100" y="1087043"/>
            <a:ext cx="2808000" cy="3824968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</a:defRPr>
            </a:lvl1pPr>
            <a:lvl2pPr marL="355591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6654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1" y="561976"/>
            <a:ext cx="3563888" cy="4581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20509" y="652119"/>
            <a:ext cx="3127357" cy="4256681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91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43" indent="-231770" defTabSz="116043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50" lvl="2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707" lvl="3" indent="-168271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743908" y="654844"/>
            <a:ext cx="5184192" cy="4257167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591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68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50" lvl="2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707" lvl="3" indent="-168271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5235D7-71BD-40A9-936C-8BC002B944E4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94373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1" y="561976"/>
            <a:ext cx="3563888" cy="4581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20509" y="652119"/>
            <a:ext cx="3127357" cy="4256681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91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43" indent="-231770" defTabSz="116043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50" lvl="2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707" lvl="3" indent="-168271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743908" y="654844"/>
            <a:ext cx="5184192" cy="4257167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591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68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50" lvl="2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707" lvl="3" indent="-168271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5235D7-71BD-40A9-936C-8BC002B944E4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14221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561976"/>
            <a:ext cx="6012160" cy="4581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20508" y="652119"/>
            <a:ext cx="5179584" cy="4256681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91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43" indent="-231770" defTabSz="116043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50" lvl="2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707" lvl="3" indent="-168271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048165" y="654844"/>
            <a:ext cx="2879936" cy="4257167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591" indent="-176209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68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50" lvl="2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707" lvl="3" indent="-168271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5235D7-71BD-40A9-936C-8BC002B944E4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3167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5581743" y="561976"/>
            <a:ext cx="3563888" cy="4581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900" y="654844"/>
            <a:ext cx="4752144" cy="4257167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5796136" y="652119"/>
            <a:ext cx="3127358" cy="4256681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1892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97020" y="1131590"/>
            <a:ext cx="8153400" cy="3816424"/>
          </a:xfrm>
        </p:spPr>
        <p:txBody>
          <a:bodyPr>
            <a:normAutofit/>
          </a:bodyPr>
          <a:lstStyle>
            <a:lvl1pPr marL="320032" indent="-320032"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"/>
              <a:defRPr sz="2400"/>
            </a:lvl1pPr>
            <a:lvl2pPr>
              <a:spcBef>
                <a:spcPts val="600"/>
              </a:spcBef>
              <a:buClr>
                <a:srgbClr val="006699"/>
              </a:buClr>
              <a:buSzPct val="60000"/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609600" y="163671"/>
            <a:ext cx="8153400" cy="6404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6"/>
          </p:nvPr>
        </p:nvSpPr>
        <p:spPr>
          <a:xfrm>
            <a:off x="215901" y="654846"/>
            <a:ext cx="8712200" cy="3512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9917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59945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33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(11) 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1952460"/>
            <a:ext cx="9144000" cy="3191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215901" y="4275504"/>
            <a:ext cx="8712200" cy="6075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91438" tIns="45719" rIns="91438" bIns="45719" anchor="ctr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www.lcaconsultores.com.br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Rua Desembargador Paulo Passaláqua, 308 | São Paulo – SP | 01248-010 | Tel. 11 3879-3700</a:t>
            </a:r>
          </a:p>
        </p:txBody>
      </p:sp>
      <p:pic>
        <p:nvPicPr>
          <p:cNvPr id="8" name="Picture 9" descr="logo-lca-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9976" y="3621311"/>
            <a:ext cx="564048" cy="5237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4444"/>
          <a:stretch/>
        </p:blipFill>
        <p:spPr>
          <a:xfrm>
            <a:off x="0" y="1"/>
            <a:ext cx="9144000" cy="32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41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1447801" y="1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t-BR" sz="1700" b="1">
                <a:latin typeface="Calibri" pitchFamily="34" charset="0"/>
                <a:cs typeface="Calibri" pitchFamily="34" charset="0"/>
              </a:defRPr>
            </a:lvl1pPr>
            <a:lvl2pPr eaLnBrk="1" latinLnBrk="0" hangingPunct="1">
              <a:buFontTx/>
              <a:buNone/>
              <a:defRPr kumimoji="0" lang="pt-BR" sz="1200"/>
            </a:lvl2pPr>
            <a:lvl3pPr eaLnBrk="1" latinLnBrk="0" hangingPunct="1">
              <a:buFontTx/>
              <a:buNone/>
              <a:defRPr kumimoji="0" lang="pt-BR" sz="1000"/>
            </a:lvl3pPr>
            <a:lvl4pPr eaLnBrk="1" latinLnBrk="0" hangingPunct="1">
              <a:buFontTx/>
              <a:buNone/>
              <a:defRPr kumimoji="0" lang="pt-BR" sz="900"/>
            </a:lvl4pPr>
            <a:lvl5pPr eaLnBrk="1" latinLnBrk="0" hangingPunct="1">
              <a:buFontTx/>
              <a:buNone/>
              <a:defRPr kumimoji="0" lang="pt-BR" sz="900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283718"/>
            <a:ext cx="7315200" cy="457200"/>
          </a:xfrm>
        </p:spPr>
        <p:txBody>
          <a:bodyPr anchor="ctr">
            <a:noAutofit/>
          </a:bodyPr>
          <a:lstStyle>
            <a:lvl1pPr algn="l" eaLnBrk="1" latinLnBrk="0" hangingPunct="1">
              <a:buNone/>
              <a:defRPr kumimoji="0" lang="pt-BR" sz="3200" b="1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pt-BR" dirty="0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313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97020" y="1131590"/>
            <a:ext cx="8153400" cy="3816424"/>
          </a:xfrm>
        </p:spPr>
        <p:txBody>
          <a:bodyPr>
            <a:normAutofit/>
          </a:bodyPr>
          <a:lstStyle>
            <a:lvl1pPr marL="320032" indent="-320032"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"/>
              <a:defRPr sz="2400"/>
            </a:lvl1pPr>
            <a:lvl2pPr>
              <a:spcBef>
                <a:spcPts val="600"/>
              </a:spcBef>
              <a:buClr>
                <a:srgbClr val="006699"/>
              </a:buClr>
              <a:buSzPct val="60000"/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609600" y="163671"/>
            <a:ext cx="8153400" cy="6404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317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63514"/>
            <a:ext cx="7315200" cy="64135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950" y="1139825"/>
            <a:ext cx="8153400" cy="32416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 defTabSz="685800">
              <a:defRPr/>
            </a:pPr>
            <a:fld id="{F22C1BCD-EAAF-4986-B8E8-6493E61C0E9B}" type="datetime1">
              <a:rPr lang="pt-BR" sz="1400">
                <a:solidFill>
                  <a:prstClr val="black"/>
                </a:solidFill>
              </a:rPr>
              <a:pPr defTabSz="685800">
                <a:defRPr/>
              </a:pPr>
              <a:t>06/12/2016</a:t>
            </a:fld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388" y="4595814"/>
            <a:ext cx="5421312" cy="27305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 defTabSz="685800">
              <a:defRPr/>
            </a:pPr>
            <a:endParaRPr lang="pt-B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880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mtClean="0"/>
            </a:lvl1pPr>
          </a:lstStyle>
          <a:p>
            <a:pPr defTabSz="685800">
              <a:defRPr/>
            </a:pPr>
            <a:fld id="{25FE5DED-00A3-466F-BFEB-FC97277E12BF}" type="datetimeFigureOut">
              <a:rPr lang="pt-BR" sz="1400">
                <a:solidFill>
                  <a:prstClr val="black"/>
                </a:solidFill>
              </a:rPr>
              <a:pPr defTabSz="685800">
                <a:defRPr/>
              </a:pPr>
              <a:t>06/12/2016</a:t>
            </a:fld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9388" y="4595814"/>
            <a:ext cx="5421312" cy="27305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 defTabSz="685800">
              <a:defRPr/>
            </a:pPr>
            <a:endParaRPr lang="pt-BR" sz="140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 defTabSz="685800">
              <a:defRPr/>
            </a:pPr>
            <a:fld id="{A2BC7DDC-709E-4225-97A3-2E18C22B55D5}" type="slidenum">
              <a:rPr lang="pt-BR" sz="1400">
                <a:solidFill>
                  <a:prstClr val="black"/>
                </a:solidFill>
              </a:rPr>
              <a:pPr defTabSz="685800">
                <a:defRPr/>
              </a:pPr>
              <a:t>‹nº›</a:t>
            </a:fld>
            <a:endParaRPr lang="pt-B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8105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97020" y="1131590"/>
            <a:ext cx="8153400" cy="3816424"/>
          </a:xfrm>
        </p:spPr>
        <p:txBody>
          <a:bodyPr>
            <a:normAutofit/>
          </a:bodyPr>
          <a:lstStyle>
            <a:lvl1pPr marL="319720" indent="-319720"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"/>
              <a:defRPr sz="2400"/>
            </a:lvl1pPr>
            <a:lvl2pPr>
              <a:spcBef>
                <a:spcPts val="600"/>
              </a:spcBef>
              <a:buClr>
                <a:srgbClr val="006699"/>
              </a:buClr>
              <a:buSzPct val="60000"/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609600" y="163674"/>
            <a:ext cx="8153400" cy="6404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DA5D-E655-4416-B29B-23C7162AC31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5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63514"/>
            <a:ext cx="7315200" cy="64135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950" y="1139825"/>
            <a:ext cx="8153400" cy="32416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F22C1BCD-EAAF-4986-B8E8-6493E61C0E9B}" type="datetime1">
              <a:rPr lang="pt-BR"/>
              <a:pPr>
                <a:defRPr/>
              </a:pPr>
              <a:t>06/12/2016</a:t>
            </a:fld>
            <a:endParaRPr lang="pt-B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388" y="4595814"/>
            <a:ext cx="5421312" cy="27305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6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9F07-AF47-47D7-AE9F-19C9D71F8D7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85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90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90" y="344210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FC13-F9C5-4B85-9D98-1150CC11842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99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DC9-5065-4695-911B-AE8DED19DDA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19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4" y="273847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35AC-D76C-4BE7-85A9-E31C11D1B86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10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C90-9E78-4E7B-994F-7E9A677049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84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4876-4AD1-4F35-A265-EA0B7D2B447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67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8765-3D60-4348-BDA0-6FE24D0BDC3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26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5929-C5DB-4EC8-9C37-6BF4D15D0BC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0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663F-EFA4-479B-8434-86A58B0237C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06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98E-05E2-4D76-AB90-15A088F4471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2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mtClean="0"/>
            </a:lvl1pPr>
          </a:lstStyle>
          <a:p>
            <a:pPr>
              <a:defRPr/>
            </a:pPr>
            <a:fld id="{25FE5DED-00A3-466F-BFEB-FC97277E12BF}" type="datetimeFigureOut">
              <a:rPr lang="pt-BR"/>
              <a:pPr>
                <a:defRPr/>
              </a:pPr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9388" y="4595814"/>
            <a:ext cx="5421312" cy="27305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A2BC7DDC-709E-4225-97A3-2E18C22B55D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9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97023" y="1131590"/>
            <a:ext cx="8153400" cy="3816424"/>
          </a:xfrm>
        </p:spPr>
        <p:txBody>
          <a:bodyPr>
            <a:normAutofit/>
          </a:bodyPr>
          <a:lstStyle>
            <a:lvl1pPr marL="320032" indent="-320032"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"/>
              <a:defRPr sz="2400"/>
            </a:lvl1pPr>
            <a:lvl2pPr>
              <a:spcBef>
                <a:spcPts val="600"/>
              </a:spcBef>
              <a:buClr>
                <a:srgbClr val="006699"/>
              </a:buClr>
              <a:buSzPct val="60000"/>
              <a:defRPr sz="2025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575"/>
            </a:lvl4pPr>
            <a:lvl5pPr>
              <a:spcBef>
                <a:spcPts val="600"/>
              </a:spcBef>
              <a:defRPr sz="1575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609600" y="163676"/>
            <a:ext cx="8153400" cy="6404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50" indent="0" algn="ctr">
              <a:buNone/>
              <a:defRPr sz="1500"/>
            </a:lvl2pPr>
            <a:lvl3pPr marL="685324" indent="0" algn="ctr">
              <a:buNone/>
              <a:defRPr sz="1425"/>
            </a:lvl3pPr>
            <a:lvl4pPr marL="1027986" indent="0" algn="ctr">
              <a:buNone/>
              <a:defRPr sz="1200"/>
            </a:lvl4pPr>
            <a:lvl5pPr marL="1370648" indent="0" algn="ctr">
              <a:buNone/>
              <a:defRPr sz="1200"/>
            </a:lvl5pPr>
            <a:lvl6pPr marL="1713323" indent="0" algn="ctr">
              <a:buNone/>
              <a:defRPr sz="1200"/>
            </a:lvl6pPr>
            <a:lvl7pPr marL="2055971" indent="0" algn="ctr">
              <a:buNone/>
              <a:defRPr sz="1200"/>
            </a:lvl7pPr>
            <a:lvl8pPr marL="2398620" indent="0" algn="ctr">
              <a:buNone/>
              <a:defRPr sz="1200"/>
            </a:lvl8pPr>
            <a:lvl9pPr marL="274127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E37F-DA3F-4FEE-9185-5815DA47017B}" type="datetime1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9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39DA-6FCF-4058-A040-E77EDACFE45E}" type="datetime1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876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3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2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7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6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3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CC95-076B-4C2E-B9FE-6536676AF19C}" type="datetime1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124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ED2-E755-4353-BA91-7B6BFE064B69}" type="datetime1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976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0" indent="0">
              <a:buNone/>
              <a:defRPr sz="1500" b="1"/>
            </a:lvl2pPr>
            <a:lvl3pPr marL="685324" indent="0">
              <a:buNone/>
              <a:defRPr sz="1425" b="1"/>
            </a:lvl3pPr>
            <a:lvl4pPr marL="1027986" indent="0">
              <a:buNone/>
              <a:defRPr sz="1200" b="1"/>
            </a:lvl4pPr>
            <a:lvl5pPr marL="1370648" indent="0">
              <a:buNone/>
              <a:defRPr sz="1200" b="1"/>
            </a:lvl5pPr>
            <a:lvl6pPr marL="1713323" indent="0">
              <a:buNone/>
              <a:defRPr sz="1200" b="1"/>
            </a:lvl6pPr>
            <a:lvl7pPr marL="2055971" indent="0">
              <a:buNone/>
              <a:defRPr sz="1200" b="1"/>
            </a:lvl7pPr>
            <a:lvl8pPr marL="2398620" indent="0">
              <a:buNone/>
              <a:defRPr sz="1200" b="1"/>
            </a:lvl8pPr>
            <a:lvl9pPr marL="274127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0" indent="0">
              <a:buNone/>
              <a:defRPr sz="1500" b="1"/>
            </a:lvl2pPr>
            <a:lvl3pPr marL="685324" indent="0">
              <a:buNone/>
              <a:defRPr sz="1425" b="1"/>
            </a:lvl3pPr>
            <a:lvl4pPr marL="1027986" indent="0">
              <a:buNone/>
              <a:defRPr sz="1200" b="1"/>
            </a:lvl4pPr>
            <a:lvl5pPr marL="1370648" indent="0">
              <a:buNone/>
              <a:defRPr sz="1200" b="1"/>
            </a:lvl5pPr>
            <a:lvl6pPr marL="1713323" indent="0">
              <a:buNone/>
              <a:defRPr sz="1200" b="1"/>
            </a:lvl6pPr>
            <a:lvl7pPr marL="2055971" indent="0">
              <a:buNone/>
              <a:defRPr sz="1200" b="1"/>
            </a:lvl7pPr>
            <a:lvl8pPr marL="2398620" indent="0">
              <a:buNone/>
              <a:defRPr sz="1200" b="1"/>
            </a:lvl8pPr>
            <a:lvl9pPr marL="274127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531-D14E-4075-A6EE-87146B0BC723}" type="datetime1">
              <a:rPr lang="pt-BR" smtClean="0"/>
              <a:t>06/12/2016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838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E2CF-9CD8-417F-B465-5739DF46116C}" type="datetime1">
              <a:rPr lang="pt-BR" smtClean="0"/>
              <a:t>06/12/2016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864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87C7-D273-4911-8C21-55D5E06F9E29}" type="datetime1">
              <a:rPr lang="pt-BR" smtClean="0"/>
              <a:t>06/12/2016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394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9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50" indent="0">
              <a:buNone/>
              <a:defRPr sz="1125"/>
            </a:lvl2pPr>
            <a:lvl3pPr marL="685324" indent="0">
              <a:buNone/>
              <a:defRPr sz="900"/>
            </a:lvl3pPr>
            <a:lvl4pPr marL="1027986" indent="0">
              <a:buNone/>
              <a:defRPr sz="825"/>
            </a:lvl4pPr>
            <a:lvl5pPr marL="1370648" indent="0">
              <a:buNone/>
              <a:defRPr sz="825"/>
            </a:lvl5pPr>
            <a:lvl6pPr marL="1713323" indent="0">
              <a:buNone/>
              <a:defRPr sz="825"/>
            </a:lvl6pPr>
            <a:lvl7pPr marL="2055971" indent="0">
              <a:buNone/>
              <a:defRPr sz="825"/>
            </a:lvl7pPr>
            <a:lvl8pPr marL="2398620" indent="0">
              <a:buNone/>
              <a:defRPr sz="825"/>
            </a:lvl8pPr>
            <a:lvl9pPr marL="2741270" indent="0">
              <a:buNone/>
              <a:defRPr sz="82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62C3-F587-4E2C-9A9A-70E512096CBB}" type="datetime1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08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9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50" indent="0">
              <a:buNone/>
              <a:defRPr sz="2100"/>
            </a:lvl2pPr>
            <a:lvl3pPr marL="685324" indent="0">
              <a:buNone/>
              <a:defRPr sz="1800"/>
            </a:lvl3pPr>
            <a:lvl4pPr marL="1027986" indent="0">
              <a:buNone/>
              <a:defRPr sz="1500"/>
            </a:lvl4pPr>
            <a:lvl5pPr marL="1370648" indent="0">
              <a:buNone/>
              <a:defRPr sz="1500"/>
            </a:lvl5pPr>
            <a:lvl6pPr marL="1713323" indent="0">
              <a:buNone/>
              <a:defRPr sz="1500"/>
            </a:lvl6pPr>
            <a:lvl7pPr marL="2055971" indent="0">
              <a:buNone/>
              <a:defRPr sz="1500"/>
            </a:lvl7pPr>
            <a:lvl8pPr marL="2398620" indent="0">
              <a:buNone/>
              <a:defRPr sz="1500"/>
            </a:lvl8pPr>
            <a:lvl9pPr marL="274127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50" indent="0">
              <a:buNone/>
              <a:defRPr sz="1125"/>
            </a:lvl2pPr>
            <a:lvl3pPr marL="685324" indent="0">
              <a:buNone/>
              <a:defRPr sz="900"/>
            </a:lvl3pPr>
            <a:lvl4pPr marL="1027986" indent="0">
              <a:buNone/>
              <a:defRPr sz="825"/>
            </a:lvl4pPr>
            <a:lvl5pPr marL="1370648" indent="0">
              <a:buNone/>
              <a:defRPr sz="825"/>
            </a:lvl5pPr>
            <a:lvl6pPr marL="1713323" indent="0">
              <a:buNone/>
              <a:defRPr sz="825"/>
            </a:lvl6pPr>
            <a:lvl7pPr marL="2055971" indent="0">
              <a:buNone/>
              <a:defRPr sz="825"/>
            </a:lvl7pPr>
            <a:lvl8pPr marL="2398620" indent="0">
              <a:buNone/>
              <a:defRPr sz="825"/>
            </a:lvl8pPr>
            <a:lvl9pPr marL="2741270" indent="0">
              <a:buNone/>
              <a:defRPr sz="82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CC8-1ED9-457A-8695-184EF114902F}" type="datetime1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49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0" y="3048248"/>
            <a:ext cx="91440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4D4D4D"/>
                </a:solidFill>
                <a:latin typeface="Arial"/>
                <a:cs typeface="Arial" pitchFamily="34" charset="0"/>
              </a:rPr>
              <a:t>Soluções estratégicas em economia</a:t>
            </a:r>
          </a:p>
        </p:txBody>
      </p:sp>
      <p:pic>
        <p:nvPicPr>
          <p:cNvPr id="6" name="Picture 9" descr="logo-lca-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020" y="1676400"/>
            <a:ext cx="1075448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212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89A-18B2-45F4-86D5-B396CD7C7A25}" type="datetime1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995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72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72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985E-95E4-463F-9706-CD204F7FA0E1}" type="datetime1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374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97020" y="1131590"/>
            <a:ext cx="8153400" cy="3816424"/>
          </a:xfrm>
        </p:spPr>
        <p:txBody>
          <a:bodyPr>
            <a:normAutofit/>
          </a:bodyPr>
          <a:lstStyle>
            <a:lvl1pPr marL="319808" indent="-319808"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"/>
              <a:defRPr sz="2400"/>
            </a:lvl1pPr>
            <a:lvl2pPr>
              <a:spcBef>
                <a:spcPts val="600"/>
              </a:spcBef>
              <a:buClr>
                <a:srgbClr val="006699"/>
              </a:buClr>
              <a:buSzPct val="60000"/>
              <a:defRPr sz="2025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575"/>
            </a:lvl4pPr>
            <a:lvl5pPr>
              <a:spcBef>
                <a:spcPts val="600"/>
              </a:spcBef>
              <a:defRPr sz="1575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609600" y="163671"/>
            <a:ext cx="8153400" cy="6404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97020" y="1131590"/>
            <a:ext cx="8153400" cy="3816424"/>
          </a:xfrm>
        </p:spPr>
        <p:txBody>
          <a:bodyPr>
            <a:normAutofit/>
          </a:bodyPr>
          <a:lstStyle>
            <a:lvl1pPr marL="319720" indent="-319720"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"/>
              <a:defRPr sz="2400"/>
            </a:lvl1pPr>
            <a:lvl2pPr>
              <a:spcBef>
                <a:spcPts val="600"/>
              </a:spcBef>
              <a:buClr>
                <a:srgbClr val="006699"/>
              </a:buClr>
              <a:buSzPct val="60000"/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609600" y="163674"/>
            <a:ext cx="8153400" cy="6404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41463" y="1491850"/>
            <a:ext cx="5702538" cy="2133605"/>
            <a:chOff x="3414488" y="1491849"/>
            <a:chExt cx="5729525" cy="2133605"/>
          </a:xfrm>
        </p:grpSpPr>
        <p:cxnSp>
          <p:nvCxnSpPr>
            <p:cNvPr id="4" name="Conector reto 3"/>
            <p:cNvCxnSpPr/>
            <p:nvPr userDrawn="1"/>
          </p:nvCxnSpPr>
          <p:spPr>
            <a:xfrm>
              <a:off x="3415629" y="3625454"/>
              <a:ext cx="5726348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</p:cxnSp>
        <p:sp>
          <p:nvSpPr>
            <p:cNvPr id="6" name="Round Same Side Corner Rectangle 6"/>
            <p:cNvSpPr/>
            <p:nvPr userDrawn="1"/>
          </p:nvSpPr>
          <p:spPr>
            <a:xfrm flipV="1">
              <a:off x="3415685" y="1491849"/>
              <a:ext cx="5728328" cy="20252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22"/>
            <p:cNvSpPr>
              <a:spLocks noChangeShapeType="1"/>
            </p:cNvSpPr>
            <p:nvPr userDrawn="1"/>
          </p:nvSpPr>
          <p:spPr bwMode="auto">
            <a:xfrm>
              <a:off x="3414488" y="1629966"/>
              <a:ext cx="572747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9" name="Espaço Reservado para Texto 18"/>
          <p:cNvSpPr>
            <a:spLocks noGrp="1"/>
          </p:cNvSpPr>
          <p:nvPr>
            <p:ph type="body" sz="quarter" idx="11"/>
          </p:nvPr>
        </p:nvSpPr>
        <p:spPr>
          <a:xfrm>
            <a:off x="3539343" y="1626645"/>
            <a:ext cx="5425270" cy="183620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  <a:lvl2pPr marL="182558" indent="-182558" algn="l" defTabSz="914378" rtl="0" eaLnBrk="0" fontAlgn="base" latinLnBrk="0" hangingPunct="0">
              <a:spcBef>
                <a:spcPts val="1200"/>
              </a:spcBef>
              <a:spcAft>
                <a:spcPct val="0"/>
              </a:spcAft>
              <a:buFontTx/>
              <a:buNone/>
              <a:def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4763" indent="-4763">
              <a:spcBef>
                <a:spcPts val="1200"/>
              </a:spcBef>
              <a:spcAft>
                <a:spcPts val="0"/>
              </a:spcAft>
              <a:buFontTx/>
              <a:buNone/>
              <a:def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pic>
        <p:nvPicPr>
          <p:cNvPr id="10" name="Imagem 9" descr="Logo_LCA_abertura_secao_wmf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277" y="4515967"/>
            <a:ext cx="468336" cy="43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\\lcasrv01\MKT\0_Fotos_banco_de_imagens\2_Montagens_paineis\capa_telecom_nov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4156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retha.francesco\Desktop\sinditelebrasi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7" y="4542602"/>
            <a:ext cx="1426097" cy="3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9" name="Picture 1" descr="C:\Users\henrique.vicente\AppData\Local\Microsoft\Windows\Temporary Internet Files\Content.Outlook\6S7R2JSE\logo_painel_2015_horizontal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4335946"/>
            <a:ext cx="1620179" cy="618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03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lcasrv01\MKT\0_Fotos_banco_de_imagens\2_Montagens_paineis\sumario_telecom_nov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69" y="1491854"/>
            <a:ext cx="39719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Same Side Corner Rectangle 6"/>
          <p:cNvSpPr/>
          <p:nvPr userDrawn="1"/>
        </p:nvSpPr>
        <p:spPr>
          <a:xfrm flipV="1">
            <a:off x="-2" y="1491855"/>
            <a:ext cx="5166000" cy="365164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0" y="4997054"/>
            <a:ext cx="516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1587" y="1629966"/>
            <a:ext cx="516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438" tIns="45719" rIns="91438" b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107951" y="1714269"/>
            <a:ext cx="4968106" cy="3206742"/>
          </a:xfrm>
          <a:prstGeom prst="rect">
            <a:avLst/>
          </a:prstGeom>
        </p:spPr>
        <p:txBody>
          <a:bodyPr/>
          <a:lstStyle>
            <a:lvl1pPr marL="177796" indent="-177796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3" pitchFamily="18" charset="2"/>
              <a:buChar char="}"/>
              <a:defRPr sz="1800">
                <a:solidFill>
                  <a:schemeClr val="bg1"/>
                </a:solidFill>
              </a:defRPr>
            </a:lvl1pPr>
            <a:lvl2pPr marL="355591" indent="-177796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531800" indent="-176209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2"/>
            <a:r>
              <a:rPr lang="pt-BR" dirty="0"/>
              <a:t>Quarto nível</a:t>
            </a:r>
          </a:p>
          <a:p>
            <a:pPr lvl="2"/>
            <a:r>
              <a:rPr lang="pt-BR" dirty="0"/>
              <a:t>Quinto nível</a:t>
            </a:r>
          </a:p>
        </p:txBody>
      </p:sp>
      <p:pic>
        <p:nvPicPr>
          <p:cNvPr id="10" name="Imagem 9" descr="Logo_LCA_abertura_secao_wmf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277" y="4515967"/>
            <a:ext cx="468336" cy="43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31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901" y="654845"/>
            <a:ext cx="8712200" cy="4257166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9665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901" y="1087029"/>
            <a:ext cx="8712200" cy="3824982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}"/>
              <a:defRPr lang="pt-B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5591" indent="-18414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8150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20707" indent="-168271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853" indent="-182558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7796" lvl="0" indent="-177796" algn="l" defTabSz="914378" rtl="0" eaLnBrk="1" latinLnBrk="0" hangingPunct="1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}"/>
            </a:pPr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6"/>
          </p:nvPr>
        </p:nvSpPr>
        <p:spPr>
          <a:xfrm>
            <a:off x="215901" y="654846"/>
            <a:ext cx="8712200" cy="351235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3175" indent="0">
              <a:buFontTx/>
              <a:buNone/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0199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88950" y="1139825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29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63514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título mestre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5" r:id="rId3"/>
    <p:sldLayoutId id="2147483732" r:id="rId4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3600" b="1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0" indent="-319080" algn="l" rtl="0" eaLnBrk="0" fontAlgn="base" hangingPunct="0">
        <a:spcBef>
          <a:spcPts val="7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"/>
        <a:defRPr lang="pt-BR" sz="24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39747" indent="-273044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pt-BR" sz="20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378" indent="-228594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pt-BR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71566" indent="-228594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pt-BR" sz="16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828754" indent="-228594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en-US" sz="16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068" indent="-228594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381" indent="-22859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694" indent="-22859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07" indent="-22859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2"/>
          <a:stretch/>
        </p:blipFill>
        <p:spPr>
          <a:xfrm>
            <a:off x="0" y="1"/>
            <a:ext cx="9144000" cy="560109"/>
          </a:xfrm>
          <a:prstGeom prst="rect">
            <a:avLst/>
          </a:prstGeom>
        </p:spPr>
      </p:pic>
      <p:pic>
        <p:nvPicPr>
          <p:cNvPr id="14" name="Imagem 13" descr="RGB_logotipo_lca_curvas_com_contorno.jp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8568445" y="103861"/>
            <a:ext cx="355562" cy="35238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8000" y="91054"/>
            <a:ext cx="8280000" cy="378000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752" y="4948014"/>
            <a:ext cx="2133600" cy="14148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5235D7-71BD-40A9-936C-8BC002B944E4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215901" y="654845"/>
            <a:ext cx="8712200" cy="4257165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marL="177796" lvl="0" indent="-177796" algn="l" defTabSz="914378" rtl="0" eaLnBrk="1" latinLnBrk="0" hangingPunct="1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}"/>
            </a:pPr>
            <a:r>
              <a:rPr lang="pt-BR" dirty="0"/>
              <a:t>Clique para editar os estilos do texto mestre</a:t>
            </a:r>
          </a:p>
          <a:p>
            <a:pPr marL="355591" lvl="1" indent="-184145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marL="538150" lvl="2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707" lvl="3" indent="-168271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marL="904853" lvl="4" indent="-182558" algn="l" defTabSz="914378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40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hf hdr="0" ftr="0" dt="0"/>
  <p:txStyles>
    <p:titleStyle>
      <a:lvl1pPr algn="l" defTabSz="914378" rtl="0" eaLnBrk="1" latinLnBrk="0" hangingPunct="1">
        <a:lnSpc>
          <a:spcPts val="1800"/>
        </a:lnSpc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lang="pt-BR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5591" indent="-184145" algn="l" defTabSz="914378" rtl="0" eaLnBrk="1" latinLnBrk="0" hangingPunct="1">
        <a:spcBef>
          <a:spcPct val="20000"/>
        </a:spcBef>
        <a:buFont typeface="Arial" pitchFamily="34" charset="0"/>
        <a:buChar char="–"/>
        <a:defRPr lang="pt-BR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lang="pt-BR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lang="pt-BR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04853" indent="-182558" algn="l" defTabSz="914378" rtl="0" eaLnBrk="1" latinLnBrk="0" hangingPunct="1">
        <a:spcBef>
          <a:spcPct val="20000"/>
        </a:spcBef>
        <a:buFont typeface="Arial" pitchFamily="34" charset="0"/>
        <a:buChar char="»"/>
        <a:defRPr lang="pt-BR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88950" y="1139825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29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63514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6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87" r:id="rId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3600" b="1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0" indent="-319080" algn="l" rtl="0" eaLnBrk="0" fontAlgn="base" hangingPunct="0">
        <a:spcBef>
          <a:spcPts val="7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"/>
        <a:defRPr lang="pt-BR" sz="24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39747" indent="-273044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pt-BR" sz="20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378" indent="-228594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pt-BR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71566" indent="-228594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pt-BR" sz="16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828754" indent="-228594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en-US" sz="16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068" indent="-228594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381" indent="-22859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694" indent="-22859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07" indent="-22859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3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3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3" y="47672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5098BB-8C5D-4AF0-8A00-A4F18AD346D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85800"/>
              <a:t>06/12/2016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1342" y="47672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 defTabSz="685800"/>
            <a:fld id="{1D3BDA66-DF00-413E-BE3E-8E002249988D}" type="slidenum">
              <a:rPr lang="pt-BR" smtClean="0">
                <a:solidFill>
                  <a:prstClr val="black"/>
                </a:solidFill>
              </a:rPr>
              <a:pPr defTabSz="6858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1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384" tIns="45718" rIns="91384" bIns="4571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84" tIns="45718" rIns="91384" bIns="45718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384" tIns="45718" rIns="91384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DD9F-2B83-45B4-B12E-E63E308236E1}" type="datetime1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384" tIns="45718" rIns="91384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1340" y="4767264"/>
            <a:ext cx="2057400" cy="273844"/>
          </a:xfrm>
          <a:prstGeom prst="rect">
            <a:avLst/>
          </a:prstGeom>
        </p:spPr>
        <p:txBody>
          <a:bodyPr vert="horz" lIns="91384" tIns="45718" rIns="91384" bIns="45718" rtlCol="0" anchor="ctr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1D3BDA66-DF00-413E-BE3E-8E00224998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40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ftr="0" dt="0"/>
  <p:txStyles>
    <p:titleStyle>
      <a:lvl1pPr algn="l" defTabSz="68532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8" indent="-171338" algn="l" defTabSz="6853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13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61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10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1960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4634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7296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9958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2633" indent="-171338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32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650" algn="l" defTabSz="68532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324" algn="l" defTabSz="68532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986" algn="l" defTabSz="68532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0648" algn="l" defTabSz="68532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3323" algn="l" defTabSz="68532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5971" algn="l" defTabSz="68532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8620" algn="l" defTabSz="68532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1270" algn="l" defTabSz="68532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89" y="1131590"/>
            <a:ext cx="4594732" cy="38399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3"/>
          <p:cNvSpPr>
            <a:spLocks/>
          </p:cNvSpPr>
          <p:nvPr/>
        </p:nvSpPr>
        <p:spPr bwMode="auto">
          <a:xfrm>
            <a:off x="137193" y="195486"/>
            <a:ext cx="8869615" cy="79208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/>
        </p:spPr>
        <p:txBody>
          <a:bodyPr lIns="0" tIns="0" rIns="0" bIns="0" anchor="t" anchorCtr="0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pt-BR" sz="6000" b="1" cap="small" dirty="0">
                <a:ea typeface="Tahoma" pitchFamily="34" charset="0"/>
                <a:cs typeface="Tahoma" pitchFamily="34" charset="0"/>
              </a:rPr>
              <a:t>Telecomunicações do Brasil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37193" y="1521898"/>
            <a:ext cx="4544288" cy="130625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lIns="0" tIns="0" rIns="0" bIns="0" anchor="t" anchorCtr="0"/>
          <a:lstStyle>
            <a:defPPr>
              <a:defRPr lang="pt-BR"/>
            </a:defPPr>
            <a:lvl1pPr algn="ctr">
              <a:spcBef>
                <a:spcPts val="0"/>
              </a:spcBef>
              <a:defRPr sz="4800" b="1" cap="small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</a:rPr>
              <a:t>PIS COFINS</a:t>
            </a:r>
          </a:p>
          <a:p>
            <a:r>
              <a:rPr lang="pt-BR" sz="3200" dirty="0">
                <a:solidFill>
                  <a:schemeClr val="tx1"/>
                </a:solidFill>
              </a:rPr>
              <a:t>simplificação ou aumento?</a:t>
            </a:r>
          </a:p>
          <a:p>
            <a:r>
              <a:rPr lang="pt-BR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27682" y="3051565"/>
            <a:ext cx="3550232" cy="72027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lIns="0" tIns="0" rIns="0" bIns="0" anchor="t" anchorCtr="0"/>
          <a:lstStyle>
            <a:defPPr>
              <a:defRPr lang="pt-BR"/>
            </a:defPPr>
            <a:lvl1pPr algn="ctr">
              <a:spcBef>
                <a:spcPts val="0"/>
              </a:spcBef>
              <a:defRPr sz="4800" b="1" cap="small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sz="2800" dirty="0">
                <a:solidFill>
                  <a:schemeClr val="tx1"/>
                </a:solidFill>
              </a:rPr>
              <a:t>Eduardo Levy</a:t>
            </a:r>
          </a:p>
          <a:p>
            <a:r>
              <a:rPr lang="pt-BR" sz="1600" b="0" dirty="0">
                <a:solidFill>
                  <a:schemeClr val="tx1"/>
                </a:solidFill>
              </a:rPr>
              <a:t>Brasília, 06 de Dezembro de 2016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11" y="4155926"/>
            <a:ext cx="2306252" cy="7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03100" cy="5143500"/>
          </a:xfrm>
          <a:prstGeom prst="rect">
            <a:avLst/>
          </a:prstGeom>
        </p:spPr>
      </p:pic>
      <p:sp>
        <p:nvSpPr>
          <p:cNvPr id="28" name="Título 5"/>
          <p:cNvSpPr>
            <a:spLocks noGrp="1"/>
          </p:cNvSpPr>
          <p:nvPr>
            <p:ph type="title"/>
          </p:nvPr>
        </p:nvSpPr>
        <p:spPr>
          <a:xfrm>
            <a:off x="4544616" y="1401101"/>
            <a:ext cx="4599384" cy="100781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6000" b="1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Eduardo Levy</a:t>
            </a:r>
            <a:endParaRPr sz="2775" b="1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922230" y="2340950"/>
            <a:ext cx="3844157" cy="4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25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levy@febratel.org.br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19822"/>
            <a:ext cx="2357887" cy="78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018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2721"/>
            <a:ext cx="3524250" cy="5143500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 bwMode="auto">
          <a:xfrm>
            <a:off x="537901" y="339502"/>
            <a:ext cx="5400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/>
            <a:r>
              <a:rPr lang="pt-BR" sz="4400" b="1" dirty="0"/>
              <a:t>“Vá buscar o quinto nos infernos!” </a:t>
            </a:r>
          </a:p>
          <a:p>
            <a:pPr lvl="0" algn="ctr"/>
            <a:r>
              <a:rPr lang="pt-BR" sz="3200" b="1" dirty="0"/>
              <a:t>O termo tem sua origem no período colonial do Brasil e diz respeito à cobrança de impostos pelo Império Português que cobrava 1/5 (20%) da produção da colônia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272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06" y="5645"/>
            <a:ext cx="5103724" cy="510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502823"/>
              </p:ext>
            </p:extLst>
          </p:nvPr>
        </p:nvGraphicFramePr>
        <p:xfrm>
          <a:off x="1044087" y="1160689"/>
          <a:ext cx="7344556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80089" y="1707657"/>
            <a:ext cx="1932000" cy="1942708"/>
          </a:xfrm>
          <a:prstGeom prst="rect">
            <a:avLst/>
          </a:prstGeom>
          <a:noFill/>
        </p:spPr>
        <p:txBody>
          <a:bodyPr wrap="square" lIns="91311" tIns="45655" rIns="91311" bIns="45655" rtlCol="0">
            <a:spAutoFit/>
          </a:bodyPr>
          <a:lstStyle/>
          <a:p>
            <a:pPr marL="0" marR="0" lvl="0" indent="0" algn="ctr" defTabSz="91299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Governo: </a:t>
            </a:r>
          </a:p>
          <a:p>
            <a:pPr marL="0" marR="0" lvl="0" indent="0" algn="ctr" defTabSz="91299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75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6 vezes</a:t>
            </a:r>
            <a:r>
              <a:rPr kumimoji="0" lang="pt-BR" sz="15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mais recursos que o valor dos trabalhadores e </a:t>
            </a:r>
          </a:p>
          <a:p>
            <a:pPr marL="0" marR="0" lvl="0" indent="0" algn="ctr" defTabSz="91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75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9 vezes </a:t>
            </a:r>
            <a:r>
              <a:rPr kumimoji="0" lang="pt-BR" sz="15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dos acionistas</a:t>
            </a:r>
          </a:p>
          <a:p>
            <a:pPr marL="0" marR="0" lvl="0" indent="0" algn="ctr" defTabSz="91299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Sem risco!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858" y="4883669"/>
            <a:ext cx="6586799" cy="265326"/>
          </a:xfrm>
          <a:prstGeom prst="rect">
            <a:avLst/>
          </a:prstGeom>
          <a:noFill/>
        </p:spPr>
        <p:txBody>
          <a:bodyPr wrap="none" lIns="91311" tIns="45655" rIns="91311" bIns="45655" rtlCol="0">
            <a:spAutoFit/>
          </a:bodyPr>
          <a:lstStyle/>
          <a:p>
            <a:pPr marL="0" marR="0" lvl="0" indent="0" algn="l" defTabSz="91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Fonte: “O Desempenho das Telecomunicações no Brasil – Séries Temporais – 2015” publicado pela Telebrasil.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9269" y="206305"/>
            <a:ext cx="8135845" cy="946282"/>
          </a:xfrm>
          <a:prstGeom prst="rect">
            <a:avLst/>
          </a:prstGeom>
          <a:noFill/>
        </p:spPr>
        <p:txBody>
          <a:bodyPr wrap="square" lIns="91311" tIns="45655" rIns="91311" bIns="45655" rtlCol="0">
            <a:spAutoFit/>
          </a:bodyPr>
          <a:lstStyle/>
          <a:p>
            <a:pPr marL="0" marR="0" lvl="0" indent="0" algn="ctr" defTabSz="91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 a elevada carga tributária, o Estado se apropria da maior parte da riqueza gerada pelo Setor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32753" y="2871764"/>
            <a:ext cx="1391467" cy="923198"/>
          </a:xfrm>
          <a:prstGeom prst="rect">
            <a:avLst/>
          </a:prstGeom>
          <a:noFill/>
        </p:spPr>
        <p:txBody>
          <a:bodyPr wrap="none" lIns="91311" tIns="45655" rIns="91311" bIns="45655" rtlCol="0">
            <a:spAutoFit/>
          </a:bodyPr>
          <a:lstStyle/>
          <a:p>
            <a:pPr marL="0" marR="0" lvl="0" indent="0" algn="l" defTabSz="91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58%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72699" y="2066935"/>
            <a:ext cx="989113" cy="646200"/>
          </a:xfrm>
          <a:prstGeom prst="rect">
            <a:avLst/>
          </a:prstGeom>
          <a:noFill/>
        </p:spPr>
        <p:txBody>
          <a:bodyPr wrap="none" lIns="91311" tIns="45655" rIns="91311" bIns="45655" rtlCol="0">
            <a:spAutoFit/>
          </a:bodyPr>
          <a:lstStyle/>
          <a:p>
            <a:pPr marL="0" marR="0" lvl="0" indent="0" algn="l" defTabSz="91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22%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344631" y="2839826"/>
            <a:ext cx="625232" cy="519242"/>
          </a:xfrm>
          <a:prstGeom prst="rect">
            <a:avLst/>
          </a:prstGeom>
          <a:noFill/>
        </p:spPr>
        <p:txBody>
          <a:bodyPr wrap="none" lIns="91311" tIns="45655" rIns="91311" bIns="45655" rtlCol="0">
            <a:spAutoFit/>
          </a:bodyPr>
          <a:lstStyle/>
          <a:p>
            <a:pPr marL="0" marR="0" lvl="0" indent="0" algn="l" defTabSz="91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9%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364707" y="3415890"/>
            <a:ext cx="625232" cy="519242"/>
          </a:xfrm>
          <a:prstGeom prst="rect">
            <a:avLst/>
          </a:prstGeom>
          <a:noFill/>
        </p:spPr>
        <p:txBody>
          <a:bodyPr wrap="none" lIns="91311" tIns="45655" rIns="91311" bIns="45655" rtlCol="0">
            <a:spAutoFit/>
          </a:bodyPr>
          <a:lstStyle/>
          <a:p>
            <a:pPr marL="0" marR="0" lvl="0" indent="0" algn="l" defTabSz="91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6%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76711" y="3847938"/>
            <a:ext cx="625232" cy="519242"/>
          </a:xfrm>
          <a:prstGeom prst="rect">
            <a:avLst/>
          </a:prstGeom>
          <a:noFill/>
        </p:spPr>
        <p:txBody>
          <a:bodyPr wrap="none" lIns="91311" tIns="45655" rIns="91311" bIns="45655" rtlCol="0">
            <a:spAutoFit/>
          </a:bodyPr>
          <a:lstStyle/>
          <a:p>
            <a:pPr marL="0" marR="0" lvl="0" indent="0" algn="l" defTabSz="91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7625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4871" r="4365" b="5127"/>
          <a:stretch/>
        </p:blipFill>
        <p:spPr bwMode="auto">
          <a:xfrm>
            <a:off x="5292080" y="737755"/>
            <a:ext cx="3647211" cy="3657600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3"/>
          <p:cNvSpPr txBox="1">
            <a:spLocks/>
          </p:cNvSpPr>
          <p:nvPr/>
        </p:nvSpPr>
        <p:spPr bwMode="auto">
          <a:xfrm>
            <a:off x="323528" y="843558"/>
            <a:ext cx="511256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>
              <a:spcBef>
                <a:spcPts val="1200"/>
              </a:spcBef>
            </a:pPr>
            <a:r>
              <a:rPr lang="pt-BR" sz="4000" b="1" dirty="0"/>
              <a:t>Hoje, a carga tributária de </a:t>
            </a:r>
            <a:r>
              <a:rPr lang="pt-BR" sz="4000" b="1" dirty="0" err="1"/>
              <a:t>telecom</a:t>
            </a:r>
            <a:r>
              <a:rPr lang="pt-BR" sz="4000" b="1" dirty="0"/>
              <a:t> é mais que o </a:t>
            </a:r>
            <a:r>
              <a:rPr lang="pt-BR" sz="4400" b="1" dirty="0"/>
              <a:t>DOBRO</a:t>
            </a:r>
            <a:r>
              <a:rPr lang="pt-BR" sz="4000" b="1" dirty="0"/>
              <a:t> do </a:t>
            </a:r>
          </a:p>
          <a:p>
            <a:pPr lvl="0" algn="ctr">
              <a:spcBef>
                <a:spcPts val="1200"/>
              </a:spcBef>
            </a:pPr>
            <a:r>
              <a:rPr lang="pt-BR" sz="4400" b="1" dirty="0"/>
              <a:t>“QUINTO DOS INFERNOS”</a:t>
            </a:r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925" y="4869533"/>
            <a:ext cx="3244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43% é o percentual de tributos sobre a receita líquida</a:t>
            </a:r>
          </a:p>
        </p:txBody>
      </p:sp>
    </p:spTree>
    <p:extLst>
      <p:ext uri="{BB962C8B-B14F-4D97-AF65-F5344CB8AC3E}">
        <p14:creationId xmlns:p14="http://schemas.microsoft.com/office/powerpoint/2010/main" val="429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15" y="5645"/>
            <a:ext cx="5104388" cy="510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548843" y="1403621"/>
            <a:ext cx="3415648" cy="3544395"/>
          </a:xfrm>
          <a:prstGeom prst="rect">
            <a:avLst/>
          </a:prstGeom>
        </p:spPr>
        <p:txBody>
          <a:bodyPr lIns="68183" tIns="34181" rIns="68183" bIns="3418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 retorno sobre o capital investido (ROIC) é o principal parâmetro analisado para se defender e determinar um investimento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Idealmente, deve apontar para um percentual de retorno superior ao custo de capital (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WACC em 16,2%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), caso contrário, seria mais vantajoso aplicar o capital com baixo risco na SELIC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 ROIC médio do setor (empresas de capital aberto) caiu de 9,5% em 2012 para 4,5% em 2015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Desde o ano de 2012, o ROIC tem estado abaixo do Custo de Capital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Isto significa que já é muito arriscado investir em Telecom no Brasil e para se estimular mais investimentos uma das principais alternativas é reduzir a carga fiscal (uma das maiores do mundo)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Bloomberg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13822" y="123563"/>
            <a:ext cx="8100900" cy="1077079"/>
          </a:xfrm>
          <a:prstGeom prst="rect">
            <a:avLst/>
          </a:prstGeom>
          <a:noFill/>
        </p:spPr>
        <p:txBody>
          <a:bodyPr wrap="square" lIns="90876" tIns="45439" rIns="90876" bIns="45439" rtlCol="0">
            <a:spAutoFit/>
          </a:bodyPr>
          <a:lstStyle/>
          <a:p>
            <a:pPr marL="0" marR="0" lvl="0" indent="0" algn="ctr" defTabSz="908471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 Setor de Telecomunicações no Brasil está perdendo a atratividade</a:t>
            </a:r>
          </a:p>
        </p:txBody>
      </p:sp>
      <p:graphicFrame>
        <p:nvGraphicFramePr>
          <p:cNvPr id="7" name="Gráfico 6"/>
          <p:cNvGraphicFramePr/>
          <p:nvPr>
            <p:extLst/>
          </p:nvPr>
        </p:nvGraphicFramePr>
        <p:xfrm>
          <a:off x="183421" y="1285756"/>
          <a:ext cx="5243947" cy="357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89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3"/>
          <p:cNvSpPr txBox="1">
            <a:spLocks/>
          </p:cNvSpPr>
          <p:nvPr/>
        </p:nvSpPr>
        <p:spPr bwMode="auto">
          <a:xfrm>
            <a:off x="211410" y="195487"/>
            <a:ext cx="76009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eaLnBrk="1" hangingPunct="1">
              <a:lnSpc>
                <a:spcPct val="90000"/>
              </a:lnSpc>
            </a:pPr>
            <a:endParaRPr lang="pt-BR" dirty="0"/>
          </a:p>
        </p:txBody>
      </p:sp>
      <p:sp>
        <p:nvSpPr>
          <p:cNvPr id="11" name="Título 3"/>
          <p:cNvSpPr txBox="1">
            <a:spLocks/>
          </p:cNvSpPr>
          <p:nvPr/>
        </p:nvSpPr>
        <p:spPr bwMode="auto">
          <a:xfrm>
            <a:off x="211410" y="348653"/>
            <a:ext cx="8064896" cy="70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/>
            <a:r>
              <a:rPr lang="pt-BR" sz="3200" dirty="0"/>
              <a:t>Nova CSS: Simplificação ou Aumento?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88738" y="3507854"/>
            <a:ext cx="3497564" cy="117724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 consumidor final dos serviços de </a:t>
            </a:r>
            <a:r>
              <a:rPr lang="pt-BR" b="1" dirty="0" err="1">
                <a:solidFill>
                  <a:schemeClr val="bg1"/>
                </a:solidFill>
              </a:rPr>
              <a:t>telecom</a:t>
            </a:r>
            <a:r>
              <a:rPr lang="pt-BR" b="1" dirty="0">
                <a:solidFill>
                  <a:schemeClr val="bg1"/>
                </a:solidFill>
              </a:rPr>
              <a:t> será o mais penalizado: aumento do valor dos serviços e consequente redução do uso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1" r="47687" b="7418"/>
          <a:stretch/>
        </p:blipFill>
        <p:spPr>
          <a:xfrm>
            <a:off x="5868143" y="1419622"/>
            <a:ext cx="3278087" cy="16747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53094" l="9987" r="100000">
                        <a14:foregroundMark x1="81625" y1="44311" x2="94141" y2="3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" b="45039"/>
          <a:stretch/>
        </p:blipFill>
        <p:spPr>
          <a:xfrm>
            <a:off x="4451283" y="0"/>
            <a:ext cx="4705339" cy="1675897"/>
          </a:xfrm>
          <a:prstGeom prst="rect">
            <a:avLst/>
          </a:prstGeom>
        </p:spPr>
      </p:pic>
      <p:sp>
        <p:nvSpPr>
          <p:cNvPr id="4" name="Fluxograma: Conector 3"/>
          <p:cNvSpPr/>
          <p:nvPr/>
        </p:nvSpPr>
        <p:spPr>
          <a:xfrm>
            <a:off x="494162" y="2142518"/>
            <a:ext cx="1332000" cy="1332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56363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Custo adicional com a arrecadação da nova CSS</a:t>
            </a:r>
          </a:p>
        </p:txBody>
      </p:sp>
      <p:sp>
        <p:nvSpPr>
          <p:cNvPr id="12" name="Fluxograma: Conector 11"/>
          <p:cNvSpPr/>
          <p:nvPr/>
        </p:nvSpPr>
        <p:spPr>
          <a:xfrm>
            <a:off x="2444111" y="1347614"/>
            <a:ext cx="2489760" cy="248976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88741" y="2530458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R$ 1,7bi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679740" y="215189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R$ 3,8 bi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0681" y="3457332"/>
            <a:ext cx="1458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/>
              <a:t>alíquota 9,25%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982843" y="3817372"/>
            <a:ext cx="13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/>
              <a:t>alíquota 12%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4196" y="1194306"/>
            <a:ext cx="17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Estudo da KPMG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93189" y="4304441"/>
            <a:ext cx="4494835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400" b="1" dirty="0"/>
              <a:t>A definição da alíquota determinará se haverá estímulo ao uso dos serviços de </a:t>
            </a:r>
            <a:r>
              <a:rPr lang="pt-BR" sz="1400" b="1" dirty="0" err="1"/>
              <a:t>telecom</a:t>
            </a:r>
            <a:r>
              <a:rPr lang="pt-BR" sz="1400" b="1" dirty="0"/>
              <a:t> ou se o País como um todo terá sua produtividade e competitividade prejudicadas</a:t>
            </a:r>
          </a:p>
        </p:txBody>
      </p:sp>
    </p:spTree>
    <p:extLst>
      <p:ext uri="{BB962C8B-B14F-4D97-AF65-F5344CB8AC3E}">
        <p14:creationId xmlns:p14="http://schemas.microsoft.com/office/powerpoint/2010/main" val="39235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800600" y="707114"/>
            <a:ext cx="4272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pt-BR" sz="3200" kern="0" dirty="0">
                <a:solidFill>
                  <a:sysClr val="windowText" lastClr="000000"/>
                </a:solidFill>
              </a:rPr>
              <a:t>Em 2014, a </a:t>
            </a:r>
            <a:r>
              <a:rPr lang="pt-BR" sz="3200" kern="0" dirty="0" err="1">
                <a:solidFill>
                  <a:sysClr val="windowText" lastClr="000000"/>
                </a:solidFill>
              </a:rPr>
              <a:t>Telebrasil</a:t>
            </a:r>
            <a:r>
              <a:rPr lang="pt-BR" sz="3200" kern="0" dirty="0">
                <a:solidFill>
                  <a:sysClr val="windowText" lastClr="000000"/>
                </a:solidFill>
              </a:rPr>
              <a:t> junto com a Febratel e </a:t>
            </a:r>
            <a:r>
              <a:rPr lang="pt-BR" sz="3200" kern="0" dirty="0" err="1">
                <a:solidFill>
                  <a:sysClr val="windowText" lastClr="000000"/>
                </a:solidFill>
              </a:rPr>
              <a:t>Fenainfo</a:t>
            </a:r>
            <a:r>
              <a:rPr lang="pt-BR" sz="3200" kern="0" dirty="0">
                <a:solidFill>
                  <a:sysClr val="windowText" lastClr="000000"/>
                </a:solidFill>
              </a:rPr>
              <a:t> lançou o </a:t>
            </a:r>
          </a:p>
          <a:p>
            <a:pPr algn="ctr" defTabSz="914378"/>
            <a:r>
              <a:rPr lang="pt-BR" sz="3600" b="1" i="1" kern="0" dirty="0">
                <a:solidFill>
                  <a:sysClr val="windowText" lastClr="000000"/>
                </a:solidFill>
              </a:rPr>
              <a:t>Projeto Brasil </a:t>
            </a:r>
          </a:p>
          <a:p>
            <a:pPr algn="ctr" defTabSz="914378"/>
            <a:r>
              <a:rPr lang="pt-BR" sz="3600" b="1" i="1" kern="0" dirty="0">
                <a:solidFill>
                  <a:sysClr val="windowText" lastClr="000000"/>
                </a:solidFill>
              </a:rPr>
              <a:t>Digital Inovador e Competitivo </a:t>
            </a:r>
          </a:p>
          <a:p>
            <a:pPr algn="ctr" defTabSz="914378"/>
            <a:r>
              <a:rPr lang="pt-BR" sz="3600" b="1" i="1" kern="0" dirty="0">
                <a:solidFill>
                  <a:sysClr val="windowText" lastClr="000000"/>
                </a:solidFill>
              </a:rPr>
              <a:t>2015-2022</a:t>
            </a:r>
            <a:endParaRPr lang="pt-BR" sz="4000" b="1" i="1" kern="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inga" pitchFamily="34" charset="0"/>
              <a:ea typeface="Verdana" pitchFamily="34" charset="0"/>
              <a:cs typeface="Kaling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202">
            <a:off x="492893" y="1025364"/>
            <a:ext cx="4267377" cy="240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0074" y="4019704"/>
            <a:ext cx="477493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Inciativas para colocar o Brasil entre as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20 economias mais competitivas no ranking do Fórum Econômico Mundial até 2022</a:t>
            </a:r>
          </a:p>
        </p:txBody>
      </p:sp>
    </p:spTree>
    <p:extLst>
      <p:ext uri="{BB962C8B-B14F-4D97-AF65-F5344CB8AC3E}">
        <p14:creationId xmlns:p14="http://schemas.microsoft.com/office/powerpoint/2010/main" val="34297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/>
          <p:cNvSpPr/>
          <p:nvPr/>
        </p:nvSpPr>
        <p:spPr>
          <a:xfrm>
            <a:off x="2636360" y="4068567"/>
            <a:ext cx="457381" cy="2491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riângulo isósceles 42"/>
          <p:cNvSpPr/>
          <p:nvPr/>
        </p:nvSpPr>
        <p:spPr>
          <a:xfrm>
            <a:off x="4652584" y="1948766"/>
            <a:ext cx="544932" cy="43319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754752" y="1498277"/>
            <a:ext cx="3323807" cy="924729"/>
          </a:xfrm>
          <a:custGeom>
            <a:avLst/>
            <a:gdLst>
              <a:gd name="connsiteX0" fmla="*/ 0 w 3065640"/>
              <a:gd name="connsiteY0" fmla="*/ 0 h 1087983"/>
              <a:gd name="connsiteX1" fmla="*/ 3065640 w 3065640"/>
              <a:gd name="connsiteY1" fmla="*/ 0 h 1087983"/>
              <a:gd name="connsiteX2" fmla="*/ 3065640 w 3065640"/>
              <a:gd name="connsiteY2" fmla="*/ 1087983 h 1087983"/>
              <a:gd name="connsiteX3" fmla="*/ 0 w 3065640"/>
              <a:gd name="connsiteY3" fmla="*/ 1087983 h 1087983"/>
              <a:gd name="connsiteX4" fmla="*/ 0 w 3065640"/>
              <a:gd name="connsiteY4" fmla="*/ 0 h 10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640" h="1087983">
                <a:moveTo>
                  <a:pt x="0" y="0"/>
                </a:moveTo>
                <a:lnTo>
                  <a:pt x="3065640" y="0"/>
                </a:lnTo>
                <a:lnTo>
                  <a:pt x="3065640" y="1087983"/>
                </a:lnTo>
                <a:lnTo>
                  <a:pt x="0" y="10879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000" tIns="49530" rIns="49530" bIns="49530" numCol="1" spcCol="1270" anchor="ctr" anchorCtr="0">
            <a:noAutofit/>
          </a:bodyPr>
          <a:lstStyle/>
          <a:p>
            <a:pPr marL="0" marR="0" lvl="0" indent="0" algn="l" defTabSz="5778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SERVIÇOS E APLICAÇÕES</a:t>
            </a:r>
          </a:p>
          <a:p>
            <a:pPr marL="0" marR="0" lvl="0" indent="0" algn="l" defTabSz="5778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Promover o </a:t>
            </a:r>
            <a:r>
              <a:rPr kumimoji="0" lang="pt-B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desenvolvimento econômico sustentável </a:t>
            </a: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kumimoji="0" lang="pt-B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bem-estar social</a:t>
            </a: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em linha com as demandas da sociedade</a:t>
            </a: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233772" y="293796"/>
            <a:ext cx="8676456" cy="696312"/>
          </a:xfrm>
          <a:effectLst/>
        </p:spPr>
        <p:txBody>
          <a:bodyPr>
            <a:noAutofit/>
          </a:bodyPr>
          <a:lstStyle/>
          <a:p>
            <a:pPr algn="l"/>
            <a:r>
              <a:rPr lang="pt-BR" sz="2800" dirty="0">
                <a:solidFill>
                  <a:schemeClr val="tx1"/>
                </a:solidFill>
              </a:rPr>
              <a:t>Projeto </a:t>
            </a:r>
            <a:r>
              <a:rPr lang="pt-BR" sz="2800" i="1" dirty="0">
                <a:solidFill>
                  <a:schemeClr val="tx1"/>
                </a:solidFill>
              </a:rPr>
              <a:t>Brasil Digital Inovador e Competitivo 2015-2022</a:t>
            </a: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5 eixos estratégicos :: 15 linhas de ação :: 45 iniciativas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32104" y="126038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8" name="Forma livre 37"/>
          <p:cNvSpPr/>
          <p:nvPr/>
        </p:nvSpPr>
        <p:spPr>
          <a:xfrm>
            <a:off x="1070865" y="2707897"/>
            <a:ext cx="3323807" cy="924729"/>
          </a:xfrm>
          <a:custGeom>
            <a:avLst/>
            <a:gdLst>
              <a:gd name="connsiteX0" fmla="*/ 0 w 3065640"/>
              <a:gd name="connsiteY0" fmla="*/ 0 h 1087983"/>
              <a:gd name="connsiteX1" fmla="*/ 3065640 w 3065640"/>
              <a:gd name="connsiteY1" fmla="*/ 0 h 1087983"/>
              <a:gd name="connsiteX2" fmla="*/ 3065640 w 3065640"/>
              <a:gd name="connsiteY2" fmla="*/ 1087983 h 1087983"/>
              <a:gd name="connsiteX3" fmla="*/ 0 w 3065640"/>
              <a:gd name="connsiteY3" fmla="*/ 1087983 h 1087983"/>
              <a:gd name="connsiteX4" fmla="*/ 0 w 3065640"/>
              <a:gd name="connsiteY4" fmla="*/ 0 h 10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640" h="1087983">
                <a:moveTo>
                  <a:pt x="0" y="0"/>
                </a:moveTo>
                <a:lnTo>
                  <a:pt x="3065640" y="0"/>
                </a:lnTo>
                <a:lnTo>
                  <a:pt x="3065640" y="1087983"/>
                </a:lnTo>
                <a:lnTo>
                  <a:pt x="0" y="10879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000" tIns="49530" rIns="49530" bIns="49530" numCol="1" spcCol="1270" anchor="ctr" anchorCtr="0">
            <a:noAutofit/>
          </a:bodyPr>
          <a:lstStyle/>
          <a:p>
            <a:pPr marL="0" marR="0" lvl="0" indent="0" algn="l" defTabSz="5778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AMBIENTE INSTITUCIONAL</a:t>
            </a:r>
          </a:p>
          <a:p>
            <a:pPr marL="0" marR="0" lvl="0" indent="0" defTabSz="5778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Promover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pt-BR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investimentos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de forma estável, duradoura e transparente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569895" y="2458131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40" name="Forma livre 39"/>
          <p:cNvSpPr/>
          <p:nvPr/>
        </p:nvSpPr>
        <p:spPr>
          <a:xfrm>
            <a:off x="4847554" y="1504734"/>
            <a:ext cx="3323807" cy="924729"/>
          </a:xfrm>
          <a:custGeom>
            <a:avLst/>
            <a:gdLst>
              <a:gd name="connsiteX0" fmla="*/ 0 w 3065640"/>
              <a:gd name="connsiteY0" fmla="*/ 0 h 1087983"/>
              <a:gd name="connsiteX1" fmla="*/ 3065640 w 3065640"/>
              <a:gd name="connsiteY1" fmla="*/ 0 h 1087983"/>
              <a:gd name="connsiteX2" fmla="*/ 3065640 w 3065640"/>
              <a:gd name="connsiteY2" fmla="*/ 1087983 h 1087983"/>
              <a:gd name="connsiteX3" fmla="*/ 0 w 3065640"/>
              <a:gd name="connsiteY3" fmla="*/ 1087983 h 1087983"/>
              <a:gd name="connsiteX4" fmla="*/ 0 w 3065640"/>
              <a:gd name="connsiteY4" fmla="*/ 0 h 10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640" h="1087983">
                <a:moveTo>
                  <a:pt x="0" y="0"/>
                </a:moveTo>
                <a:lnTo>
                  <a:pt x="3065640" y="0"/>
                </a:lnTo>
                <a:lnTo>
                  <a:pt x="3065640" y="1087983"/>
                </a:lnTo>
                <a:lnTo>
                  <a:pt x="0" y="10879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000" tIns="49530" rIns="49530" bIns="49530" numCol="1" spcCol="1270" anchor="ctr" anchorCtr="0">
            <a:noAutofit/>
          </a:bodyPr>
          <a:lstStyle/>
          <a:p>
            <a:pPr marL="0" marR="0" lvl="0" indent="0" algn="l" defTabSz="5778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CONECTIVIDADE EFETIVA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5778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Criar condições para o </a:t>
            </a:r>
            <a:r>
              <a:rPr kumimoji="0" lang="pt-BR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uso pleno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pela sociedade, da </a:t>
            </a:r>
            <a:r>
              <a:rPr kumimoji="0" lang="pt-BR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infraestrutura de Telecomunicações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389281" y="1254968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44" name="Forma livre 43"/>
          <p:cNvSpPr/>
          <p:nvPr/>
        </p:nvSpPr>
        <p:spPr>
          <a:xfrm>
            <a:off x="5280641" y="2712982"/>
            <a:ext cx="3323807" cy="924729"/>
          </a:xfrm>
          <a:custGeom>
            <a:avLst/>
            <a:gdLst>
              <a:gd name="connsiteX0" fmla="*/ 0 w 3065640"/>
              <a:gd name="connsiteY0" fmla="*/ 0 h 1087983"/>
              <a:gd name="connsiteX1" fmla="*/ 3065640 w 3065640"/>
              <a:gd name="connsiteY1" fmla="*/ 0 h 1087983"/>
              <a:gd name="connsiteX2" fmla="*/ 3065640 w 3065640"/>
              <a:gd name="connsiteY2" fmla="*/ 1087983 h 1087983"/>
              <a:gd name="connsiteX3" fmla="*/ 0 w 3065640"/>
              <a:gd name="connsiteY3" fmla="*/ 1087983 h 1087983"/>
              <a:gd name="connsiteX4" fmla="*/ 0 w 3065640"/>
              <a:gd name="connsiteY4" fmla="*/ 0 h 10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640" h="1087983">
                <a:moveTo>
                  <a:pt x="0" y="0"/>
                </a:moveTo>
                <a:lnTo>
                  <a:pt x="3065640" y="0"/>
                </a:lnTo>
                <a:lnTo>
                  <a:pt x="3065640" y="1087983"/>
                </a:lnTo>
                <a:lnTo>
                  <a:pt x="0" y="10879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000" tIns="49530" rIns="49530" bIns="49530" numCol="1" spcCol="1270" anchor="ctr" anchorCtr="0">
            <a:noAutofit/>
          </a:bodyPr>
          <a:lstStyle/>
          <a:p>
            <a:pPr marL="0" marR="0" lvl="0" indent="0" algn="l" defTabSz="5778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CAPACITAÇÃO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5778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Qualificar capital humano 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 garantir </a:t>
            </a:r>
            <a:r>
              <a:rPr kumimoji="0" lang="pt-BR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fluxo contínuo de formação</a:t>
            </a:r>
            <a:endParaRPr kumimoji="0" lang="pt-BR" sz="1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810493" y="246321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6" name="Forma livre 45"/>
          <p:cNvSpPr/>
          <p:nvPr/>
        </p:nvSpPr>
        <p:spPr>
          <a:xfrm>
            <a:off x="2852062" y="3819651"/>
            <a:ext cx="3888754" cy="924729"/>
          </a:xfrm>
          <a:custGeom>
            <a:avLst/>
            <a:gdLst>
              <a:gd name="connsiteX0" fmla="*/ 0 w 3065640"/>
              <a:gd name="connsiteY0" fmla="*/ 0 h 1087983"/>
              <a:gd name="connsiteX1" fmla="*/ 3065640 w 3065640"/>
              <a:gd name="connsiteY1" fmla="*/ 0 h 1087983"/>
              <a:gd name="connsiteX2" fmla="*/ 3065640 w 3065640"/>
              <a:gd name="connsiteY2" fmla="*/ 1087983 h 1087983"/>
              <a:gd name="connsiteX3" fmla="*/ 0 w 3065640"/>
              <a:gd name="connsiteY3" fmla="*/ 1087983 h 1087983"/>
              <a:gd name="connsiteX4" fmla="*/ 0 w 3065640"/>
              <a:gd name="connsiteY4" fmla="*/ 0 h 10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640" h="1087983">
                <a:moveTo>
                  <a:pt x="0" y="0"/>
                </a:moveTo>
                <a:lnTo>
                  <a:pt x="3065640" y="0"/>
                </a:lnTo>
                <a:lnTo>
                  <a:pt x="3065640" y="1087983"/>
                </a:lnTo>
                <a:lnTo>
                  <a:pt x="0" y="10879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000" tIns="49530" rIns="49530" bIns="49530" numCol="1" spcCol="1270" anchor="ctr" anchorCtr="0">
            <a:noAutofit/>
          </a:bodyPr>
          <a:lstStyle/>
          <a:p>
            <a:pPr marL="0" marR="0" lvl="0" indent="0" algn="l" defTabSz="5778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INOVAÇÃO E EMPREENDEDORISMO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5778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Gerar e disseminar </a:t>
            </a:r>
            <a:r>
              <a:rPr kumimoji="0" lang="pt-BR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cultura da inovação, 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 forma perene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2346289" y="3569885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068378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25249" r="23599" b="857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508206" y="843558"/>
            <a:ext cx="5456282" cy="32316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chemeClr val="bg1"/>
                </a:solidFill>
              </a:rPr>
              <a:t>Um setor que gera </a:t>
            </a:r>
            <a:r>
              <a:rPr lang="pt-BR" sz="2800" b="1" dirty="0">
                <a:solidFill>
                  <a:schemeClr val="bg1"/>
                </a:solidFill>
              </a:rPr>
              <a:t>produtividade</a:t>
            </a:r>
            <a:r>
              <a:rPr lang="pt-BR" sz="2800" dirty="0">
                <a:solidFill>
                  <a:schemeClr val="bg1"/>
                </a:solidFill>
              </a:rPr>
              <a:t> e </a:t>
            </a:r>
            <a:r>
              <a:rPr lang="pt-BR" sz="2800" b="1" dirty="0">
                <a:solidFill>
                  <a:schemeClr val="bg1"/>
                </a:solidFill>
              </a:rPr>
              <a:t>competitividade</a:t>
            </a:r>
            <a:r>
              <a:rPr lang="pt-BR" sz="2800" dirty="0">
                <a:solidFill>
                  <a:schemeClr val="bg1"/>
                </a:solidFill>
              </a:rPr>
              <a:t>, </a:t>
            </a:r>
            <a:r>
              <a:rPr lang="pt-BR" sz="3200" b="1" u="sng" dirty="0">
                <a:solidFill>
                  <a:schemeClr val="bg1"/>
                </a:solidFill>
              </a:rPr>
              <a:t>permeando todos os demais setores</a:t>
            </a:r>
            <a:r>
              <a:rPr lang="pt-BR" sz="2800" dirty="0">
                <a:solidFill>
                  <a:schemeClr val="bg1"/>
                </a:solidFill>
              </a:rPr>
              <a:t>, tem que ser </a:t>
            </a:r>
            <a:r>
              <a:rPr lang="pt-BR" sz="2800" b="1" dirty="0">
                <a:solidFill>
                  <a:schemeClr val="bg1"/>
                </a:solidFill>
              </a:rPr>
              <a:t>estimulado</a:t>
            </a:r>
            <a:r>
              <a:rPr lang="pt-BR" sz="2800" dirty="0">
                <a:solidFill>
                  <a:schemeClr val="bg1"/>
                </a:solidFill>
              </a:rPr>
              <a:t> a </a:t>
            </a:r>
            <a:r>
              <a:rPr lang="pt-BR" sz="2800" b="1" dirty="0">
                <a:solidFill>
                  <a:schemeClr val="bg1"/>
                </a:solidFill>
              </a:rPr>
              <a:t>investir</a:t>
            </a:r>
            <a:r>
              <a:rPr lang="pt-BR" sz="2800" dirty="0">
                <a:solidFill>
                  <a:schemeClr val="bg1"/>
                </a:solidFill>
              </a:rPr>
              <a:t> e não ter sua capacidade de investimento reduzida pelas </a:t>
            </a:r>
            <a:r>
              <a:rPr lang="pt-BR" sz="2800" b="1" dirty="0">
                <a:solidFill>
                  <a:schemeClr val="bg1"/>
                </a:solidFill>
              </a:rPr>
              <a:t>altas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cargas tributárias</a:t>
            </a:r>
          </a:p>
        </p:txBody>
      </p:sp>
    </p:spTree>
    <p:extLst>
      <p:ext uri="{BB962C8B-B14F-4D97-AF65-F5344CB8AC3E}">
        <p14:creationId xmlns:p14="http://schemas.microsoft.com/office/powerpoint/2010/main" val="24623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Personalizada 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212745"/>
      </a:hlink>
      <a:folHlink>
        <a:srgbClr val="21274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INSTITUCIONAL">
      <a:dk1>
        <a:srgbClr val="000000"/>
      </a:dk1>
      <a:lt1>
        <a:srgbClr val="FFFFFF"/>
      </a:lt1>
      <a:dk2>
        <a:srgbClr val="848C65"/>
      </a:dk2>
      <a:lt2>
        <a:srgbClr val="DCDCC8"/>
      </a:lt2>
      <a:accent1>
        <a:srgbClr val="9CBAE2"/>
      </a:accent1>
      <a:accent2>
        <a:srgbClr val="325A87"/>
      </a:accent2>
      <a:accent3>
        <a:srgbClr val="B2B2B2"/>
      </a:accent3>
      <a:accent4>
        <a:srgbClr val="467828"/>
      </a:accent4>
      <a:accent5>
        <a:srgbClr val="BCD258"/>
      </a:accent5>
      <a:accent6>
        <a:srgbClr val="EC922E"/>
      </a:accent6>
      <a:hlink>
        <a:srgbClr val="848C65"/>
      </a:hlink>
      <a:folHlink>
        <a:srgbClr val="BEBEBE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descreenPres">
  <a:themeElements>
    <a:clrScheme name="Personalizada 7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3E741E"/>
      </a:hlink>
      <a:folHlink>
        <a:srgbClr val="3E741E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FFC000"/>
      </a:hlink>
      <a:folHlink>
        <a:srgbClr val="FFC00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572</Words>
  <Application>Microsoft Office PowerPoint</Application>
  <PresentationFormat>Apresentação na tela (16:9)</PresentationFormat>
  <Paragraphs>83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WidescreenPres</vt:lpstr>
      <vt:lpstr>Personalizar design</vt:lpstr>
      <vt:lpstr>1_WidescreenPres</vt:lpstr>
      <vt:lpstr>3_Tema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 Brasil Digital Inovador e Competitivo 2015-2022 5 eixos estratégicos :: 15 linhas de ação :: 45 iniciativas</vt:lpstr>
      <vt:lpstr>Apresentação do PowerPoint</vt:lpstr>
      <vt:lpstr>Eduardo Levy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da Regulamentação</dc:title>
  <dc:creator/>
  <cp:lastModifiedBy/>
  <cp:revision>18</cp:revision>
  <dcterms:created xsi:type="dcterms:W3CDTF">2011-03-03T18:56:17Z</dcterms:created>
  <dcterms:modified xsi:type="dcterms:W3CDTF">2016-12-06T16:52:48Z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TC010176930</vt:lpwstr>
  </property>
</Properties>
</file>