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1" r:id="rId1"/>
    <p:sldMasterId id="2147483958" r:id="rId2"/>
  </p:sldMasterIdLst>
  <p:notesMasterIdLst>
    <p:notesMasterId r:id="rId26"/>
  </p:notesMasterIdLst>
  <p:handoutMasterIdLst>
    <p:handoutMasterId r:id="rId27"/>
  </p:handoutMasterIdLst>
  <p:sldIdLst>
    <p:sldId id="318" r:id="rId3"/>
    <p:sldId id="395" r:id="rId4"/>
    <p:sldId id="396" r:id="rId5"/>
    <p:sldId id="380" r:id="rId6"/>
    <p:sldId id="371" r:id="rId7"/>
    <p:sldId id="369" r:id="rId8"/>
    <p:sldId id="381" r:id="rId9"/>
    <p:sldId id="350" r:id="rId10"/>
    <p:sldId id="379" r:id="rId11"/>
    <p:sldId id="374" r:id="rId12"/>
    <p:sldId id="364" r:id="rId13"/>
    <p:sldId id="377" r:id="rId14"/>
    <p:sldId id="397" r:id="rId15"/>
    <p:sldId id="355" r:id="rId16"/>
    <p:sldId id="376" r:id="rId17"/>
    <p:sldId id="360" r:id="rId18"/>
    <p:sldId id="362" r:id="rId19"/>
    <p:sldId id="358" r:id="rId20"/>
    <p:sldId id="365" r:id="rId21"/>
    <p:sldId id="366" r:id="rId22"/>
    <p:sldId id="367" r:id="rId23"/>
    <p:sldId id="368" r:id="rId24"/>
    <p:sldId id="330" r:id="rId25"/>
  </p:sldIdLst>
  <p:sldSz cx="9144000" cy="6858000" type="screen4x3"/>
  <p:notesSz cx="6735763" cy="9866313"/>
  <p:defaultTextStyle>
    <a:defPPr>
      <a:defRPr lang="pt-B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338"/>
    <a:srgbClr val="063D8A"/>
    <a:srgbClr val="007338"/>
    <a:srgbClr val="231F8A"/>
    <a:srgbClr val="008338"/>
    <a:srgbClr val="E0E2E2"/>
    <a:srgbClr val="008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326" autoAdjust="0"/>
  </p:normalViewPr>
  <p:slideViewPr>
    <p:cSldViewPr snapToObjects="1">
      <p:cViewPr varScale="1">
        <p:scale>
          <a:sx n="85" d="100"/>
          <a:sy n="85" d="100"/>
        </p:scale>
        <p:origin x="7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F9875-C804-4C61-82AD-A619BB6F56C1}" type="doc">
      <dgm:prSet loTypeId="urn:microsoft.com/office/officeart/2005/8/layout/venn2" loCatId="relationship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1ADEC42-7962-4A31-94D2-C453A2CE5582}">
      <dgm:prSet phldrT="[Texto]" custT="1"/>
      <dgm:spPr/>
      <dgm:t>
        <a:bodyPr/>
        <a:lstStyle/>
        <a:p>
          <a:r>
            <a:rPr lang="pt-BR" sz="1800" b="1" dirty="0"/>
            <a:t>CONHECI-MENTOS</a:t>
          </a:r>
        </a:p>
      </dgm:t>
    </dgm:pt>
    <dgm:pt modelId="{472A7E17-E514-4B5B-9A45-1F494DE2DA56}" type="parTrans" cxnId="{9019BFD3-D93C-4649-929F-ED7BC16ED427}">
      <dgm:prSet/>
      <dgm:spPr/>
      <dgm:t>
        <a:bodyPr/>
        <a:lstStyle/>
        <a:p>
          <a:endParaRPr lang="pt-BR"/>
        </a:p>
      </dgm:t>
    </dgm:pt>
    <dgm:pt modelId="{A2DB7992-136F-40A6-A8DC-4AF2C28048D0}" type="sibTrans" cxnId="{9019BFD3-D93C-4649-929F-ED7BC16ED427}">
      <dgm:prSet/>
      <dgm:spPr/>
      <dgm:t>
        <a:bodyPr/>
        <a:lstStyle/>
        <a:p>
          <a:endParaRPr lang="pt-BR"/>
        </a:p>
      </dgm:t>
    </dgm:pt>
    <dgm:pt modelId="{0B93E584-6977-4F10-B6CA-46C6567234EE}">
      <dgm:prSet phldrT="[Texto]" custT="1"/>
      <dgm:spPr/>
      <dgm:t>
        <a:bodyPr/>
        <a:lstStyle/>
        <a:p>
          <a:r>
            <a:rPr lang="pt-BR" sz="1800" b="1" dirty="0"/>
            <a:t>SISTEMAS</a:t>
          </a:r>
        </a:p>
      </dgm:t>
    </dgm:pt>
    <dgm:pt modelId="{54869F9B-31B2-45C2-B3D7-7DF4D173478E}" type="parTrans" cxnId="{56F47395-AE60-4EBF-B345-302271A655B0}">
      <dgm:prSet/>
      <dgm:spPr/>
      <dgm:t>
        <a:bodyPr/>
        <a:lstStyle/>
        <a:p>
          <a:endParaRPr lang="pt-BR"/>
        </a:p>
      </dgm:t>
    </dgm:pt>
    <dgm:pt modelId="{44A2BDCC-D354-49E6-8F21-DFC41F411F7E}" type="sibTrans" cxnId="{56F47395-AE60-4EBF-B345-302271A655B0}">
      <dgm:prSet/>
      <dgm:spPr/>
      <dgm:t>
        <a:bodyPr/>
        <a:lstStyle/>
        <a:p>
          <a:endParaRPr lang="pt-BR"/>
        </a:p>
      </dgm:t>
    </dgm:pt>
    <dgm:pt modelId="{C248C473-2ED8-4FFF-9CCE-87E2168EFC06}">
      <dgm:prSet phldrT="[Texto]" custT="1"/>
      <dgm:spPr/>
      <dgm:t>
        <a:bodyPr/>
        <a:lstStyle/>
        <a:p>
          <a:r>
            <a:rPr lang="pt-BR" sz="1200" b="1" dirty="0">
              <a:solidFill>
                <a:srgbClr val="0F7338"/>
              </a:solidFill>
            </a:rPr>
            <a:t>TECNO-LOGIAS NEGOCI-ÁVEIS</a:t>
          </a:r>
        </a:p>
      </dgm:t>
    </dgm:pt>
    <dgm:pt modelId="{23CB637D-66F6-41A0-97EB-C9C42C6D4268}" type="parTrans" cxnId="{DEEFD24E-C054-4951-B291-7B13EAC78C71}">
      <dgm:prSet/>
      <dgm:spPr/>
      <dgm:t>
        <a:bodyPr/>
        <a:lstStyle/>
        <a:p>
          <a:endParaRPr lang="pt-BR"/>
        </a:p>
      </dgm:t>
    </dgm:pt>
    <dgm:pt modelId="{13BC2580-1067-47A1-B56B-BAE85C1BC41B}" type="sibTrans" cxnId="{DEEFD24E-C054-4951-B291-7B13EAC78C71}">
      <dgm:prSet/>
      <dgm:spPr/>
      <dgm:t>
        <a:bodyPr/>
        <a:lstStyle/>
        <a:p>
          <a:endParaRPr lang="pt-BR"/>
        </a:p>
      </dgm:t>
    </dgm:pt>
    <dgm:pt modelId="{DFF48B52-B97E-408F-BDCC-B9F29ED2C484}">
      <dgm:prSet phldrT="[Texto]" custT="1"/>
      <dgm:spPr/>
      <dgm:t>
        <a:bodyPr/>
        <a:lstStyle/>
        <a:p>
          <a:r>
            <a:rPr lang="pt-BR" sz="1800" b="1" dirty="0"/>
            <a:t>TECNO-LOGIAS</a:t>
          </a:r>
        </a:p>
      </dgm:t>
    </dgm:pt>
    <dgm:pt modelId="{10F4BB6B-7DB2-4725-9B92-D2B97E4CDEE4}" type="parTrans" cxnId="{63155AFB-F730-4CA4-8A77-73F95DC26364}">
      <dgm:prSet/>
      <dgm:spPr/>
      <dgm:t>
        <a:bodyPr/>
        <a:lstStyle/>
        <a:p>
          <a:endParaRPr lang="pt-BR"/>
        </a:p>
      </dgm:t>
    </dgm:pt>
    <dgm:pt modelId="{7BDE015E-15AA-44FB-9A6C-E65D1E6F208B}" type="sibTrans" cxnId="{63155AFB-F730-4CA4-8A77-73F95DC26364}">
      <dgm:prSet/>
      <dgm:spPr/>
      <dgm:t>
        <a:bodyPr/>
        <a:lstStyle/>
        <a:p>
          <a:endParaRPr lang="pt-BR"/>
        </a:p>
      </dgm:t>
    </dgm:pt>
    <dgm:pt modelId="{13950D93-6960-4C1C-9DC2-2AAC71CB0B23}" type="pres">
      <dgm:prSet presAssocID="{0CDF9875-C804-4C61-82AD-A619BB6F56C1}" presName="Name0" presStyleCnt="0">
        <dgm:presLayoutVars>
          <dgm:chMax val="7"/>
          <dgm:resizeHandles val="exact"/>
        </dgm:presLayoutVars>
      </dgm:prSet>
      <dgm:spPr/>
    </dgm:pt>
    <dgm:pt modelId="{B9C602A9-D6A6-4415-B899-2E2610ACE733}" type="pres">
      <dgm:prSet presAssocID="{0CDF9875-C804-4C61-82AD-A619BB6F56C1}" presName="comp1" presStyleCnt="0"/>
      <dgm:spPr/>
    </dgm:pt>
    <dgm:pt modelId="{69FA008D-EB24-436F-B5CB-8D6BCF88774A}" type="pres">
      <dgm:prSet presAssocID="{0CDF9875-C804-4C61-82AD-A619BB6F56C1}" presName="circle1" presStyleLbl="node1" presStyleIdx="0" presStyleCnt="4"/>
      <dgm:spPr/>
    </dgm:pt>
    <dgm:pt modelId="{3B3A343F-5C14-49C1-A6A1-7D6FDEFC229A}" type="pres">
      <dgm:prSet presAssocID="{0CDF9875-C804-4C61-82AD-A619BB6F56C1}" presName="c1text" presStyleLbl="node1" presStyleIdx="0" presStyleCnt="4">
        <dgm:presLayoutVars>
          <dgm:bulletEnabled val="1"/>
        </dgm:presLayoutVars>
      </dgm:prSet>
      <dgm:spPr/>
    </dgm:pt>
    <dgm:pt modelId="{8F50027F-9C96-4046-9B62-99DED50D032E}" type="pres">
      <dgm:prSet presAssocID="{0CDF9875-C804-4C61-82AD-A619BB6F56C1}" presName="comp2" presStyleCnt="0"/>
      <dgm:spPr/>
    </dgm:pt>
    <dgm:pt modelId="{95CB8EF9-7618-4FC6-8353-F3EDDBDD0EC4}" type="pres">
      <dgm:prSet presAssocID="{0CDF9875-C804-4C61-82AD-A619BB6F56C1}" presName="circle2" presStyleLbl="node1" presStyleIdx="1" presStyleCnt="4"/>
      <dgm:spPr/>
    </dgm:pt>
    <dgm:pt modelId="{0CB0D150-6C50-4D87-8994-8487E3DA2E3A}" type="pres">
      <dgm:prSet presAssocID="{0CDF9875-C804-4C61-82AD-A619BB6F56C1}" presName="c2text" presStyleLbl="node1" presStyleIdx="1" presStyleCnt="4">
        <dgm:presLayoutVars>
          <dgm:bulletEnabled val="1"/>
        </dgm:presLayoutVars>
      </dgm:prSet>
      <dgm:spPr/>
    </dgm:pt>
    <dgm:pt modelId="{A34589B1-BB4A-4F21-B86D-3D8B62903D96}" type="pres">
      <dgm:prSet presAssocID="{0CDF9875-C804-4C61-82AD-A619BB6F56C1}" presName="comp3" presStyleCnt="0"/>
      <dgm:spPr/>
    </dgm:pt>
    <dgm:pt modelId="{880B22A6-5EA6-4C72-BF81-B83EF4B42A70}" type="pres">
      <dgm:prSet presAssocID="{0CDF9875-C804-4C61-82AD-A619BB6F56C1}" presName="circle3" presStyleLbl="node1" presStyleIdx="2" presStyleCnt="4"/>
      <dgm:spPr/>
    </dgm:pt>
    <dgm:pt modelId="{D01B099C-1E0A-4C2B-9B08-BA8C73E41B9F}" type="pres">
      <dgm:prSet presAssocID="{0CDF9875-C804-4C61-82AD-A619BB6F56C1}" presName="c3text" presStyleLbl="node1" presStyleIdx="2" presStyleCnt="4">
        <dgm:presLayoutVars>
          <dgm:bulletEnabled val="1"/>
        </dgm:presLayoutVars>
      </dgm:prSet>
      <dgm:spPr/>
    </dgm:pt>
    <dgm:pt modelId="{8E34450C-8D09-493D-A222-3F90E3306D23}" type="pres">
      <dgm:prSet presAssocID="{0CDF9875-C804-4C61-82AD-A619BB6F56C1}" presName="comp4" presStyleCnt="0"/>
      <dgm:spPr/>
    </dgm:pt>
    <dgm:pt modelId="{8A54C004-3830-4013-BE1D-0EEAE2A07449}" type="pres">
      <dgm:prSet presAssocID="{0CDF9875-C804-4C61-82AD-A619BB6F56C1}" presName="circle4" presStyleLbl="node1" presStyleIdx="3" presStyleCnt="4" custScaleX="60753" custScaleY="60753" custLinFactNeighborY="19624"/>
      <dgm:spPr/>
    </dgm:pt>
    <dgm:pt modelId="{5BF4B93C-7ACA-401D-8EA0-21908D8D07A9}" type="pres">
      <dgm:prSet presAssocID="{0CDF9875-C804-4C61-82AD-A619BB6F56C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6C9690B-30B9-4EE5-B6A0-879DCF2AA9CD}" type="presOf" srcId="{81ADEC42-7962-4A31-94D2-C453A2CE5582}" destId="{3B3A343F-5C14-49C1-A6A1-7D6FDEFC229A}" srcOrd="1" destOrd="0" presId="urn:microsoft.com/office/officeart/2005/8/layout/venn2"/>
    <dgm:cxn modelId="{2DFD531E-1301-422D-86A3-9B4E53893733}" type="presOf" srcId="{0B93E584-6977-4F10-B6CA-46C6567234EE}" destId="{95CB8EF9-7618-4FC6-8353-F3EDDBDD0EC4}" srcOrd="0" destOrd="0" presId="urn:microsoft.com/office/officeart/2005/8/layout/venn2"/>
    <dgm:cxn modelId="{A58F6469-D681-4DA6-AD75-0F4F8B684D91}" type="presOf" srcId="{C248C473-2ED8-4FFF-9CCE-87E2168EFC06}" destId="{5BF4B93C-7ACA-401D-8EA0-21908D8D07A9}" srcOrd="1" destOrd="0" presId="urn:microsoft.com/office/officeart/2005/8/layout/venn2"/>
    <dgm:cxn modelId="{DEEFD24E-C054-4951-B291-7B13EAC78C71}" srcId="{0CDF9875-C804-4C61-82AD-A619BB6F56C1}" destId="{C248C473-2ED8-4FFF-9CCE-87E2168EFC06}" srcOrd="3" destOrd="0" parTransId="{23CB637D-66F6-41A0-97EB-C9C42C6D4268}" sibTransId="{13BC2580-1067-47A1-B56B-BAE85C1BC41B}"/>
    <dgm:cxn modelId="{1972F371-7B5B-4DB5-88A0-434DB624C2D4}" type="presOf" srcId="{DFF48B52-B97E-408F-BDCC-B9F29ED2C484}" destId="{D01B099C-1E0A-4C2B-9B08-BA8C73E41B9F}" srcOrd="1" destOrd="0" presId="urn:microsoft.com/office/officeart/2005/8/layout/venn2"/>
    <dgm:cxn modelId="{CDB33D7E-F539-4A71-AAD9-44E2155552E8}" type="presOf" srcId="{DFF48B52-B97E-408F-BDCC-B9F29ED2C484}" destId="{880B22A6-5EA6-4C72-BF81-B83EF4B42A70}" srcOrd="0" destOrd="0" presId="urn:microsoft.com/office/officeart/2005/8/layout/venn2"/>
    <dgm:cxn modelId="{A7592A83-52A7-457F-B03E-016B0EFA8156}" type="presOf" srcId="{81ADEC42-7962-4A31-94D2-C453A2CE5582}" destId="{69FA008D-EB24-436F-B5CB-8D6BCF88774A}" srcOrd="0" destOrd="0" presId="urn:microsoft.com/office/officeart/2005/8/layout/venn2"/>
    <dgm:cxn modelId="{F152C784-065F-48E4-B325-BFDBF8B93732}" type="presOf" srcId="{C248C473-2ED8-4FFF-9CCE-87E2168EFC06}" destId="{8A54C004-3830-4013-BE1D-0EEAE2A07449}" srcOrd="0" destOrd="0" presId="urn:microsoft.com/office/officeart/2005/8/layout/venn2"/>
    <dgm:cxn modelId="{D3E78B94-78A8-4300-87F8-23CDDD943F77}" type="presOf" srcId="{0CDF9875-C804-4C61-82AD-A619BB6F56C1}" destId="{13950D93-6960-4C1C-9DC2-2AAC71CB0B23}" srcOrd="0" destOrd="0" presId="urn:microsoft.com/office/officeart/2005/8/layout/venn2"/>
    <dgm:cxn modelId="{56F47395-AE60-4EBF-B345-302271A655B0}" srcId="{0CDF9875-C804-4C61-82AD-A619BB6F56C1}" destId="{0B93E584-6977-4F10-B6CA-46C6567234EE}" srcOrd="1" destOrd="0" parTransId="{54869F9B-31B2-45C2-B3D7-7DF4D173478E}" sibTransId="{44A2BDCC-D354-49E6-8F21-DFC41F411F7E}"/>
    <dgm:cxn modelId="{AF4023BC-59D1-4A88-8855-60A194CB829F}" type="presOf" srcId="{0B93E584-6977-4F10-B6CA-46C6567234EE}" destId="{0CB0D150-6C50-4D87-8994-8487E3DA2E3A}" srcOrd="1" destOrd="0" presId="urn:microsoft.com/office/officeart/2005/8/layout/venn2"/>
    <dgm:cxn modelId="{9019BFD3-D93C-4649-929F-ED7BC16ED427}" srcId="{0CDF9875-C804-4C61-82AD-A619BB6F56C1}" destId="{81ADEC42-7962-4A31-94D2-C453A2CE5582}" srcOrd="0" destOrd="0" parTransId="{472A7E17-E514-4B5B-9A45-1F494DE2DA56}" sibTransId="{A2DB7992-136F-40A6-A8DC-4AF2C28048D0}"/>
    <dgm:cxn modelId="{63155AFB-F730-4CA4-8A77-73F95DC26364}" srcId="{0CDF9875-C804-4C61-82AD-A619BB6F56C1}" destId="{DFF48B52-B97E-408F-BDCC-B9F29ED2C484}" srcOrd="2" destOrd="0" parTransId="{10F4BB6B-7DB2-4725-9B92-D2B97E4CDEE4}" sibTransId="{7BDE015E-15AA-44FB-9A6C-E65D1E6F208B}"/>
    <dgm:cxn modelId="{227192E1-4794-4E43-A8DB-29A79FAA618C}" type="presParOf" srcId="{13950D93-6960-4C1C-9DC2-2AAC71CB0B23}" destId="{B9C602A9-D6A6-4415-B899-2E2610ACE733}" srcOrd="0" destOrd="0" presId="urn:microsoft.com/office/officeart/2005/8/layout/venn2"/>
    <dgm:cxn modelId="{10D598C1-DF40-4030-804D-3B54836A2D2D}" type="presParOf" srcId="{B9C602A9-D6A6-4415-B899-2E2610ACE733}" destId="{69FA008D-EB24-436F-B5CB-8D6BCF88774A}" srcOrd="0" destOrd="0" presId="urn:microsoft.com/office/officeart/2005/8/layout/venn2"/>
    <dgm:cxn modelId="{D4E2FF3E-DBCB-4F86-A88E-25B995EC1861}" type="presParOf" srcId="{B9C602A9-D6A6-4415-B899-2E2610ACE733}" destId="{3B3A343F-5C14-49C1-A6A1-7D6FDEFC229A}" srcOrd="1" destOrd="0" presId="urn:microsoft.com/office/officeart/2005/8/layout/venn2"/>
    <dgm:cxn modelId="{E93853A1-A6FF-4B38-84B4-B95A20C4B3FB}" type="presParOf" srcId="{13950D93-6960-4C1C-9DC2-2AAC71CB0B23}" destId="{8F50027F-9C96-4046-9B62-99DED50D032E}" srcOrd="1" destOrd="0" presId="urn:microsoft.com/office/officeart/2005/8/layout/venn2"/>
    <dgm:cxn modelId="{91A1366D-F09D-46E2-AB72-B6BBDF9D07EF}" type="presParOf" srcId="{8F50027F-9C96-4046-9B62-99DED50D032E}" destId="{95CB8EF9-7618-4FC6-8353-F3EDDBDD0EC4}" srcOrd="0" destOrd="0" presId="urn:microsoft.com/office/officeart/2005/8/layout/venn2"/>
    <dgm:cxn modelId="{6A5CFEDB-E052-40DC-A288-9E922C3D90B6}" type="presParOf" srcId="{8F50027F-9C96-4046-9B62-99DED50D032E}" destId="{0CB0D150-6C50-4D87-8994-8487E3DA2E3A}" srcOrd="1" destOrd="0" presId="urn:microsoft.com/office/officeart/2005/8/layout/venn2"/>
    <dgm:cxn modelId="{1D487495-B6DD-4466-9911-E614C627069C}" type="presParOf" srcId="{13950D93-6960-4C1C-9DC2-2AAC71CB0B23}" destId="{A34589B1-BB4A-4F21-B86D-3D8B62903D96}" srcOrd="2" destOrd="0" presId="urn:microsoft.com/office/officeart/2005/8/layout/venn2"/>
    <dgm:cxn modelId="{18425BF7-91A9-428D-8A19-3D2F2AB4C138}" type="presParOf" srcId="{A34589B1-BB4A-4F21-B86D-3D8B62903D96}" destId="{880B22A6-5EA6-4C72-BF81-B83EF4B42A70}" srcOrd="0" destOrd="0" presId="urn:microsoft.com/office/officeart/2005/8/layout/venn2"/>
    <dgm:cxn modelId="{DCC413DC-257E-43F1-AB9D-088A659DE726}" type="presParOf" srcId="{A34589B1-BB4A-4F21-B86D-3D8B62903D96}" destId="{D01B099C-1E0A-4C2B-9B08-BA8C73E41B9F}" srcOrd="1" destOrd="0" presId="urn:microsoft.com/office/officeart/2005/8/layout/venn2"/>
    <dgm:cxn modelId="{6A6A3346-8355-4C7C-9281-741E01A647C3}" type="presParOf" srcId="{13950D93-6960-4C1C-9DC2-2AAC71CB0B23}" destId="{8E34450C-8D09-493D-A222-3F90E3306D23}" srcOrd="3" destOrd="0" presId="urn:microsoft.com/office/officeart/2005/8/layout/venn2"/>
    <dgm:cxn modelId="{869B0538-70D8-4E80-807A-2B00DDCF9045}" type="presParOf" srcId="{8E34450C-8D09-493D-A222-3F90E3306D23}" destId="{8A54C004-3830-4013-BE1D-0EEAE2A07449}" srcOrd="0" destOrd="0" presId="urn:microsoft.com/office/officeart/2005/8/layout/venn2"/>
    <dgm:cxn modelId="{9A1A87BD-9957-40D1-9A14-BCC9B58BBB93}" type="presParOf" srcId="{8E34450C-8D09-493D-A222-3F90E3306D23}" destId="{5BF4B93C-7ACA-401D-8EA0-21908D8D07A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A008D-EB24-436F-B5CB-8D6BCF88774A}">
      <dsp:nvSpPr>
        <dsp:cNvPr id="0" name=""/>
        <dsp:cNvSpPr/>
      </dsp:nvSpPr>
      <dsp:spPr>
        <a:xfrm>
          <a:off x="819547" y="0"/>
          <a:ext cx="5112568" cy="51125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CONHECI-MENTOS</a:t>
          </a:r>
        </a:p>
      </dsp:txBody>
      <dsp:txXfrm>
        <a:off x="2661093" y="255628"/>
        <a:ext cx="1429474" cy="766885"/>
      </dsp:txXfrm>
    </dsp:sp>
    <dsp:sp modelId="{95CB8EF9-7618-4FC6-8353-F3EDDBDD0EC4}">
      <dsp:nvSpPr>
        <dsp:cNvPr id="0" name=""/>
        <dsp:cNvSpPr/>
      </dsp:nvSpPr>
      <dsp:spPr>
        <a:xfrm>
          <a:off x="1330803" y="1022513"/>
          <a:ext cx="4090054" cy="4090054"/>
        </a:xfrm>
        <a:prstGeom prst="ellipse">
          <a:avLst/>
        </a:prstGeom>
        <a:solidFill>
          <a:schemeClr val="accent3">
            <a:hueOff val="-2978829"/>
            <a:satOff val="17358"/>
            <a:lumOff val="339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SISTEMAS</a:t>
          </a:r>
        </a:p>
      </dsp:txBody>
      <dsp:txXfrm>
        <a:off x="2661093" y="1267916"/>
        <a:ext cx="1429474" cy="736209"/>
      </dsp:txXfrm>
    </dsp:sp>
    <dsp:sp modelId="{880B22A6-5EA6-4C72-BF81-B83EF4B42A70}">
      <dsp:nvSpPr>
        <dsp:cNvPr id="0" name=""/>
        <dsp:cNvSpPr/>
      </dsp:nvSpPr>
      <dsp:spPr>
        <a:xfrm>
          <a:off x="1842060" y="2045027"/>
          <a:ext cx="3067540" cy="3067540"/>
        </a:xfrm>
        <a:prstGeom prst="ellipse">
          <a:avLst/>
        </a:prstGeom>
        <a:solidFill>
          <a:schemeClr val="accent3">
            <a:hueOff val="-5957658"/>
            <a:satOff val="34715"/>
            <a:lumOff val="679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TECNO-LOGIAS</a:t>
          </a:r>
        </a:p>
      </dsp:txBody>
      <dsp:txXfrm>
        <a:off x="2661093" y="2275092"/>
        <a:ext cx="1429474" cy="690196"/>
      </dsp:txXfrm>
    </dsp:sp>
    <dsp:sp modelId="{8A54C004-3830-4013-BE1D-0EEAE2A07449}">
      <dsp:nvSpPr>
        <dsp:cNvPr id="0" name=""/>
        <dsp:cNvSpPr/>
      </dsp:nvSpPr>
      <dsp:spPr>
        <a:xfrm>
          <a:off x="2754623" y="3870152"/>
          <a:ext cx="1242415" cy="1242415"/>
        </a:xfrm>
        <a:prstGeom prst="ellipse">
          <a:avLst/>
        </a:prstGeom>
        <a:solidFill>
          <a:schemeClr val="accent3">
            <a:hueOff val="-8936486"/>
            <a:satOff val="52073"/>
            <a:lumOff val="10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0F7338"/>
              </a:solidFill>
            </a:rPr>
            <a:t>TECNO-LOGIAS NEGOCI-ÁVEIS</a:t>
          </a:r>
        </a:p>
      </dsp:txBody>
      <dsp:txXfrm>
        <a:off x="2936570" y="4180756"/>
        <a:ext cx="878520" cy="621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fld id="{BB3B6E69-897E-4580-B1AC-0D9F3F97CE0A}" type="datetimeFigureOut">
              <a:rPr lang="pt-BR"/>
              <a:pPr>
                <a:defRPr/>
              </a:pPr>
              <a:t>20/09/2017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4626" y="9372445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fld id="{C9597296-18DB-4974-A527-CED774D63E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738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44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544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fld id="{C56D7F26-9493-498D-AB49-5D059E86CD15}" type="datetimeFigureOut">
              <a:rPr lang="pt-BR"/>
              <a:pPr>
                <a:defRPr/>
              </a:pPr>
              <a:t>20/09/2017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262" y="4747760"/>
            <a:ext cx="5389240" cy="3884673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544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544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>
                <a:ea typeface="ヒラギノ角ゴ Pro W3" pitchFamily="4" charset="-128"/>
                <a:cs typeface="+mn-cs"/>
              </a:defRPr>
            </a:lvl1pPr>
          </a:lstStyle>
          <a:p>
            <a:pPr>
              <a:defRPr/>
            </a:pPr>
            <a:fld id="{E0311D6E-305E-43C8-95E5-1F0C3B7953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231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69989-EB00-4EE7-BCB5-25BDC5BB29F8}" type="slidenum">
              <a: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325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5781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6" name="Conector Reto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o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Conector Reto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o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Conector Reto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Conector Reto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o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Conector Reto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o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Conector Reto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Conector Reto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0918" y="1845428"/>
            <a:ext cx="7203233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0385" y="5432564"/>
            <a:ext cx="7203233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cxnSp>
        <p:nvCxnSpPr>
          <p:cNvPr id="58" name="Conector Reto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m 5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6379030"/>
            <a:ext cx="893136" cy="3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97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06986" y="489859"/>
            <a:ext cx="1265465" cy="53013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71549" y="489859"/>
            <a:ext cx="5690508" cy="530134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06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278-5902-4754-A6F2-754DE690A711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3D34D-A153-448C-9D9C-A60116FF986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48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278-5902-4754-A6F2-754DE690A711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3D34D-A153-448C-9D9C-A60116FF986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081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278-5902-4754-A6F2-754DE690A711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5C563-ECBC-4F7E-A664-035D57F3435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329" y="6237312"/>
            <a:ext cx="1037803" cy="3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371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278-5902-4754-A6F2-754DE690A711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59C12-D916-47A3-8F48-3A8306F13EC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329" y="6237312"/>
            <a:ext cx="1037803" cy="3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5723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278-5902-4754-A6F2-754DE690A711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96F6A6-0A1A-4075-A87F-7918F7C28D4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3190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278-5902-4754-A6F2-754DE690A711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3D34D-A153-448C-9D9C-A60116FF986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640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278-5902-4754-A6F2-754DE690A711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9FC0A-4D71-4DCB-889A-05B9E9DA001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329" y="6237312"/>
            <a:ext cx="1037803" cy="3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4971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278-5902-4754-A6F2-754DE690A711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DD3D0-8FE8-4CB2-A675-3453D1F7E24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329" y="6237312"/>
            <a:ext cx="1037803" cy="3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2431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23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278-5902-4754-A6F2-754DE690A711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D7185-EA72-4C93-8E3A-AD5DCF3B1E7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329" y="6237312"/>
            <a:ext cx="1037803" cy="3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92057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278-5902-4754-A6F2-754DE690A711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3D34D-A153-448C-9D9C-A60116FF986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313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1E278-5902-4754-A6F2-754DE690A711}" type="datetimeFigureOut">
              <a:rPr lang="pt-BR" smtClean="0"/>
              <a:t>20/09/2017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3D34D-A153-448C-9D9C-A60116FF986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Conector Reto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Conector Reto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o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Conector Reto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ector Reto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o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Conector Reto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o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Conector Reto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ector Reto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58" name="Conector Reto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422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71550" y="1981201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43450" y="1981201"/>
            <a:ext cx="3429000" cy="3810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097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71550" y="2503715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43450" y="2503715"/>
            <a:ext cx="3429000" cy="328748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03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66" y="6379030"/>
            <a:ext cx="893136" cy="3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o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Conector Reto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to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o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Conector Reto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Conector Reto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Conector Reto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Conector Reto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Conector Reto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o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Conector Reto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Conector Reto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Conector Reto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Conector Reto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Conector Reto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Conector Reto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Conector Reto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Conector Reto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Conector Reto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Conector Reto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o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Conector Reto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Conector Reto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Conector Reto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Conector Reto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ector Reto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o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Conector Reto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Conector Reto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Conector Reto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Conector Reto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Conector Reto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Conector Reto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Conector Reto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Conector Reto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Conector Reto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Conector Reto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Espaço Reservado para Data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213" name="Espaço Reservado para Rodapé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14" name="Espaço Reservado para Número de Slide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436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Conector Reto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o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Conector Reto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o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ector Reto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o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Conector Reto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o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ector Reto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tângulo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60" name="Conector Reto 59"/>
          <p:cNvCxnSpPr/>
          <p:nvPr userDrawn="1"/>
        </p:nvCxnSpPr>
        <p:spPr>
          <a:xfrm>
            <a:off x="5942318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61" name="Imagem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6" y="6379030"/>
            <a:ext cx="893136" cy="3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Conector Reto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o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ector Reto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o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ector Reto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ector Reto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ector Reto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ector Reto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ector Reto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to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ector Reto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ector Reto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o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ector Reto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o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ector Reto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ector Reto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ector Reto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ector Reto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tângulo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309" y="-159"/>
            <a:ext cx="54864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cxnSp>
        <p:nvCxnSpPr>
          <p:cNvPr id="59" name="Conector Reto 58"/>
          <p:cNvCxnSpPr/>
          <p:nvPr/>
        </p:nvCxnSpPr>
        <p:spPr>
          <a:xfrm>
            <a:off x="5942318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680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o 95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7" name="Conector Reto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o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Conector Reto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Reto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ector Reto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ector Reto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to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o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Conector Reto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ector Reto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ector Reto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to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to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ector Reto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ector Reto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ector Reto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ector Reto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ector Reto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o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Conector Reto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ctor Reto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to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ector Reto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to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o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Conector Reto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to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to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to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to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Conector Reto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to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ector Reto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to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to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71550" y="503856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970531" y="6289679"/>
            <a:ext cx="72446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57202" y="6289679"/>
            <a:ext cx="459602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998984" y="6289679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48" name="Conector Reto 147"/>
          <p:cNvCxnSpPr/>
          <p:nvPr/>
        </p:nvCxnSpPr>
        <p:spPr>
          <a:xfrm>
            <a:off x="457200" y="6172200"/>
            <a:ext cx="8229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m 5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205" y="6379030"/>
            <a:ext cx="893136" cy="3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2453-8663-4C69-AF73-9FD7B1DEC5D0}" type="datetime1">
              <a:rPr lang="pt-BR" smtClean="0"/>
              <a:pPr/>
              <a:t>20/09/2017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5329" y="6237312"/>
            <a:ext cx="1037803" cy="37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3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med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74" r="30431" b="8995"/>
          <a:stretch/>
        </p:blipFill>
        <p:spPr>
          <a:xfrm>
            <a:off x="708640" y="-459432"/>
            <a:ext cx="5303520" cy="5725723"/>
          </a:xfrm>
          <a:prstGeom prst="rect">
            <a:avLst/>
          </a:prstGeom>
        </p:spPr>
      </p:pic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499992" y="3457451"/>
            <a:ext cx="3672408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pt-BR" altLang="pt-BR" sz="44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EmbrapaTec</a:t>
            </a:r>
            <a:endParaRPr lang="pt-BR" altLang="pt-BR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pt-BR" altLang="pt-BR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PL 5243/2016</a:t>
            </a:r>
          </a:p>
        </p:txBody>
      </p:sp>
      <p:sp>
        <p:nvSpPr>
          <p:cNvPr id="2" name="Retângulo 1"/>
          <p:cNvSpPr/>
          <p:nvPr/>
        </p:nvSpPr>
        <p:spPr>
          <a:xfrm>
            <a:off x="1925960" y="5733256"/>
            <a:ext cx="516632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pt-BR" altLang="pt-BR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Audiência Pública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altLang="pt-BR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Brasília,  21 de setembro de 2017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EmbrapaTec –</a:t>
            </a:r>
            <a:r>
              <a:rPr lang="pt-BR" altLang="pt-BR" sz="3200" dirty="0">
                <a:solidFill>
                  <a:srgbClr val="007338"/>
                </a:solidFill>
                <a:latin typeface="Verdana" panose="020B0604030504040204" pitchFamily="34" charset="0"/>
              </a:rPr>
              <a:t> </a:t>
            </a:r>
            <a:r>
              <a:rPr lang="pt-BR" alt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não é?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556792"/>
            <a:ext cx="8158192" cy="4016375"/>
          </a:xfrm>
        </p:spPr>
        <p:txBody>
          <a:bodyPr anchor="t">
            <a:normAutofit/>
          </a:bodyPr>
          <a:lstStyle/>
          <a:p>
            <a:r>
              <a:rPr lang="pt-BR" dirty="0"/>
              <a:t>Abertura de capital/privatização da Embrapa. </a:t>
            </a:r>
          </a:p>
          <a:p>
            <a:r>
              <a:rPr lang="pt-BR" dirty="0"/>
              <a:t>Uma forma de exercer influência na programação de P,D&amp;I da Embrapa.</a:t>
            </a:r>
          </a:p>
          <a:p>
            <a:r>
              <a:rPr lang="pt-BR" dirty="0"/>
              <a:t>O caminho para a autossuficiência financeira da Embrapa. </a:t>
            </a:r>
          </a:p>
          <a:p>
            <a:r>
              <a:rPr lang="pt-BR" dirty="0"/>
              <a:t>Uma estrutura para substituir as áreas de transferência de tecnologia e negócios já existentes na Embrapa nem tampouco as pessoas que nelas trabalham.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27059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EmbrapaTec – Por que?</a:t>
            </a:r>
            <a:endParaRPr lang="pt-BR" sz="3200" b="1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53194" y="2214554"/>
            <a:ext cx="8501122" cy="3087681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BR" dirty="0"/>
              <a:t>Linhagens, clones, cultivares, </a:t>
            </a:r>
            <a:r>
              <a:rPr lang="pt-BR" dirty="0" err="1"/>
              <a:t>biopesticidas</a:t>
            </a:r>
            <a:r>
              <a:rPr lang="pt-BR" dirty="0"/>
              <a:t>, biofertilizantes, inoculantes, embalagens, rações, medicamentos veterinários, vacinas, embriões, sêmen, organismos geneticamente modificados, biofilmes, corantes, probióticos, kits diagnósticos, protótipos, óleos essenciais, atrativos químicos, hidrogéis, promotores de crescimento, iscas, aditivos (energéticos, proteicos etc.), produtos fitoterápicos etc.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2894" y="1458362"/>
            <a:ext cx="871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2800" b="1" dirty="0">
                <a:solidFill>
                  <a:srgbClr val="0F7338"/>
                </a:solidFill>
                <a:ea typeface="+mn-ea"/>
                <a:cs typeface="Arial" pitchFamily="34" charset="0"/>
              </a:rPr>
              <a:t>Geração e gestão de grande diversidade de ativos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0" y="5642084"/>
            <a:ext cx="788271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Ativos de inovação: se referem a produtos, processos, tecnologias, conhecimentos, componentes pré-tecnológicos e tecnológicos gerados ou desenvolvidos pela Embrapa ou pela Embrapa e seus parceiros.</a:t>
            </a:r>
          </a:p>
        </p:txBody>
      </p:sp>
    </p:spTree>
    <p:extLst>
      <p:ext uri="{BB962C8B-B14F-4D97-AF65-F5344CB8AC3E}">
        <p14:creationId xmlns:p14="http://schemas.microsoft.com/office/powerpoint/2010/main" val="332274700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Arredondado 7"/>
          <p:cNvSpPr/>
          <p:nvPr/>
        </p:nvSpPr>
        <p:spPr>
          <a:xfrm>
            <a:off x="5084288" y="2819176"/>
            <a:ext cx="2079186" cy="159955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687192" y="2034506"/>
            <a:ext cx="2195674" cy="298546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5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530120"/>
            <a:ext cx="5715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5056739" y="2938390"/>
            <a:ext cx="22144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pt-BR" sz="13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</a:rPr>
              <a:t>Materiais propagativos, softwares;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</a:rPr>
              <a:t>Produtos de informação (livros, revistas, vídeos, CDs, documentos, etc.) e sistemas de produção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794881" y="2080120"/>
            <a:ext cx="208798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Microorganismos</a:t>
            </a:r>
            <a:r>
              <a:rPr kumimoji="0" lang="pt-BR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anose="02030602050306030303" pitchFamily="18" charset="0"/>
              </a:rPr>
              <a:t>genes, caracteres/funções extratos, moléculas, DNA, marcadores, substâncias, sequências, princípios ativos, compostos, eventos, protótipos de máquinas e equipamentos, programas de computador                     (+ Conhecimentos associados)</a:t>
            </a:r>
          </a:p>
        </p:txBody>
      </p:sp>
      <p:sp>
        <p:nvSpPr>
          <p:cNvPr id="7" name="Retângulo 6"/>
          <p:cNvSpPr/>
          <p:nvPr/>
        </p:nvSpPr>
        <p:spPr>
          <a:xfrm>
            <a:off x="5174351" y="4350513"/>
            <a:ext cx="19891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</a:rPr>
              <a:t>“Acabados”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64401" y="4966463"/>
            <a:ext cx="19891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kumimoji="0" lang="pt-BR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</a:rPr>
              <a:t>Semi-acabados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</a:rPr>
              <a:t>”</a:t>
            </a:r>
            <a:endParaRPr kumimoji="0" lang="pt-BR" sz="105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2" name="Texto Explicativo: Linha com Ênfase 1"/>
          <p:cNvSpPr/>
          <p:nvPr/>
        </p:nvSpPr>
        <p:spPr>
          <a:xfrm>
            <a:off x="3972560" y="291960"/>
            <a:ext cx="4663440" cy="1343800"/>
          </a:xfrm>
          <a:prstGeom prst="accentCallout1">
            <a:avLst>
              <a:gd name="adj1" fmla="val 18750"/>
              <a:gd name="adj2" fmla="val -8333"/>
              <a:gd name="adj3" fmla="val 121538"/>
              <a:gd name="adj4" fmla="val -28300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</a:rPr>
              <a:t>Necessitam de algum tipo de avaliação de desempenho em sistemas reais de produção/processamento, de transformação, adaptação/escala e de estudos de viabilidade técnica e econômica para chegar à forma final de uso e consumo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069941" y="5686425"/>
            <a:ext cx="5260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 panose="02030602050306030303" pitchFamily="18" charset="0"/>
              </a:rPr>
              <a:t>Fábrica de conhecimentos e ativos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47EC50A-EE9D-478E-AAD3-C3987DE5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6672"/>
            <a:ext cx="3168352" cy="936104"/>
          </a:xfrm>
        </p:spPr>
        <p:txBody>
          <a:bodyPr>
            <a:noAutofit/>
          </a:bodyPr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Ativos negociáveis</a:t>
            </a:r>
            <a:endParaRPr lang="pt-BR" sz="3200" b="1" dirty="0"/>
          </a:p>
        </p:txBody>
      </p:sp>
      <p:sp>
        <p:nvSpPr>
          <p:cNvPr id="12" name="Seta: para a Direita Listrada 11">
            <a:extLst>
              <a:ext uri="{FF2B5EF4-FFF2-40B4-BE49-F238E27FC236}">
                <a16:creationId xmlns:a16="http://schemas.microsoft.com/office/drawing/2014/main" id="{3BCD85C6-1F80-4497-A516-9CAE5626EB95}"/>
              </a:ext>
            </a:extLst>
          </p:cNvPr>
          <p:cNvSpPr/>
          <p:nvPr/>
        </p:nvSpPr>
        <p:spPr>
          <a:xfrm>
            <a:off x="3203848" y="666853"/>
            <a:ext cx="679018" cy="529899"/>
          </a:xfrm>
          <a:prstGeom prst="striped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31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7748" y="260648"/>
            <a:ext cx="7886700" cy="615603"/>
          </a:xfrm>
        </p:spPr>
        <p:txBody>
          <a:bodyPr/>
          <a:lstStyle/>
          <a:p>
            <a:pPr algn="ctr"/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Ativos que a Embrapa gera</a:t>
            </a:r>
            <a:endParaRPr lang="pt-BR" sz="32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7BF5FE8A-EFDA-4599-BD63-336E63EF84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370680"/>
              </p:ext>
            </p:extLst>
          </p:nvPr>
        </p:nvGraphicFramePr>
        <p:xfrm>
          <a:off x="611560" y="1052736"/>
          <a:ext cx="675166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reeform 82">
            <a:extLst>
              <a:ext uri="{FF2B5EF4-FFF2-40B4-BE49-F238E27FC236}">
                <a16:creationId xmlns:a16="http://schemas.microsoft.com/office/drawing/2014/main" id="{CF361BD5-956D-4EE2-816F-5633BBB39E62}"/>
              </a:ext>
            </a:extLst>
          </p:cNvPr>
          <p:cNvSpPr>
            <a:spLocks noChangeArrowheads="1"/>
          </p:cNvSpPr>
          <p:nvPr/>
        </p:nvSpPr>
        <p:spPr bwMode="auto">
          <a:xfrm rot="21197260">
            <a:off x="4239681" y="3472763"/>
            <a:ext cx="3324573" cy="1901411"/>
          </a:xfrm>
          <a:custGeom>
            <a:avLst/>
            <a:gdLst>
              <a:gd name="T0" fmla="*/ 0 w 2048"/>
              <a:gd name="T1" fmla="*/ 1194 h 1194"/>
              <a:gd name="T2" fmla="*/ 0 w 2048"/>
              <a:gd name="T3" fmla="*/ 1194 h 1194"/>
              <a:gd name="T4" fmla="*/ 50 w 2048"/>
              <a:gd name="T5" fmla="*/ 1184 h 1194"/>
              <a:gd name="T6" fmla="*/ 108 w 2048"/>
              <a:gd name="T7" fmla="*/ 1170 h 1194"/>
              <a:gd name="T8" fmla="*/ 186 w 2048"/>
              <a:gd name="T9" fmla="*/ 1152 h 1194"/>
              <a:gd name="T10" fmla="*/ 282 w 2048"/>
              <a:gd name="T11" fmla="*/ 1124 h 1194"/>
              <a:gd name="T12" fmla="*/ 394 w 2048"/>
              <a:gd name="T13" fmla="*/ 1090 h 1194"/>
              <a:gd name="T14" fmla="*/ 520 w 2048"/>
              <a:gd name="T15" fmla="*/ 1046 h 1194"/>
              <a:gd name="T16" fmla="*/ 588 w 2048"/>
              <a:gd name="T17" fmla="*/ 1022 h 1194"/>
              <a:gd name="T18" fmla="*/ 658 w 2048"/>
              <a:gd name="T19" fmla="*/ 994 h 1194"/>
              <a:gd name="T20" fmla="*/ 730 w 2048"/>
              <a:gd name="T21" fmla="*/ 964 h 1194"/>
              <a:gd name="T22" fmla="*/ 806 w 2048"/>
              <a:gd name="T23" fmla="*/ 932 h 1194"/>
              <a:gd name="T24" fmla="*/ 882 w 2048"/>
              <a:gd name="T25" fmla="*/ 896 h 1194"/>
              <a:gd name="T26" fmla="*/ 960 w 2048"/>
              <a:gd name="T27" fmla="*/ 858 h 1194"/>
              <a:gd name="T28" fmla="*/ 1040 w 2048"/>
              <a:gd name="T29" fmla="*/ 818 h 1194"/>
              <a:gd name="T30" fmla="*/ 1122 w 2048"/>
              <a:gd name="T31" fmla="*/ 774 h 1194"/>
              <a:gd name="T32" fmla="*/ 1204 w 2048"/>
              <a:gd name="T33" fmla="*/ 728 h 1194"/>
              <a:gd name="T34" fmla="*/ 1288 w 2048"/>
              <a:gd name="T35" fmla="*/ 678 h 1194"/>
              <a:gd name="T36" fmla="*/ 1370 w 2048"/>
              <a:gd name="T37" fmla="*/ 624 h 1194"/>
              <a:gd name="T38" fmla="*/ 1454 w 2048"/>
              <a:gd name="T39" fmla="*/ 568 h 1194"/>
              <a:gd name="T40" fmla="*/ 1538 w 2048"/>
              <a:gd name="T41" fmla="*/ 510 h 1194"/>
              <a:gd name="T42" fmla="*/ 1622 w 2048"/>
              <a:gd name="T43" fmla="*/ 446 h 1194"/>
              <a:gd name="T44" fmla="*/ 1704 w 2048"/>
              <a:gd name="T45" fmla="*/ 380 h 1194"/>
              <a:gd name="T46" fmla="*/ 1788 w 2048"/>
              <a:gd name="T47" fmla="*/ 310 h 1194"/>
              <a:gd name="T48" fmla="*/ 1868 w 2048"/>
              <a:gd name="T49" fmla="*/ 236 h 1194"/>
              <a:gd name="T50" fmla="*/ 1948 w 2048"/>
              <a:gd name="T51" fmla="*/ 158 h 1194"/>
              <a:gd name="T52" fmla="*/ 1984 w 2048"/>
              <a:gd name="T53" fmla="*/ 206 h 1194"/>
              <a:gd name="T54" fmla="*/ 2048 w 2048"/>
              <a:gd name="T55" fmla="*/ 0 h 1194"/>
              <a:gd name="T56" fmla="*/ 1900 w 2048"/>
              <a:gd name="T57" fmla="*/ 112 h 1194"/>
              <a:gd name="T58" fmla="*/ 1924 w 2048"/>
              <a:gd name="T59" fmla="*/ 136 h 1194"/>
              <a:gd name="T60" fmla="*/ 1924 w 2048"/>
              <a:gd name="T61" fmla="*/ 136 h 1194"/>
              <a:gd name="T62" fmla="*/ 1892 w 2048"/>
              <a:gd name="T63" fmla="*/ 170 h 1194"/>
              <a:gd name="T64" fmla="*/ 1854 w 2048"/>
              <a:gd name="T65" fmla="*/ 208 h 1194"/>
              <a:gd name="T66" fmla="*/ 1800 w 2048"/>
              <a:gd name="T67" fmla="*/ 258 h 1194"/>
              <a:gd name="T68" fmla="*/ 1732 w 2048"/>
              <a:gd name="T69" fmla="*/ 320 h 1194"/>
              <a:gd name="T70" fmla="*/ 1650 w 2048"/>
              <a:gd name="T71" fmla="*/ 388 h 1194"/>
              <a:gd name="T72" fmla="*/ 1552 w 2048"/>
              <a:gd name="T73" fmla="*/ 464 h 1194"/>
              <a:gd name="T74" fmla="*/ 1500 w 2048"/>
              <a:gd name="T75" fmla="*/ 502 h 1194"/>
              <a:gd name="T76" fmla="*/ 1442 w 2048"/>
              <a:gd name="T77" fmla="*/ 542 h 1194"/>
              <a:gd name="T78" fmla="*/ 1382 w 2048"/>
              <a:gd name="T79" fmla="*/ 582 h 1194"/>
              <a:gd name="T80" fmla="*/ 1318 w 2048"/>
              <a:gd name="T81" fmla="*/ 624 h 1194"/>
              <a:gd name="T82" fmla="*/ 1252 w 2048"/>
              <a:gd name="T83" fmla="*/ 664 h 1194"/>
              <a:gd name="T84" fmla="*/ 1182 w 2048"/>
              <a:gd name="T85" fmla="*/ 706 h 1194"/>
              <a:gd name="T86" fmla="*/ 1108 w 2048"/>
              <a:gd name="T87" fmla="*/ 746 h 1194"/>
              <a:gd name="T88" fmla="*/ 1032 w 2048"/>
              <a:gd name="T89" fmla="*/ 786 h 1194"/>
              <a:gd name="T90" fmla="*/ 954 w 2048"/>
              <a:gd name="T91" fmla="*/ 826 h 1194"/>
              <a:gd name="T92" fmla="*/ 870 w 2048"/>
              <a:gd name="T93" fmla="*/ 862 h 1194"/>
              <a:gd name="T94" fmla="*/ 786 w 2048"/>
              <a:gd name="T95" fmla="*/ 900 h 1194"/>
              <a:gd name="T96" fmla="*/ 696 w 2048"/>
              <a:gd name="T97" fmla="*/ 934 h 1194"/>
              <a:gd name="T98" fmla="*/ 606 w 2048"/>
              <a:gd name="T99" fmla="*/ 968 h 1194"/>
              <a:gd name="T100" fmla="*/ 510 w 2048"/>
              <a:gd name="T101" fmla="*/ 998 h 1194"/>
              <a:gd name="T102" fmla="*/ 414 w 2048"/>
              <a:gd name="T103" fmla="*/ 1028 h 1194"/>
              <a:gd name="T104" fmla="*/ 314 w 2048"/>
              <a:gd name="T105" fmla="*/ 1054 h 1194"/>
              <a:gd name="T106" fmla="*/ 210 w 2048"/>
              <a:gd name="T107" fmla="*/ 1076 h 1194"/>
              <a:gd name="T108" fmla="*/ 106 w 2048"/>
              <a:gd name="T109" fmla="*/ 1096 h 1194"/>
              <a:gd name="T110" fmla="*/ 106 w 2048"/>
              <a:gd name="T111" fmla="*/ 1096 h 1194"/>
              <a:gd name="T112" fmla="*/ 78 w 2048"/>
              <a:gd name="T113" fmla="*/ 1126 h 1194"/>
              <a:gd name="T114" fmla="*/ 44 w 2048"/>
              <a:gd name="T115" fmla="*/ 1158 h 1194"/>
              <a:gd name="T116" fmla="*/ 0 w 2048"/>
              <a:gd name="T117" fmla="*/ 1194 h 1194"/>
              <a:gd name="T118" fmla="*/ 0 w 2048"/>
              <a:gd name="T119" fmla="*/ 1194 h 11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048"/>
              <a:gd name="T181" fmla="*/ 0 h 1194"/>
              <a:gd name="T182" fmla="*/ 2048 w 2048"/>
              <a:gd name="T183" fmla="*/ 1194 h 119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048" h="1194">
                <a:moveTo>
                  <a:pt x="0" y="1194"/>
                </a:moveTo>
                <a:lnTo>
                  <a:pt x="0" y="1194"/>
                </a:lnTo>
                <a:lnTo>
                  <a:pt x="50" y="1184"/>
                </a:lnTo>
                <a:lnTo>
                  <a:pt x="108" y="1170"/>
                </a:lnTo>
                <a:lnTo>
                  <a:pt x="186" y="1152"/>
                </a:lnTo>
                <a:lnTo>
                  <a:pt x="282" y="1124"/>
                </a:lnTo>
                <a:lnTo>
                  <a:pt x="394" y="1090"/>
                </a:lnTo>
                <a:lnTo>
                  <a:pt x="520" y="1046"/>
                </a:lnTo>
                <a:lnTo>
                  <a:pt x="588" y="1022"/>
                </a:lnTo>
                <a:lnTo>
                  <a:pt x="658" y="994"/>
                </a:lnTo>
                <a:lnTo>
                  <a:pt x="730" y="964"/>
                </a:lnTo>
                <a:lnTo>
                  <a:pt x="806" y="932"/>
                </a:lnTo>
                <a:lnTo>
                  <a:pt x="882" y="896"/>
                </a:lnTo>
                <a:lnTo>
                  <a:pt x="960" y="858"/>
                </a:lnTo>
                <a:lnTo>
                  <a:pt x="1040" y="818"/>
                </a:lnTo>
                <a:lnTo>
                  <a:pt x="1122" y="774"/>
                </a:lnTo>
                <a:lnTo>
                  <a:pt x="1204" y="728"/>
                </a:lnTo>
                <a:lnTo>
                  <a:pt x="1288" y="678"/>
                </a:lnTo>
                <a:lnTo>
                  <a:pt x="1370" y="624"/>
                </a:lnTo>
                <a:lnTo>
                  <a:pt x="1454" y="568"/>
                </a:lnTo>
                <a:lnTo>
                  <a:pt x="1538" y="510"/>
                </a:lnTo>
                <a:lnTo>
                  <a:pt x="1622" y="446"/>
                </a:lnTo>
                <a:lnTo>
                  <a:pt x="1704" y="380"/>
                </a:lnTo>
                <a:lnTo>
                  <a:pt x="1788" y="310"/>
                </a:lnTo>
                <a:lnTo>
                  <a:pt x="1868" y="236"/>
                </a:lnTo>
                <a:lnTo>
                  <a:pt x="1948" y="158"/>
                </a:lnTo>
                <a:lnTo>
                  <a:pt x="1984" y="206"/>
                </a:lnTo>
                <a:lnTo>
                  <a:pt x="2048" y="0"/>
                </a:lnTo>
                <a:lnTo>
                  <a:pt x="1900" y="112"/>
                </a:lnTo>
                <a:lnTo>
                  <a:pt x="1924" y="136"/>
                </a:lnTo>
                <a:lnTo>
                  <a:pt x="1892" y="170"/>
                </a:lnTo>
                <a:lnTo>
                  <a:pt x="1854" y="208"/>
                </a:lnTo>
                <a:lnTo>
                  <a:pt x="1800" y="258"/>
                </a:lnTo>
                <a:lnTo>
                  <a:pt x="1732" y="320"/>
                </a:lnTo>
                <a:lnTo>
                  <a:pt x="1650" y="388"/>
                </a:lnTo>
                <a:lnTo>
                  <a:pt x="1552" y="464"/>
                </a:lnTo>
                <a:lnTo>
                  <a:pt x="1500" y="502"/>
                </a:lnTo>
                <a:lnTo>
                  <a:pt x="1442" y="542"/>
                </a:lnTo>
                <a:lnTo>
                  <a:pt x="1382" y="582"/>
                </a:lnTo>
                <a:lnTo>
                  <a:pt x="1318" y="624"/>
                </a:lnTo>
                <a:lnTo>
                  <a:pt x="1252" y="664"/>
                </a:lnTo>
                <a:lnTo>
                  <a:pt x="1182" y="706"/>
                </a:lnTo>
                <a:lnTo>
                  <a:pt x="1108" y="746"/>
                </a:lnTo>
                <a:lnTo>
                  <a:pt x="1032" y="786"/>
                </a:lnTo>
                <a:lnTo>
                  <a:pt x="954" y="826"/>
                </a:lnTo>
                <a:lnTo>
                  <a:pt x="870" y="862"/>
                </a:lnTo>
                <a:lnTo>
                  <a:pt x="786" y="900"/>
                </a:lnTo>
                <a:lnTo>
                  <a:pt x="696" y="934"/>
                </a:lnTo>
                <a:lnTo>
                  <a:pt x="606" y="968"/>
                </a:lnTo>
                <a:lnTo>
                  <a:pt x="510" y="998"/>
                </a:lnTo>
                <a:lnTo>
                  <a:pt x="414" y="1028"/>
                </a:lnTo>
                <a:lnTo>
                  <a:pt x="314" y="1054"/>
                </a:lnTo>
                <a:lnTo>
                  <a:pt x="210" y="1076"/>
                </a:lnTo>
                <a:lnTo>
                  <a:pt x="106" y="1096"/>
                </a:lnTo>
                <a:lnTo>
                  <a:pt x="78" y="1126"/>
                </a:lnTo>
                <a:lnTo>
                  <a:pt x="44" y="1158"/>
                </a:lnTo>
                <a:lnTo>
                  <a:pt x="0" y="1194"/>
                </a:lnTo>
                <a:close/>
              </a:path>
            </a:pathLst>
          </a:custGeom>
          <a:gradFill rotWithShape="0">
            <a:gsLst>
              <a:gs pos="0">
                <a:srgbClr val="7F7F7F"/>
              </a:gs>
              <a:gs pos="32001">
                <a:srgbClr val="BFBFBF"/>
              </a:gs>
              <a:gs pos="63000">
                <a:srgbClr val="7F7F7F"/>
              </a:gs>
              <a:gs pos="100000">
                <a:srgbClr val="404040"/>
              </a:gs>
            </a:gsLst>
            <a:lin ang="84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Calibri" panose="020F0502020204030204" pitchFamily="34" charset="0"/>
              <a:buAutoNum type="arabicPeriod"/>
            </a:pPr>
            <a:endParaRPr lang="pt-BR" altLang="en-US" noProof="1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537472-022B-4FBC-AE90-9F040FD4B88C}"/>
              </a:ext>
            </a:extLst>
          </p:cNvPr>
          <p:cNvSpPr txBox="1"/>
          <p:nvPr/>
        </p:nvSpPr>
        <p:spPr>
          <a:xfrm>
            <a:off x="7340515" y="2987660"/>
            <a:ext cx="1479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EmbrapaTec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898635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7" y="365125"/>
            <a:ext cx="7886700" cy="831627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EmbrapaTec – Por que?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821" y="1196752"/>
            <a:ext cx="8694659" cy="4016375"/>
          </a:xfrm>
        </p:spPr>
        <p:txBody>
          <a:bodyPr>
            <a:noAutofit/>
          </a:bodyPr>
          <a:lstStyle/>
          <a:p>
            <a:r>
              <a:rPr lang="pt-BR" dirty="0"/>
              <a:t> Muitos avanços gerados pela Embrapa não se encontram na configuração final ou em escala com os volumes demandados pelos mercados nos quais a tecnologia pode ser aplicada no processo produtivo;</a:t>
            </a:r>
          </a:p>
          <a:p>
            <a:r>
              <a:rPr lang="pt-BR" dirty="0"/>
              <a:t> Não faz parte da missão da Embrapa a produção em escala industrial de tecnologias aplicáveis à agropecuária e à agroindústria;</a:t>
            </a:r>
          </a:p>
          <a:p>
            <a:r>
              <a:rPr lang="pt-BR" dirty="0"/>
              <a:t> Para transformar o conhecimento gerado em inovação a Embrapa precisa ampliar o relacionamento com o setor produtivo.</a:t>
            </a:r>
          </a:p>
          <a:p>
            <a:pPr marL="0" indent="0" algn="ctr">
              <a:buNone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EMBRAPA PRECISA SE CONCENTRAR NO QUE ELA SABE FAZER BEM</a:t>
            </a:r>
            <a:r>
              <a:rPr lang="pt-BR" sz="3600" dirty="0"/>
              <a:t>: </a:t>
            </a:r>
            <a:r>
              <a:rPr lang="pt-BR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PESQUISA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1076" y="234763"/>
            <a:ext cx="3412924" cy="12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4700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" y="1180215"/>
            <a:ext cx="9144000" cy="501015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196171" y="2696243"/>
            <a:ext cx="239655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pt-BR" sz="405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nstantia" panose="02030602050306030303" pitchFamily="18" charset="0"/>
              </a:rPr>
              <a:t>Parcerias</a:t>
            </a:r>
          </a:p>
        </p:txBody>
      </p:sp>
      <p:sp>
        <p:nvSpPr>
          <p:cNvPr id="9" name="Texto explicativo retangular com cantos arredondados 8"/>
          <p:cNvSpPr/>
          <p:nvPr/>
        </p:nvSpPr>
        <p:spPr>
          <a:xfrm>
            <a:off x="5622497" y="1097919"/>
            <a:ext cx="3338623" cy="1686190"/>
          </a:xfrm>
          <a:prstGeom prst="wedgeRoundRectCallout">
            <a:avLst>
              <a:gd name="adj1" fmla="val -34072"/>
              <a:gd name="adj2" fmla="val 86756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onstantia" panose="02030602050306030303" pitchFamily="18" charset="0"/>
              </a:rPr>
              <a:t>Capacidade de  avaliar,  transformar,  adaptar,  escalonar estes  ativos e,  eventualmente, disponibilizá-los  convertidos  em  produtos  e  processos  prontos para uso e consumo pelo mercado</a:t>
            </a: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159487" y="1073888"/>
            <a:ext cx="2753833" cy="1522023"/>
          </a:xfrm>
          <a:prstGeom prst="wedgeRoundRectCallout">
            <a:avLst>
              <a:gd name="adj1" fmla="val 39429"/>
              <a:gd name="adj2" fmla="val 95333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onstantia" panose="02030602050306030303" pitchFamily="18" charset="0"/>
              </a:rPr>
              <a:t>Ativos  sem  as características  e forma que os viabilizem para uso  e consumo  e,  consequentemente,  se configurem como inovação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112264" y="4270248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onstantia" panose="02030602050306030303" pitchFamily="18" charset="0"/>
              </a:rPr>
              <a:t>Embrapa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068568" y="4267200"/>
            <a:ext cx="109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Constantia" panose="02030602050306030303" pitchFamily="18" charset="0"/>
              </a:rPr>
              <a:t>Parceiro</a:t>
            </a:r>
          </a:p>
        </p:txBody>
      </p:sp>
    </p:spTree>
    <p:extLst>
      <p:ext uri="{BB962C8B-B14F-4D97-AF65-F5344CB8AC3E}">
        <p14:creationId xmlns:p14="http://schemas.microsoft.com/office/powerpoint/2010/main" val="985558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831627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EmbrapaTec – Por que?</a:t>
            </a:r>
            <a:endParaRPr lang="pt-BR" sz="3200" b="1" dirty="0"/>
          </a:p>
        </p:txBody>
      </p:sp>
      <p:pic>
        <p:nvPicPr>
          <p:cNvPr id="9" name="Picture 4" descr="http://www.businessreviewbrasil.com.br/technology/Aplicativo-da-Embra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821893"/>
            <a:ext cx="377235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imguol.com/c/noticias/2013/08/28/o-aplicativo-diagnose-da-embrapa-funciona-atraves-da-internet-o-agricultor-responde-a-perguntas-sobre-os-sintomas-da-doenca-com-as-informacoes-o-programa-faz-um-diagnostico-e-avisa-qual-doenca-1377718496537_956x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1" y="2927934"/>
            <a:ext cx="3963007" cy="207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0" y="4950304"/>
            <a:ext cx="4285868" cy="95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572132" y="1196752"/>
            <a:ext cx="317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F7338"/>
                </a:solidFill>
              </a:rPr>
              <a:t>A Transformação Digital na Agricultura</a:t>
            </a:r>
          </a:p>
        </p:txBody>
      </p:sp>
      <p:pic>
        <p:nvPicPr>
          <p:cNvPr id="13" name="Picture 3" descr="C:\Users\Camilo\Work\2014\secom\Aplicativos\Taurus\IMG_70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53" y="1904638"/>
            <a:ext cx="2586097" cy="172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fbcdn-sphotos-e-a.akamaihd.net/hphotos-ak-xat1/v/t1.0-9/1378873_811759235612003_8104505088437075989_n.jpg?oh=23e52b70719576601041ff145370f263&amp;oe=55CD0970&amp;__gda__=1439656836_1fbe7c31b6a2346db0b83f159dfd915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357298"/>
            <a:ext cx="2698501" cy="2000264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2296797" cy="2122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74700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EmbrapaTec – Por que?</a:t>
            </a:r>
            <a:endParaRPr lang="pt-BR" sz="3200" b="1" dirty="0"/>
          </a:p>
        </p:txBody>
      </p:sp>
      <p:pic>
        <p:nvPicPr>
          <p:cNvPr id="9" name="Imagem 25" descr="https://scontent-gru.xx.fbcdn.net/hphotos-xfa1/v/t1.0-9/10996112_766541600133767_6292636526445708912_n.jpg?oh=1a228028973f8f4c5d49de86f13cf1f5&amp;oe=559FBE4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4460911" cy="314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43" descr="https://scontent-gru.xx.fbcdn.net/hphotos-xap1/v/t1.0-9/p235x350/10915166_746713785449882_8060856341078117884_n.jpg?oh=c2c861e8f3ae74dbf3ca6a39a83a5819&amp;oe=55E47DAC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96" y="2143116"/>
            <a:ext cx="3839584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444594" y="1428736"/>
            <a:ext cx="660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50838" indent="-350838" algn="ctr" defTabSz="935038" eaLnBrk="0" hangingPunct="0">
              <a:spcBef>
                <a:spcPct val="20000"/>
              </a:spcBef>
            </a:pPr>
            <a:r>
              <a:rPr lang="pt-BR" sz="2400" b="1" dirty="0">
                <a:solidFill>
                  <a:srgbClr val="0F7338"/>
                </a:solidFill>
                <a:cs typeface="Arial" pitchFamily="34" charset="0"/>
              </a:rPr>
              <a:t>Interfaces com Múltiplas Bioindústrias</a:t>
            </a:r>
          </a:p>
        </p:txBody>
      </p:sp>
    </p:spTree>
    <p:extLst>
      <p:ext uri="{BB962C8B-B14F-4D97-AF65-F5344CB8AC3E}">
        <p14:creationId xmlns:p14="http://schemas.microsoft.com/office/powerpoint/2010/main" val="332274700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EmbrapaTec – Por que?</a:t>
            </a:r>
            <a:endParaRPr lang="pt-BR" sz="3200" b="1" dirty="0"/>
          </a:p>
        </p:txBody>
      </p:sp>
      <p:pic>
        <p:nvPicPr>
          <p:cNvPr id="13" name="Picture 2" descr="http://s2.glbimg.com/hfIr_HHbuUKT2_Tj1Yxd3qe2Jcw=/620x465/s.glbimg.com/jo/g1/f/original/2016/01/21/bt-ho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857" y="2050243"/>
            <a:ext cx="3871909" cy="2903932"/>
          </a:xfrm>
          <a:prstGeom prst="rect">
            <a:avLst/>
          </a:prstGeom>
          <a:noFill/>
        </p:spPr>
      </p:pic>
      <p:pic>
        <p:nvPicPr>
          <p:cNvPr id="14" name="Picture 4" descr="https://encrypted-tbn2.gstatic.com/images?q=tbn:ANd9GcRGxk7sM9ZVjfZyw5lM8yLd_sPe40OPD1h1aYes3EEcLsONuYdi1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639" y="2050243"/>
            <a:ext cx="3381013" cy="3093269"/>
          </a:xfrm>
          <a:prstGeom prst="rect">
            <a:avLst/>
          </a:prstGeom>
          <a:noFill/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444594" y="1428736"/>
            <a:ext cx="660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50838" indent="-350838" algn="ctr" defTabSz="935038" eaLnBrk="0" hangingPunct="0">
              <a:spcBef>
                <a:spcPct val="20000"/>
              </a:spcBef>
            </a:pPr>
            <a:r>
              <a:rPr lang="pt-BR" sz="2400" b="1" dirty="0">
                <a:solidFill>
                  <a:srgbClr val="0F7338"/>
                </a:solidFill>
                <a:cs typeface="Arial" pitchFamily="34" charset="0"/>
              </a:rPr>
              <a:t>Interfaces com Múltiplas Bioindústrias</a:t>
            </a:r>
          </a:p>
        </p:txBody>
      </p:sp>
    </p:spTree>
    <p:extLst>
      <p:ext uri="{BB962C8B-B14F-4D97-AF65-F5344CB8AC3E}">
        <p14:creationId xmlns:p14="http://schemas.microsoft.com/office/powerpoint/2010/main" val="332274700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EmbrapaTec – Por que?</a:t>
            </a:r>
            <a:endParaRPr lang="pt-BR" sz="3200" b="1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53194" y="2071678"/>
            <a:ext cx="8501122" cy="3087681"/>
          </a:xfrm>
        </p:spPr>
        <p:txBody>
          <a:bodyPr>
            <a:noAutofit/>
          </a:bodyPr>
          <a:lstStyle/>
          <a:p>
            <a:r>
              <a:rPr lang="pt-BR" dirty="0"/>
              <a:t>Para se fazer mais presente no mercado de inovações a EMBRAPA precisa realizar parcerias e negócios com empresas/instituições que possuam os recursos, as estruturas e as competências mercadológicas complementares e adequadas para a incorporação destas inovações ao mercado;</a:t>
            </a:r>
          </a:p>
          <a:p>
            <a:r>
              <a:rPr lang="pt-BR" dirty="0"/>
              <a:t>A Embrapa precisa de agilidade e competência para fazer negócios em um ambiente de inovação cada vez mais diverso, dinâmico e competitivo.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9769" y="1285860"/>
            <a:ext cx="7343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pt-BR" sz="2800" b="1" dirty="0">
                <a:solidFill>
                  <a:srgbClr val="0F7338"/>
                </a:solidFill>
                <a:ea typeface="+mn-ea"/>
                <a:cs typeface="Arial" pitchFamily="34" charset="0"/>
              </a:rPr>
              <a:t>Preparo para o Mercado Competitivo</a:t>
            </a:r>
          </a:p>
        </p:txBody>
      </p:sp>
    </p:spTree>
    <p:extLst>
      <p:ext uri="{BB962C8B-B14F-4D97-AF65-F5344CB8AC3E}">
        <p14:creationId xmlns:p14="http://schemas.microsoft.com/office/powerpoint/2010/main" val="332274700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867" y="2186227"/>
            <a:ext cx="3925173" cy="390706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3995936" y="1196752"/>
            <a:ext cx="4896544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t"/>
            <a:r>
              <a:rPr lang="pt-BR" sz="2400" dirty="0">
                <a:solidFill>
                  <a:srgbClr val="666666"/>
                </a:solidFill>
              </a:rPr>
              <a:t> </a:t>
            </a:r>
          </a:p>
          <a:p>
            <a:pPr algn="r" fontAlgn="t"/>
            <a:r>
              <a:rPr lang="pt-BR" sz="2400" dirty="0">
                <a:solidFill>
                  <a:srgbClr val="949494"/>
                </a:solidFill>
                <a:latin typeface="Myriad Pro"/>
              </a:rPr>
              <a:t>Somos uma empresa de inovação tecnológica focada na geração de conhecimentos e tecnologias para a agropecuária brasileira</a:t>
            </a:r>
          </a:p>
        </p:txBody>
      </p:sp>
      <p:sp>
        <p:nvSpPr>
          <p:cNvPr id="8" name="Elipse 7"/>
          <p:cNvSpPr/>
          <p:nvPr/>
        </p:nvSpPr>
        <p:spPr>
          <a:xfrm>
            <a:off x="3995936" y="4221088"/>
            <a:ext cx="2016224" cy="2016224"/>
          </a:xfrm>
          <a:prstGeom prst="ellipse">
            <a:avLst/>
          </a:prstGeom>
          <a:solidFill>
            <a:schemeClr val="accent1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06867" y="476672"/>
            <a:ext cx="44935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Quem somos</a:t>
            </a:r>
            <a:endParaRPr lang="pt-BR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137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EmbrapaTec – O que vai fazer?</a:t>
            </a:r>
            <a:endParaRPr lang="pt-BR" sz="3200" b="1" dirty="0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53194" y="1925495"/>
            <a:ext cx="8501122" cy="3087681"/>
          </a:xfrm>
        </p:spPr>
        <p:txBody>
          <a:bodyPr>
            <a:noAutofit/>
          </a:bodyPr>
          <a:lstStyle/>
          <a:p>
            <a:pPr indent="3175">
              <a:buNone/>
            </a:pPr>
            <a:r>
              <a:rPr lang="pt-BR" dirty="0"/>
              <a:t>Fortalecer a presença direta ou indireta da Embrapa no mercado de inovações tecnológicas para a agricultura e agroindústria por meio da ampliação da capacidade da Empresa de: </a:t>
            </a:r>
          </a:p>
          <a:p>
            <a:pPr indent="3175">
              <a:buNone/>
            </a:pPr>
            <a:r>
              <a:rPr lang="pt-BR" dirty="0"/>
              <a:t>1)   Realizar novas parcerias/negócios;</a:t>
            </a:r>
          </a:p>
          <a:p>
            <a:pPr marL="742950" indent="-514350">
              <a:buAutoNum type="arabicParenR" startAt="2"/>
            </a:pPr>
            <a:r>
              <a:rPr lang="pt-BR" dirty="0"/>
              <a:t>Promover inovação institucional p/ conexão c/ mercado;</a:t>
            </a:r>
          </a:p>
          <a:p>
            <a:pPr marL="742950" indent="-514350">
              <a:buAutoNum type="arabicParenR" startAt="2"/>
            </a:pPr>
            <a:r>
              <a:rPr lang="pt-BR" dirty="0"/>
              <a:t>Captar mais recursos e revertê-los em favor da Embrapa. </a:t>
            </a:r>
          </a:p>
        </p:txBody>
      </p:sp>
    </p:spTree>
    <p:extLst>
      <p:ext uri="{BB962C8B-B14F-4D97-AF65-F5344CB8AC3E}">
        <p14:creationId xmlns:p14="http://schemas.microsoft.com/office/powerpoint/2010/main" val="332274700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EmbrapaTec – Objeto de trabalho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592815"/>
            <a:ext cx="8158192" cy="450048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pt-BR" dirty="0"/>
              <a:t>A Embrapatec desenvolverá seu objeto social a partir das tecnologias, produtos e serviços que a Embrapa entender/definir que deverão ser negociadas, não cabendo à EmbrapaTec tal escolha. </a:t>
            </a:r>
          </a:p>
          <a:p>
            <a:pPr>
              <a:buNone/>
            </a:pPr>
            <a:r>
              <a:rPr lang="pt-BR" dirty="0"/>
              <a:t>Estas tecnologias deverão ser todas comercializadas e/ou licenciadas pela </a:t>
            </a:r>
            <a:r>
              <a:rPr lang="pt-BR" dirty="0" err="1"/>
              <a:t>EmbrapaTec</a:t>
            </a:r>
            <a:r>
              <a:rPr lang="pt-BR" dirty="0"/>
              <a:t> de forma onerosa a terceiros, condição esta a ser previamente definida pela Embrapa. 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7470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831627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EmbrapaTec – Objeto de trabalho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428849"/>
            <a:ext cx="8158192" cy="4016375"/>
          </a:xfrm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pt-BR" dirty="0"/>
              <a:t>A Embrapatec funcionará como braço comercial da Embrapa e não terá qualquer papel definidor da programação de P&amp;D da Empresa;</a:t>
            </a:r>
          </a:p>
          <a:p>
            <a:pPr>
              <a:buNone/>
            </a:pPr>
            <a:r>
              <a:rPr lang="pt-BR" dirty="0"/>
              <a:t>O forte papel da Embrapatec será o de viabilizar inovações da Embrapa no mercado e captar recursos para que a Empresa possa desenvolver parte de suas atividades de P&amp;D;</a:t>
            </a:r>
          </a:p>
          <a:p>
            <a:pPr>
              <a:buNone/>
            </a:pPr>
            <a:r>
              <a:rPr lang="pt-BR" dirty="0"/>
              <a:t>A </a:t>
            </a:r>
            <a:r>
              <a:rPr lang="pt-BR" dirty="0" err="1"/>
              <a:t>Embrapatec</a:t>
            </a:r>
            <a:r>
              <a:rPr lang="pt-BR" dirty="0"/>
              <a:t> poderá viabilizar negócios para ativos tecnológicos de outras Instituições de C&amp;T (OEPAS, Universidades, Institutos).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27470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r="587"/>
          <a:stretch/>
        </p:blipFill>
        <p:spPr>
          <a:xfrm>
            <a:off x="-245663" y="0"/>
            <a:ext cx="9389663" cy="694927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283968" y="254258"/>
            <a:ext cx="47739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err="1">
                <a:solidFill>
                  <a:schemeClr val="accent6">
                    <a:lumMod val="75000"/>
                  </a:schemeClr>
                </a:solidFill>
                <a:latin typeface="Eras Medium ITC" panose="020B0602030504020804" pitchFamily="34" charset="0"/>
              </a:rPr>
              <a:t>EmbrapaTec</a:t>
            </a:r>
            <a:endParaRPr lang="pt-BR" sz="3600" b="1" dirty="0">
              <a:solidFill>
                <a:schemeClr val="accent6">
                  <a:lumMod val="75000"/>
                </a:schemeClr>
              </a:solidFill>
              <a:latin typeface="Eras Medium ITC" panose="020B0602030504020804" pitchFamily="34" charset="0"/>
            </a:endParaRPr>
          </a:p>
          <a:p>
            <a:pPr algn="r"/>
            <a:r>
              <a:rPr lang="pt-BR" sz="20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...da pesquisa ao mercado.</a:t>
            </a:r>
          </a:p>
          <a:p>
            <a:pPr algn="r"/>
            <a:r>
              <a:rPr lang="pt-BR" sz="16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Medium ITC" panose="020B0602030504020804" pitchFamily="34" charset="0"/>
              </a:rPr>
              <a:t>Um projeto ousado e inovador de inserção da pesquisa pública no mercado de inovações tecnológicas</a:t>
            </a:r>
            <a:r>
              <a:rPr lang="pt-BR" sz="1600" b="1" dirty="0">
                <a:solidFill>
                  <a:srgbClr val="FFFF00"/>
                </a:solidFill>
                <a:latin typeface="Eras Medium ITC" panose="020B0602030504020804" pitchFamily="34" charset="0"/>
              </a:rPr>
              <a:t>.</a:t>
            </a:r>
          </a:p>
        </p:txBody>
      </p:sp>
      <p:sp>
        <p:nvSpPr>
          <p:cNvPr id="9" name="AutoShape 2" descr="Image result for logo embrap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209" y="599492"/>
            <a:ext cx="1417057" cy="51229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898" y="4365104"/>
            <a:ext cx="5455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Grato pela atenção!</a:t>
            </a:r>
          </a:p>
        </p:txBody>
      </p:sp>
      <p:sp>
        <p:nvSpPr>
          <p:cNvPr id="11" name="Rectangle 11"/>
          <p:cNvSpPr/>
          <p:nvPr/>
        </p:nvSpPr>
        <p:spPr>
          <a:xfrm>
            <a:off x="1643042" y="5589240"/>
            <a:ext cx="5940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Raul Osório Rosinha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Chefe em exercício da Secretaria de Negócios</a:t>
            </a:r>
          </a:p>
          <a:p>
            <a:pPr algn="ctr" eaLnBrk="0" hangingPunct="0"/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Empresa Brasileira de Pesquisa Agropecuária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186227"/>
            <a:ext cx="3925173" cy="390706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4860032" y="4604935"/>
            <a:ext cx="4032448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fontAlgn="t"/>
            <a:r>
              <a:rPr lang="pt-BR" sz="2400" dirty="0">
                <a:solidFill>
                  <a:srgbClr val="666666"/>
                </a:solidFill>
              </a:rPr>
              <a:t> Dificuldades e restrições para a inserção dos ativos da Embrapa no mercado</a:t>
            </a:r>
            <a:endParaRPr lang="pt-BR" sz="2400" dirty="0">
              <a:solidFill>
                <a:srgbClr val="949494"/>
              </a:solidFill>
              <a:latin typeface="Myriad Pro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06867" y="476672"/>
            <a:ext cx="795281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EmbrapaTec: a origem</a:t>
            </a:r>
          </a:p>
          <a:p>
            <a:pPr algn="r"/>
            <a:r>
              <a:rPr lang="pt-BR" sz="6000" dirty="0">
                <a:solidFill>
                  <a:srgbClr val="00B050"/>
                </a:solidFill>
                <a:latin typeface="Berlin Sans FB Demi" panose="020E0802020502020306" pitchFamily="34" charset="0"/>
              </a:rPr>
              <a:t> da ideia</a:t>
            </a:r>
            <a:endParaRPr lang="pt-BR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3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395288" y="188565"/>
            <a:ext cx="7777162" cy="79216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defTabSz="685800" eaLnBrk="1" latinLnBrk="0" hangingPunct="1">
              <a:lnSpc>
                <a:spcPct val="90000"/>
              </a:lnSpc>
              <a:buNone/>
              <a:defRPr sz="3200">
                <a:solidFill>
                  <a:srgbClr val="007338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pt-BR" altLang="pt-BR" sz="3600" dirty="0"/>
              <a:t>Marcos principais</a:t>
            </a: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1150938" y="1125712"/>
            <a:ext cx="18097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51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269" y="981249"/>
            <a:ext cx="2143394" cy="52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tângulo 3"/>
          <p:cNvSpPr>
            <a:spLocks noChangeArrowheads="1"/>
          </p:cNvSpPr>
          <p:nvPr/>
        </p:nvSpPr>
        <p:spPr bwMode="auto">
          <a:xfrm>
            <a:off x="1476375" y="3284984"/>
            <a:ext cx="7632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para analisar o modelo jurídico institucional da Embrapa e indicar possíveis mudanças para uma melhor adequação aos seus fins institucionais.</a:t>
            </a:r>
            <a:endParaRPr lang="pt-BR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1331913" y="981249"/>
            <a:ext cx="0" cy="5184775"/>
          </a:xfrm>
          <a:prstGeom prst="lin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54" name="CaixaDeTexto 6"/>
          <p:cNvSpPr txBox="1">
            <a:spLocks noChangeArrowheads="1"/>
          </p:cNvSpPr>
          <p:nvPr/>
        </p:nvSpPr>
        <p:spPr bwMode="auto">
          <a:xfrm>
            <a:off x="467031" y="981249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6155" name="CaixaDeTexto 15"/>
          <p:cNvSpPr txBox="1">
            <a:spLocks noChangeArrowheads="1"/>
          </p:cNvSpPr>
          <p:nvPr/>
        </p:nvSpPr>
        <p:spPr bwMode="auto">
          <a:xfrm>
            <a:off x="467031" y="2780928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6156" name="CaixaDeTexto 16"/>
          <p:cNvSpPr txBox="1">
            <a:spLocks noChangeArrowheads="1"/>
          </p:cNvSpPr>
          <p:nvPr/>
        </p:nvSpPr>
        <p:spPr bwMode="auto">
          <a:xfrm>
            <a:off x="460375" y="2106729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</a:p>
        </p:txBody>
      </p:sp>
      <p:sp>
        <p:nvSpPr>
          <p:cNvPr id="4108" name="Retângulo 7"/>
          <p:cNvSpPr>
            <a:spLocks noChangeArrowheads="1"/>
          </p:cNvSpPr>
          <p:nvPr/>
        </p:nvSpPr>
        <p:spPr bwMode="auto">
          <a:xfrm>
            <a:off x="1463675" y="2226350"/>
            <a:ext cx="7212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do PL 222/2008 – que sugeria a abertura de capital da Embrapa</a:t>
            </a:r>
          </a:p>
        </p:txBody>
      </p:sp>
      <p:sp>
        <p:nvSpPr>
          <p:cNvPr id="4109" name="Retângulo 8"/>
          <p:cNvSpPr>
            <a:spLocks noChangeArrowheads="1"/>
          </p:cNvSpPr>
          <p:nvPr/>
        </p:nvSpPr>
        <p:spPr bwMode="auto">
          <a:xfrm>
            <a:off x="1474788" y="1486074"/>
            <a:ext cx="6913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para identificar possíveis soluções  para a comercialização dos resultados de pesquisas da Embrapa. </a:t>
            </a:r>
          </a:p>
        </p:txBody>
      </p:sp>
      <p:sp>
        <p:nvSpPr>
          <p:cNvPr id="6159" name="CaixaDeTexto 19"/>
          <p:cNvSpPr txBox="1">
            <a:spLocks noChangeArrowheads="1"/>
          </p:cNvSpPr>
          <p:nvPr/>
        </p:nvSpPr>
        <p:spPr bwMode="auto">
          <a:xfrm>
            <a:off x="523154" y="2996952"/>
            <a:ext cx="4251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endParaRPr lang="pt-BR" altLang="pt-BR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0" name="Retângulo 9"/>
          <p:cNvSpPr>
            <a:spLocks noChangeArrowheads="1"/>
          </p:cNvSpPr>
          <p:nvPr/>
        </p:nvSpPr>
        <p:spPr bwMode="auto">
          <a:xfrm>
            <a:off x="1475269" y="4530606"/>
            <a:ext cx="7345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Senado  - CAE aprova o substitutivo ao PL 222/2008 propondo a criação da </a:t>
            </a:r>
            <a:r>
              <a:rPr lang="pt-BR" alt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EmbrapaTec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161" name="CaixaDeTexto 21"/>
          <p:cNvSpPr txBox="1">
            <a:spLocks noChangeArrowheads="1"/>
          </p:cNvSpPr>
          <p:nvPr/>
        </p:nvSpPr>
        <p:spPr bwMode="auto">
          <a:xfrm>
            <a:off x="467031" y="4437112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4113" name="Retângulo 10"/>
          <p:cNvSpPr>
            <a:spLocks noChangeArrowheads="1"/>
          </p:cNvSpPr>
          <p:nvPr/>
        </p:nvSpPr>
        <p:spPr bwMode="auto">
          <a:xfrm>
            <a:off x="1487488" y="3863384"/>
            <a:ext cx="7188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Senado - Comissão de Agricultura e Reforma Agrária se posiciona contrária à proposta. </a:t>
            </a:r>
          </a:p>
        </p:txBody>
      </p:sp>
      <p:sp>
        <p:nvSpPr>
          <p:cNvPr id="6163" name="CaixaDeTexto 23"/>
          <p:cNvSpPr txBox="1">
            <a:spLocks noChangeArrowheads="1"/>
          </p:cNvSpPr>
          <p:nvPr/>
        </p:nvSpPr>
        <p:spPr bwMode="auto">
          <a:xfrm>
            <a:off x="467031" y="3861048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6164" name="CaixaDeTexto 24"/>
          <p:cNvSpPr txBox="1">
            <a:spLocks noChangeArrowheads="1"/>
          </p:cNvSpPr>
          <p:nvPr/>
        </p:nvSpPr>
        <p:spPr bwMode="auto">
          <a:xfrm>
            <a:off x="523154" y="4077072"/>
            <a:ext cx="5485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</a:t>
            </a:r>
            <a:endParaRPr lang="pt-BR" altLang="pt-BR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5" name="CaixaDeTexto 25"/>
          <p:cNvSpPr txBox="1">
            <a:spLocks noChangeArrowheads="1"/>
          </p:cNvSpPr>
          <p:nvPr/>
        </p:nvSpPr>
        <p:spPr bwMode="auto">
          <a:xfrm>
            <a:off x="545599" y="4653136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</a:t>
            </a:r>
          </a:p>
        </p:txBody>
      </p:sp>
      <p:sp>
        <p:nvSpPr>
          <p:cNvPr id="6166" name="CaixaDeTexto 26"/>
          <p:cNvSpPr txBox="1">
            <a:spLocks noChangeArrowheads="1"/>
          </p:cNvSpPr>
          <p:nvPr/>
        </p:nvSpPr>
        <p:spPr bwMode="auto">
          <a:xfrm>
            <a:off x="539048" y="2322753"/>
            <a:ext cx="4924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pt-BR" altLang="pt-BR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1187450" y="2710037"/>
            <a:ext cx="179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onector reto 39"/>
          <p:cNvCxnSpPr/>
          <p:nvPr/>
        </p:nvCxnSpPr>
        <p:spPr bwMode="auto">
          <a:xfrm>
            <a:off x="1187450" y="3429174"/>
            <a:ext cx="179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Conector reto 40"/>
          <p:cNvCxnSpPr/>
          <p:nvPr/>
        </p:nvCxnSpPr>
        <p:spPr bwMode="auto">
          <a:xfrm>
            <a:off x="1187450" y="4870624"/>
            <a:ext cx="179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Conector reto 41"/>
          <p:cNvCxnSpPr/>
          <p:nvPr/>
        </p:nvCxnSpPr>
        <p:spPr bwMode="auto">
          <a:xfrm>
            <a:off x="1187450" y="5734224"/>
            <a:ext cx="1793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8" name="CaixaDeTexto 19"/>
          <p:cNvSpPr txBox="1">
            <a:spLocks noChangeArrowheads="1"/>
          </p:cNvSpPr>
          <p:nvPr/>
        </p:nvSpPr>
        <p:spPr bwMode="auto">
          <a:xfrm>
            <a:off x="517525" y="1187624"/>
            <a:ext cx="5613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664" y="2842059"/>
            <a:ext cx="1656184" cy="494288"/>
          </a:xfrm>
          <a:prstGeom prst="rect">
            <a:avLst/>
          </a:prstGeom>
        </p:spPr>
      </p:pic>
      <p:sp>
        <p:nvSpPr>
          <p:cNvPr id="28" name="CaixaDeTexto 21"/>
          <p:cNvSpPr txBox="1">
            <a:spLocks noChangeArrowheads="1"/>
          </p:cNvSpPr>
          <p:nvPr/>
        </p:nvSpPr>
        <p:spPr bwMode="auto">
          <a:xfrm>
            <a:off x="475697" y="5013176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29" name="CaixaDeTexto 25"/>
          <p:cNvSpPr txBox="1">
            <a:spLocks noChangeArrowheads="1"/>
          </p:cNvSpPr>
          <p:nvPr/>
        </p:nvSpPr>
        <p:spPr bwMode="auto">
          <a:xfrm>
            <a:off x="539552" y="5207714"/>
            <a:ext cx="526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</a:t>
            </a:r>
          </a:p>
        </p:txBody>
      </p:sp>
      <p:sp>
        <p:nvSpPr>
          <p:cNvPr id="3" name="Retângulo 2"/>
          <p:cNvSpPr/>
          <p:nvPr/>
        </p:nvSpPr>
        <p:spPr>
          <a:xfrm>
            <a:off x="1440344" y="5106670"/>
            <a:ext cx="7236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PLS arquivado na CCJ do Senado em virtude do final da legislatura.</a:t>
            </a:r>
          </a:p>
        </p:txBody>
      </p:sp>
      <p:sp>
        <p:nvSpPr>
          <p:cNvPr id="31" name="CaixaDeTexto 21"/>
          <p:cNvSpPr txBox="1">
            <a:spLocks noChangeArrowheads="1"/>
          </p:cNvSpPr>
          <p:nvPr/>
        </p:nvSpPr>
        <p:spPr bwMode="auto">
          <a:xfrm>
            <a:off x="475697" y="5560204"/>
            <a:ext cx="6399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</a:p>
        </p:txBody>
      </p:sp>
      <p:sp>
        <p:nvSpPr>
          <p:cNvPr id="32" name="CaixaDeTexto 25"/>
          <p:cNvSpPr txBox="1">
            <a:spLocks noChangeArrowheads="1"/>
          </p:cNvSpPr>
          <p:nvPr/>
        </p:nvSpPr>
        <p:spPr bwMode="auto">
          <a:xfrm>
            <a:off x="539552" y="5754742"/>
            <a:ext cx="5389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1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endParaRPr lang="pt-BR" altLang="pt-BR" sz="16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76374" y="5610726"/>
            <a:ext cx="7128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PL 5243/2016 autorizando a Embrapa a criar a </a:t>
            </a:r>
            <a:r>
              <a:rPr lang="pt-BR" sz="1600" dirty="0" err="1">
                <a:ea typeface="ＭＳ Ｐゴシック" panose="020B0600070205080204" pitchFamily="34" charset="-128"/>
                <a:cs typeface="Arial" panose="020B0604020202020204" pitchFamily="34" charset="0"/>
              </a:rPr>
              <a:t>EmbrapaTec</a:t>
            </a:r>
            <a:endParaRPr lang="pt-BR" sz="16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386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solidFill>
                  <a:srgbClr val="007338"/>
                </a:solidFill>
                <a:latin typeface="Verdana" panose="020B0604030504040204" pitchFamily="34" charset="0"/>
              </a:rPr>
              <a:t>Conclusões dos estudos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900113" y="2420888"/>
            <a:ext cx="7772400" cy="4114800"/>
          </a:xfrm>
        </p:spPr>
        <p:txBody>
          <a:bodyPr>
            <a:normAutofit/>
          </a:bodyPr>
          <a:lstStyle/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Criação de uma subsidiária integral, vinculada à Embrapa.</a:t>
            </a:r>
          </a:p>
          <a:p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Estatuto social da Embrapa Tecnologias S/A - EMBRAPATEC</a:t>
            </a:r>
          </a:p>
        </p:txBody>
      </p:sp>
    </p:spTree>
    <p:extLst>
      <p:ext uri="{BB962C8B-B14F-4D97-AF65-F5344CB8AC3E}">
        <p14:creationId xmlns:p14="http://schemas.microsoft.com/office/powerpoint/2010/main" val="24014469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14290"/>
            <a:ext cx="7886700" cy="831627"/>
          </a:xfrm>
        </p:spPr>
        <p:txBody>
          <a:bodyPr>
            <a:normAutofit/>
          </a:bodyPr>
          <a:lstStyle/>
          <a:p>
            <a:r>
              <a:rPr lang="pt-BR" altLang="pt-BR" sz="3600" dirty="0">
                <a:solidFill>
                  <a:srgbClr val="007338"/>
                </a:solidFill>
                <a:latin typeface="Verdana" panose="020B0604030504040204" pitchFamily="34" charset="0"/>
              </a:rPr>
              <a:t>EmbrapaTec – Proposta Atual</a:t>
            </a:r>
            <a:endParaRPr lang="pt-BR" sz="3600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4391656" y="1927683"/>
            <a:ext cx="4428816" cy="2437421"/>
          </a:xfrm>
        </p:spPr>
        <p:txBody>
          <a:bodyPr>
            <a:noAutofit/>
          </a:bodyPr>
          <a:lstStyle/>
          <a:p>
            <a:r>
              <a:rPr lang="pt-BR" dirty="0"/>
              <a:t>Maio de 2016 - Proposta apresentada pela Ministra Katia Abreu à Presidência da República;</a:t>
            </a:r>
          </a:p>
          <a:p>
            <a:r>
              <a:rPr lang="pt-BR" dirty="0"/>
              <a:t>Discussão Embrapa/Mapa</a:t>
            </a:r>
          </a:p>
          <a:p>
            <a:r>
              <a:rPr lang="pt-BR" dirty="0"/>
              <a:t>Discussão Consad</a:t>
            </a:r>
          </a:p>
          <a:p>
            <a:r>
              <a:rPr lang="pt-BR" dirty="0"/>
              <a:t>Discussão MPOG e DEST</a:t>
            </a:r>
          </a:p>
          <a:p>
            <a:r>
              <a:rPr lang="pt-BR" dirty="0"/>
              <a:t>Discussão Casa Civil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5264" r="1006" b="2895"/>
          <a:stretch/>
        </p:blipFill>
        <p:spPr>
          <a:xfrm>
            <a:off x="143185" y="1124744"/>
            <a:ext cx="4248472" cy="4968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27470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upo 17"/>
          <p:cNvGrpSpPr>
            <a:grpSpLocks/>
          </p:cNvGrpSpPr>
          <p:nvPr/>
        </p:nvGrpSpPr>
        <p:grpSpPr bwMode="auto">
          <a:xfrm>
            <a:off x="517524" y="2060848"/>
            <a:ext cx="8230940" cy="2343165"/>
            <a:chOff x="388881" y="1301855"/>
            <a:chExt cx="8579371" cy="2342942"/>
          </a:xfrm>
        </p:grpSpPr>
        <p:cxnSp>
          <p:nvCxnSpPr>
            <p:cNvPr id="15" name="Conector reto 14"/>
            <p:cNvCxnSpPr/>
            <p:nvPr/>
          </p:nvCxnSpPr>
          <p:spPr bwMode="auto">
            <a:xfrm>
              <a:off x="1079357" y="1628248"/>
              <a:ext cx="18095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03" name="Retângulo 3"/>
            <p:cNvSpPr>
              <a:spLocks noChangeArrowheads="1"/>
            </p:cNvSpPr>
            <p:nvPr/>
          </p:nvSpPr>
          <p:spPr bwMode="auto">
            <a:xfrm>
              <a:off x="1336510" y="2813879"/>
              <a:ext cx="7631742" cy="83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pt-B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Requerimento de audiência pública, prevista para setembro de 2017.</a:t>
              </a:r>
              <a:endParaRPr lang="pt-BR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cxnSp>
          <p:nvCxnSpPr>
            <p:cNvPr id="6" name="Conector reto 5"/>
            <p:cNvCxnSpPr/>
            <p:nvPr/>
          </p:nvCxnSpPr>
          <p:spPr bwMode="auto">
            <a:xfrm>
              <a:off x="1260310" y="1301855"/>
              <a:ext cx="0" cy="2123798"/>
            </a:xfrm>
            <a:prstGeom prst="line">
              <a:avLst/>
            </a:prstGeom>
            <a:ln w="76200">
              <a:solidFill>
                <a:schemeClr val="bg2">
                  <a:lumMod val="60000"/>
                  <a:lumOff val="4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54" name="CaixaDeTexto 6"/>
            <p:cNvSpPr txBox="1">
              <a:spLocks noChangeArrowheads="1"/>
            </p:cNvSpPr>
            <p:nvPr/>
          </p:nvSpPr>
          <p:spPr bwMode="auto">
            <a:xfrm>
              <a:off x="395536" y="1340768"/>
              <a:ext cx="870642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 b="1" dirty="0">
                  <a:solidFill>
                    <a:srgbClr val="0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6155" name="CaixaDeTexto 15"/>
            <p:cNvSpPr txBox="1">
              <a:spLocks noChangeArrowheads="1"/>
            </p:cNvSpPr>
            <p:nvPr/>
          </p:nvSpPr>
          <p:spPr bwMode="auto">
            <a:xfrm>
              <a:off x="395536" y="2852273"/>
              <a:ext cx="870642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 b="1" dirty="0">
                  <a:solidFill>
                    <a:srgbClr val="0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6156" name="CaixaDeTexto 16"/>
            <p:cNvSpPr txBox="1">
              <a:spLocks noChangeArrowheads="1"/>
            </p:cNvSpPr>
            <p:nvPr/>
          </p:nvSpPr>
          <p:spPr bwMode="auto">
            <a:xfrm>
              <a:off x="388881" y="2060259"/>
              <a:ext cx="870642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400" b="1" dirty="0">
                  <a:solidFill>
                    <a:srgbClr val="0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4108" name="Retângulo 7"/>
            <p:cNvSpPr>
              <a:spLocks noChangeArrowheads="1"/>
            </p:cNvSpPr>
            <p:nvPr/>
          </p:nvSpPr>
          <p:spPr bwMode="auto">
            <a:xfrm>
              <a:off x="1336510" y="2021866"/>
              <a:ext cx="7211875" cy="46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Retirado da pauta de votação na CDEICS</a:t>
              </a:r>
            </a:p>
          </p:txBody>
        </p:sp>
        <p:sp>
          <p:nvSpPr>
            <p:cNvPr id="4109" name="Retângulo 8"/>
            <p:cNvSpPr>
              <a:spLocks noChangeArrowheads="1"/>
            </p:cNvSpPr>
            <p:nvPr/>
          </p:nvSpPr>
          <p:spPr bwMode="auto">
            <a:xfrm>
              <a:off x="1403167" y="1301855"/>
              <a:ext cx="7565085" cy="83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pt-BR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CDEICS – parecer do relator pela aprovação do PL</a:t>
              </a:r>
            </a:p>
          </p:txBody>
        </p:sp>
        <p:sp>
          <p:nvSpPr>
            <p:cNvPr id="6159" name="CaixaDeTexto 19"/>
            <p:cNvSpPr txBox="1">
              <a:spLocks noChangeArrowheads="1"/>
            </p:cNvSpPr>
            <p:nvPr/>
          </p:nvSpPr>
          <p:spPr bwMode="auto">
            <a:xfrm>
              <a:off x="489444" y="3068276"/>
              <a:ext cx="554890" cy="40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b="1" dirty="0">
                  <a:solidFill>
                    <a:srgbClr val="0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</a:t>
              </a:r>
            </a:p>
          </p:txBody>
        </p:sp>
        <p:sp>
          <p:nvSpPr>
            <p:cNvPr id="6166" name="CaixaDeTexto 26"/>
            <p:cNvSpPr txBox="1">
              <a:spLocks noChangeArrowheads="1"/>
            </p:cNvSpPr>
            <p:nvPr/>
          </p:nvSpPr>
          <p:spPr bwMode="auto">
            <a:xfrm>
              <a:off x="545723" y="2309871"/>
              <a:ext cx="482763" cy="400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2000" b="1" dirty="0" err="1">
                  <a:solidFill>
                    <a:srgbClr val="000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jul</a:t>
              </a:r>
              <a:endParaRPr lang="pt-BR" altLang="pt-BR" sz="20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0" name="Conector reto 39"/>
            <p:cNvCxnSpPr/>
            <p:nvPr/>
          </p:nvCxnSpPr>
          <p:spPr bwMode="auto">
            <a:xfrm>
              <a:off x="1115865" y="2348259"/>
              <a:ext cx="17936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48" name="CaixaDeTexto 19"/>
          <p:cNvSpPr txBox="1">
            <a:spLocks noChangeArrowheads="1"/>
          </p:cNvSpPr>
          <p:nvPr/>
        </p:nvSpPr>
        <p:spPr bwMode="auto">
          <a:xfrm>
            <a:off x="627937" y="2348880"/>
            <a:ext cx="5693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 err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endParaRPr lang="pt-BR" altLang="pt-BR" sz="2000" b="1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395288" y="188565"/>
            <a:ext cx="7777162" cy="79216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defTabSz="685800" eaLnBrk="1" latinLnBrk="0" hangingPunct="1">
              <a:lnSpc>
                <a:spcPct val="90000"/>
              </a:lnSpc>
              <a:buNone/>
              <a:defRPr sz="3200">
                <a:solidFill>
                  <a:srgbClr val="007338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pt-BR" altLang="pt-BR" sz="3600" dirty="0"/>
              <a:t>Marcos principais</a:t>
            </a:r>
          </a:p>
        </p:txBody>
      </p:sp>
    </p:spTree>
    <p:extLst>
      <p:ext uri="{BB962C8B-B14F-4D97-AF65-F5344CB8AC3E}">
        <p14:creationId xmlns:p14="http://schemas.microsoft.com/office/powerpoint/2010/main" val="203207482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8779" r="5365" b="-164"/>
          <a:stretch/>
        </p:blipFill>
        <p:spPr>
          <a:xfrm>
            <a:off x="474239" y="1525728"/>
            <a:ext cx="8922297" cy="57196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109"/>
            <a:ext cx="7886700" cy="831627"/>
          </a:xfrm>
        </p:spPr>
        <p:txBody>
          <a:bodyPr/>
          <a:lstStyle/>
          <a:p>
            <a:r>
              <a:rPr lang="pt-BR" altLang="pt-BR" sz="3200" b="1" dirty="0">
                <a:solidFill>
                  <a:srgbClr val="007338"/>
                </a:solidFill>
                <a:latin typeface="Verdana" panose="020B0604030504040204" pitchFamily="34" charset="0"/>
              </a:rPr>
              <a:t>EmbrapaTec – </a:t>
            </a:r>
            <a:r>
              <a:rPr lang="pt-BR" alt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é?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052736"/>
            <a:ext cx="8160892" cy="4016375"/>
          </a:xfrm>
        </p:spPr>
        <p:txBody>
          <a:bodyPr>
            <a:normAutofit/>
          </a:bodyPr>
          <a:lstStyle/>
          <a:p>
            <a:r>
              <a:rPr lang="pt-BR" sz="2400" dirty="0"/>
              <a:t>Uma subsidiária integral (sociedade anônima de controle            único da Embrapa)  especializada em desenvolver parcerias e negócios em mercados competitivos a partir da exploração comercial das inovações e dos direitos decorrentes de      propriedade intelectual gerados pela Embrapa/parceiros. </a:t>
            </a:r>
          </a:p>
          <a:p>
            <a:r>
              <a:rPr lang="pt-BR" sz="2400" dirty="0"/>
              <a:t>Uma estrutura cuja atuação é diferenciada e complementar              à da Embrapa.</a:t>
            </a:r>
          </a:p>
          <a:p>
            <a:r>
              <a:rPr lang="pt-BR" sz="2400" b="1" dirty="0"/>
              <a:t>Empresa não dependente do orçamento do Tesouro Nacional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grpSp>
        <p:nvGrpSpPr>
          <p:cNvPr id="9" name="Agrupar 8"/>
          <p:cNvGrpSpPr/>
          <p:nvPr/>
        </p:nvGrpSpPr>
        <p:grpSpPr>
          <a:xfrm>
            <a:off x="695181" y="3731548"/>
            <a:ext cx="8413323" cy="1569660"/>
            <a:chOff x="604373" y="4316903"/>
            <a:chExt cx="8413323" cy="1569660"/>
          </a:xfrm>
        </p:grpSpPr>
        <p:sp>
          <p:nvSpPr>
            <p:cNvPr id="4" name="Retângulo 3"/>
            <p:cNvSpPr/>
            <p:nvPr/>
          </p:nvSpPr>
          <p:spPr>
            <a:xfrm>
              <a:off x="1168824" y="4683183"/>
              <a:ext cx="784887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600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Participação minoritária no capital de outras empresas;</a:t>
              </a:r>
            </a:p>
            <a:p>
              <a:r>
                <a:rPr lang="pt-BR" sz="1600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Possibilidade de atuar na incubação de empresas de base tecnológica;</a:t>
              </a:r>
            </a:p>
            <a:p>
              <a:r>
                <a:rPr lang="pt-BR" sz="1600" dirty="0">
                  <a:solidFill>
                    <a:schemeClr val="bg2">
                      <a:lumMod val="50000"/>
                    </a:schemeClr>
                  </a:solidFill>
                  <a:cs typeface="Arial" panose="020B0604020202020204" pitchFamily="34" charset="0"/>
                </a:rPr>
                <a:t>Gestão de fundos para financiamento de pesquisas e inovações a serem desenvolvidas pela Embrapa e parceiros.  </a:t>
              </a: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604373" y="4316903"/>
              <a:ext cx="59663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600" dirty="0">
                  <a:solidFill>
                    <a:schemeClr val="accent2">
                      <a:lumMod val="75000"/>
                    </a:schemeClr>
                  </a:solidFill>
                  <a:cs typeface="Arial" panose="020B0604020202020204" pitchFamily="34" charset="0"/>
                </a:rPr>
                <a:t>{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274700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64191"/>
            <a:ext cx="9144000" cy="4589145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644008" y="476672"/>
            <a:ext cx="3384376" cy="1554594"/>
            <a:chOff x="5292080" y="476672"/>
            <a:chExt cx="3384376" cy="155459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1412776"/>
              <a:ext cx="2021210" cy="618490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22840" y="476672"/>
              <a:ext cx="2653616" cy="1087982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899592" y="4149080"/>
            <a:ext cx="3168352" cy="2232248"/>
            <a:chOff x="755576" y="3861048"/>
            <a:chExt cx="3079752" cy="2664296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01" t="5900" r="5901" b="19760"/>
            <a:stretch/>
          </p:blipFill>
          <p:spPr>
            <a:xfrm>
              <a:off x="755576" y="3861048"/>
              <a:ext cx="1879531" cy="1584176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72" t="4380" r="87146" b="4380"/>
            <a:stretch/>
          </p:blipFill>
          <p:spPr>
            <a:xfrm>
              <a:off x="2539183" y="5517232"/>
              <a:ext cx="1296145" cy="1008112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6400413" y="1555362"/>
            <a:ext cx="27080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FF0000"/>
                </a:solidFill>
              </a:rPr>
              <a:t>Criado em 2001,</a:t>
            </a:r>
            <a:r>
              <a:rPr lang="fr-FR" sz="1400" dirty="0">
                <a:solidFill>
                  <a:srgbClr val="FF0000"/>
                </a:solidFill>
              </a:rPr>
              <a:t> filial de direito privado, 100 % das ações pertencem ao INRA.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092532" y="5391789"/>
            <a:ext cx="4511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Criada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em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1993, o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INTeA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(Innovaciones Tecnológicas Agropecuarias S.A.) - empresa de capital misto formada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majoritariamente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pelo INTA. Integra o Grupo INTA (INTA,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INTeA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e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Fundação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2">
                    <a:lumMod val="50000"/>
                  </a:schemeClr>
                </a:solidFill>
              </a:rPr>
              <a:t>ArgenINTA</a:t>
            </a:r>
            <a:r>
              <a:rPr lang="es-ES" sz="1400" dirty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3600" dirty="0">
                <a:solidFill>
                  <a:srgbClr val="007338"/>
                </a:solidFill>
                <a:latin typeface="Verdana" panose="020B0604030504040204" pitchFamily="34" charset="0"/>
              </a:rPr>
              <a:t>Alguns exemplos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0552" y="4591952"/>
            <a:ext cx="1102047" cy="44153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9552" y="394819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5237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iamondGrid_16x9_TP103031012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14529</TotalTime>
  <Words>1186</Words>
  <Application>Microsoft Office PowerPoint</Application>
  <PresentationFormat>Apresentação na tela (4:3)</PresentationFormat>
  <Paragraphs>131</Paragraphs>
  <Slides>23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23</vt:i4>
      </vt:variant>
    </vt:vector>
  </HeadingPairs>
  <TitlesOfParts>
    <vt:vector size="38" baseType="lpstr">
      <vt:lpstr>MS PGothic</vt:lpstr>
      <vt:lpstr>MS PGothic</vt:lpstr>
      <vt:lpstr>Arial</vt:lpstr>
      <vt:lpstr>Arial Narrow</vt:lpstr>
      <vt:lpstr>Berlin Sans FB Demi</vt:lpstr>
      <vt:lpstr>Calibri</vt:lpstr>
      <vt:lpstr>Calibri Light</vt:lpstr>
      <vt:lpstr>Constantia</vt:lpstr>
      <vt:lpstr>Eras Medium ITC</vt:lpstr>
      <vt:lpstr>Myriad Pro</vt:lpstr>
      <vt:lpstr>Times New Roman</vt:lpstr>
      <vt:lpstr>Verdana</vt:lpstr>
      <vt:lpstr>ヒラギノ角ゴ Pro W3</vt:lpstr>
      <vt:lpstr>DiamondGrid_16x9_TP103031012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Conclusões dos estudos</vt:lpstr>
      <vt:lpstr>EmbrapaTec – Proposta Atual</vt:lpstr>
      <vt:lpstr>Apresentação do PowerPoint</vt:lpstr>
      <vt:lpstr>EmbrapaTec – O que é?</vt:lpstr>
      <vt:lpstr>Alguns exemplos</vt:lpstr>
      <vt:lpstr>EmbrapaTec – O que não é?</vt:lpstr>
      <vt:lpstr>EmbrapaTec – Por que?</vt:lpstr>
      <vt:lpstr>Ativos negociáveis</vt:lpstr>
      <vt:lpstr>Ativos que a Embrapa gera</vt:lpstr>
      <vt:lpstr>EmbrapaTec – Por que?</vt:lpstr>
      <vt:lpstr>Apresentação do PowerPoint</vt:lpstr>
      <vt:lpstr>EmbrapaTec – Por que?</vt:lpstr>
      <vt:lpstr>EmbrapaTec – Por que?</vt:lpstr>
      <vt:lpstr>EmbrapaTec – Por que?</vt:lpstr>
      <vt:lpstr>EmbrapaTec – Por que?</vt:lpstr>
      <vt:lpstr>EmbrapaTec – O que vai fazer?</vt:lpstr>
      <vt:lpstr>EmbrapaTec – Objeto de trabalho</vt:lpstr>
      <vt:lpstr>EmbrapaTec – Objeto de trabalho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Ministerio da Agricultura Pecuaria e Abastecimento</dc:creator>
  <cp:lastModifiedBy>Raul Rosinha</cp:lastModifiedBy>
  <cp:revision>454</cp:revision>
  <cp:lastPrinted>2016-03-14T13:05:17Z</cp:lastPrinted>
  <dcterms:created xsi:type="dcterms:W3CDTF">2015-12-04T13:55:13Z</dcterms:created>
  <dcterms:modified xsi:type="dcterms:W3CDTF">2017-09-21T00:20:55Z</dcterms:modified>
</cp:coreProperties>
</file>