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70" r:id="rId2"/>
  </p:sldMasterIdLst>
  <p:notesMasterIdLst>
    <p:notesMasterId r:id="rId27"/>
  </p:notesMasterIdLst>
  <p:sldIdLst>
    <p:sldId id="256" r:id="rId3"/>
    <p:sldId id="334" r:id="rId4"/>
    <p:sldId id="287" r:id="rId5"/>
    <p:sldId id="330" r:id="rId6"/>
    <p:sldId id="289" r:id="rId7"/>
    <p:sldId id="328" r:id="rId8"/>
    <p:sldId id="324" r:id="rId9"/>
    <p:sldId id="322" r:id="rId10"/>
    <p:sldId id="304" r:id="rId11"/>
    <p:sldId id="302" r:id="rId12"/>
    <p:sldId id="326" r:id="rId13"/>
    <p:sldId id="321" r:id="rId14"/>
    <p:sldId id="331" r:id="rId15"/>
    <p:sldId id="332" r:id="rId16"/>
    <p:sldId id="333" r:id="rId17"/>
    <p:sldId id="323" r:id="rId18"/>
    <p:sldId id="325" r:id="rId19"/>
    <p:sldId id="315" r:id="rId20"/>
    <p:sldId id="314" r:id="rId21"/>
    <p:sldId id="335" r:id="rId22"/>
    <p:sldId id="337" r:id="rId23"/>
    <p:sldId id="338" r:id="rId24"/>
    <p:sldId id="336" r:id="rId25"/>
    <p:sldId id="294" r:id="rId26"/>
  </p:sldIdLst>
  <p:sldSz cx="12192000" cy="6858000"/>
  <p:notesSz cx="6864350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3716" autoAdjust="0"/>
  </p:normalViewPr>
  <p:slideViewPr>
    <p:cSldViewPr snapToGrid="0" showGuides="1">
      <p:cViewPr varScale="1">
        <p:scale>
          <a:sx n="70" d="100"/>
          <a:sy n="70" d="100"/>
        </p:scale>
        <p:origin x="570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orma\crs\Conjuntura\Conjuntura_201805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99908605174358E-2"/>
          <c:y val="2.6748370781052428E-2"/>
          <c:w val="0.88476615227784028"/>
          <c:h val="0.6162278938214135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089285714285716E-2"/>
                  <c:y val="-5.5002619172341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6402640264026368E-2"/>
                  <c:y val="5.0314456348157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3.2060348892032062E-2"/>
                  <c:y val="5.0314456348157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2.8288543140028287E-2"/>
                  <c:y val="-4.5740414861961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5"/>
              <c:layout>
                <c:manualLayout>
                  <c:x val="-2.8288543140028287E-2"/>
                  <c:y val="3.6592331889568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'(21) Desocupação'!$A$8:$A$56</c:f>
              <c:strCache>
                <c:ptCount val="49"/>
                <c:pt idx="0">
                  <c:v>jan-fev-mar 2014</c:v>
                </c:pt>
                <c:pt idx="1">
                  <c:v>fev-mar-abr 2014</c:v>
                </c:pt>
                <c:pt idx="2">
                  <c:v>mar-abr-mai 2014</c:v>
                </c:pt>
                <c:pt idx="3">
                  <c:v>abr-mai-jun 2014</c:v>
                </c:pt>
                <c:pt idx="4">
                  <c:v>mai-jun-jul 2014</c:v>
                </c:pt>
                <c:pt idx="5">
                  <c:v>jun-jul-ago 2014</c:v>
                </c:pt>
                <c:pt idx="6">
                  <c:v>jul-ago-set 2014</c:v>
                </c:pt>
                <c:pt idx="7">
                  <c:v>ago-set-out 2014</c:v>
                </c:pt>
                <c:pt idx="8">
                  <c:v>set-out-nov 2014</c:v>
                </c:pt>
                <c:pt idx="9">
                  <c:v>out-nov-dez 2014</c:v>
                </c:pt>
                <c:pt idx="10">
                  <c:v>nov-dez-jan 2015</c:v>
                </c:pt>
                <c:pt idx="11">
                  <c:v>dez-jan-fev 2015</c:v>
                </c:pt>
                <c:pt idx="12">
                  <c:v>jan-fev-mar 2015</c:v>
                </c:pt>
                <c:pt idx="13">
                  <c:v>fev-mar-abr 2015</c:v>
                </c:pt>
                <c:pt idx="14">
                  <c:v>mar-abr-mai 2015</c:v>
                </c:pt>
                <c:pt idx="15">
                  <c:v>abr-mai-jun 2015</c:v>
                </c:pt>
                <c:pt idx="16">
                  <c:v>mai-jun-jul 2015</c:v>
                </c:pt>
                <c:pt idx="17">
                  <c:v>jun-jul-ago 2015</c:v>
                </c:pt>
                <c:pt idx="18">
                  <c:v>jul-ago-set 2015</c:v>
                </c:pt>
                <c:pt idx="19">
                  <c:v>ago-set-out 2015</c:v>
                </c:pt>
                <c:pt idx="20">
                  <c:v>set-out-nov 2015</c:v>
                </c:pt>
                <c:pt idx="21">
                  <c:v>out-nov-dez 2015</c:v>
                </c:pt>
                <c:pt idx="22">
                  <c:v>nov-dez-jan 2016</c:v>
                </c:pt>
                <c:pt idx="23">
                  <c:v>dez-jan-fev 2016</c:v>
                </c:pt>
                <c:pt idx="24">
                  <c:v>jan-fev-mar 2016</c:v>
                </c:pt>
                <c:pt idx="25">
                  <c:v>fev-mar-abr 2016</c:v>
                </c:pt>
                <c:pt idx="26">
                  <c:v>mar-abr-mai 2016</c:v>
                </c:pt>
                <c:pt idx="27">
                  <c:v>abr-mai-jun 2016</c:v>
                </c:pt>
                <c:pt idx="28">
                  <c:v>mai-jun-jul 2016</c:v>
                </c:pt>
                <c:pt idx="29">
                  <c:v>jun-jul-ago 2016</c:v>
                </c:pt>
                <c:pt idx="30">
                  <c:v>jul-ago-set 2016</c:v>
                </c:pt>
                <c:pt idx="31">
                  <c:v>ago-set-out 2016</c:v>
                </c:pt>
                <c:pt idx="32">
                  <c:v>set-out-nov 2016</c:v>
                </c:pt>
                <c:pt idx="33">
                  <c:v>out-nov-dez 2016</c:v>
                </c:pt>
                <c:pt idx="34">
                  <c:v>nov-dez-jan 2017</c:v>
                </c:pt>
                <c:pt idx="35">
                  <c:v>dez-jan-fev 2017</c:v>
                </c:pt>
                <c:pt idx="36">
                  <c:v>jan-fev-mar 2017</c:v>
                </c:pt>
                <c:pt idx="37">
                  <c:v>fev-mar-abr 2017</c:v>
                </c:pt>
                <c:pt idx="38">
                  <c:v>mar-abr-mai 2017</c:v>
                </c:pt>
                <c:pt idx="39">
                  <c:v>abr-mai-jun 2017</c:v>
                </c:pt>
                <c:pt idx="40">
                  <c:v>mai-jun-jul 2017</c:v>
                </c:pt>
                <c:pt idx="41">
                  <c:v>jun-jul-ago 2017</c:v>
                </c:pt>
                <c:pt idx="42">
                  <c:v>jul-ago-set 2017</c:v>
                </c:pt>
                <c:pt idx="43">
                  <c:v>ago-set-out 2017</c:v>
                </c:pt>
                <c:pt idx="44">
                  <c:v>set-out-nov 2017</c:v>
                </c:pt>
                <c:pt idx="45">
                  <c:v>out-nov-dez 2017</c:v>
                </c:pt>
                <c:pt idx="46">
                  <c:v>nov-dez-jan 2018</c:v>
                </c:pt>
                <c:pt idx="47">
                  <c:v>dez-jan-fev 2018</c:v>
                </c:pt>
                <c:pt idx="48">
                  <c:v>jan-fev-mar 2018</c:v>
                </c:pt>
              </c:strCache>
            </c:strRef>
          </c:cat>
          <c:val>
            <c:numRef>
              <c:f>'(21) Desocupação'!$B$8:$B$56</c:f>
              <c:numCache>
                <c:formatCode>General</c:formatCode>
                <c:ptCount val="49"/>
                <c:pt idx="0">
                  <c:v>7.2</c:v>
                </c:pt>
                <c:pt idx="1">
                  <c:v>7.1</c:v>
                </c:pt>
                <c:pt idx="2">
                  <c:v>7</c:v>
                </c:pt>
                <c:pt idx="3">
                  <c:v>6.8</c:v>
                </c:pt>
                <c:pt idx="4">
                  <c:v>6.9</c:v>
                </c:pt>
                <c:pt idx="5">
                  <c:v>6.9</c:v>
                </c:pt>
                <c:pt idx="6">
                  <c:v>6.8</c:v>
                </c:pt>
                <c:pt idx="7">
                  <c:v>6.6</c:v>
                </c:pt>
                <c:pt idx="8">
                  <c:v>6.5</c:v>
                </c:pt>
                <c:pt idx="9">
                  <c:v>6.5</c:v>
                </c:pt>
                <c:pt idx="10">
                  <c:v>6.8</c:v>
                </c:pt>
                <c:pt idx="11">
                  <c:v>7.4</c:v>
                </c:pt>
                <c:pt idx="12">
                  <c:v>7.9</c:v>
                </c:pt>
                <c:pt idx="13">
                  <c:v>8</c:v>
                </c:pt>
                <c:pt idx="14">
                  <c:v>8.1</c:v>
                </c:pt>
                <c:pt idx="15">
                  <c:v>8.3000000000000007</c:v>
                </c:pt>
                <c:pt idx="16">
                  <c:v>8.6</c:v>
                </c:pt>
                <c:pt idx="17">
                  <c:v>8.6999999999999993</c:v>
                </c:pt>
                <c:pt idx="18">
                  <c:v>8.9</c:v>
                </c:pt>
                <c:pt idx="19">
                  <c:v>8.9</c:v>
                </c:pt>
                <c:pt idx="20">
                  <c:v>9</c:v>
                </c:pt>
                <c:pt idx="21">
                  <c:v>9</c:v>
                </c:pt>
                <c:pt idx="22">
                  <c:v>9.5</c:v>
                </c:pt>
                <c:pt idx="23">
                  <c:v>10.199999999999999</c:v>
                </c:pt>
                <c:pt idx="24">
                  <c:v>10.9</c:v>
                </c:pt>
                <c:pt idx="25">
                  <c:v>11.2</c:v>
                </c:pt>
                <c:pt idx="26">
                  <c:v>11.2</c:v>
                </c:pt>
                <c:pt idx="27">
                  <c:v>11.3</c:v>
                </c:pt>
                <c:pt idx="28">
                  <c:v>11.6</c:v>
                </c:pt>
                <c:pt idx="29">
                  <c:v>11.8</c:v>
                </c:pt>
                <c:pt idx="30">
                  <c:v>11.8</c:v>
                </c:pt>
                <c:pt idx="31">
                  <c:v>11.8</c:v>
                </c:pt>
                <c:pt idx="32">
                  <c:v>11.9</c:v>
                </c:pt>
                <c:pt idx="33">
                  <c:v>12</c:v>
                </c:pt>
                <c:pt idx="34">
                  <c:v>12.6</c:v>
                </c:pt>
                <c:pt idx="35">
                  <c:v>13.2</c:v>
                </c:pt>
                <c:pt idx="36">
                  <c:v>13.7</c:v>
                </c:pt>
                <c:pt idx="37">
                  <c:v>13.6</c:v>
                </c:pt>
                <c:pt idx="38">
                  <c:v>13.3</c:v>
                </c:pt>
                <c:pt idx="39" formatCode="0.0">
                  <c:v>13</c:v>
                </c:pt>
                <c:pt idx="40">
                  <c:v>12.8</c:v>
                </c:pt>
                <c:pt idx="41">
                  <c:v>12.6</c:v>
                </c:pt>
                <c:pt idx="42">
                  <c:v>12.4</c:v>
                </c:pt>
                <c:pt idx="43">
                  <c:v>12.2</c:v>
                </c:pt>
                <c:pt idx="44" formatCode="0.0">
                  <c:v>12</c:v>
                </c:pt>
                <c:pt idx="45">
                  <c:v>11.8</c:v>
                </c:pt>
                <c:pt idx="46">
                  <c:v>12.2</c:v>
                </c:pt>
                <c:pt idx="47">
                  <c:v>12.6</c:v>
                </c:pt>
                <c:pt idx="48">
                  <c:v>13.1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017976"/>
        <c:axId val="261018368"/>
      </c:lineChart>
      <c:catAx>
        <c:axId val="26101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018368"/>
        <c:crosses val="autoZero"/>
        <c:auto val="1"/>
        <c:lblAlgn val="ctr"/>
        <c:lblOffset val="100"/>
        <c:noMultiLvlLbl val="0"/>
      </c:catAx>
      <c:valAx>
        <c:axId val="261018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101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'(26) Caged'!$F$16:$F$20</c:f>
              <c:strCache>
                <c:ptCount val="5"/>
                <c:pt idx="0">
                  <c:v>Até 1,5 Salário Mínimo</c:v>
                </c:pt>
                <c:pt idx="1">
                  <c:v>De 1,51 SM Até 3 SM</c:v>
                </c:pt>
                <c:pt idx="2">
                  <c:v>De 3,01 SM Até 5 SM</c:v>
                </c:pt>
                <c:pt idx="3">
                  <c:v>De 5,01 SM Até 10M</c:v>
                </c:pt>
                <c:pt idx="4">
                  <c:v>Acima de 10,1SM</c:v>
                </c:pt>
              </c:strCache>
            </c:strRef>
          </c:cat>
          <c:val>
            <c:numRef>
              <c:f>'(26) Caged'!$G$16:$G$20</c:f>
              <c:numCache>
                <c:formatCode>#,##0</c:formatCode>
                <c:ptCount val="5"/>
                <c:pt idx="0">
                  <c:v>872439</c:v>
                </c:pt>
                <c:pt idx="1">
                  <c:v>-410352</c:v>
                </c:pt>
                <c:pt idx="2">
                  <c:v>-160003</c:v>
                </c:pt>
                <c:pt idx="3">
                  <c:v>-107706</c:v>
                </c:pt>
                <c:pt idx="4">
                  <c:v>-66729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300867640"/>
        <c:axId val="300868032"/>
      </c:barChart>
      <c:catAx>
        <c:axId val="30086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868032"/>
        <c:crosses val="autoZero"/>
        <c:auto val="1"/>
        <c:lblAlgn val="ctr"/>
        <c:lblOffset val="100"/>
        <c:noMultiLvlLbl val="0"/>
      </c:catAx>
      <c:valAx>
        <c:axId val="300868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8676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'[tabelas.xlsx]T9.A'!$A$6</c:f>
              <c:strCache>
                <c:ptCount val="1"/>
                <c:pt idx="0">
                  <c:v>Homem negro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'[tabelas.xlsx]T9.A'!$B$4:$N$5</c:f>
              <c:multiLvlStrCache>
                <c:ptCount val="1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'[tabelas.xlsx]T9.A'!$B$6:$N$6</c:f>
              <c:numCache>
                <c:formatCode>General</c:formatCode>
                <c:ptCount val="13"/>
                <c:pt idx="0">
                  <c:v>7.6</c:v>
                </c:pt>
                <c:pt idx="1">
                  <c:v>8.1999999999999993</c:v>
                </c:pt>
                <c:pt idx="2">
                  <c:v>8.8000000000000007</c:v>
                </c:pt>
                <c:pt idx="3">
                  <c:v>8.9</c:v>
                </c:pt>
                <c:pt idx="4">
                  <c:v>11.1</c:v>
                </c:pt>
                <c:pt idx="5">
                  <c:v>11.4</c:v>
                </c:pt>
                <c:pt idx="6">
                  <c:v>12</c:v>
                </c:pt>
                <c:pt idx="7">
                  <c:v>12.4</c:v>
                </c:pt>
                <c:pt idx="8">
                  <c:v>14.1</c:v>
                </c:pt>
                <c:pt idx="9">
                  <c:v>13.5</c:v>
                </c:pt>
                <c:pt idx="10">
                  <c:v>12.9</c:v>
                </c:pt>
                <c:pt idx="11">
                  <c:v>12.1</c:v>
                </c:pt>
                <c:pt idx="12">
                  <c:v>13.5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'[tabelas.xlsx]T9.A'!$A$7</c:f>
              <c:strCache>
                <c:ptCount val="1"/>
                <c:pt idx="0">
                  <c:v>Homem não-negro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'[tabelas.xlsx]T9.A'!$B$4:$N$5</c:f>
              <c:multiLvlStrCache>
                <c:ptCount val="1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'[tabelas.xlsx]T9.A'!$B$7:$N$7</c:f>
              <c:numCache>
                <c:formatCode>General</c:formatCode>
                <c:ptCount val="13"/>
                <c:pt idx="0">
                  <c:v>5.4</c:v>
                </c:pt>
                <c:pt idx="1">
                  <c:v>5.8</c:v>
                </c:pt>
                <c:pt idx="2">
                  <c:v>6.3</c:v>
                </c:pt>
                <c:pt idx="3">
                  <c:v>6.3</c:v>
                </c:pt>
                <c:pt idx="4">
                  <c:v>7.5</c:v>
                </c:pt>
                <c:pt idx="5">
                  <c:v>8</c:v>
                </c:pt>
                <c:pt idx="6">
                  <c:v>8.5</c:v>
                </c:pt>
                <c:pt idx="7">
                  <c:v>8.5</c:v>
                </c:pt>
                <c:pt idx="8">
                  <c:v>9.6</c:v>
                </c:pt>
                <c:pt idx="9">
                  <c:v>9</c:v>
                </c:pt>
                <c:pt idx="10">
                  <c:v>8.6999999999999993</c:v>
                </c:pt>
                <c:pt idx="11">
                  <c:v>8.4</c:v>
                </c:pt>
                <c:pt idx="12">
                  <c:v>9.1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'[tabelas.xlsx]T9.A'!$A$8</c:f>
              <c:strCache>
                <c:ptCount val="1"/>
                <c:pt idx="0">
                  <c:v>Mulher negra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'[tabelas.xlsx]T9.A'!$B$4:$N$5</c:f>
              <c:multiLvlStrCache>
                <c:ptCount val="1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'[tabelas.xlsx]T9.A'!$B$8:$N$8</c:f>
              <c:numCache>
                <c:formatCode>General</c:formatCode>
                <c:ptCount val="13"/>
                <c:pt idx="0">
                  <c:v>11.6</c:v>
                </c:pt>
                <c:pt idx="1">
                  <c:v>11.7</c:v>
                </c:pt>
                <c:pt idx="2">
                  <c:v>12.5</c:v>
                </c:pt>
                <c:pt idx="3">
                  <c:v>12.4</c:v>
                </c:pt>
                <c:pt idx="4">
                  <c:v>15</c:v>
                </c:pt>
                <c:pt idx="5">
                  <c:v>15.6</c:v>
                </c:pt>
                <c:pt idx="6">
                  <c:v>16.100000000000001</c:v>
                </c:pt>
                <c:pt idx="7">
                  <c:v>16.5</c:v>
                </c:pt>
                <c:pt idx="8">
                  <c:v>18.8</c:v>
                </c:pt>
                <c:pt idx="9">
                  <c:v>17.5</c:v>
                </c:pt>
                <c:pt idx="10">
                  <c:v>16.8</c:v>
                </c:pt>
                <c:pt idx="11">
                  <c:v>15.8</c:v>
                </c:pt>
                <c:pt idx="12">
                  <c:v>17.5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'[tabelas.xlsx]T9.A'!$A$9</c:f>
              <c:strCache>
                <c:ptCount val="1"/>
                <c:pt idx="0">
                  <c:v>Mulher não-negr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'[tabelas.xlsx]T9.A'!$B$4:$N$5</c:f>
              <c:multiLvlStrCache>
                <c:ptCount val="1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'[tabelas.xlsx]T9.A'!$B$9:$N$9</c:f>
              <c:numCache>
                <c:formatCode>General</c:formatCode>
                <c:ptCount val="13"/>
                <c:pt idx="0">
                  <c:v>7.6</c:v>
                </c:pt>
                <c:pt idx="1">
                  <c:v>7.8</c:v>
                </c:pt>
                <c:pt idx="2">
                  <c:v>8.1999999999999993</c:v>
                </c:pt>
                <c:pt idx="3">
                  <c:v>8.6</c:v>
                </c:pt>
                <c:pt idx="4">
                  <c:v>10.3</c:v>
                </c:pt>
                <c:pt idx="5">
                  <c:v>10.6</c:v>
                </c:pt>
                <c:pt idx="6">
                  <c:v>10.8</c:v>
                </c:pt>
                <c:pt idx="7">
                  <c:v>10.7</c:v>
                </c:pt>
                <c:pt idx="8">
                  <c:v>12.4</c:v>
                </c:pt>
                <c:pt idx="9">
                  <c:v>11.9</c:v>
                </c:pt>
                <c:pt idx="10">
                  <c:v>11.3</c:v>
                </c:pt>
                <c:pt idx="11">
                  <c:v>10.6</c:v>
                </c:pt>
                <c:pt idx="12">
                  <c:v>12.1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'[tabelas.xlsx]T9.A'!$A$10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'[tabelas.xlsx]T9.A'!$B$4:$N$5</c:f>
              <c:multiLvlStrCache>
                <c:ptCount val="1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'[tabelas.xlsx]T9.A'!$B$10:$N$10</c:f>
              <c:numCache>
                <c:formatCode>General</c:formatCode>
                <c:ptCount val="13"/>
                <c:pt idx="0">
                  <c:v>7.9</c:v>
                </c:pt>
                <c:pt idx="1">
                  <c:v>8.3000000000000007</c:v>
                </c:pt>
                <c:pt idx="2">
                  <c:v>8.9</c:v>
                </c:pt>
                <c:pt idx="3">
                  <c:v>9</c:v>
                </c:pt>
                <c:pt idx="4">
                  <c:v>10.9</c:v>
                </c:pt>
                <c:pt idx="5">
                  <c:v>11.3</c:v>
                </c:pt>
                <c:pt idx="6">
                  <c:v>11.8</c:v>
                </c:pt>
                <c:pt idx="7">
                  <c:v>12</c:v>
                </c:pt>
                <c:pt idx="8">
                  <c:v>13.7</c:v>
                </c:pt>
                <c:pt idx="9">
                  <c:v>13</c:v>
                </c:pt>
                <c:pt idx="10">
                  <c:v>12.4</c:v>
                </c:pt>
                <c:pt idx="11">
                  <c:v>11.8</c:v>
                </c:pt>
                <c:pt idx="12">
                  <c:v>13.1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856392"/>
        <c:axId val="297858744"/>
      </c:lineChart>
      <c:catAx>
        <c:axId val="29785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858744"/>
        <c:crosses val="autoZero"/>
        <c:auto val="1"/>
        <c:lblAlgn val="ctr"/>
        <c:lblOffset val="100"/>
        <c:noMultiLvlLbl val="0"/>
      </c:catAx>
      <c:valAx>
        <c:axId val="297858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85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'[tabelas.xlsx]T4'!$E$34</c:f>
              <c:strCache>
                <c:ptCount val="1"/>
                <c:pt idx="0">
                  <c:v>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'[tabelas.xlsx]T4'!$F$33:$H$33</c:f>
              <c:strCache>
                <c:ptCount val="3"/>
                <c:pt idx="0">
                  <c:v>1T2016</c:v>
                </c:pt>
                <c:pt idx="1">
                  <c:v>1T2017</c:v>
                </c:pt>
                <c:pt idx="2">
                  <c:v>1T2018</c:v>
                </c:pt>
              </c:strCache>
            </c:strRef>
          </c:cat>
          <c:val>
            <c:numRef>
              <c:f>'[tabelas.xlsx]T4'!$F$34:$H$34</c:f>
              <c:numCache>
                <c:formatCode>#,##0,</c:formatCode>
                <c:ptCount val="3"/>
                <c:pt idx="0">
                  <c:v>2428647</c:v>
                </c:pt>
                <c:pt idx="1">
                  <c:v>3587328</c:v>
                </c:pt>
                <c:pt idx="2">
                  <c:v>4120830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855608"/>
        <c:axId val="297856000"/>
      </c:barChart>
      <c:catAx>
        <c:axId val="29785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856000"/>
        <c:crosses val="autoZero"/>
        <c:auto val="1"/>
        <c:lblAlgn val="ctr"/>
        <c:lblOffset val="100"/>
        <c:noMultiLvlLbl val="0"/>
      </c:catAx>
      <c:valAx>
        <c:axId val="297856000"/>
        <c:scaling>
          <c:orientation val="minMax"/>
        </c:scaling>
        <c:delete val="1"/>
        <c:axPos val="l"/>
        <c:numFmt formatCode="#,##0," sourceLinked="1"/>
        <c:majorTickMark val="none"/>
        <c:minorTickMark val="none"/>
        <c:tickLblPos val="nextTo"/>
        <c:crossAx val="29785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88931845806379E-2"/>
          <c:y val="3.5220125786163521E-2"/>
          <c:w val="0.96096007462705613"/>
          <c:h val="0.72190771521522157"/>
        </c:manualLayout>
      </c:layout>
      <c:lineChart>
        <c:grouping val="standard"/>
        <c:varyColors val="0"/>
        <c:ser>
          <c:idx val="0"/>
          <c:order val="0"/>
          <c:tx>
            <c:strRef>
              <c:f>'(22) PNADC'!$B$2</c:f>
              <c:strCache>
                <c:ptCount val="1"/>
                <c:pt idx="0">
                  <c:v>Empregado no setor privado - COM CARTEIRA de trabalho assinada (1)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'(22) PNADC'!$A$4:$A$65</c:f>
              <c:strCache>
                <c:ptCount val="62"/>
                <c:pt idx="0">
                  <c:v>dez-jan-fev 2013</c:v>
                </c:pt>
                <c:pt idx="1">
                  <c:v>jan-fev-mar 2013</c:v>
                </c:pt>
                <c:pt idx="2">
                  <c:v>fev-mar-abr 2013</c:v>
                </c:pt>
                <c:pt idx="3">
                  <c:v>mar-abr-mai 2013</c:v>
                </c:pt>
                <c:pt idx="4">
                  <c:v>abr-mai-jun 2013</c:v>
                </c:pt>
                <c:pt idx="5">
                  <c:v>mai-jun-jul 2013</c:v>
                </c:pt>
                <c:pt idx="6">
                  <c:v>jun-jul-ago 2013</c:v>
                </c:pt>
                <c:pt idx="7">
                  <c:v>jul-ago-set 2013</c:v>
                </c:pt>
                <c:pt idx="8">
                  <c:v>ago-set-out 2013</c:v>
                </c:pt>
                <c:pt idx="9">
                  <c:v>set-out-nov 2013</c:v>
                </c:pt>
                <c:pt idx="10">
                  <c:v>out-nov-dez 2013</c:v>
                </c:pt>
                <c:pt idx="11">
                  <c:v>nov-dez-jan 2014</c:v>
                </c:pt>
                <c:pt idx="12">
                  <c:v>dez-jan-fev 2014</c:v>
                </c:pt>
                <c:pt idx="13">
                  <c:v>fev-mar-abr 2014</c:v>
                </c:pt>
                <c:pt idx="14">
                  <c:v>mar-abr-mai 2014</c:v>
                </c:pt>
                <c:pt idx="15">
                  <c:v>abr-mai-jun 2014</c:v>
                </c:pt>
                <c:pt idx="16">
                  <c:v>mai-jun-jul 2014</c:v>
                </c:pt>
                <c:pt idx="17">
                  <c:v>jun-jul-ago 2014</c:v>
                </c:pt>
                <c:pt idx="18">
                  <c:v>jul-ago-set 2014</c:v>
                </c:pt>
                <c:pt idx="19">
                  <c:v>ago-set-out 2014</c:v>
                </c:pt>
                <c:pt idx="20">
                  <c:v>set-out-nov 2014</c:v>
                </c:pt>
                <c:pt idx="21">
                  <c:v>out-nov-dez 2014</c:v>
                </c:pt>
                <c:pt idx="22">
                  <c:v>nov-dez-jan 2015</c:v>
                </c:pt>
                <c:pt idx="23">
                  <c:v>dez-jan-fev 2015</c:v>
                </c:pt>
                <c:pt idx="24">
                  <c:v>jan-fev-mar 2015</c:v>
                </c:pt>
                <c:pt idx="25">
                  <c:v>fev-mar-abr 2015</c:v>
                </c:pt>
                <c:pt idx="26">
                  <c:v>mar-abr-mai 2015</c:v>
                </c:pt>
                <c:pt idx="27">
                  <c:v>abr-mai-jun 2015</c:v>
                </c:pt>
                <c:pt idx="28">
                  <c:v>mai-jun-jul 2015</c:v>
                </c:pt>
                <c:pt idx="29">
                  <c:v>jun-jul-ago 2015</c:v>
                </c:pt>
                <c:pt idx="30">
                  <c:v>jul-ago-set 2015</c:v>
                </c:pt>
                <c:pt idx="31">
                  <c:v>ago-set-out 2015</c:v>
                </c:pt>
                <c:pt idx="32">
                  <c:v>set-out-nov 2015</c:v>
                </c:pt>
                <c:pt idx="33">
                  <c:v>out-nov-dez 2015</c:v>
                </c:pt>
                <c:pt idx="34">
                  <c:v>nov-dez-jan 2016</c:v>
                </c:pt>
                <c:pt idx="35">
                  <c:v>dez-jan-fev 2016</c:v>
                </c:pt>
                <c:pt idx="36">
                  <c:v>jan-fev-mar 2016</c:v>
                </c:pt>
                <c:pt idx="37">
                  <c:v>fev-mar-abr 2016</c:v>
                </c:pt>
                <c:pt idx="38">
                  <c:v>mar-abr-mai 2016</c:v>
                </c:pt>
                <c:pt idx="39">
                  <c:v>abr-mai-jun 2016</c:v>
                </c:pt>
                <c:pt idx="40">
                  <c:v>mai-jun-jul 2016</c:v>
                </c:pt>
                <c:pt idx="41">
                  <c:v>jun-jul-ago 2016</c:v>
                </c:pt>
                <c:pt idx="42">
                  <c:v>jul-ago-set 2016</c:v>
                </c:pt>
                <c:pt idx="43">
                  <c:v>ago-set-out 2016</c:v>
                </c:pt>
                <c:pt idx="44">
                  <c:v>set-out-nov 2016</c:v>
                </c:pt>
                <c:pt idx="45">
                  <c:v>out-nov-dez 2016</c:v>
                </c:pt>
                <c:pt idx="46">
                  <c:v>nov-dez-jan 2017</c:v>
                </c:pt>
                <c:pt idx="47">
                  <c:v>dez-jan-fev 2017</c:v>
                </c:pt>
                <c:pt idx="48">
                  <c:v>jan-fev-mar 2017</c:v>
                </c:pt>
                <c:pt idx="49">
                  <c:v>fev-mar-abr 2017</c:v>
                </c:pt>
                <c:pt idx="50">
                  <c:v>mar-abr-mai 2017</c:v>
                </c:pt>
                <c:pt idx="51">
                  <c:v>abr-mai-jun 2017</c:v>
                </c:pt>
                <c:pt idx="52">
                  <c:v>mai-jun-jul 2017</c:v>
                </c:pt>
                <c:pt idx="53">
                  <c:v>jun-jul-ago 2017</c:v>
                </c:pt>
                <c:pt idx="54">
                  <c:v>jul-ago-set 2017</c:v>
                </c:pt>
                <c:pt idx="55">
                  <c:v>ago-set-out 2017</c:v>
                </c:pt>
                <c:pt idx="56">
                  <c:v>ago-set-out 2017</c:v>
                </c:pt>
                <c:pt idx="57">
                  <c:v>set-out-nov 2017</c:v>
                </c:pt>
                <c:pt idx="58">
                  <c:v>out-nov-dez 2017</c:v>
                </c:pt>
                <c:pt idx="59">
                  <c:v>nov-dez-jan 2018</c:v>
                </c:pt>
                <c:pt idx="60">
                  <c:v>dez-jan-fev 2018</c:v>
                </c:pt>
                <c:pt idx="61">
                  <c:v>jan-fev-mar 2018</c:v>
                </c:pt>
              </c:strCache>
            </c:strRef>
          </c:cat>
          <c:val>
            <c:numRef>
              <c:f>'(22) PNADC'!$B$4:$B$65</c:f>
              <c:numCache>
                <c:formatCode>_-* #,##0_-;\-* #,##0_-;_-* "-"??_-;_-@_-</c:formatCode>
                <c:ptCount val="62"/>
                <c:pt idx="0">
                  <c:v>34910</c:v>
                </c:pt>
                <c:pt idx="1">
                  <c:v>34643</c:v>
                </c:pt>
                <c:pt idx="2">
                  <c:v>34736</c:v>
                </c:pt>
                <c:pt idx="3">
                  <c:v>34963</c:v>
                </c:pt>
                <c:pt idx="4">
                  <c:v>35081</c:v>
                </c:pt>
                <c:pt idx="5">
                  <c:v>35332</c:v>
                </c:pt>
                <c:pt idx="6">
                  <c:v>35456</c:v>
                </c:pt>
                <c:pt idx="7">
                  <c:v>35636</c:v>
                </c:pt>
                <c:pt idx="8">
                  <c:v>35863</c:v>
                </c:pt>
                <c:pt idx="9">
                  <c:v>35971</c:v>
                </c:pt>
                <c:pt idx="10">
                  <c:v>36050</c:v>
                </c:pt>
                <c:pt idx="11">
                  <c:v>36058</c:v>
                </c:pt>
                <c:pt idx="12">
                  <c:v>36288</c:v>
                </c:pt>
                <c:pt idx="13">
                  <c:v>36628</c:v>
                </c:pt>
                <c:pt idx="14">
                  <c:v>36672</c:v>
                </c:pt>
                <c:pt idx="15">
                  <c:v>36880</c:v>
                </c:pt>
                <c:pt idx="16">
                  <c:v>36666</c:v>
                </c:pt>
                <c:pt idx="17">
                  <c:v>36629</c:v>
                </c:pt>
                <c:pt idx="18">
                  <c:v>36653</c:v>
                </c:pt>
                <c:pt idx="19">
                  <c:v>36564</c:v>
                </c:pt>
                <c:pt idx="20">
                  <c:v>36528</c:v>
                </c:pt>
                <c:pt idx="21">
                  <c:v>36506</c:v>
                </c:pt>
                <c:pt idx="22">
                  <c:v>36493</c:v>
                </c:pt>
                <c:pt idx="23">
                  <c:v>36238</c:v>
                </c:pt>
                <c:pt idx="24">
                  <c:v>36066</c:v>
                </c:pt>
                <c:pt idx="25">
                  <c:v>36077</c:v>
                </c:pt>
                <c:pt idx="26">
                  <c:v>35964</c:v>
                </c:pt>
                <c:pt idx="27">
                  <c:v>35909</c:v>
                </c:pt>
                <c:pt idx="28">
                  <c:v>35739</c:v>
                </c:pt>
                <c:pt idx="29">
                  <c:v>35539</c:v>
                </c:pt>
                <c:pt idx="30">
                  <c:v>35416</c:v>
                </c:pt>
                <c:pt idx="31">
                  <c:v>35364</c:v>
                </c:pt>
                <c:pt idx="32">
                  <c:v>35398</c:v>
                </c:pt>
                <c:pt idx="33">
                  <c:v>35403</c:v>
                </c:pt>
                <c:pt idx="34">
                  <c:v>35160</c:v>
                </c:pt>
                <c:pt idx="35">
                  <c:v>34871</c:v>
                </c:pt>
                <c:pt idx="36">
                  <c:v>34631</c:v>
                </c:pt>
                <c:pt idx="37">
                  <c:v>34529</c:v>
                </c:pt>
                <c:pt idx="38">
                  <c:v>34444</c:v>
                </c:pt>
                <c:pt idx="39">
                  <c:v>34424</c:v>
                </c:pt>
                <c:pt idx="40">
                  <c:v>34343</c:v>
                </c:pt>
                <c:pt idx="41">
                  <c:v>34176</c:v>
                </c:pt>
                <c:pt idx="42">
                  <c:v>34110</c:v>
                </c:pt>
                <c:pt idx="43">
                  <c:v>34041</c:v>
                </c:pt>
                <c:pt idx="44">
                  <c:v>34075</c:v>
                </c:pt>
                <c:pt idx="45">
                  <c:v>34005</c:v>
                </c:pt>
                <c:pt idx="46">
                  <c:v>33858</c:v>
                </c:pt>
                <c:pt idx="47">
                  <c:v>33738</c:v>
                </c:pt>
                <c:pt idx="48">
                  <c:v>33406</c:v>
                </c:pt>
                <c:pt idx="49">
                  <c:v>33286</c:v>
                </c:pt>
                <c:pt idx="50">
                  <c:v>33258</c:v>
                </c:pt>
                <c:pt idx="51">
                  <c:v>33331</c:v>
                </c:pt>
                <c:pt idx="52">
                  <c:v>33340</c:v>
                </c:pt>
                <c:pt idx="53">
                  <c:v>33412</c:v>
                </c:pt>
                <c:pt idx="54">
                  <c:v>33300</c:v>
                </c:pt>
                <c:pt idx="55">
                  <c:v>33303</c:v>
                </c:pt>
                <c:pt idx="56">
                  <c:v>33303</c:v>
                </c:pt>
                <c:pt idx="57">
                  <c:v>33218</c:v>
                </c:pt>
                <c:pt idx="58">
                  <c:v>33321</c:v>
                </c:pt>
                <c:pt idx="59">
                  <c:v>33296</c:v>
                </c:pt>
                <c:pt idx="60">
                  <c:v>33126</c:v>
                </c:pt>
                <c:pt idx="61">
                  <c:v>32913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'(22) PNADC'!$C$2</c:f>
              <c:strCache>
                <c:ptCount val="1"/>
                <c:pt idx="0">
                  <c:v>Empregado no setor privado, SEM CARTEIRA de trabalho assinada; Trabalhadores DOMÉSTICOS; CONTA PRÓPRIA.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1"/>
              <c:layout>
                <c:manualLayout>
                  <c:x val="0"/>
                  <c:y val="4.6781615973137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'(22) PNADC'!$A$4:$A$65</c:f>
              <c:strCache>
                <c:ptCount val="62"/>
                <c:pt idx="0">
                  <c:v>dez-jan-fev 2013</c:v>
                </c:pt>
                <c:pt idx="1">
                  <c:v>jan-fev-mar 2013</c:v>
                </c:pt>
                <c:pt idx="2">
                  <c:v>fev-mar-abr 2013</c:v>
                </c:pt>
                <c:pt idx="3">
                  <c:v>mar-abr-mai 2013</c:v>
                </c:pt>
                <c:pt idx="4">
                  <c:v>abr-mai-jun 2013</c:v>
                </c:pt>
                <c:pt idx="5">
                  <c:v>mai-jun-jul 2013</c:v>
                </c:pt>
                <c:pt idx="6">
                  <c:v>jun-jul-ago 2013</c:v>
                </c:pt>
                <c:pt idx="7">
                  <c:v>jul-ago-set 2013</c:v>
                </c:pt>
                <c:pt idx="8">
                  <c:v>ago-set-out 2013</c:v>
                </c:pt>
                <c:pt idx="9">
                  <c:v>set-out-nov 2013</c:v>
                </c:pt>
                <c:pt idx="10">
                  <c:v>out-nov-dez 2013</c:v>
                </c:pt>
                <c:pt idx="11">
                  <c:v>nov-dez-jan 2014</c:v>
                </c:pt>
                <c:pt idx="12">
                  <c:v>dez-jan-fev 2014</c:v>
                </c:pt>
                <c:pt idx="13">
                  <c:v>fev-mar-abr 2014</c:v>
                </c:pt>
                <c:pt idx="14">
                  <c:v>mar-abr-mai 2014</c:v>
                </c:pt>
                <c:pt idx="15">
                  <c:v>abr-mai-jun 2014</c:v>
                </c:pt>
                <c:pt idx="16">
                  <c:v>mai-jun-jul 2014</c:v>
                </c:pt>
                <c:pt idx="17">
                  <c:v>jun-jul-ago 2014</c:v>
                </c:pt>
                <c:pt idx="18">
                  <c:v>jul-ago-set 2014</c:v>
                </c:pt>
                <c:pt idx="19">
                  <c:v>ago-set-out 2014</c:v>
                </c:pt>
                <c:pt idx="20">
                  <c:v>set-out-nov 2014</c:v>
                </c:pt>
                <c:pt idx="21">
                  <c:v>out-nov-dez 2014</c:v>
                </c:pt>
                <c:pt idx="22">
                  <c:v>nov-dez-jan 2015</c:v>
                </c:pt>
                <c:pt idx="23">
                  <c:v>dez-jan-fev 2015</c:v>
                </c:pt>
                <c:pt idx="24">
                  <c:v>jan-fev-mar 2015</c:v>
                </c:pt>
                <c:pt idx="25">
                  <c:v>fev-mar-abr 2015</c:v>
                </c:pt>
                <c:pt idx="26">
                  <c:v>mar-abr-mai 2015</c:v>
                </c:pt>
                <c:pt idx="27">
                  <c:v>abr-mai-jun 2015</c:v>
                </c:pt>
                <c:pt idx="28">
                  <c:v>mai-jun-jul 2015</c:v>
                </c:pt>
                <c:pt idx="29">
                  <c:v>jun-jul-ago 2015</c:v>
                </c:pt>
                <c:pt idx="30">
                  <c:v>jul-ago-set 2015</c:v>
                </c:pt>
                <c:pt idx="31">
                  <c:v>ago-set-out 2015</c:v>
                </c:pt>
                <c:pt idx="32">
                  <c:v>set-out-nov 2015</c:v>
                </c:pt>
                <c:pt idx="33">
                  <c:v>out-nov-dez 2015</c:v>
                </c:pt>
                <c:pt idx="34">
                  <c:v>nov-dez-jan 2016</c:v>
                </c:pt>
                <c:pt idx="35">
                  <c:v>dez-jan-fev 2016</c:v>
                </c:pt>
                <c:pt idx="36">
                  <c:v>jan-fev-mar 2016</c:v>
                </c:pt>
                <c:pt idx="37">
                  <c:v>fev-mar-abr 2016</c:v>
                </c:pt>
                <c:pt idx="38">
                  <c:v>mar-abr-mai 2016</c:v>
                </c:pt>
                <c:pt idx="39">
                  <c:v>abr-mai-jun 2016</c:v>
                </c:pt>
                <c:pt idx="40">
                  <c:v>mai-jun-jul 2016</c:v>
                </c:pt>
                <c:pt idx="41">
                  <c:v>jun-jul-ago 2016</c:v>
                </c:pt>
                <c:pt idx="42">
                  <c:v>jul-ago-set 2016</c:v>
                </c:pt>
                <c:pt idx="43">
                  <c:v>ago-set-out 2016</c:v>
                </c:pt>
                <c:pt idx="44">
                  <c:v>set-out-nov 2016</c:v>
                </c:pt>
                <c:pt idx="45">
                  <c:v>out-nov-dez 2016</c:v>
                </c:pt>
                <c:pt idx="46">
                  <c:v>nov-dez-jan 2017</c:v>
                </c:pt>
                <c:pt idx="47">
                  <c:v>dez-jan-fev 2017</c:v>
                </c:pt>
                <c:pt idx="48">
                  <c:v>jan-fev-mar 2017</c:v>
                </c:pt>
                <c:pt idx="49">
                  <c:v>fev-mar-abr 2017</c:v>
                </c:pt>
                <c:pt idx="50">
                  <c:v>mar-abr-mai 2017</c:v>
                </c:pt>
                <c:pt idx="51">
                  <c:v>abr-mai-jun 2017</c:v>
                </c:pt>
                <c:pt idx="52">
                  <c:v>mai-jun-jul 2017</c:v>
                </c:pt>
                <c:pt idx="53">
                  <c:v>jun-jul-ago 2017</c:v>
                </c:pt>
                <c:pt idx="54">
                  <c:v>jul-ago-set 2017</c:v>
                </c:pt>
                <c:pt idx="55">
                  <c:v>ago-set-out 2017</c:v>
                </c:pt>
                <c:pt idx="56">
                  <c:v>ago-set-out 2017</c:v>
                </c:pt>
                <c:pt idx="57">
                  <c:v>set-out-nov 2017</c:v>
                </c:pt>
                <c:pt idx="58">
                  <c:v>out-nov-dez 2017</c:v>
                </c:pt>
                <c:pt idx="59">
                  <c:v>nov-dez-jan 2018</c:v>
                </c:pt>
                <c:pt idx="60">
                  <c:v>dez-jan-fev 2018</c:v>
                </c:pt>
                <c:pt idx="61">
                  <c:v>jan-fev-mar 2018</c:v>
                </c:pt>
              </c:strCache>
            </c:strRef>
          </c:cat>
          <c:val>
            <c:numRef>
              <c:f>'(22) PNADC'!$C$4:$C$65</c:f>
              <c:numCache>
                <c:formatCode>_-* #,##0_-;\-* #,##0_-;_-* "-"??_-;_-@_-</c:formatCode>
                <c:ptCount val="62"/>
                <c:pt idx="0">
                  <c:v>37369</c:v>
                </c:pt>
                <c:pt idx="1">
                  <c:v>37453</c:v>
                </c:pt>
                <c:pt idx="2">
                  <c:v>37510</c:v>
                </c:pt>
                <c:pt idx="3">
                  <c:v>37667</c:v>
                </c:pt>
                <c:pt idx="4">
                  <c:v>37634</c:v>
                </c:pt>
                <c:pt idx="5">
                  <c:v>37635</c:v>
                </c:pt>
                <c:pt idx="6">
                  <c:v>37663</c:v>
                </c:pt>
                <c:pt idx="7">
                  <c:v>37803</c:v>
                </c:pt>
                <c:pt idx="8">
                  <c:v>37687</c:v>
                </c:pt>
                <c:pt idx="9">
                  <c:v>37833</c:v>
                </c:pt>
                <c:pt idx="10">
                  <c:v>37981</c:v>
                </c:pt>
                <c:pt idx="11">
                  <c:v>37898</c:v>
                </c:pt>
                <c:pt idx="12">
                  <c:v>37635</c:v>
                </c:pt>
                <c:pt idx="13">
                  <c:v>37220</c:v>
                </c:pt>
                <c:pt idx="14">
                  <c:v>37415</c:v>
                </c:pt>
                <c:pt idx="15">
                  <c:v>37396</c:v>
                </c:pt>
                <c:pt idx="16">
                  <c:v>37476</c:v>
                </c:pt>
                <c:pt idx="17">
                  <c:v>37372</c:v>
                </c:pt>
                <c:pt idx="18">
                  <c:v>37706</c:v>
                </c:pt>
                <c:pt idx="19">
                  <c:v>37969</c:v>
                </c:pt>
                <c:pt idx="20">
                  <c:v>38104</c:v>
                </c:pt>
                <c:pt idx="21">
                  <c:v>38231</c:v>
                </c:pt>
                <c:pt idx="22">
                  <c:v>38153</c:v>
                </c:pt>
                <c:pt idx="23">
                  <c:v>38016</c:v>
                </c:pt>
                <c:pt idx="24">
                  <c:v>37839</c:v>
                </c:pt>
                <c:pt idx="25">
                  <c:v>37910</c:v>
                </c:pt>
                <c:pt idx="26">
                  <c:v>38067</c:v>
                </c:pt>
                <c:pt idx="27">
                  <c:v>38134</c:v>
                </c:pt>
                <c:pt idx="28">
                  <c:v>38222</c:v>
                </c:pt>
                <c:pt idx="29">
                  <c:v>38268</c:v>
                </c:pt>
                <c:pt idx="30">
                  <c:v>38420</c:v>
                </c:pt>
                <c:pt idx="31">
                  <c:v>38820</c:v>
                </c:pt>
                <c:pt idx="32">
                  <c:v>38946</c:v>
                </c:pt>
                <c:pt idx="33">
                  <c:v>39227</c:v>
                </c:pt>
                <c:pt idx="34">
                  <c:v>39110</c:v>
                </c:pt>
                <c:pt idx="35">
                  <c:v>39209</c:v>
                </c:pt>
                <c:pt idx="36">
                  <c:v>39128</c:v>
                </c:pt>
                <c:pt idx="37">
                  <c:v>39155</c:v>
                </c:pt>
                <c:pt idx="38">
                  <c:v>39315</c:v>
                </c:pt>
                <c:pt idx="39">
                  <c:v>39232</c:v>
                </c:pt>
                <c:pt idx="40">
                  <c:v>38971</c:v>
                </c:pt>
                <c:pt idx="41">
                  <c:v>38561</c:v>
                </c:pt>
                <c:pt idx="42">
                  <c:v>38246</c:v>
                </c:pt>
                <c:pt idx="43">
                  <c:v>38249</c:v>
                </c:pt>
                <c:pt idx="44">
                  <c:v>38465</c:v>
                </c:pt>
                <c:pt idx="45">
                  <c:v>38754</c:v>
                </c:pt>
                <c:pt idx="46">
                  <c:v>38658</c:v>
                </c:pt>
                <c:pt idx="47">
                  <c:v>38449</c:v>
                </c:pt>
                <c:pt idx="48">
                  <c:v>38351</c:v>
                </c:pt>
                <c:pt idx="49">
                  <c:v>38639</c:v>
                </c:pt>
                <c:pt idx="50">
                  <c:v>38978</c:v>
                </c:pt>
                <c:pt idx="51">
                  <c:v>39236</c:v>
                </c:pt>
                <c:pt idx="52">
                  <c:v>39439</c:v>
                </c:pt>
                <c:pt idx="53">
                  <c:v>39714</c:v>
                </c:pt>
                <c:pt idx="54">
                  <c:v>39998</c:v>
                </c:pt>
                <c:pt idx="55">
                  <c:v>40195</c:v>
                </c:pt>
                <c:pt idx="56">
                  <c:v>40195</c:v>
                </c:pt>
                <c:pt idx="57">
                  <c:v>40534</c:v>
                </c:pt>
                <c:pt idx="58">
                  <c:v>40683</c:v>
                </c:pt>
                <c:pt idx="59">
                  <c:v>40492</c:v>
                </c:pt>
                <c:pt idx="60">
                  <c:v>40188</c:v>
                </c:pt>
                <c:pt idx="61">
                  <c:v>39867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857960"/>
        <c:axId val="297858352"/>
      </c:lineChart>
      <c:catAx>
        <c:axId val="29785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7858352"/>
        <c:crosses val="autoZero"/>
        <c:auto val="1"/>
        <c:lblAlgn val="ctr"/>
        <c:lblOffset val="100"/>
        <c:noMultiLvlLbl val="0"/>
      </c:catAx>
      <c:valAx>
        <c:axId val="297858352"/>
        <c:scaling>
          <c:orientation val="minMax"/>
          <c:min val="3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29785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503255489613285E-2"/>
          <c:y val="0.56324768267884961"/>
          <c:w val="0.89999998298361539"/>
          <c:h val="0.19325407491468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'(23-24) Ocupação'!$B$5</c:f>
              <c:strCache>
                <c:ptCount val="1"/>
                <c:pt idx="0">
                  <c:v>jan-fev-mar 2016</c:v>
                </c:pt>
              </c:strCache>
            </c:strRef>
          </c:tx>
          <c:spPr>
            <a:solidFill>
              <a:srgbClr val="8CAD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'(23-24) Ocupação'!$A$6:$A$13</c:f>
              <c:strCache>
                <c:ptCount val="8"/>
                <c:pt idx="0">
                  <c:v>Total</c:v>
                </c:pt>
                <c:pt idx="1">
                  <c:v>Empregado no setor privado COM carteira</c:v>
                </c:pt>
                <c:pt idx="2">
                  <c:v>Empregado no setor privado SEM carteira </c:v>
                </c:pt>
                <c:pt idx="3">
                  <c:v>Trabalhador doméstico</c:v>
                </c:pt>
                <c:pt idx="4">
                  <c:v>Empregado no setor público</c:v>
                </c:pt>
                <c:pt idx="5">
                  <c:v>Empregador</c:v>
                </c:pt>
                <c:pt idx="6">
                  <c:v>Conta própria</c:v>
                </c:pt>
                <c:pt idx="7">
                  <c:v>Trabalhador familiar auxiliar</c:v>
                </c:pt>
              </c:strCache>
            </c:strRef>
          </c:cat>
          <c:val>
            <c:numRef>
              <c:f>'(23-24) Ocupação'!$B$6:$B$13</c:f>
              <c:numCache>
                <c:formatCode>_-* #,##0_-;\-* #,##0_-;_-* "-"??_-;_-@_-</c:formatCode>
                <c:ptCount val="8"/>
                <c:pt idx="0">
                  <c:v>90639</c:v>
                </c:pt>
                <c:pt idx="1">
                  <c:v>34631</c:v>
                </c:pt>
                <c:pt idx="2">
                  <c:v>9720</c:v>
                </c:pt>
                <c:pt idx="3">
                  <c:v>6221</c:v>
                </c:pt>
                <c:pt idx="4">
                  <c:v>10975</c:v>
                </c:pt>
                <c:pt idx="5">
                  <c:v>3725</c:v>
                </c:pt>
                <c:pt idx="6">
                  <c:v>23187</c:v>
                </c:pt>
                <c:pt idx="7">
                  <c:v>2180</c:v>
                </c:pt>
              </c:numCache>
            </c:numRef>
          </c:val>
        </c:ser>
        <c:ser>
          <c:idx val="1"/>
          <c:order val="1"/>
          <c:tx>
            <c:strRef>
              <c:f>'(23-24) Ocupação'!$C$5</c:f>
              <c:strCache>
                <c:ptCount val="1"/>
                <c:pt idx="0">
                  <c:v>jan-fev-mar 2017</c:v>
                </c:pt>
              </c:strCache>
            </c:strRef>
          </c:tx>
          <c:spPr>
            <a:solidFill>
              <a:srgbClr val="8CADAE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'(23-24) Ocupação'!$A$6:$A$13</c:f>
              <c:strCache>
                <c:ptCount val="8"/>
                <c:pt idx="0">
                  <c:v>Total</c:v>
                </c:pt>
                <c:pt idx="1">
                  <c:v>Empregado no setor privado COM carteira</c:v>
                </c:pt>
                <c:pt idx="2">
                  <c:v>Empregado no setor privado SEM carteira </c:v>
                </c:pt>
                <c:pt idx="3">
                  <c:v>Trabalhador doméstico</c:v>
                </c:pt>
                <c:pt idx="4">
                  <c:v>Empregado no setor público</c:v>
                </c:pt>
                <c:pt idx="5">
                  <c:v>Empregador</c:v>
                </c:pt>
                <c:pt idx="6">
                  <c:v>Conta própria</c:v>
                </c:pt>
                <c:pt idx="7">
                  <c:v>Trabalhador familiar auxiliar</c:v>
                </c:pt>
              </c:strCache>
            </c:strRef>
          </c:cat>
          <c:val>
            <c:numRef>
              <c:f>'(23-24) Ocupação'!$C$6:$C$13</c:f>
              <c:numCache>
                <c:formatCode>_-* #,##0_-;\-* #,##0_-;_-* "-"??_-;_-@_-</c:formatCode>
                <c:ptCount val="8"/>
                <c:pt idx="0">
                  <c:v>88947</c:v>
                </c:pt>
                <c:pt idx="1">
                  <c:v>33406</c:v>
                </c:pt>
                <c:pt idx="2">
                  <c:v>10181</c:v>
                </c:pt>
                <c:pt idx="3">
                  <c:v>6058</c:v>
                </c:pt>
                <c:pt idx="4">
                  <c:v>10872</c:v>
                </c:pt>
                <c:pt idx="5">
                  <c:v>4128</c:v>
                </c:pt>
                <c:pt idx="6">
                  <c:v>22112</c:v>
                </c:pt>
                <c:pt idx="7">
                  <c:v>2190</c:v>
                </c:pt>
              </c:numCache>
            </c:numRef>
          </c:val>
        </c:ser>
        <c:ser>
          <c:idx val="2"/>
          <c:order val="2"/>
          <c:tx>
            <c:strRef>
              <c:f>'(23-24) Ocupação'!$D$5</c:f>
              <c:strCache>
                <c:ptCount val="1"/>
                <c:pt idx="0">
                  <c:v>jan-fev-mar 2018</c:v>
                </c:pt>
              </c:strCache>
            </c:strRef>
          </c:tx>
          <c:spPr>
            <a:solidFill>
              <a:srgbClr val="D1904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'(23-24) Ocupação'!$A$6:$A$13</c:f>
              <c:strCache>
                <c:ptCount val="8"/>
                <c:pt idx="0">
                  <c:v>Total</c:v>
                </c:pt>
                <c:pt idx="1">
                  <c:v>Empregado no setor privado COM carteira</c:v>
                </c:pt>
                <c:pt idx="2">
                  <c:v>Empregado no setor privado SEM carteira </c:v>
                </c:pt>
                <c:pt idx="3">
                  <c:v>Trabalhador doméstico</c:v>
                </c:pt>
                <c:pt idx="4">
                  <c:v>Empregado no setor público</c:v>
                </c:pt>
                <c:pt idx="5">
                  <c:v>Empregador</c:v>
                </c:pt>
                <c:pt idx="6">
                  <c:v>Conta própria</c:v>
                </c:pt>
                <c:pt idx="7">
                  <c:v>Trabalhador familiar auxiliar</c:v>
                </c:pt>
              </c:strCache>
            </c:strRef>
          </c:cat>
          <c:val>
            <c:numRef>
              <c:f>'(23-24) Ocupação'!$D$6:$D$13</c:f>
              <c:numCache>
                <c:formatCode>_-* #,##0_-;\-* #,##0_-;_-* "-"??_-;_-@_-</c:formatCode>
                <c:ptCount val="8"/>
                <c:pt idx="0">
                  <c:v>90581</c:v>
                </c:pt>
                <c:pt idx="1">
                  <c:v>32913</c:v>
                </c:pt>
                <c:pt idx="2">
                  <c:v>10713</c:v>
                </c:pt>
                <c:pt idx="3">
                  <c:v>6203</c:v>
                </c:pt>
                <c:pt idx="4">
                  <c:v>11217</c:v>
                </c:pt>
                <c:pt idx="5">
                  <c:v>4363</c:v>
                </c:pt>
                <c:pt idx="6">
                  <c:v>22951</c:v>
                </c:pt>
                <c:pt idx="7">
                  <c:v>2221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98075600"/>
        <c:axId val="298077168"/>
      </c:barChart>
      <c:catAx>
        <c:axId val="29807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077168"/>
        <c:crosses val="autoZero"/>
        <c:auto val="1"/>
        <c:lblAlgn val="ctr"/>
        <c:lblOffset val="100"/>
        <c:noMultiLvlLbl val="0"/>
      </c:catAx>
      <c:valAx>
        <c:axId val="298077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9807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45056184456351"/>
          <c:y val="5.4823776094518231E-2"/>
          <c:w val="0.63275307471878683"/>
          <c:h val="7.5185295140874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'[tabelas-1.xlsx]T13'!$B$20:$N$21</c:f>
              <c:multiLvlStrCache>
                <c:ptCount val="1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'[tabelas-1.xlsx]T13'!$B$23:$N$23</c:f>
              <c:numCache>
                <c:formatCode>#,##0.0</c:formatCode>
                <c:ptCount val="13"/>
                <c:pt idx="0">
                  <c:v>14.389560412888924</c:v>
                </c:pt>
                <c:pt idx="1">
                  <c:v>14.207127418693943</c:v>
                </c:pt>
                <c:pt idx="2">
                  <c:v>13.983971189552891</c:v>
                </c:pt>
                <c:pt idx="3">
                  <c:v>13.406562004257475</c:v>
                </c:pt>
                <c:pt idx="4">
                  <c:v>12.932080484405656</c:v>
                </c:pt>
                <c:pt idx="5">
                  <c:v>12.842607940033988</c:v>
                </c:pt>
                <c:pt idx="6">
                  <c:v>12.886464359337676</c:v>
                </c:pt>
                <c:pt idx="7">
                  <c:v>12.643176913173798</c:v>
                </c:pt>
                <c:pt idx="8">
                  <c:v>12.794128940951152</c:v>
                </c:pt>
                <c:pt idx="9">
                  <c:v>13.027039916950219</c:v>
                </c:pt>
                <c:pt idx="10">
                  <c:v>12.948939569921963</c:v>
                </c:pt>
                <c:pt idx="11">
                  <c:v>12.962107789089028</c:v>
                </c:pt>
                <c:pt idx="12">
                  <c:v>12.81944877407137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075992"/>
        <c:axId val="298075208"/>
      </c:lineChart>
      <c:catAx>
        <c:axId val="29807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075208"/>
        <c:crosses val="autoZero"/>
        <c:auto val="1"/>
        <c:lblAlgn val="ctr"/>
        <c:lblOffset val="100"/>
        <c:noMultiLvlLbl val="0"/>
      </c:catAx>
      <c:valAx>
        <c:axId val="29807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07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'[tabelas.xlsx]T3'!$A$13</c:f>
              <c:strCache>
                <c:ptCount val="1"/>
                <c:pt idx="0">
                  <c:v>Informal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'[tabelas.xlsx]T3'!$B$11:$N$12</c:f>
              <c:multiLvlStrCache>
                <c:ptCount val="1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'[tabelas.xlsx]T3'!$B$13:$N$13</c:f>
              <c:numCache>
                <c:formatCode>#,##0.0</c:formatCode>
                <c:ptCount val="13"/>
                <c:pt idx="0">
                  <c:v>38.693925589533748</c:v>
                </c:pt>
                <c:pt idx="1">
                  <c:v>38.812990411504288</c:v>
                </c:pt>
                <c:pt idx="2">
                  <c:v>39.153742198603958</c:v>
                </c:pt>
                <c:pt idx="3">
                  <c:v>38.449406950535497</c:v>
                </c:pt>
                <c:pt idx="4">
                  <c:v>38.150227571830662</c:v>
                </c:pt>
                <c:pt idx="5">
                  <c:v>38.754067541060884</c:v>
                </c:pt>
                <c:pt idx="6">
                  <c:v>38.516022944831619</c:v>
                </c:pt>
                <c:pt idx="7">
                  <c:v>38.733777411890266</c:v>
                </c:pt>
                <c:pt idx="8">
                  <c:v>38.874980807409692</c:v>
                </c:pt>
                <c:pt idx="9">
                  <c:v>40.033238617996396</c:v>
                </c:pt>
                <c:pt idx="10">
                  <c:v>40.569245928559255</c:v>
                </c:pt>
                <c:pt idx="11">
                  <c:v>40.823182598385849</c:v>
                </c:pt>
                <c:pt idx="12">
                  <c:v>40.37643633966497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8077560"/>
        <c:axId val="298077952"/>
      </c:lineChart>
      <c:catAx>
        <c:axId val="29807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077952"/>
        <c:crosses val="autoZero"/>
        <c:auto val="1"/>
        <c:lblAlgn val="ctr"/>
        <c:lblOffset val="100"/>
        <c:noMultiLvlLbl val="0"/>
      </c:catAx>
      <c:valAx>
        <c:axId val="298077952"/>
        <c:scaling>
          <c:orientation val="minMax"/>
          <c:max val="42"/>
          <c:min val="37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0775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'[tabelas.xlsx]T6'!$A$20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'[tabelas.xlsx]T6'!$B$18:$N$19</c:f>
              <c:multiLvlStrCache>
                <c:ptCount val="1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</c:lvl>
              </c:multiLvlStrCache>
            </c:multiLvlStrRef>
          </c:cat>
          <c:val>
            <c:numRef>
              <c:f>'[tabelas.xlsx]T6'!$B$20:$N$20</c:f>
              <c:numCache>
                <c:formatCode>#,##0,</c:formatCode>
                <c:ptCount val="13"/>
                <c:pt idx="0">
                  <c:v>2814117</c:v>
                </c:pt>
                <c:pt idx="1">
                  <c:v>2970959</c:v>
                </c:pt>
                <c:pt idx="2">
                  <c:v>3089762</c:v>
                </c:pt>
                <c:pt idx="3">
                  <c:v>2715111</c:v>
                </c:pt>
                <c:pt idx="4">
                  <c:v>2446972</c:v>
                </c:pt>
                <c:pt idx="5">
                  <c:v>2544850</c:v>
                </c:pt>
                <c:pt idx="6">
                  <c:v>2448518</c:v>
                </c:pt>
                <c:pt idx="7">
                  <c:v>2485345</c:v>
                </c:pt>
                <c:pt idx="8">
                  <c:v>2405586</c:v>
                </c:pt>
                <c:pt idx="9">
                  <c:v>2729690</c:v>
                </c:pt>
                <c:pt idx="10">
                  <c:v>2956748</c:v>
                </c:pt>
                <c:pt idx="11">
                  <c:v>3082594</c:v>
                </c:pt>
                <c:pt idx="12">
                  <c:v>2963925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0868816"/>
        <c:axId val="300866464"/>
      </c:barChart>
      <c:catAx>
        <c:axId val="30086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866464"/>
        <c:crosses val="autoZero"/>
        <c:auto val="1"/>
        <c:lblAlgn val="ctr"/>
        <c:lblOffset val="100"/>
        <c:noMultiLvlLbl val="0"/>
      </c:catAx>
      <c:valAx>
        <c:axId val="300866464"/>
        <c:scaling>
          <c:orientation val="minMax"/>
        </c:scaling>
        <c:delete val="1"/>
        <c:axPos val="l"/>
        <c:numFmt formatCode="#,##0," sourceLinked="1"/>
        <c:majorTickMark val="none"/>
        <c:minorTickMark val="none"/>
        <c:tickLblPos val="nextTo"/>
        <c:crossAx val="30086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'[tabelas.xlsx]T10'!$A$9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'[tabelas.xlsx]T10'!$B$8:$E$8</c:f>
              <c:strCache>
                <c:ptCount val="4"/>
                <c:pt idx="0">
                  <c:v>1T2015</c:v>
                </c:pt>
                <c:pt idx="1">
                  <c:v>1T2016</c:v>
                </c:pt>
                <c:pt idx="2">
                  <c:v>1T2017</c:v>
                </c:pt>
                <c:pt idx="3">
                  <c:v>1T2018</c:v>
                </c:pt>
              </c:strCache>
            </c:strRef>
          </c:cat>
          <c:val>
            <c:numRef>
              <c:f>'[tabelas.xlsx]T10'!$B$9:$E$9</c:f>
              <c:numCache>
                <c:formatCode>#,##0,</c:formatCode>
                <c:ptCount val="4"/>
                <c:pt idx="0">
                  <c:v>5906162</c:v>
                </c:pt>
                <c:pt idx="1">
                  <c:v>6014513</c:v>
                </c:pt>
                <c:pt idx="2">
                  <c:v>5857054</c:v>
                </c:pt>
                <c:pt idx="3">
                  <c:v>6545423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0865680"/>
        <c:axId val="300867248"/>
      </c:barChart>
      <c:catAx>
        <c:axId val="3008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867248"/>
        <c:crosses val="autoZero"/>
        <c:auto val="1"/>
        <c:lblAlgn val="ctr"/>
        <c:lblOffset val="100"/>
        <c:noMultiLvlLbl val="0"/>
      </c:catAx>
      <c:valAx>
        <c:axId val="30086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086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C8AA02CF-B9BE-43BF-B16B-2BEFE6E6AE9C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762BFE1-79EF-4F6E-9D6D-8B3DD974B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9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59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153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6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42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187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36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76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64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40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9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57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Tabela 6320 -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93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27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BFE1-79EF-4F6E-9D6D-8B3DD974B6B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15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5200" y="304801"/>
            <a:ext cx="1930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pic>
        <p:nvPicPr>
          <p:cNvPr id="16" name="Picture 2" descr="logodieesenov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55" y="6410848"/>
            <a:ext cx="1257244" cy="256856"/>
          </a:xfrm>
          <a:prstGeom prst="rect">
            <a:avLst/>
          </a:prstGeom>
          <a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tile tx="0" ty="0" sx="100000" sy="100000" flip="none" algn="tl"/>
          </a:blipFill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66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9728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815584" y="1026372"/>
            <a:ext cx="609600" cy="441325"/>
          </a:xfrm>
        </p:spPr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615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pic>
        <p:nvPicPr>
          <p:cNvPr id="20" name="Picture 2" descr="logodieesenov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55" y="6410848"/>
            <a:ext cx="1257244" cy="256856"/>
          </a:xfrm>
          <a:prstGeom prst="rect">
            <a:avLst/>
          </a:prstGeom>
          <a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75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6084107" y="1575652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1778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224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261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97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815584" y="1026372"/>
            <a:ext cx="609600" cy="441325"/>
          </a:xfrm>
        </p:spPr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18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4706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761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5200" y="304801"/>
            <a:ext cx="1930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260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 userDrawn="1"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pic>
        <p:nvPicPr>
          <p:cNvPr id="20" name="Picture 2" descr="logodieesenov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55" y="6410848"/>
            <a:ext cx="1257244" cy="256856"/>
          </a:xfrm>
          <a:prstGeom prst="rect">
            <a:avLst/>
          </a:prstGeom>
          <a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tile tx="0" ty="0" sx="100000" sy="100000" flip="none" algn="tl"/>
          </a:blipFill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  <a:prstGeom prst="rect">
            <a:avLst/>
          </a:prstGeo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6084107" y="1575652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pic>
        <p:nvPicPr>
          <p:cNvPr id="28" name="Picture 2" descr="logodieesenov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55" y="6410848"/>
            <a:ext cx="1257244" cy="256856"/>
          </a:xfrm>
          <a:prstGeom prst="rect">
            <a:avLst/>
          </a:prstGeom>
          <a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tile tx="0" ty="0" sx="100000" sy="100000" flip="none" algn="tl"/>
          </a:blipFill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" name="Picture 2" descr="logodieeseno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55" y="6410848"/>
            <a:ext cx="1257244" cy="256856"/>
          </a:xfrm>
          <a:prstGeom prst="rect">
            <a:avLst/>
          </a:prstGeom>
          <a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tile tx="0" ty="0" sx="100000" sy="100000" flip="none" algn="tl"/>
          </a:blip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pt-BR"/>
          </a:p>
        </p:txBody>
      </p:sp>
      <p:pic>
        <p:nvPicPr>
          <p:cNvPr id="22" name="Picture 2" descr="logodieesenov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55" y="6410848"/>
            <a:ext cx="1257244" cy="256856"/>
          </a:xfrm>
          <a:prstGeom prst="rect">
            <a:avLst/>
          </a:prstGeom>
          <a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tile tx="0" ty="0" sx="100000" sy="100000" flip="none" algn="tl"/>
          </a:blipFill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kumimoji="0" lang="en-US" dirty="0"/>
          </a:p>
        </p:txBody>
      </p:sp>
      <p:pic>
        <p:nvPicPr>
          <p:cNvPr id="23" name="Picture 2" descr="logodieesenov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55" y="6410848"/>
            <a:ext cx="1257244" cy="256856"/>
          </a:xfrm>
          <a:prstGeom prst="rect">
            <a:avLst/>
          </a:prstGeom>
          <a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tile tx="0" ty="0" sx="100000" sy="100000" flip="none" algn="tl"/>
          </a:blip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5791200" y="104017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pic>
        <p:nvPicPr>
          <p:cNvPr id="20" name="Picture 2" descr="logodieesenovo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55" y="6410848"/>
            <a:ext cx="1257244" cy="256856"/>
          </a:xfrm>
          <a:prstGeom prst="rect">
            <a:avLst/>
          </a:prstGeom>
          <a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0"/>
            </a:blip>
            <a:tile tx="0" ty="0" sx="100000" sy="100000" flip="none" algn="tl"/>
          </a:blipFill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5989F2-9A0F-4D6B-BD6B-4C5F023C91B1}" type="datetimeFigureOut">
              <a:rPr lang="pt-BR" smtClean="0"/>
              <a:t>11/07/2018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5791200" y="104017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ACC7F1-D402-4634-82CF-F44B4DF50986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29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23875" y="2790825"/>
            <a:ext cx="11144249" cy="1752600"/>
          </a:xfrm>
        </p:spPr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cap="none" dirty="0" smtClean="0"/>
              <a:t>Comissão de Desenvolvimento Econômico, Indústria, Comércio e Serviços – Câmara dos Deputados</a:t>
            </a:r>
          </a:p>
          <a:p>
            <a:r>
              <a:rPr lang="pt-BR" sz="2000" cap="none" dirty="0" smtClean="0"/>
              <a:t>11/07/2018</a:t>
            </a:r>
            <a:endParaRPr lang="pt-BR" sz="2000" cap="none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Desenvolvimento Produtivo e Mercado de Trabalho</a:t>
            </a:r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87" y="4703250"/>
            <a:ext cx="3490026" cy="11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Posição na ocupação e categoria do emprego – Brasil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9400" y="6337300"/>
            <a:ext cx="8470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/>
              <a:t>Fonte</a:t>
            </a:r>
            <a:r>
              <a:rPr lang="pt-BR" sz="1400" dirty="0"/>
              <a:t>: IBGE - Pesquisa Nacional por Amostra de Domicílios Contínua </a:t>
            </a:r>
            <a:r>
              <a:rPr lang="pt-BR" sz="1400" dirty="0" smtClean="0"/>
              <a:t>mensal. Elaboração DIEESE. 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761657"/>
              </p:ext>
            </p:extLst>
          </p:nvPr>
        </p:nvGraphicFramePr>
        <p:xfrm>
          <a:off x="279400" y="1240971"/>
          <a:ext cx="11689443" cy="509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12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Participação dos Ocupados na Indústria (em %)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563983"/>
              </p:ext>
            </p:extLst>
          </p:nvPr>
        </p:nvGraphicFramePr>
        <p:xfrm>
          <a:off x="1200151" y="1643062"/>
          <a:ext cx="9758362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5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Proporção de trabalhadores informais no total dos ocupados (%)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41313"/>
              </p:ext>
            </p:extLst>
          </p:nvPr>
        </p:nvGraphicFramePr>
        <p:xfrm>
          <a:off x="1328738" y="1585913"/>
          <a:ext cx="9258300" cy="432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8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As precárias condições do conta própria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02336" y="1355272"/>
            <a:ext cx="11174621" cy="481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</a:t>
            </a:r>
            <a:r>
              <a:rPr lang="pt-BR" sz="2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2017</a:t>
            </a:r>
            <a:r>
              <a:rPr lang="pt-BR" sz="2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cerca de </a:t>
            </a:r>
            <a:r>
              <a:rPr lang="pt-BR" sz="2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 milhões de pessoas trabalhavam por conta própria</a:t>
            </a:r>
            <a:r>
              <a:rPr lang="pt-BR" sz="2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sendo que mais de </a:t>
            </a:r>
            <a:r>
              <a:rPr lang="pt-BR" sz="21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milhões de pessoas estavam nessa situação há menos de 2 anos</a:t>
            </a:r>
            <a:r>
              <a:rPr lang="pt-BR" sz="21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 que corresponde a 23% do total</a:t>
            </a:r>
            <a:r>
              <a:rPr lang="pt-BR" sz="21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endParaRPr lang="pt-BR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Ao </a:t>
            </a:r>
            <a:r>
              <a:rPr lang="pt-BR" sz="2100" dirty="0">
                <a:latin typeface="Calibri" panose="020F0502020204030204" pitchFamily="34" charset="0"/>
                <a:cs typeface="Calibri" panose="020F0502020204030204" pitchFamily="34" charset="0"/>
              </a:rPr>
              <a:t>contrário da ideia difundida na imprensa do “empreendedor”, aquele que deixa de ser empregado para se tornar “chefe de si mesmo” em uma atividade dinâmica, </a:t>
            </a:r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a maioria (52%) dos conta própria que entraram nesse trabalho no período recente desempenhava atividades em “ocupações elementares”</a:t>
            </a:r>
            <a:r>
              <a:rPr lang="pt-BR" sz="2100" dirty="0">
                <a:latin typeface="Calibri" panose="020F0502020204030204" pitchFamily="34" charset="0"/>
                <a:cs typeface="Calibri" panose="020F0502020204030204" pitchFamily="34" charset="0"/>
              </a:rPr>
              <a:t> (faxineiros, pedreiros, preparadores de comidas rápidas, etc.).</a:t>
            </a: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endParaRPr lang="pt-BR" sz="2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2100" dirty="0">
                <a:latin typeface="Calibri" panose="020F0502020204030204" pitchFamily="34" charset="0"/>
                <a:cs typeface="Calibri" panose="020F0502020204030204" pitchFamily="34" charset="0"/>
              </a:rPr>
              <a:t>conta própria </a:t>
            </a:r>
            <a:r>
              <a:rPr lang="pt-BR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dos </a:t>
            </a:r>
            <a:r>
              <a:rPr lang="pt-BR" sz="2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dois últimos anos tem </a:t>
            </a:r>
            <a:r>
              <a:rPr lang="pt-BR" sz="2100" b="1" dirty="0">
                <a:latin typeface="Calibri" panose="020F0502020204030204" pitchFamily="34" charset="0"/>
                <a:cs typeface="Calibri" panose="020F0502020204030204" pitchFamily="34" charset="0"/>
              </a:rPr>
              <a:t>o rendimento cerca de 33% menor</a:t>
            </a:r>
            <a:r>
              <a:rPr lang="pt-BR" sz="2100" dirty="0">
                <a:latin typeface="Calibri" panose="020F0502020204030204" pitchFamily="34" charset="0"/>
                <a:cs typeface="Calibri" panose="020F0502020204030204" pitchFamily="34" charset="0"/>
              </a:rPr>
              <a:t> dos que estavam há mais tempo nesse trabalho, </a:t>
            </a:r>
            <a:endParaRPr lang="pt-BR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As precárias condições do conta própria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30971"/>
              </p:ext>
            </p:extLst>
          </p:nvPr>
        </p:nvGraphicFramePr>
        <p:xfrm>
          <a:off x="1224644" y="1910441"/>
          <a:ext cx="9617526" cy="4180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822"/>
                <a:gridCol w="2092926"/>
                <a:gridCol w="1530428"/>
                <a:gridCol w="3329350"/>
              </a:tblGrid>
              <a:tr h="464630">
                <a:tc rowSpan="2"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Sexo, Raça/Cor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Conta própria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Proporção entre os que tem até 2 anos em relação aos que tem 2 anos ou mais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1787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Há 2 anos ou mais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Até 2 anos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63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Homem negro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1.331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1.040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78,1%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67819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Homem não-negro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2.380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1.637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68,8%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6463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Mulher negra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967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809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83,7%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6463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Mulher não-negra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1.914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1.125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58,8%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6463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Total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1.685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1.133</a:t>
                      </a:r>
                      <a:endParaRPr lang="pt-BR" sz="18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67,2%</a:t>
                      </a:r>
                      <a:endParaRPr lang="pt-BR" sz="1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615043" y="6292460"/>
            <a:ext cx="6096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IBGE. Pnad Contínua</a:t>
            </a:r>
            <a:endParaRPr lang="pt-BR" sz="32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3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53885" y="1456649"/>
            <a:ext cx="962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Rendimento médio do conta própria, segundo sexo e raça/cor (em R$) – Brasil –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59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46" y="244930"/>
            <a:ext cx="11379200" cy="619284"/>
          </a:xfrm>
        </p:spPr>
        <p:txBody>
          <a:bodyPr>
            <a:normAutofit/>
          </a:bodyPr>
          <a:lstStyle/>
          <a:p>
            <a:r>
              <a:rPr lang="pt-BR" b="1" dirty="0"/>
              <a:t>As precárias condições do conta </a:t>
            </a:r>
            <a:r>
              <a:rPr lang="pt-BR" b="1" dirty="0" smtClean="0"/>
              <a:t>própria: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9290956" y="1482843"/>
            <a:ext cx="238829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trabalhadores por conta própria que estavam há menos de dois anos, 77% não tinha CNPJ e não contribuía para a Previdência Social, percentual maior que aqueles que estavam há mais tempo </a:t>
            </a: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26352"/>
              </p:ext>
            </p:extLst>
          </p:nvPr>
        </p:nvGraphicFramePr>
        <p:xfrm>
          <a:off x="300046" y="2377212"/>
          <a:ext cx="8458201" cy="3771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486"/>
                <a:gridCol w="930729"/>
                <a:gridCol w="1077685"/>
                <a:gridCol w="751115"/>
                <a:gridCol w="881742"/>
                <a:gridCol w="979715"/>
                <a:gridCol w="930729"/>
              </a:tblGrid>
              <a:tr h="283132">
                <a:tc rowSpan="3"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Situação legal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Conta própria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18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Há 2 anos ou mais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Até 2 anos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Total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31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Nº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Nº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%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Nº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180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Possui CNPJ e Previdência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2.669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15,0%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458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8,6%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3.126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13,5%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180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Só CNPJ (sem Previdência)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916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5,2%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235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4,4%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1.151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5,0%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180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Só Previdência (sem CNPJ)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3.359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18,9%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514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9,6%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3.873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16,8%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9180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Sem nada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10.818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60,9%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4.138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77,4%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14.956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64,7%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46622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17.762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100,0%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5.344</a:t>
                      </a:r>
                      <a:endParaRPr lang="pt-BR" sz="1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100,0</a:t>
                      </a:r>
                      <a:r>
                        <a:rPr lang="pt-BR" sz="1400" dirty="0">
                          <a:effectLst/>
                        </a:rPr>
                        <a:t>%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23.105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2860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100,0%</a:t>
                      </a:r>
                      <a:endParaRPr lang="pt-BR" sz="1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51145" y="6295809"/>
            <a:ext cx="3121367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IBGE. Pnad Contínua</a:t>
            </a:r>
            <a:endParaRPr lang="pt-BR" sz="32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0046" y="1482843"/>
            <a:ext cx="81217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Estimativa e proporção de conta própria, segundo cadastro no CNPJ e contribuição à Previdência Social – Brasil – 2017 (em mil pessoas e %)</a:t>
            </a:r>
            <a:endParaRPr lang="pt-BR" sz="24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Pessoas com mais de um trabalho (em 1.000 pessoas)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295562"/>
              </p:ext>
            </p:extLst>
          </p:nvPr>
        </p:nvGraphicFramePr>
        <p:xfrm>
          <a:off x="728663" y="1671637"/>
          <a:ext cx="10844212" cy="45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lipse 3"/>
          <p:cNvSpPr/>
          <p:nvPr/>
        </p:nvSpPr>
        <p:spPr>
          <a:xfrm>
            <a:off x="7458538" y="2536724"/>
            <a:ext cx="682571" cy="368708"/>
          </a:xfrm>
          <a:prstGeom prst="ellipse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0678602" y="1873047"/>
            <a:ext cx="682571" cy="521108"/>
          </a:xfrm>
          <a:prstGeom prst="ellipse">
            <a:avLst/>
          </a:pr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5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486" y="300038"/>
            <a:ext cx="11379200" cy="758952"/>
          </a:xfrm>
        </p:spPr>
        <p:txBody>
          <a:bodyPr>
            <a:noAutofit/>
          </a:bodyPr>
          <a:lstStyle/>
          <a:p>
            <a:r>
              <a:rPr lang="pt-BR" sz="2800" dirty="0" smtClean="0"/>
              <a:t>Trabalhadores contratados como empregados temporários </a:t>
            </a:r>
            <a:br>
              <a:rPr lang="pt-BR" sz="2800" dirty="0" smtClean="0"/>
            </a:br>
            <a:r>
              <a:rPr lang="pt-BR" sz="2000" dirty="0" smtClean="0"/>
              <a:t>(</a:t>
            </a:r>
            <a:r>
              <a:rPr lang="pt-BR" sz="1800" dirty="0" smtClean="0"/>
              <a:t>em 1000 pessoas)</a:t>
            </a:r>
            <a:endParaRPr lang="pt-BR" sz="18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852735"/>
              </p:ext>
            </p:extLst>
          </p:nvPr>
        </p:nvGraphicFramePr>
        <p:xfrm>
          <a:off x="1785939" y="1485901"/>
          <a:ext cx="9072562" cy="460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00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2902" y="267752"/>
            <a:ext cx="11576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</a:rPr>
              <a:t>Saldo de postos de trabalho dos últimos 12 meses, por faixa de renda – </a:t>
            </a:r>
            <a:r>
              <a:rPr lang="pt-BR" sz="2400" b="1" dirty="0">
                <a:solidFill>
                  <a:schemeClr val="bg2">
                    <a:lumMod val="75000"/>
                  </a:schemeClr>
                </a:solidFill>
              </a:rPr>
              <a:t>março/2018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9647" y="6340302"/>
            <a:ext cx="1054377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dirty="0" smtClean="0"/>
              <a:t>Fonte: MTE. </a:t>
            </a:r>
            <a:r>
              <a:rPr lang="pt-BR" sz="1300" dirty="0" err="1" smtClean="0"/>
              <a:t>Caged</a:t>
            </a:r>
            <a:r>
              <a:rPr lang="pt-BR" sz="1300" dirty="0" smtClean="0"/>
              <a:t>. Consulta executada em 16/05/2018.  Não contém as informações declaradas fora do prazo. Elaboração DIEESE. 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622914"/>
              </p:ext>
            </p:extLst>
          </p:nvPr>
        </p:nvGraphicFramePr>
        <p:xfrm>
          <a:off x="571501" y="1098749"/>
          <a:ext cx="11152414" cy="504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81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379200" cy="758825"/>
          </a:xfrm>
        </p:spPr>
        <p:txBody>
          <a:bodyPr/>
          <a:lstStyle/>
          <a:p>
            <a:r>
              <a:rPr lang="pt-BR" dirty="0" smtClean="0"/>
              <a:t>CAGED– Brasil - março/2018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9400" y="6337300"/>
            <a:ext cx="7277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/>
              <a:t>Fonte: MTE. Elaboração DIEESE. 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62106"/>
              </p:ext>
            </p:extLst>
          </p:nvPr>
        </p:nvGraphicFramePr>
        <p:xfrm>
          <a:off x="585788" y="1200153"/>
          <a:ext cx="11187113" cy="4972046"/>
        </p:xfrm>
        <a:graphic>
          <a:graphicData uri="http://schemas.openxmlformats.org/drawingml/2006/table">
            <a:tbl>
              <a:tblPr/>
              <a:tblGrid>
                <a:gridCol w="912845"/>
                <a:gridCol w="2681485"/>
                <a:gridCol w="442160"/>
                <a:gridCol w="1055478"/>
                <a:gridCol w="1426321"/>
                <a:gridCol w="912845"/>
                <a:gridCol w="361335"/>
                <a:gridCol w="1055478"/>
                <a:gridCol w="1426321"/>
                <a:gridCol w="912845"/>
              </a:tblGrid>
              <a:tr h="4169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Desligamento por acordo empregado e empregador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Trabalho Intermitente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 Parcial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182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Admissões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Desligamentos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Admissões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Desligamentos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949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949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949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jan/18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949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fev/18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18227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mar/18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949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abr/18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94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9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6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400" y="330200"/>
            <a:ext cx="11379200" cy="758952"/>
          </a:xfrm>
        </p:spPr>
        <p:txBody>
          <a:bodyPr>
            <a:normAutofit/>
          </a:bodyPr>
          <a:lstStyle/>
          <a:p>
            <a:r>
              <a:rPr lang="pt-BR" dirty="0" smtClean="0"/>
              <a:t>Contexto Geral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6399" y="1387929"/>
            <a:ext cx="1149712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Profundas transformações econômicas alteram o sistema produtivo, o papel das empresas, a dinâmica do comércio mundial, a função dos Estados e a soberania das nações. </a:t>
            </a:r>
            <a:endParaRPr lang="pt-B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financeirização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da economia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mutações patrimoniais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das empresas, a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concentração da renda e da riqueza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e a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revolução tecnológica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colocam todos os setores produtivos em processo de mudanças radicais no capitalismo contemporâneo. </a:t>
            </a:r>
            <a:endParaRPr lang="pt-B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degradação ambiental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põe em risco a vida no planeta. </a:t>
            </a:r>
            <a:endParaRPr lang="pt-B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mundo do trabalho e os trabalhadores são atingidos, de forma mais grave, os pobres e </a:t>
            </a:r>
            <a:r>
              <a:rPr lang="pt-BR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precarizados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3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229" y="330199"/>
            <a:ext cx="11426371" cy="780143"/>
          </a:xfrm>
        </p:spPr>
        <p:txBody>
          <a:bodyPr>
            <a:normAutofit/>
          </a:bodyPr>
          <a:lstStyle/>
          <a:p>
            <a:r>
              <a:rPr lang="pt-BR" dirty="0" smtClean="0"/>
              <a:t>Ação Sindical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6399" y="1387929"/>
            <a:ext cx="114971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Neste contexto, o 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movimento 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sindical está 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desafiado a construir mobilizações e lutas que recoloquem a 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centralidade do trabalho para o desenvolvimento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, com equilíbrio ambiental, gerando bem-estar e qualidade 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vida 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para todos.</a:t>
            </a:r>
          </a:p>
          <a:p>
            <a:pPr algn="just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Definiram colocar a público 22 propostas para 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recolocar o País em outra trajetória de desenvolvimento econômico, social e 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ambiental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t-B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Prioritária da Classe Trabalhadora</a:t>
            </a:r>
            <a:endParaRPr lang="pt-B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229" y="330199"/>
            <a:ext cx="11426371" cy="780143"/>
          </a:xfrm>
        </p:spPr>
        <p:txBody>
          <a:bodyPr>
            <a:normAutofit/>
          </a:bodyPr>
          <a:lstStyle/>
          <a:p>
            <a:r>
              <a:rPr lang="pt-BR" dirty="0" smtClean="0"/>
              <a:t>Alguns pontos da Agenda Prioritária da Classe Trabalhadora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06399" y="1387929"/>
            <a:ext cx="114971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 smtClean="0"/>
              <a:t>Promover </a:t>
            </a:r>
            <a:r>
              <a:rPr lang="pt-BR" sz="2400" b="1" dirty="0"/>
              <a:t>e articular uma política de desenvolvimento produtivo ambientalmente sustentável, orientada para o </a:t>
            </a:r>
            <a:r>
              <a:rPr lang="pt-BR" sz="2400" b="1" dirty="0" err="1"/>
              <a:t>readensamento</a:t>
            </a:r>
            <a:r>
              <a:rPr lang="pt-BR" sz="2400" b="1" dirty="0"/>
              <a:t> das cadeias produtivas, com enfoque estratégico para a indústria, as empresas nacionais, a presença no território nacional, a diversidade regional, a geração de emprego de qualidade e com relações de trabalho democráticas.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Fortalecer </a:t>
            </a:r>
            <a:r>
              <a:rPr lang="pt-BR" sz="2400" dirty="0"/>
              <a:t>a </a:t>
            </a:r>
            <a:r>
              <a:rPr lang="pt-BR" sz="2400" b="1" dirty="0"/>
              <a:t>engenharia nacional </a:t>
            </a:r>
            <a:r>
              <a:rPr lang="pt-BR" sz="2400" dirty="0"/>
              <a:t>e reorganizar o setor da construção para dinamizar e materializar os </a:t>
            </a:r>
            <a:r>
              <a:rPr lang="pt-BR" sz="2400" b="1" dirty="0"/>
              <a:t>investimentos estratégicos em infraestrutura</a:t>
            </a:r>
            <a:r>
              <a:rPr lang="pt-BR" sz="2400" dirty="0"/>
              <a:t> econômica, social, urbana e rural.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/>
              <a:t>Garantir às micro, pequenas, médias empresas e à economia solidária e popular </a:t>
            </a:r>
            <a:r>
              <a:rPr lang="pt-BR" sz="2400" b="1" dirty="0"/>
              <a:t>acesso ao sistema de inovação tecnológica</a:t>
            </a:r>
            <a:r>
              <a:rPr lang="pt-BR" sz="2400" dirty="0"/>
              <a:t>, favorecer a </a:t>
            </a:r>
            <a:r>
              <a:rPr lang="pt-BR" sz="2400" b="1" dirty="0"/>
              <a:t>integração aos mercados internos e externos</a:t>
            </a:r>
            <a:r>
              <a:rPr lang="pt-BR" sz="2400" dirty="0"/>
              <a:t>, fornecer </a:t>
            </a:r>
            <a:r>
              <a:rPr lang="pt-BR" sz="2400" b="1" dirty="0"/>
              <a:t>assistência para a gestão</a:t>
            </a:r>
            <a:r>
              <a:rPr lang="pt-BR" sz="2400" dirty="0"/>
              <a:t> e promover </a:t>
            </a:r>
            <a:r>
              <a:rPr lang="pt-BR" sz="2400" b="1" dirty="0"/>
              <a:t>acesso ao crédito</a:t>
            </a:r>
            <a:r>
              <a:rPr lang="pt-BR" sz="2400" dirty="0"/>
              <a:t>.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9014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229" y="330199"/>
            <a:ext cx="11426371" cy="780143"/>
          </a:xfrm>
        </p:spPr>
        <p:txBody>
          <a:bodyPr>
            <a:normAutofit/>
          </a:bodyPr>
          <a:lstStyle/>
          <a:p>
            <a:r>
              <a:rPr lang="pt-BR" dirty="0" smtClean="0"/>
              <a:t>Alguns pontos da Agenda Prioritária da Classe Trabalhadora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06399" y="1387929"/>
            <a:ext cx="1149712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Fortalecer </a:t>
            </a:r>
            <a:r>
              <a:rPr lang="pt-BR" sz="2400" dirty="0"/>
              <a:t>o </a:t>
            </a:r>
            <a:r>
              <a:rPr lang="pt-BR" sz="2400" b="1" dirty="0"/>
              <a:t>papel estratégico das empresas públicas</a:t>
            </a:r>
            <a:r>
              <a:rPr lang="pt-BR" sz="2400" dirty="0"/>
              <a:t> (sistema da </a:t>
            </a:r>
            <a:r>
              <a:rPr lang="pt-BR" sz="2400" dirty="0" err="1"/>
              <a:t>Eletrobras</a:t>
            </a:r>
            <a:r>
              <a:rPr lang="pt-BR" sz="2400" dirty="0"/>
              <a:t>, Petrobras, bancos públicos, entre outros) para a promoção e sustentação do desenvolvimento econômico e social.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 smtClean="0"/>
              <a:t>Investir </a:t>
            </a:r>
            <a:r>
              <a:rPr lang="pt-BR" sz="2400" b="1" dirty="0"/>
              <a:t>e ampliar o sistema de ciência, tecnologia e inovação</a:t>
            </a:r>
            <a:r>
              <a:rPr lang="pt-BR" sz="2400" dirty="0"/>
              <a:t>, em articulação com a estratégia de investimento público e privado em infraestrutura produtiva, social, urbana e </a:t>
            </a:r>
            <a:r>
              <a:rPr lang="pt-BR" sz="2400" dirty="0" smtClean="0"/>
              <a:t>rural.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 smtClean="0"/>
              <a:t>Fortalecer </a:t>
            </a:r>
            <a:r>
              <a:rPr lang="pt-BR" sz="2400" dirty="0"/>
              <a:t>as políticas voltadas para a </a:t>
            </a:r>
            <a:r>
              <a:rPr lang="pt-BR" sz="2400" b="1" dirty="0"/>
              <a:t>Agricultura Familiar</a:t>
            </a:r>
            <a:r>
              <a:rPr lang="pt-BR" sz="2400" dirty="0"/>
              <a:t>, a Reforma</a:t>
            </a:r>
          </a:p>
          <a:p>
            <a:r>
              <a:rPr lang="pt-BR" sz="2400" dirty="0" smtClean="0"/>
              <a:t>     Agrária </a:t>
            </a:r>
            <a:r>
              <a:rPr lang="pt-BR" sz="2400" dirty="0"/>
              <a:t>e o </a:t>
            </a:r>
            <a:r>
              <a:rPr lang="pt-BR" sz="2400" b="1" dirty="0"/>
              <a:t>desenvolvimento com sustentabilidade e inclusão no campo</a:t>
            </a:r>
            <a:r>
              <a:rPr lang="pt-BR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/>
              <a:t>Promover </a:t>
            </a:r>
            <a:r>
              <a:rPr lang="pt-BR" sz="2400" b="1" dirty="0"/>
              <a:t>reforma tributária orientada pela progressividade dos impostos</a:t>
            </a:r>
            <a:r>
              <a:rPr lang="pt-BR" sz="2400" dirty="0"/>
              <a:t>, revisão dos impostos de consumo e aumento dos impostos sobre renda e patrimônio (tributação sobre herança e riqueza, lucros e dividendos), visando à simplificação, à transparência e ao combate à sonegação</a:t>
            </a:r>
          </a:p>
          <a:p>
            <a:endParaRPr lang="pt-BR" sz="2400" dirty="0"/>
          </a:p>
          <a:p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6677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229" y="330199"/>
            <a:ext cx="11426371" cy="780143"/>
          </a:xfrm>
        </p:spPr>
        <p:txBody>
          <a:bodyPr>
            <a:normAutofit/>
          </a:bodyPr>
          <a:lstStyle/>
          <a:p>
            <a:r>
              <a:rPr lang="pt-BR" dirty="0" smtClean="0"/>
              <a:t>Alguns pontos da Agenda Prioritária da Classe Trabalhadora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06399" y="1387929"/>
            <a:ext cx="114971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dirty="0" smtClean="0"/>
              <a:t>Criar </a:t>
            </a:r>
            <a:r>
              <a:rPr lang="pt-BR" sz="2400" b="1" dirty="0"/>
              <a:t>políticas, programas e ações imediatas para enfrentar o desemprego</a:t>
            </a:r>
            <a:r>
              <a:rPr lang="pt-BR" sz="2400" dirty="0"/>
              <a:t> e o subemprego crescentes, que já atingem 28 milhões de </a:t>
            </a:r>
            <a:r>
              <a:rPr lang="pt-BR" sz="2400" dirty="0" smtClean="0"/>
              <a:t>trabalhadores...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b="1" dirty="0"/>
              <a:t>Democratizar o sistema de relações de trabalho</a:t>
            </a:r>
            <a:r>
              <a:rPr lang="pt-BR" sz="2400" dirty="0"/>
              <a:t>, fundado na autonomia sindical, visando incentivar as negociações coletivas, promover solução ágil dos conflitos, garantir os direitos trabalhistas, o direito à greve e coibir as práticas </a:t>
            </a:r>
            <a:r>
              <a:rPr lang="pt-BR" sz="2400" dirty="0" err="1" smtClean="0"/>
              <a:t>antissindicais</a:t>
            </a:r>
            <a:r>
              <a:rPr lang="pt-BR" sz="2400" dirty="0" smtClean="0"/>
              <a:t> ...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b="1" dirty="0"/>
              <a:t>Renovar, para o próximo quadriênio (2020 a 2023), a política de valorização do salário mínimo.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400" b="1" dirty="0"/>
              <a:t>Revogar a Emenda Constitucional 95/2016</a:t>
            </a:r>
            <a:r>
              <a:rPr lang="pt-BR" sz="2400" dirty="0"/>
              <a:t>, que congela os gastos públicos por 20 anos, e criar uma norma coerente com o papel do Estado no desenvolvimento do País, cuja elaboração inclua participação social, que integre também a avaliação permanente da regra orçamentária</a:t>
            </a: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93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Obrigado! </a:t>
            </a: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09" y="4507307"/>
            <a:ext cx="4723182" cy="15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400" y="330200"/>
            <a:ext cx="11379200" cy="758952"/>
          </a:xfrm>
        </p:spPr>
        <p:txBody>
          <a:bodyPr>
            <a:normAutofit/>
          </a:bodyPr>
          <a:lstStyle/>
          <a:p>
            <a:r>
              <a:rPr lang="pt-BR" dirty="0" smtClean="0"/>
              <a:t>Contexto Brasileiro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6400" y="1355272"/>
            <a:ext cx="11379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macroeconômicos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têm levado a significativas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revisões para baixo das </a:t>
            </a:r>
            <a:r>
              <a:rPr lang="pt-B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projeções de crescimento do PIB no ano corrente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A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expectativa de crescimento do PIB para 2018 iniciou o ano em 2,64% e agora (em 15 de junho) está em 1,79</a:t>
            </a: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%.</a:t>
            </a:r>
          </a:p>
          <a:p>
            <a:pPr algn="just"/>
            <a:endParaRPr lang="pt-B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pt-B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biênio 2015-2016 a economia brasileira despencou quase 7% e, em 2017, cresceu tão somente 1%. </a:t>
            </a:r>
            <a:endParaRPr lang="pt-BR" sz="2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taxa de investimento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encontra-se nos patamares mais baixos da série histórica das contas trimestrais (16% do PIB), sendo absolutamente insuficiente para promover a volta do crescimento econômico sustentável.</a:t>
            </a:r>
          </a:p>
          <a:p>
            <a:pPr algn="just"/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As eleições adicionam uma forte dose de incerteza numa economia que já estava mostrando muitas dificuldades em engrenar. Isso porque este ambiente levará (e já tem levado) as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empresas a postergarem a implementação de projetos de investimento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, tão necessários à retomada da atividade econômica. </a:t>
            </a:r>
          </a:p>
          <a:p>
            <a:pPr algn="just"/>
            <a:endParaRPr lang="pt-BR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400" y="330200"/>
            <a:ext cx="11379200" cy="758952"/>
          </a:xfrm>
        </p:spPr>
        <p:txBody>
          <a:bodyPr>
            <a:normAutofit/>
          </a:bodyPr>
          <a:lstStyle/>
          <a:p>
            <a:r>
              <a:rPr lang="pt-BR" dirty="0" smtClean="0"/>
              <a:t>Contexto Brasileiro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6399" y="1387929"/>
            <a:ext cx="114971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O tempo presente é tomado por iniciativas para romper o diálogo e a negociação e para desmontar o sistema de proteção social e trabalhista, criado por meio de árduas lutas dos trabalhadores.</a:t>
            </a:r>
          </a:p>
          <a:p>
            <a:pPr algn="just"/>
            <a:endParaRPr lang="pt-B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nossa parte, entendemos que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o desempenho do mercado de trabalho é fundamentalmente determinado pelas condições macroeconômicas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e que as mudanças propostas, além de não serem uma resposta ao desemprego, levariam a uma deterioração das condições de trabalho e de vida dos brasileiros. </a:t>
            </a:r>
          </a:p>
          <a:p>
            <a:pPr algn="just"/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Passados sete meses de vigência do “novo” marco institucional, as consequências mais evidentes são todas elas de caráter negativo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, em desfavor do conjunto dos trabalhadores, e de maneira alguma conferem maior estabilidade às relações de trabalho no país e ensejam uma melhora do mercado de trabalho.</a:t>
            </a:r>
          </a:p>
          <a:p>
            <a:pPr algn="just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3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Deterioração do Mercado De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1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400" y="330200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Taxa </a:t>
            </a:r>
            <a:r>
              <a:rPr lang="pt-BR" dirty="0"/>
              <a:t>de desocupação </a:t>
            </a:r>
            <a:r>
              <a:rPr lang="pt-BR" dirty="0" smtClean="0"/>
              <a:t>das </a:t>
            </a:r>
            <a:r>
              <a:rPr lang="pt-BR" dirty="0"/>
              <a:t>pessoas de 14 anos ou mais de </a:t>
            </a:r>
            <a:r>
              <a:rPr lang="pt-BR" dirty="0" smtClean="0"/>
              <a:t>idade – Brasil – 2014 a 2018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9136" y="6311900"/>
            <a:ext cx="6989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/>
              <a:t>Fonte: IBGE. PNADC-Mensal Elaboração DIEESE.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642233"/>
              </p:ext>
            </p:extLst>
          </p:nvPr>
        </p:nvGraphicFramePr>
        <p:xfrm>
          <a:off x="199137" y="1089152"/>
          <a:ext cx="11786034" cy="522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97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Taxa de Desocupação por sexo e cor/raça (em %)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250765"/>
              </p:ext>
            </p:extLst>
          </p:nvPr>
        </p:nvGraphicFramePr>
        <p:xfrm>
          <a:off x="1091382" y="1474839"/>
          <a:ext cx="10235380" cy="461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17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99" y="385762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Desalentados por não conseguirem trabalho adequado ou não ter trabalho na localidade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221247"/>
              </p:ext>
            </p:extLst>
          </p:nvPr>
        </p:nvGraphicFramePr>
        <p:xfrm>
          <a:off x="1014413" y="1556777"/>
          <a:ext cx="10044111" cy="447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2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/>
              <a:t>Pessoas de 14 anos ou mais de idade, ocupadas na semana de referência - </a:t>
            </a:r>
            <a:r>
              <a:rPr lang="pt-BR" sz="2000" dirty="0" smtClean="0"/>
              <a:t>variações absolutas - </a:t>
            </a:r>
            <a:r>
              <a:rPr lang="pt-BR" sz="2000" dirty="0"/>
              <a:t>por posição na ocupação e categoria do emprego no trabalho </a:t>
            </a:r>
            <a:r>
              <a:rPr lang="pt-BR" sz="2000" dirty="0" smtClean="0"/>
              <a:t>principal (em mil pessoas) 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9136" y="6311900"/>
            <a:ext cx="6989064" cy="37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/>
              <a:t>Fonte: IBGE. Elaboração DIEESE.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28730"/>
              </p:ext>
            </p:extLst>
          </p:nvPr>
        </p:nvGraphicFramePr>
        <p:xfrm>
          <a:off x="199136" y="904875"/>
          <a:ext cx="11753378" cy="552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04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eese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857250" indent="-857250">
          <a:lnSpc>
            <a:spcPct val="150000"/>
          </a:lnSpc>
          <a:buFont typeface="+mj-lt"/>
          <a:buAutoNum type="romanUcPeriod"/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a Dieese" id="{79C5FE60-735C-490C-B0BE-3860F0CFEAC2}" vid="{2BF160C7-2F56-4930-B9CB-A5B4251B688F}"/>
    </a:ext>
  </a:extLst>
</a:theme>
</file>

<file path=ppt/theme/theme2.xml><?xml version="1.0" encoding="utf-8"?>
<a:theme xmlns:a="http://schemas.openxmlformats.org/drawingml/2006/main" name="1_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857250" indent="-857250">
          <a:lnSpc>
            <a:spcPct val="150000"/>
          </a:lnSpc>
          <a:buFont typeface="+mj-lt"/>
          <a:buAutoNum type="romanUcPeriod"/>
          <a:defRPr sz="36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Dieese</Template>
  <TotalTime>8430</TotalTime>
  <Words>1534</Words>
  <Application>Microsoft Office PowerPoint</Application>
  <PresentationFormat>Widescreen</PresentationFormat>
  <Paragraphs>268</Paragraphs>
  <Slides>24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Calibri</vt:lpstr>
      <vt:lpstr>Garamond</vt:lpstr>
      <vt:lpstr>Georgia</vt:lpstr>
      <vt:lpstr>Times New Roman</vt:lpstr>
      <vt:lpstr>Wingdings</vt:lpstr>
      <vt:lpstr>Wingdings 2</vt:lpstr>
      <vt:lpstr>Tema Dieese</vt:lpstr>
      <vt:lpstr>1_Cívico</vt:lpstr>
      <vt:lpstr>Desenvolvimento Produtivo e Mercado de Trabalho</vt:lpstr>
      <vt:lpstr>Contexto Geral</vt:lpstr>
      <vt:lpstr>Contexto Brasileiro</vt:lpstr>
      <vt:lpstr>Contexto Brasileiro</vt:lpstr>
      <vt:lpstr>Deterioração do Mercado De Trabalho</vt:lpstr>
      <vt:lpstr>Taxa de desocupação das pessoas de 14 anos ou mais de idade – Brasil – 2014 a 2018</vt:lpstr>
      <vt:lpstr>Taxa de Desocupação por sexo e cor/raça (em %)</vt:lpstr>
      <vt:lpstr>Desalentados por não conseguirem trabalho adequado ou não ter trabalho na localidade</vt:lpstr>
      <vt:lpstr>Pessoas de 14 anos ou mais de idade, ocupadas na semana de referência - variações absolutas - por posição na ocupação e categoria do emprego no trabalho principal (em mil pessoas) </vt:lpstr>
      <vt:lpstr>Posição na ocupação e categoria do emprego – Brasil </vt:lpstr>
      <vt:lpstr>Participação dos Ocupados na Indústria (em %)</vt:lpstr>
      <vt:lpstr>Proporção de trabalhadores informais no total dos ocupados (%)</vt:lpstr>
      <vt:lpstr>As precárias condições do conta própria </vt:lpstr>
      <vt:lpstr>As precárias condições do conta própria </vt:lpstr>
      <vt:lpstr>As precárias condições do conta própria: </vt:lpstr>
      <vt:lpstr>Pessoas com mais de um trabalho (em 1.000 pessoas)</vt:lpstr>
      <vt:lpstr>Trabalhadores contratados como empregados temporários  (em 1000 pessoas)</vt:lpstr>
      <vt:lpstr>Apresentação do PowerPoint</vt:lpstr>
      <vt:lpstr>CAGED– Brasil - março/2018</vt:lpstr>
      <vt:lpstr>Ação Sindical</vt:lpstr>
      <vt:lpstr>Alguns pontos da Agenda Prioritária da Classe Trabalhadora</vt:lpstr>
      <vt:lpstr>Alguns pontos da Agenda Prioritária da Classe Trabalhadora</vt:lpstr>
      <vt:lpstr>Alguns pontos da Agenda Prioritária da Classe Trabalhadora</vt:lpstr>
      <vt:lpstr>Obrigado!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Conjuntura Econômica</dc:title>
  <dc:creator>Ricardo de Melo Tamashiro</dc:creator>
  <cp:lastModifiedBy>manutencao</cp:lastModifiedBy>
  <cp:revision>339</cp:revision>
  <cp:lastPrinted>2017-04-26T17:29:02Z</cp:lastPrinted>
  <dcterms:created xsi:type="dcterms:W3CDTF">2017-04-25T13:39:27Z</dcterms:created>
  <dcterms:modified xsi:type="dcterms:W3CDTF">2018-07-11T10:18:01Z</dcterms:modified>
</cp:coreProperties>
</file>