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3"/>
  </p:notesMasterIdLst>
  <p:sldIdLst>
    <p:sldId id="277" r:id="rId3"/>
    <p:sldId id="400" r:id="rId4"/>
    <p:sldId id="383" r:id="rId5"/>
    <p:sldId id="384" r:id="rId6"/>
    <p:sldId id="401" r:id="rId7"/>
    <p:sldId id="403" r:id="rId8"/>
    <p:sldId id="381" r:id="rId9"/>
    <p:sldId id="389" r:id="rId10"/>
    <p:sldId id="393" r:id="rId11"/>
    <p:sldId id="397" r:id="rId12"/>
  </p:sldIdLst>
  <p:sldSz cx="9144000" cy="6858000" type="screen4x3"/>
  <p:notesSz cx="6858000" cy="9144000"/>
  <p:custDataLst>
    <p:tags r:id="rId14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97"/>
    <a:srgbClr val="008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1478" y="86"/>
      </p:cViewPr>
      <p:guideLst/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1193E-CD62-4CCB-87A6-CD3034EC4F2A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325F2A0-235B-4815-AE6C-AACC83AD96F6}">
      <dgm:prSet phldrT="[Texto]" custT="1"/>
      <dgm:spPr>
        <a:solidFill>
          <a:srgbClr val="FFFFFF"/>
        </a:solidFill>
        <a:ln w="12700">
          <a:solidFill>
            <a:srgbClr val="5E616F"/>
          </a:solidFill>
        </a:ln>
        <a:effectLst>
          <a:outerShdw blurRad="12700" sx="101000" sy="101000" algn="ctr" rotWithShape="0">
            <a:prstClr val="black">
              <a:alpha val="20000"/>
            </a:prstClr>
          </a:outerShdw>
        </a:effectLst>
      </dgm:spPr>
      <dgm:t>
        <a:bodyPr t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600" b="0" spc="40" baseline="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Viabilizar TCO</a:t>
          </a:r>
          <a:endParaRPr lang="pt-BR" sz="1600" b="0" spc="40" baseline="0" dirty="0">
            <a:solidFill>
              <a:schemeClr val="tx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AF9941A-D263-4AB9-9592-111A73B019AE}" type="parTrans" cxnId="{0C31A4F3-8B5D-468C-9089-D1CC96F6290A}">
      <dgm:prSet/>
      <dgm:spPr/>
      <dgm:t>
        <a:bodyPr/>
        <a:lstStyle/>
        <a:p>
          <a:endParaRPr lang="pt-BR"/>
        </a:p>
      </dgm:t>
    </dgm:pt>
    <dgm:pt modelId="{86716932-CB16-49EE-941E-39BF9469A027}" type="sibTrans" cxnId="{0C31A4F3-8B5D-468C-9089-D1CC96F6290A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BEEE976C-76CF-4596-99ED-2BE26ABFBD12}">
      <dgm:prSet phldrT="[Texto]" custT="1"/>
      <dgm:spPr>
        <a:solidFill>
          <a:srgbClr val="FFFFFF"/>
        </a:solidFill>
        <a:ln w="12700">
          <a:solidFill>
            <a:srgbClr val="5E616F"/>
          </a:solidFill>
        </a:ln>
        <a:effectLst>
          <a:outerShdw blurRad="12700" sx="101000" sy="101000" algn="ctr" rotWithShape="0">
            <a:prstClr val="black">
              <a:alpha val="20000"/>
            </a:prstClr>
          </a:outerShdw>
        </a:effectLst>
      </dgm:spPr>
      <dgm:t>
        <a:bodyPr tIns="0" bIns="0"/>
        <a:lstStyle/>
        <a:p>
          <a:r>
            <a:rPr lang="pt-BR" sz="1600" b="0" spc="40" baseline="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Normas e padrões</a:t>
          </a:r>
        </a:p>
      </dgm:t>
    </dgm:pt>
    <dgm:pt modelId="{FB1D689A-D6C9-44DA-8369-87B5C6B78105}" type="parTrans" cxnId="{2A0D8FC0-E50D-4781-B8A3-9D6587A25C1A}">
      <dgm:prSet/>
      <dgm:spPr/>
      <dgm:t>
        <a:bodyPr/>
        <a:lstStyle/>
        <a:p>
          <a:endParaRPr lang="pt-BR"/>
        </a:p>
      </dgm:t>
    </dgm:pt>
    <dgm:pt modelId="{4A34B39D-8580-4E0D-AC07-DD187653490D}" type="sibTrans" cxnId="{2A0D8FC0-E50D-4781-B8A3-9D6587A25C1A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28C69CFA-9B37-4231-B17A-66C175272DC4}">
      <dgm:prSet custT="1"/>
      <dgm:spPr>
        <a:solidFill>
          <a:srgbClr val="FFFFFF"/>
        </a:solidFill>
        <a:ln w="12700">
          <a:solidFill>
            <a:srgbClr val="5E616F"/>
          </a:solidFill>
        </a:ln>
        <a:effectLst>
          <a:outerShdw blurRad="12700" sx="101000" sy="101000" algn="ctr" rotWithShape="0">
            <a:prstClr val="black">
              <a:alpha val="20000"/>
            </a:prstClr>
          </a:outerShdw>
        </a:effectLst>
      </dgm:spPr>
      <dgm:t>
        <a:bodyPr tIns="0" bIns="0"/>
        <a:lstStyle/>
        <a:p>
          <a:r>
            <a:rPr lang="pt-BR" sz="1600" b="0" spc="40" baseline="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Infraestrutura</a:t>
          </a:r>
        </a:p>
        <a:p>
          <a:pPr>
            <a:lnSpc>
              <a:spcPts val="1700"/>
            </a:lnSpc>
            <a:spcAft>
              <a:spcPts val="0"/>
            </a:spcAft>
          </a:pPr>
          <a:r>
            <a:rPr lang="pt-BR" sz="1600" b="0" spc="40" baseline="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Mínima</a:t>
          </a:r>
          <a:endParaRPr lang="pt-BR" sz="1600" b="0" spc="40" baseline="0" dirty="0">
            <a:solidFill>
              <a:schemeClr val="tx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7502A19-E0B1-43AC-8FFC-7669D68511DB}" type="parTrans" cxnId="{EDCEDBAF-55FC-4114-841C-70F3C3FF2E54}">
      <dgm:prSet/>
      <dgm:spPr/>
      <dgm:t>
        <a:bodyPr/>
        <a:lstStyle/>
        <a:p>
          <a:endParaRPr lang="pt-BR"/>
        </a:p>
      </dgm:t>
    </dgm:pt>
    <dgm:pt modelId="{731C8060-5640-4E16-87F3-971364FF9E17}" type="sibTrans" cxnId="{EDCEDBAF-55FC-4114-841C-70F3C3FF2E54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CC65E6DF-570F-4750-AC1F-B72748DC8039}">
      <dgm:prSet custT="1"/>
      <dgm:spPr>
        <a:solidFill>
          <a:srgbClr val="FFFFFF"/>
        </a:solidFill>
        <a:ln w="12700">
          <a:solidFill>
            <a:srgbClr val="5E616F"/>
          </a:solidFill>
        </a:ln>
        <a:effectLst>
          <a:outerShdw blurRad="12700" sx="101000" sy="101000" algn="ctr" rotWithShape="0">
            <a:prstClr val="black">
              <a:alpha val="20000"/>
            </a:prstClr>
          </a:outerShdw>
        </a:effectLst>
      </dgm:spPr>
      <dgm:t>
        <a:bodyPr tIns="0" bIns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1600" b="0" spc="40" baseline="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Regulamentação</a:t>
          </a:r>
          <a:endParaRPr lang="pt-BR" sz="1600" b="0" spc="40" baseline="0" dirty="0">
            <a:solidFill>
              <a:schemeClr val="tx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B2815FA-2586-4F67-B481-67141E5F1809}" type="parTrans" cxnId="{210515DB-1A59-4276-A20F-3730B020D718}">
      <dgm:prSet/>
      <dgm:spPr/>
      <dgm:t>
        <a:bodyPr/>
        <a:lstStyle/>
        <a:p>
          <a:endParaRPr lang="pt-BR"/>
        </a:p>
      </dgm:t>
    </dgm:pt>
    <dgm:pt modelId="{EC1A61E2-F2F6-4FB8-8585-FDB0D4AF766B}" type="sibTrans" cxnId="{210515DB-1A59-4276-A20F-3730B020D718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E3AC2AC1-BFF3-41B1-A858-F7F260A2339E}" type="pres">
      <dgm:prSet presAssocID="{BED1193E-CD62-4CCB-87A6-CD3034EC4F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AA8688-C9FD-45A9-9A6A-CA607B1F968D}" type="pres">
      <dgm:prSet presAssocID="{BED1193E-CD62-4CCB-87A6-CD3034EC4F2A}" presName="fgShape" presStyleLbl="fgShp" presStyleIdx="0" presStyleCnt="1" custScaleX="108586" custScaleY="121362" custLinFactNeighborY="-22319"/>
      <dgm:spPr>
        <a:solidFill>
          <a:srgbClr val="005C97"/>
        </a:solidFill>
        <a:ln>
          <a:noFill/>
        </a:ln>
      </dgm:spPr>
      <dgm:t>
        <a:bodyPr/>
        <a:lstStyle/>
        <a:p>
          <a:endParaRPr lang="pt-BR"/>
        </a:p>
      </dgm:t>
    </dgm:pt>
    <dgm:pt modelId="{14AC43B8-0168-495E-A9C4-D1D0CBF71EA7}" type="pres">
      <dgm:prSet presAssocID="{BED1193E-CD62-4CCB-87A6-CD3034EC4F2A}" presName="linComp" presStyleCnt="0"/>
      <dgm:spPr/>
    </dgm:pt>
    <dgm:pt modelId="{6B07B63A-7B69-461A-9D31-E8C5AAEDC39F}" type="pres">
      <dgm:prSet presAssocID="{D325F2A0-235B-4815-AE6C-AACC83AD96F6}" presName="compNode" presStyleCnt="0"/>
      <dgm:spPr/>
    </dgm:pt>
    <dgm:pt modelId="{BAE54D2E-BE9D-429C-A7FA-3B6F0DA3B1DA}" type="pres">
      <dgm:prSet presAssocID="{D325F2A0-235B-4815-AE6C-AACC83AD96F6}" presName="bkgdShape" presStyleLbl="node1" presStyleIdx="0" presStyleCnt="4"/>
      <dgm:spPr/>
      <dgm:t>
        <a:bodyPr/>
        <a:lstStyle/>
        <a:p>
          <a:endParaRPr lang="pt-BR"/>
        </a:p>
      </dgm:t>
    </dgm:pt>
    <dgm:pt modelId="{71C9FCD7-9F7A-4657-8CF2-F03778F2B475}" type="pres">
      <dgm:prSet presAssocID="{D325F2A0-235B-4815-AE6C-AACC83AD96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2C5DE0-6C6D-44B3-98D2-D9759E0F17FB}" type="pres">
      <dgm:prSet presAssocID="{D325F2A0-235B-4815-AE6C-AACC83AD96F6}" presName="invisiNode" presStyleLbl="node1" presStyleIdx="0" presStyleCnt="4"/>
      <dgm:spPr/>
    </dgm:pt>
    <dgm:pt modelId="{E4E3A07B-4CA3-4B7B-9E1C-953E2385C1EB}" type="pres">
      <dgm:prSet presAssocID="{D325F2A0-235B-4815-AE6C-AACC83AD96F6}" presName="imagNode" presStyleLbl="fgImgPlace1" presStyleIdx="0" presStyleCnt="4" custScaleX="105403" custScaleY="10540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27000">
            <a:schemeClr val="bg1"/>
          </a:glow>
        </a:effectLst>
      </dgm:spPr>
      <dgm:t>
        <a:bodyPr/>
        <a:lstStyle/>
        <a:p>
          <a:endParaRPr lang="pt-BR"/>
        </a:p>
      </dgm:t>
    </dgm:pt>
    <dgm:pt modelId="{749EDE01-C669-4BC3-8A26-DC7E5D0ADF0F}" type="pres">
      <dgm:prSet presAssocID="{86716932-CB16-49EE-941E-39BF9469A02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AC03B7A-A877-4003-B100-86D76CD4CDFF}" type="pres">
      <dgm:prSet presAssocID="{BEEE976C-76CF-4596-99ED-2BE26ABFBD12}" presName="compNode" presStyleCnt="0"/>
      <dgm:spPr/>
    </dgm:pt>
    <dgm:pt modelId="{2E1AC328-9C51-4F7B-B934-A354DB73E68C}" type="pres">
      <dgm:prSet presAssocID="{BEEE976C-76CF-4596-99ED-2BE26ABFBD12}" presName="bkgdShape" presStyleLbl="node1" presStyleIdx="1" presStyleCnt="4"/>
      <dgm:spPr/>
      <dgm:t>
        <a:bodyPr/>
        <a:lstStyle/>
        <a:p>
          <a:endParaRPr lang="pt-BR"/>
        </a:p>
      </dgm:t>
    </dgm:pt>
    <dgm:pt modelId="{0E63E131-F242-4D0F-9FC8-AC5C02706CCB}" type="pres">
      <dgm:prSet presAssocID="{BEEE976C-76CF-4596-99ED-2BE26ABFBD1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C5DFB-4B96-4789-B2B2-3C96946F4252}" type="pres">
      <dgm:prSet presAssocID="{BEEE976C-76CF-4596-99ED-2BE26ABFBD12}" presName="invisiNode" presStyleLbl="node1" presStyleIdx="1" presStyleCnt="4"/>
      <dgm:spPr/>
    </dgm:pt>
    <dgm:pt modelId="{E3726696-F3C9-465D-977B-FED70FD135E8}" type="pres">
      <dgm:prSet presAssocID="{BEEE976C-76CF-4596-99ED-2BE26ABFBD12}" presName="imagNode" presStyleLbl="fgImgPlace1" presStyleIdx="1" presStyleCnt="4"/>
      <dgm:spPr>
        <a:prstGeom prst="roundRect">
          <a:avLst/>
        </a:prstGeom>
        <a:blipFill rotWithShape="1"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C0767D0-8D04-4C61-9447-75409AEEDE6C}" type="pres">
      <dgm:prSet presAssocID="{4A34B39D-8580-4E0D-AC07-DD187653490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2A9231B5-4C9D-4511-99A2-E834A4195440}" type="pres">
      <dgm:prSet presAssocID="{28C69CFA-9B37-4231-B17A-66C175272DC4}" presName="compNode" presStyleCnt="0"/>
      <dgm:spPr/>
    </dgm:pt>
    <dgm:pt modelId="{BF18A81E-C23D-46CF-8B70-66182C271C5C}" type="pres">
      <dgm:prSet presAssocID="{28C69CFA-9B37-4231-B17A-66C175272DC4}" presName="bkgdShape" presStyleLbl="node1" presStyleIdx="2" presStyleCnt="4"/>
      <dgm:spPr/>
      <dgm:t>
        <a:bodyPr/>
        <a:lstStyle/>
        <a:p>
          <a:endParaRPr lang="pt-BR"/>
        </a:p>
      </dgm:t>
    </dgm:pt>
    <dgm:pt modelId="{179EF213-CF24-45AE-8C44-E374A79CC3EF}" type="pres">
      <dgm:prSet presAssocID="{28C69CFA-9B37-4231-B17A-66C175272DC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3BB19F-7D72-4F71-9112-839810A1B2A3}" type="pres">
      <dgm:prSet presAssocID="{28C69CFA-9B37-4231-B17A-66C175272DC4}" presName="invisiNode" presStyleLbl="node1" presStyleIdx="2" presStyleCnt="4"/>
      <dgm:spPr/>
    </dgm:pt>
    <dgm:pt modelId="{A1EF5EC3-CB28-474F-8E5F-8F419AEDD8B0}" type="pres">
      <dgm:prSet presAssocID="{28C69CFA-9B37-4231-B17A-66C175272DC4}" presName="imagNode" presStyleLbl="fgImgPlace1" presStyleIdx="2" presStyleCnt="4"/>
      <dgm:spPr>
        <a:prstGeom prst="roundRect">
          <a:avLst/>
        </a:prstGeom>
        <a:blipFill rotWithShape="1"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0BA3BA9-A718-469B-8C65-80A8C878C231}" type="pres">
      <dgm:prSet presAssocID="{731C8060-5640-4E16-87F3-971364FF9E1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5CD814C7-9B16-49C3-A897-9691E9C60870}" type="pres">
      <dgm:prSet presAssocID="{CC65E6DF-570F-4750-AC1F-B72748DC8039}" presName="compNode" presStyleCnt="0"/>
      <dgm:spPr/>
    </dgm:pt>
    <dgm:pt modelId="{23C98605-EE75-4004-A414-FF6AA6B1F138}" type="pres">
      <dgm:prSet presAssocID="{CC65E6DF-570F-4750-AC1F-B72748DC8039}" presName="bkgdShape" presStyleLbl="node1" presStyleIdx="3" presStyleCnt="4"/>
      <dgm:spPr/>
      <dgm:t>
        <a:bodyPr/>
        <a:lstStyle/>
        <a:p>
          <a:endParaRPr lang="pt-BR"/>
        </a:p>
      </dgm:t>
    </dgm:pt>
    <dgm:pt modelId="{39C08C77-A952-4C90-8BBE-4FF19FDA7249}" type="pres">
      <dgm:prSet presAssocID="{CC65E6DF-570F-4750-AC1F-B72748DC803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7C6E0C-014D-4400-AC8A-F15AD937522B}" type="pres">
      <dgm:prSet presAssocID="{CC65E6DF-570F-4750-AC1F-B72748DC8039}" presName="invisiNode" presStyleLbl="node1" presStyleIdx="3" presStyleCnt="4"/>
      <dgm:spPr/>
    </dgm:pt>
    <dgm:pt modelId="{0DE8A964-04FB-4294-9F68-969C058E388E}" type="pres">
      <dgm:prSet presAssocID="{CC65E6DF-570F-4750-AC1F-B72748DC8039}" presName="imagNode" presStyleLbl="fgImgPlace1" presStyleIdx="3" presStyleCnt="4"/>
      <dgm:spPr>
        <a:prstGeom prst="roundRect">
          <a:avLst/>
        </a:prstGeom>
        <a:blipFill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DBF943CB-4DF1-4A30-AFDA-C302BBEEF466}" type="presOf" srcId="{CC65E6DF-570F-4750-AC1F-B72748DC8039}" destId="{23C98605-EE75-4004-A414-FF6AA6B1F138}" srcOrd="0" destOrd="0" presId="urn:microsoft.com/office/officeart/2005/8/layout/hList7"/>
    <dgm:cxn modelId="{6242AC0A-EA20-4D87-97FF-A48B2DD31471}" type="presOf" srcId="{731C8060-5640-4E16-87F3-971364FF9E17}" destId="{50BA3BA9-A718-469B-8C65-80A8C878C231}" srcOrd="0" destOrd="0" presId="urn:microsoft.com/office/officeart/2005/8/layout/hList7"/>
    <dgm:cxn modelId="{2A0D8FC0-E50D-4781-B8A3-9D6587A25C1A}" srcId="{BED1193E-CD62-4CCB-87A6-CD3034EC4F2A}" destId="{BEEE976C-76CF-4596-99ED-2BE26ABFBD12}" srcOrd="1" destOrd="0" parTransId="{FB1D689A-D6C9-44DA-8369-87B5C6B78105}" sibTransId="{4A34B39D-8580-4E0D-AC07-DD187653490D}"/>
    <dgm:cxn modelId="{FFB00DFE-04C4-48F7-B728-FA76F92017C8}" type="presOf" srcId="{D325F2A0-235B-4815-AE6C-AACC83AD96F6}" destId="{BAE54D2E-BE9D-429C-A7FA-3B6F0DA3B1DA}" srcOrd="0" destOrd="0" presId="urn:microsoft.com/office/officeart/2005/8/layout/hList7"/>
    <dgm:cxn modelId="{B0C8C775-3348-4910-B992-B78D94BFDCCC}" type="presOf" srcId="{28C69CFA-9B37-4231-B17A-66C175272DC4}" destId="{179EF213-CF24-45AE-8C44-E374A79CC3EF}" srcOrd="1" destOrd="0" presId="urn:microsoft.com/office/officeart/2005/8/layout/hList7"/>
    <dgm:cxn modelId="{0C31A4F3-8B5D-468C-9089-D1CC96F6290A}" srcId="{BED1193E-CD62-4CCB-87A6-CD3034EC4F2A}" destId="{D325F2A0-235B-4815-AE6C-AACC83AD96F6}" srcOrd="0" destOrd="0" parTransId="{1AF9941A-D263-4AB9-9592-111A73B019AE}" sibTransId="{86716932-CB16-49EE-941E-39BF9469A027}"/>
    <dgm:cxn modelId="{2B8A2536-4ED9-496E-8BE2-519656B3F9DC}" type="presOf" srcId="{CC65E6DF-570F-4750-AC1F-B72748DC8039}" destId="{39C08C77-A952-4C90-8BBE-4FF19FDA7249}" srcOrd="1" destOrd="0" presId="urn:microsoft.com/office/officeart/2005/8/layout/hList7"/>
    <dgm:cxn modelId="{AFC3B4DF-6187-4A90-911A-0417521CEA0E}" type="presOf" srcId="{BEEE976C-76CF-4596-99ED-2BE26ABFBD12}" destId="{2E1AC328-9C51-4F7B-B934-A354DB73E68C}" srcOrd="0" destOrd="0" presId="urn:microsoft.com/office/officeart/2005/8/layout/hList7"/>
    <dgm:cxn modelId="{210515DB-1A59-4276-A20F-3730B020D718}" srcId="{BED1193E-CD62-4CCB-87A6-CD3034EC4F2A}" destId="{CC65E6DF-570F-4750-AC1F-B72748DC8039}" srcOrd="3" destOrd="0" parTransId="{DB2815FA-2586-4F67-B481-67141E5F1809}" sibTransId="{EC1A61E2-F2F6-4FB8-8585-FDB0D4AF766B}"/>
    <dgm:cxn modelId="{424FC8C9-57D5-46C4-BDB0-52AF51D643AF}" type="presOf" srcId="{28C69CFA-9B37-4231-B17A-66C175272DC4}" destId="{BF18A81E-C23D-46CF-8B70-66182C271C5C}" srcOrd="0" destOrd="0" presId="urn:microsoft.com/office/officeart/2005/8/layout/hList7"/>
    <dgm:cxn modelId="{6D7526F5-FEB3-4D88-A4EF-4E4485C9C3B9}" type="presOf" srcId="{D325F2A0-235B-4815-AE6C-AACC83AD96F6}" destId="{71C9FCD7-9F7A-4657-8CF2-F03778F2B475}" srcOrd="1" destOrd="0" presId="urn:microsoft.com/office/officeart/2005/8/layout/hList7"/>
    <dgm:cxn modelId="{1B3014DB-60D3-46EA-8BC9-694B891F5E7D}" type="presOf" srcId="{4A34B39D-8580-4E0D-AC07-DD187653490D}" destId="{0C0767D0-8D04-4C61-9447-75409AEEDE6C}" srcOrd="0" destOrd="0" presId="urn:microsoft.com/office/officeart/2005/8/layout/hList7"/>
    <dgm:cxn modelId="{FCBCFA75-94DA-4A3A-BF7F-3D87C674FC12}" type="presOf" srcId="{BED1193E-CD62-4CCB-87A6-CD3034EC4F2A}" destId="{E3AC2AC1-BFF3-41B1-A858-F7F260A2339E}" srcOrd="0" destOrd="0" presId="urn:microsoft.com/office/officeart/2005/8/layout/hList7"/>
    <dgm:cxn modelId="{CF9632C6-1659-4932-AC80-B547AC0DEC67}" type="presOf" srcId="{BEEE976C-76CF-4596-99ED-2BE26ABFBD12}" destId="{0E63E131-F242-4D0F-9FC8-AC5C02706CCB}" srcOrd="1" destOrd="0" presId="urn:microsoft.com/office/officeart/2005/8/layout/hList7"/>
    <dgm:cxn modelId="{F0E2464B-2F96-418B-B5CA-AC95EE260656}" type="presOf" srcId="{86716932-CB16-49EE-941E-39BF9469A027}" destId="{749EDE01-C669-4BC3-8A26-DC7E5D0ADF0F}" srcOrd="0" destOrd="0" presId="urn:microsoft.com/office/officeart/2005/8/layout/hList7"/>
    <dgm:cxn modelId="{EDCEDBAF-55FC-4114-841C-70F3C3FF2E54}" srcId="{BED1193E-CD62-4CCB-87A6-CD3034EC4F2A}" destId="{28C69CFA-9B37-4231-B17A-66C175272DC4}" srcOrd="2" destOrd="0" parTransId="{47502A19-E0B1-43AC-8FFC-7669D68511DB}" sibTransId="{731C8060-5640-4E16-87F3-971364FF9E17}"/>
    <dgm:cxn modelId="{B52BE1AF-C39C-446E-8294-F72EBBC9FC70}" type="presParOf" srcId="{E3AC2AC1-BFF3-41B1-A858-F7F260A2339E}" destId="{C9AA8688-C9FD-45A9-9A6A-CA607B1F968D}" srcOrd="0" destOrd="0" presId="urn:microsoft.com/office/officeart/2005/8/layout/hList7"/>
    <dgm:cxn modelId="{21E849DE-633F-4273-8A77-4FEA857F761D}" type="presParOf" srcId="{E3AC2AC1-BFF3-41B1-A858-F7F260A2339E}" destId="{14AC43B8-0168-495E-A9C4-D1D0CBF71EA7}" srcOrd="1" destOrd="0" presId="urn:microsoft.com/office/officeart/2005/8/layout/hList7"/>
    <dgm:cxn modelId="{413BE1A7-98B0-4565-A7D8-CADD47C5FBD0}" type="presParOf" srcId="{14AC43B8-0168-495E-A9C4-D1D0CBF71EA7}" destId="{6B07B63A-7B69-461A-9D31-E8C5AAEDC39F}" srcOrd="0" destOrd="0" presId="urn:microsoft.com/office/officeart/2005/8/layout/hList7"/>
    <dgm:cxn modelId="{939E1830-C78E-4E69-97C2-1243C0BDA78D}" type="presParOf" srcId="{6B07B63A-7B69-461A-9D31-E8C5AAEDC39F}" destId="{BAE54D2E-BE9D-429C-A7FA-3B6F0DA3B1DA}" srcOrd="0" destOrd="0" presId="urn:microsoft.com/office/officeart/2005/8/layout/hList7"/>
    <dgm:cxn modelId="{9D9B9E66-64DB-4CAE-B387-545DBD9FBA44}" type="presParOf" srcId="{6B07B63A-7B69-461A-9D31-E8C5AAEDC39F}" destId="{71C9FCD7-9F7A-4657-8CF2-F03778F2B475}" srcOrd="1" destOrd="0" presId="urn:microsoft.com/office/officeart/2005/8/layout/hList7"/>
    <dgm:cxn modelId="{9E9F73C6-79D8-4798-AF6F-C5B0BF667B98}" type="presParOf" srcId="{6B07B63A-7B69-461A-9D31-E8C5AAEDC39F}" destId="{D82C5DE0-6C6D-44B3-98D2-D9759E0F17FB}" srcOrd="2" destOrd="0" presId="urn:microsoft.com/office/officeart/2005/8/layout/hList7"/>
    <dgm:cxn modelId="{F30B9F5E-BDDB-4019-9812-ECCC2C00EB61}" type="presParOf" srcId="{6B07B63A-7B69-461A-9D31-E8C5AAEDC39F}" destId="{E4E3A07B-4CA3-4B7B-9E1C-953E2385C1EB}" srcOrd="3" destOrd="0" presId="urn:microsoft.com/office/officeart/2005/8/layout/hList7"/>
    <dgm:cxn modelId="{322FAF4E-E3E1-44F0-9109-535CDD46A225}" type="presParOf" srcId="{14AC43B8-0168-495E-A9C4-D1D0CBF71EA7}" destId="{749EDE01-C669-4BC3-8A26-DC7E5D0ADF0F}" srcOrd="1" destOrd="0" presId="urn:microsoft.com/office/officeart/2005/8/layout/hList7"/>
    <dgm:cxn modelId="{3A670300-DE40-4212-990F-3F294740768F}" type="presParOf" srcId="{14AC43B8-0168-495E-A9C4-D1D0CBF71EA7}" destId="{FAC03B7A-A877-4003-B100-86D76CD4CDFF}" srcOrd="2" destOrd="0" presId="urn:microsoft.com/office/officeart/2005/8/layout/hList7"/>
    <dgm:cxn modelId="{3AE9C36F-F241-42BE-80F6-F67D7514D5E1}" type="presParOf" srcId="{FAC03B7A-A877-4003-B100-86D76CD4CDFF}" destId="{2E1AC328-9C51-4F7B-B934-A354DB73E68C}" srcOrd="0" destOrd="0" presId="urn:microsoft.com/office/officeart/2005/8/layout/hList7"/>
    <dgm:cxn modelId="{A2767782-0A89-4942-8BE2-ECA32BF714BB}" type="presParOf" srcId="{FAC03B7A-A877-4003-B100-86D76CD4CDFF}" destId="{0E63E131-F242-4D0F-9FC8-AC5C02706CCB}" srcOrd="1" destOrd="0" presId="urn:microsoft.com/office/officeart/2005/8/layout/hList7"/>
    <dgm:cxn modelId="{BC56C1E8-6FE9-484C-A3EA-A8121D3A8FB1}" type="presParOf" srcId="{FAC03B7A-A877-4003-B100-86D76CD4CDFF}" destId="{FB0C5DFB-4B96-4789-B2B2-3C96946F4252}" srcOrd="2" destOrd="0" presId="urn:microsoft.com/office/officeart/2005/8/layout/hList7"/>
    <dgm:cxn modelId="{6E5FAAF8-EAD8-4C3F-8707-EEB3AE411186}" type="presParOf" srcId="{FAC03B7A-A877-4003-B100-86D76CD4CDFF}" destId="{E3726696-F3C9-465D-977B-FED70FD135E8}" srcOrd="3" destOrd="0" presId="urn:microsoft.com/office/officeart/2005/8/layout/hList7"/>
    <dgm:cxn modelId="{A64AAF9C-D273-4487-ACD5-A9AF18EF32AB}" type="presParOf" srcId="{14AC43B8-0168-495E-A9C4-D1D0CBF71EA7}" destId="{0C0767D0-8D04-4C61-9447-75409AEEDE6C}" srcOrd="3" destOrd="0" presId="urn:microsoft.com/office/officeart/2005/8/layout/hList7"/>
    <dgm:cxn modelId="{E4D517E5-7FBB-4A62-805D-FA244E61F485}" type="presParOf" srcId="{14AC43B8-0168-495E-A9C4-D1D0CBF71EA7}" destId="{2A9231B5-4C9D-4511-99A2-E834A4195440}" srcOrd="4" destOrd="0" presId="urn:microsoft.com/office/officeart/2005/8/layout/hList7"/>
    <dgm:cxn modelId="{C6167114-71B7-474A-9629-8CD42713C056}" type="presParOf" srcId="{2A9231B5-4C9D-4511-99A2-E834A4195440}" destId="{BF18A81E-C23D-46CF-8B70-66182C271C5C}" srcOrd="0" destOrd="0" presId="urn:microsoft.com/office/officeart/2005/8/layout/hList7"/>
    <dgm:cxn modelId="{E4D2E906-13E8-4BDC-AA17-4F934711ADBC}" type="presParOf" srcId="{2A9231B5-4C9D-4511-99A2-E834A4195440}" destId="{179EF213-CF24-45AE-8C44-E374A79CC3EF}" srcOrd="1" destOrd="0" presId="urn:microsoft.com/office/officeart/2005/8/layout/hList7"/>
    <dgm:cxn modelId="{C7E8CD99-52C8-470F-8A18-BAF21DD9CBA1}" type="presParOf" srcId="{2A9231B5-4C9D-4511-99A2-E834A4195440}" destId="{A63BB19F-7D72-4F71-9112-839810A1B2A3}" srcOrd="2" destOrd="0" presId="urn:microsoft.com/office/officeart/2005/8/layout/hList7"/>
    <dgm:cxn modelId="{DC09DE32-A832-448A-8DA4-5F864864B7BF}" type="presParOf" srcId="{2A9231B5-4C9D-4511-99A2-E834A4195440}" destId="{A1EF5EC3-CB28-474F-8E5F-8F419AEDD8B0}" srcOrd="3" destOrd="0" presId="urn:microsoft.com/office/officeart/2005/8/layout/hList7"/>
    <dgm:cxn modelId="{06007FBF-2797-44C5-A1A6-F2F63B092B00}" type="presParOf" srcId="{14AC43B8-0168-495E-A9C4-D1D0CBF71EA7}" destId="{50BA3BA9-A718-469B-8C65-80A8C878C231}" srcOrd="5" destOrd="0" presId="urn:microsoft.com/office/officeart/2005/8/layout/hList7"/>
    <dgm:cxn modelId="{DCCB992E-0105-4F3D-A7B4-291955593245}" type="presParOf" srcId="{14AC43B8-0168-495E-A9C4-D1D0CBF71EA7}" destId="{5CD814C7-9B16-49C3-A897-9691E9C60870}" srcOrd="6" destOrd="0" presId="urn:microsoft.com/office/officeart/2005/8/layout/hList7"/>
    <dgm:cxn modelId="{F5998F88-CB88-4BEE-AB39-3C05E83B3B13}" type="presParOf" srcId="{5CD814C7-9B16-49C3-A897-9691E9C60870}" destId="{23C98605-EE75-4004-A414-FF6AA6B1F138}" srcOrd="0" destOrd="0" presId="urn:microsoft.com/office/officeart/2005/8/layout/hList7"/>
    <dgm:cxn modelId="{BE711574-602F-473E-B6F3-0819F6590ADC}" type="presParOf" srcId="{5CD814C7-9B16-49C3-A897-9691E9C60870}" destId="{39C08C77-A952-4C90-8BBE-4FF19FDA7249}" srcOrd="1" destOrd="0" presId="urn:microsoft.com/office/officeart/2005/8/layout/hList7"/>
    <dgm:cxn modelId="{93FA0DA1-F8F6-4048-86A1-86218C1DFE9F}" type="presParOf" srcId="{5CD814C7-9B16-49C3-A897-9691E9C60870}" destId="{867C6E0C-014D-4400-AC8A-F15AD937522B}" srcOrd="2" destOrd="0" presId="urn:microsoft.com/office/officeart/2005/8/layout/hList7"/>
    <dgm:cxn modelId="{573029D7-0F5D-455A-88E1-4A8512DD4058}" type="presParOf" srcId="{5CD814C7-9B16-49C3-A897-9691E9C60870}" destId="{0DE8A964-04FB-4294-9F68-969C058E388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54D2E-BE9D-429C-A7FA-3B6F0DA3B1DA}">
      <dsp:nvSpPr>
        <dsp:cNvPr id="0" name=""/>
        <dsp:cNvSpPr/>
      </dsp:nvSpPr>
      <dsp:spPr>
        <a:xfrm>
          <a:off x="2010" y="0"/>
          <a:ext cx="2106959" cy="4102673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solidFill>
            <a:srgbClr val="5E616F"/>
          </a:solidFill>
          <a:prstDash val="solid"/>
        </a:ln>
        <a:effectLst>
          <a:outerShdw blurRad="12700" sx="101000" sy="101000" algn="ct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0" rIns="113792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b="0" kern="1200" spc="40" baseline="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Viabilizar TCO</a:t>
          </a:r>
          <a:endParaRPr lang="pt-BR" sz="1600" b="0" kern="1200" spc="40" baseline="0" dirty="0">
            <a:solidFill>
              <a:schemeClr val="tx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10" y="1641069"/>
        <a:ext cx="2106959" cy="1641069"/>
      </dsp:txXfrm>
    </dsp:sp>
    <dsp:sp modelId="{E4E3A07B-4CA3-4B7B-9E1C-953E2385C1EB}">
      <dsp:nvSpPr>
        <dsp:cNvPr id="0" name=""/>
        <dsp:cNvSpPr/>
      </dsp:nvSpPr>
      <dsp:spPr>
        <a:xfrm>
          <a:off x="335487" y="209252"/>
          <a:ext cx="1440005" cy="144000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glow rad="127000">
            <a:schemeClr val="bg1"/>
          </a:glow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2E1AC328-9C51-4F7B-B934-A354DB73E68C}">
      <dsp:nvSpPr>
        <dsp:cNvPr id="0" name=""/>
        <dsp:cNvSpPr/>
      </dsp:nvSpPr>
      <dsp:spPr>
        <a:xfrm>
          <a:off x="2172178" y="0"/>
          <a:ext cx="2106959" cy="4102673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solidFill>
            <a:srgbClr val="5E616F"/>
          </a:solidFill>
          <a:prstDash val="solid"/>
        </a:ln>
        <a:effectLst>
          <a:outerShdw blurRad="12700" sx="101000" sy="101000" algn="ct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0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spc="40" baseline="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Normas e padrões</a:t>
          </a:r>
        </a:p>
      </dsp:txBody>
      <dsp:txXfrm>
        <a:off x="2172178" y="1641069"/>
        <a:ext cx="2106959" cy="1641069"/>
      </dsp:txXfrm>
    </dsp:sp>
    <dsp:sp modelId="{E3726696-F3C9-465D-977B-FED70FD135E8}">
      <dsp:nvSpPr>
        <dsp:cNvPr id="0" name=""/>
        <dsp:cNvSpPr/>
      </dsp:nvSpPr>
      <dsp:spPr>
        <a:xfrm>
          <a:off x="2542563" y="246160"/>
          <a:ext cx="1366190" cy="1366190"/>
        </a:xfrm>
        <a:prstGeom prst="roundRect">
          <a:avLst/>
        </a:prstGeom>
        <a:blipFill rotWithShape="1"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8A81E-C23D-46CF-8B70-66182C271C5C}">
      <dsp:nvSpPr>
        <dsp:cNvPr id="0" name=""/>
        <dsp:cNvSpPr/>
      </dsp:nvSpPr>
      <dsp:spPr>
        <a:xfrm>
          <a:off x="4342346" y="0"/>
          <a:ext cx="2106959" cy="4102673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solidFill>
            <a:srgbClr val="5E616F"/>
          </a:solidFill>
          <a:prstDash val="solid"/>
        </a:ln>
        <a:effectLst>
          <a:outerShdw blurRad="12700" sx="101000" sy="101000" algn="ct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0" rIns="113792" bIns="0" numCol="1" spcCol="1270" anchor="ctr" anchorCtr="0">
          <a:noAutofit/>
        </a:bodyPr>
        <a:lstStyle/>
        <a:p>
          <a:pPr lvl="0" algn="ctr" defTabSz="711200">
            <a:spcBef>
              <a:spcPct val="0"/>
            </a:spcBef>
          </a:pPr>
          <a:r>
            <a:rPr lang="pt-BR" sz="1600" b="0" kern="1200" spc="40" baseline="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Infraestrutura</a:t>
          </a:r>
        </a:p>
        <a:p>
          <a:pPr lvl="0" algn="ctr" defTabSz="7112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pt-BR" sz="1600" b="0" kern="1200" spc="40" baseline="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Mínima</a:t>
          </a:r>
          <a:endParaRPr lang="pt-BR" sz="1600" b="0" kern="1200" spc="40" baseline="0" dirty="0">
            <a:solidFill>
              <a:schemeClr val="tx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42346" y="1641069"/>
        <a:ext cx="2106959" cy="1641069"/>
      </dsp:txXfrm>
    </dsp:sp>
    <dsp:sp modelId="{A1EF5EC3-CB28-474F-8E5F-8F419AEDD8B0}">
      <dsp:nvSpPr>
        <dsp:cNvPr id="0" name=""/>
        <dsp:cNvSpPr/>
      </dsp:nvSpPr>
      <dsp:spPr>
        <a:xfrm>
          <a:off x="4712731" y="246160"/>
          <a:ext cx="1366190" cy="1366190"/>
        </a:xfrm>
        <a:prstGeom prst="roundRect">
          <a:avLst/>
        </a:prstGeom>
        <a:blipFill rotWithShape="1"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98605-EE75-4004-A414-FF6AA6B1F138}">
      <dsp:nvSpPr>
        <dsp:cNvPr id="0" name=""/>
        <dsp:cNvSpPr/>
      </dsp:nvSpPr>
      <dsp:spPr>
        <a:xfrm>
          <a:off x="6512515" y="0"/>
          <a:ext cx="2106959" cy="4102673"/>
        </a:xfrm>
        <a:prstGeom prst="roundRect">
          <a:avLst>
            <a:gd name="adj" fmla="val 10000"/>
          </a:avLst>
        </a:prstGeom>
        <a:solidFill>
          <a:srgbClr val="FFFFFF"/>
        </a:solidFill>
        <a:ln w="12700" cap="flat" cmpd="sng" algn="ctr">
          <a:solidFill>
            <a:srgbClr val="5E616F"/>
          </a:solidFill>
          <a:prstDash val="solid"/>
        </a:ln>
        <a:effectLst>
          <a:outerShdw blurRad="12700" sx="101000" sy="101000" algn="ct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0" rIns="113792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b="0" kern="1200" spc="40" baseline="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Regulamentação</a:t>
          </a:r>
          <a:endParaRPr lang="pt-BR" sz="1600" b="0" kern="1200" spc="40" baseline="0" dirty="0">
            <a:solidFill>
              <a:schemeClr val="tx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512515" y="1641069"/>
        <a:ext cx="2106959" cy="1641069"/>
      </dsp:txXfrm>
    </dsp:sp>
    <dsp:sp modelId="{0DE8A964-04FB-4294-9F68-969C058E388E}">
      <dsp:nvSpPr>
        <dsp:cNvPr id="0" name=""/>
        <dsp:cNvSpPr/>
      </dsp:nvSpPr>
      <dsp:spPr>
        <a:xfrm>
          <a:off x="6882900" y="246160"/>
          <a:ext cx="1366190" cy="1366190"/>
        </a:xfrm>
        <a:prstGeom prst="roundRect">
          <a:avLst/>
        </a:prstGeom>
        <a:blipFill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A8688-C9FD-45A9-9A6A-CA607B1F968D}">
      <dsp:nvSpPr>
        <dsp:cNvPr id="0" name=""/>
        <dsp:cNvSpPr/>
      </dsp:nvSpPr>
      <dsp:spPr>
        <a:xfrm>
          <a:off x="4348" y="3079056"/>
          <a:ext cx="8612787" cy="746862"/>
        </a:xfrm>
        <a:prstGeom prst="leftRightArrow">
          <a:avLst/>
        </a:prstGeom>
        <a:solidFill>
          <a:srgbClr val="005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D20A3-6BB1-4277-9AB1-FED09A5A2C03}" type="datetimeFigureOut">
              <a:rPr lang="pt-BR" smtClean="0"/>
              <a:t>07/12/2017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05331-EFFD-4332-9FCE-86C97CE403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75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4BFB-CCE2-46A1-BC1A-D9B0174D0C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9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FF79B-34EA-4E1B-8DD4-682D8743E24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54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585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E67E-D113-4A79-B545-87B7AF03700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92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966707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" name="Slide do think-cell" r:id="rId4" imgW="180" imgH="180" progId="TCLayout.ActiveDocument.1">
                  <p:embed/>
                </p:oleObj>
              </mc:Choice>
              <mc:Fallback>
                <p:oleObj name="Slide do think-cell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0162" y="6619876"/>
            <a:ext cx="480646" cy="209550"/>
          </a:xfrm>
          <a:prstGeom prst="rect">
            <a:avLst/>
          </a:prstGeom>
        </p:spPr>
        <p:txBody>
          <a:bodyPr vert="horz" wrap="square" lIns="91391" tIns="45697" rIns="91391" bIns="45697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256C45-E16F-430B-B209-3748FF872F9B}" type="slidenum">
              <a:rPr lang="pt-BR" sz="831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83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28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469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9" y="1595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 userDrawn="1"/>
        </p:nvSpPr>
        <p:spPr bwMode="auto">
          <a:xfrm>
            <a:off x="-1107" y="515097"/>
            <a:ext cx="9145108" cy="1008000"/>
          </a:xfrm>
          <a:prstGeom prst="rect">
            <a:avLst/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 kern="0" smtClea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23126" y="6654098"/>
            <a:ext cx="465231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fld id="{0CBB445E-F338-45F2-99F9-C19300DC3812}" type="slidenum">
              <a:rPr lang="pt-BR" sz="1125" smtClean="0">
                <a:solidFill>
                  <a:srgbClr val="0058A0"/>
                </a:solidFill>
                <a:latin typeface="Arial"/>
                <a:cs typeface="Arial"/>
                <a:sym typeface="Arial"/>
              </a:rPr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t>‹nº›</a:t>
            </a:fld>
            <a:endParaRPr lang="pt-BR" sz="1125" dirty="0" smtClean="0">
              <a:solidFill>
                <a:srgbClr val="0058A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404695" y="501043"/>
            <a:ext cx="8307692" cy="989557"/>
          </a:xfrm>
          <a:prstGeom prst="rect">
            <a:avLst/>
          </a:prstGeom>
        </p:spPr>
        <p:txBody>
          <a:bodyPr vert="horz" lIns="288000" tIns="108000" rIns="0" bIns="0" rtlCol="0" anchor="t" anchorCtr="0">
            <a:noAutofit/>
          </a:bodyPr>
          <a:lstStyle>
            <a:lvl1pPr algn="l">
              <a:defRPr sz="16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9" name="Retângulo 8"/>
          <p:cNvSpPr/>
          <p:nvPr userDrawn="1"/>
        </p:nvSpPr>
        <p:spPr bwMode="auto">
          <a:xfrm>
            <a:off x="161204" y="211569"/>
            <a:ext cx="432000" cy="13115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pt-BR" sz="900" dirty="0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8788818" y="1187205"/>
            <a:ext cx="280054" cy="239788"/>
            <a:chOff x="9110801" y="884119"/>
            <a:chExt cx="712509" cy="563135"/>
          </a:xfrm>
        </p:grpSpPr>
        <p:sp>
          <p:nvSpPr>
            <p:cNvPr id="12" name="Retângulo 11"/>
            <p:cNvSpPr/>
            <p:nvPr/>
          </p:nvSpPr>
          <p:spPr bwMode="auto">
            <a:xfrm>
              <a:off x="9508948" y="884119"/>
              <a:ext cx="314362" cy="233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Retângulo 12"/>
            <p:cNvSpPr/>
            <p:nvPr/>
          </p:nvSpPr>
          <p:spPr bwMode="auto">
            <a:xfrm>
              <a:off x="9508947" y="1213266"/>
              <a:ext cx="314363" cy="233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Retângulo 13"/>
            <p:cNvSpPr/>
            <p:nvPr/>
          </p:nvSpPr>
          <p:spPr bwMode="auto">
            <a:xfrm>
              <a:off x="9110801" y="1213264"/>
              <a:ext cx="314363" cy="2339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6" name="Conector reto 25"/>
          <p:cNvCxnSpPr/>
          <p:nvPr userDrawn="1"/>
        </p:nvCxnSpPr>
        <p:spPr>
          <a:xfrm>
            <a:off x="531141" y="6588690"/>
            <a:ext cx="0" cy="2693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7062" name="Picture 70" descr="Z:\J - ARQUIVOS IC\LOGOTIPOS\01 CPFL Energia\PNG\Energia_pos_RGB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626" y="6261802"/>
            <a:ext cx="67819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5713372"/>
              </p:ext>
            </p:ext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5" name="Slide do think-cell" r:id="rId8" imgW="270" imgH="270" progId="TCLayout.ActiveDocument.1">
                  <p:embed/>
                </p:oleObj>
              </mc:Choice>
              <mc:Fallback>
                <p:oleObj name="Slide do think-cell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 hidden="1"/>
          <p:cNvSpPr/>
          <p:nvPr userDrawn="1">
            <p:custDataLst>
              <p:tags r:id="rId3"/>
            </p:custDataLst>
          </p:nvPr>
        </p:nvSpPr>
        <p:spPr bwMode="auto">
          <a:xfrm>
            <a:off x="42991" y="-98619"/>
            <a:ext cx="72768" cy="257369"/>
          </a:xfrm>
          <a:prstGeom prst="rect">
            <a:avLst/>
          </a:prstGeom>
          <a:noFill/>
          <a:ln w="9525" cap="flat" cmpd="sng" algn="ctr">
            <a:solidFill>
              <a:srgbClr val="0000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385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ea typeface="ＭＳ Ｐゴシック" panose="020B0600070205080204" pitchFamily="34" charset="-128"/>
              <a:sym typeface="Verdan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 algn="r">
              <a:defRPr sz="1385" b="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4"/>
          <p:cNvSpPr>
            <a:spLocks noGrp="1"/>
          </p:cNvSpPr>
          <p:nvPr>
            <p:ph sz="quarter" idx="10"/>
            <p:custDataLst>
              <p:tags r:id="rId5"/>
            </p:custDataLst>
          </p:nvPr>
        </p:nvSpPr>
        <p:spPr>
          <a:xfrm>
            <a:off x="481542" y="1239838"/>
            <a:ext cx="7971234" cy="28575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>
                <a:ea typeface="Verdana"/>
                <a:cs typeface="Verdana"/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4"/>
          <p:cNvSpPr>
            <a:spLocks noGrp="1"/>
          </p:cNvSpPr>
          <p:nvPr>
            <p:ph sz="quarter" idx="11"/>
            <p:custDataLst>
              <p:tags r:id="rId6"/>
            </p:custDataLst>
          </p:nvPr>
        </p:nvSpPr>
        <p:spPr>
          <a:xfrm>
            <a:off x="704850" y="6642067"/>
            <a:ext cx="8208000" cy="1886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92">
                <a:solidFill>
                  <a:sysClr val="windowText" lastClr="000000"/>
                </a:solidFill>
                <a:ea typeface="Verdana"/>
                <a:cs typeface="Verdana"/>
              </a:defRPr>
            </a:lvl1pPr>
            <a:lvl2pPr>
              <a:buNone/>
              <a:defRPr sz="692">
                <a:solidFill>
                  <a:sysClr val="windowText" lastClr="000000"/>
                </a:solidFill>
              </a:defRPr>
            </a:lvl2pPr>
            <a:lvl3pPr>
              <a:buNone/>
              <a:defRPr sz="692">
                <a:solidFill>
                  <a:sysClr val="windowText" lastClr="000000"/>
                </a:solidFill>
              </a:defRPr>
            </a:lvl3pPr>
            <a:lvl4pPr>
              <a:buNone/>
              <a:defRPr sz="692">
                <a:solidFill>
                  <a:sysClr val="windowText" lastClr="000000"/>
                </a:solidFill>
              </a:defRPr>
            </a:lvl4pPr>
            <a:lvl5pPr>
              <a:buNone/>
              <a:defRPr sz="692"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86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9088253"/>
              </p:ext>
            </p:extLst>
          </p:nvPr>
        </p:nvGraphicFramePr>
        <p:xfrm>
          <a:off x="1469" y="159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8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5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736379" y="1645292"/>
            <a:ext cx="7971234" cy="28575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17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736381" y="585751"/>
            <a:ext cx="8023163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91237" indent="0">
              <a:buNone/>
              <a:defRPr sz="1592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69287" indent="0">
              <a:buNone/>
              <a:defRPr sz="1592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949593" indent="0">
              <a:buNone/>
              <a:defRPr sz="1592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266124" indent="0">
              <a:buNone/>
              <a:defRPr sz="1592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0"/>
            <a:ext cx="9144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ço Reservado para Conteúdo 4"/>
          <p:cNvSpPr>
            <a:spLocks noGrp="1"/>
          </p:cNvSpPr>
          <p:nvPr>
            <p:ph sz="quarter" idx="12" hasCustomPrompt="1"/>
          </p:nvPr>
        </p:nvSpPr>
        <p:spPr>
          <a:xfrm>
            <a:off x="736379" y="6633222"/>
            <a:ext cx="7971234" cy="14401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2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dirty="0" smtClean="0"/>
              <a:t>Fonte: </a:t>
            </a:r>
          </a:p>
        </p:txBody>
      </p:sp>
      <p:sp>
        <p:nvSpPr>
          <p:cNvPr id="9" name="CaixaDeTexto 6"/>
          <p:cNvSpPr txBox="1"/>
          <p:nvPr userDrawn="1"/>
        </p:nvSpPr>
        <p:spPr>
          <a:xfrm>
            <a:off x="23454" y="6638247"/>
            <a:ext cx="577362" cy="9586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9458DB7-20C9-475B-BC6A-E7F8174692B4}" type="slidenum">
              <a:rPr lang="pt-BR" sz="623">
                <a:solidFill>
                  <a:prstClr val="white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623" dirty="0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517396" y="6604002"/>
            <a:ext cx="0" cy="188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K:\J - ARQUIVOS PM\LOGOTIPOS\01 CPFL Energia\TIFF\PNG\Energia_neg_RGB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56630" y="6536532"/>
            <a:ext cx="343925" cy="273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14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0891377"/>
              </p:ext>
            </p:extLst>
          </p:nvPr>
        </p:nvGraphicFramePr>
        <p:xfrm>
          <a:off x="1591" y="2123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7" name="Slide do think-cell" r:id="rId4" imgW="530" imgH="531" progId="TCLayout.ActiveDocument.1">
                  <p:embed/>
                </p:oleObj>
              </mc:Choice>
              <mc:Fallback>
                <p:oleObj name="Slide do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2123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6" descr="Template PPT em Ai-07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60" y="150291"/>
            <a:ext cx="1425763" cy="95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0" y="1005423"/>
            <a:ext cx="9144000" cy="697627"/>
          </a:xfrm>
          <a:prstGeom prst="rect">
            <a:avLst/>
          </a:prstGeom>
          <a:solidFill>
            <a:srgbClr val="4D555B"/>
          </a:solidFill>
        </p:spPr>
        <p:txBody>
          <a:bodyPr wrap="square">
            <a:noAutofit/>
          </a:bodyPr>
          <a:lstStyle/>
          <a:p>
            <a:pPr algn="ctr"/>
            <a:endParaRPr lang="pt-BR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5" y="1039289"/>
            <a:ext cx="9151937" cy="5757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105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4" name="TextBox 42"/>
          <p:cNvSpPr txBox="1"/>
          <p:nvPr userDrawn="1"/>
        </p:nvSpPr>
        <p:spPr>
          <a:xfrm>
            <a:off x="5" y="6479807"/>
            <a:ext cx="3857625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Verdana" charset="0"/>
              </a:rPr>
              <a:t>© CPFL Energia 2017. </a:t>
            </a:r>
            <a:r>
              <a:rPr lang="en-US" sz="525" dirty="0" err="1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Verdana" charset="0"/>
              </a:rPr>
              <a:t>Todos</a:t>
            </a:r>
            <a:r>
              <a:rPr lang="en-US" sz="525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Verdana" charset="0"/>
              </a:rPr>
              <a:t> </a:t>
            </a:r>
            <a:r>
              <a:rPr lang="en-US" sz="525" dirty="0" err="1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Verdana" charset="0"/>
              </a:rPr>
              <a:t>os</a:t>
            </a:r>
            <a:r>
              <a:rPr lang="en-US" sz="525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Verdana" charset="0"/>
              </a:rPr>
              <a:t> direitos </a:t>
            </a:r>
            <a:r>
              <a:rPr lang="en-US" sz="525" dirty="0" err="1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Verdana" charset="0"/>
              </a:rPr>
              <a:t>reservados</a:t>
            </a:r>
            <a:r>
              <a:rPr lang="en-US" sz="525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Verdana" charset="0"/>
              </a:rPr>
              <a:t>.</a:t>
            </a:r>
            <a:endParaRPr lang="en-US" sz="525" dirty="0">
              <a:solidFill>
                <a:schemeClr val="bg1"/>
              </a:solidFill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1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0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3598063"/>
              </p:ext>
            </p:extLst>
          </p:nvPr>
        </p:nvGraphicFramePr>
        <p:xfrm>
          <a:off x="1468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8" y="1593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Conteúdo 4"/>
          <p:cNvSpPr>
            <a:spLocks noGrp="1"/>
          </p:cNvSpPr>
          <p:nvPr>
            <p:ph sz="quarter" idx="10"/>
          </p:nvPr>
        </p:nvSpPr>
        <p:spPr>
          <a:xfrm>
            <a:off x="736379" y="1645292"/>
            <a:ext cx="7971234" cy="28575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17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736381" y="585751"/>
            <a:ext cx="8023163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91237" indent="0">
              <a:buNone/>
              <a:defRPr sz="1592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369287" indent="0">
              <a:buNone/>
              <a:defRPr sz="1592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949593" indent="0">
              <a:buNone/>
              <a:defRPr sz="1592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266124" indent="0">
              <a:buNone/>
              <a:defRPr sz="1592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4" name="Espaço Reservado para Conteúdo 4"/>
          <p:cNvSpPr>
            <a:spLocks noGrp="1"/>
          </p:cNvSpPr>
          <p:nvPr>
            <p:ph sz="quarter" idx="12" hasCustomPrompt="1"/>
          </p:nvPr>
        </p:nvSpPr>
        <p:spPr>
          <a:xfrm>
            <a:off x="736379" y="6633222"/>
            <a:ext cx="7971234" cy="14401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23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BR" dirty="0" smtClean="0"/>
              <a:t>Fonte: </a:t>
            </a:r>
          </a:p>
        </p:txBody>
      </p:sp>
    </p:spTree>
    <p:extLst>
      <p:ext uri="{BB962C8B-B14F-4D97-AF65-F5344CB8AC3E}">
        <p14:creationId xmlns:p14="http://schemas.microsoft.com/office/powerpoint/2010/main" val="18921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vmlDrawing" Target="../drawings/vmlDrawing7.v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86884229"/>
              </p:ext>
            </p:extLst>
          </p:nvPr>
        </p:nvGraphicFramePr>
        <p:xfrm>
          <a:off x="1468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Slide do think-cell" r:id="rId11" imgW="270" imgH="270" progId="TCLayout.ActiveDocument.1">
                  <p:embed/>
                </p:oleObj>
              </mc:Choice>
              <mc:Fallback>
                <p:oleObj name="Slide do think-cell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68" y="1593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 hidden="1"/>
          <p:cNvSpPr/>
          <p:nvPr userDrawn="1">
            <p:custDataLst>
              <p:tags r:id="rId9"/>
            </p:custDataLst>
          </p:nvPr>
        </p:nvSpPr>
        <p:spPr bwMode="auto">
          <a:xfrm>
            <a:off x="32243" y="-98619"/>
            <a:ext cx="54576" cy="257369"/>
          </a:xfrm>
          <a:prstGeom prst="rect">
            <a:avLst/>
          </a:prstGeom>
          <a:noFill/>
          <a:ln w="9525" cap="flat" cmpd="sng" algn="ctr">
            <a:solidFill>
              <a:srgbClr val="0000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385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ea typeface="ＭＳ Ｐゴシック" panose="020B0600070205080204" pitchFamily="34" charset="-128"/>
              <a:sym typeface="Verdana" panose="020B0604030504040204" pitchFamily="34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168" y="1166813"/>
            <a:ext cx="890660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7" rIns="91391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</p:txBody>
      </p:sp>
      <p:pic>
        <p:nvPicPr>
          <p:cNvPr id="6147" name="Picture 5" descr="tarja.pdf"/>
          <p:cNvPicPr>
            <a:picLocks noChangeAspect="1"/>
          </p:cNvPicPr>
          <p:nvPr/>
        </p:nvPicPr>
        <p:blipFill>
          <a:blip r:embed="rId1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466" cy="106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Energia_neg_p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166691"/>
            <a:ext cx="8440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12277" y="19063"/>
            <a:ext cx="751449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7" rIns="91391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7" name="Rectangle 7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-74758" y="6683375"/>
            <a:ext cx="473364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22" tIns="34261" rIns="68522" bIns="34261" anchor="ctr"/>
          <a:lstStyle>
            <a:lvl1pPr algn="r">
              <a:defRPr sz="900" b="1">
                <a:cs typeface="Arial" pitchFamily="34" charset="0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FEED6EDB-847A-426D-A1B7-A5017FC79031}" type="slidenum">
              <a:rPr lang="pt-BR" sz="675" smtClean="0">
                <a:solidFill>
                  <a:srgbClr val="000066"/>
                </a:solidFill>
                <a:ea typeface="Verdana"/>
                <a:cs typeface="Verdana"/>
                <a:sym typeface="Verdana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sz="675" dirty="0">
              <a:solidFill>
                <a:srgbClr val="000066"/>
              </a:solidFill>
              <a:ea typeface="Verdana"/>
              <a:cs typeface="Verdana"/>
              <a:sym typeface="Verdana"/>
            </a:endParaRPr>
          </a:p>
        </p:txBody>
      </p:sp>
      <p:cxnSp>
        <p:nvCxnSpPr>
          <p:cNvPr id="4" name="Conector reto 3"/>
          <p:cNvCxnSpPr/>
          <p:nvPr userDrawn="1"/>
        </p:nvCxnSpPr>
        <p:spPr bwMode="auto">
          <a:xfrm flipH="1">
            <a:off x="347806" y="6680200"/>
            <a:ext cx="0" cy="171450"/>
          </a:xfrm>
          <a:prstGeom prst="line">
            <a:avLst/>
          </a:prstGeom>
          <a:noFill/>
          <a:ln w="9525" cap="flat" cmpd="sng" algn="ctr">
            <a:solidFill>
              <a:srgbClr val="00006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332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8" r:id="rId2"/>
    <p:sldLayoutId id="2147483689" r:id="rId3"/>
    <p:sldLayoutId id="2147483721" r:id="rId4"/>
    <p:sldLayoutId id="2147483722" r:id="rId5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+mj-lt"/>
          <a:ea typeface="ＭＳ Ｐゴシック" pitchFamily="-116" charset="-128"/>
          <a:cs typeface="MS PGothic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  <a:ea typeface="ＭＳ Ｐゴシック" pitchFamily="-116" charset="-128"/>
          <a:cs typeface="MS PGothic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  <a:ea typeface="ＭＳ Ｐゴシック" pitchFamily="-116" charset="-128"/>
          <a:cs typeface="MS PGothic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  <a:ea typeface="ＭＳ Ｐゴシック" pitchFamily="-116" charset="-128"/>
          <a:cs typeface="MS PGothic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  <a:ea typeface="ＭＳ Ｐゴシック" pitchFamily="-116" charset="-128"/>
          <a:cs typeface="MS PGothic" charset="0"/>
        </a:defRPr>
      </a:lvl5pPr>
      <a:lvl6pPr marL="316361" algn="r" rtl="0" fontAlgn="base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6pPr>
      <a:lvl7pPr marL="632724" algn="r" rtl="0" fontAlgn="base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7pPr>
      <a:lvl8pPr marL="949085" algn="r" rtl="0" fontAlgn="base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8pPr>
      <a:lvl9pPr marL="1265447" algn="r" rtl="0" fontAlgn="base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9pPr>
    </p:titleStyle>
    <p:bodyStyle>
      <a:lvl1pPr marL="125227" indent="-12522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94316" algn="l"/>
        </a:tabLst>
        <a:defRPr sz="1108">
          <a:solidFill>
            <a:srgbClr val="000066"/>
          </a:solidFill>
          <a:latin typeface="+mn-lt"/>
          <a:ea typeface="ＭＳ Ｐゴシック" pitchFamily="-116" charset="-128"/>
          <a:cs typeface="MS PGothic" charset="0"/>
        </a:defRPr>
      </a:lvl1pPr>
      <a:lvl2pPr marL="316361" indent="-125227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94316" algn="l"/>
        </a:tabLst>
        <a:defRPr sz="969">
          <a:solidFill>
            <a:srgbClr val="000066"/>
          </a:solidFill>
          <a:latin typeface="+mn-lt"/>
          <a:ea typeface="ＭＳ Ｐゴシック" pitchFamily="-116" charset="-128"/>
          <a:cs typeface="MS PGothic" charset="0"/>
        </a:defRPr>
      </a:lvl2pPr>
      <a:lvl3pPr marL="500907" indent="-1318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>
          <a:tab pos="494316" algn="l"/>
        </a:tabLst>
        <a:defRPr sz="969">
          <a:solidFill>
            <a:srgbClr val="000066"/>
          </a:solidFill>
          <a:latin typeface="+mn-lt"/>
          <a:ea typeface="ＭＳ Ｐゴシック" pitchFamily="-116" charset="-128"/>
          <a:cs typeface="MS PGothic" charset="0"/>
        </a:defRPr>
      </a:lvl3pPr>
      <a:lvl4pPr marL="1107266" indent="-158178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94316" algn="l"/>
        </a:tabLst>
        <a:defRPr sz="1108">
          <a:solidFill>
            <a:srgbClr val="000066"/>
          </a:solidFill>
          <a:latin typeface="+mn-lt"/>
          <a:ea typeface="ＭＳ Ｐゴシック" pitchFamily="-116" charset="-128"/>
          <a:cs typeface="MS PGothic" charset="0"/>
        </a:defRPr>
      </a:lvl4pPr>
      <a:lvl5pPr marL="1423628" indent="-158178" algn="l" rtl="0" eaLnBrk="0" fontAlgn="base" hangingPunct="0">
        <a:spcBef>
          <a:spcPct val="20000"/>
        </a:spcBef>
        <a:spcAft>
          <a:spcPct val="0"/>
        </a:spcAft>
        <a:buChar char="»"/>
        <a:tabLst>
          <a:tab pos="494316" algn="l"/>
        </a:tabLst>
        <a:defRPr sz="1108">
          <a:solidFill>
            <a:srgbClr val="000066"/>
          </a:solidFill>
          <a:latin typeface="+mn-lt"/>
          <a:ea typeface="ＭＳ Ｐゴシック" pitchFamily="-116" charset="-128"/>
          <a:cs typeface="MS PGothic" charset="0"/>
        </a:defRPr>
      </a:lvl5pPr>
      <a:lvl6pPr marL="1739990" indent="-158178" algn="l" rtl="0" fontAlgn="base">
        <a:spcBef>
          <a:spcPct val="20000"/>
        </a:spcBef>
        <a:spcAft>
          <a:spcPct val="0"/>
        </a:spcAft>
        <a:buChar char="»"/>
        <a:tabLst>
          <a:tab pos="494316" algn="l"/>
        </a:tabLst>
        <a:defRPr sz="1108">
          <a:solidFill>
            <a:srgbClr val="000066"/>
          </a:solidFill>
          <a:latin typeface="+mn-lt"/>
        </a:defRPr>
      </a:lvl6pPr>
      <a:lvl7pPr marL="2056352" indent="-158178" algn="l" rtl="0" fontAlgn="base">
        <a:spcBef>
          <a:spcPct val="20000"/>
        </a:spcBef>
        <a:spcAft>
          <a:spcPct val="0"/>
        </a:spcAft>
        <a:buChar char="»"/>
        <a:tabLst>
          <a:tab pos="494316" algn="l"/>
        </a:tabLst>
        <a:defRPr sz="1108">
          <a:solidFill>
            <a:srgbClr val="000066"/>
          </a:solidFill>
          <a:latin typeface="+mn-lt"/>
        </a:defRPr>
      </a:lvl7pPr>
      <a:lvl8pPr marL="2372714" indent="-158178" algn="l" rtl="0" fontAlgn="base">
        <a:spcBef>
          <a:spcPct val="20000"/>
        </a:spcBef>
        <a:spcAft>
          <a:spcPct val="0"/>
        </a:spcAft>
        <a:buChar char="»"/>
        <a:tabLst>
          <a:tab pos="494316" algn="l"/>
        </a:tabLst>
        <a:defRPr sz="1108">
          <a:solidFill>
            <a:srgbClr val="000066"/>
          </a:solidFill>
          <a:latin typeface="+mn-lt"/>
        </a:defRPr>
      </a:lvl8pPr>
      <a:lvl9pPr marL="2689076" indent="-158178" algn="l" rtl="0" fontAlgn="base">
        <a:spcBef>
          <a:spcPct val="20000"/>
        </a:spcBef>
        <a:spcAft>
          <a:spcPct val="0"/>
        </a:spcAft>
        <a:buChar char="»"/>
        <a:tabLst>
          <a:tab pos="494316" algn="l"/>
        </a:tabLst>
        <a:defRPr sz="1108">
          <a:solidFill>
            <a:srgbClr val="000066"/>
          </a:solidFill>
          <a:latin typeface="+mn-lt"/>
        </a:defRPr>
      </a:lvl9pPr>
    </p:bodyStyle>
    <p:otherStyle>
      <a:defPPr>
        <a:defRPr lang="pt-BR"/>
      </a:defPPr>
      <a:lvl1pPr marL="0" algn="l" defTabSz="63272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361" algn="l" defTabSz="63272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2724" algn="l" defTabSz="63272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085" algn="l" defTabSz="63272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5447" algn="l" defTabSz="63272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1809" algn="l" defTabSz="63272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8171" algn="l" defTabSz="63272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4533" algn="l" defTabSz="63272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0895" algn="l" defTabSz="63272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0427515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1" name="Slide do think-cell" r:id="rId7" imgW="270" imgH="270" progId="TCLayout.ActiveDocument.1">
                  <p:embed/>
                </p:oleObj>
              </mc:Choice>
              <mc:Fallback>
                <p:oleObj name="Slide do think-cell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 hidden="1"/>
          <p:cNvSpPr/>
          <p:nvPr userDrawn="1">
            <p:custDataLst>
              <p:tags r:id="rId6"/>
            </p:custDataLst>
          </p:nvPr>
        </p:nvSpPr>
        <p:spPr bwMode="auto">
          <a:xfrm>
            <a:off x="32243" y="-98619"/>
            <a:ext cx="54576" cy="257369"/>
          </a:xfrm>
          <a:prstGeom prst="rect">
            <a:avLst/>
          </a:prstGeom>
          <a:noFill/>
          <a:ln w="9525" cap="flat" cmpd="sng" algn="ctr">
            <a:solidFill>
              <a:srgbClr val="0000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385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Verdana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4098" name="Picture 10" descr="CPE_ppsimplesenerg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183188"/>
            <a:ext cx="91440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47" y="44450"/>
            <a:ext cx="71276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46" y="1333505"/>
            <a:ext cx="8641374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51452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5pPr>
      <a:lvl6pPr marL="316531" algn="l" rtl="0" fontAlgn="base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6pPr>
      <a:lvl7pPr marL="633062" algn="l" rtl="0" fontAlgn="base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7pPr>
      <a:lvl8pPr marL="949593" algn="l" rtl="0" fontAlgn="base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8pPr>
      <a:lvl9pPr marL="1266124" algn="l" rtl="0" fontAlgn="base">
        <a:spcBef>
          <a:spcPct val="0"/>
        </a:spcBef>
        <a:spcAft>
          <a:spcPct val="0"/>
        </a:spcAft>
        <a:defRPr sz="1385">
          <a:solidFill>
            <a:schemeClr val="bg1"/>
          </a:solidFill>
          <a:latin typeface="Verdana" pitchFamily="34" charset="0"/>
        </a:defRPr>
      </a:lvl9pPr>
    </p:titleStyle>
    <p:bodyStyle>
      <a:lvl1pPr marL="186842" indent="-186842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90000"/>
        <a:buFont typeface="Wingdings" pitchFamily="2" charset="2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434132" indent="-12309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90000"/>
        <a:buFont typeface="Arial" pitchFamily="34" charset="0"/>
        <a:buChar char="–"/>
        <a:defRPr sz="1108">
          <a:solidFill>
            <a:schemeClr val="bg1"/>
          </a:solidFill>
          <a:latin typeface="+mn-lt"/>
        </a:defRPr>
      </a:lvl2pPr>
      <a:lvl3pPr marL="681421" indent="-120897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90000"/>
        <a:buChar char="•"/>
        <a:defRPr sz="969">
          <a:solidFill>
            <a:schemeClr val="bg1"/>
          </a:solidFill>
          <a:latin typeface="+mn-lt"/>
        </a:defRPr>
      </a:lvl3pPr>
      <a:lvl4pPr marL="1134236" indent="-158266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24390" indent="-158266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740920" indent="-15826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057452" indent="-15826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373983" indent="-15826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690513" indent="-15826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jpeg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7.png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tags" Target="../tags/tag21.xml"/><Relationship Id="rId16" Type="http://schemas.openxmlformats.org/officeDocument/2006/relationships/image" Target="../media/image23.emf"/><Relationship Id="rId20" Type="http://schemas.openxmlformats.org/officeDocument/2006/relationships/hyperlink" Target="http://www.google.com.br/url?url=http://www.daimon.com.br/template.asp?pag=Apresenta%C3%A7%C3%A3o&amp;idp=11&amp;int=2&amp;rct=j&amp;frm=1&amp;q=&amp;esrc=s&amp;sa=U&amp;ei=roXcVMLPI5HbsASPl4HoAg&amp;ved=0CBYQ9QEwAA&amp;sig2=7tD74JSIfuwhL7GHzsgYOg&amp;usg=AFQjCNFfdoUi5Bss8OU2RskU3fd2EVSk5Q" TargetMode="Externa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2.emf"/><Relationship Id="rId10" Type="http://schemas.openxmlformats.org/officeDocument/2006/relationships/image" Target="../media/image17.emf"/><Relationship Id="rId19" Type="http://schemas.openxmlformats.org/officeDocument/2006/relationships/image" Target="../media/image26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Relationship Id="rId1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file:///\\pfl-cps-file\Plan-Estrat\01.%20PEE\10.%20Economia%20e%20Prospec&#231;&#227;o\06.%20Exerc&#237;cios%20de%20Prospec&#231;&#227;o\2017\01.%20Ve&#237;culos%20El&#233;tricos\Workshop%20Emotive\graficos.xlsx!Plan1!%5bgraficos.xlsx%5dPlan1%20Gr&#225;fico%2011" TargetMode="External"/><Relationship Id="rId18" Type="http://schemas.openxmlformats.org/officeDocument/2006/relationships/image" Target="../media/image35.emf"/><Relationship Id="rId3" Type="http://schemas.openxmlformats.org/officeDocument/2006/relationships/oleObject" Target="file:///\\pfl-cps-file\Plan-Estrat\01.%20PEE\10.%20Economia%20e%20Prospec&#231;&#227;o\06.%20Exerc&#237;cios%20de%20Prospec&#231;&#227;o\2017\01.%20Ve&#237;culos%20El&#233;tricos\Workshop%20Emotive\Pasta1!Plan1!%5bPasta1%5dPlan1%20Gr&#225;fico%205" TargetMode="External"/><Relationship Id="rId7" Type="http://schemas.openxmlformats.org/officeDocument/2006/relationships/oleObject" Target="file:///\\pfl-cps-file\Plan-Estrat\01.%20PEE\10.%20Economia%20e%20Prospec&#231;&#227;o\06.%20Exerc&#237;cios%20de%20Prospec&#231;&#227;o\2017\01.%20Ve&#237;culos%20El&#233;tricos\Workshop%20Emotive\Pasta1!Plan1!%5bPasta1%5dPlan1%20Gr&#225;fico%207" TargetMode="External"/><Relationship Id="rId12" Type="http://schemas.openxmlformats.org/officeDocument/2006/relationships/image" Target="../media/image32.emf"/><Relationship Id="rId17" Type="http://schemas.openxmlformats.org/officeDocument/2006/relationships/oleObject" Target="file:///\\pfl-cps-file\Plan-Estrat\01.%20PEE\10.%20Economia%20e%20Prospec&#231;&#227;o\06.%20Exerc&#237;cios%20de%20Prospec&#231;&#227;o\2017\01.%20Ve&#237;culos%20El&#233;tricos\Workshop%20Emotive\graficos%20de%20apoio.xlsx!Plan1!%5bgraficos%20de%20apoio.xlsx%5dPlan1%20Gr&#225;fico%2013" TargetMode="Externa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emf"/><Relationship Id="rId11" Type="http://schemas.openxmlformats.org/officeDocument/2006/relationships/oleObject" Target="file:///\\pfl-cps-file\Plan-Estrat\01.%20PEE\10.%20Economia%20e%20Prospec&#231;&#227;o\06.%20Exerc&#237;cios%20de%20Prospec&#231;&#227;o\2017\01.%20Ve&#237;culos%20El&#233;tricos\Workshop%20Emotive\graficos.xlsx!Plan1!%5bgraficos.xlsx%5dPlan1%20Gr&#225;fico%2010" TargetMode="External"/><Relationship Id="rId5" Type="http://schemas.openxmlformats.org/officeDocument/2006/relationships/oleObject" Target="file:///\\pfl-cps-file\Plan-Estrat\01.%20PEE\10.%20Economia%20e%20Prospec&#231;&#227;o\06.%20Exerc&#237;cios%20de%20Prospec&#231;&#227;o\2017\01.%20Ve&#237;culos%20El&#233;tricos\Workshop%20Emotive\Pasta1!Plan1!%5bPasta1%5dPlan1%20Gr&#225;fico%206" TargetMode="External"/><Relationship Id="rId15" Type="http://schemas.openxmlformats.org/officeDocument/2006/relationships/oleObject" Target="file:///\\pfl-cps-file\Plan-Estrat\01.%20PEE\10.%20Economia%20e%20Prospec&#231;&#227;o\06.%20Exerc&#237;cios%20de%20Prospec&#231;&#227;o\2017\01.%20Ve&#237;culos%20El&#233;tricos\Workshop%20Emotive\graficos%20de%20apoio1.xlsx!Plan1!%5bgraficos%20de%20apoio1.xlsx%5dPlan1%20Gr&#225;fico%2012" TargetMode="External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file:///\\pfl-cps-file\Plan-Estrat\01.%20PEE\10.%20Economia%20e%20Prospec&#231;&#227;o\06.%20Exerc&#237;cios%20de%20Prospec&#231;&#227;o\2017\01.%20Ve&#237;culos%20El&#233;tricos\Workshop%20Emotive\graficos.xlsx!Plan1!%5bgraficos.xlsx%5dPlan1%20Gr&#225;fico%209" TargetMode="External"/><Relationship Id="rId1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4.xml"/><Relationship Id="rId7" Type="http://schemas.openxmlformats.org/officeDocument/2006/relationships/diagramLayout" Target="../diagrams/layout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3.bin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5.xml"/><Relationship Id="rId7" Type="http://schemas.openxmlformats.org/officeDocument/2006/relationships/image" Target="../media/image40.png"/><Relationship Id="rId12" Type="http://schemas.openxmlformats.org/officeDocument/2006/relationships/image" Target="../media/image45.gif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2918523"/>
              </p:ext>
            </p:extLst>
          </p:nvPr>
        </p:nvGraphicFramePr>
        <p:xfrm>
          <a:off x="1144193" y="85844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7" name="Slide do think-cell" r:id="rId6" imgW="270" imgH="270" progId="TCLayout.ActiveDocument.1">
                  <p:embed/>
                </p:oleObj>
              </mc:Choice>
              <mc:Fallback>
                <p:oleObj name="Slide do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193" y="85844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 hidden="1"/>
          <p:cNvSpPr/>
          <p:nvPr>
            <p:custDataLst>
              <p:tags r:id="rId3"/>
            </p:custDataLst>
          </p:nvPr>
        </p:nvSpPr>
        <p:spPr bwMode="auto">
          <a:xfrm>
            <a:off x="1175243" y="783288"/>
            <a:ext cx="54576" cy="193027"/>
          </a:xfrm>
          <a:prstGeom prst="rect">
            <a:avLst/>
          </a:prstGeom>
          <a:noFill/>
          <a:ln w="9525" cap="flat" cmpd="sng" algn="ctr">
            <a:solidFill>
              <a:srgbClr val="0000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800" b="1" dirty="0">
              <a:solidFill>
                <a:srgbClr val="000066"/>
              </a:solidFill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19314" y="1435346"/>
            <a:ext cx="8563429" cy="1844186"/>
          </a:xfrm>
        </p:spPr>
        <p:txBody>
          <a:bodyPr/>
          <a:lstStyle/>
          <a:p>
            <a:pPr eaLnBrk="1" hangingPunct="1"/>
            <a:r>
              <a:rPr lang="pt-BR" sz="2800" b="1" dirty="0"/>
              <a:t>Audiência Pública – Mobilidade Elétrica</a:t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>CPFL Energia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510427" y="6146034"/>
            <a:ext cx="2476798" cy="2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308" tIns="32400" rIns="62308" bIns="3240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900" dirty="0">
                <a:solidFill>
                  <a:srgbClr val="000066"/>
                </a:solidFill>
                <a:cs typeface="Arial" pitchFamily="34" charset="0"/>
              </a:rPr>
              <a:t>7 de Dezembro de 2017</a:t>
            </a:r>
          </a:p>
        </p:txBody>
      </p:sp>
    </p:spTree>
    <p:extLst>
      <p:ext uri="{BB962C8B-B14F-4D97-AF65-F5344CB8AC3E}">
        <p14:creationId xmlns:p14="http://schemas.microsoft.com/office/powerpoint/2010/main" val="14684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" y="0"/>
            <a:ext cx="9143999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62" dirty="0"/>
              <a:t>Obrigado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00" y="4339087"/>
            <a:ext cx="997604" cy="67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80175" y="1253110"/>
            <a:ext cx="7583656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954" b="1" dirty="0"/>
              <a:t>Obrigado!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80175" y="2685236"/>
            <a:ext cx="7583656" cy="100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215" b="1" dirty="0" smtClean="0"/>
              <a:t>Renato Povia</a:t>
            </a:r>
            <a:endParaRPr lang="pt-BR" sz="2215" b="1" dirty="0"/>
          </a:p>
          <a:p>
            <a:pPr lvl="0" algn="ctr"/>
            <a:endParaRPr lang="pt-BR" sz="1846" i="1" dirty="0"/>
          </a:p>
          <a:p>
            <a:pPr lvl="0" algn="ctr"/>
            <a:r>
              <a:rPr lang="pt-BR" sz="1846" i="1" dirty="0" smtClean="0"/>
              <a:t>Gerente de Inovação</a:t>
            </a:r>
            <a:endParaRPr lang="pt-BR" sz="1846" i="1" dirty="0"/>
          </a:p>
        </p:txBody>
      </p:sp>
    </p:spTree>
    <p:extLst>
      <p:ext uri="{BB962C8B-B14F-4D97-AF65-F5344CB8AC3E}">
        <p14:creationId xmlns:p14="http://schemas.microsoft.com/office/powerpoint/2010/main" val="3747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5073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8" name="Slide do think-cell" r:id="rId6" imgW="270" imgH="270" progId="TCLayout.ActiveDocument.1">
                  <p:embed/>
                </p:oleObj>
              </mc:Choice>
              <mc:Fallback>
                <p:oleObj name="Slide do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 hidden="1"/>
          <p:cNvSpPr/>
          <p:nvPr>
            <p:custDataLst>
              <p:tags r:id="rId3"/>
            </p:custDataLst>
          </p:nvPr>
        </p:nvSpPr>
        <p:spPr bwMode="auto">
          <a:xfrm>
            <a:off x="42991" y="-98619"/>
            <a:ext cx="72768" cy="257369"/>
          </a:xfrm>
          <a:prstGeom prst="rect">
            <a:avLst/>
          </a:prstGeom>
          <a:noFill/>
          <a:ln w="9525" cap="flat" cmpd="sng" algn="ctr">
            <a:solidFill>
              <a:srgbClr val="0000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pt-BR" sz="1385" u="none" strike="noStrike" cap="none" normalizeH="0" dirty="0" smtClean="0">
              <a:ln>
                <a:noFill/>
              </a:ln>
              <a:solidFill>
                <a:srgbClr val="000066"/>
              </a:solidFill>
              <a:effectLst/>
              <a:latin typeface="Verdana" panose="020B0604030504040204" pitchFamily="34" charset="0"/>
              <a:ea typeface="Tahoma" panose="020B060403050404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85149" y="237891"/>
            <a:ext cx="6383065" cy="6370872"/>
          </a:xfrm>
          <a:prstGeom prst="rect">
            <a:avLst/>
          </a:prstGeom>
        </p:spPr>
      </p:pic>
      <p:cxnSp>
        <p:nvCxnSpPr>
          <p:cNvPr id="125" name="Conector reto 124"/>
          <p:cNvCxnSpPr/>
          <p:nvPr/>
        </p:nvCxnSpPr>
        <p:spPr>
          <a:xfrm>
            <a:off x="14710491" y="3710590"/>
            <a:ext cx="0" cy="26523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75"/>
          <p:cNvSpPr txBox="1">
            <a:spLocks noChangeArrowheads="1"/>
          </p:cNvSpPr>
          <p:nvPr/>
        </p:nvSpPr>
        <p:spPr bwMode="auto">
          <a:xfrm>
            <a:off x="3067798" y="1053820"/>
            <a:ext cx="6076202" cy="30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920" tIns="45462" rIns="90920" bIns="45462">
            <a:spAutoFit/>
          </a:bodyPr>
          <a:lstStyle>
            <a:lvl1pPr marL="250825" indent="-250825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60A2"/>
              </a:buClr>
              <a:buFont typeface="Wingdings 3" panose="05040102010807070707" pitchFamily="18" charset="2"/>
              <a:buChar char=""/>
            </a:pPr>
            <a:r>
              <a:rPr lang="pt-BR" altLang="en-US" sz="1400" b="1" dirty="0">
                <a:solidFill>
                  <a:srgbClr val="0060A2"/>
                </a:solidFill>
                <a:latin typeface="+mj-lt"/>
                <a:cs typeface="Arial"/>
              </a:rPr>
              <a:t>Maior player privado </a:t>
            </a:r>
            <a:r>
              <a:rPr lang="pt-BR" altLang="en-US" sz="1400" dirty="0">
                <a:solidFill>
                  <a:srgbClr val="919191"/>
                </a:solidFill>
                <a:latin typeface="+mj-lt"/>
              </a:rPr>
              <a:t>do setor elétrico brasileiro</a:t>
            </a:r>
            <a:endParaRPr lang="en-US" altLang="en-US" sz="1400" dirty="0">
              <a:solidFill>
                <a:srgbClr val="919191"/>
              </a:solidFill>
              <a:latin typeface="+mj-lt"/>
            </a:endParaRPr>
          </a:p>
        </p:txBody>
      </p:sp>
      <p:sp>
        <p:nvSpPr>
          <p:cNvPr id="77" name="Text Box 175"/>
          <p:cNvSpPr txBox="1">
            <a:spLocks noChangeArrowheads="1"/>
          </p:cNvSpPr>
          <p:nvPr/>
        </p:nvSpPr>
        <p:spPr bwMode="auto">
          <a:xfrm>
            <a:off x="3938638" y="1570218"/>
            <a:ext cx="5206470" cy="7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920" tIns="45462" rIns="90920" bIns="45462">
            <a:spAutoFit/>
          </a:bodyPr>
          <a:lstStyle>
            <a:lvl1pPr marL="250825" indent="-250825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60A2"/>
              </a:buClr>
              <a:buFont typeface="Wingdings 3" panose="05040102010807070707" pitchFamily="18" charset="2"/>
              <a:buChar char=""/>
            </a:pPr>
            <a:r>
              <a:rPr lang="pt-BR" altLang="pt-BR" sz="1400" i="1" dirty="0" smtClean="0">
                <a:solidFill>
                  <a:srgbClr val="919191"/>
                </a:solidFill>
                <a:latin typeface="+mj-lt"/>
              </a:rPr>
              <a:t>Market </a:t>
            </a:r>
            <a:r>
              <a:rPr lang="pt-BR" altLang="pt-BR" sz="1400" i="1" dirty="0" err="1" smtClean="0">
                <a:solidFill>
                  <a:srgbClr val="919191"/>
                </a:solidFill>
                <a:latin typeface="+mj-lt"/>
              </a:rPr>
              <a:t>Cap</a:t>
            </a: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 de </a:t>
            </a: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R$ 26,5 bilhões</a:t>
            </a:r>
            <a:r>
              <a:rPr lang="pt-BR" altLang="pt-BR" sz="1400" b="1" baseline="30000" dirty="0" smtClean="0">
                <a:solidFill>
                  <a:srgbClr val="0060A2"/>
                </a:solidFill>
                <a:latin typeface="+mj-lt"/>
                <a:cs typeface="Arial"/>
              </a:rPr>
              <a:t>1</a:t>
            </a: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, listada no </a:t>
            </a: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Novo Mercado  da BM&amp;FBOVESPA </a:t>
            </a: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e na </a:t>
            </a: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NYSE (ADR Nível III)</a:t>
            </a:r>
            <a:endParaRPr lang="pt-BR" altLang="en-US" sz="1400" b="1" dirty="0">
              <a:solidFill>
                <a:srgbClr val="0060A2"/>
              </a:solidFill>
              <a:latin typeface="+mj-lt"/>
              <a:cs typeface="Arial"/>
            </a:endParaRPr>
          </a:p>
        </p:txBody>
      </p:sp>
      <p:sp>
        <p:nvSpPr>
          <p:cNvPr id="78" name="Text Box 175"/>
          <p:cNvSpPr txBox="1">
            <a:spLocks noChangeArrowheads="1"/>
          </p:cNvSpPr>
          <p:nvPr/>
        </p:nvSpPr>
        <p:spPr bwMode="auto">
          <a:xfrm>
            <a:off x="4216959" y="2302338"/>
            <a:ext cx="4928150" cy="52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920" tIns="45462" rIns="90920" bIns="45462">
            <a:spAutoFit/>
          </a:bodyPr>
          <a:lstStyle>
            <a:lvl1pPr marL="250825" indent="-250825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60A2"/>
              </a:buClr>
              <a:buFont typeface="Wingdings 3" panose="05040102010807070707" pitchFamily="18" charset="2"/>
              <a:buChar char=""/>
            </a:pP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No 1T17LTM, EBITDA de </a:t>
            </a: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R$ 4.287 milhões</a:t>
            </a: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 e Lucro Líquido de </a:t>
            </a: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R$ 879 milhões</a:t>
            </a:r>
            <a:endParaRPr lang="pt-BR" altLang="en-US" sz="1400" b="1" dirty="0">
              <a:solidFill>
                <a:srgbClr val="0060A2"/>
              </a:solidFill>
              <a:latin typeface="+mj-lt"/>
              <a:cs typeface="Arial"/>
            </a:endParaRPr>
          </a:p>
        </p:txBody>
      </p:sp>
      <p:sp>
        <p:nvSpPr>
          <p:cNvPr id="79" name="Text Box 175"/>
          <p:cNvSpPr txBox="1">
            <a:spLocks noChangeArrowheads="1"/>
          </p:cNvSpPr>
          <p:nvPr/>
        </p:nvSpPr>
        <p:spPr bwMode="auto">
          <a:xfrm>
            <a:off x="3911649" y="3031806"/>
            <a:ext cx="5232351" cy="52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920" tIns="45462" rIns="90920" bIns="45462">
            <a:spAutoFit/>
          </a:bodyPr>
          <a:lstStyle>
            <a:lvl1pPr marL="250825" indent="-250825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60A2"/>
              </a:buClr>
              <a:buFont typeface="Wingdings 3" panose="05040102010807070707" pitchFamily="18" charset="2"/>
              <a:buChar char=""/>
            </a:pP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Presença concentrada nas  </a:t>
            </a: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regiões mais desenvolvidas</a:t>
            </a: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 do Brasil</a:t>
            </a:r>
            <a:endParaRPr lang="pt-BR" altLang="pt-BR" sz="1400" dirty="0">
              <a:solidFill>
                <a:srgbClr val="919191"/>
              </a:solidFill>
              <a:latin typeface="+mj-lt"/>
            </a:endParaRPr>
          </a:p>
        </p:txBody>
      </p:sp>
      <p:sp>
        <p:nvSpPr>
          <p:cNvPr id="80" name="Text Box 175"/>
          <p:cNvSpPr txBox="1">
            <a:spLocks noChangeArrowheads="1"/>
          </p:cNvSpPr>
          <p:nvPr/>
        </p:nvSpPr>
        <p:spPr bwMode="auto">
          <a:xfrm>
            <a:off x="3520852" y="3680298"/>
            <a:ext cx="5623148" cy="52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920" tIns="45462" rIns="90920" bIns="45462">
            <a:spAutoFit/>
          </a:bodyPr>
          <a:lstStyle>
            <a:lvl1pPr marL="250825" indent="-250825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60A2"/>
              </a:buClr>
              <a:buFont typeface="Wingdings 3" panose="05040102010807070707" pitchFamily="18" charset="2"/>
              <a:buChar char=""/>
            </a:pP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Líder no segmento de distribuição</a:t>
            </a: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 por meio de 9 distribuidoras e um </a:t>
            </a:r>
            <a:r>
              <a:rPr lang="pt-BR" altLang="pt-BR" sz="1400" b="1" i="1" dirty="0" err="1" smtClean="0">
                <a:solidFill>
                  <a:srgbClr val="0060A2"/>
                </a:solidFill>
                <a:latin typeface="+mj-lt"/>
                <a:cs typeface="Arial"/>
              </a:rPr>
              <a:t>market</a:t>
            </a:r>
            <a:r>
              <a:rPr lang="pt-BR" altLang="pt-BR" sz="1400" b="1" i="1" dirty="0" smtClean="0">
                <a:solidFill>
                  <a:srgbClr val="0060A2"/>
                </a:solidFill>
                <a:latin typeface="+mj-lt"/>
                <a:cs typeface="Arial"/>
              </a:rPr>
              <a:t> </a:t>
            </a:r>
            <a:r>
              <a:rPr lang="pt-BR" altLang="pt-BR" sz="1400" b="1" i="1" dirty="0" err="1" smtClean="0">
                <a:solidFill>
                  <a:srgbClr val="0060A2"/>
                </a:solidFill>
                <a:latin typeface="+mj-lt"/>
                <a:cs typeface="Arial"/>
              </a:rPr>
              <a:t>share</a:t>
            </a: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 de 14,3%</a:t>
            </a:r>
            <a:endParaRPr lang="pt-BR" altLang="pt-BR" sz="1400" b="1" dirty="0">
              <a:solidFill>
                <a:srgbClr val="0060A2"/>
              </a:solidFill>
              <a:latin typeface="+mj-lt"/>
              <a:cs typeface="Arial"/>
            </a:endParaRPr>
          </a:p>
        </p:txBody>
      </p:sp>
      <p:sp>
        <p:nvSpPr>
          <p:cNvPr id="81" name="Text Box 175"/>
          <p:cNvSpPr txBox="1">
            <a:spLocks noChangeArrowheads="1"/>
          </p:cNvSpPr>
          <p:nvPr/>
        </p:nvSpPr>
        <p:spPr bwMode="auto">
          <a:xfrm>
            <a:off x="3368642" y="4323065"/>
            <a:ext cx="5775358" cy="52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920" tIns="45462" rIns="90920" bIns="45462">
            <a:spAutoFit/>
          </a:bodyPr>
          <a:lstStyle>
            <a:lvl1pPr marL="250825" indent="-250825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60A2"/>
              </a:buClr>
              <a:buFont typeface="Wingdings 3" panose="05040102010807070707" pitchFamily="18" charset="2"/>
              <a:buChar char=""/>
            </a:pP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3</a:t>
            </a:r>
            <a:r>
              <a:rPr lang="pt-BR" altLang="pt-BR" sz="1400" b="1" baseline="30000" dirty="0" smtClean="0">
                <a:solidFill>
                  <a:srgbClr val="0060A2"/>
                </a:solidFill>
                <a:latin typeface="+mj-lt"/>
                <a:cs typeface="Arial"/>
              </a:rPr>
              <a:t>o</a:t>
            </a: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 </a:t>
            </a: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maior gerador privado </a:t>
            </a: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com </a:t>
            </a: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3.258 MW</a:t>
            </a:r>
            <a:r>
              <a:rPr lang="pt-BR" altLang="pt-BR" sz="1400" b="1" baseline="30000" dirty="0" smtClean="0">
                <a:solidFill>
                  <a:srgbClr val="0060A2"/>
                </a:solidFill>
                <a:latin typeface="+mj-lt"/>
                <a:cs typeface="Arial"/>
              </a:rPr>
              <a:t>2</a:t>
            </a: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 de capacidade, instalada, sendo </a:t>
            </a: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94% de fontes renováveis</a:t>
            </a:r>
            <a:endParaRPr lang="pt-BR" altLang="pt-BR" sz="1400" b="1" dirty="0">
              <a:solidFill>
                <a:srgbClr val="0060A2"/>
              </a:solidFill>
              <a:latin typeface="+mj-lt"/>
              <a:cs typeface="Arial"/>
            </a:endParaRPr>
          </a:p>
        </p:txBody>
      </p:sp>
      <p:sp>
        <p:nvSpPr>
          <p:cNvPr id="82" name="Text Box 175"/>
          <p:cNvSpPr txBox="1">
            <a:spLocks noChangeArrowheads="1"/>
          </p:cNvSpPr>
          <p:nvPr/>
        </p:nvSpPr>
        <p:spPr bwMode="auto">
          <a:xfrm>
            <a:off x="4030000" y="4967672"/>
            <a:ext cx="5114000" cy="52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920" tIns="45462" rIns="90920" bIns="45462">
            <a:spAutoFit/>
          </a:bodyPr>
          <a:lstStyle>
            <a:lvl1pPr marL="250825" indent="-250825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60A2"/>
              </a:buClr>
              <a:buFont typeface="Wingdings 3" panose="05040102010807070707" pitchFamily="18" charset="2"/>
              <a:buChar char=""/>
            </a:pPr>
            <a:r>
              <a:rPr lang="pt-BR" altLang="pt-BR" sz="1400" b="1" dirty="0" smtClean="0">
                <a:solidFill>
                  <a:srgbClr val="0060A2"/>
                </a:solidFill>
                <a:latin typeface="+mj-lt"/>
                <a:cs typeface="Arial"/>
              </a:rPr>
              <a:t>Líder em Energia Renovável </a:t>
            </a:r>
            <a:r>
              <a:rPr lang="pt-BR" altLang="pt-BR" sz="1400" dirty="0" smtClean="0">
                <a:solidFill>
                  <a:srgbClr val="919191"/>
                </a:solidFill>
                <a:latin typeface="+mj-lt"/>
              </a:rPr>
              <a:t>no Brasil com a maior capacidade em operação</a:t>
            </a:r>
            <a:endParaRPr lang="pt-BR" altLang="pt-BR" sz="1400" dirty="0">
              <a:solidFill>
                <a:srgbClr val="919191"/>
              </a:solidFill>
              <a:latin typeface="+mj-lt"/>
            </a:endParaRPr>
          </a:p>
        </p:txBody>
      </p:sp>
      <p:sp>
        <p:nvSpPr>
          <p:cNvPr id="83" name="Text Box 175"/>
          <p:cNvSpPr txBox="1">
            <a:spLocks noChangeArrowheads="1"/>
          </p:cNvSpPr>
          <p:nvPr/>
        </p:nvSpPr>
        <p:spPr bwMode="auto">
          <a:xfrm>
            <a:off x="4030000" y="5589240"/>
            <a:ext cx="5115108" cy="7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920" tIns="45462" rIns="90920" bIns="45462">
            <a:spAutoFit/>
          </a:bodyPr>
          <a:lstStyle>
            <a:lvl1pPr marL="250825" indent="-250825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64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60A2"/>
              </a:buClr>
              <a:buFont typeface="Wingdings 3" panose="05040102010807070707" pitchFamily="18" charset="2"/>
              <a:buChar char=""/>
            </a:pPr>
            <a:r>
              <a:rPr lang="pt-BR" sz="1400" dirty="0">
                <a:solidFill>
                  <a:srgbClr val="919191"/>
                </a:solidFill>
                <a:latin typeface="+mj-lt"/>
              </a:rPr>
              <a:t>Atuação destacada no segmento de </a:t>
            </a:r>
            <a:r>
              <a:rPr lang="pt-BR" sz="1400" b="1" dirty="0">
                <a:solidFill>
                  <a:srgbClr val="0060A2"/>
                </a:solidFill>
                <a:latin typeface="+mj-lt"/>
                <a:cs typeface="Arial"/>
              </a:rPr>
              <a:t>Comercialização</a:t>
            </a:r>
            <a:r>
              <a:rPr lang="pt-BR" sz="1400" dirty="0">
                <a:solidFill>
                  <a:srgbClr val="0060A2"/>
                </a:solidFill>
                <a:latin typeface="+mj-lt"/>
              </a:rPr>
              <a:t> </a:t>
            </a:r>
            <a:r>
              <a:rPr lang="pt-BR" sz="1400" dirty="0">
                <a:solidFill>
                  <a:srgbClr val="919191"/>
                </a:solidFill>
                <a:latin typeface="+mj-lt"/>
              </a:rPr>
              <a:t>junto a</a:t>
            </a:r>
            <a:r>
              <a:rPr lang="pt-BR" sz="1400" dirty="0">
                <a:solidFill>
                  <a:srgbClr val="0060A2"/>
                </a:solidFill>
                <a:latin typeface="+mj-lt"/>
              </a:rPr>
              <a:t> </a:t>
            </a:r>
            <a:r>
              <a:rPr lang="pt-BR" sz="1400" dirty="0">
                <a:solidFill>
                  <a:srgbClr val="919191"/>
                </a:solidFill>
                <a:latin typeface="+mj-lt"/>
              </a:rPr>
              <a:t>consumidores livres, com foco em </a:t>
            </a:r>
            <a:r>
              <a:rPr lang="pt-BR" sz="1400" b="1" dirty="0">
                <a:solidFill>
                  <a:srgbClr val="0060A2"/>
                </a:solidFill>
                <a:latin typeface="+mj-lt"/>
                <a:cs typeface="Arial"/>
              </a:rPr>
              <a:t>consumidores especiais</a:t>
            </a:r>
            <a:endParaRPr lang="en-US" altLang="pt-BR" sz="1400" b="1" dirty="0">
              <a:solidFill>
                <a:srgbClr val="0060A2"/>
              </a:solidFill>
              <a:latin typeface="+mj-lt"/>
              <a:cs typeface="Arial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pt-BR" dirty="0"/>
              <a:t>1) Em 12/05/2017; 2) Considera a participação da CPFL em cada projeto de geração.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30363" y="19050"/>
            <a:ext cx="7513637" cy="881063"/>
          </a:xfrm>
        </p:spPr>
        <p:txBody>
          <a:bodyPr/>
          <a:lstStyle/>
          <a:p>
            <a:pPr defTabSz="457200"/>
            <a:r>
              <a:rPr lang="pt-BR" altLang="en-US" dirty="0">
                <a:solidFill>
                  <a:srgbClr val="FFFFFF"/>
                </a:solidFill>
                <a:ea typeface="Tahoma"/>
                <a:cs typeface="Arial" panose="020B0604020202020204" pitchFamily="34" charset="0"/>
              </a:rPr>
              <a:t>CPFL Energia: Crescimento sustentável e forte geração de caixa</a:t>
            </a:r>
          </a:p>
        </p:txBody>
      </p:sp>
      <p:pic>
        <p:nvPicPr>
          <p:cNvPr id="43" name="Picture 5" descr="tarja.pdf"/>
          <p:cNvPicPr>
            <a:picLocks noChangeAspect="1"/>
          </p:cNvPicPr>
          <p:nvPr/>
        </p:nvPicPr>
        <p:blipFill>
          <a:blip r:embed="rId9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" y="0"/>
            <a:ext cx="9145466" cy="106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 descr="Energia_neg_p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4" y="169200"/>
            <a:ext cx="8440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10"/>
          <p:cNvSpPr txBox="1">
            <a:spLocks noChangeArrowheads="1"/>
          </p:cNvSpPr>
          <p:nvPr/>
        </p:nvSpPr>
        <p:spPr bwMode="auto">
          <a:xfrm>
            <a:off x="1510810" y="21600"/>
            <a:ext cx="751449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7" rIns="91391" bIns="45697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+mj-lt"/>
                <a:ea typeface="ＭＳ Ｐゴシック" pitchFamily="-116" charset="-128"/>
                <a:cs typeface="MS PGothic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5pPr>
            <a:lvl6pPr marL="316361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6pPr>
            <a:lvl7pPr marL="632724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7pPr>
            <a:lvl8pPr marL="949085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8pPr>
            <a:lvl9pPr marL="1265447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pt-BR" sz="1800" dirty="0"/>
              <a:t>O Grupo CPFL é o maior player privado do setor elétrico brasileiro</a:t>
            </a:r>
            <a:endParaRPr lang="pt-BR" altLang="pt-BR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53285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4949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8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spaço Reservado para Conteúdo 1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4883661" y="1702465"/>
            <a:ext cx="3904969" cy="666667"/>
            <a:chOff x="4824414" y="397290"/>
            <a:chExt cx="3904969" cy="66666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4414" y="397290"/>
              <a:ext cx="621409" cy="666667"/>
            </a:xfrm>
            <a:prstGeom prst="rect">
              <a:avLst/>
            </a:prstGeom>
          </p:spPr>
        </p:pic>
        <p:sp>
          <p:nvSpPr>
            <p:cNvPr id="13" name="CaixaDeTexto 27"/>
            <p:cNvSpPr txBox="1">
              <a:spLocks noChangeArrowheads="1"/>
            </p:cNvSpPr>
            <p:nvPr/>
          </p:nvSpPr>
          <p:spPr bwMode="auto">
            <a:xfrm>
              <a:off x="5573434" y="635494"/>
              <a:ext cx="315594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4733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305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3877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449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pt-BR" altLang="pt-BR" sz="10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CENÁRIOS DE </a:t>
              </a:r>
              <a:r>
                <a:rPr lang="pt-BR" altLang="pt-BR" sz="1000" b="1" dirty="0" smtClean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ADESÃO</a:t>
              </a:r>
              <a:endParaRPr lang="pt-BR" altLang="pt-BR" sz="1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 Narrow" panose="020B060602020203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883661" y="2480916"/>
            <a:ext cx="3845957" cy="583582"/>
            <a:chOff x="4840996" y="1217862"/>
            <a:chExt cx="3845957" cy="583582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0996" y="1217862"/>
              <a:ext cx="588245" cy="583582"/>
            </a:xfrm>
            <a:prstGeom prst="rect">
              <a:avLst/>
            </a:prstGeom>
          </p:spPr>
        </p:pic>
        <p:sp>
          <p:nvSpPr>
            <p:cNvPr id="15" name="CaixaDeTexto 27"/>
            <p:cNvSpPr txBox="1">
              <a:spLocks noChangeArrowheads="1"/>
            </p:cNvSpPr>
            <p:nvPr/>
          </p:nvSpPr>
          <p:spPr bwMode="auto">
            <a:xfrm>
              <a:off x="5531004" y="1336746"/>
              <a:ext cx="3155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4733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305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3877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449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pt-BR" altLang="pt-BR" sz="1000" b="1" dirty="0" smtClean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IMPACTO NA REDE </a:t>
              </a:r>
              <a:r>
                <a:rPr lang="pt-BR" altLang="pt-BR" sz="10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DE DISTRIBUIÇÃO DE </a:t>
              </a:r>
              <a:r>
                <a:rPr lang="pt-BR" altLang="pt-BR" sz="1000" b="1" dirty="0" smtClean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ENERGIA</a:t>
              </a:r>
              <a:endParaRPr lang="pt-BR" altLang="pt-BR" sz="1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 Narrow" panose="020B060602020203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4883661" y="3176282"/>
            <a:ext cx="3817399" cy="574417"/>
            <a:chOff x="4847449" y="1925749"/>
            <a:chExt cx="3817399" cy="57441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7449" y="1925749"/>
              <a:ext cx="575336" cy="574417"/>
            </a:xfrm>
            <a:prstGeom prst="rect">
              <a:avLst/>
            </a:prstGeom>
          </p:spPr>
        </p:pic>
        <p:sp>
          <p:nvSpPr>
            <p:cNvPr id="17" name="CaixaDeTexto 27"/>
            <p:cNvSpPr txBox="1">
              <a:spLocks noChangeArrowheads="1"/>
            </p:cNvSpPr>
            <p:nvPr/>
          </p:nvSpPr>
          <p:spPr bwMode="auto">
            <a:xfrm>
              <a:off x="5508899" y="2031734"/>
              <a:ext cx="3155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4733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305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3877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449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pt-BR" altLang="pt-BR" sz="1000" b="1" dirty="0" smtClean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IMPACTOS SOBRE O PLANEJAMENTO ENERGÉTICO</a:t>
              </a:r>
              <a:endParaRPr lang="pt-BR" altLang="pt-BR" sz="1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 Narrow" panose="020B060602020203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883661" y="3862483"/>
            <a:ext cx="3823853" cy="552875"/>
            <a:chOff x="4840995" y="2721331"/>
            <a:chExt cx="3823853" cy="55287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40995" y="2721331"/>
              <a:ext cx="555006" cy="552875"/>
            </a:xfrm>
            <a:prstGeom prst="rect">
              <a:avLst/>
            </a:prstGeom>
          </p:spPr>
        </p:pic>
        <p:sp>
          <p:nvSpPr>
            <p:cNvPr id="19" name="CaixaDeTexto 27"/>
            <p:cNvSpPr txBox="1">
              <a:spLocks noChangeArrowheads="1"/>
            </p:cNvSpPr>
            <p:nvPr/>
          </p:nvSpPr>
          <p:spPr bwMode="auto">
            <a:xfrm>
              <a:off x="5508899" y="2909772"/>
              <a:ext cx="315594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4733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305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3877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449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pt-BR" altLang="pt-BR" sz="1000" b="1" dirty="0" smtClean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OPÇÕES DE TARIFAÇÃO </a:t>
              </a:r>
              <a:r>
                <a:rPr lang="pt-BR" altLang="pt-BR" sz="10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E </a:t>
              </a:r>
              <a:r>
                <a:rPr lang="pt-BR" altLang="pt-BR" sz="1000" b="1" dirty="0" smtClean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REGULAÇÃO</a:t>
              </a:r>
              <a:endParaRPr lang="pt-BR" altLang="pt-BR" sz="1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 Narrow" panose="020B060602020203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883661" y="4527142"/>
            <a:ext cx="4105735" cy="556585"/>
            <a:chOff x="4824414" y="3459476"/>
            <a:chExt cx="4105735" cy="55658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24414" y="3459476"/>
              <a:ext cx="559962" cy="556585"/>
            </a:xfrm>
            <a:prstGeom prst="rect">
              <a:avLst/>
            </a:prstGeom>
          </p:spPr>
        </p:pic>
        <p:sp>
          <p:nvSpPr>
            <p:cNvPr id="63" name="CaixaDeTexto 27"/>
            <p:cNvSpPr txBox="1">
              <a:spLocks noChangeArrowheads="1"/>
            </p:cNvSpPr>
            <p:nvPr/>
          </p:nvSpPr>
          <p:spPr bwMode="auto">
            <a:xfrm>
              <a:off x="5478464" y="3642639"/>
              <a:ext cx="34516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4733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305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3877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449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pt-BR" altLang="pt-BR" sz="10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CICLO DE VIDA DOS </a:t>
              </a:r>
              <a:r>
                <a:rPr lang="pt-BR" altLang="pt-BR" sz="1000" b="1" dirty="0" err="1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VEs</a:t>
              </a:r>
              <a:r>
                <a:rPr lang="pt-BR" altLang="pt-BR" sz="10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 e </a:t>
              </a:r>
              <a:r>
                <a:rPr lang="pt-BR" altLang="pt-BR" sz="1000" b="1" dirty="0" smtClean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BATERIAS</a:t>
              </a:r>
              <a:endParaRPr lang="pt-BR" altLang="pt-BR" sz="1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 Narrow" panose="020B060602020203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883661" y="5195511"/>
            <a:ext cx="4125324" cy="553845"/>
            <a:chOff x="4804825" y="4189812"/>
            <a:chExt cx="4125324" cy="553845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04825" y="4189812"/>
              <a:ext cx="569630" cy="553845"/>
            </a:xfrm>
            <a:prstGeom prst="rect">
              <a:avLst/>
            </a:prstGeom>
          </p:spPr>
        </p:pic>
        <p:sp>
          <p:nvSpPr>
            <p:cNvPr id="64" name="CaixaDeTexto 27"/>
            <p:cNvSpPr txBox="1">
              <a:spLocks noChangeArrowheads="1"/>
            </p:cNvSpPr>
            <p:nvPr/>
          </p:nvSpPr>
          <p:spPr bwMode="auto">
            <a:xfrm>
              <a:off x="5478464" y="4292842"/>
              <a:ext cx="34516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4733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305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3877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449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pt-BR" altLang="pt-BR" sz="1000" b="1" dirty="0" smtClean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VEÍCULO </a:t>
              </a:r>
              <a:r>
                <a:rPr lang="pt-BR" altLang="pt-BR" sz="1000" b="1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ELÉTRICO COMO FONTE DE </a:t>
              </a:r>
              <a:r>
                <a:rPr lang="pt-BR" altLang="pt-BR" sz="1000" b="1" dirty="0" smtClean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GERAÇÃO DISTRIBUÍDA (V2G)</a:t>
              </a:r>
              <a:endParaRPr lang="pt-BR" altLang="pt-BR" sz="1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 Narrow" panose="020B060602020203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883661" y="5861142"/>
            <a:ext cx="4187871" cy="561534"/>
            <a:chOff x="4793210" y="5006426"/>
            <a:chExt cx="4187871" cy="561534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93210" y="5006426"/>
              <a:ext cx="559962" cy="561534"/>
            </a:xfrm>
            <a:prstGeom prst="rect">
              <a:avLst/>
            </a:prstGeom>
          </p:spPr>
        </p:pic>
        <p:sp>
          <p:nvSpPr>
            <p:cNvPr id="65" name="CaixaDeTexto 27"/>
            <p:cNvSpPr txBox="1">
              <a:spLocks noChangeArrowheads="1"/>
            </p:cNvSpPr>
            <p:nvPr/>
          </p:nvSpPr>
          <p:spPr bwMode="auto">
            <a:xfrm>
              <a:off x="5432392" y="5083597"/>
              <a:ext cx="35486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4733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305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3877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44925" indent="-187325" defTabSz="5032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pt-BR" altLang="pt-BR" sz="1000" b="1" dirty="0" smtClean="0">
                  <a:latin typeface="+mj-lt"/>
                  <a:ea typeface="Verdana" panose="020B0604030504040204" pitchFamily="34" charset="0"/>
                  <a:cs typeface="Verdana" panose="020B0604030504040204" pitchFamily="34" charset="0"/>
                  <a:sym typeface="Arial Narrow" panose="020B0606020202030204" pitchFamily="34" charset="0"/>
                </a:rPr>
                <a:t>INFRAESTRUTURA DE RECARGA (ELETROPOSTOS)</a:t>
              </a:r>
              <a:endParaRPr lang="pt-BR" altLang="pt-BR" sz="10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Arial Narrow" panose="020B0606020202030204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269011" y="1791032"/>
            <a:ext cx="3702933" cy="1405784"/>
            <a:chOff x="9176768" y="4116789"/>
            <a:chExt cx="2277391" cy="1419927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9399814" y="4116789"/>
              <a:ext cx="2054345" cy="1413831"/>
            </a:xfrm>
            <a:prstGeom prst="roundRect">
              <a:avLst/>
            </a:prstGeom>
            <a:ln>
              <a:solidFill>
                <a:srgbClr val="7FC34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defTabSz="914377">
                <a:defRPr/>
              </a:pPr>
              <a:endParaRPr lang="pt-BR" sz="1400" kern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Retângulo de cantos arredondados 32"/>
            <p:cNvSpPr/>
            <p:nvPr/>
          </p:nvSpPr>
          <p:spPr>
            <a:xfrm>
              <a:off x="9176768" y="4120810"/>
              <a:ext cx="1424057" cy="14138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defTabSz="914377">
                <a:defRPr/>
              </a:pPr>
              <a:r>
                <a:rPr lang="pt-BR" sz="1400" b="1" kern="0" dirty="0">
                  <a:solidFill>
                    <a:schemeClr val="tx1"/>
                  </a:solidFill>
                  <a:latin typeface="+mj-lt"/>
                </a:rPr>
                <a:t>INVESTIMENTO</a:t>
              </a:r>
            </a:p>
            <a:p>
              <a:pPr algn="r" defTabSz="914377">
                <a:defRPr/>
              </a:pPr>
              <a:r>
                <a:rPr lang="pt-BR" sz="1400" b="1" kern="0" dirty="0">
                  <a:solidFill>
                    <a:schemeClr val="tx1"/>
                  </a:solidFill>
                  <a:latin typeface="+mj-lt"/>
                </a:rPr>
                <a:t>ESTIMADO:</a:t>
              </a:r>
            </a:p>
            <a:p>
              <a:pPr algn="r" defTabSz="914377">
                <a:defRPr/>
              </a:pPr>
              <a:endParaRPr lang="pt-BR" sz="1400" b="1" kern="0" dirty="0">
                <a:solidFill>
                  <a:schemeClr val="tx1"/>
                </a:solidFill>
                <a:latin typeface="+mj-lt"/>
              </a:endParaRPr>
            </a:p>
            <a:p>
              <a:pPr algn="r" defTabSz="914377">
                <a:defRPr/>
              </a:pPr>
              <a:r>
                <a:rPr lang="pt-BR" sz="1400" b="1" kern="0" dirty="0">
                  <a:solidFill>
                    <a:schemeClr val="tx1"/>
                  </a:solidFill>
                  <a:latin typeface="+mj-lt"/>
                </a:rPr>
                <a:t>INÍCIO:</a:t>
              </a:r>
            </a:p>
            <a:p>
              <a:pPr algn="r" defTabSz="914377">
                <a:defRPr/>
              </a:pPr>
              <a:endParaRPr lang="pt-BR" sz="1400" b="1" kern="0" dirty="0">
                <a:solidFill>
                  <a:schemeClr val="tx1"/>
                </a:solidFill>
                <a:latin typeface="+mj-lt"/>
              </a:endParaRPr>
            </a:p>
            <a:p>
              <a:pPr algn="r" defTabSz="914377">
                <a:defRPr/>
              </a:pPr>
              <a:r>
                <a:rPr lang="pt-BR" sz="1400" b="1" kern="0" dirty="0">
                  <a:solidFill>
                    <a:schemeClr val="tx1"/>
                  </a:solidFill>
                  <a:latin typeface="+mj-lt"/>
                </a:rPr>
                <a:t>FIM:</a:t>
              </a:r>
            </a:p>
          </p:txBody>
        </p:sp>
        <p:pic>
          <p:nvPicPr>
            <p:cNvPr id="34" name="Imagem 33"/>
            <p:cNvPicPr>
              <a:picLocks noChangeAspect="1"/>
            </p:cNvPicPr>
            <p:nvPr/>
          </p:nvPicPr>
          <p:blipFill rotWithShape="1">
            <a:blip r:embed="rId14"/>
            <a:srcRect l="6524" t="7027" r="4087" b="11269"/>
            <a:stretch/>
          </p:blipFill>
          <p:spPr>
            <a:xfrm>
              <a:off x="9242192" y="4616455"/>
              <a:ext cx="340315" cy="491490"/>
            </a:xfrm>
            <a:prstGeom prst="roundRect">
              <a:avLst/>
            </a:prstGeom>
            <a:noFill/>
            <a:ln w="19050">
              <a:noFill/>
            </a:ln>
          </p:spPr>
        </p:pic>
        <p:sp>
          <p:nvSpPr>
            <p:cNvPr id="35" name="Retângulo de cantos arredondados 34"/>
            <p:cNvSpPr/>
            <p:nvPr/>
          </p:nvSpPr>
          <p:spPr>
            <a:xfrm>
              <a:off x="10600825" y="4122885"/>
              <a:ext cx="853334" cy="1413831"/>
            </a:xfrm>
            <a:prstGeom prst="roundRect">
              <a:avLst>
                <a:gd name="adj" fmla="val 11175"/>
              </a:avLst>
            </a:prstGeom>
            <a:solidFill>
              <a:srgbClr val="7FC343"/>
            </a:solidFill>
            <a:ln>
              <a:solidFill>
                <a:srgbClr val="7FC343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defTabSz="914377">
                <a:defRPr/>
              </a:pPr>
              <a:r>
                <a:rPr lang="pt-BR" sz="1400" kern="0" dirty="0">
                  <a:solidFill>
                    <a:schemeClr val="tx1"/>
                  </a:solidFill>
                  <a:latin typeface="+mj-lt"/>
                </a:rPr>
                <a:t>R$ </a:t>
              </a:r>
              <a:r>
                <a:rPr lang="pt-BR" sz="1400" kern="0" dirty="0" smtClean="0">
                  <a:solidFill>
                    <a:schemeClr val="tx1"/>
                  </a:solidFill>
                  <a:latin typeface="+mj-lt"/>
                </a:rPr>
                <a:t>21,2 MM</a:t>
              </a:r>
              <a:endParaRPr lang="pt-BR" sz="1400" kern="0" dirty="0">
                <a:solidFill>
                  <a:schemeClr val="tx1"/>
                </a:solidFill>
                <a:latin typeface="+mj-lt"/>
              </a:endParaRPr>
            </a:p>
            <a:p>
              <a:pPr algn="r" defTabSz="914377">
                <a:defRPr/>
              </a:pPr>
              <a:endParaRPr lang="pt-BR" sz="1400" kern="0" dirty="0" smtClean="0">
                <a:solidFill>
                  <a:schemeClr val="tx1"/>
                </a:solidFill>
                <a:latin typeface="+mj-lt"/>
              </a:endParaRPr>
            </a:p>
            <a:p>
              <a:pPr algn="r" defTabSz="914377">
                <a:defRPr/>
              </a:pPr>
              <a:endParaRPr lang="pt-BR" sz="1400" kern="0" dirty="0">
                <a:solidFill>
                  <a:schemeClr val="tx1"/>
                </a:solidFill>
                <a:latin typeface="+mj-lt"/>
              </a:endParaRPr>
            </a:p>
            <a:p>
              <a:pPr algn="r" defTabSz="914377">
                <a:defRPr/>
              </a:pPr>
              <a:r>
                <a:rPr lang="pt-BR" sz="1400" kern="0" dirty="0">
                  <a:solidFill>
                    <a:schemeClr val="tx1"/>
                  </a:solidFill>
                  <a:latin typeface="+mj-lt"/>
                </a:rPr>
                <a:t>AGO/2013</a:t>
              </a:r>
            </a:p>
            <a:p>
              <a:pPr algn="r" defTabSz="914377">
                <a:defRPr/>
              </a:pPr>
              <a:endParaRPr lang="pt-BR" sz="1400" kern="0" dirty="0">
                <a:solidFill>
                  <a:schemeClr val="tx1"/>
                </a:solidFill>
                <a:latin typeface="+mj-lt"/>
              </a:endParaRPr>
            </a:p>
            <a:p>
              <a:pPr algn="r" defTabSz="914377">
                <a:defRPr/>
              </a:pPr>
              <a:r>
                <a:rPr lang="pt-BR" sz="1400" kern="0" dirty="0">
                  <a:solidFill>
                    <a:schemeClr val="tx1"/>
                  </a:solidFill>
                  <a:latin typeface="+mj-lt"/>
                </a:rPr>
                <a:t>MAI/2018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68127" y="3594858"/>
            <a:ext cx="3797472" cy="440447"/>
            <a:chOff x="368127" y="3644582"/>
            <a:chExt cx="3797472" cy="440447"/>
          </a:xfrm>
        </p:grpSpPr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8127" y="3644582"/>
              <a:ext cx="933747" cy="435047"/>
            </a:xfrm>
            <a:prstGeom prst="rect">
              <a:avLst/>
            </a:prstGeom>
          </p:spPr>
        </p:pic>
        <p:sp>
          <p:nvSpPr>
            <p:cNvPr id="37" name="CaixaDeTexto 36"/>
            <p:cNvSpPr txBox="1"/>
            <p:nvPr/>
          </p:nvSpPr>
          <p:spPr>
            <a:xfrm>
              <a:off x="1564467" y="3715697"/>
              <a:ext cx="260113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77"/>
              <a:r>
                <a:rPr lang="pt-BR" sz="2000" b="1" kern="0" dirty="0">
                  <a:latin typeface="+mj-lt"/>
                </a:rPr>
                <a:t>16</a:t>
              </a:r>
              <a:r>
                <a:rPr lang="pt-BR" sz="2400" b="1" kern="0" dirty="0">
                  <a:latin typeface="+mj-lt"/>
                </a:rPr>
                <a:t> </a:t>
              </a:r>
              <a:r>
                <a:rPr lang="pt-BR" sz="1200" b="1" kern="0" dirty="0">
                  <a:latin typeface="+mj-lt"/>
                </a:rPr>
                <a:t>VEÍCULOS ELÉTRICOS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68127" y="4433347"/>
            <a:ext cx="3724511" cy="720000"/>
            <a:chOff x="441088" y="4542859"/>
            <a:chExt cx="3724511" cy="720000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1088" y="4542859"/>
              <a:ext cx="787824" cy="720000"/>
            </a:xfrm>
            <a:prstGeom prst="rect">
              <a:avLst/>
            </a:prstGeom>
          </p:spPr>
        </p:pic>
        <p:sp>
          <p:nvSpPr>
            <p:cNvPr id="39" name="CaixaDeTexto 38"/>
            <p:cNvSpPr txBox="1"/>
            <p:nvPr/>
          </p:nvSpPr>
          <p:spPr>
            <a:xfrm>
              <a:off x="1572721" y="4571112"/>
              <a:ext cx="259287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377"/>
              <a:r>
                <a:rPr lang="pt-BR" sz="2000" b="1" kern="0" dirty="0" smtClean="0">
                  <a:latin typeface="+mj-lt"/>
                </a:rPr>
                <a:t>25</a:t>
              </a:r>
              <a:r>
                <a:rPr lang="pt-BR" sz="2400" b="1" kern="0" dirty="0" smtClean="0">
                  <a:latin typeface="+mj-lt"/>
                </a:rPr>
                <a:t> </a:t>
              </a:r>
              <a:r>
                <a:rPr lang="pt-BR" sz="1200" b="1" kern="0" dirty="0">
                  <a:latin typeface="+mj-lt"/>
                </a:rPr>
                <a:t>POSTOS DE RECARGA </a:t>
              </a:r>
              <a:r>
                <a:rPr lang="pt-BR" sz="1200" b="1" kern="0" dirty="0" smtClean="0">
                  <a:latin typeface="+mj-lt"/>
                </a:rPr>
                <a:t>(</a:t>
              </a:r>
              <a:r>
                <a:rPr lang="pt-BR" sz="1200" b="1" kern="0" dirty="0">
                  <a:latin typeface="+mj-lt"/>
                </a:rPr>
                <a:t>LIVING LAB)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332302" y="5449791"/>
            <a:ext cx="3118298" cy="872587"/>
            <a:chOff x="433901" y="5551389"/>
            <a:chExt cx="3118298" cy="872587"/>
          </a:xfrm>
        </p:grpSpPr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3901" y="5631976"/>
              <a:ext cx="802198" cy="792000"/>
            </a:xfrm>
            <a:prstGeom prst="rect">
              <a:avLst/>
            </a:prstGeom>
          </p:spPr>
        </p:pic>
        <p:sp>
          <p:nvSpPr>
            <p:cNvPr id="41" name="CaixaDeTexto 40"/>
            <p:cNvSpPr txBox="1"/>
            <p:nvPr/>
          </p:nvSpPr>
          <p:spPr>
            <a:xfrm>
              <a:off x="1449494" y="5551389"/>
              <a:ext cx="210270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pt-BR" sz="1200" b="1" kern="0" dirty="0">
                  <a:latin typeface="+mj-lt"/>
                </a:rPr>
                <a:t>PARCEIROS EXECUTORES</a:t>
              </a:r>
            </a:p>
          </p:txBody>
        </p:sp>
        <p:pic>
          <p:nvPicPr>
            <p:cNvPr id="42" name="Imagem 4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4" t="9005" r="4508" b="12495"/>
            <a:stretch/>
          </p:blipFill>
          <p:spPr>
            <a:xfrm>
              <a:off x="1561214" y="6051481"/>
              <a:ext cx="624622" cy="290589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42" y="5980526"/>
              <a:ext cx="392438" cy="408225"/>
            </a:xfrm>
            <a:prstGeom prst="rect">
              <a:avLst/>
            </a:prstGeom>
          </p:spPr>
        </p:pic>
        <p:pic>
          <p:nvPicPr>
            <p:cNvPr id="44" name="Picture 20" descr="https://encrypted-tbn3.gstatic.com/images?q=tbn:ANd9GcQJw69-9rf11k1SfbrjRCo0yiWwVB5dC7wqMIa4YIxSPRHyHa0dFpRdiA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086" y="6097802"/>
              <a:ext cx="687192" cy="159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etângulo 48"/>
          <p:cNvSpPr/>
          <p:nvPr/>
        </p:nvSpPr>
        <p:spPr>
          <a:xfrm>
            <a:off x="299903" y="1021649"/>
            <a:ext cx="54731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 P&amp;D EMOTIVE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4859623" y="1025017"/>
            <a:ext cx="37516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Estudos Desenvolvidos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ítulo 1"/>
          <p:cNvSpPr txBox="1">
            <a:spLocks/>
          </p:cNvSpPr>
          <p:nvPr/>
        </p:nvSpPr>
        <p:spPr bwMode="auto">
          <a:xfrm>
            <a:off x="1630363" y="19050"/>
            <a:ext cx="751363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7" rIns="91391" bIns="45697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+mj-lt"/>
                <a:ea typeface="ＭＳ Ｐゴシック" pitchFamily="-116" charset="-128"/>
                <a:cs typeface="MS PGothic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5pPr>
            <a:lvl6pPr marL="316361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6pPr>
            <a:lvl7pPr marL="632724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7pPr>
            <a:lvl8pPr marL="949085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8pPr>
            <a:lvl9pPr marL="1265447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pt-BR" sz="1800" kern="0" dirty="0" smtClean="0"/>
              <a:t>O Grupo CPFL Energia visa auxiliar o país a se preparar para o futuro da Mobilidade por meio do Projeto de P&amp;D EMOTIVE</a:t>
            </a:r>
            <a:endParaRPr lang="pt-BR" sz="1800" kern="0" dirty="0"/>
          </a:p>
        </p:txBody>
      </p:sp>
    </p:spTree>
    <p:extLst>
      <p:ext uri="{BB962C8B-B14F-4D97-AF65-F5344CB8AC3E}">
        <p14:creationId xmlns:p14="http://schemas.microsoft.com/office/powerpoint/2010/main" val="3321231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7358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2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Conteúdo 5"/>
          <p:cNvSpPr>
            <a:spLocks noGrp="1"/>
          </p:cNvSpPr>
          <p:nvPr>
            <p:ph sz="quarter" idx="12"/>
          </p:nvPr>
        </p:nvSpPr>
        <p:spPr>
          <a:xfrm>
            <a:off x="736380" y="6894479"/>
            <a:ext cx="7971234" cy="144016"/>
          </a:xfrm>
        </p:spPr>
        <p:txBody>
          <a:bodyPr/>
          <a:lstStyle/>
          <a:p>
            <a:endParaRPr lang="pt-BR"/>
          </a:p>
        </p:txBody>
      </p:sp>
      <p:sp>
        <p:nvSpPr>
          <p:cNvPr id="47" name="Título 1"/>
          <p:cNvSpPr txBox="1">
            <a:spLocks/>
          </p:cNvSpPr>
          <p:nvPr/>
        </p:nvSpPr>
        <p:spPr bwMode="auto">
          <a:xfrm>
            <a:off x="1630363" y="19050"/>
            <a:ext cx="751363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7" rIns="91391" bIns="45697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+mj-lt"/>
                <a:ea typeface="ＭＳ Ｐゴシック" pitchFamily="-116" charset="-128"/>
                <a:cs typeface="MS PGothic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5pPr>
            <a:lvl6pPr marL="316361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6pPr>
            <a:lvl7pPr marL="632724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7pPr>
            <a:lvl8pPr marL="949085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8pPr>
            <a:lvl9pPr marL="1265447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pt-BR" sz="1800" kern="0" dirty="0" smtClean="0"/>
              <a:t>Ao longo de 4 anos de projeto constatou-se a viabilidade da tecnologia e benefícios aportados</a:t>
            </a:r>
            <a:endParaRPr lang="pt-BR" sz="1800" kern="0" dirty="0"/>
          </a:p>
        </p:txBody>
      </p:sp>
      <p:grpSp>
        <p:nvGrpSpPr>
          <p:cNvPr id="16" name="Grupo 15"/>
          <p:cNvGrpSpPr/>
          <p:nvPr/>
        </p:nvGrpSpPr>
        <p:grpSpPr>
          <a:xfrm>
            <a:off x="705262" y="2075560"/>
            <a:ext cx="432000" cy="432000"/>
            <a:chOff x="1414504" y="5249214"/>
            <a:chExt cx="1012500" cy="1012500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>
            <a:xfrm>
              <a:off x="1414504" y="5249214"/>
              <a:ext cx="1012500" cy="1012500"/>
            </a:xfrm>
            <a:prstGeom prst="ellipse">
              <a:avLst/>
            </a:prstGeom>
            <a:noFill/>
            <a:ln w="28575">
              <a:solidFill>
                <a:srgbClr val="7FC2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9" rIns="51435" bIns="2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200">
                <a:latin typeface="+mj-lt"/>
              </a:endParaRPr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gray">
            <a:xfrm>
              <a:off x="1646759" y="5546338"/>
              <a:ext cx="547991" cy="418251"/>
            </a:xfrm>
            <a:custGeom>
              <a:avLst/>
              <a:gdLst/>
              <a:ahLst/>
              <a:cxnLst/>
              <a:rect l="l" t="t" r="r" b="b"/>
              <a:pathLst>
                <a:path w="666712" h="508780">
                  <a:moveTo>
                    <a:pt x="187808" y="383558"/>
                  </a:moveTo>
                  <a:cubicBezTo>
                    <a:pt x="165672" y="382506"/>
                    <a:pt x="170415" y="396186"/>
                    <a:pt x="170415" y="396186"/>
                  </a:cubicBezTo>
                  <a:cubicBezTo>
                    <a:pt x="173578" y="410918"/>
                    <a:pt x="186753" y="407761"/>
                    <a:pt x="186753" y="407761"/>
                  </a:cubicBezTo>
                  <a:lnTo>
                    <a:pt x="341323" y="412771"/>
                  </a:lnTo>
                  <a:lnTo>
                    <a:pt x="479785" y="407281"/>
                  </a:lnTo>
                  <a:cubicBezTo>
                    <a:pt x="479806" y="407287"/>
                    <a:pt x="492649" y="411123"/>
                    <a:pt x="496503" y="395718"/>
                  </a:cubicBezTo>
                  <a:cubicBezTo>
                    <a:pt x="496509" y="395697"/>
                    <a:pt x="500343" y="382871"/>
                    <a:pt x="478500" y="384155"/>
                  </a:cubicBezTo>
                  <a:cubicBezTo>
                    <a:pt x="403472" y="392354"/>
                    <a:pt x="332719" y="390943"/>
                    <a:pt x="320799" y="390613"/>
                  </a:cubicBezTo>
                  <a:cubicBezTo>
                    <a:pt x="291344" y="390734"/>
                    <a:pt x="240665" y="389647"/>
                    <a:pt x="187808" y="383558"/>
                  </a:cubicBezTo>
                  <a:close/>
                  <a:moveTo>
                    <a:pt x="43400" y="344097"/>
                  </a:moveTo>
                  <a:cubicBezTo>
                    <a:pt x="31289" y="340943"/>
                    <a:pt x="35487" y="352495"/>
                    <a:pt x="35494" y="352515"/>
                  </a:cubicBezTo>
                  <a:lnTo>
                    <a:pt x="46562" y="379349"/>
                  </a:lnTo>
                  <a:lnTo>
                    <a:pt x="53414" y="385136"/>
                  </a:lnTo>
                  <a:lnTo>
                    <a:pt x="119820" y="398290"/>
                  </a:lnTo>
                  <a:lnTo>
                    <a:pt x="124563" y="391976"/>
                  </a:lnTo>
                  <a:lnTo>
                    <a:pt x="115077" y="366721"/>
                  </a:lnTo>
                  <a:lnTo>
                    <a:pt x="109806" y="361460"/>
                  </a:lnTo>
                  <a:cubicBezTo>
                    <a:pt x="109784" y="361454"/>
                    <a:pt x="76592" y="352512"/>
                    <a:pt x="43400" y="344097"/>
                  </a:cubicBezTo>
                  <a:close/>
                  <a:moveTo>
                    <a:pt x="622070" y="343654"/>
                  </a:moveTo>
                  <a:cubicBezTo>
                    <a:pt x="589114" y="352140"/>
                    <a:pt x="556159" y="361158"/>
                    <a:pt x="556159" y="361158"/>
                  </a:cubicBezTo>
                  <a:lnTo>
                    <a:pt x="550928" y="366462"/>
                  </a:lnTo>
                  <a:lnTo>
                    <a:pt x="541512" y="391922"/>
                  </a:lnTo>
                  <a:lnTo>
                    <a:pt x="546220" y="398287"/>
                  </a:lnTo>
                  <a:lnTo>
                    <a:pt x="612131" y="385027"/>
                  </a:lnTo>
                  <a:lnTo>
                    <a:pt x="618931" y="379192"/>
                  </a:lnTo>
                  <a:lnTo>
                    <a:pt x="629916" y="352140"/>
                  </a:lnTo>
                  <a:cubicBezTo>
                    <a:pt x="629926" y="352114"/>
                    <a:pt x="634087" y="340475"/>
                    <a:pt x="622070" y="343654"/>
                  </a:cubicBezTo>
                  <a:close/>
                  <a:moveTo>
                    <a:pt x="477214" y="269808"/>
                  </a:moveTo>
                  <a:lnTo>
                    <a:pt x="346045" y="286510"/>
                  </a:lnTo>
                  <a:lnTo>
                    <a:pt x="345770" y="285471"/>
                  </a:lnTo>
                  <a:lnTo>
                    <a:pt x="189916" y="269911"/>
                  </a:lnTo>
                  <a:lnTo>
                    <a:pt x="182537" y="278330"/>
                  </a:lnTo>
                  <a:lnTo>
                    <a:pt x="213105" y="335153"/>
                  </a:lnTo>
                  <a:lnTo>
                    <a:pt x="238403" y="344624"/>
                  </a:lnTo>
                  <a:lnTo>
                    <a:pt x="316485" y="344624"/>
                  </a:lnTo>
                  <a:lnTo>
                    <a:pt x="316468" y="344326"/>
                  </a:lnTo>
                  <a:lnTo>
                    <a:pt x="428347" y="344326"/>
                  </a:lnTo>
                  <a:lnTo>
                    <a:pt x="452780" y="335332"/>
                  </a:lnTo>
                  <a:lnTo>
                    <a:pt x="483643" y="278801"/>
                  </a:lnTo>
                  <a:close/>
                  <a:moveTo>
                    <a:pt x="599531" y="200161"/>
                  </a:moveTo>
                  <a:lnTo>
                    <a:pt x="589118" y="201609"/>
                  </a:lnTo>
                  <a:cubicBezTo>
                    <a:pt x="589080" y="201633"/>
                    <a:pt x="546928" y="227961"/>
                    <a:pt x="524794" y="265865"/>
                  </a:cubicBezTo>
                  <a:cubicBezTo>
                    <a:pt x="525849" y="273766"/>
                    <a:pt x="532176" y="274292"/>
                    <a:pt x="532176" y="274292"/>
                  </a:cubicBezTo>
                  <a:cubicBezTo>
                    <a:pt x="532213" y="274298"/>
                    <a:pt x="571741" y="280080"/>
                    <a:pt x="619698" y="266919"/>
                  </a:cubicBezTo>
                  <a:cubicBezTo>
                    <a:pt x="629189" y="264285"/>
                    <a:pt x="630243" y="251118"/>
                    <a:pt x="630243" y="251118"/>
                  </a:cubicBezTo>
                  <a:cubicBezTo>
                    <a:pt x="630235" y="251088"/>
                    <a:pt x="624440" y="230036"/>
                    <a:pt x="618644" y="208983"/>
                  </a:cubicBezTo>
                  <a:cubicBezTo>
                    <a:pt x="612844" y="202136"/>
                    <a:pt x="605463" y="200293"/>
                    <a:pt x="599531" y="200161"/>
                  </a:cubicBezTo>
                  <a:close/>
                  <a:moveTo>
                    <a:pt x="66722" y="200066"/>
                  </a:moveTo>
                  <a:cubicBezTo>
                    <a:pt x="60793" y="200197"/>
                    <a:pt x="53414" y="202039"/>
                    <a:pt x="47617" y="208879"/>
                  </a:cubicBezTo>
                  <a:cubicBezTo>
                    <a:pt x="41823" y="229914"/>
                    <a:pt x="36028" y="250949"/>
                    <a:pt x="36022" y="250970"/>
                  </a:cubicBezTo>
                  <a:cubicBezTo>
                    <a:pt x="36025" y="250995"/>
                    <a:pt x="37085" y="264127"/>
                    <a:pt x="46563" y="266754"/>
                  </a:cubicBezTo>
                  <a:cubicBezTo>
                    <a:pt x="94509" y="279904"/>
                    <a:pt x="134027" y="274124"/>
                    <a:pt x="134051" y="274120"/>
                  </a:cubicBezTo>
                  <a:cubicBezTo>
                    <a:pt x="134072" y="274119"/>
                    <a:pt x="140377" y="273581"/>
                    <a:pt x="141429" y="265702"/>
                  </a:cubicBezTo>
                  <a:cubicBezTo>
                    <a:pt x="119300" y="227831"/>
                    <a:pt x="77156" y="201528"/>
                    <a:pt x="77131" y="201513"/>
                  </a:cubicBezTo>
                  <a:cubicBezTo>
                    <a:pt x="77113" y="201507"/>
                    <a:pt x="72640" y="199934"/>
                    <a:pt x="66722" y="200066"/>
                  </a:cubicBezTo>
                  <a:close/>
                  <a:moveTo>
                    <a:pt x="345951" y="15963"/>
                  </a:moveTo>
                  <a:cubicBezTo>
                    <a:pt x="318451" y="19372"/>
                    <a:pt x="232576" y="18078"/>
                    <a:pt x="200456" y="23676"/>
                  </a:cubicBezTo>
                  <a:cubicBezTo>
                    <a:pt x="200413" y="23681"/>
                    <a:pt x="170399" y="26851"/>
                    <a:pt x="147753" y="49457"/>
                  </a:cubicBezTo>
                  <a:cubicBezTo>
                    <a:pt x="104009" y="112595"/>
                    <a:pt x="111388" y="135745"/>
                    <a:pt x="111388" y="135745"/>
                  </a:cubicBezTo>
                  <a:lnTo>
                    <a:pt x="117712" y="149951"/>
                  </a:lnTo>
                  <a:lnTo>
                    <a:pt x="351188" y="140480"/>
                  </a:lnTo>
                  <a:lnTo>
                    <a:pt x="351167" y="141442"/>
                  </a:lnTo>
                  <a:lnTo>
                    <a:pt x="549228" y="150321"/>
                  </a:lnTo>
                  <a:lnTo>
                    <a:pt x="555657" y="136189"/>
                  </a:lnTo>
                  <a:cubicBezTo>
                    <a:pt x="555667" y="136156"/>
                    <a:pt x="562055" y="113016"/>
                    <a:pt x="518364" y="50107"/>
                  </a:cubicBezTo>
                  <a:cubicBezTo>
                    <a:pt x="496514" y="26992"/>
                    <a:pt x="465671" y="24414"/>
                    <a:pt x="465640" y="24411"/>
                  </a:cubicBezTo>
                  <a:cubicBezTo>
                    <a:pt x="440191" y="19326"/>
                    <a:pt x="380091" y="18266"/>
                    <a:pt x="345951" y="15963"/>
                  </a:cubicBezTo>
                  <a:close/>
                  <a:moveTo>
                    <a:pt x="347331" y="0"/>
                  </a:moveTo>
                  <a:lnTo>
                    <a:pt x="347405" y="5"/>
                  </a:lnTo>
                  <a:lnTo>
                    <a:pt x="347499" y="0"/>
                  </a:lnTo>
                  <a:lnTo>
                    <a:pt x="347500" y="11"/>
                  </a:lnTo>
                  <a:lnTo>
                    <a:pt x="486215" y="8994"/>
                  </a:lnTo>
                  <a:cubicBezTo>
                    <a:pt x="523508" y="16702"/>
                    <a:pt x="528652" y="30835"/>
                    <a:pt x="537654" y="38544"/>
                  </a:cubicBezTo>
                  <a:cubicBezTo>
                    <a:pt x="553085" y="57816"/>
                    <a:pt x="572375" y="107923"/>
                    <a:pt x="581377" y="122056"/>
                  </a:cubicBezTo>
                  <a:lnTo>
                    <a:pt x="592950" y="122056"/>
                  </a:lnTo>
                  <a:cubicBezTo>
                    <a:pt x="592959" y="122034"/>
                    <a:pt x="600675" y="104066"/>
                    <a:pt x="616098" y="98930"/>
                  </a:cubicBezTo>
                  <a:cubicBezTo>
                    <a:pt x="628946" y="100213"/>
                    <a:pt x="641795" y="101497"/>
                    <a:pt x="641817" y="101499"/>
                  </a:cubicBezTo>
                  <a:cubicBezTo>
                    <a:pt x="641841" y="101514"/>
                    <a:pt x="652117" y="107932"/>
                    <a:pt x="662392" y="115632"/>
                  </a:cubicBezTo>
                  <a:cubicBezTo>
                    <a:pt x="667532" y="125901"/>
                    <a:pt x="664969" y="137454"/>
                    <a:pt x="664964" y="137473"/>
                  </a:cubicBezTo>
                  <a:lnTo>
                    <a:pt x="655963" y="145182"/>
                  </a:lnTo>
                  <a:lnTo>
                    <a:pt x="616098" y="158030"/>
                  </a:lnTo>
                  <a:lnTo>
                    <a:pt x="616098" y="170878"/>
                  </a:lnTo>
                  <a:lnTo>
                    <a:pt x="637959" y="177302"/>
                  </a:lnTo>
                  <a:lnTo>
                    <a:pt x="650819" y="196574"/>
                  </a:lnTo>
                  <a:lnTo>
                    <a:pt x="654677" y="220985"/>
                  </a:lnTo>
                  <a:cubicBezTo>
                    <a:pt x="655963" y="228694"/>
                    <a:pt x="662392" y="231264"/>
                    <a:pt x="666250" y="242827"/>
                  </a:cubicBezTo>
                  <a:cubicBezTo>
                    <a:pt x="668821" y="283929"/>
                    <a:pt x="659825" y="336589"/>
                    <a:pt x="659820" y="336617"/>
                  </a:cubicBezTo>
                  <a:lnTo>
                    <a:pt x="650819" y="370022"/>
                  </a:lnTo>
                  <a:cubicBezTo>
                    <a:pt x="650819" y="370071"/>
                    <a:pt x="650819" y="429148"/>
                    <a:pt x="650819" y="489508"/>
                  </a:cubicBezTo>
                  <a:lnTo>
                    <a:pt x="640701" y="506364"/>
                  </a:lnTo>
                  <a:lnTo>
                    <a:pt x="635387" y="508780"/>
                  </a:lnTo>
                  <a:cubicBezTo>
                    <a:pt x="635340" y="508780"/>
                    <a:pt x="599357" y="508780"/>
                    <a:pt x="563373" y="508780"/>
                  </a:cubicBezTo>
                  <a:cubicBezTo>
                    <a:pt x="551808" y="502361"/>
                    <a:pt x="550515" y="488245"/>
                    <a:pt x="550513" y="488223"/>
                  </a:cubicBezTo>
                  <a:lnTo>
                    <a:pt x="549228" y="445825"/>
                  </a:lnTo>
                  <a:lnTo>
                    <a:pt x="540226" y="439401"/>
                  </a:lnTo>
                  <a:lnTo>
                    <a:pt x="347019" y="443890"/>
                  </a:lnTo>
                  <a:lnTo>
                    <a:pt x="346972" y="444591"/>
                  </a:lnTo>
                  <a:lnTo>
                    <a:pt x="332816" y="444220"/>
                  </a:lnTo>
                  <a:lnTo>
                    <a:pt x="319040" y="444540"/>
                  </a:lnTo>
                  <a:lnTo>
                    <a:pt x="319012" y="443858"/>
                  </a:lnTo>
                  <a:lnTo>
                    <a:pt x="126144" y="438803"/>
                  </a:lnTo>
                  <a:lnTo>
                    <a:pt x="117185" y="445643"/>
                  </a:lnTo>
                  <a:lnTo>
                    <a:pt x="116131" y="488261"/>
                  </a:lnTo>
                  <a:cubicBezTo>
                    <a:pt x="116127" y="488293"/>
                    <a:pt x="114536" y="502473"/>
                    <a:pt x="102428" y="508780"/>
                  </a:cubicBezTo>
                  <a:cubicBezTo>
                    <a:pt x="66590" y="508254"/>
                    <a:pt x="30751" y="508254"/>
                    <a:pt x="30751" y="508254"/>
                  </a:cubicBezTo>
                  <a:cubicBezTo>
                    <a:pt x="30727" y="508255"/>
                    <a:pt x="21782" y="508755"/>
                    <a:pt x="15467" y="489839"/>
                  </a:cubicBezTo>
                  <a:cubicBezTo>
                    <a:pt x="14940" y="429333"/>
                    <a:pt x="14940" y="369352"/>
                    <a:pt x="14940" y="369352"/>
                  </a:cubicBezTo>
                  <a:lnTo>
                    <a:pt x="5981" y="336205"/>
                  </a:lnTo>
                  <a:cubicBezTo>
                    <a:pt x="5974" y="336161"/>
                    <a:pt x="-2451" y="283047"/>
                    <a:pt x="710" y="242026"/>
                  </a:cubicBezTo>
                  <a:cubicBezTo>
                    <a:pt x="4400" y="230451"/>
                    <a:pt x="10724" y="228346"/>
                    <a:pt x="12305" y="220980"/>
                  </a:cubicBezTo>
                  <a:lnTo>
                    <a:pt x="15467" y="195725"/>
                  </a:lnTo>
                  <a:lnTo>
                    <a:pt x="28116" y="177310"/>
                  </a:lnTo>
                  <a:lnTo>
                    <a:pt x="50252" y="170996"/>
                  </a:lnTo>
                  <a:lnTo>
                    <a:pt x="49725" y="157843"/>
                  </a:lnTo>
                  <a:lnTo>
                    <a:pt x="10724" y="145215"/>
                  </a:lnTo>
                  <a:lnTo>
                    <a:pt x="1237" y="137323"/>
                  </a:lnTo>
                  <a:cubicBezTo>
                    <a:pt x="1232" y="137294"/>
                    <a:pt x="-865" y="125210"/>
                    <a:pt x="4400" y="115225"/>
                  </a:cubicBezTo>
                  <a:cubicBezTo>
                    <a:pt x="14413" y="107859"/>
                    <a:pt x="24427" y="101019"/>
                    <a:pt x="24427" y="101019"/>
                  </a:cubicBezTo>
                  <a:cubicBezTo>
                    <a:pt x="24460" y="101015"/>
                    <a:pt x="37092" y="99440"/>
                    <a:pt x="49725" y="98389"/>
                  </a:cubicBezTo>
                  <a:cubicBezTo>
                    <a:pt x="65536" y="104176"/>
                    <a:pt x="72914" y="121539"/>
                    <a:pt x="72914" y="121539"/>
                  </a:cubicBezTo>
                  <a:lnTo>
                    <a:pt x="84509" y="121539"/>
                  </a:lnTo>
                  <a:cubicBezTo>
                    <a:pt x="93995" y="107859"/>
                    <a:pt x="112969" y="57350"/>
                    <a:pt x="128780" y="38408"/>
                  </a:cubicBezTo>
                  <a:cubicBezTo>
                    <a:pt x="137212" y="30516"/>
                    <a:pt x="143537" y="15784"/>
                    <a:pt x="179902" y="8418"/>
                  </a:cubicBezTo>
                  <a:lnTo>
                    <a:pt x="347317" y="9"/>
                  </a:lnTo>
                  <a:close/>
                </a:path>
              </a:pathLst>
            </a:custGeom>
            <a:solidFill>
              <a:srgbClr val="7FC241"/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/>
            <a:p>
              <a:endParaRPr lang="en-US" sz="1200" dirty="0">
                <a:latin typeface="+mj-lt"/>
              </a:endParaRPr>
            </a:p>
          </p:txBody>
        </p:sp>
      </p:grpSp>
      <p:sp>
        <p:nvSpPr>
          <p:cNvPr id="79" name="Retângulo 78"/>
          <p:cNvSpPr/>
          <p:nvPr/>
        </p:nvSpPr>
        <p:spPr>
          <a:xfrm>
            <a:off x="1265624" y="2057251"/>
            <a:ext cx="691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de 300mil km rodados ;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705267" y="5274384"/>
            <a:ext cx="432000" cy="432000"/>
            <a:chOff x="3916228" y="4756976"/>
            <a:chExt cx="1012500" cy="1012500"/>
          </a:xfrm>
        </p:grpSpPr>
        <p:sp>
          <p:nvSpPr>
            <p:cNvPr id="49" name="Elipse 48"/>
            <p:cNvSpPr/>
            <p:nvPr/>
          </p:nvSpPr>
          <p:spPr>
            <a:xfrm>
              <a:off x="3916228" y="4756976"/>
              <a:ext cx="1012500" cy="1012500"/>
            </a:xfrm>
            <a:prstGeom prst="ellipse">
              <a:avLst/>
            </a:prstGeom>
            <a:noFill/>
            <a:ln w="28575">
              <a:solidFill>
                <a:srgbClr val="7FC2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9" rIns="51435" bIns="2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200">
                <a:latin typeface="+mj-lt"/>
              </a:endParaRPr>
            </a:p>
          </p:txBody>
        </p:sp>
        <p:grpSp>
          <p:nvGrpSpPr>
            <p:cNvPr id="50" name="Group 9"/>
            <p:cNvGrpSpPr>
              <a:grpSpLocks noChangeAspect="1"/>
            </p:cNvGrpSpPr>
            <p:nvPr/>
          </p:nvGrpSpPr>
          <p:grpSpPr bwMode="auto">
            <a:xfrm>
              <a:off x="4122114" y="4904491"/>
              <a:ext cx="600728" cy="717469"/>
              <a:chOff x="2659" y="3175"/>
              <a:chExt cx="247" cy="295"/>
            </a:xfrm>
          </p:grpSpPr>
          <p:sp>
            <p:nvSpPr>
              <p:cNvPr id="51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2666" y="3175"/>
                <a:ext cx="24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200">
                  <a:latin typeface="+mj-lt"/>
                </a:endParaRPr>
              </a:p>
            </p:txBody>
          </p:sp>
          <p:sp>
            <p:nvSpPr>
              <p:cNvPr id="52" name="Freeform 10"/>
              <p:cNvSpPr>
                <a:spLocks noEditPoints="1"/>
              </p:cNvSpPr>
              <p:nvPr/>
            </p:nvSpPr>
            <p:spPr bwMode="auto">
              <a:xfrm>
                <a:off x="2659" y="3186"/>
                <a:ext cx="240" cy="284"/>
              </a:xfrm>
              <a:custGeom>
                <a:avLst/>
                <a:gdLst>
                  <a:gd name="T0" fmla="*/ 286 w 288"/>
                  <a:gd name="T1" fmla="*/ 169 h 339"/>
                  <a:gd name="T2" fmla="*/ 269 w 288"/>
                  <a:gd name="T3" fmla="*/ 164 h 339"/>
                  <a:gd name="T4" fmla="*/ 208 w 288"/>
                  <a:gd name="T5" fmla="*/ 151 h 339"/>
                  <a:gd name="T6" fmla="*/ 222 w 288"/>
                  <a:gd name="T7" fmla="*/ 155 h 339"/>
                  <a:gd name="T8" fmla="*/ 263 w 288"/>
                  <a:gd name="T9" fmla="*/ 183 h 339"/>
                  <a:gd name="T10" fmla="*/ 271 w 288"/>
                  <a:gd name="T11" fmla="*/ 214 h 339"/>
                  <a:gd name="T12" fmla="*/ 210 w 288"/>
                  <a:gd name="T13" fmla="*/ 339 h 339"/>
                  <a:gd name="T14" fmla="*/ 184 w 288"/>
                  <a:gd name="T15" fmla="*/ 280 h 339"/>
                  <a:gd name="T16" fmla="*/ 185 w 288"/>
                  <a:gd name="T17" fmla="*/ 203 h 339"/>
                  <a:gd name="T18" fmla="*/ 208 w 288"/>
                  <a:gd name="T19" fmla="*/ 151 h 339"/>
                  <a:gd name="T20" fmla="*/ 269 w 288"/>
                  <a:gd name="T21" fmla="*/ 156 h 339"/>
                  <a:gd name="T22" fmla="*/ 248 w 288"/>
                  <a:gd name="T23" fmla="*/ 150 h 339"/>
                  <a:gd name="T24" fmla="*/ 240 w 288"/>
                  <a:gd name="T25" fmla="*/ 123 h 339"/>
                  <a:gd name="T26" fmla="*/ 237 w 288"/>
                  <a:gd name="T27" fmla="*/ 151 h 339"/>
                  <a:gd name="T28" fmla="*/ 240 w 288"/>
                  <a:gd name="T29" fmla="*/ 123 h 339"/>
                  <a:gd name="T30" fmla="*/ 226 w 288"/>
                  <a:gd name="T31" fmla="*/ 125 h 339"/>
                  <a:gd name="T32" fmla="*/ 200 w 288"/>
                  <a:gd name="T33" fmla="*/ 125 h 339"/>
                  <a:gd name="T34" fmla="*/ 176 w 288"/>
                  <a:gd name="T35" fmla="*/ 102 h 339"/>
                  <a:gd name="T36" fmla="*/ 182 w 288"/>
                  <a:gd name="T37" fmla="*/ 149 h 339"/>
                  <a:gd name="T38" fmla="*/ 176 w 288"/>
                  <a:gd name="T39" fmla="*/ 102 h 339"/>
                  <a:gd name="T40" fmla="*/ 18 w 288"/>
                  <a:gd name="T41" fmla="*/ 64 h 339"/>
                  <a:gd name="T42" fmla="*/ 2 w 288"/>
                  <a:gd name="T43" fmla="*/ 68 h 339"/>
                  <a:gd name="T44" fmla="*/ 80 w 288"/>
                  <a:gd name="T45" fmla="*/ 50 h 339"/>
                  <a:gd name="T46" fmla="*/ 103 w 288"/>
                  <a:gd name="T47" fmla="*/ 101 h 339"/>
                  <a:gd name="T48" fmla="*/ 104 w 288"/>
                  <a:gd name="T49" fmla="*/ 177 h 339"/>
                  <a:gd name="T50" fmla="*/ 78 w 288"/>
                  <a:gd name="T51" fmla="*/ 237 h 339"/>
                  <a:gd name="T52" fmla="*/ 17 w 288"/>
                  <a:gd name="T53" fmla="*/ 112 h 339"/>
                  <a:gd name="T54" fmla="*/ 24 w 288"/>
                  <a:gd name="T55" fmla="*/ 82 h 339"/>
                  <a:gd name="T56" fmla="*/ 80 w 288"/>
                  <a:gd name="T57" fmla="*/ 50 h 339"/>
                  <a:gd name="T58" fmla="*/ 39 w 288"/>
                  <a:gd name="T59" fmla="*/ 49 h 339"/>
                  <a:gd name="T60" fmla="*/ 19 w 288"/>
                  <a:gd name="T61" fmla="*/ 54 h 339"/>
                  <a:gd name="T62" fmla="*/ 48 w 288"/>
                  <a:gd name="T63" fmla="*/ 21 h 339"/>
                  <a:gd name="T64" fmla="*/ 51 w 288"/>
                  <a:gd name="T65" fmla="*/ 50 h 339"/>
                  <a:gd name="T66" fmla="*/ 48 w 288"/>
                  <a:gd name="T67" fmla="*/ 21 h 339"/>
                  <a:gd name="T68" fmla="*/ 88 w 288"/>
                  <a:gd name="T69" fmla="*/ 24 h 339"/>
                  <a:gd name="T70" fmla="*/ 62 w 288"/>
                  <a:gd name="T71" fmla="*/ 24 h 339"/>
                  <a:gd name="T72" fmla="*/ 112 w 288"/>
                  <a:gd name="T73" fmla="*/ 1 h 339"/>
                  <a:gd name="T74" fmla="*/ 106 w 288"/>
                  <a:gd name="T75" fmla="*/ 47 h 339"/>
                  <a:gd name="T76" fmla="*/ 112 w 288"/>
                  <a:gd name="T77" fmla="*/ 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8" h="339">
                    <a:moveTo>
                      <a:pt x="281" y="156"/>
                    </a:moveTo>
                    <a:cubicBezTo>
                      <a:pt x="285" y="157"/>
                      <a:pt x="288" y="163"/>
                      <a:pt x="286" y="169"/>
                    </a:cubicBezTo>
                    <a:cubicBezTo>
                      <a:pt x="284" y="175"/>
                      <a:pt x="280" y="179"/>
                      <a:pt x="274" y="178"/>
                    </a:cubicBezTo>
                    <a:cubicBezTo>
                      <a:pt x="270" y="177"/>
                      <a:pt x="267" y="171"/>
                      <a:pt x="269" y="164"/>
                    </a:cubicBezTo>
                    <a:cubicBezTo>
                      <a:pt x="270" y="159"/>
                      <a:pt x="275" y="155"/>
                      <a:pt x="281" y="156"/>
                    </a:cubicBezTo>
                    <a:close/>
                    <a:moveTo>
                      <a:pt x="208" y="151"/>
                    </a:moveTo>
                    <a:cubicBezTo>
                      <a:pt x="212" y="151"/>
                      <a:pt x="216" y="152"/>
                      <a:pt x="219" y="154"/>
                    </a:cubicBezTo>
                    <a:cubicBezTo>
                      <a:pt x="220" y="154"/>
                      <a:pt x="221" y="155"/>
                      <a:pt x="222" y="155"/>
                    </a:cubicBezTo>
                    <a:cubicBezTo>
                      <a:pt x="222" y="155"/>
                      <a:pt x="222" y="155"/>
                      <a:pt x="222" y="156"/>
                    </a:cubicBezTo>
                    <a:cubicBezTo>
                      <a:pt x="230" y="160"/>
                      <a:pt x="257" y="176"/>
                      <a:pt x="263" y="183"/>
                    </a:cubicBezTo>
                    <a:cubicBezTo>
                      <a:pt x="269" y="189"/>
                      <a:pt x="272" y="196"/>
                      <a:pt x="272" y="204"/>
                    </a:cubicBezTo>
                    <a:cubicBezTo>
                      <a:pt x="272" y="208"/>
                      <a:pt x="271" y="210"/>
                      <a:pt x="271" y="214"/>
                    </a:cubicBezTo>
                    <a:cubicBezTo>
                      <a:pt x="245" y="311"/>
                      <a:pt x="245" y="311"/>
                      <a:pt x="245" y="311"/>
                    </a:cubicBezTo>
                    <a:cubicBezTo>
                      <a:pt x="241" y="327"/>
                      <a:pt x="228" y="339"/>
                      <a:pt x="210" y="339"/>
                    </a:cubicBezTo>
                    <a:cubicBezTo>
                      <a:pt x="191" y="339"/>
                      <a:pt x="175" y="324"/>
                      <a:pt x="175" y="304"/>
                    </a:cubicBezTo>
                    <a:cubicBezTo>
                      <a:pt x="175" y="295"/>
                      <a:pt x="179" y="287"/>
                      <a:pt x="184" y="280"/>
                    </a:cubicBezTo>
                    <a:cubicBezTo>
                      <a:pt x="193" y="269"/>
                      <a:pt x="200" y="256"/>
                      <a:pt x="200" y="241"/>
                    </a:cubicBezTo>
                    <a:cubicBezTo>
                      <a:pt x="200" y="227"/>
                      <a:pt x="195" y="213"/>
                      <a:pt x="185" y="203"/>
                    </a:cubicBezTo>
                    <a:cubicBezTo>
                      <a:pt x="181" y="197"/>
                      <a:pt x="178" y="190"/>
                      <a:pt x="178" y="182"/>
                    </a:cubicBezTo>
                    <a:cubicBezTo>
                      <a:pt x="178" y="165"/>
                      <a:pt x="191" y="151"/>
                      <a:pt x="208" y="151"/>
                    </a:cubicBezTo>
                    <a:close/>
                    <a:moveTo>
                      <a:pt x="262" y="140"/>
                    </a:moveTo>
                    <a:cubicBezTo>
                      <a:pt x="268" y="142"/>
                      <a:pt x="271" y="149"/>
                      <a:pt x="269" y="156"/>
                    </a:cubicBezTo>
                    <a:cubicBezTo>
                      <a:pt x="267" y="163"/>
                      <a:pt x="262" y="167"/>
                      <a:pt x="255" y="166"/>
                    </a:cubicBezTo>
                    <a:cubicBezTo>
                      <a:pt x="250" y="164"/>
                      <a:pt x="246" y="157"/>
                      <a:pt x="248" y="150"/>
                    </a:cubicBezTo>
                    <a:cubicBezTo>
                      <a:pt x="250" y="143"/>
                      <a:pt x="256" y="139"/>
                      <a:pt x="262" y="140"/>
                    </a:cubicBezTo>
                    <a:close/>
                    <a:moveTo>
                      <a:pt x="240" y="123"/>
                    </a:moveTo>
                    <a:cubicBezTo>
                      <a:pt x="246" y="124"/>
                      <a:pt x="251" y="131"/>
                      <a:pt x="250" y="139"/>
                    </a:cubicBezTo>
                    <a:cubicBezTo>
                      <a:pt x="248" y="146"/>
                      <a:pt x="243" y="151"/>
                      <a:pt x="237" y="151"/>
                    </a:cubicBezTo>
                    <a:cubicBezTo>
                      <a:pt x="230" y="151"/>
                      <a:pt x="227" y="144"/>
                      <a:pt x="228" y="136"/>
                    </a:cubicBezTo>
                    <a:cubicBezTo>
                      <a:pt x="228" y="128"/>
                      <a:pt x="234" y="122"/>
                      <a:pt x="240" y="123"/>
                    </a:cubicBezTo>
                    <a:close/>
                    <a:moveTo>
                      <a:pt x="213" y="109"/>
                    </a:moveTo>
                    <a:cubicBezTo>
                      <a:pt x="220" y="109"/>
                      <a:pt x="226" y="116"/>
                      <a:pt x="226" y="125"/>
                    </a:cubicBezTo>
                    <a:cubicBezTo>
                      <a:pt x="226" y="134"/>
                      <a:pt x="220" y="141"/>
                      <a:pt x="213" y="141"/>
                    </a:cubicBezTo>
                    <a:cubicBezTo>
                      <a:pt x="206" y="141"/>
                      <a:pt x="200" y="134"/>
                      <a:pt x="200" y="125"/>
                    </a:cubicBezTo>
                    <a:cubicBezTo>
                      <a:pt x="200" y="116"/>
                      <a:pt x="206" y="109"/>
                      <a:pt x="213" y="109"/>
                    </a:cubicBezTo>
                    <a:close/>
                    <a:moveTo>
                      <a:pt x="176" y="102"/>
                    </a:moveTo>
                    <a:cubicBezTo>
                      <a:pt x="186" y="101"/>
                      <a:pt x="195" y="110"/>
                      <a:pt x="197" y="123"/>
                    </a:cubicBezTo>
                    <a:cubicBezTo>
                      <a:pt x="199" y="136"/>
                      <a:pt x="192" y="148"/>
                      <a:pt x="182" y="149"/>
                    </a:cubicBezTo>
                    <a:cubicBezTo>
                      <a:pt x="171" y="149"/>
                      <a:pt x="161" y="141"/>
                      <a:pt x="160" y="128"/>
                    </a:cubicBezTo>
                    <a:cubicBezTo>
                      <a:pt x="159" y="115"/>
                      <a:pt x="165" y="103"/>
                      <a:pt x="176" y="102"/>
                    </a:cubicBezTo>
                    <a:close/>
                    <a:moveTo>
                      <a:pt x="7" y="55"/>
                    </a:moveTo>
                    <a:cubicBezTo>
                      <a:pt x="12" y="54"/>
                      <a:pt x="17" y="57"/>
                      <a:pt x="18" y="64"/>
                    </a:cubicBezTo>
                    <a:cubicBezTo>
                      <a:pt x="20" y="69"/>
                      <a:pt x="17" y="75"/>
                      <a:pt x="13" y="76"/>
                    </a:cubicBezTo>
                    <a:cubicBezTo>
                      <a:pt x="8" y="78"/>
                      <a:pt x="4" y="73"/>
                      <a:pt x="2" y="68"/>
                    </a:cubicBezTo>
                    <a:cubicBezTo>
                      <a:pt x="0" y="62"/>
                      <a:pt x="3" y="56"/>
                      <a:pt x="7" y="55"/>
                    </a:cubicBezTo>
                    <a:close/>
                    <a:moveTo>
                      <a:pt x="80" y="50"/>
                    </a:moveTo>
                    <a:cubicBezTo>
                      <a:pt x="97" y="50"/>
                      <a:pt x="110" y="63"/>
                      <a:pt x="110" y="80"/>
                    </a:cubicBezTo>
                    <a:cubicBezTo>
                      <a:pt x="110" y="88"/>
                      <a:pt x="107" y="95"/>
                      <a:pt x="103" y="101"/>
                    </a:cubicBezTo>
                    <a:cubicBezTo>
                      <a:pt x="93" y="111"/>
                      <a:pt x="88" y="125"/>
                      <a:pt x="88" y="139"/>
                    </a:cubicBezTo>
                    <a:cubicBezTo>
                      <a:pt x="88" y="154"/>
                      <a:pt x="95" y="167"/>
                      <a:pt x="104" y="177"/>
                    </a:cubicBezTo>
                    <a:cubicBezTo>
                      <a:pt x="110" y="184"/>
                      <a:pt x="113" y="193"/>
                      <a:pt x="113" y="201"/>
                    </a:cubicBezTo>
                    <a:cubicBezTo>
                      <a:pt x="113" y="221"/>
                      <a:pt x="98" y="237"/>
                      <a:pt x="78" y="237"/>
                    </a:cubicBezTo>
                    <a:cubicBezTo>
                      <a:pt x="60" y="237"/>
                      <a:pt x="47" y="225"/>
                      <a:pt x="43" y="208"/>
                    </a:cubicBezTo>
                    <a:cubicBezTo>
                      <a:pt x="43" y="208"/>
                      <a:pt x="43" y="207"/>
                      <a:pt x="17" y="112"/>
                    </a:cubicBezTo>
                    <a:cubicBezTo>
                      <a:pt x="17" y="109"/>
                      <a:pt x="16" y="106"/>
                      <a:pt x="16" y="102"/>
                    </a:cubicBezTo>
                    <a:cubicBezTo>
                      <a:pt x="16" y="94"/>
                      <a:pt x="19" y="87"/>
                      <a:pt x="24" y="82"/>
                    </a:cubicBezTo>
                    <a:cubicBezTo>
                      <a:pt x="31" y="74"/>
                      <a:pt x="58" y="58"/>
                      <a:pt x="66" y="54"/>
                    </a:cubicBezTo>
                    <a:cubicBezTo>
                      <a:pt x="73" y="51"/>
                      <a:pt x="76" y="50"/>
                      <a:pt x="80" y="50"/>
                    </a:cubicBezTo>
                    <a:close/>
                    <a:moveTo>
                      <a:pt x="25" y="39"/>
                    </a:moveTo>
                    <a:cubicBezTo>
                      <a:pt x="31" y="37"/>
                      <a:pt x="37" y="42"/>
                      <a:pt x="39" y="49"/>
                    </a:cubicBezTo>
                    <a:cubicBezTo>
                      <a:pt x="41" y="56"/>
                      <a:pt x="37" y="63"/>
                      <a:pt x="32" y="64"/>
                    </a:cubicBezTo>
                    <a:cubicBezTo>
                      <a:pt x="26" y="65"/>
                      <a:pt x="21" y="61"/>
                      <a:pt x="19" y="54"/>
                    </a:cubicBezTo>
                    <a:cubicBezTo>
                      <a:pt x="17" y="47"/>
                      <a:pt x="20" y="40"/>
                      <a:pt x="25" y="39"/>
                    </a:cubicBezTo>
                    <a:close/>
                    <a:moveTo>
                      <a:pt x="48" y="21"/>
                    </a:moveTo>
                    <a:cubicBezTo>
                      <a:pt x="54" y="21"/>
                      <a:pt x="60" y="27"/>
                      <a:pt x="60" y="34"/>
                    </a:cubicBezTo>
                    <a:cubicBezTo>
                      <a:pt x="61" y="42"/>
                      <a:pt x="58" y="49"/>
                      <a:pt x="51" y="50"/>
                    </a:cubicBezTo>
                    <a:cubicBezTo>
                      <a:pt x="45" y="51"/>
                      <a:pt x="40" y="45"/>
                      <a:pt x="38" y="37"/>
                    </a:cubicBezTo>
                    <a:cubicBezTo>
                      <a:pt x="37" y="29"/>
                      <a:pt x="42" y="22"/>
                      <a:pt x="48" y="21"/>
                    </a:cubicBezTo>
                    <a:close/>
                    <a:moveTo>
                      <a:pt x="75" y="7"/>
                    </a:moveTo>
                    <a:cubicBezTo>
                      <a:pt x="82" y="7"/>
                      <a:pt x="88" y="15"/>
                      <a:pt x="88" y="24"/>
                    </a:cubicBezTo>
                    <a:cubicBezTo>
                      <a:pt x="88" y="33"/>
                      <a:pt x="82" y="40"/>
                      <a:pt x="75" y="40"/>
                    </a:cubicBezTo>
                    <a:cubicBezTo>
                      <a:pt x="68" y="40"/>
                      <a:pt x="62" y="33"/>
                      <a:pt x="62" y="24"/>
                    </a:cubicBezTo>
                    <a:cubicBezTo>
                      <a:pt x="62" y="15"/>
                      <a:pt x="68" y="7"/>
                      <a:pt x="75" y="7"/>
                    </a:cubicBezTo>
                    <a:close/>
                    <a:moveTo>
                      <a:pt x="112" y="1"/>
                    </a:moveTo>
                    <a:cubicBezTo>
                      <a:pt x="123" y="2"/>
                      <a:pt x="130" y="14"/>
                      <a:pt x="128" y="26"/>
                    </a:cubicBezTo>
                    <a:cubicBezTo>
                      <a:pt x="127" y="39"/>
                      <a:pt x="116" y="49"/>
                      <a:pt x="106" y="47"/>
                    </a:cubicBezTo>
                    <a:cubicBezTo>
                      <a:pt x="95" y="46"/>
                      <a:pt x="88" y="34"/>
                      <a:pt x="90" y="21"/>
                    </a:cubicBezTo>
                    <a:cubicBezTo>
                      <a:pt x="92" y="8"/>
                      <a:pt x="101" y="0"/>
                      <a:pt x="112" y="1"/>
                    </a:cubicBezTo>
                    <a:close/>
                  </a:path>
                </a:pathLst>
              </a:custGeom>
              <a:solidFill>
                <a:srgbClr val="7FC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200">
                  <a:latin typeface="+mj-lt"/>
                </a:endParaRPr>
              </a:p>
            </p:txBody>
          </p:sp>
        </p:grpSp>
      </p:grpSp>
      <p:sp>
        <p:nvSpPr>
          <p:cNvPr id="80" name="Retângulo 79"/>
          <p:cNvSpPr/>
          <p:nvPr/>
        </p:nvSpPr>
        <p:spPr>
          <a:xfrm>
            <a:off x="1265624" y="5246989"/>
            <a:ext cx="691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Deixou-se de emitir cerca de 40 toneladas de CO2;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4" name="Grupo 73"/>
          <p:cNvGrpSpPr/>
          <p:nvPr/>
        </p:nvGrpSpPr>
        <p:grpSpPr>
          <a:xfrm>
            <a:off x="705267" y="5784890"/>
            <a:ext cx="432000" cy="432000"/>
            <a:chOff x="1016653" y="6127009"/>
            <a:chExt cx="1012500" cy="1012500"/>
          </a:xfrm>
        </p:grpSpPr>
        <p:sp>
          <p:nvSpPr>
            <p:cNvPr id="75" name="Elipse 74"/>
            <p:cNvSpPr/>
            <p:nvPr/>
          </p:nvSpPr>
          <p:spPr>
            <a:xfrm>
              <a:off x="1016653" y="6127009"/>
              <a:ext cx="1012500" cy="1012500"/>
            </a:xfrm>
            <a:prstGeom prst="ellipse">
              <a:avLst/>
            </a:prstGeom>
            <a:noFill/>
            <a:ln w="28575">
              <a:solidFill>
                <a:srgbClr val="7FC2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9" rIns="51435" bIns="2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200">
                <a:latin typeface="+mj-lt"/>
              </a:endParaRPr>
            </a:p>
          </p:txBody>
        </p:sp>
        <p:sp>
          <p:nvSpPr>
            <p:cNvPr id="76" name="Oval 2"/>
            <p:cNvSpPr/>
            <p:nvPr/>
          </p:nvSpPr>
          <p:spPr bwMode="gray">
            <a:xfrm>
              <a:off x="1159961" y="6312059"/>
              <a:ext cx="725876" cy="642398"/>
            </a:xfrm>
            <a:custGeom>
              <a:avLst/>
              <a:gdLst/>
              <a:ahLst/>
              <a:cxnLst/>
              <a:rect l="l" t="t" r="r" b="b"/>
              <a:pathLst>
                <a:path w="927299" h="820522">
                  <a:moveTo>
                    <a:pt x="707639" y="500090"/>
                  </a:moveTo>
                  <a:cubicBezTo>
                    <a:pt x="703896" y="500090"/>
                    <a:pt x="700862" y="503124"/>
                    <a:pt x="700862" y="506867"/>
                  </a:cubicBezTo>
                  <a:lnTo>
                    <a:pt x="700862" y="525409"/>
                  </a:lnTo>
                  <a:cubicBezTo>
                    <a:pt x="668324" y="528068"/>
                    <a:pt x="647456" y="543000"/>
                    <a:pt x="647297" y="570162"/>
                  </a:cubicBezTo>
                  <a:cubicBezTo>
                    <a:pt x="646571" y="646406"/>
                    <a:pt x="758032" y="621355"/>
                    <a:pt x="752949" y="658387"/>
                  </a:cubicBezTo>
                  <a:cubicBezTo>
                    <a:pt x="742239" y="699232"/>
                    <a:pt x="678157" y="686162"/>
                    <a:pt x="676705" y="646951"/>
                  </a:cubicBezTo>
                  <a:lnTo>
                    <a:pt x="640762" y="650763"/>
                  </a:lnTo>
                  <a:cubicBezTo>
                    <a:pt x="640762" y="687876"/>
                    <a:pt x="669764" y="708138"/>
                    <a:pt x="700862" y="712369"/>
                  </a:cubicBezTo>
                  <a:lnTo>
                    <a:pt x="700862" y="728544"/>
                  </a:lnTo>
                  <a:cubicBezTo>
                    <a:pt x="700862" y="732287"/>
                    <a:pt x="703896" y="735321"/>
                    <a:pt x="707639" y="735321"/>
                  </a:cubicBezTo>
                  <a:lnTo>
                    <a:pt x="726035" y="735321"/>
                  </a:lnTo>
                  <a:cubicBezTo>
                    <a:pt x="729778" y="735321"/>
                    <a:pt x="732812" y="732287"/>
                    <a:pt x="732812" y="728544"/>
                  </a:cubicBezTo>
                  <a:lnTo>
                    <a:pt x="732812" y="711368"/>
                  </a:lnTo>
                  <a:cubicBezTo>
                    <a:pt x="755254" y="707361"/>
                    <a:pt x="787804" y="695686"/>
                    <a:pt x="787804" y="662199"/>
                  </a:cubicBezTo>
                  <a:cubicBezTo>
                    <a:pt x="788348" y="575063"/>
                    <a:pt x="685963" y="613185"/>
                    <a:pt x="683240" y="570707"/>
                  </a:cubicBezTo>
                  <a:cubicBezTo>
                    <a:pt x="683241" y="548378"/>
                    <a:pt x="743146" y="544566"/>
                    <a:pt x="748592" y="580509"/>
                  </a:cubicBezTo>
                  <a:lnTo>
                    <a:pt x="783447" y="580509"/>
                  </a:lnTo>
                  <a:cubicBezTo>
                    <a:pt x="785685" y="550253"/>
                    <a:pt x="764295" y="530367"/>
                    <a:pt x="732812" y="525371"/>
                  </a:cubicBezTo>
                  <a:lnTo>
                    <a:pt x="732812" y="506867"/>
                  </a:lnTo>
                  <a:cubicBezTo>
                    <a:pt x="732812" y="503124"/>
                    <a:pt x="729778" y="500090"/>
                    <a:pt x="726035" y="500090"/>
                  </a:cubicBezTo>
                  <a:close/>
                  <a:moveTo>
                    <a:pt x="716837" y="399598"/>
                  </a:moveTo>
                  <a:cubicBezTo>
                    <a:pt x="833072" y="399598"/>
                    <a:pt x="927299" y="493825"/>
                    <a:pt x="927299" y="610060"/>
                  </a:cubicBezTo>
                  <a:cubicBezTo>
                    <a:pt x="927299" y="726295"/>
                    <a:pt x="833072" y="820522"/>
                    <a:pt x="716837" y="820522"/>
                  </a:cubicBezTo>
                  <a:cubicBezTo>
                    <a:pt x="600602" y="820522"/>
                    <a:pt x="506375" y="726295"/>
                    <a:pt x="506375" y="610060"/>
                  </a:cubicBezTo>
                  <a:cubicBezTo>
                    <a:pt x="506375" y="493825"/>
                    <a:pt x="600602" y="399598"/>
                    <a:pt x="716837" y="399598"/>
                  </a:cubicBezTo>
                  <a:close/>
                  <a:moveTo>
                    <a:pt x="203818" y="273072"/>
                  </a:moveTo>
                  <a:lnTo>
                    <a:pt x="222213" y="273072"/>
                  </a:lnTo>
                  <a:cubicBezTo>
                    <a:pt x="225956" y="273072"/>
                    <a:pt x="228990" y="276106"/>
                    <a:pt x="228990" y="279849"/>
                  </a:cubicBezTo>
                  <a:lnTo>
                    <a:pt x="228990" y="298353"/>
                  </a:lnTo>
                  <a:cubicBezTo>
                    <a:pt x="260474" y="303349"/>
                    <a:pt x="281864" y="323235"/>
                    <a:pt x="279625" y="353491"/>
                  </a:cubicBezTo>
                  <a:lnTo>
                    <a:pt x="244771" y="353491"/>
                  </a:lnTo>
                  <a:cubicBezTo>
                    <a:pt x="239325" y="317548"/>
                    <a:pt x="179419" y="321360"/>
                    <a:pt x="179419" y="343688"/>
                  </a:cubicBezTo>
                  <a:cubicBezTo>
                    <a:pt x="182142" y="386167"/>
                    <a:pt x="284527" y="348045"/>
                    <a:pt x="283982" y="435181"/>
                  </a:cubicBezTo>
                  <a:cubicBezTo>
                    <a:pt x="283982" y="468668"/>
                    <a:pt x="251433" y="480343"/>
                    <a:pt x="228990" y="484350"/>
                  </a:cubicBezTo>
                  <a:lnTo>
                    <a:pt x="228990" y="501525"/>
                  </a:lnTo>
                  <a:cubicBezTo>
                    <a:pt x="228990" y="505268"/>
                    <a:pt x="225956" y="508303"/>
                    <a:pt x="222213" y="508303"/>
                  </a:cubicBezTo>
                  <a:lnTo>
                    <a:pt x="203818" y="508303"/>
                  </a:lnTo>
                  <a:cubicBezTo>
                    <a:pt x="200075" y="508303"/>
                    <a:pt x="197041" y="505268"/>
                    <a:pt x="197041" y="501525"/>
                  </a:cubicBezTo>
                  <a:lnTo>
                    <a:pt x="197041" y="485350"/>
                  </a:lnTo>
                  <a:cubicBezTo>
                    <a:pt x="165942" y="481119"/>
                    <a:pt x="136940" y="460858"/>
                    <a:pt x="136940" y="423745"/>
                  </a:cubicBezTo>
                  <a:lnTo>
                    <a:pt x="172883" y="419933"/>
                  </a:lnTo>
                  <a:cubicBezTo>
                    <a:pt x="174336" y="459144"/>
                    <a:pt x="238417" y="472214"/>
                    <a:pt x="249127" y="431369"/>
                  </a:cubicBezTo>
                  <a:cubicBezTo>
                    <a:pt x="254211" y="394336"/>
                    <a:pt x="142749" y="419388"/>
                    <a:pt x="143475" y="343144"/>
                  </a:cubicBezTo>
                  <a:cubicBezTo>
                    <a:pt x="143634" y="315982"/>
                    <a:pt x="164502" y="301050"/>
                    <a:pt x="197041" y="298391"/>
                  </a:cubicBezTo>
                  <a:lnTo>
                    <a:pt x="197041" y="279849"/>
                  </a:lnTo>
                  <a:cubicBezTo>
                    <a:pt x="197041" y="276106"/>
                    <a:pt x="200075" y="273072"/>
                    <a:pt x="203818" y="273072"/>
                  </a:cubicBezTo>
                  <a:close/>
                  <a:moveTo>
                    <a:pt x="210462" y="219910"/>
                  </a:moveTo>
                  <a:cubicBezTo>
                    <a:pt x="116144" y="219910"/>
                    <a:pt x="39685" y="296369"/>
                    <a:pt x="39685" y="390687"/>
                  </a:cubicBezTo>
                  <a:cubicBezTo>
                    <a:pt x="39685" y="485005"/>
                    <a:pt x="116144" y="561465"/>
                    <a:pt x="210462" y="561465"/>
                  </a:cubicBezTo>
                  <a:cubicBezTo>
                    <a:pt x="304780" y="561465"/>
                    <a:pt x="381240" y="485005"/>
                    <a:pt x="381240" y="390687"/>
                  </a:cubicBezTo>
                  <a:cubicBezTo>
                    <a:pt x="381240" y="296369"/>
                    <a:pt x="304780" y="219910"/>
                    <a:pt x="210462" y="219910"/>
                  </a:cubicBezTo>
                  <a:close/>
                  <a:moveTo>
                    <a:pt x="411726" y="100492"/>
                  </a:moveTo>
                  <a:cubicBezTo>
                    <a:pt x="407983" y="100492"/>
                    <a:pt x="404949" y="103526"/>
                    <a:pt x="404949" y="107269"/>
                  </a:cubicBezTo>
                  <a:lnTo>
                    <a:pt x="404949" y="125811"/>
                  </a:lnTo>
                  <a:cubicBezTo>
                    <a:pt x="372411" y="128470"/>
                    <a:pt x="351543" y="143402"/>
                    <a:pt x="351384" y="170564"/>
                  </a:cubicBezTo>
                  <a:cubicBezTo>
                    <a:pt x="350658" y="246808"/>
                    <a:pt x="462119" y="221757"/>
                    <a:pt x="457036" y="258789"/>
                  </a:cubicBezTo>
                  <a:cubicBezTo>
                    <a:pt x="446326" y="299634"/>
                    <a:pt x="382244" y="286564"/>
                    <a:pt x="380792" y="247353"/>
                  </a:cubicBezTo>
                  <a:lnTo>
                    <a:pt x="364168" y="249116"/>
                  </a:lnTo>
                  <a:cubicBezTo>
                    <a:pt x="387823" y="272580"/>
                    <a:pt x="404647" y="302418"/>
                    <a:pt x="412753" y="335723"/>
                  </a:cubicBezTo>
                  <a:lnTo>
                    <a:pt x="430122" y="335723"/>
                  </a:lnTo>
                  <a:cubicBezTo>
                    <a:pt x="433865" y="335723"/>
                    <a:pt x="436899" y="332688"/>
                    <a:pt x="436899" y="328946"/>
                  </a:cubicBezTo>
                  <a:lnTo>
                    <a:pt x="436899" y="311770"/>
                  </a:lnTo>
                  <a:cubicBezTo>
                    <a:pt x="459341" y="307763"/>
                    <a:pt x="491891" y="296088"/>
                    <a:pt x="491891" y="262601"/>
                  </a:cubicBezTo>
                  <a:cubicBezTo>
                    <a:pt x="492435" y="175465"/>
                    <a:pt x="390050" y="213587"/>
                    <a:pt x="387327" y="171109"/>
                  </a:cubicBezTo>
                  <a:cubicBezTo>
                    <a:pt x="387328" y="148780"/>
                    <a:pt x="447233" y="144968"/>
                    <a:pt x="452679" y="180911"/>
                  </a:cubicBezTo>
                  <a:lnTo>
                    <a:pt x="487534" y="180911"/>
                  </a:lnTo>
                  <a:cubicBezTo>
                    <a:pt x="489772" y="150655"/>
                    <a:pt x="468382" y="130769"/>
                    <a:pt x="436899" y="125773"/>
                  </a:cubicBezTo>
                  <a:lnTo>
                    <a:pt x="436899" y="107269"/>
                  </a:lnTo>
                  <a:cubicBezTo>
                    <a:pt x="436899" y="103526"/>
                    <a:pt x="433865" y="100492"/>
                    <a:pt x="430122" y="100492"/>
                  </a:cubicBezTo>
                  <a:close/>
                  <a:moveTo>
                    <a:pt x="420924" y="0"/>
                  </a:moveTo>
                  <a:cubicBezTo>
                    <a:pt x="537159" y="0"/>
                    <a:pt x="631386" y="94227"/>
                    <a:pt x="631386" y="210462"/>
                  </a:cubicBezTo>
                  <a:cubicBezTo>
                    <a:pt x="631386" y="326697"/>
                    <a:pt x="537159" y="420924"/>
                    <a:pt x="420924" y="420924"/>
                  </a:cubicBezTo>
                  <a:lnTo>
                    <a:pt x="417906" y="420620"/>
                  </a:lnTo>
                  <a:cubicBezTo>
                    <a:pt x="404207" y="522743"/>
                    <a:pt x="316491" y="601149"/>
                    <a:pt x="210462" y="601149"/>
                  </a:cubicBezTo>
                  <a:cubicBezTo>
                    <a:pt x="94227" y="601149"/>
                    <a:pt x="0" y="506922"/>
                    <a:pt x="0" y="390687"/>
                  </a:cubicBezTo>
                  <a:cubicBezTo>
                    <a:pt x="0" y="274452"/>
                    <a:pt x="94227" y="180225"/>
                    <a:pt x="210462" y="180225"/>
                  </a:cubicBezTo>
                  <a:lnTo>
                    <a:pt x="213800" y="180561"/>
                  </a:lnTo>
                  <a:cubicBezTo>
                    <a:pt x="227168" y="78417"/>
                    <a:pt x="314888" y="0"/>
                    <a:pt x="420924" y="0"/>
                  </a:cubicBezTo>
                  <a:close/>
                </a:path>
              </a:pathLst>
            </a:custGeom>
            <a:solidFill>
              <a:srgbClr val="7FC24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81" name="Retângulo 80"/>
          <p:cNvSpPr/>
          <p:nvPr/>
        </p:nvSpPr>
        <p:spPr>
          <a:xfrm>
            <a:off x="1265624" y="5751127"/>
            <a:ext cx="691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custo operacional é cerca de 1/3 do veículo à combustão.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3" name="Grupo 52"/>
          <p:cNvGrpSpPr/>
          <p:nvPr/>
        </p:nvGrpSpPr>
        <p:grpSpPr>
          <a:xfrm>
            <a:off x="705262" y="2619883"/>
            <a:ext cx="432000" cy="432000"/>
            <a:chOff x="-3126296" y="4106194"/>
            <a:chExt cx="1012500" cy="1012500"/>
          </a:xfrm>
        </p:grpSpPr>
        <p:sp>
          <p:nvSpPr>
            <p:cNvPr id="54" name="Elipse 53"/>
            <p:cNvSpPr/>
            <p:nvPr/>
          </p:nvSpPr>
          <p:spPr>
            <a:xfrm>
              <a:off x="-3126296" y="4106194"/>
              <a:ext cx="1012500" cy="1012500"/>
            </a:xfrm>
            <a:prstGeom prst="ellipse">
              <a:avLst/>
            </a:prstGeom>
            <a:noFill/>
            <a:ln w="28575">
              <a:solidFill>
                <a:srgbClr val="7FC2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9" rIns="51435" bIns="2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200">
                <a:latin typeface="+mj-lt"/>
              </a:endParaRPr>
            </a:p>
          </p:txBody>
        </p:sp>
        <p:sp>
          <p:nvSpPr>
            <p:cNvPr id="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2956596" y="4379081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>
                <a:latin typeface="+mj-lt"/>
              </a:endParaRPr>
            </a:p>
          </p:txBody>
        </p:sp>
        <p:grpSp>
          <p:nvGrpSpPr>
            <p:cNvPr id="56" name="Grupo 55"/>
            <p:cNvGrpSpPr/>
            <p:nvPr/>
          </p:nvGrpSpPr>
          <p:grpSpPr>
            <a:xfrm>
              <a:off x="-2747631" y="4699512"/>
              <a:ext cx="273050" cy="301625"/>
              <a:chOff x="-2451771" y="4583869"/>
              <a:chExt cx="273050" cy="301625"/>
            </a:xfrm>
          </p:grpSpPr>
          <p:sp>
            <p:nvSpPr>
              <p:cNvPr id="66" name="Oval 5"/>
              <p:cNvSpPr>
                <a:spLocks noChangeArrowheads="1"/>
              </p:cNvSpPr>
              <p:nvPr/>
            </p:nvSpPr>
            <p:spPr bwMode="auto">
              <a:xfrm>
                <a:off x="-2391446" y="4583869"/>
                <a:ext cx="152400" cy="152400"/>
              </a:xfrm>
              <a:prstGeom prst="ellipse">
                <a:avLst/>
              </a:prstGeom>
              <a:solidFill>
                <a:srgbClr val="7FC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200">
                  <a:latin typeface="+mj-lt"/>
                </a:endParaRPr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-2451771" y="4752144"/>
                <a:ext cx="273050" cy="133350"/>
              </a:xfrm>
              <a:custGeom>
                <a:avLst/>
                <a:gdLst>
                  <a:gd name="T0" fmla="*/ 225 w 292"/>
                  <a:gd name="T1" fmla="*/ 2 h 142"/>
                  <a:gd name="T2" fmla="*/ 200 w 292"/>
                  <a:gd name="T3" fmla="*/ 2 h 142"/>
                  <a:gd name="T4" fmla="*/ 163 w 292"/>
                  <a:gd name="T5" fmla="*/ 108 h 142"/>
                  <a:gd name="T6" fmla="*/ 151 w 292"/>
                  <a:gd name="T7" fmla="*/ 50 h 142"/>
                  <a:gd name="T8" fmla="*/ 179 w 292"/>
                  <a:gd name="T9" fmla="*/ 0 h 142"/>
                  <a:gd name="T10" fmla="*/ 146 w 292"/>
                  <a:gd name="T11" fmla="*/ 5 h 142"/>
                  <a:gd name="T12" fmla="*/ 113 w 292"/>
                  <a:gd name="T13" fmla="*/ 0 h 142"/>
                  <a:gd name="T14" fmla="*/ 141 w 292"/>
                  <a:gd name="T15" fmla="*/ 50 h 142"/>
                  <a:gd name="T16" fmla="*/ 129 w 292"/>
                  <a:gd name="T17" fmla="*/ 108 h 142"/>
                  <a:gd name="T18" fmla="*/ 92 w 292"/>
                  <a:gd name="T19" fmla="*/ 2 h 142"/>
                  <a:gd name="T20" fmla="*/ 65 w 292"/>
                  <a:gd name="T21" fmla="*/ 2 h 142"/>
                  <a:gd name="T22" fmla="*/ 0 w 292"/>
                  <a:gd name="T23" fmla="*/ 65 h 142"/>
                  <a:gd name="T24" fmla="*/ 0 w 292"/>
                  <a:gd name="T25" fmla="*/ 142 h 142"/>
                  <a:gd name="T26" fmla="*/ 292 w 292"/>
                  <a:gd name="T27" fmla="*/ 142 h 142"/>
                  <a:gd name="T28" fmla="*/ 292 w 292"/>
                  <a:gd name="T29" fmla="*/ 65 h 142"/>
                  <a:gd name="T30" fmla="*/ 225 w 292"/>
                  <a:gd name="T31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2" h="142">
                    <a:moveTo>
                      <a:pt x="225" y="2"/>
                    </a:moveTo>
                    <a:cubicBezTo>
                      <a:pt x="200" y="2"/>
                      <a:pt x="200" y="2"/>
                      <a:pt x="200" y="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68" y="3"/>
                      <a:pt x="157" y="5"/>
                      <a:pt x="146" y="5"/>
                    </a:cubicBezTo>
                    <a:cubicBezTo>
                      <a:pt x="135" y="5"/>
                      <a:pt x="123" y="3"/>
                      <a:pt x="113" y="0"/>
                    </a:cubicBezTo>
                    <a:cubicBezTo>
                      <a:pt x="141" y="50"/>
                      <a:pt x="141" y="50"/>
                      <a:pt x="141" y="50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37" y="2"/>
                      <a:pt x="0" y="31"/>
                      <a:pt x="0" y="65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42"/>
                      <a:pt x="271" y="142"/>
                      <a:pt x="292" y="142"/>
                    </a:cubicBezTo>
                    <a:cubicBezTo>
                      <a:pt x="292" y="65"/>
                      <a:pt x="292" y="65"/>
                      <a:pt x="292" y="65"/>
                    </a:cubicBezTo>
                    <a:cubicBezTo>
                      <a:pt x="292" y="35"/>
                      <a:pt x="261" y="2"/>
                      <a:pt x="225" y="2"/>
                    </a:cubicBezTo>
                    <a:close/>
                  </a:path>
                </a:pathLst>
              </a:custGeom>
              <a:solidFill>
                <a:srgbClr val="7FC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200">
                  <a:latin typeface="+mj-lt"/>
                </a:endParaRPr>
              </a:p>
            </p:txBody>
          </p:sp>
        </p:grpSp>
        <p:grpSp>
          <p:nvGrpSpPr>
            <p:cNvPr id="57" name="Grupo 56"/>
            <p:cNvGrpSpPr/>
            <p:nvPr/>
          </p:nvGrpSpPr>
          <p:grpSpPr>
            <a:xfrm>
              <a:off x="-3004935" y="4456659"/>
              <a:ext cx="273050" cy="301625"/>
              <a:chOff x="-2451771" y="4583869"/>
              <a:chExt cx="273050" cy="301625"/>
            </a:xfrm>
          </p:grpSpPr>
          <p:sp>
            <p:nvSpPr>
              <p:cNvPr id="64" name="Oval 5"/>
              <p:cNvSpPr>
                <a:spLocks noChangeArrowheads="1"/>
              </p:cNvSpPr>
              <p:nvPr/>
            </p:nvSpPr>
            <p:spPr bwMode="auto">
              <a:xfrm>
                <a:off x="-2391446" y="4583869"/>
                <a:ext cx="152400" cy="152400"/>
              </a:xfrm>
              <a:prstGeom prst="ellipse">
                <a:avLst/>
              </a:prstGeom>
              <a:solidFill>
                <a:srgbClr val="7FC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200">
                  <a:latin typeface="+mj-lt"/>
                </a:endParaRPr>
              </a:p>
            </p:txBody>
          </p:sp>
          <p:sp>
            <p:nvSpPr>
              <p:cNvPr id="65" name="Freeform 6"/>
              <p:cNvSpPr>
                <a:spLocks/>
              </p:cNvSpPr>
              <p:nvPr/>
            </p:nvSpPr>
            <p:spPr bwMode="auto">
              <a:xfrm>
                <a:off x="-2451771" y="4752144"/>
                <a:ext cx="273050" cy="133350"/>
              </a:xfrm>
              <a:custGeom>
                <a:avLst/>
                <a:gdLst>
                  <a:gd name="T0" fmla="*/ 225 w 292"/>
                  <a:gd name="T1" fmla="*/ 2 h 142"/>
                  <a:gd name="T2" fmla="*/ 200 w 292"/>
                  <a:gd name="T3" fmla="*/ 2 h 142"/>
                  <a:gd name="T4" fmla="*/ 163 w 292"/>
                  <a:gd name="T5" fmla="*/ 108 h 142"/>
                  <a:gd name="T6" fmla="*/ 151 w 292"/>
                  <a:gd name="T7" fmla="*/ 50 h 142"/>
                  <a:gd name="T8" fmla="*/ 179 w 292"/>
                  <a:gd name="T9" fmla="*/ 0 h 142"/>
                  <a:gd name="T10" fmla="*/ 146 w 292"/>
                  <a:gd name="T11" fmla="*/ 5 h 142"/>
                  <a:gd name="T12" fmla="*/ 113 w 292"/>
                  <a:gd name="T13" fmla="*/ 0 h 142"/>
                  <a:gd name="T14" fmla="*/ 141 w 292"/>
                  <a:gd name="T15" fmla="*/ 50 h 142"/>
                  <a:gd name="T16" fmla="*/ 129 w 292"/>
                  <a:gd name="T17" fmla="*/ 108 h 142"/>
                  <a:gd name="T18" fmla="*/ 92 w 292"/>
                  <a:gd name="T19" fmla="*/ 2 h 142"/>
                  <a:gd name="T20" fmla="*/ 65 w 292"/>
                  <a:gd name="T21" fmla="*/ 2 h 142"/>
                  <a:gd name="T22" fmla="*/ 0 w 292"/>
                  <a:gd name="T23" fmla="*/ 65 h 142"/>
                  <a:gd name="T24" fmla="*/ 0 w 292"/>
                  <a:gd name="T25" fmla="*/ 142 h 142"/>
                  <a:gd name="T26" fmla="*/ 292 w 292"/>
                  <a:gd name="T27" fmla="*/ 142 h 142"/>
                  <a:gd name="T28" fmla="*/ 292 w 292"/>
                  <a:gd name="T29" fmla="*/ 65 h 142"/>
                  <a:gd name="T30" fmla="*/ 225 w 292"/>
                  <a:gd name="T31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2" h="142">
                    <a:moveTo>
                      <a:pt x="225" y="2"/>
                    </a:moveTo>
                    <a:cubicBezTo>
                      <a:pt x="200" y="2"/>
                      <a:pt x="200" y="2"/>
                      <a:pt x="200" y="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68" y="3"/>
                      <a:pt x="157" y="5"/>
                      <a:pt x="146" y="5"/>
                    </a:cubicBezTo>
                    <a:cubicBezTo>
                      <a:pt x="135" y="5"/>
                      <a:pt x="123" y="3"/>
                      <a:pt x="113" y="0"/>
                    </a:cubicBezTo>
                    <a:cubicBezTo>
                      <a:pt x="141" y="50"/>
                      <a:pt x="141" y="50"/>
                      <a:pt x="141" y="50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37" y="2"/>
                      <a:pt x="0" y="31"/>
                      <a:pt x="0" y="65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42"/>
                      <a:pt x="271" y="142"/>
                      <a:pt x="292" y="142"/>
                    </a:cubicBezTo>
                    <a:cubicBezTo>
                      <a:pt x="292" y="65"/>
                      <a:pt x="292" y="65"/>
                      <a:pt x="292" y="65"/>
                    </a:cubicBezTo>
                    <a:cubicBezTo>
                      <a:pt x="292" y="35"/>
                      <a:pt x="261" y="2"/>
                      <a:pt x="225" y="2"/>
                    </a:cubicBezTo>
                    <a:close/>
                  </a:path>
                </a:pathLst>
              </a:custGeom>
              <a:solidFill>
                <a:srgbClr val="7FC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200">
                  <a:latin typeface="+mj-lt"/>
                </a:endParaRPr>
              </a:p>
            </p:txBody>
          </p:sp>
        </p:grpSp>
        <p:grpSp>
          <p:nvGrpSpPr>
            <p:cNvPr id="58" name="Grupo 57"/>
            <p:cNvGrpSpPr/>
            <p:nvPr/>
          </p:nvGrpSpPr>
          <p:grpSpPr>
            <a:xfrm>
              <a:off x="-2499915" y="4456659"/>
              <a:ext cx="273050" cy="301625"/>
              <a:chOff x="-2451771" y="4583869"/>
              <a:chExt cx="273050" cy="301625"/>
            </a:xfrm>
          </p:grpSpPr>
          <p:sp>
            <p:nvSpPr>
              <p:cNvPr id="62" name="Oval 5"/>
              <p:cNvSpPr>
                <a:spLocks noChangeArrowheads="1"/>
              </p:cNvSpPr>
              <p:nvPr/>
            </p:nvSpPr>
            <p:spPr bwMode="auto">
              <a:xfrm>
                <a:off x="-2391446" y="4583869"/>
                <a:ext cx="152400" cy="152400"/>
              </a:xfrm>
              <a:prstGeom prst="ellipse">
                <a:avLst/>
              </a:prstGeom>
              <a:solidFill>
                <a:srgbClr val="7FC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200">
                  <a:latin typeface="+mj-lt"/>
                </a:endParaRPr>
              </a:p>
            </p:txBody>
          </p:sp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-2451771" y="4752144"/>
                <a:ext cx="273050" cy="133350"/>
              </a:xfrm>
              <a:custGeom>
                <a:avLst/>
                <a:gdLst>
                  <a:gd name="T0" fmla="*/ 225 w 292"/>
                  <a:gd name="T1" fmla="*/ 2 h 142"/>
                  <a:gd name="T2" fmla="*/ 200 w 292"/>
                  <a:gd name="T3" fmla="*/ 2 h 142"/>
                  <a:gd name="T4" fmla="*/ 163 w 292"/>
                  <a:gd name="T5" fmla="*/ 108 h 142"/>
                  <a:gd name="T6" fmla="*/ 151 w 292"/>
                  <a:gd name="T7" fmla="*/ 50 h 142"/>
                  <a:gd name="T8" fmla="*/ 179 w 292"/>
                  <a:gd name="T9" fmla="*/ 0 h 142"/>
                  <a:gd name="T10" fmla="*/ 146 w 292"/>
                  <a:gd name="T11" fmla="*/ 5 h 142"/>
                  <a:gd name="T12" fmla="*/ 113 w 292"/>
                  <a:gd name="T13" fmla="*/ 0 h 142"/>
                  <a:gd name="T14" fmla="*/ 141 w 292"/>
                  <a:gd name="T15" fmla="*/ 50 h 142"/>
                  <a:gd name="T16" fmla="*/ 129 w 292"/>
                  <a:gd name="T17" fmla="*/ 108 h 142"/>
                  <a:gd name="T18" fmla="*/ 92 w 292"/>
                  <a:gd name="T19" fmla="*/ 2 h 142"/>
                  <a:gd name="T20" fmla="*/ 65 w 292"/>
                  <a:gd name="T21" fmla="*/ 2 h 142"/>
                  <a:gd name="T22" fmla="*/ 0 w 292"/>
                  <a:gd name="T23" fmla="*/ 65 h 142"/>
                  <a:gd name="T24" fmla="*/ 0 w 292"/>
                  <a:gd name="T25" fmla="*/ 142 h 142"/>
                  <a:gd name="T26" fmla="*/ 292 w 292"/>
                  <a:gd name="T27" fmla="*/ 142 h 142"/>
                  <a:gd name="T28" fmla="*/ 292 w 292"/>
                  <a:gd name="T29" fmla="*/ 65 h 142"/>
                  <a:gd name="T30" fmla="*/ 225 w 292"/>
                  <a:gd name="T31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2" h="142">
                    <a:moveTo>
                      <a:pt x="225" y="2"/>
                    </a:moveTo>
                    <a:cubicBezTo>
                      <a:pt x="200" y="2"/>
                      <a:pt x="200" y="2"/>
                      <a:pt x="200" y="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68" y="3"/>
                      <a:pt x="157" y="5"/>
                      <a:pt x="146" y="5"/>
                    </a:cubicBezTo>
                    <a:cubicBezTo>
                      <a:pt x="135" y="5"/>
                      <a:pt x="123" y="3"/>
                      <a:pt x="113" y="0"/>
                    </a:cubicBezTo>
                    <a:cubicBezTo>
                      <a:pt x="141" y="50"/>
                      <a:pt x="141" y="50"/>
                      <a:pt x="141" y="50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37" y="2"/>
                      <a:pt x="0" y="31"/>
                      <a:pt x="0" y="65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42"/>
                      <a:pt x="271" y="142"/>
                      <a:pt x="292" y="142"/>
                    </a:cubicBezTo>
                    <a:cubicBezTo>
                      <a:pt x="292" y="65"/>
                      <a:pt x="292" y="65"/>
                      <a:pt x="292" y="65"/>
                    </a:cubicBezTo>
                    <a:cubicBezTo>
                      <a:pt x="292" y="35"/>
                      <a:pt x="261" y="2"/>
                      <a:pt x="225" y="2"/>
                    </a:cubicBezTo>
                    <a:close/>
                  </a:path>
                </a:pathLst>
              </a:custGeom>
              <a:solidFill>
                <a:srgbClr val="7FC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200">
                  <a:latin typeface="+mj-lt"/>
                </a:endParaRPr>
              </a:p>
            </p:txBody>
          </p:sp>
        </p:grpSp>
        <p:grpSp>
          <p:nvGrpSpPr>
            <p:cNvPr id="59" name="Grupo 58"/>
            <p:cNvGrpSpPr/>
            <p:nvPr/>
          </p:nvGrpSpPr>
          <p:grpSpPr>
            <a:xfrm>
              <a:off x="-2747631" y="4215994"/>
              <a:ext cx="273050" cy="301625"/>
              <a:chOff x="-2451771" y="4583869"/>
              <a:chExt cx="273050" cy="301625"/>
            </a:xfrm>
          </p:grpSpPr>
          <p:sp>
            <p:nvSpPr>
              <p:cNvPr id="60" name="Oval 5"/>
              <p:cNvSpPr>
                <a:spLocks noChangeArrowheads="1"/>
              </p:cNvSpPr>
              <p:nvPr/>
            </p:nvSpPr>
            <p:spPr bwMode="auto">
              <a:xfrm>
                <a:off x="-2391446" y="4583869"/>
                <a:ext cx="152400" cy="152400"/>
              </a:xfrm>
              <a:prstGeom prst="ellipse">
                <a:avLst/>
              </a:prstGeom>
              <a:solidFill>
                <a:srgbClr val="7FC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200">
                  <a:latin typeface="+mj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-2451771" y="4752144"/>
                <a:ext cx="273050" cy="133350"/>
              </a:xfrm>
              <a:custGeom>
                <a:avLst/>
                <a:gdLst>
                  <a:gd name="T0" fmla="*/ 225 w 292"/>
                  <a:gd name="T1" fmla="*/ 2 h 142"/>
                  <a:gd name="T2" fmla="*/ 200 w 292"/>
                  <a:gd name="T3" fmla="*/ 2 h 142"/>
                  <a:gd name="T4" fmla="*/ 163 w 292"/>
                  <a:gd name="T5" fmla="*/ 108 h 142"/>
                  <a:gd name="T6" fmla="*/ 151 w 292"/>
                  <a:gd name="T7" fmla="*/ 50 h 142"/>
                  <a:gd name="T8" fmla="*/ 179 w 292"/>
                  <a:gd name="T9" fmla="*/ 0 h 142"/>
                  <a:gd name="T10" fmla="*/ 146 w 292"/>
                  <a:gd name="T11" fmla="*/ 5 h 142"/>
                  <a:gd name="T12" fmla="*/ 113 w 292"/>
                  <a:gd name="T13" fmla="*/ 0 h 142"/>
                  <a:gd name="T14" fmla="*/ 141 w 292"/>
                  <a:gd name="T15" fmla="*/ 50 h 142"/>
                  <a:gd name="T16" fmla="*/ 129 w 292"/>
                  <a:gd name="T17" fmla="*/ 108 h 142"/>
                  <a:gd name="T18" fmla="*/ 92 w 292"/>
                  <a:gd name="T19" fmla="*/ 2 h 142"/>
                  <a:gd name="T20" fmla="*/ 65 w 292"/>
                  <a:gd name="T21" fmla="*/ 2 h 142"/>
                  <a:gd name="T22" fmla="*/ 0 w 292"/>
                  <a:gd name="T23" fmla="*/ 65 h 142"/>
                  <a:gd name="T24" fmla="*/ 0 w 292"/>
                  <a:gd name="T25" fmla="*/ 142 h 142"/>
                  <a:gd name="T26" fmla="*/ 292 w 292"/>
                  <a:gd name="T27" fmla="*/ 142 h 142"/>
                  <a:gd name="T28" fmla="*/ 292 w 292"/>
                  <a:gd name="T29" fmla="*/ 65 h 142"/>
                  <a:gd name="T30" fmla="*/ 225 w 292"/>
                  <a:gd name="T31" fmla="*/ 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2" h="142">
                    <a:moveTo>
                      <a:pt x="225" y="2"/>
                    </a:moveTo>
                    <a:cubicBezTo>
                      <a:pt x="200" y="2"/>
                      <a:pt x="200" y="2"/>
                      <a:pt x="200" y="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68" y="3"/>
                      <a:pt x="157" y="5"/>
                      <a:pt x="146" y="5"/>
                    </a:cubicBezTo>
                    <a:cubicBezTo>
                      <a:pt x="135" y="5"/>
                      <a:pt x="123" y="3"/>
                      <a:pt x="113" y="0"/>
                    </a:cubicBezTo>
                    <a:cubicBezTo>
                      <a:pt x="141" y="50"/>
                      <a:pt x="141" y="50"/>
                      <a:pt x="141" y="50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37" y="2"/>
                      <a:pt x="0" y="31"/>
                      <a:pt x="0" y="65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42"/>
                      <a:pt x="271" y="142"/>
                      <a:pt x="292" y="142"/>
                    </a:cubicBezTo>
                    <a:cubicBezTo>
                      <a:pt x="292" y="65"/>
                      <a:pt x="292" y="65"/>
                      <a:pt x="292" y="65"/>
                    </a:cubicBezTo>
                    <a:cubicBezTo>
                      <a:pt x="292" y="35"/>
                      <a:pt x="261" y="2"/>
                      <a:pt x="225" y="2"/>
                    </a:cubicBezTo>
                    <a:close/>
                  </a:path>
                </a:pathLst>
              </a:custGeom>
              <a:solidFill>
                <a:srgbClr val="7FC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200">
                  <a:latin typeface="+mj-lt"/>
                </a:endParaRPr>
              </a:p>
            </p:txBody>
          </p:sp>
        </p:grpSp>
      </p:grpSp>
      <p:sp>
        <p:nvSpPr>
          <p:cNvPr id="82" name="Retângulo 81"/>
          <p:cNvSpPr/>
          <p:nvPr/>
        </p:nvSpPr>
        <p:spPr>
          <a:xfrm>
            <a:off x="1265624" y="2571094"/>
            <a:ext cx="6912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Comprovada a aderência a diferentes perfis de uso.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3" name="Imagem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62" y="4185141"/>
            <a:ext cx="504000" cy="504000"/>
          </a:xfrm>
          <a:prstGeom prst="rect">
            <a:avLst/>
          </a:prstGeom>
        </p:spPr>
      </p:pic>
      <p:pic>
        <p:nvPicPr>
          <p:cNvPr id="84" name="Imagem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62" y="3631727"/>
            <a:ext cx="504000" cy="504000"/>
          </a:xfrm>
          <a:prstGeom prst="rect">
            <a:avLst/>
          </a:prstGeom>
        </p:spPr>
      </p:pic>
      <p:pic>
        <p:nvPicPr>
          <p:cNvPr id="85" name="Imagem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720" y="1517292"/>
            <a:ext cx="551474" cy="504000"/>
          </a:xfrm>
          <a:prstGeom prst="rect">
            <a:avLst/>
          </a:prstGeom>
        </p:spPr>
      </p:pic>
      <p:sp>
        <p:nvSpPr>
          <p:cNvPr id="86" name="Retângulo 85"/>
          <p:cNvSpPr/>
          <p:nvPr/>
        </p:nvSpPr>
        <p:spPr>
          <a:xfrm>
            <a:off x="299903" y="1021649"/>
            <a:ext cx="54731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Experiência adquirida com o laboratório real</a:t>
            </a:r>
            <a:endParaRPr lang="pt-BR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299903" y="3162604"/>
            <a:ext cx="54731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Impactos mapeados são reduzidos</a:t>
            </a:r>
            <a:endParaRPr lang="pt-BR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299903" y="4804507"/>
            <a:ext cx="54731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Benefícios Constatados</a:t>
            </a:r>
            <a:endParaRPr lang="pt-BR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Retângulo 88"/>
          <p:cNvSpPr/>
          <p:nvPr/>
        </p:nvSpPr>
        <p:spPr>
          <a:xfrm>
            <a:off x="1265624" y="1514446"/>
            <a:ext cx="6912746" cy="33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de 4 mil eventos de recarga;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0" name="Retângulo 89"/>
          <p:cNvSpPr/>
          <p:nvPr/>
        </p:nvSpPr>
        <p:spPr>
          <a:xfrm>
            <a:off x="1265624" y="3638914"/>
            <a:ext cx="744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+ 1,6% na demanda por energia, para frota de 6MM de elétricos em 2030;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1265624" y="4184362"/>
            <a:ext cx="7441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80% das 50mil redes avaliadas suportam, sem adequação, </a:t>
            </a:r>
            <a:r>
              <a:rPr lang="pt-BR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VEs</a:t>
            </a: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em 5% das residências.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89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34" name="Grupo 33"/>
          <p:cNvGrpSpPr/>
          <p:nvPr/>
        </p:nvGrpSpPr>
        <p:grpSpPr>
          <a:xfrm>
            <a:off x="2767515" y="1277937"/>
            <a:ext cx="5702200" cy="3990749"/>
            <a:chOff x="2767515" y="1277937"/>
            <a:chExt cx="5273676" cy="3690842"/>
          </a:xfrm>
        </p:grpSpPr>
        <p:sp>
          <p:nvSpPr>
            <p:cNvPr id="19" name="CaixaDeTexto 18"/>
            <p:cNvSpPr txBox="1">
              <a:spLocks noChangeAspect="1" noChangeArrowheads="1"/>
            </p:cNvSpPr>
            <p:nvPr/>
          </p:nvSpPr>
          <p:spPr bwMode="auto">
            <a:xfrm rot="16200000">
              <a:off x="2506060" y="1944033"/>
              <a:ext cx="856417" cy="33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/>
                <a:t>Básico</a:t>
              </a:r>
            </a:p>
          </p:txBody>
        </p:sp>
        <p:sp>
          <p:nvSpPr>
            <p:cNvPr id="20" name="Retângulo 19"/>
            <p:cNvSpPr>
              <a:spLocks noChangeAspect="1"/>
            </p:cNvSpPr>
            <p:nvPr/>
          </p:nvSpPr>
          <p:spPr>
            <a:xfrm>
              <a:off x="2781047" y="1277937"/>
              <a:ext cx="5260144" cy="35999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21" name="CaixaDeTexto 20"/>
            <p:cNvSpPr txBox="1">
              <a:spLocks noChangeAspect="1" noChangeArrowheads="1"/>
            </p:cNvSpPr>
            <p:nvPr/>
          </p:nvSpPr>
          <p:spPr bwMode="auto">
            <a:xfrm rot="16200000">
              <a:off x="2099968" y="3658672"/>
              <a:ext cx="1668600" cy="33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 dirty="0"/>
                <a:t>Alternativo</a:t>
              </a:r>
            </a:p>
          </p:txBody>
        </p:sp>
        <p:sp>
          <p:nvSpPr>
            <p:cNvPr id="22" name="CaixaDeTexto 21"/>
            <p:cNvSpPr txBox="1">
              <a:spLocks noChangeAspect="1" noChangeArrowheads="1"/>
            </p:cNvSpPr>
            <p:nvPr/>
          </p:nvSpPr>
          <p:spPr bwMode="auto">
            <a:xfrm rot="16200000">
              <a:off x="2127542" y="2129265"/>
              <a:ext cx="1668600" cy="33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 dirty="0" smtClean="0"/>
                <a:t>Básico</a:t>
              </a:r>
              <a:endParaRPr lang="pt-BR" altLang="pt-BR" sz="1500" b="1" dirty="0"/>
            </a:p>
          </p:txBody>
        </p:sp>
        <p:graphicFrame>
          <p:nvGraphicFramePr>
            <p:cNvPr id="23" name="Objeto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5529530"/>
                </p:ext>
              </p:extLst>
            </p:nvPr>
          </p:nvGraphicFramePr>
          <p:xfrm>
            <a:off x="3117850" y="1283836"/>
            <a:ext cx="1664504" cy="19610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94" name="Planilha" r:id="rId3" imgW="2400314" imgH="2828904" progId="Excel.Sheet.12">
                    <p:link updateAutomatic="1"/>
                  </p:oleObj>
                </mc:Choice>
                <mc:Fallback>
                  <p:oleObj name="Planilha" r:id="rId3" imgW="2400314" imgH="2828904" progId="Excel.Shee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17850" y="1283836"/>
                          <a:ext cx="1664504" cy="19610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6965509"/>
                </p:ext>
              </p:extLst>
            </p:nvPr>
          </p:nvGraphicFramePr>
          <p:xfrm>
            <a:off x="4614863" y="1287012"/>
            <a:ext cx="1662865" cy="1959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95" name="Planilha" r:id="rId5" imgW="2400314" imgH="2828904" progId="Excel.Sheet.12">
                    <p:link updateAutomatic="1"/>
                  </p:oleObj>
                </mc:Choice>
                <mc:Fallback>
                  <p:oleObj name="Planilha" r:id="rId5" imgW="2400314" imgH="2828904" progId="Excel.Shee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14863" y="1287012"/>
                          <a:ext cx="1662865" cy="1959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to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7426841"/>
                </p:ext>
              </p:extLst>
            </p:nvPr>
          </p:nvGraphicFramePr>
          <p:xfrm>
            <a:off x="6308724" y="1279074"/>
            <a:ext cx="1662866" cy="1959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96" name="Planilha" r:id="rId7" imgW="2400314" imgH="2828904" progId="Excel.Sheet.12">
                    <p:link updateAutomatic="1"/>
                  </p:oleObj>
                </mc:Choice>
                <mc:Fallback>
                  <p:oleObj name="Planilha" r:id="rId7" imgW="2400314" imgH="2828904" progId="Excel.Shee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08724" y="1279074"/>
                          <a:ext cx="1662866" cy="1959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to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074713"/>
                </p:ext>
              </p:extLst>
            </p:nvPr>
          </p:nvGraphicFramePr>
          <p:xfrm>
            <a:off x="3125787" y="3073430"/>
            <a:ext cx="1603888" cy="1888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97" name="Planilha" r:id="rId9" imgW="2400314" imgH="2828904" progId="Excel.Sheet.12">
                    <p:link updateAutomatic="1"/>
                  </p:oleObj>
                </mc:Choice>
                <mc:Fallback>
                  <p:oleObj name="Planilha" r:id="rId9" imgW="2400314" imgH="2828904" progId="Excel.Shee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25787" y="3073430"/>
                          <a:ext cx="1603888" cy="18889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9872704"/>
                </p:ext>
              </p:extLst>
            </p:nvPr>
          </p:nvGraphicFramePr>
          <p:xfrm>
            <a:off x="4629149" y="3078191"/>
            <a:ext cx="1603888" cy="1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98" name="Planilha" r:id="rId11" imgW="2400314" imgH="2828904" progId="Excel.Sheet.12">
                    <p:link updateAutomatic="1"/>
                  </p:oleObj>
                </mc:Choice>
                <mc:Fallback>
                  <p:oleObj name="Planilha" r:id="rId11" imgW="2400314" imgH="2828904" progId="Excel.Shee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29149" y="3078191"/>
                          <a:ext cx="1603888" cy="1890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to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2061671"/>
                </p:ext>
              </p:extLst>
            </p:nvPr>
          </p:nvGraphicFramePr>
          <p:xfrm>
            <a:off x="6343649" y="3054379"/>
            <a:ext cx="1603888" cy="1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99" name="Planilha" r:id="rId13" imgW="2400314" imgH="2828904" progId="Excel.Sheet.12">
                    <p:link updateAutomatic="1"/>
                  </p:oleObj>
                </mc:Choice>
                <mc:Fallback>
                  <p:oleObj name="Planilha" r:id="rId13" imgW="2400314" imgH="2828904" progId="Excel.Shee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343649" y="3054379"/>
                          <a:ext cx="1603888" cy="1890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upo 34"/>
          <p:cNvGrpSpPr/>
          <p:nvPr/>
        </p:nvGrpSpPr>
        <p:grpSpPr>
          <a:xfrm>
            <a:off x="572067" y="1282193"/>
            <a:ext cx="2119852" cy="4100109"/>
            <a:chOff x="765236" y="1282193"/>
            <a:chExt cx="1926683" cy="3726492"/>
          </a:xfrm>
        </p:grpSpPr>
        <p:sp>
          <p:nvSpPr>
            <p:cNvPr id="18" name="Retângulo 17"/>
            <p:cNvSpPr>
              <a:spLocks noChangeAspect="1"/>
            </p:cNvSpPr>
            <p:nvPr/>
          </p:nvSpPr>
          <p:spPr>
            <a:xfrm>
              <a:off x="765236" y="1282193"/>
              <a:ext cx="1926683" cy="3533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350">
                <a:ln>
                  <a:solidFill>
                    <a:schemeClr val="tx2"/>
                  </a:solidFill>
                </a:ln>
              </a:endParaRPr>
            </a:p>
          </p:txBody>
        </p:sp>
        <p:graphicFrame>
          <p:nvGraphicFramePr>
            <p:cNvPr id="29" name="Objeto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9653783"/>
                </p:ext>
              </p:extLst>
            </p:nvPr>
          </p:nvGraphicFramePr>
          <p:xfrm>
            <a:off x="954087" y="1288598"/>
            <a:ext cx="1654674" cy="196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00" name="Planilha" r:id="rId15" imgW="2400314" imgH="2848069" progId="Excel.Sheet.12">
                    <p:link updateAutomatic="1"/>
                  </p:oleObj>
                </mc:Choice>
                <mc:Fallback>
                  <p:oleObj name="Planilha" r:id="rId15" imgW="2400314" imgH="2848069" progId="Excel.Shee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54087" y="1288598"/>
                          <a:ext cx="1654674" cy="196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to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6228985"/>
                </p:ext>
              </p:extLst>
            </p:nvPr>
          </p:nvGraphicFramePr>
          <p:xfrm>
            <a:off x="976312" y="3044373"/>
            <a:ext cx="1654674" cy="196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01" name="Planilha" r:id="rId17" imgW="2400314" imgH="2848069" progId="Excel.Sheet.12">
                    <p:link updateAutomatic="1"/>
                  </p:oleObj>
                </mc:Choice>
                <mc:Fallback>
                  <p:oleObj name="Planilha" r:id="rId17" imgW="2400314" imgH="2848069" progId="Excel.Shee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76312" y="3044373"/>
                          <a:ext cx="1654674" cy="1964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CaixaDeTexto 30"/>
          <p:cNvSpPr txBox="1"/>
          <p:nvPr/>
        </p:nvSpPr>
        <p:spPr>
          <a:xfrm>
            <a:off x="572067" y="5382302"/>
            <a:ext cx="78976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200" b="1" dirty="0" smtClean="0"/>
              <a:t>Cenário Básico</a:t>
            </a:r>
            <a:r>
              <a:rPr lang="pt-BR" sz="1200" dirty="0" smtClean="0"/>
              <a:t>: </a:t>
            </a:r>
            <a:r>
              <a:rPr lang="pt-BR" sz="1200" dirty="0"/>
              <a:t>paridade tributária (II,IPI,PIS/COFINS, ICMS</a:t>
            </a:r>
            <a:r>
              <a:rPr lang="pt-BR" sz="1200" dirty="0" smtClean="0"/>
              <a:t>) com veículo popular ocorre em 2021</a:t>
            </a:r>
          </a:p>
          <a:p>
            <a:endParaRPr lang="pt-BR" sz="1200" dirty="0"/>
          </a:p>
          <a:p>
            <a:r>
              <a:rPr lang="pt-BR" sz="1200" b="1" dirty="0" smtClean="0"/>
              <a:t>Cenário Alternativo</a:t>
            </a:r>
            <a:r>
              <a:rPr lang="pt-BR" sz="1200" dirty="0" smtClean="0"/>
              <a:t>: esta mesma paridade ocorre em 2017</a:t>
            </a:r>
            <a:endParaRPr lang="pt-BR" sz="1200" dirty="0"/>
          </a:p>
        </p:txBody>
      </p:sp>
      <p:sp>
        <p:nvSpPr>
          <p:cNvPr id="32" name="Título 1"/>
          <p:cNvSpPr txBox="1">
            <a:spLocks/>
          </p:cNvSpPr>
          <p:nvPr/>
        </p:nvSpPr>
        <p:spPr bwMode="auto">
          <a:xfrm>
            <a:off x="1630363" y="19050"/>
            <a:ext cx="751363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7" rIns="91391" bIns="45697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+mj-lt"/>
                <a:ea typeface="ＭＳ Ｐゴシック" pitchFamily="-116" charset="-128"/>
                <a:cs typeface="MS PGothic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5pPr>
            <a:lvl6pPr marL="316361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6pPr>
            <a:lvl7pPr marL="632724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7pPr>
            <a:lvl8pPr marL="949085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8pPr>
            <a:lvl9pPr marL="1265447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pt-BR" sz="1800" kern="0" dirty="0" smtClean="0"/>
              <a:t>A CPFL projeta que até 2030 o Brasil terá 2,2MM de veículos elétricos no cenário mais conservador</a:t>
            </a:r>
            <a:endParaRPr lang="pt-BR" sz="1800" kern="0" dirty="0"/>
          </a:p>
        </p:txBody>
      </p:sp>
    </p:spTree>
    <p:extLst>
      <p:ext uri="{BB962C8B-B14F-4D97-AF65-F5344CB8AC3E}">
        <p14:creationId xmlns:p14="http://schemas.microsoft.com/office/powerpoint/2010/main" val="38407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to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63276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9" name="Slide do think-cell" r:id="rId4" imgW="270" imgH="270" progId="TCLayout.ActiveDocument.1">
                  <p:embed/>
                </p:oleObj>
              </mc:Choice>
              <mc:Fallback>
                <p:oleObj name="Slide do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Conteúdo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335315" y="19050"/>
            <a:ext cx="7808686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7" rIns="91391" bIns="45697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+mj-lt"/>
                <a:ea typeface="ＭＳ Ｐゴシック" pitchFamily="-116" charset="-128"/>
                <a:cs typeface="MS PGothic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5pPr>
            <a:lvl6pPr marL="316361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6pPr>
            <a:lvl7pPr marL="632724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7pPr>
            <a:lvl8pPr marL="949085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8pPr>
            <a:lvl9pPr marL="1265447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pt-BR" sz="1800" kern="0" dirty="0" smtClean="0"/>
              <a:t>Para alavancar o mercado de mobilidade elétrica no Brasil, alguns pontos ainda precisam ser endereçados</a:t>
            </a:r>
            <a:endParaRPr lang="pt-BR" sz="1800" kern="0" dirty="0"/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652310399"/>
              </p:ext>
            </p:extLst>
          </p:nvPr>
        </p:nvGraphicFramePr>
        <p:xfrm>
          <a:off x="217715" y="1682343"/>
          <a:ext cx="8621485" cy="410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2063750" y="4940300"/>
            <a:ext cx="50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Principais desafios da Mobilidade Elétrica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7404479"/>
              </p:ext>
            </p:extLst>
          </p:nvPr>
        </p:nvGraphicFramePr>
        <p:xfrm>
          <a:off x="1144194" y="1501381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7" name="Slide do think-cell" r:id="rId5" imgW="530" imgH="531" progId="TCLayout.ActiveDocument.1">
                  <p:embed/>
                </p:oleObj>
              </mc:Choice>
              <mc:Fallback>
                <p:oleObj name="Slide do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4" y="1501381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 hidden="1"/>
          <p:cNvSpPr/>
          <p:nvPr>
            <p:custDataLst>
              <p:tags r:id="rId3"/>
            </p:custDataLst>
          </p:nvPr>
        </p:nvSpPr>
        <p:spPr bwMode="auto">
          <a:xfrm>
            <a:off x="42991" y="-98619"/>
            <a:ext cx="72768" cy="257369"/>
          </a:xfrm>
          <a:prstGeom prst="rect">
            <a:avLst/>
          </a:prstGeom>
          <a:noFill/>
          <a:ln w="9525" cap="flat" cmpd="sng" algn="ctr">
            <a:solidFill>
              <a:srgbClr val="0000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pt-BR" u="none" strike="noStrike" cap="none" normalizeH="0" dirty="0" smtClean="0">
              <a:ln>
                <a:noFill/>
              </a:ln>
              <a:solidFill>
                <a:srgbClr val="000066"/>
              </a:solidFill>
              <a:effectLst/>
              <a:latin typeface="Verdana" panose="020B0604030504040204" pitchFamily="34" charset="0"/>
              <a:ea typeface="ＭＳ Ｐゴシック" panose="020B0600070205080204" pitchFamily="34" charset="-128"/>
              <a:sym typeface="Verdana" panose="020B0604030504040204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02438"/>
              </p:ext>
            </p:extLst>
          </p:nvPr>
        </p:nvGraphicFramePr>
        <p:xfrm>
          <a:off x="420914" y="1364345"/>
          <a:ext cx="4495951" cy="49030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95951"/>
              </a:tblGrid>
              <a:tr h="4286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sng" strike="noStrike" dirty="0">
                          <a:solidFill>
                            <a:srgbClr val="4D555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País</a:t>
                      </a:r>
                      <a:endParaRPr lang="pt-BR" sz="1800" b="1" i="0" u="sng" strike="noStrike" dirty="0">
                        <a:solidFill>
                          <a:srgbClr val="4D555B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745722">
                <a:tc>
                  <a:txBody>
                    <a:bodyPr/>
                    <a:lstStyle/>
                    <a:p>
                      <a:pPr marL="0" marR="0" indent="0" algn="l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Noruega</a:t>
                      </a:r>
                      <a:endParaRPr lang="pt-BR" sz="18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  <a:tr h="745722">
                <a:tc>
                  <a:txBody>
                    <a:bodyPr/>
                    <a:lstStyle/>
                    <a:p>
                      <a:pPr marL="0" marR="0" indent="0" algn="l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Holanda</a:t>
                      </a:r>
                      <a:endParaRPr lang="pt-BR" sz="18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  <a:tr h="745722">
                <a:tc>
                  <a:txBody>
                    <a:bodyPr/>
                    <a:lstStyle/>
                    <a:p>
                      <a:pPr marL="0" marR="0" indent="0" algn="l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u="none" strike="noStrike" cap="none" spc="0" baseline="0" dirty="0" smtClean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Alemanha</a:t>
                      </a:r>
                      <a:endParaRPr lang="pt-BR" sz="18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  <a:tr h="745722">
                <a:tc>
                  <a:txBody>
                    <a:bodyPr/>
                    <a:lstStyle/>
                    <a:p>
                      <a:pPr marL="0" marR="0" indent="0" algn="l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u="none" strike="noStrike" cap="none" spc="0" baseline="0" dirty="0" smtClean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Brasil*</a:t>
                      </a:r>
                      <a:endParaRPr lang="pt-BR" sz="18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  <a:tr h="745722">
                <a:tc>
                  <a:txBody>
                    <a:bodyPr/>
                    <a:lstStyle/>
                    <a:p>
                      <a:pPr marL="0" marR="0" indent="0" algn="l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França</a:t>
                      </a:r>
                      <a:endParaRPr lang="pt-BR" sz="18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  <a:tr h="745722">
                <a:tc>
                  <a:txBody>
                    <a:bodyPr/>
                    <a:lstStyle/>
                    <a:p>
                      <a:pPr marL="0" marR="0" indent="0" algn="l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Reino Unido</a:t>
                      </a:r>
                      <a:endParaRPr lang="pt-BR" sz="18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76954"/>
              </p:ext>
            </p:extLst>
          </p:nvPr>
        </p:nvGraphicFramePr>
        <p:xfrm>
          <a:off x="3285848" y="1363673"/>
          <a:ext cx="5727522" cy="49355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45489"/>
                <a:gridCol w="2082033"/>
              </a:tblGrid>
              <a:tr h="4674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sng" strike="noStrike" dirty="0" smtClean="0">
                          <a:solidFill>
                            <a:srgbClr val="4D555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Cessar Produção </a:t>
                      </a:r>
                      <a:endParaRPr lang="pt-BR" sz="2000" b="1" i="0" u="sng" strike="noStrike" dirty="0">
                        <a:solidFill>
                          <a:srgbClr val="4D555B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sng" strike="noStrike" dirty="0" smtClean="0">
                          <a:solidFill>
                            <a:srgbClr val="4D555B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Proibição uso</a:t>
                      </a:r>
                      <a:endParaRPr lang="pt-BR" sz="2000" b="1" i="0" u="sng" strike="noStrike" dirty="0">
                        <a:solidFill>
                          <a:srgbClr val="4D555B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744675"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2025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2030</a:t>
                      </a:r>
                      <a:endParaRPr lang="pt-BR" sz="2000" b="1" i="0" u="none" strike="noStrike" cap="none" spc="0" baseline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  <a:tr h="744675"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2025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2050</a:t>
                      </a:r>
                      <a:endParaRPr lang="pt-BR" sz="2000" b="1" i="0" u="none" strike="noStrike" cap="none" spc="0" baseline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  <a:tr h="744675"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2030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2050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  <a:tr h="744675"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2030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 dirty="0" smtClean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2040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  <a:tr h="744675"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2040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2055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  <a:tr h="744675"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2040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76807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u="none" strike="noStrike" cap="none" spc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Calibri"/>
                        </a:rPr>
                        <a:t>2050</a:t>
                      </a:r>
                      <a:endParaRPr lang="pt-BR" sz="2000" b="1" i="0" u="none" strike="noStrike" cap="none" spc="0" baseline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Calibri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pic>
        <p:nvPicPr>
          <p:cNvPr id="22" name="Picture 7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49" y="4977944"/>
            <a:ext cx="50400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49" y="5714908"/>
            <a:ext cx="50400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t="1" r="2126" b="6202"/>
          <a:stretch/>
        </p:blipFill>
        <p:spPr bwMode="auto">
          <a:xfrm>
            <a:off x="2422149" y="3504016"/>
            <a:ext cx="50400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5" t="1" r="3263" b="5088"/>
          <a:stretch/>
        </p:blipFill>
        <p:spPr bwMode="auto">
          <a:xfrm>
            <a:off x="2422149" y="2767052"/>
            <a:ext cx="50400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 descr="http://www.bandeirasnacionais.com/data/flags/ultra/no.png"/>
          <p:cNvPicPr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49" y="2030088"/>
            <a:ext cx="504000" cy="3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8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49" y="4240980"/>
            <a:ext cx="504000" cy="3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sz="quarter" idx="12"/>
          </p:nvPr>
        </p:nvSpPr>
        <p:spPr>
          <a:xfrm>
            <a:off x="736379" y="6618708"/>
            <a:ext cx="7971234" cy="144016"/>
          </a:xfrm>
        </p:spPr>
        <p:txBody>
          <a:bodyPr/>
          <a:lstStyle/>
          <a:p>
            <a:r>
              <a:rPr lang="pt-BR" sz="800" dirty="0"/>
              <a:t>* PLC 304/2017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35315" y="19050"/>
            <a:ext cx="7808686" cy="881063"/>
          </a:xfrm>
        </p:spPr>
        <p:txBody>
          <a:bodyPr/>
          <a:lstStyle/>
          <a:p>
            <a:r>
              <a:rPr lang="pt-BR" sz="1800" dirty="0" smtClean="0"/>
              <a:t>A tendência mundial de eletrificação da frota é evidenciada pelas metas de restrição de produção/uso de veículos à combustão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761466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67713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8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 hidden="1"/>
          <p:cNvSpPr/>
          <p:nvPr>
            <p:custDataLst>
              <p:tags r:id="rId3"/>
            </p:custDataLst>
          </p:nvPr>
        </p:nvSpPr>
        <p:spPr bwMode="auto">
          <a:xfrm>
            <a:off x="42991" y="-98619"/>
            <a:ext cx="72768" cy="257369"/>
          </a:xfrm>
          <a:prstGeom prst="rect">
            <a:avLst/>
          </a:prstGeom>
          <a:noFill/>
          <a:ln w="9525" cap="flat" cmpd="sng" algn="ctr">
            <a:solidFill>
              <a:srgbClr val="00006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pt-BR" u="none" strike="noStrike" cap="none" normalizeH="0" dirty="0" smtClean="0">
              <a:ln>
                <a:noFill/>
              </a:ln>
              <a:solidFill>
                <a:srgbClr val="000066"/>
              </a:solidFill>
              <a:effectLst/>
              <a:latin typeface="Verdana" panose="020B0604030504040204" pitchFamily="34" charset="0"/>
              <a:ea typeface="ＭＳ Ｐゴシック" panose="020B0600070205080204" pitchFamily="34" charset="-128"/>
              <a:sym typeface="Verdana" panose="020B0604030504040204" pitchFamily="34" charset="0"/>
            </a:endParaRPr>
          </a:p>
        </p:txBody>
      </p:sp>
      <p:sp>
        <p:nvSpPr>
          <p:cNvPr id="27" name="Espaço Reservado para Conteúdo 2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1630363" y="19050"/>
            <a:ext cx="7513637" cy="881063"/>
          </a:xfrm>
        </p:spPr>
        <p:txBody>
          <a:bodyPr/>
          <a:lstStyle/>
          <a:p>
            <a:r>
              <a:rPr lang="pt-BR" sz="1800" dirty="0" smtClean="0"/>
              <a:t>Atualmente, há uma agenda bastante ativa relacionadas ao tema mobilidade elétrica no Brasil</a:t>
            </a:r>
            <a:endParaRPr lang="pt-BR" sz="1800" dirty="0"/>
          </a:p>
        </p:txBody>
      </p:sp>
      <p:sp>
        <p:nvSpPr>
          <p:cNvPr id="8" name="Retângulo 7"/>
          <p:cNvSpPr/>
          <p:nvPr/>
        </p:nvSpPr>
        <p:spPr>
          <a:xfrm>
            <a:off x="300170" y="1359753"/>
            <a:ext cx="4097661" cy="3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Projetos de Lei em andamento</a:t>
            </a: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0170" y="2282959"/>
            <a:ext cx="42236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 4086/2012 </a:t>
            </a: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PLS 174/2014</a:t>
            </a:r>
            <a:endParaRPr lang="pt-BR" sz="1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&gt;"/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Isenção IPI para veículos elétricos, híbridos e seus componentes.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00170" y="3386633"/>
            <a:ext cx="432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PLC 64/2014</a:t>
            </a:r>
            <a:endParaRPr lang="pt-BR" sz="1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&gt;"/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Instalação de </a:t>
            </a:r>
            <a:r>
              <a:rPr lang="pt-BR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eletropostos</a:t>
            </a: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públicos, comerciais e residenciais;</a:t>
            </a:r>
          </a:p>
          <a:p>
            <a:pPr marL="800100" lvl="1" indent="-342900">
              <a:buFont typeface="Symbol" panose="05050102010706020507" pitchFamily="18" charset="2"/>
              <a:buChar char="&gt;"/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Obrigatoriedade das distribuidoras de energia elétrica.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00170" y="4982749"/>
            <a:ext cx="43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PLS 304/2017</a:t>
            </a:r>
            <a:endParaRPr lang="pt-BR" sz="1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&gt;"/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Cessar a produção de veículos a combustível fóssil em 2030;</a:t>
            </a:r>
          </a:p>
          <a:p>
            <a:pPr marL="800100" lvl="1" indent="-342900">
              <a:buFont typeface="Symbol" panose="05050102010706020507" pitchFamily="18" charset="2"/>
              <a:buChar char="&gt;"/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Cessas a circulação destes em 2040.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46170" y="1359753"/>
            <a:ext cx="4319999" cy="3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Movimentos Complementares  </a:t>
            </a: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746170" y="2282959"/>
            <a:ext cx="43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ANEEL</a:t>
            </a:r>
          </a:p>
          <a:p>
            <a:pPr marL="800100" lvl="1" indent="-342900">
              <a:buFont typeface="Symbol" panose="05050102010706020507" pitchFamily="18" charset="2"/>
              <a:buChar char="&gt;"/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Regulamentar o fornecimento de energia para recarga de veículos.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46170" y="3632854"/>
            <a:ext cx="43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Inovar Auto</a:t>
            </a:r>
            <a:endParaRPr lang="pt-BR" sz="1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&gt;"/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Redução de IPI como benefício para frotas mais eficientes.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746169" y="4982749"/>
            <a:ext cx="43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Rota 2030</a:t>
            </a: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&gt;"/>
            </a:pPr>
            <a:r>
              <a:rPr lang="pt-BR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GT </a:t>
            </a: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 – </a:t>
            </a:r>
            <a:r>
              <a:rPr lang="pt-BR" sz="12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Eletromobilidade</a:t>
            </a:r>
            <a:r>
              <a:rPr lang="pt-BR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&gt;"/>
            </a:pPr>
            <a:r>
              <a:rPr lang="pt-BR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Enquadramento do IPI para veículos elétricos e híbridos.</a:t>
            </a:r>
          </a:p>
        </p:txBody>
      </p:sp>
      <p:cxnSp>
        <p:nvCxnSpPr>
          <p:cNvPr id="3" name="Conector reto 2"/>
          <p:cNvCxnSpPr/>
          <p:nvPr/>
        </p:nvCxnSpPr>
        <p:spPr bwMode="auto">
          <a:xfrm>
            <a:off x="4572000" y="1483314"/>
            <a:ext cx="0" cy="4850863"/>
          </a:xfrm>
          <a:prstGeom prst="line">
            <a:avLst/>
          </a:prstGeom>
          <a:noFill/>
          <a:ln w="28575" cap="flat" cmpd="sng" algn="ctr">
            <a:solidFill>
              <a:srgbClr val="005C9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5740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84791" y="1755855"/>
            <a:ext cx="8322822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08"/>
              </a:spcBef>
              <a:spcAft>
                <a:spcPts val="600"/>
              </a:spcAft>
            </a:pPr>
            <a:r>
              <a:rPr lang="pt-BR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Infraestrutura pública: </a:t>
            </a: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Foco em rodovias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Cerca de 90% das recargas deve ocorrer em casa, diminuindo a necessidade de </a:t>
            </a:r>
            <a:r>
              <a:rPr lang="pt-BR" sz="1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eletropostos</a:t>
            </a: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nos centros urbanos.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08"/>
              </a:spcBef>
              <a:spcAft>
                <a:spcPts val="600"/>
              </a:spcAft>
            </a:pPr>
            <a:r>
              <a:rPr lang="pt-BR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Tributação: </a:t>
            </a: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enquadramento fiscal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Correto enquadramento fiscal para toda a cadeia produtiva e incentivo ao mercado nacional;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Paridade tributária para os veículos.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08"/>
              </a:spcBef>
              <a:spcAft>
                <a:spcPts val="600"/>
              </a:spcAft>
            </a:pPr>
            <a:r>
              <a:rPr lang="pt-BR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Padronização e regulamentação</a:t>
            </a: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condições mínimas para inserção da tecnologia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Padronização de conectores de </a:t>
            </a: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recarga;</a:t>
            </a: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Estabelecimento de normas técnicas e de segurança para </a:t>
            </a:r>
            <a:r>
              <a:rPr lang="pt-BR" sz="1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eletropostos</a:t>
            </a: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Regulamentação da recarga </a:t>
            </a: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pública;</a:t>
            </a: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Requisitos técnicos mínimos para produtos importados, observando as condições </a:t>
            </a:r>
            <a:r>
              <a:rPr lang="pt-BR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locais.</a:t>
            </a:r>
          </a:p>
          <a:p>
            <a:pPr marL="742950" lvl="1" indent="-285750">
              <a:lnSpc>
                <a:spcPts val="700"/>
              </a:lnSpc>
              <a:spcBef>
                <a:spcPts val="1108"/>
              </a:spcBef>
              <a:spcAft>
                <a:spcPts val="1108"/>
              </a:spcAft>
              <a:buFont typeface="Arial" panose="020B0604020202020204" pitchFamily="34" charset="0"/>
              <a:buChar char="•"/>
            </a:pPr>
            <a:endParaRPr lang="pt-B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630363" y="19050"/>
            <a:ext cx="751363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7" rIns="91391" bIns="45697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+mj-lt"/>
                <a:ea typeface="ＭＳ Ｐゴシック" pitchFamily="-116" charset="-128"/>
                <a:cs typeface="MS PGothic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  <a:ea typeface="ＭＳ Ｐゴシック" pitchFamily="-116" charset="-128"/>
                <a:cs typeface="MS PGothic" charset="0"/>
              </a:defRPr>
            </a:lvl5pPr>
            <a:lvl6pPr marL="316361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6pPr>
            <a:lvl7pPr marL="632724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7pPr>
            <a:lvl8pPr marL="949085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8pPr>
            <a:lvl9pPr marL="1265447" algn="r" rtl="0" fontAlgn="base">
              <a:spcBef>
                <a:spcPct val="0"/>
              </a:spcBef>
              <a:spcAft>
                <a:spcPct val="0"/>
              </a:spcAft>
              <a:defRPr sz="1385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pt-BR" sz="1800" dirty="0"/>
              <a:t>Para </a:t>
            </a:r>
            <a:r>
              <a:rPr lang="pt-BR" sz="1800" dirty="0" smtClean="0"/>
              <a:t>alavancar </a:t>
            </a:r>
            <a:r>
              <a:rPr lang="pt-BR" sz="1800" dirty="0"/>
              <a:t>a Mobilidade Elétrica no Brasil é necessário um conjunto de Políticas </a:t>
            </a:r>
            <a:r>
              <a:rPr lang="pt-BR" sz="1800" dirty="0" smtClean="0"/>
              <a:t>Públicas</a:t>
            </a:r>
            <a:endParaRPr lang="pt-BR" sz="1800" dirty="0"/>
          </a:p>
        </p:txBody>
      </p:sp>
      <p:sp>
        <p:nvSpPr>
          <p:cNvPr id="9" name="Retângulo 8"/>
          <p:cNvSpPr/>
          <p:nvPr/>
        </p:nvSpPr>
        <p:spPr>
          <a:xfrm>
            <a:off x="2276428" y="1046704"/>
            <a:ext cx="4591144" cy="411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Recomendações do projeto Emotive</a:t>
            </a:r>
            <a:endParaRPr lang="pt-BR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3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1.00000000000000000000E+00&quot;&gt;&lt;m_msothmcolidx val=&quot;0&quot;/&gt;&lt;m_rgb r=&quot;00&quot; g=&quot;70&quot; b=&quot;C0&quot;/&gt;&lt;m_nBrightness val=&quot;0&quot;/&gt;&lt;/elem&gt;&lt;elem m_fUsage=&quot;9.00000000000000022204E-01&quot;&gt;&lt;m_msothmcolidx val=&quot;0&quot;/&gt;&lt;m_rgb r=&quot;17&quot; g=&quot;13&quot; b=&quot;17&quot;/&gt;&lt;m_nBrightness val=&quot;0&quot;/&gt;&lt;/elem&gt;&lt;elem m_fUsage=&quot;8.10000000000000053291E-01&quot;&gt;&lt;m_msothmcolidx val=&quot;0&quot;/&gt;&lt;m_rgb r=&quot;FF&quot; g=&quot;78&quot; b=&quot;00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sq595tXEKNnrIbsNfp0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ucekZIDESv9ML39HIGu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VJ0R0yQTKdicyYmlLD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nkhBBwRmqDqa4wIoiKi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W9FQEJQwaxbBPX9wISM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MQV7tiReqQswa5.8sRH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oozGQZQLaQmaELMrZ.B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_BJTHhSfiOwtEKnXZS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R9zEzrekysfMuTBnQD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f_mkViQSKoiVu4G0cI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Pv2ndusUuXv0uU522Anw"/>
</p:tagLst>
</file>

<file path=ppt/theme/theme1.xml><?xml version="1.0" encoding="utf-8"?>
<a:theme xmlns:a="http://schemas.openxmlformats.org/drawingml/2006/main" name="15_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6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6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6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6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12595</TotalTime>
  <Words>729</Words>
  <Application>Microsoft Office PowerPoint</Application>
  <PresentationFormat>Apresentação na tela (4:3)</PresentationFormat>
  <Paragraphs>126</Paragraphs>
  <Slides>10</Slides>
  <Notes>3</Notes>
  <HiddenSlides>0</HiddenSlides>
  <MMClips>0</MMClips>
  <ScaleCrop>false</ScaleCrop>
  <HeadingPairs>
    <vt:vector size="10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Vínculos</vt:lpstr>
      </vt:variant>
      <vt:variant>
        <vt:i4>8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32" baseType="lpstr">
      <vt:lpstr>MS PGothic</vt:lpstr>
      <vt:lpstr>MS PGothic</vt:lpstr>
      <vt:lpstr>Arial</vt:lpstr>
      <vt:lpstr>Arial Narrow</vt:lpstr>
      <vt:lpstr>Calibri</vt:lpstr>
      <vt:lpstr>Symbol</vt:lpstr>
      <vt:lpstr>Tahoma</vt:lpstr>
      <vt:lpstr>Times New Roman</vt:lpstr>
      <vt:lpstr>Verdana</vt:lpstr>
      <vt:lpstr>Wingdings</vt:lpstr>
      <vt:lpstr>Wingdings 3</vt:lpstr>
      <vt:lpstr>15_Personalizar design</vt:lpstr>
      <vt:lpstr>2_Design padrão</vt:lpstr>
      <vt:lpstr>\\pfl-cps-file\Plan-Estrat\01. PEE\10. Economia e Prospecção\06. Exercícios de Prospecção\2017\01. Veículos Elétricos\Workshop Emotive\Pasta1!Plan1![Pasta1]Plan1 Gráfico 5</vt:lpstr>
      <vt:lpstr>\\pfl-cps-file\Plan-Estrat\01. PEE\10. Economia e Prospecção\06. Exercícios de Prospecção\2017\01. Veículos Elétricos\Workshop Emotive\Pasta1!Plan1![Pasta1]Plan1 Gráfico 6</vt:lpstr>
      <vt:lpstr>\\pfl-cps-file\Plan-Estrat\01. PEE\10. Economia e Prospecção\06. Exercícios de Prospecção\2017\01. Veículos Elétricos\Workshop Emotive\Pasta1!Plan1![Pasta1]Plan1 Gráfico 7</vt:lpstr>
      <vt:lpstr>\\pfl-cps-file\Plan-Estrat\01. PEE\10. Economia e Prospecção\06. Exercícios de Prospecção\2017\01. Veículos Elétricos\Workshop Emotive\graficos.xlsx!Plan1![graficos.xlsx]Plan1 Gráfico 9</vt:lpstr>
      <vt:lpstr>\\pfl-cps-file\Plan-Estrat\01. PEE\10. Economia e Prospecção\06. Exercícios de Prospecção\2017\01. Veículos Elétricos\Workshop Emotive\graficos.xlsx!Plan1![graficos.xlsx]Plan1 Gráfico 10</vt:lpstr>
      <vt:lpstr>\\pfl-cps-file\Plan-Estrat\01. PEE\10. Economia e Prospecção\06. Exercícios de Prospecção\2017\01. Veículos Elétricos\Workshop Emotive\graficos.xlsx!Plan1![graficos.xlsx]Plan1 Gráfico 11</vt:lpstr>
      <vt:lpstr>\\pfl-cps-file\Plan-Estrat\01. PEE\10. Economia e Prospecção\06. Exercícios de Prospecção\2017\01. Veículos Elétricos\Workshop Emotive\graficos de apoio1.xlsx!Plan1![graficos de apoio1.xlsx]Plan1 Gráfico 12</vt:lpstr>
      <vt:lpstr>\\pfl-cps-file\Plan-Estrat\01. PEE\10. Economia e Prospecção\06. Exercícios de Prospecção\2017\01. Veículos Elétricos\Workshop Emotive\graficos de apoio.xlsx!Plan1![graficos de apoio.xlsx]Plan1 Gráfico 13</vt:lpstr>
      <vt:lpstr>Slide do think-cell</vt:lpstr>
      <vt:lpstr>Audiência Pública – Mobilidade Elétrica   CPFL Energia</vt:lpstr>
      <vt:lpstr>CPFL Energia: Crescimento sustentável e forte geração de caixa</vt:lpstr>
      <vt:lpstr>Apresentação do PowerPoint</vt:lpstr>
      <vt:lpstr>Apresentação do PowerPoint</vt:lpstr>
      <vt:lpstr>Apresentação do PowerPoint</vt:lpstr>
      <vt:lpstr>Apresentação do PowerPoint</vt:lpstr>
      <vt:lpstr>A tendência mundial de eletrificação da frota é evidenciada pelas metas de restrição de produção/uso de veículos à combustão</vt:lpstr>
      <vt:lpstr>Atualmente, há uma agenda bastante ativa relacionadas ao tema mobilidade elétrica no Brasil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Distribuidora já arrecada para todos e fica com o risco sem devida remuneração</dc:title>
  <dc:creator>flevy.com</dc:creator>
  <cp:lastModifiedBy>Renato Povia Silva</cp:lastModifiedBy>
  <cp:revision>591</cp:revision>
  <dcterms:created xsi:type="dcterms:W3CDTF">2016-12-01T10:52:55Z</dcterms:created>
  <dcterms:modified xsi:type="dcterms:W3CDTF">2017-12-07T11:36:03Z</dcterms:modified>
</cp:coreProperties>
</file>