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15F3131-C567-48F1-90D7-C6A6DC2F8AFC}" type="datetimeFigureOut">
              <a:rPr lang="pt-BR" smtClean="0"/>
              <a:t>26/06/2019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5712617-7AB7-4AAC-9E2F-D26E1CDAEE5C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type="subTitle" idx="1"/>
          </p:nvPr>
        </p:nvSpPr>
        <p:spPr>
          <a:xfrm>
            <a:off x="1025062" y="2780928"/>
            <a:ext cx="6674414" cy="10801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Representação 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Comercial </a:t>
            </a:r>
            <a:endParaRPr lang="pt-BR" b="1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tividade Regulamentada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endParaRPr lang="pt-BR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Picture 1" descr="logotipo Forum SIRECO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51" y="5714019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9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5" y="1340768"/>
            <a:ext cx="7452816" cy="3129211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As  Profissões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Regulamentadas  possuem em seu bojo a Reserva de Mercado.  </a:t>
            </a:r>
            <a:endParaRPr lang="pt-BR" sz="1400" b="0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Esta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regulamentação se dá por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força de lei.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sz="140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S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ão exigidas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em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profissões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exercidas respeitando suas peculiaridades  como requisitos </a:t>
            </a:r>
            <a:r>
              <a:rPr lang="pt-BR" sz="14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para o desenvolvimento da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profissional.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Essas </a:t>
            </a:r>
            <a:r>
              <a:rPr lang="pt-BR" sz="14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atividades são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fiscalizadas</a:t>
            </a:r>
            <a:r>
              <a:rPr lang="pt-BR" sz="14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por entidades de classe, os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Conselhos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Regionais e Conselho Federal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,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que definem </a:t>
            </a:r>
            <a:r>
              <a:rPr lang="pt-BR" sz="14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os procedimentos técnicos e éticos </a:t>
            </a: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da categoria.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Para que seja explorada determinada atividade é necessário que haja um 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profissional habilitado</a:t>
            </a:r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na empresa.</a:t>
            </a:r>
            <a:endParaRPr lang="pt-BR" sz="1400" b="0" dirty="0" smtClean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None/>
            </a:pPr>
            <a:endParaRPr lang="pt-BR" sz="1400" b="0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44308" cy="1008112"/>
          </a:xfrm>
        </p:spPr>
        <p:txBody>
          <a:bodyPr>
            <a:normAutofit fontScale="90000"/>
          </a:bodyPr>
          <a:lstStyle/>
          <a:p>
            <a:r>
              <a:rPr lang="pt-BR" sz="2000" b="1" dirty="0" smtClean="0"/>
              <a:t/>
            </a:r>
            <a:br>
              <a:rPr lang="pt-BR" sz="2000" b="1" dirty="0" smtClean="0"/>
            </a:b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AS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PROFISSÕES REGULAMENTADAS E SUAS RESERVAS DE MERCADO</a:t>
            </a:r>
            <a:r>
              <a:rPr lang="pt-BR" sz="2000" b="1" dirty="0">
                <a:latin typeface="Bookman Old Style" panose="02050604050505020204" pitchFamily="18" charset="0"/>
              </a:rPr>
              <a:t>: </a:t>
            </a:r>
            <a:r>
              <a:rPr lang="pt-BR" sz="2000" dirty="0">
                <a:latin typeface="Bookman Old Style" panose="02050604050505020204" pitchFamily="18" charset="0"/>
              </a:rPr>
              <a:t/>
            </a:r>
            <a:br>
              <a:rPr lang="pt-BR" sz="2000" dirty="0">
                <a:latin typeface="Bookman Old Style" panose="02050604050505020204" pitchFamily="18" charset="0"/>
              </a:rPr>
            </a:br>
            <a:endParaRPr lang="pt-BR" sz="2000" dirty="0">
              <a:latin typeface="Bookman Old Style" panose="02050604050505020204" pitchFamily="18" charset="0"/>
            </a:endParaRPr>
          </a:p>
        </p:txBody>
      </p:sp>
      <p:pic>
        <p:nvPicPr>
          <p:cNvPr id="4" name="Picture 1" descr="logotipo Forum SIRE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6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667941"/>
            <a:ext cx="7380808" cy="363326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Dentre as atividades 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Regulamentadas, com lei própria e Conselho de Classe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, todas preveem 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obrigatoriedade de um profissional habilitado 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no corpo da atividade 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Empresarial, exceto a atividade de Músico e Técnico em Radiologia . </a:t>
            </a:r>
            <a:endParaRPr lang="pt-BR" sz="1200" b="0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Vejamos alguns exemplos: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t-BR" sz="1200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CORRETORES DE IMÓVEIS: Lei 6.530/78,</a:t>
            </a:r>
            <a:r>
              <a:rPr lang="pt-BR" sz="120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artigo 6º 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:As </a:t>
            </a:r>
            <a:r>
              <a:rPr lang="pt-BR" sz="12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pessoas jurídicas inscritas no Conselho Regional de Corretores de Imóveis sujeitam-se aos mesmos deveres e têm os mesmos direitos das pessoas físicas nele inscritas.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§ </a:t>
            </a:r>
            <a:r>
              <a:rPr lang="pt-BR" sz="12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pt-BR" sz="1200" b="0" u="sng" baseline="300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o</a:t>
            </a:r>
            <a:r>
              <a:rPr lang="pt-BR" sz="12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 As pessoas jurídicas a que se refere este artigo deverão ter como sócio gerente ou diretor um Corretor de Imóveis individualmente inscrito. </a:t>
            </a:r>
            <a:endParaRPr lang="pt-BR" sz="1200" b="0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pt-BR" sz="1200" b="0" dirty="0" smtClean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QUÍMICOS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: </a:t>
            </a:r>
            <a:r>
              <a:rPr lang="pt-BR" sz="12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Lei </a:t>
            </a:r>
            <a:r>
              <a:rPr lang="pt-BR" sz="12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2800/56: </a:t>
            </a:r>
            <a:r>
              <a:rPr lang="pt-BR" sz="1200" dirty="0" err="1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Art</a:t>
            </a:r>
            <a:r>
              <a:rPr lang="pt-BR" sz="12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27</a:t>
            </a:r>
            <a:r>
              <a:rPr lang="pt-BR" sz="12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. As turmas individuais de profissionais e as mais firmas, coletivas ou não, sociedades, associações, companhias e </a:t>
            </a:r>
            <a:r>
              <a:rPr lang="pt-BR" sz="1200" b="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empresas </a:t>
            </a:r>
            <a:r>
              <a:rPr lang="pt-BR" sz="1200" b="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em geral, e suas filiais, que explorem serviços para os quais são necessárias atividades de químico, especificadas no decreto-lei n.º 5.452, de 1 de maio de 1943 - Consolidação das Leis do Trabalho - ou nesta lei, deverão provar perante os Conselhos Regionais de Química que essas atividades são exercidas por profissional habilitado e registrado.</a:t>
            </a:r>
          </a:p>
          <a:p>
            <a:pPr>
              <a:lnSpc>
                <a:spcPct val="120000"/>
              </a:lnSpc>
            </a:pPr>
            <a:endParaRPr lang="pt-BR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Atividades regulamentadas com reserva de mercado</a:t>
            </a:r>
            <a:endParaRPr lang="pt-BR" sz="1800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" name="Picture 1" descr="logotipo Forum SIRE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15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8064896" cy="3312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300" b="1" u="sng" dirty="0">
                <a:latin typeface="Bookman Old Style" panose="02050604050505020204" pitchFamily="18" charset="0"/>
              </a:rPr>
              <a:t>ENGENHEIROS E AGRÔNOMOS</a:t>
            </a:r>
            <a:r>
              <a:rPr lang="pt-BR" sz="1300" b="1" dirty="0">
                <a:latin typeface="Bookman Old Style" panose="02050604050505020204" pitchFamily="18" charset="0"/>
              </a:rPr>
              <a:t>: Lei 5.194/66 </a:t>
            </a:r>
            <a:r>
              <a:rPr lang="pt-BR" sz="1300" dirty="0">
                <a:latin typeface="Bookman Old Style" panose="02050604050505020204" pitchFamily="18" charset="0"/>
              </a:rPr>
              <a:t>Art. 3º </a:t>
            </a:r>
            <a:r>
              <a:rPr lang="pt-BR" sz="1300" b="0" dirty="0">
                <a:latin typeface="Bookman Old Style" panose="02050604050505020204" pitchFamily="18" charset="0"/>
              </a:rPr>
              <a:t>São </a:t>
            </a:r>
            <a:r>
              <a:rPr lang="pt-BR" sz="1300" b="0" dirty="0" smtClean="0">
                <a:latin typeface="Bookman Old Style" panose="02050604050505020204" pitchFamily="18" charset="0"/>
              </a:rPr>
              <a:t>reservadas exclusivamente </a:t>
            </a:r>
            <a:r>
              <a:rPr lang="pt-BR" sz="1300" b="0" dirty="0">
                <a:latin typeface="Bookman Old Style" panose="02050604050505020204" pitchFamily="18" charset="0"/>
              </a:rPr>
              <a:t>aos profissionais referidos nesta Lei as denominações de engenheiro, arquiteto ou engenheiro-agrônomo, acrescidas obrigatoriamente, das características de sua formação básica</a:t>
            </a:r>
            <a:r>
              <a:rPr lang="pt-BR" sz="1300" b="0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pt-BR" sz="1300" dirty="0">
                <a:latin typeface="Bookman Old Style" panose="02050604050505020204" pitchFamily="18" charset="0"/>
              </a:rPr>
              <a:t>Art. 4º </a:t>
            </a:r>
            <a:r>
              <a:rPr lang="pt-BR" sz="1300" b="0" dirty="0">
                <a:latin typeface="Bookman Old Style" panose="02050604050505020204" pitchFamily="18" charset="0"/>
              </a:rPr>
              <a:t>As qualificações de engenheiro, arquiteto ou engenheiro-agrônomo só podem ser acrescidas à denominação de pessoa jurídica composta exclusivamente de profissionais que possuam tais títulos</a:t>
            </a:r>
            <a:r>
              <a:rPr lang="pt-BR" sz="1300" b="0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endParaRPr lang="pt-BR" sz="1300" b="0" dirty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1300" b="1" u="sng" dirty="0">
                <a:latin typeface="Bookman Old Style" panose="02050604050505020204" pitchFamily="18" charset="0"/>
              </a:rPr>
              <a:t>ARQUITETURA E URBANISMO</a:t>
            </a:r>
            <a:r>
              <a:rPr lang="pt-BR" sz="1300" b="1" dirty="0">
                <a:latin typeface="Bookman Old Style" panose="02050604050505020204" pitchFamily="18" charset="0"/>
              </a:rPr>
              <a:t>: LEI N° 12.378 </a:t>
            </a:r>
            <a:r>
              <a:rPr lang="pt-BR" sz="1300" dirty="0">
                <a:latin typeface="Bookman Old Style" panose="02050604050505020204" pitchFamily="18" charset="0"/>
              </a:rPr>
              <a:t>:Art. 10.  </a:t>
            </a:r>
            <a:r>
              <a:rPr lang="pt-BR" sz="1300" b="0" dirty="0">
                <a:latin typeface="Bookman Old Style" panose="02050604050505020204" pitchFamily="18" charset="0"/>
              </a:rPr>
              <a:t>Os arquitetos e urbanistas, juntamente com outros profissionais, poder-se-ão reunir em sociedade de prestação de serviços de arquitetura e urbanismo, nos termos das normas de direito privado, desta Lei e do Regimento Geral do CAU/BR. Parágrafo único.  Sem prejuízo do registro e aprovação pelo órgão competente, a sociedade que preste serviços de arquitetura e urbanismo dever-se-á cadastrar no CAU da sua sede, o qual enviará as informações ao CAU/BR para fins de composição de cadastro unificado nacionalmente.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1300" dirty="0" smtClean="0">
                <a:latin typeface="Bookman Old Style" panose="02050604050505020204" pitchFamily="18" charset="0"/>
              </a:rPr>
              <a:t>Art</a:t>
            </a:r>
            <a:r>
              <a:rPr lang="pt-BR" sz="1300" dirty="0">
                <a:latin typeface="Bookman Old Style" panose="02050604050505020204" pitchFamily="18" charset="0"/>
              </a:rPr>
              <a:t>. 11.  </a:t>
            </a:r>
            <a:r>
              <a:rPr lang="pt-BR" sz="1300" b="0" dirty="0">
                <a:latin typeface="Bookman Old Style" panose="02050604050505020204" pitchFamily="18" charset="0"/>
              </a:rPr>
              <a:t>É vedado o uso das expressões “arquitetura” ou “urbanismo” ou designação similar na razão social ou no nome fantasia de sociedade que não possuir arquiteto e urbanista entre os sócios com poder de gestão ou entre os empregados permanentes.</a:t>
            </a:r>
          </a:p>
          <a:p>
            <a:pPr marL="0" algn="just"/>
            <a:endParaRPr lang="pt-BR" sz="1300" dirty="0">
              <a:latin typeface="Bookman Old Style" panose="020506040505050202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365760"/>
            <a:ext cx="7444308" cy="25492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Bookman Old Style" panose="02050604050505020204" pitchFamily="18" charset="0"/>
              </a:rPr>
              <a:t>Outras profissões</a:t>
            </a:r>
            <a:endParaRPr lang="pt-BR" b="1" dirty="0">
              <a:latin typeface="Bookman Old Style" panose="02050604050505020204" pitchFamily="18" charset="0"/>
            </a:endParaRPr>
          </a:p>
        </p:txBody>
      </p:sp>
      <p:pic>
        <p:nvPicPr>
          <p:cNvPr id="4" name="Picture 1" descr="logotipo Forum SIRE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42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8064896" cy="33123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300" dirty="0" smtClean="0">
                <a:latin typeface="Bookman Old Style" panose="02050604050505020204" pitchFamily="18" charset="0"/>
              </a:rPr>
              <a:t>NA ÁREA COMERCIAL DAS ORGANIZAÇÕES É POSSÍVEL ADORTAR:</a:t>
            </a:r>
          </a:p>
          <a:p>
            <a:pPr marL="0" indent="0" algn="just">
              <a:buNone/>
            </a:pPr>
            <a:endParaRPr lang="pt-BR" sz="13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300" dirty="0" smtClean="0">
                <a:latin typeface="Bookman Old Style" panose="020506040505050202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pt-BR" sz="1300" dirty="0">
                <a:latin typeface="Bookman Old Style" panose="02050604050505020204" pitchFamily="18" charset="0"/>
              </a:rPr>
              <a:t>	</a:t>
            </a:r>
            <a:r>
              <a:rPr lang="pt-BR" sz="1300" dirty="0" smtClean="0">
                <a:latin typeface="Bookman Old Style" panose="02050604050505020204" pitchFamily="18" charset="0"/>
              </a:rPr>
              <a:t>- VENDEDOR VAREJISTA...........    CLT </a:t>
            </a:r>
            <a:r>
              <a:rPr lang="pt-BR" sz="1300" dirty="0" err="1" smtClean="0">
                <a:latin typeface="Bookman Old Style" panose="02050604050505020204" pitchFamily="18" charset="0"/>
              </a:rPr>
              <a:t>art</a:t>
            </a:r>
            <a:r>
              <a:rPr lang="pt-BR" sz="1300" dirty="0" smtClean="0">
                <a:latin typeface="Bookman Old Style" panose="02050604050505020204" pitchFamily="18" charset="0"/>
              </a:rPr>
              <a:t> 62</a:t>
            </a:r>
          </a:p>
          <a:p>
            <a:pPr marL="0" indent="0" algn="just">
              <a:buNone/>
            </a:pPr>
            <a:r>
              <a:rPr lang="pt-BR" sz="1300" dirty="0">
                <a:latin typeface="Bookman Old Style" panose="02050604050505020204" pitchFamily="18" charset="0"/>
              </a:rPr>
              <a:t>	</a:t>
            </a:r>
            <a:endParaRPr lang="pt-BR" sz="13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300" dirty="0">
                <a:latin typeface="Bookman Old Style" panose="02050604050505020204" pitchFamily="18" charset="0"/>
              </a:rPr>
              <a:t>	</a:t>
            </a:r>
            <a:r>
              <a:rPr lang="pt-BR" sz="1300" dirty="0" smtClean="0">
                <a:latin typeface="Bookman Old Style" panose="02050604050505020204" pitchFamily="18" charset="0"/>
              </a:rPr>
              <a:t>- VENDEDOR PRACISTA...............  Lei 3,207/57</a:t>
            </a:r>
          </a:p>
          <a:p>
            <a:pPr marL="0" indent="0" algn="just">
              <a:buNone/>
            </a:pPr>
            <a:endParaRPr lang="pt-BR" sz="13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300" dirty="0" smtClean="0">
                <a:latin typeface="Bookman Old Style" panose="02050604050505020204" pitchFamily="18" charset="0"/>
              </a:rPr>
              <a:t>	- </a:t>
            </a:r>
            <a:r>
              <a:rPr lang="pt-BR" sz="1300" b="1" dirty="0" smtClean="0">
                <a:latin typeface="Bookman Old Style" panose="02050604050505020204" pitchFamily="18" charset="0"/>
              </a:rPr>
              <a:t>REPRESENTANTE COMERCIAL  Lei 4886/65</a:t>
            </a:r>
            <a:r>
              <a:rPr lang="pt-BR" sz="1300" dirty="0" smtClean="0">
                <a:latin typeface="Bookman Old Style" panose="020506040505050202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pt-BR" sz="1300" dirty="0">
                <a:latin typeface="Bookman Old Style" panose="02050604050505020204" pitchFamily="18" charset="0"/>
              </a:rPr>
              <a:t>	</a:t>
            </a:r>
            <a:r>
              <a:rPr lang="pt-BR" sz="1300" dirty="0" smtClean="0">
                <a:latin typeface="Bookman Old Style" panose="02050604050505020204" pitchFamily="18" charset="0"/>
              </a:rPr>
              <a:t>	</a:t>
            </a:r>
            <a:endParaRPr lang="pt-BR" sz="1300" dirty="0">
              <a:latin typeface="Bookman Old Style" panose="020506040505050202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365760"/>
            <a:ext cx="7444308" cy="25492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Bookman Old Style" panose="02050604050505020204" pitchFamily="18" charset="0"/>
              </a:rPr>
              <a:t>Outras profissões</a:t>
            </a:r>
            <a:endParaRPr lang="pt-BR" b="1" dirty="0">
              <a:latin typeface="Bookman Old Style" panose="02050604050505020204" pitchFamily="18" charset="0"/>
            </a:endParaRPr>
          </a:p>
        </p:txBody>
      </p:sp>
      <p:pic>
        <p:nvPicPr>
          <p:cNvPr id="4" name="Picture 1" descr="logotipo Forum SIRE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8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908720"/>
            <a:ext cx="7408333" cy="3450696"/>
          </a:xfrm>
        </p:spPr>
        <p:txBody>
          <a:bodyPr>
            <a:normAutofit fontScale="92500"/>
          </a:bodyPr>
          <a:lstStyle/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marL="0" indent="0" algn="ctr">
              <a:buNone/>
            </a:pPr>
            <a:r>
              <a:rPr lang="pt-BR" i="1" dirty="0" smtClean="0">
                <a:latin typeface="Bookman Old Style" panose="02050604050505020204" pitchFamily="18" charset="0"/>
              </a:rPr>
              <a:t>Agradeço a atenção! </a:t>
            </a:r>
          </a:p>
          <a:p>
            <a:pPr marL="1080000" indent="-612000" algn="ctr"/>
            <a:endParaRPr lang="pt-BR" i="1" dirty="0">
              <a:latin typeface="Bookman Old Style" panose="02050604050505020204" pitchFamily="18" charset="0"/>
            </a:endParaRPr>
          </a:p>
          <a:p>
            <a:pPr marL="468000" indent="0" algn="ctr">
              <a:buNone/>
            </a:pPr>
            <a:r>
              <a:rPr lang="pt-BR" i="1" dirty="0" smtClean="0">
                <a:latin typeface="Bookman Old Style" panose="02050604050505020204" pitchFamily="18" charset="0"/>
              </a:rPr>
              <a:t>                               Luís José de Menezes e Souza</a:t>
            </a:r>
          </a:p>
          <a:p>
            <a:pPr marL="468000" indent="0" algn="ctr">
              <a:buNone/>
            </a:pPr>
            <a:r>
              <a:rPr lang="pt-BR" i="1" dirty="0" smtClean="0">
                <a:latin typeface="Bookman Old Style" panose="02050604050505020204" pitchFamily="18" charset="0"/>
              </a:rPr>
              <a:t>                                                 CORE/CE: 2.164</a:t>
            </a:r>
          </a:p>
          <a:p>
            <a:pPr algn="ctr"/>
            <a:endParaRPr lang="pt-BR" i="1" dirty="0"/>
          </a:p>
        </p:txBody>
      </p:sp>
      <p:pic>
        <p:nvPicPr>
          <p:cNvPr id="4" name="Picture 1" descr="logotipo Forum SIRE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2746782" cy="111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104129"/>
            <a:ext cx="2977084" cy="6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93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408</Words>
  <Application>Microsoft Office PowerPoint</Application>
  <PresentationFormat>Apresentação na tela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Bookman Old Style</vt:lpstr>
      <vt:lpstr>Candara</vt:lpstr>
      <vt:lpstr>Symbol</vt:lpstr>
      <vt:lpstr>Forma de Onda</vt:lpstr>
      <vt:lpstr> </vt:lpstr>
      <vt:lpstr> AS PROFISSÕES REGULAMENTADAS E SUAS RESERVAS DE MERCADO:  </vt:lpstr>
      <vt:lpstr>Atividades regulamentadas com reserva de mercado</vt:lpstr>
      <vt:lpstr>Outras profissões</vt:lpstr>
      <vt:lpstr>Outras profissões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Sirecom-Ce</dc:creator>
  <cp:lastModifiedBy>Dalievany Marques Barros</cp:lastModifiedBy>
  <cp:revision>14</cp:revision>
  <dcterms:created xsi:type="dcterms:W3CDTF">2019-06-26T17:31:08Z</dcterms:created>
  <dcterms:modified xsi:type="dcterms:W3CDTF">2019-06-26T19:17:05Z</dcterms:modified>
</cp:coreProperties>
</file>