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72" r:id="rId2"/>
    <p:sldId id="271" r:id="rId3"/>
    <p:sldId id="265" r:id="rId4"/>
    <p:sldId id="259" r:id="rId5"/>
    <p:sldId id="267" r:id="rId6"/>
    <p:sldId id="268" r:id="rId7"/>
    <p:sldId id="270" r:id="rId8"/>
  </p:sldIdLst>
  <p:sldSz cx="9906000" cy="6858000" type="A4"/>
  <p:notesSz cx="6805613" cy="99441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410" autoAdjust="0"/>
    <p:restoredTop sz="94660"/>
  </p:normalViewPr>
  <p:slideViewPr>
    <p:cSldViewPr>
      <p:cViewPr varScale="1">
        <p:scale>
          <a:sx n="69" d="100"/>
          <a:sy n="69" d="100"/>
        </p:scale>
        <p:origin x="-780" y="-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abrizio%20Panzini\Downloads\Defesa%20Comercial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abrizio%20Panzini\Downloads\Defesa%20Comercial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abrizio%20Panzini\Downloads\Defesa%20Comercial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abrizio%20Panzini\Downloads\Defesa%20Comercial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abrizio%20Panzini\Downloads\Defesa%20Comercial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Fabrizio%20Panzini\Downloads\Dados%20de%20apoio%20sobre%20mudan&#231;as%20no%20Decreto%20(1).xlsx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>
                <a:solidFill>
                  <a:schemeClr val="tx2"/>
                </a:solidFill>
              </a:defRPr>
            </a:pPr>
            <a:r>
              <a:rPr lang="en-US" sz="1800">
                <a:solidFill>
                  <a:schemeClr val="tx2"/>
                </a:solidFill>
              </a:rPr>
              <a:t>Invstigações AD iniciadas G-20 (Variação 2013 - 2015)</a:t>
            </a:r>
          </a:p>
        </c:rich>
      </c:tx>
      <c:layout/>
    </c:title>
    <c:plotArea>
      <c:layout/>
      <c:barChart>
        <c:barDir val="bar"/>
        <c:grouping val="clustered"/>
        <c:axId val="61482880"/>
        <c:axId val="63011840"/>
      </c:barChart>
      <c:catAx>
        <c:axId val="61482880"/>
        <c:scaling>
          <c:orientation val="minMax"/>
        </c:scaling>
        <c:axPos val="l"/>
        <c:numFmt formatCode="General" sourceLinked="0"/>
        <c:tickLblPos val="low"/>
        <c:txPr>
          <a:bodyPr/>
          <a:lstStyle/>
          <a:p>
            <a:pPr>
              <a:defRPr sz="1400" b="1"/>
            </a:pPr>
            <a:endParaRPr lang="pt-BR"/>
          </a:p>
        </c:txPr>
        <c:crossAx val="63011840"/>
        <c:crosses val="autoZero"/>
        <c:auto val="1"/>
        <c:lblAlgn val="ctr"/>
        <c:lblOffset val="100"/>
      </c:catAx>
      <c:valAx>
        <c:axId val="63011840"/>
        <c:scaling>
          <c:orientation val="minMax"/>
        </c:scaling>
        <c:axPos val="b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tickLblPos val="nextTo"/>
        <c:txPr>
          <a:bodyPr/>
          <a:lstStyle/>
          <a:p>
            <a:pPr>
              <a:defRPr sz="1100" b="1"/>
            </a:pPr>
            <a:endParaRPr lang="pt-BR"/>
          </a:p>
        </c:txPr>
        <c:crossAx val="61482880"/>
        <c:crosses val="autoZero"/>
        <c:crossBetween val="between"/>
      </c:valAx>
    </c:plotArea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>
                <a:solidFill>
                  <a:schemeClr val="tx2"/>
                </a:solidFill>
              </a:defRPr>
            </a:pPr>
            <a:r>
              <a:rPr lang="en-US" sz="1800">
                <a:solidFill>
                  <a:schemeClr val="tx2"/>
                </a:solidFill>
              </a:rPr>
              <a:t>Invstigações AD iniciadas G-20 (Variação 2013 - 2015)</a:t>
            </a: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'[Defesa Comercial.xlsx]Tabela 1 - Investigações antidu'!$E$2</c:f>
              <c:strCache>
                <c:ptCount val="1"/>
                <c:pt idx="0">
                  <c:v>Variação 2013 - 2015 (%)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dPt>
            <c:idx val="3"/>
            <c:spPr>
              <a:solidFill>
                <a:schemeClr val="accent3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D3F-4EC0-BC03-916997B70A4C}"/>
              </c:ext>
            </c:extLst>
          </c:dPt>
          <c:dLbls>
            <c:dLbl>
              <c:idx val="6"/>
              <c:layout>
                <c:manualLayout>
                  <c:x val="-3.3125756187692315E-3"/>
                  <c:y val="-5.9057359322100406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D3F-4EC0-BC03-916997B70A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anchor="t" anchorCtr="0"/>
              <a:lstStyle/>
              <a:p>
                <a:pPr>
                  <a:defRPr sz="1200" b="1"/>
                </a:pPr>
                <a:endParaRPr lang="pt-B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'[Defesa Comercial.xlsx]Tabela 1 - Investigações antidu'!$A$3:$A$17</c:f>
              <c:strCache>
                <c:ptCount val="15"/>
                <c:pt idx="0">
                  <c:v>África do Sul</c:v>
                </c:pt>
                <c:pt idx="1">
                  <c:v>Canadá</c:v>
                </c:pt>
                <c:pt idx="2">
                  <c:v>Argentina</c:v>
                </c:pt>
                <c:pt idx="3">
                  <c:v>Brasil</c:v>
                </c:pt>
                <c:pt idx="4">
                  <c:v>Indonésia</c:v>
                </c:pt>
                <c:pt idx="5">
                  <c:v>Austrália</c:v>
                </c:pt>
                <c:pt idx="6">
                  <c:v>Coréia do Sul</c:v>
                </c:pt>
                <c:pt idx="7">
                  <c:v>Índia</c:v>
                </c:pt>
                <c:pt idx="8">
                  <c:v>Estados Unidos</c:v>
                </c:pt>
                <c:pt idx="9">
                  <c:v>México</c:v>
                </c:pt>
                <c:pt idx="10">
                  <c:v>Turquia</c:v>
                </c:pt>
                <c:pt idx="11">
                  <c:v>União Europeia</c:v>
                </c:pt>
                <c:pt idx="12">
                  <c:v>China</c:v>
                </c:pt>
                <c:pt idx="13">
                  <c:v>Rússia</c:v>
                </c:pt>
                <c:pt idx="14">
                  <c:v>Japão</c:v>
                </c:pt>
              </c:strCache>
            </c:strRef>
          </c:cat>
          <c:val>
            <c:numRef>
              <c:f>'[Defesa Comercial.xlsx]Tabela 1 - Investigações antidu'!$E$3:$E$17</c:f>
              <c:numCache>
                <c:formatCode>0%</c:formatCode>
                <c:ptCount val="15"/>
                <c:pt idx="0">
                  <c:v>-1</c:v>
                </c:pt>
                <c:pt idx="1">
                  <c:v>-0.82000000000000028</c:v>
                </c:pt>
                <c:pt idx="2">
                  <c:v>-0.68</c:v>
                </c:pt>
                <c:pt idx="3">
                  <c:v>-0.56999999999999995</c:v>
                </c:pt>
                <c:pt idx="4">
                  <c:v>-0.56999999999999995</c:v>
                </c:pt>
                <c:pt idx="5">
                  <c:v>-0.5</c:v>
                </c:pt>
                <c:pt idx="6">
                  <c:v>-0.5</c:v>
                </c:pt>
                <c:pt idx="7">
                  <c:v>3.0000000000000002E-2</c:v>
                </c:pt>
                <c:pt idx="8">
                  <c:v>8.0000000000000043E-2</c:v>
                </c:pt>
                <c:pt idx="9">
                  <c:v>0.5</c:v>
                </c:pt>
                <c:pt idx="10">
                  <c:v>1.6700000000000006</c:v>
                </c:pt>
                <c:pt idx="11">
                  <c:v>2</c:v>
                </c:pt>
                <c:pt idx="12" formatCode="General">
                  <c:v>0</c:v>
                </c:pt>
                <c:pt idx="13" formatCode="General">
                  <c:v>0</c:v>
                </c:pt>
                <c:pt idx="14" formatCode="General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D3F-4EC0-BC03-916997B70A4C}"/>
            </c:ext>
          </c:extLst>
        </c:ser>
        <c:axId val="61504896"/>
        <c:axId val="71353472"/>
      </c:barChart>
      <c:catAx>
        <c:axId val="61504896"/>
        <c:scaling>
          <c:orientation val="minMax"/>
        </c:scaling>
        <c:axPos val="l"/>
        <c:numFmt formatCode="General" sourceLinked="0"/>
        <c:tickLblPos val="low"/>
        <c:txPr>
          <a:bodyPr/>
          <a:lstStyle/>
          <a:p>
            <a:pPr>
              <a:defRPr sz="1400" b="1"/>
            </a:pPr>
            <a:endParaRPr lang="pt-BR"/>
          </a:p>
        </c:txPr>
        <c:crossAx val="71353472"/>
        <c:crosses val="autoZero"/>
        <c:auto val="1"/>
        <c:lblAlgn val="ctr"/>
        <c:lblOffset val="100"/>
      </c:catAx>
      <c:valAx>
        <c:axId val="71353472"/>
        <c:scaling>
          <c:orientation val="minMax"/>
        </c:scaling>
        <c:axPos val="b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tickLblPos val="nextTo"/>
        <c:txPr>
          <a:bodyPr/>
          <a:lstStyle/>
          <a:p>
            <a:pPr>
              <a:defRPr sz="1100" b="1"/>
            </a:pPr>
            <a:endParaRPr lang="pt-BR"/>
          </a:p>
        </c:txPr>
        <c:crossAx val="61504896"/>
        <c:crosses val="autoZero"/>
        <c:crossBetween val="between"/>
      </c:valAx>
    </c:plotArea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t-BR" sz="2000" noProof="0" dirty="0" smtClean="0"/>
              <a:t>Número de Petições Analisadas pelo DECOM</a:t>
            </a:r>
            <a:endParaRPr lang="pt-BR" sz="2000" noProof="0" dirty="0"/>
          </a:p>
        </c:rich>
      </c:tx>
      <c:layout/>
    </c:title>
    <c:plotArea>
      <c:layout/>
      <c:lineChart>
        <c:grouping val="standard"/>
        <c:ser>
          <c:idx val="1"/>
          <c:order val="0"/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'[Defesa Comercial.xlsx]Figura 1 - Petições Realizadas'!$A$2:$A$12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'[Defesa Comercial.xlsx]Figura 1 - Petições Realizadas'!$B$2:$B$12</c:f>
              <c:numCache>
                <c:formatCode>General</c:formatCode>
                <c:ptCount val="11"/>
                <c:pt idx="0">
                  <c:v>55</c:v>
                </c:pt>
                <c:pt idx="1">
                  <c:v>45</c:v>
                </c:pt>
                <c:pt idx="2">
                  <c:v>33</c:v>
                </c:pt>
                <c:pt idx="3">
                  <c:v>41</c:v>
                </c:pt>
                <c:pt idx="4">
                  <c:v>48</c:v>
                </c:pt>
                <c:pt idx="5">
                  <c:v>56</c:v>
                </c:pt>
                <c:pt idx="6">
                  <c:v>125</c:v>
                </c:pt>
                <c:pt idx="7">
                  <c:v>73</c:v>
                </c:pt>
                <c:pt idx="8">
                  <c:v>72</c:v>
                </c:pt>
                <c:pt idx="9">
                  <c:v>53</c:v>
                </c:pt>
                <c:pt idx="10">
                  <c:v>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28-4555-BA78-E56115764327}"/>
            </c:ext>
          </c:extLst>
        </c:ser>
        <c:marker val="1"/>
        <c:axId val="71229440"/>
        <c:axId val="71280512"/>
      </c:lineChart>
      <c:catAx>
        <c:axId val="712294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pt-BR"/>
          </a:p>
        </c:txPr>
        <c:crossAx val="71280512"/>
        <c:crosses val="autoZero"/>
        <c:auto val="1"/>
        <c:lblAlgn val="ctr"/>
        <c:lblOffset val="100"/>
      </c:catAx>
      <c:valAx>
        <c:axId val="71280512"/>
        <c:scaling>
          <c:orientation val="minMax"/>
        </c:scaling>
        <c:axPos val="l"/>
        <c:majorGridlines>
          <c:spPr>
            <a:ln>
              <a:solidFill>
                <a:schemeClr val="accent1">
                  <a:lumMod val="20000"/>
                  <a:lumOff val="80000"/>
                </a:schemeClr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71229440"/>
        <c:crosses val="autoZero"/>
        <c:crossBetween val="between"/>
      </c:valAx>
    </c:plotArea>
    <c:plotVisOnly val="1"/>
    <c:dispBlanksAs val="gap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600" dirty="0"/>
              <a:t>Antidumping - </a:t>
            </a:r>
            <a:r>
              <a:rPr lang="en-US" sz="1600" dirty="0" err="1"/>
              <a:t>Razão</a:t>
            </a:r>
            <a:r>
              <a:rPr lang="en-US" sz="1600" dirty="0"/>
              <a:t> entre </a:t>
            </a:r>
            <a:r>
              <a:rPr lang="en-US" sz="1600" dirty="0" err="1" smtClean="0"/>
              <a:t>Início</a:t>
            </a:r>
            <a:r>
              <a:rPr lang="en-US" sz="1600" dirty="0" smtClean="0"/>
              <a:t> </a:t>
            </a:r>
            <a:r>
              <a:rPr lang="en-US" sz="1600" dirty="0"/>
              <a:t>e </a:t>
            </a:r>
            <a:r>
              <a:rPr lang="en-US" sz="1600" dirty="0" err="1"/>
              <a:t>A</a:t>
            </a:r>
            <a:r>
              <a:rPr lang="en-US" sz="1600" dirty="0" err="1" smtClean="0"/>
              <a:t>plicação</a:t>
            </a:r>
            <a:r>
              <a:rPr lang="en-US" sz="1600" dirty="0" smtClean="0"/>
              <a:t> </a:t>
            </a:r>
            <a:r>
              <a:rPr lang="en-US" sz="1600" dirty="0"/>
              <a:t>de AD</a:t>
            </a: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spPr>
            <a:solidFill>
              <a:schemeClr val="accent4">
                <a:lumMod val="75000"/>
              </a:schemeClr>
            </a:solidFill>
          </c:spPr>
          <c:dPt>
            <c:idx val="1"/>
            <c:spPr>
              <a:solidFill>
                <a:schemeClr val="accent3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086-4ABF-BC79-2CE0F3F3A51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pt-B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'[Defesa Comercial.xlsx]Tabela 3 - Antidumping - Razão '!$A$3:$A$12</c:f>
              <c:strCache>
                <c:ptCount val="10"/>
                <c:pt idx="0">
                  <c:v>Austrália</c:v>
                </c:pt>
                <c:pt idx="1">
                  <c:v>Brasil</c:v>
                </c:pt>
                <c:pt idx="2">
                  <c:v>África do Sul</c:v>
                </c:pt>
                <c:pt idx="3">
                  <c:v>Estados Unidos</c:v>
                </c:pt>
                <c:pt idx="4">
                  <c:v>União Europeia</c:v>
                </c:pt>
                <c:pt idx="5">
                  <c:v>Canadá</c:v>
                </c:pt>
                <c:pt idx="6">
                  <c:v>Argentina</c:v>
                </c:pt>
                <c:pt idx="7">
                  <c:v>Índia</c:v>
                </c:pt>
                <c:pt idx="8">
                  <c:v>China</c:v>
                </c:pt>
                <c:pt idx="9">
                  <c:v>Turquia</c:v>
                </c:pt>
              </c:strCache>
            </c:strRef>
          </c:cat>
          <c:val>
            <c:numRef>
              <c:f>'[Defesa Comercial.xlsx]Tabela 3 - Antidumping - Razão '!$D$3:$D$12</c:f>
              <c:numCache>
                <c:formatCode>0.0%</c:formatCode>
                <c:ptCount val="10"/>
                <c:pt idx="0">
                  <c:v>0.441</c:v>
                </c:pt>
                <c:pt idx="1">
                  <c:v>0.58199999999999996</c:v>
                </c:pt>
                <c:pt idx="2">
                  <c:v>0.58799999999999997</c:v>
                </c:pt>
                <c:pt idx="3">
                  <c:v>0.63100000000000034</c:v>
                </c:pt>
                <c:pt idx="4">
                  <c:v>0.64400000000000035</c:v>
                </c:pt>
                <c:pt idx="5">
                  <c:v>0.66300000000000048</c:v>
                </c:pt>
                <c:pt idx="6">
                  <c:v>0.74200000000000033</c:v>
                </c:pt>
                <c:pt idx="7">
                  <c:v>0.74300000000000033</c:v>
                </c:pt>
                <c:pt idx="8">
                  <c:v>0.79</c:v>
                </c:pt>
                <c:pt idx="9">
                  <c:v>0.86700000000000033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086-4ABF-BC79-2CE0F3F3A514}"/>
            </c:ext>
          </c:extLst>
        </c:ser>
        <c:axId val="73822208"/>
        <c:axId val="73823744"/>
      </c:barChart>
      <c:catAx>
        <c:axId val="73822208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sz="1100" b="1"/>
            </a:pPr>
            <a:endParaRPr lang="pt-BR"/>
          </a:p>
        </c:txPr>
        <c:crossAx val="73823744"/>
        <c:crosses val="autoZero"/>
        <c:auto val="1"/>
        <c:lblAlgn val="ctr"/>
        <c:lblOffset val="100"/>
      </c:catAx>
      <c:valAx>
        <c:axId val="73823744"/>
        <c:scaling>
          <c:orientation val="minMax"/>
        </c:scaling>
        <c:axPos val="b"/>
        <c:majorGridlines>
          <c:spPr>
            <a:ln>
              <a:noFill/>
            </a:ln>
          </c:spPr>
        </c:majorGridlines>
        <c:numFmt formatCode="0%" sourceLinked="0"/>
        <c:tickLblPos val="nextTo"/>
        <c:txPr>
          <a:bodyPr/>
          <a:lstStyle/>
          <a:p>
            <a:pPr>
              <a:defRPr sz="1100" b="1"/>
            </a:pPr>
            <a:endParaRPr lang="pt-BR"/>
          </a:p>
        </c:txPr>
        <c:crossAx val="73822208"/>
        <c:crosses val="autoZero"/>
        <c:crossBetween val="between"/>
      </c:valAx>
    </c:plotArea>
    <c:plotVisOnly val="1"/>
    <c:dispBlanksAs val="gap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r>
              <a:rPr lang="en-US" sz="1600" dirty="0" err="1" smtClean="0"/>
              <a:t>Período</a:t>
            </a:r>
            <a:r>
              <a:rPr lang="en-US" sz="1600" dirty="0" smtClean="0"/>
              <a:t> de </a:t>
            </a:r>
            <a:r>
              <a:rPr lang="en-US" sz="1600" dirty="0" err="1" smtClean="0"/>
              <a:t>Vigência</a:t>
            </a:r>
            <a:r>
              <a:rPr lang="en-US" sz="1600" dirty="0" smtClean="0"/>
              <a:t> </a:t>
            </a:r>
            <a:r>
              <a:rPr lang="en-US" sz="1600" dirty="0" err="1" smtClean="0"/>
              <a:t>Média</a:t>
            </a:r>
            <a:r>
              <a:rPr lang="en-US" sz="1600" dirty="0" smtClean="0"/>
              <a:t> das </a:t>
            </a:r>
            <a:r>
              <a:rPr lang="en-US" sz="1600" dirty="0" err="1"/>
              <a:t>M</a:t>
            </a:r>
            <a:r>
              <a:rPr lang="en-US" sz="1600" dirty="0" err="1" smtClean="0"/>
              <a:t>edidas</a:t>
            </a:r>
            <a:r>
              <a:rPr lang="en-US" sz="1600" dirty="0" smtClean="0"/>
              <a:t> </a:t>
            </a:r>
            <a:r>
              <a:rPr lang="en-US" sz="1600" dirty="0"/>
              <a:t>AD </a:t>
            </a:r>
            <a:r>
              <a:rPr lang="en-US" sz="1600" dirty="0" err="1"/>
              <a:t>em</a:t>
            </a:r>
            <a:r>
              <a:rPr lang="en-US" sz="1600" dirty="0"/>
              <a:t> vigor (</a:t>
            </a:r>
            <a:r>
              <a:rPr lang="en-US" sz="1600" dirty="0" err="1"/>
              <a:t>anos</a:t>
            </a:r>
            <a:r>
              <a:rPr lang="en-US" sz="1600" dirty="0"/>
              <a:t>) </a:t>
            </a: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'[Defesa Comercial.xlsx]Tabela 7 - Vigência média'!$A$3:$A$13</c:f>
              <c:strCache>
                <c:ptCount val="11"/>
                <c:pt idx="0">
                  <c:v>Austrália</c:v>
                </c:pt>
                <c:pt idx="1">
                  <c:v>Brasil</c:v>
                </c:pt>
                <c:pt idx="2">
                  <c:v>Índia</c:v>
                </c:pt>
                <c:pt idx="3">
                  <c:v>Argentina</c:v>
                </c:pt>
                <c:pt idx="4">
                  <c:v>União Europeia</c:v>
                </c:pt>
                <c:pt idx="5">
                  <c:v>Canadá</c:v>
                </c:pt>
                <c:pt idx="6">
                  <c:v>Turquia</c:v>
                </c:pt>
                <c:pt idx="7">
                  <c:v>Média</c:v>
                </c:pt>
                <c:pt idx="8">
                  <c:v>China</c:v>
                </c:pt>
                <c:pt idx="9">
                  <c:v>África do Sul</c:v>
                </c:pt>
                <c:pt idx="10">
                  <c:v>Estados Unidos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</c:spPr>
          <c:dPt>
            <c:idx val="1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6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071-4B34-AD41-E34562305064}"/>
              </c:ext>
            </c:extLst>
          </c:dPt>
          <c:dPt>
            <c:idx val="7"/>
            <c:spPr>
              <a:solidFill>
                <a:schemeClr val="tx2"/>
              </a:solidFill>
              <a:ln>
                <a:solidFill>
                  <a:schemeClr val="accent6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071-4B34-AD41-E3456230506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'[Defesa Comercial.xlsx]Tabela 7 - Vigência média'!$A$3:$A$13</c:f>
              <c:strCache>
                <c:ptCount val="11"/>
                <c:pt idx="0">
                  <c:v>Austrália</c:v>
                </c:pt>
                <c:pt idx="1">
                  <c:v>Brasil</c:v>
                </c:pt>
                <c:pt idx="2">
                  <c:v>Índia</c:v>
                </c:pt>
                <c:pt idx="3">
                  <c:v>Argentina</c:v>
                </c:pt>
                <c:pt idx="4">
                  <c:v>União Europeia</c:v>
                </c:pt>
                <c:pt idx="5">
                  <c:v>Canadá</c:v>
                </c:pt>
                <c:pt idx="6">
                  <c:v>Turquia</c:v>
                </c:pt>
                <c:pt idx="7">
                  <c:v>Média</c:v>
                </c:pt>
                <c:pt idx="8">
                  <c:v>China</c:v>
                </c:pt>
                <c:pt idx="9">
                  <c:v>África do Sul</c:v>
                </c:pt>
                <c:pt idx="10">
                  <c:v>Estados Unidos</c:v>
                </c:pt>
              </c:strCache>
            </c:strRef>
          </c:cat>
          <c:val>
            <c:numRef>
              <c:f>'[Defesa Comercial.xlsx]Tabela 7 - Vigência média'!$B$3:$B$13</c:f>
              <c:numCache>
                <c:formatCode>0.0</c:formatCode>
                <c:ptCount val="11"/>
                <c:pt idx="0">
                  <c:v>3.7</c:v>
                </c:pt>
                <c:pt idx="1">
                  <c:v>4.9000000000000004</c:v>
                </c:pt>
                <c:pt idx="2">
                  <c:v>6</c:v>
                </c:pt>
                <c:pt idx="3">
                  <c:v>6.4</c:v>
                </c:pt>
                <c:pt idx="4">
                  <c:v>7.4</c:v>
                </c:pt>
                <c:pt idx="5">
                  <c:v>7.5</c:v>
                </c:pt>
                <c:pt idx="6">
                  <c:v>8.4</c:v>
                </c:pt>
                <c:pt idx="7">
                  <c:v>8.6</c:v>
                </c:pt>
                <c:pt idx="8">
                  <c:v>9.2000000000000011</c:v>
                </c:pt>
                <c:pt idx="9">
                  <c:v>9.8000000000000007</c:v>
                </c:pt>
                <c:pt idx="10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071-4B34-AD41-E34562305064}"/>
            </c:ext>
          </c:extLst>
        </c:ser>
        <c:axId val="73804032"/>
        <c:axId val="74002432"/>
      </c:barChart>
      <c:catAx>
        <c:axId val="73804032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74002432"/>
        <c:crosses val="autoZero"/>
        <c:auto val="1"/>
        <c:lblAlgn val="ctr"/>
        <c:lblOffset val="100"/>
      </c:catAx>
      <c:valAx>
        <c:axId val="74002432"/>
        <c:scaling>
          <c:orientation val="minMax"/>
        </c:scaling>
        <c:axPos val="b"/>
        <c:majorGridlines>
          <c:spPr>
            <a:ln>
              <a:noFill/>
            </a:ln>
          </c:spPr>
        </c:majorGridlines>
        <c:numFmt formatCode="0" sourceLinked="0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73804032"/>
        <c:crosses val="autoZero"/>
        <c:crossBetween val="between"/>
      </c:valAx>
    </c:plotArea>
    <c:plotVisOnly val="1"/>
    <c:dispBlanksAs val="gap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t-BR"/>
              <a:t>Casos</a:t>
            </a:r>
            <a:r>
              <a:rPr lang="pt-BR" baseline="0"/>
              <a:t> na OMC contra países relacionados à aplicação de AD</a:t>
            </a:r>
            <a:endParaRPr lang="pt-BR"/>
          </a:p>
        </c:rich>
      </c:tx>
      <c:layout/>
    </c:title>
    <c:plotArea>
      <c:layout>
        <c:manualLayout>
          <c:layoutTarget val="inner"/>
          <c:xMode val="edge"/>
          <c:yMode val="edge"/>
          <c:x val="4.6084123475284795E-2"/>
          <c:y val="0.13798631322552959"/>
          <c:w val="0.916214521091957"/>
          <c:h val="0.51936445886051652"/>
        </c:manualLayout>
      </c:layout>
      <c:barChart>
        <c:barDir val="col"/>
        <c:grouping val="clustered"/>
        <c:ser>
          <c:idx val="0"/>
          <c:order val="0"/>
          <c:tx>
            <c:strRef>
              <c:f>'[Dados de apoio sobre mudanças no Decreto (1).xlsx]AD'!$B$2</c:f>
              <c:strCache>
                <c:ptCount val="1"/>
                <c:pt idx="0">
                  <c:v>Reclamado</c:v>
                </c:pt>
              </c:strCache>
            </c:strRef>
          </c:tx>
          <c:dPt>
            <c:idx val="8"/>
            <c:spPr>
              <a:solidFill>
                <a:schemeClr val="accent3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BD5-4FB5-81CB-A4A293BBD3A1}"/>
              </c:ext>
            </c:extLst>
          </c:dPt>
          <c:dLbls>
            <c:dLbl>
              <c:idx val="0"/>
              <c:layout>
                <c:manualLayout>
                  <c:x val="3.0142074815820812E-3"/>
                  <c:y val="6.9534975271282537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D5-4FB5-81CB-A4A293BBD3A1}"/>
                </c:ext>
              </c:extLst>
            </c:dLbl>
            <c:dLbl>
              <c:idx val="1"/>
              <c:layout>
                <c:manualLayout>
                  <c:x val="1.3230205450968533E-4"/>
                  <c:y val="9.7146383168374845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D5-4FB5-81CB-A4A293BBD3A1}"/>
                </c:ext>
              </c:extLst>
            </c:dLbl>
            <c:dLbl>
              <c:idx val="2"/>
              <c:layout>
                <c:manualLayout>
                  <c:x val="0"/>
                  <c:y val="9.356723997271086E-3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BD5-4FB5-81CB-A4A293BBD3A1}"/>
                </c:ext>
              </c:extLst>
            </c:dLbl>
            <c:dLbl>
              <c:idx val="3"/>
              <c:layout>
                <c:manualLayout>
                  <c:x val="-4.6403712296983774E-3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BD5-4FB5-81CB-A4A293BBD3A1}"/>
                </c:ext>
              </c:extLst>
            </c:dLbl>
            <c:dLbl>
              <c:idx val="5"/>
              <c:layout>
                <c:manualLayout>
                  <c:x val="-4.6403712296983774E-3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BD5-4FB5-81CB-A4A293BBD3A1}"/>
                </c:ext>
              </c:extLst>
            </c:dLbl>
            <c:dLbl>
              <c:idx val="6"/>
              <c:layout>
                <c:manualLayout>
                  <c:x val="-4.6403712296983774E-3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BD5-4FB5-81CB-A4A293BBD3A1}"/>
                </c:ext>
              </c:extLst>
            </c:dLbl>
            <c:dLbl>
              <c:idx val="7"/>
              <c:layout>
                <c:manualLayout>
                  <c:x val="-3.09358081979892E-3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BD5-4FB5-81CB-A4A293BBD3A1}"/>
                </c:ext>
              </c:extLst>
            </c:dLbl>
            <c:dLbl>
              <c:idx val="8"/>
              <c:layout>
                <c:manualLayout>
                  <c:x val="-3.0935808197988892E-3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D5-4FB5-81CB-A4A293BBD3A1}"/>
                </c:ext>
              </c:extLst>
            </c:dLbl>
            <c:dLbl>
              <c:idx val="9"/>
              <c:layout>
                <c:manualLayout>
                  <c:x val="-3.09358081979892E-3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BD5-4FB5-81CB-A4A293BBD3A1}"/>
                </c:ext>
              </c:extLst>
            </c:dLbl>
            <c:dLbl>
              <c:idx val="14"/>
              <c:layout>
                <c:manualLayout>
                  <c:x val="-4.6403712296984329E-3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BD5-4FB5-81CB-A4A293BBD3A1}"/>
                </c:ext>
              </c:extLst>
            </c:dLbl>
            <c:dLbl>
              <c:idx val="2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BD5-4FB5-81CB-A4A293BBD3A1}"/>
                </c:ext>
              </c:extLst>
            </c:dLbl>
            <c:dLbl>
              <c:idx val="2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BD5-4FB5-81CB-A4A293BBD3A1}"/>
                </c:ext>
              </c:extLst>
            </c:dLbl>
            <c:dLbl>
              <c:idx val="27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BD5-4FB5-81CB-A4A293BBD3A1}"/>
                </c:ext>
              </c:extLst>
            </c:dLbl>
            <c:dLbl>
              <c:idx val="28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BD5-4FB5-81CB-A4A293BBD3A1}"/>
                </c:ext>
              </c:extLst>
            </c:dLbl>
            <c:dLbl>
              <c:idx val="29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BD5-4FB5-81CB-A4A293BBD3A1}"/>
                </c:ext>
              </c:extLst>
            </c:dLbl>
            <c:dLbl>
              <c:idx val="3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BD5-4FB5-81CB-A4A293BBD3A1}"/>
                </c:ext>
              </c:extLst>
            </c:dLbl>
            <c:dLbl>
              <c:idx val="3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BD5-4FB5-81CB-A4A293BBD3A1}"/>
                </c:ext>
              </c:extLst>
            </c:dLbl>
            <c:dLbl>
              <c:idx val="3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BD5-4FB5-81CB-A4A293BBD3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accent1"/>
                    </a:solidFill>
                  </a:defRPr>
                </a:pPr>
                <a:endParaRPr lang="pt-BR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'[Dados de apoio sobre mudanças no Decreto (1).xlsx]AD'!$A$3:$A$27</c:f>
              <c:strCache>
                <c:ptCount val="25"/>
                <c:pt idx="0">
                  <c:v>EUA</c:v>
                </c:pt>
                <c:pt idx="1">
                  <c:v>EU</c:v>
                </c:pt>
                <c:pt idx="2">
                  <c:v>China</c:v>
                </c:pt>
                <c:pt idx="3">
                  <c:v>México</c:v>
                </c:pt>
                <c:pt idx="4">
                  <c:v>África do Sul</c:v>
                </c:pt>
                <c:pt idx="5">
                  <c:v>Índia</c:v>
                </c:pt>
                <c:pt idx="6">
                  <c:v>Argentina</c:v>
                </c:pt>
                <c:pt idx="7">
                  <c:v>Coréia do Sul</c:v>
                </c:pt>
                <c:pt idx="8">
                  <c:v>Brasil</c:v>
                </c:pt>
                <c:pt idx="9">
                  <c:v>Canadá</c:v>
                </c:pt>
                <c:pt idx="10">
                  <c:v>Austrália</c:v>
                </c:pt>
                <c:pt idx="11">
                  <c:v>Egito</c:v>
                </c:pt>
                <c:pt idx="12">
                  <c:v>Equador</c:v>
                </c:pt>
                <c:pt idx="13">
                  <c:v>Guatemala</c:v>
                </c:pt>
                <c:pt idx="14">
                  <c:v>Trinidade e Tobago</c:v>
                </c:pt>
                <c:pt idx="15">
                  <c:v>Tailândia</c:v>
                </c:pt>
                <c:pt idx="16">
                  <c:v>Rússia</c:v>
                </c:pt>
                <c:pt idx="17">
                  <c:v>Turquia</c:v>
                </c:pt>
                <c:pt idx="18">
                  <c:v>Paquistão</c:v>
                </c:pt>
                <c:pt idx="19">
                  <c:v>Chile</c:v>
                </c:pt>
                <c:pt idx="20">
                  <c:v>Peru</c:v>
                </c:pt>
                <c:pt idx="21">
                  <c:v>Filipinas</c:v>
                </c:pt>
                <c:pt idx="22">
                  <c:v>Marrocos</c:v>
                </c:pt>
                <c:pt idx="23">
                  <c:v>Ucrânia</c:v>
                </c:pt>
                <c:pt idx="24">
                  <c:v>Venezuela</c:v>
                </c:pt>
              </c:strCache>
            </c:strRef>
          </c:cat>
          <c:val>
            <c:numRef>
              <c:f>'[Dados de apoio sobre mudanças no Decreto (1).xlsx]AD'!$B$3:$B$13</c:f>
              <c:numCache>
                <c:formatCode>General</c:formatCode>
                <c:ptCount val="11"/>
                <c:pt idx="0">
                  <c:v>49</c:v>
                </c:pt>
                <c:pt idx="1">
                  <c:v>13</c:v>
                </c:pt>
                <c:pt idx="2">
                  <c:v>8</c:v>
                </c:pt>
                <c:pt idx="3">
                  <c:v>6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8BD5-4FB5-81CB-A4A293BBD3A1}"/>
            </c:ext>
          </c:extLst>
        </c:ser>
        <c:axId val="75254016"/>
        <c:axId val="75276288"/>
      </c:barChart>
      <c:catAx>
        <c:axId val="7525401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600" b="1"/>
            </a:pPr>
            <a:endParaRPr lang="pt-BR"/>
          </a:p>
        </c:txPr>
        <c:crossAx val="75276288"/>
        <c:crosses val="autoZero"/>
        <c:auto val="1"/>
        <c:lblAlgn val="ctr"/>
        <c:lblOffset val="100"/>
      </c:catAx>
      <c:valAx>
        <c:axId val="75276288"/>
        <c:scaling>
          <c:orientation val="minMax"/>
        </c:scaling>
        <c:delete val="1"/>
        <c:axPos val="l"/>
        <c:numFmt formatCode="General" sourceLinked="1"/>
        <c:tickLblPos val="none"/>
        <c:crossAx val="75254016"/>
        <c:crosses val="autoZero"/>
        <c:crossBetween val="between"/>
      </c:valAx>
    </c:plotArea>
    <c:plotVisOnly val="1"/>
    <c:dispBlanksAs val="gap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FBEBE0EF-413C-413A-9526-42CB3AE62B7D}" type="datetimeFigureOut">
              <a:rPr lang="pt-BR"/>
              <a:pPr>
                <a:defRPr/>
              </a:pPr>
              <a:t>22/11/2016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701BB98-D6B3-4976-BC11-EF1C4EFFBB8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2446D-2B2D-4348-ADC1-D9AFC069D4BA}" type="datetimeFigureOut">
              <a:rPr lang="pt-BR"/>
              <a:pPr>
                <a:defRPr/>
              </a:pPr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3D2C6-FE1F-4029-9068-EF18CB13726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83AE6-C12E-440C-9402-5C719FFA4348}" type="datetimeFigureOut">
              <a:rPr lang="pt-BR"/>
              <a:pPr>
                <a:defRPr/>
              </a:pPr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D6B83-FEBA-42F4-A19D-B3FF95BD7B4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E6692-374C-44B4-8D0C-63212867C27E}" type="datetimeFigureOut">
              <a:rPr lang="pt-BR"/>
              <a:pPr>
                <a:defRPr/>
              </a:pPr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027FA-E1B4-47A5-92F0-D04B26744C6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23BD-EBE2-4E77-90F4-81EB049AB23E}" type="datetimeFigureOut">
              <a:rPr lang="pt-BR"/>
              <a:pPr>
                <a:defRPr/>
              </a:pPr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18623-F2F8-40F1-9BC8-4EA28A5DA0B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D8ECA-DAE9-4C29-8D2B-622061908197}" type="datetimeFigureOut">
              <a:rPr lang="pt-BR"/>
              <a:pPr>
                <a:defRPr/>
              </a:pPr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2D6C-905B-4D4F-AE5D-F477F5E7C90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FD2DD-D160-4A21-84AB-40AC47DBC371}" type="datetimeFigureOut">
              <a:rPr lang="pt-BR"/>
              <a:pPr>
                <a:defRPr/>
              </a:pPr>
              <a:t>22/11/2016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16E27-061D-402B-8890-D06E10869CE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DFFA3-12CF-4519-8D25-2A46C927A5C2}" type="datetimeFigureOut">
              <a:rPr lang="pt-BR"/>
              <a:pPr>
                <a:defRPr/>
              </a:pPr>
              <a:t>22/11/2016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39B50-4C73-44D9-A407-B2170CFA996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6A4B1-98FC-4F54-AD5C-A83011322AAC}" type="datetimeFigureOut">
              <a:rPr lang="pt-BR"/>
              <a:pPr>
                <a:defRPr/>
              </a:pPr>
              <a:t>22/11/2016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07CC8-7E0D-42E0-AF24-37E4FE3BE1F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AC944-08DB-4834-8643-C3761D11939A}" type="datetimeFigureOut">
              <a:rPr lang="pt-BR"/>
              <a:pPr>
                <a:defRPr/>
              </a:pPr>
              <a:t>22/11/2016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D23575-F270-463A-AFBA-EB5AA789B68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EC97A-C0E2-4026-AAF4-C27CBA34D228}" type="datetimeFigureOut">
              <a:rPr lang="pt-BR"/>
              <a:pPr>
                <a:defRPr/>
              </a:pPr>
              <a:t>22/11/2016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926A3-1F65-4732-806E-004BC88E4E8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D55BC-08E2-48DB-8BEA-84D540B0A5BA}" type="datetimeFigureOut">
              <a:rPr lang="pt-BR"/>
              <a:pPr>
                <a:defRPr/>
              </a:pPr>
              <a:t>22/11/2016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BA334-26DA-48A0-9150-EF9F5883D6E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EFA527-3E1A-4B07-887C-2034FB22BB55}" type="datetimeFigureOut">
              <a:rPr lang="pt-BR"/>
              <a:pPr>
                <a:defRPr/>
              </a:pPr>
              <a:t>22/11/2016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BFD5513-0DBF-4D04-B689-74B65775F5C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9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04813" y="508610"/>
            <a:ext cx="9145587" cy="16312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endParaRPr lang="pt-BR" sz="2000" dirty="0" smtClean="0"/>
          </a:p>
          <a:p>
            <a:pPr eaLnBrk="1" hangingPunct="1">
              <a:defRPr/>
            </a:pPr>
            <a:r>
              <a:rPr lang="pt-BR" sz="2000" dirty="0" smtClean="0">
                <a:solidFill>
                  <a:schemeClr val="tx2">
                    <a:lumMod val="75000"/>
                  </a:schemeClr>
                </a:solidFill>
              </a:rPr>
              <a:t>Audiência Pública</a:t>
            </a:r>
            <a:endParaRPr lang="pt-BR" sz="2000" dirty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defRPr/>
            </a:pPr>
            <a:endParaRPr lang="pt-BR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pt-BR" sz="2000" dirty="0" smtClean="0">
                <a:solidFill>
                  <a:schemeClr val="tx2">
                    <a:lumMod val="75000"/>
                  </a:schemeClr>
                </a:solidFill>
              </a:rPr>
              <a:t>"</a:t>
            </a:r>
            <a:r>
              <a:rPr lang="pt-BR" sz="2000" dirty="0">
                <a:solidFill>
                  <a:schemeClr val="tx2">
                    <a:lumMod val="75000"/>
                  </a:schemeClr>
                </a:solidFill>
              </a:rPr>
              <a:t>A defesa comercial Brasileira sob a ótica da nova composição da Câmara de Comércio Exterior - CAMEX"</a:t>
            </a:r>
            <a:endParaRPr lang="pt-BR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673080" y="4204826"/>
            <a:ext cx="381642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Comissão de Desenvolvimento Econômico, Indústria, Comércio e Serviços</a:t>
            </a:r>
            <a:r>
              <a:rPr lang="pt-BR" sz="1600" b="1" dirty="0">
                <a:solidFill>
                  <a:schemeClr val="tx2">
                    <a:lumMod val="75000"/>
                  </a:schemeClr>
                </a:solidFill>
              </a:rPr>
              <a:t> </a:t>
            </a:r>
            <a:br>
              <a:rPr lang="pt-BR" sz="1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t-BR" sz="16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pt-BR" sz="16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Dia </a:t>
            </a:r>
            <a:r>
              <a:rPr lang="pt-BR" sz="1600" b="1" dirty="0">
                <a:solidFill>
                  <a:schemeClr val="tx2">
                    <a:lumMod val="75000"/>
                  </a:schemeClr>
                </a:solidFill>
              </a:rPr>
              <a:t>22/11/2016</a:t>
            </a:r>
            <a:endParaRPr lang="pt-BR" sz="1600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/>
        </p:nvGraphicFramePr>
        <p:xfrm>
          <a:off x="848544" y="1052736"/>
          <a:ext cx="777686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404813" y="508610"/>
            <a:ext cx="9145587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t-BR" sz="2000" b="1" dirty="0" smtClean="0">
                <a:solidFill>
                  <a:schemeClr val="tx2">
                    <a:lumMod val="75000"/>
                  </a:schemeClr>
                </a:solidFill>
              </a:rPr>
              <a:t>Alguns mitos relacionados aos processos antidumping:</a:t>
            </a:r>
            <a:endParaRPr lang="pt-BR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424609" y="1535881"/>
            <a:ext cx="698477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t-BR" dirty="0" smtClean="0"/>
              <a:t>O Brasil é um dos maiores aplicadores dessas medidas no mundo;</a:t>
            </a:r>
          </a:p>
          <a:p>
            <a:pPr marL="342900" indent="-342900">
              <a:buAutoNum type="arabicPeriod"/>
            </a:pPr>
            <a:endParaRPr lang="pt-BR" dirty="0"/>
          </a:p>
          <a:p>
            <a:pPr marL="342900" indent="-342900">
              <a:buAutoNum type="arabicPeriod"/>
            </a:pPr>
            <a:r>
              <a:rPr lang="pt-BR" dirty="0" smtClean="0"/>
              <a:t>O resultado dos processos antidumping é sempre favorável à indústria nacional;</a:t>
            </a:r>
          </a:p>
          <a:p>
            <a:pPr marL="342900" indent="-342900">
              <a:buAutoNum type="arabicPeriod"/>
            </a:pPr>
            <a:endParaRPr lang="pt-BR" dirty="0"/>
          </a:p>
          <a:p>
            <a:pPr marL="342900" indent="-342900">
              <a:buAutoNum type="arabicPeriod"/>
            </a:pPr>
            <a:r>
              <a:rPr lang="pt-BR" dirty="0" smtClean="0"/>
              <a:t>A vigência dos direitos </a:t>
            </a:r>
            <a:r>
              <a:rPr lang="pt-BR" dirty="0" smtClean="0"/>
              <a:t>antidumping é exagerada e injustificada;</a:t>
            </a:r>
          </a:p>
          <a:p>
            <a:pPr marL="342900" indent="-342900">
              <a:buAutoNum type="arabicPeriod"/>
            </a:pPr>
            <a:endParaRPr lang="pt-BR" dirty="0"/>
          </a:p>
          <a:p>
            <a:pPr marL="342900" indent="-342900">
              <a:buAutoNum type="arabicPeriod"/>
            </a:pPr>
            <a:r>
              <a:rPr lang="pt-BR" dirty="0" smtClean="0"/>
              <a:t>O regulamento </a:t>
            </a:r>
            <a:r>
              <a:rPr lang="pt-BR" dirty="0" smtClean="0"/>
              <a:t>antidumping precisa ser alterado para dar maior participação aos demais ministérios.</a:t>
            </a:r>
          </a:p>
          <a:p>
            <a:pPr marL="342900" indent="-342900">
              <a:buAutoNum type="arabicPeriod"/>
            </a:pPr>
            <a:endParaRPr lang="pt-BR" dirty="0"/>
          </a:p>
          <a:p>
            <a:pPr marL="342900" indent="-342900">
              <a:buAutoNum type="arabicPeriod"/>
            </a:pPr>
            <a:endParaRPr lang="pt-BR" dirty="0" smtClean="0"/>
          </a:p>
          <a:p>
            <a:pPr marL="342900" indent="-342900">
              <a:buAutoNum type="arabicPeriod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/>
        </p:nvGraphicFramePr>
        <p:xfrm>
          <a:off x="848544" y="1052736"/>
          <a:ext cx="777686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404813" y="182563"/>
            <a:ext cx="9145587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Tendência de queda: Brasil </a:t>
            </a: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está entre os países que mais reduziu aplicação de </a:t>
            </a:r>
            <a:r>
              <a:rPr lang="pt-BR" sz="2000" b="1" dirty="0" smtClean="0">
                <a:solidFill>
                  <a:schemeClr val="tx2">
                    <a:lumMod val="75000"/>
                  </a:schemeClr>
                </a:solidFill>
              </a:rPr>
              <a:t>AD.</a:t>
            </a:r>
            <a:endParaRPr lang="pt-BR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268" name="CaixaDeTexto 4"/>
          <p:cNvSpPr txBox="1">
            <a:spLocks noChangeArrowheads="1"/>
          </p:cNvSpPr>
          <p:nvPr/>
        </p:nvSpPr>
        <p:spPr bwMode="auto">
          <a:xfrm>
            <a:off x="1065213" y="5876925"/>
            <a:ext cx="23764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pt-BR" sz="1200"/>
              <a:t>Fonte: OMC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/>
        </p:nvGraphicFramePr>
        <p:xfrm>
          <a:off x="992560" y="1684015"/>
          <a:ext cx="799288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273050" y="260350"/>
            <a:ext cx="94329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Tendência de queda: Número </a:t>
            </a: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de petições </a:t>
            </a: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analisadas está </a:t>
            </a: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em queda nos últimos anos. </a:t>
            </a: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2015 foi o menor valor desde </a:t>
            </a:r>
            <a:r>
              <a:rPr lang="pt-BR" sz="2000" b="1" dirty="0" smtClean="0">
                <a:solidFill>
                  <a:schemeClr val="tx2">
                    <a:lumMod val="75000"/>
                  </a:schemeClr>
                </a:solidFill>
              </a:rPr>
              <a:t>2008.</a:t>
            </a:r>
            <a:endParaRPr lang="pt-BR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220" name="CaixaDeTexto 1"/>
          <p:cNvSpPr txBox="1">
            <a:spLocks noChangeArrowheads="1"/>
          </p:cNvSpPr>
          <p:nvPr/>
        </p:nvSpPr>
        <p:spPr bwMode="auto">
          <a:xfrm>
            <a:off x="1208088" y="5529263"/>
            <a:ext cx="23764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pt-BR" sz="1200"/>
              <a:t>Fonte: DECOM</a:t>
            </a:r>
          </a:p>
        </p:txBody>
      </p:sp>
      <p:cxnSp>
        <p:nvCxnSpPr>
          <p:cNvPr id="6" name="Conector de seta reta 5"/>
          <p:cNvCxnSpPr/>
          <p:nvPr/>
        </p:nvCxnSpPr>
        <p:spPr>
          <a:xfrm>
            <a:off x="6392863" y="2565400"/>
            <a:ext cx="2305050" cy="12239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7473950" y="2636838"/>
            <a:ext cx="1008063" cy="369887"/>
          </a:xfrm>
          <a:prstGeom prst="rect">
            <a:avLst/>
          </a:prstGeom>
          <a:ln w="31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b="1" dirty="0">
                <a:solidFill>
                  <a:srgbClr val="FF0000"/>
                </a:solidFill>
              </a:rPr>
              <a:t>- 64%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/>
        </p:nvGraphicFramePr>
        <p:xfrm>
          <a:off x="992560" y="1196752"/>
          <a:ext cx="7397823" cy="4545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73050" y="188913"/>
            <a:ext cx="94329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Do total de petições ADs iniciadas no Brasil, apenas 58% terminam com AD aplicado. </a:t>
            </a: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É o segundo menor número entre os principais </a:t>
            </a:r>
            <a:r>
              <a:rPr lang="pt-BR" sz="2000" b="1" dirty="0" smtClean="0">
                <a:solidFill>
                  <a:schemeClr val="tx2">
                    <a:lumMod val="75000"/>
                  </a:schemeClr>
                </a:solidFill>
              </a:rPr>
              <a:t>aplicadores.</a:t>
            </a:r>
            <a:endParaRPr lang="pt-BR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CaixaDeTexto 4"/>
          <p:cNvSpPr txBox="1">
            <a:spLocks noChangeArrowheads="1"/>
          </p:cNvSpPr>
          <p:nvPr/>
        </p:nvSpPr>
        <p:spPr bwMode="auto">
          <a:xfrm>
            <a:off x="920750" y="5805488"/>
            <a:ext cx="2376488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t-BR" altLang="pt-BR" sz="1050" dirty="0"/>
              <a:t>Fonte: OMC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3050" y="188913"/>
            <a:ext cx="9432925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t-BR" sz="2200" b="1" dirty="0">
                <a:solidFill>
                  <a:schemeClr val="tx2">
                    <a:lumMod val="75000"/>
                  </a:schemeClr>
                </a:solidFill>
              </a:rPr>
              <a:t>Vigência média dos ADs no Brasil é o segundo menor entre os principais aplicadores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416496" y="1196752"/>
          <a:ext cx="8928991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364" name="CaixaDeTexto 4"/>
          <p:cNvSpPr txBox="1">
            <a:spLocks noChangeArrowheads="1"/>
          </p:cNvSpPr>
          <p:nvPr/>
        </p:nvSpPr>
        <p:spPr bwMode="auto">
          <a:xfrm>
            <a:off x="849313" y="5661025"/>
            <a:ext cx="23764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pt-BR" sz="1200"/>
              <a:t>Fonte: DECOM e OMC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3050" y="188913"/>
            <a:ext cx="9432925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t-BR" sz="2200" b="1" dirty="0">
                <a:solidFill>
                  <a:schemeClr val="tx2">
                    <a:lumMod val="75000"/>
                  </a:schemeClr>
                </a:solidFill>
              </a:rPr>
              <a:t>Entre os principais aplicadores, Brasil foi um dos menos contestados na OMC</a:t>
            </a:r>
          </a:p>
        </p:txBody>
      </p:sp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560513" y="1602581"/>
          <a:ext cx="8428706" cy="3652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340" name="CaixaDeTexto 4"/>
          <p:cNvSpPr txBox="1">
            <a:spLocks noChangeArrowheads="1"/>
          </p:cNvSpPr>
          <p:nvPr/>
        </p:nvSpPr>
        <p:spPr bwMode="auto">
          <a:xfrm>
            <a:off x="849313" y="5300663"/>
            <a:ext cx="23764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pt-BR" sz="1200"/>
              <a:t>Fonte: OMC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16847</TotalTime>
  <Words>268</Words>
  <Application>Microsoft Office PowerPoint</Application>
  <PresentationFormat>Papel A4 (210 x 297 mm)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CNI</dc:creator>
  <cp:lastModifiedBy>srosar</cp:lastModifiedBy>
  <cp:revision>1614</cp:revision>
  <dcterms:created xsi:type="dcterms:W3CDTF">2013-03-14T18:11:20Z</dcterms:created>
  <dcterms:modified xsi:type="dcterms:W3CDTF">2016-11-22T14:10:37Z</dcterms:modified>
</cp:coreProperties>
</file>