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6.xml" ContentType="application/vnd.openxmlformats-officedocument.drawingml.chartshapes+xml"/>
  <Override PartName="/ppt/charts/chart2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8" r:id="rId2"/>
    <p:sldId id="482" r:id="rId3"/>
    <p:sldId id="484" r:id="rId4"/>
    <p:sldId id="485" r:id="rId5"/>
    <p:sldId id="495" r:id="rId6"/>
    <p:sldId id="496" r:id="rId7"/>
    <p:sldId id="497" r:id="rId8"/>
    <p:sldId id="498" r:id="rId9"/>
    <p:sldId id="502" r:id="rId10"/>
    <p:sldId id="500" r:id="rId11"/>
    <p:sldId id="501" r:id="rId12"/>
    <p:sldId id="491" r:id="rId13"/>
    <p:sldId id="492" r:id="rId14"/>
    <p:sldId id="494" r:id="rId15"/>
    <p:sldId id="477" r:id="rId16"/>
    <p:sldId id="487" r:id="rId17"/>
    <p:sldId id="259" r:id="rId18"/>
  </p:sldIdLst>
  <p:sldSz cx="12192000" cy="6858000"/>
  <p:notesSz cx="6805613" cy="99441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38">
          <p15:clr>
            <a:srgbClr val="A4A3A4"/>
          </p15:clr>
        </p15:guide>
        <p15:guide id="4" pos="408">
          <p15:clr>
            <a:srgbClr val="A4A3A4"/>
          </p15:clr>
        </p15:guide>
        <p15:guide id="5" orient="horz" pos="1197">
          <p15:clr>
            <a:srgbClr val="A4A3A4"/>
          </p15:clr>
        </p15:guide>
        <p15:guide id="6" orient="horz" pos="4058">
          <p15:clr>
            <a:srgbClr val="A4A3A4"/>
          </p15:clr>
        </p15:guide>
        <p15:guide id="7" pos="23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ED7D31"/>
    <a:srgbClr val="2F5597"/>
    <a:srgbClr val="FFE699"/>
    <a:srgbClr val="ADB9CA"/>
    <a:srgbClr val="8497B0"/>
    <a:srgbClr val="EAEDF2"/>
    <a:srgbClr val="E3E7ED"/>
    <a:srgbClr val="245D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1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206" y="53"/>
      </p:cViewPr>
      <p:guideLst>
        <p:guide orient="horz" pos="2160"/>
        <p:guide pos="3840"/>
        <p:guide orient="horz" pos="3738"/>
        <p:guide pos="408"/>
        <p:guide orient="horz" pos="1197"/>
        <p:guide orient="horz" pos="4058"/>
        <p:guide pos="23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&#225;timaVideira\Downloads\Slides%20FNI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rques\Downloads\Emprego%20e%20Renda%20-%20Informe%201&#186;%20Trim_2016_%20Gr&#225;fico%203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nsi-filer02\cni\pec\Dados%20Comuns\Atividade\Emprego%20e%20renda\Caderninho%202016%20-%20V2_diferentes%20valo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nsi-filer02\cni\pec\Dados%20Comuns\Atividade\Emprego%20e%20renda\Caderninho%202016%20-%20V2_diferentes%20valor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nsi-filer02\cni\pec\Dados%20Comuns\Atividade\Emprego%20e%20renda\Caderninho%202016%20-%20V2_diferentes%20valor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rques\Desktop\METAS\META%201%20-%20(Des)%20emprego%20na%20ind&#250;stria\Gr&#225;ficos%20Saldo%20L&#237;quido%20Empregos%20Formais%20por%20segment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rques\Downloads\CAGED%20TOTAL%20-%2012%20meses,%20por%20UF,%20por%20cnae%20seca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rques\Downloads\CAGED%20TOTAL%20-%2012%20meses,%20por%20UF,%20por%20cnae%20seca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1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2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zevedo\Desktop\Slides%20FNI%20v3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4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rques\Desktop\INEC%20-%20S&#233;rie%20Hist&#243;rica_13%2006%202016.xls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nsi-filer02\cni\pec\Dados%20Comuns\Atividade\Sistema%20de%20Contas%20Nacionais\Metodologia%20nova%20-%20refer&#234;ncia%202010\Contas%20Nacionais%20-%20trimestral\Tab_Compl_CNT_1T16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rques\Desktop\INEC%20-%20S&#233;rie%20Hist&#243;rica_13%2006%202016.xls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rques\Desktop\INEC%20-%20S&#233;rie%20Hist&#243;rica_13%2006%202016.xls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arques\Downloads\TSB_editora&#231;&#227;o%20(6)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imarques\Downloads\TSB_editora&#231;&#227;o%20(6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fcunha\Downloads\Slides%20FNI%20v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fcunha\Downloads\Slides%20FNI%20v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cunha\Downloads\Slides%20FNI%20v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fcunha\Downloads\Slides%20FNI%20v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si-filer02\cni\pec\Dados%20Comuns\Atividade\Emprego%20e%20renda\Caderninho%202016%20-%20V2_diferentes%20valor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si-filer02\cni\pec\Dados%20Comuns\Atividade\Emprego%20e%20renda\Caderninho%202016%20-%20V2_diferentes%20valor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si-filer02\cni\pec\Dados%20Comuns\Atividade\Emprego%20e%20renda\Caderninho%202016%20-%20V2_diferentes%20val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66371001180343E-2"/>
          <c:y val="4.8967141374546809E-2"/>
          <c:w val="0.85143619743914389"/>
          <c:h val="0.771419874599008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72"/>
            <c:marker>
              <c:symbol val="circle"/>
              <c:size val="6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BE-4857-A38B-83D1D4079229}"/>
              </c:ext>
            </c:extLst>
          </c:dPt>
          <c:dPt>
            <c:idx val="7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ABE-4857-A38B-83D1D4079229}"/>
              </c:ext>
            </c:extLst>
          </c:dPt>
          <c:dLbls>
            <c:dLbl>
              <c:idx val="72"/>
              <c:layout>
                <c:manualLayout>
                  <c:x val="-4.092833444075468E-2"/>
                  <c:y val="-7.97500055248941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ABE-4857-A38B-83D1D40792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ABE-4857-A38B-83D1D407922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'[Slides FNI v2.xlsx]Produção industrial'!$A$4:$A$76</c:f>
              <c:numCache>
                <c:formatCode>mmm\-yy</c:formatCode>
                <c:ptCount val="73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  <c:pt idx="17">
                  <c:v>40787</c:v>
                </c:pt>
                <c:pt idx="18">
                  <c:v>40817</c:v>
                </c:pt>
                <c:pt idx="19">
                  <c:v>40848</c:v>
                </c:pt>
                <c:pt idx="20">
                  <c:v>40878</c:v>
                </c:pt>
                <c:pt idx="21">
                  <c:v>40909</c:v>
                </c:pt>
                <c:pt idx="22">
                  <c:v>40940</c:v>
                </c:pt>
                <c:pt idx="23">
                  <c:v>40969</c:v>
                </c:pt>
                <c:pt idx="24">
                  <c:v>41000</c:v>
                </c:pt>
                <c:pt idx="25">
                  <c:v>41030</c:v>
                </c:pt>
                <c:pt idx="26">
                  <c:v>41061</c:v>
                </c:pt>
                <c:pt idx="27">
                  <c:v>41091</c:v>
                </c:pt>
                <c:pt idx="28">
                  <c:v>41122</c:v>
                </c:pt>
                <c:pt idx="29">
                  <c:v>41153</c:v>
                </c:pt>
                <c:pt idx="30">
                  <c:v>41183</c:v>
                </c:pt>
                <c:pt idx="31">
                  <c:v>41214</c:v>
                </c:pt>
                <c:pt idx="32">
                  <c:v>41244</c:v>
                </c:pt>
                <c:pt idx="33">
                  <c:v>41275</c:v>
                </c:pt>
                <c:pt idx="34">
                  <c:v>41306</c:v>
                </c:pt>
                <c:pt idx="35">
                  <c:v>41334</c:v>
                </c:pt>
                <c:pt idx="36">
                  <c:v>41365</c:v>
                </c:pt>
                <c:pt idx="37">
                  <c:v>41395</c:v>
                </c:pt>
                <c:pt idx="38">
                  <c:v>41426</c:v>
                </c:pt>
                <c:pt idx="39">
                  <c:v>41456</c:v>
                </c:pt>
                <c:pt idx="40">
                  <c:v>41487</c:v>
                </c:pt>
                <c:pt idx="41">
                  <c:v>41518</c:v>
                </c:pt>
                <c:pt idx="42">
                  <c:v>41548</c:v>
                </c:pt>
                <c:pt idx="43">
                  <c:v>41579</c:v>
                </c:pt>
                <c:pt idx="44">
                  <c:v>41609</c:v>
                </c:pt>
                <c:pt idx="45">
                  <c:v>41640</c:v>
                </c:pt>
                <c:pt idx="46">
                  <c:v>41671</c:v>
                </c:pt>
                <c:pt idx="47">
                  <c:v>41699</c:v>
                </c:pt>
                <c:pt idx="48">
                  <c:v>41730</c:v>
                </c:pt>
                <c:pt idx="49">
                  <c:v>41760</c:v>
                </c:pt>
                <c:pt idx="50">
                  <c:v>41791</c:v>
                </c:pt>
                <c:pt idx="51">
                  <c:v>41821</c:v>
                </c:pt>
                <c:pt idx="52">
                  <c:v>41852</c:v>
                </c:pt>
                <c:pt idx="53">
                  <c:v>41883</c:v>
                </c:pt>
                <c:pt idx="54">
                  <c:v>41913</c:v>
                </c:pt>
                <c:pt idx="55">
                  <c:v>41944</c:v>
                </c:pt>
                <c:pt idx="56">
                  <c:v>41974</c:v>
                </c:pt>
                <c:pt idx="57">
                  <c:v>42005</c:v>
                </c:pt>
                <c:pt idx="58">
                  <c:v>42036</c:v>
                </c:pt>
                <c:pt idx="59">
                  <c:v>42064</c:v>
                </c:pt>
                <c:pt idx="60">
                  <c:v>42095</c:v>
                </c:pt>
                <c:pt idx="61">
                  <c:v>42125</c:v>
                </c:pt>
                <c:pt idx="62">
                  <c:v>42156</c:v>
                </c:pt>
                <c:pt idx="63">
                  <c:v>42186</c:v>
                </c:pt>
                <c:pt idx="64">
                  <c:v>42217</c:v>
                </c:pt>
                <c:pt idx="65">
                  <c:v>42248</c:v>
                </c:pt>
                <c:pt idx="66">
                  <c:v>42278</c:v>
                </c:pt>
                <c:pt idx="67">
                  <c:v>42309</c:v>
                </c:pt>
                <c:pt idx="68">
                  <c:v>42339</c:v>
                </c:pt>
                <c:pt idx="69">
                  <c:v>42370</c:v>
                </c:pt>
                <c:pt idx="70">
                  <c:v>42401</c:v>
                </c:pt>
                <c:pt idx="71">
                  <c:v>42430</c:v>
                </c:pt>
                <c:pt idx="72">
                  <c:v>42461</c:v>
                </c:pt>
              </c:numCache>
            </c:numRef>
          </c:cat>
          <c:val>
            <c:numRef>
              <c:f>'[Slides FNI v2.xlsx]Produção industrial'!$B$4:$B$76</c:f>
              <c:numCache>
                <c:formatCode>General</c:formatCode>
                <c:ptCount val="73"/>
                <c:pt idx="0">
                  <c:v>103.3</c:v>
                </c:pt>
                <c:pt idx="1">
                  <c:v>102.8</c:v>
                </c:pt>
                <c:pt idx="2">
                  <c:v>102.7</c:v>
                </c:pt>
                <c:pt idx="3">
                  <c:v>101.7</c:v>
                </c:pt>
                <c:pt idx="4">
                  <c:v>101.3</c:v>
                </c:pt>
                <c:pt idx="5">
                  <c:v>101.5</c:v>
                </c:pt>
                <c:pt idx="6">
                  <c:v>101.5</c:v>
                </c:pt>
                <c:pt idx="7">
                  <c:v>101.8</c:v>
                </c:pt>
                <c:pt idx="8">
                  <c:v>102.8</c:v>
                </c:pt>
                <c:pt idx="9">
                  <c:v>102.9</c:v>
                </c:pt>
                <c:pt idx="10">
                  <c:v>104.7</c:v>
                </c:pt>
                <c:pt idx="11">
                  <c:v>105.1</c:v>
                </c:pt>
                <c:pt idx="12">
                  <c:v>102.3</c:v>
                </c:pt>
                <c:pt idx="13">
                  <c:v>105.1</c:v>
                </c:pt>
                <c:pt idx="14">
                  <c:v>102.9</c:v>
                </c:pt>
                <c:pt idx="15">
                  <c:v>103.5</c:v>
                </c:pt>
                <c:pt idx="16">
                  <c:v>101.3</c:v>
                </c:pt>
                <c:pt idx="17">
                  <c:v>100.3</c:v>
                </c:pt>
                <c:pt idx="18">
                  <c:v>99.4</c:v>
                </c:pt>
                <c:pt idx="19">
                  <c:v>99.9</c:v>
                </c:pt>
                <c:pt idx="20">
                  <c:v>102.6</c:v>
                </c:pt>
                <c:pt idx="21">
                  <c:v>97.6</c:v>
                </c:pt>
                <c:pt idx="22">
                  <c:v>98.2</c:v>
                </c:pt>
                <c:pt idx="23">
                  <c:v>97.9</c:v>
                </c:pt>
                <c:pt idx="24">
                  <c:v>98.6</c:v>
                </c:pt>
                <c:pt idx="25">
                  <c:v>98.7</c:v>
                </c:pt>
                <c:pt idx="26">
                  <c:v>99.3</c:v>
                </c:pt>
                <c:pt idx="27">
                  <c:v>100.4</c:v>
                </c:pt>
                <c:pt idx="28">
                  <c:v>102.1</c:v>
                </c:pt>
                <c:pt idx="29">
                  <c:v>101.4</c:v>
                </c:pt>
                <c:pt idx="30">
                  <c:v>101.7</c:v>
                </c:pt>
                <c:pt idx="31">
                  <c:v>100.2</c:v>
                </c:pt>
                <c:pt idx="32">
                  <c:v>101.2</c:v>
                </c:pt>
                <c:pt idx="33">
                  <c:v>102.3</c:v>
                </c:pt>
                <c:pt idx="34">
                  <c:v>100</c:v>
                </c:pt>
                <c:pt idx="35">
                  <c:v>101.5</c:v>
                </c:pt>
                <c:pt idx="36">
                  <c:v>102.4</c:v>
                </c:pt>
                <c:pt idx="37">
                  <c:v>102.1</c:v>
                </c:pt>
                <c:pt idx="38">
                  <c:v>105.7</c:v>
                </c:pt>
                <c:pt idx="39">
                  <c:v>101.9</c:v>
                </c:pt>
                <c:pt idx="40">
                  <c:v>102</c:v>
                </c:pt>
                <c:pt idx="41">
                  <c:v>103.3</c:v>
                </c:pt>
                <c:pt idx="42">
                  <c:v>101.7</c:v>
                </c:pt>
                <c:pt idx="43">
                  <c:v>102.1</c:v>
                </c:pt>
                <c:pt idx="44">
                  <c:v>99.2</c:v>
                </c:pt>
                <c:pt idx="45">
                  <c:v>101</c:v>
                </c:pt>
                <c:pt idx="46">
                  <c:v>101.3</c:v>
                </c:pt>
                <c:pt idx="47">
                  <c:v>100.8</c:v>
                </c:pt>
                <c:pt idx="48">
                  <c:v>100.2</c:v>
                </c:pt>
                <c:pt idx="49">
                  <c:v>99</c:v>
                </c:pt>
                <c:pt idx="50">
                  <c:v>97.3</c:v>
                </c:pt>
                <c:pt idx="51">
                  <c:v>98.6</c:v>
                </c:pt>
                <c:pt idx="52">
                  <c:v>98.9</c:v>
                </c:pt>
                <c:pt idx="53">
                  <c:v>98.7</c:v>
                </c:pt>
                <c:pt idx="54">
                  <c:v>98.9</c:v>
                </c:pt>
                <c:pt idx="55">
                  <c:v>98.3</c:v>
                </c:pt>
                <c:pt idx="56">
                  <c:v>96.1</c:v>
                </c:pt>
                <c:pt idx="57">
                  <c:v>96.1</c:v>
                </c:pt>
                <c:pt idx="58">
                  <c:v>95.5</c:v>
                </c:pt>
                <c:pt idx="59">
                  <c:v>94.2</c:v>
                </c:pt>
                <c:pt idx="60">
                  <c:v>92.8</c:v>
                </c:pt>
                <c:pt idx="61">
                  <c:v>93.1</c:v>
                </c:pt>
                <c:pt idx="62">
                  <c:v>92.3</c:v>
                </c:pt>
                <c:pt idx="63">
                  <c:v>90.7</c:v>
                </c:pt>
                <c:pt idx="64">
                  <c:v>89.9</c:v>
                </c:pt>
                <c:pt idx="65">
                  <c:v>88.3</c:v>
                </c:pt>
                <c:pt idx="66">
                  <c:v>87.6</c:v>
                </c:pt>
                <c:pt idx="67">
                  <c:v>85.7</c:v>
                </c:pt>
                <c:pt idx="68">
                  <c:v>85.1</c:v>
                </c:pt>
                <c:pt idx="69">
                  <c:v>85.4</c:v>
                </c:pt>
                <c:pt idx="70">
                  <c:v>82.9</c:v>
                </c:pt>
                <c:pt idx="71">
                  <c:v>84.1</c:v>
                </c:pt>
                <c:pt idx="72">
                  <c:v>84.2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ABE-4857-A38B-83D1D4079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813880"/>
        <c:axId val="139814272"/>
      </c:lineChart>
      <c:dateAx>
        <c:axId val="139813880"/>
        <c:scaling>
          <c:orientation val="minMax"/>
          <c:min val="40269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814272"/>
        <c:crosses val="autoZero"/>
        <c:auto val="1"/>
        <c:lblOffset val="100"/>
        <c:baseTimeUnit val="months"/>
        <c:majorUnit val="8"/>
        <c:majorTimeUnit val="months"/>
      </c:dateAx>
      <c:valAx>
        <c:axId val="139814272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813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03466173272623E-2"/>
          <c:y val="4.0873242592281415E-2"/>
          <c:w val="0.78008609866279011"/>
          <c:h val="0.77507463777326779"/>
        </c:manualLayout>
      </c:layout>
      <c:lineChart>
        <c:grouping val="standard"/>
        <c:varyColors val="0"/>
        <c:ser>
          <c:idx val="0"/>
          <c:order val="0"/>
          <c:tx>
            <c:strRef>
              <c:f>'[Emprego e Renda - Informe 1º Trim_2016_ Gráfico 3.xlsx]Plan2'!$G$1</c:f>
              <c:strCache>
                <c:ptCount val="1"/>
                <c:pt idx="0">
                  <c:v>PIB Trimestral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'[Emprego e Renda - Informe 1º Trim_2016_ Gráfico 3.xlsx]Plan2'!$F$6:$F$42</c:f>
              <c:strCache>
                <c:ptCount val="37"/>
                <c:pt idx="0">
                  <c:v>2007/T1</c:v>
                </c:pt>
                <c:pt idx="1">
                  <c:v>2007/T2</c:v>
                </c:pt>
                <c:pt idx="2">
                  <c:v>2007/T3</c:v>
                </c:pt>
                <c:pt idx="3">
                  <c:v>2007/T4</c:v>
                </c:pt>
                <c:pt idx="4">
                  <c:v>2008/T1</c:v>
                </c:pt>
                <c:pt idx="5">
                  <c:v>2008/T2</c:v>
                </c:pt>
                <c:pt idx="6">
                  <c:v>2008/T3</c:v>
                </c:pt>
                <c:pt idx="7">
                  <c:v>2008/T4</c:v>
                </c:pt>
                <c:pt idx="8">
                  <c:v>2009/T1</c:v>
                </c:pt>
                <c:pt idx="9">
                  <c:v>2009/T2</c:v>
                </c:pt>
                <c:pt idx="10">
                  <c:v>2009/T3</c:v>
                </c:pt>
                <c:pt idx="11">
                  <c:v>2009/T4</c:v>
                </c:pt>
                <c:pt idx="12">
                  <c:v>2010/T1</c:v>
                </c:pt>
                <c:pt idx="13">
                  <c:v>2010/T2</c:v>
                </c:pt>
                <c:pt idx="14">
                  <c:v>2010/T3</c:v>
                </c:pt>
                <c:pt idx="15">
                  <c:v>2010/T4</c:v>
                </c:pt>
                <c:pt idx="16">
                  <c:v>2011/T1</c:v>
                </c:pt>
                <c:pt idx="17">
                  <c:v>2011/T2</c:v>
                </c:pt>
                <c:pt idx="18">
                  <c:v>2011/T3</c:v>
                </c:pt>
                <c:pt idx="19">
                  <c:v>2011/T4</c:v>
                </c:pt>
                <c:pt idx="20">
                  <c:v>2012/T1</c:v>
                </c:pt>
                <c:pt idx="21">
                  <c:v>2012/T2</c:v>
                </c:pt>
                <c:pt idx="22">
                  <c:v>2012/T3</c:v>
                </c:pt>
                <c:pt idx="23">
                  <c:v>2012/T4</c:v>
                </c:pt>
                <c:pt idx="24">
                  <c:v>2013/T1</c:v>
                </c:pt>
                <c:pt idx="25">
                  <c:v>2013/T2</c:v>
                </c:pt>
                <c:pt idx="26">
                  <c:v>2013/T3</c:v>
                </c:pt>
                <c:pt idx="27">
                  <c:v>2013/T4</c:v>
                </c:pt>
                <c:pt idx="28">
                  <c:v>2014/T1</c:v>
                </c:pt>
                <c:pt idx="29">
                  <c:v>2014/T2</c:v>
                </c:pt>
                <c:pt idx="30">
                  <c:v>2014/T3</c:v>
                </c:pt>
                <c:pt idx="31">
                  <c:v>2014/T4</c:v>
                </c:pt>
                <c:pt idx="32">
                  <c:v>2015/T1</c:v>
                </c:pt>
                <c:pt idx="33">
                  <c:v>2015/T2</c:v>
                </c:pt>
                <c:pt idx="34">
                  <c:v>2015/T3</c:v>
                </c:pt>
                <c:pt idx="35">
                  <c:v>2015/T4</c:v>
                </c:pt>
                <c:pt idx="36">
                  <c:v>2016/T1</c:v>
                </c:pt>
              </c:strCache>
            </c:strRef>
          </c:cat>
          <c:val>
            <c:numRef>
              <c:f>'[Emprego e Renda - Informe 1º Trim_2016_ Gráfico 3.xlsx]Plan2'!$G$6:$G$42</c:f>
              <c:numCache>
                <c:formatCode>General</c:formatCode>
                <c:ptCount val="37"/>
                <c:pt idx="0">
                  <c:v>5.2</c:v>
                </c:pt>
                <c:pt idx="1">
                  <c:v>6.5</c:v>
                </c:pt>
                <c:pt idx="2">
                  <c:v>5.9</c:v>
                </c:pt>
                <c:pt idx="3">
                  <c:v>6.6</c:v>
                </c:pt>
                <c:pt idx="4">
                  <c:v>6.2</c:v>
                </c:pt>
                <c:pt idx="5">
                  <c:v>6.3</c:v>
                </c:pt>
                <c:pt idx="6">
                  <c:v>7</c:v>
                </c:pt>
                <c:pt idx="7">
                  <c:v>1</c:v>
                </c:pt>
                <c:pt idx="8">
                  <c:v>-2.4</c:v>
                </c:pt>
                <c:pt idx="9">
                  <c:v>-2.2000000000000002</c:v>
                </c:pt>
                <c:pt idx="10">
                  <c:v>-1.2</c:v>
                </c:pt>
                <c:pt idx="11">
                  <c:v>5.3</c:v>
                </c:pt>
                <c:pt idx="12">
                  <c:v>9.1999999999999993</c:v>
                </c:pt>
                <c:pt idx="13">
                  <c:v>8.5</c:v>
                </c:pt>
                <c:pt idx="14">
                  <c:v>6.9</c:v>
                </c:pt>
                <c:pt idx="15">
                  <c:v>5.7</c:v>
                </c:pt>
                <c:pt idx="16">
                  <c:v>5.0999999999999996</c:v>
                </c:pt>
                <c:pt idx="17">
                  <c:v>4.5999999999999996</c:v>
                </c:pt>
                <c:pt idx="18">
                  <c:v>3.5</c:v>
                </c:pt>
                <c:pt idx="19">
                  <c:v>2.5</c:v>
                </c:pt>
                <c:pt idx="20">
                  <c:v>1.7</c:v>
                </c:pt>
                <c:pt idx="21">
                  <c:v>1</c:v>
                </c:pt>
                <c:pt idx="22">
                  <c:v>2.5</c:v>
                </c:pt>
                <c:pt idx="23">
                  <c:v>2.5</c:v>
                </c:pt>
                <c:pt idx="24">
                  <c:v>2.8</c:v>
                </c:pt>
                <c:pt idx="25">
                  <c:v>4.0999999999999996</c:v>
                </c:pt>
                <c:pt idx="26">
                  <c:v>2.8</c:v>
                </c:pt>
                <c:pt idx="27">
                  <c:v>2.4</c:v>
                </c:pt>
                <c:pt idx="28">
                  <c:v>3.2</c:v>
                </c:pt>
                <c:pt idx="29">
                  <c:v>-0.8</c:v>
                </c:pt>
                <c:pt idx="30">
                  <c:v>-1.1000000000000001</c:v>
                </c:pt>
                <c:pt idx="31">
                  <c:v>-0.7</c:v>
                </c:pt>
                <c:pt idx="32">
                  <c:v>-2</c:v>
                </c:pt>
                <c:pt idx="33">
                  <c:v>-3</c:v>
                </c:pt>
                <c:pt idx="34">
                  <c:v>-4.5</c:v>
                </c:pt>
                <c:pt idx="35">
                  <c:v>-5.9</c:v>
                </c:pt>
                <c:pt idx="36" formatCode="0.0">
                  <c:v>-5.4226271677884181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034960"/>
        <c:axId val="227717584"/>
      </c:lineChart>
      <c:lineChart>
        <c:grouping val="standard"/>
        <c:varyColors val="0"/>
        <c:ser>
          <c:idx val="1"/>
          <c:order val="1"/>
          <c:tx>
            <c:strRef>
              <c:f>'[Emprego e Renda - Informe 1º Trim_2016_ Gráfico 3.xlsx]Plan2'!$H$1</c:f>
              <c:strCache>
                <c:ptCount val="1"/>
                <c:pt idx="0">
                  <c:v>Razão entre o salário (média trimestral) dos admitidos e dos desligados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'[Emprego e Renda - Informe 1º Trim_2016_ Gráfico 3.xlsx]Plan2'!$F$6:$F$42</c:f>
              <c:strCache>
                <c:ptCount val="37"/>
                <c:pt idx="0">
                  <c:v>2007/T1</c:v>
                </c:pt>
                <c:pt idx="1">
                  <c:v>2007/T2</c:v>
                </c:pt>
                <c:pt idx="2">
                  <c:v>2007/T3</c:v>
                </c:pt>
                <c:pt idx="3">
                  <c:v>2007/T4</c:v>
                </c:pt>
                <c:pt idx="4">
                  <c:v>2008/T1</c:v>
                </c:pt>
                <c:pt idx="5">
                  <c:v>2008/T2</c:v>
                </c:pt>
                <c:pt idx="6">
                  <c:v>2008/T3</c:v>
                </c:pt>
                <c:pt idx="7">
                  <c:v>2008/T4</c:v>
                </c:pt>
                <c:pt idx="8">
                  <c:v>2009/T1</c:v>
                </c:pt>
                <c:pt idx="9">
                  <c:v>2009/T2</c:v>
                </c:pt>
                <c:pt idx="10">
                  <c:v>2009/T3</c:v>
                </c:pt>
                <c:pt idx="11">
                  <c:v>2009/T4</c:v>
                </c:pt>
                <c:pt idx="12">
                  <c:v>2010/T1</c:v>
                </c:pt>
                <c:pt idx="13">
                  <c:v>2010/T2</c:v>
                </c:pt>
                <c:pt idx="14">
                  <c:v>2010/T3</c:v>
                </c:pt>
                <c:pt idx="15">
                  <c:v>2010/T4</c:v>
                </c:pt>
                <c:pt idx="16">
                  <c:v>2011/T1</c:v>
                </c:pt>
                <c:pt idx="17">
                  <c:v>2011/T2</c:v>
                </c:pt>
                <c:pt idx="18">
                  <c:v>2011/T3</c:v>
                </c:pt>
                <c:pt idx="19">
                  <c:v>2011/T4</c:v>
                </c:pt>
                <c:pt idx="20">
                  <c:v>2012/T1</c:v>
                </c:pt>
                <c:pt idx="21">
                  <c:v>2012/T2</c:v>
                </c:pt>
                <c:pt idx="22">
                  <c:v>2012/T3</c:v>
                </c:pt>
                <c:pt idx="23">
                  <c:v>2012/T4</c:v>
                </c:pt>
                <c:pt idx="24">
                  <c:v>2013/T1</c:v>
                </c:pt>
                <c:pt idx="25">
                  <c:v>2013/T2</c:v>
                </c:pt>
                <c:pt idx="26">
                  <c:v>2013/T3</c:v>
                </c:pt>
                <c:pt idx="27">
                  <c:v>2013/T4</c:v>
                </c:pt>
                <c:pt idx="28">
                  <c:v>2014/T1</c:v>
                </c:pt>
                <c:pt idx="29">
                  <c:v>2014/T2</c:v>
                </c:pt>
                <c:pt idx="30">
                  <c:v>2014/T3</c:v>
                </c:pt>
                <c:pt idx="31">
                  <c:v>2014/T4</c:v>
                </c:pt>
                <c:pt idx="32">
                  <c:v>2015/T1</c:v>
                </c:pt>
                <c:pt idx="33">
                  <c:v>2015/T2</c:v>
                </c:pt>
                <c:pt idx="34">
                  <c:v>2015/T3</c:v>
                </c:pt>
                <c:pt idx="35">
                  <c:v>2015/T4</c:v>
                </c:pt>
                <c:pt idx="36">
                  <c:v>2016/T1</c:v>
                </c:pt>
              </c:strCache>
            </c:strRef>
          </c:cat>
          <c:val>
            <c:numRef>
              <c:f>'[Emprego e Renda - Informe 1º Trim_2016_ Gráfico 3.xlsx]Plan2'!$H$6:$H$42</c:f>
              <c:numCache>
                <c:formatCode>0.00</c:formatCode>
                <c:ptCount val="37"/>
                <c:pt idx="0">
                  <c:v>0.92462444077042238</c:v>
                </c:pt>
                <c:pt idx="1">
                  <c:v>0.88974232858583768</c:v>
                </c:pt>
                <c:pt idx="2">
                  <c:v>0.90762174499440129</c:v>
                </c:pt>
                <c:pt idx="3">
                  <c:v>0.91535068657468854</c:v>
                </c:pt>
                <c:pt idx="4">
                  <c:v>0.95171280715772877</c:v>
                </c:pt>
                <c:pt idx="5">
                  <c:v>0.91120890590990566</c:v>
                </c:pt>
                <c:pt idx="6">
                  <c:v>0.91458221581851928</c:v>
                </c:pt>
                <c:pt idx="7">
                  <c:v>0.90359684693637776</c:v>
                </c:pt>
                <c:pt idx="8">
                  <c:v>0.88793965998364588</c:v>
                </c:pt>
                <c:pt idx="9">
                  <c:v>0.86776687435917077</c:v>
                </c:pt>
                <c:pt idx="10">
                  <c:v>0.88782370338855543</c:v>
                </c:pt>
                <c:pt idx="11">
                  <c:v>0.90352551165239825</c:v>
                </c:pt>
                <c:pt idx="12">
                  <c:v>0.94081060836905772</c:v>
                </c:pt>
                <c:pt idx="13">
                  <c:v>0.91646217258341067</c:v>
                </c:pt>
                <c:pt idx="14">
                  <c:v>0.92527020872120824</c:v>
                </c:pt>
                <c:pt idx="15">
                  <c:v>0.9254006949401673</c:v>
                </c:pt>
                <c:pt idx="16">
                  <c:v>0.94833097210291273</c:v>
                </c:pt>
                <c:pt idx="17">
                  <c:v>0.93127336809609895</c:v>
                </c:pt>
                <c:pt idx="18">
                  <c:v>0.93158467611286455</c:v>
                </c:pt>
                <c:pt idx="19">
                  <c:v>0.92935000316933203</c:v>
                </c:pt>
                <c:pt idx="20">
                  <c:v>0.9555291359025917</c:v>
                </c:pt>
                <c:pt idx="21">
                  <c:v>0.93101629237399197</c:v>
                </c:pt>
                <c:pt idx="22">
                  <c:v>0.92795705289159669</c:v>
                </c:pt>
                <c:pt idx="23">
                  <c:v>0.91749872877809535</c:v>
                </c:pt>
                <c:pt idx="24">
                  <c:v>0.94849237330038028</c:v>
                </c:pt>
                <c:pt idx="25">
                  <c:v>0.92700469492402371</c:v>
                </c:pt>
                <c:pt idx="26">
                  <c:v>0.92042422508283361</c:v>
                </c:pt>
                <c:pt idx="27">
                  <c:v>0.90736051738807588</c:v>
                </c:pt>
                <c:pt idx="28">
                  <c:v>0.93796598863013081</c:v>
                </c:pt>
                <c:pt idx="29">
                  <c:v>0.91365753368809421</c:v>
                </c:pt>
                <c:pt idx="30">
                  <c:v>0.91121895768630101</c:v>
                </c:pt>
                <c:pt idx="31">
                  <c:v>0.88829310106038162</c:v>
                </c:pt>
                <c:pt idx="32">
                  <c:v>0.91483741388366524</c:v>
                </c:pt>
                <c:pt idx="33">
                  <c:v>0.8896171885115387</c:v>
                </c:pt>
                <c:pt idx="34">
                  <c:v>0.8886394576681329</c:v>
                </c:pt>
                <c:pt idx="35">
                  <c:v>0.85794301477014623</c:v>
                </c:pt>
                <c:pt idx="36">
                  <c:v>0.88828909707676307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718368"/>
        <c:axId val="227717976"/>
      </c:lineChart>
      <c:catAx>
        <c:axId val="6203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717584"/>
        <c:crosses val="autoZero"/>
        <c:auto val="1"/>
        <c:lblAlgn val="ctr"/>
        <c:lblOffset val="100"/>
        <c:tickLblSkip val="4"/>
        <c:noMultiLvlLbl val="0"/>
      </c:catAx>
      <c:valAx>
        <c:axId val="22771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="1">
                    <a:solidFill>
                      <a:srgbClr val="0070C0"/>
                    </a:solidFill>
                  </a:rPr>
                  <a:t>PIB Trimestral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034960"/>
        <c:crosses val="autoZero"/>
        <c:crossBetween val="between"/>
      </c:valAx>
      <c:valAx>
        <c:axId val="227717976"/>
        <c:scaling>
          <c:orientation val="minMax"/>
          <c:max val="1"/>
          <c:min val="0.8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="1">
                    <a:solidFill>
                      <a:srgbClr val="FFC000"/>
                    </a:solidFill>
                  </a:rPr>
                  <a:t>Razão salário admitidos x desligados</a:t>
                </a:r>
              </a:p>
            </c:rich>
          </c:tx>
          <c:layout>
            <c:manualLayout>
              <c:xMode val="edge"/>
              <c:yMode val="edge"/>
              <c:x val="0.94395890151742701"/>
              <c:y val="9.51716798297204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718368"/>
        <c:crosses val="max"/>
        <c:crossBetween val="between"/>
      </c:valAx>
      <c:catAx>
        <c:axId val="227718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7717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750135569324337"/>
          <c:w val="1"/>
          <c:h val="0.1208303013293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281279839574"/>
          <c:y val="3.4564710736035571E-2"/>
          <c:w val="0.80190151882878224"/>
          <c:h val="0.82066164716291479"/>
        </c:manualLayout>
      </c:layout>
      <c:lineChart>
        <c:grouping val="standard"/>
        <c:varyColors val="0"/>
        <c:ser>
          <c:idx val="0"/>
          <c:order val="0"/>
          <c:tx>
            <c:strRef>
              <c:f>Emprego_CAGED!$B$1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72"/>
              <c:layout>
                <c:manualLayout>
                  <c:x val="-3.58097243800495E-2"/>
                  <c:y val="2.43163856092823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Emprego_CAGED!$A$41:$A$113</c:f>
              <c:numCache>
                <c:formatCode>mmm\-yy</c:formatCode>
                <c:ptCount val="73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  <c:pt idx="17">
                  <c:v>40787</c:v>
                </c:pt>
                <c:pt idx="18">
                  <c:v>40817</c:v>
                </c:pt>
                <c:pt idx="19">
                  <c:v>40848</c:v>
                </c:pt>
                <c:pt idx="20">
                  <c:v>40878</c:v>
                </c:pt>
                <c:pt idx="21">
                  <c:v>40909</c:v>
                </c:pt>
                <c:pt idx="22">
                  <c:v>40940</c:v>
                </c:pt>
                <c:pt idx="23">
                  <c:v>40969</c:v>
                </c:pt>
                <c:pt idx="24">
                  <c:v>41000</c:v>
                </c:pt>
                <c:pt idx="25">
                  <c:v>41030</c:v>
                </c:pt>
                <c:pt idx="26">
                  <c:v>41061</c:v>
                </c:pt>
                <c:pt idx="27">
                  <c:v>41091</c:v>
                </c:pt>
                <c:pt idx="28">
                  <c:v>41122</c:v>
                </c:pt>
                <c:pt idx="29">
                  <c:v>41153</c:v>
                </c:pt>
                <c:pt idx="30">
                  <c:v>41183</c:v>
                </c:pt>
                <c:pt idx="31">
                  <c:v>41214</c:v>
                </c:pt>
                <c:pt idx="32">
                  <c:v>41244</c:v>
                </c:pt>
                <c:pt idx="33">
                  <c:v>41275</c:v>
                </c:pt>
                <c:pt idx="34">
                  <c:v>41306</c:v>
                </c:pt>
                <c:pt idx="35">
                  <c:v>41334</c:v>
                </c:pt>
                <c:pt idx="36">
                  <c:v>41365</c:v>
                </c:pt>
                <c:pt idx="37">
                  <c:v>41395</c:v>
                </c:pt>
                <c:pt idx="38">
                  <c:v>41426</c:v>
                </c:pt>
                <c:pt idx="39">
                  <c:v>41456</c:v>
                </c:pt>
                <c:pt idx="40">
                  <c:v>41487</c:v>
                </c:pt>
                <c:pt idx="41">
                  <c:v>41518</c:v>
                </c:pt>
                <c:pt idx="42">
                  <c:v>41548</c:v>
                </c:pt>
                <c:pt idx="43">
                  <c:v>41579</c:v>
                </c:pt>
                <c:pt idx="44">
                  <c:v>41609</c:v>
                </c:pt>
                <c:pt idx="45">
                  <c:v>41640</c:v>
                </c:pt>
                <c:pt idx="46">
                  <c:v>41671</c:v>
                </c:pt>
                <c:pt idx="47">
                  <c:v>41699</c:v>
                </c:pt>
                <c:pt idx="48">
                  <c:v>41730</c:v>
                </c:pt>
                <c:pt idx="49">
                  <c:v>41760</c:v>
                </c:pt>
                <c:pt idx="50">
                  <c:v>41791</c:v>
                </c:pt>
                <c:pt idx="51">
                  <c:v>41821</c:v>
                </c:pt>
                <c:pt idx="52">
                  <c:v>41852</c:v>
                </c:pt>
                <c:pt idx="53">
                  <c:v>41883</c:v>
                </c:pt>
                <c:pt idx="54">
                  <c:v>41913</c:v>
                </c:pt>
                <c:pt idx="55">
                  <c:v>41944</c:v>
                </c:pt>
                <c:pt idx="56">
                  <c:v>41974</c:v>
                </c:pt>
                <c:pt idx="57">
                  <c:v>42005</c:v>
                </c:pt>
                <c:pt idx="58">
                  <c:v>42036</c:v>
                </c:pt>
                <c:pt idx="59">
                  <c:v>42064</c:v>
                </c:pt>
                <c:pt idx="60">
                  <c:v>42095</c:v>
                </c:pt>
                <c:pt idx="61">
                  <c:v>42125</c:v>
                </c:pt>
                <c:pt idx="62">
                  <c:v>42156</c:v>
                </c:pt>
                <c:pt idx="63">
                  <c:v>42186</c:v>
                </c:pt>
                <c:pt idx="64">
                  <c:v>42217</c:v>
                </c:pt>
                <c:pt idx="65">
                  <c:v>42248</c:v>
                </c:pt>
                <c:pt idx="66">
                  <c:v>42278</c:v>
                </c:pt>
                <c:pt idx="67">
                  <c:v>42309</c:v>
                </c:pt>
                <c:pt idx="68">
                  <c:v>42339</c:v>
                </c:pt>
                <c:pt idx="69">
                  <c:v>42370</c:v>
                </c:pt>
                <c:pt idx="70">
                  <c:v>42401</c:v>
                </c:pt>
                <c:pt idx="71">
                  <c:v>42430</c:v>
                </c:pt>
                <c:pt idx="72">
                  <c:v>42461</c:v>
                </c:pt>
              </c:numCache>
            </c:numRef>
          </c:cat>
          <c:val>
            <c:numRef>
              <c:f>Emprego_CAGED!$B$41:$B$113</c:f>
              <c:numCache>
                <c:formatCode>#,##0.0</c:formatCode>
                <c:ptCount val="73"/>
                <c:pt idx="0">
                  <c:v>2339.3820000000001</c:v>
                </c:pt>
                <c:pt idx="1">
                  <c:v>2524.3319999999999</c:v>
                </c:pt>
                <c:pt idx="2">
                  <c:v>2630.9639999999999</c:v>
                </c:pt>
                <c:pt idx="3">
                  <c:v>2682.576</c:v>
                </c:pt>
                <c:pt idx="4">
                  <c:v>2748.0210000000002</c:v>
                </c:pt>
                <c:pt idx="5">
                  <c:v>2758.576</c:v>
                </c:pt>
                <c:pt idx="6">
                  <c:v>2745.7350000000001</c:v>
                </c:pt>
                <c:pt idx="7">
                  <c:v>2635.172</c:v>
                </c:pt>
                <c:pt idx="8">
                  <c:v>2644.788</c:v>
                </c:pt>
                <c:pt idx="9">
                  <c:v>2618.1149999999998</c:v>
                </c:pt>
                <c:pt idx="10">
                  <c:v>2678.7190000000001</c:v>
                </c:pt>
                <c:pt idx="11">
                  <c:v>2514.7040000000002</c:v>
                </c:pt>
                <c:pt idx="12">
                  <c:v>2454.0729999999999</c:v>
                </c:pt>
                <c:pt idx="13">
                  <c:v>2420.223</c:v>
                </c:pt>
                <c:pt idx="14">
                  <c:v>2409.5990000000002</c:v>
                </c:pt>
                <c:pt idx="15">
                  <c:v>2366.75</c:v>
                </c:pt>
                <c:pt idx="16">
                  <c:v>2258.7849999999999</c:v>
                </c:pt>
                <c:pt idx="17">
                  <c:v>2219.5169999999998</c:v>
                </c:pt>
                <c:pt idx="18">
                  <c:v>2129.864</c:v>
                </c:pt>
                <c:pt idx="19">
                  <c:v>2032.021</c:v>
                </c:pt>
                <c:pt idx="20">
                  <c:v>2031.21</c:v>
                </c:pt>
                <c:pt idx="21">
                  <c:v>2007.6590000000001</c:v>
                </c:pt>
                <c:pt idx="22">
                  <c:v>1882.242</c:v>
                </c:pt>
                <c:pt idx="23">
                  <c:v>1894.664</c:v>
                </c:pt>
                <c:pt idx="24">
                  <c:v>1870.7329999999999</c:v>
                </c:pt>
                <c:pt idx="25">
                  <c:v>1741.595</c:v>
                </c:pt>
                <c:pt idx="26">
                  <c:v>1667.527</c:v>
                </c:pt>
                <c:pt idx="27">
                  <c:v>1671.0920000000001</c:v>
                </c:pt>
                <c:pt idx="28">
                  <c:v>1584.654</c:v>
                </c:pt>
                <c:pt idx="29">
                  <c:v>1522.4090000000001</c:v>
                </c:pt>
                <c:pt idx="30">
                  <c:v>1473.999</c:v>
                </c:pt>
                <c:pt idx="31">
                  <c:v>1477.623</c:v>
                </c:pt>
                <c:pt idx="32">
                  <c:v>1383.8530000000001</c:v>
                </c:pt>
                <c:pt idx="33">
                  <c:v>1285.704</c:v>
                </c:pt>
                <c:pt idx="34">
                  <c:v>1249.8610000000001</c:v>
                </c:pt>
                <c:pt idx="35">
                  <c:v>1234.0070000000001</c:v>
                </c:pt>
                <c:pt idx="36">
                  <c:v>1217.9469999999999</c:v>
                </c:pt>
                <c:pt idx="37">
                  <c:v>1161.857</c:v>
                </c:pt>
                <c:pt idx="38">
                  <c:v>1148.258</c:v>
                </c:pt>
                <c:pt idx="39">
                  <c:v>1045.56</c:v>
                </c:pt>
                <c:pt idx="40">
                  <c:v>1068.8140000000001</c:v>
                </c:pt>
                <c:pt idx="41">
                  <c:v>1122.1030000000001</c:v>
                </c:pt>
                <c:pt idx="42">
                  <c:v>1148.43</c:v>
                </c:pt>
                <c:pt idx="43">
                  <c:v>1148.057</c:v>
                </c:pt>
                <c:pt idx="44">
                  <c:v>1187.923</c:v>
                </c:pt>
                <c:pt idx="45">
                  <c:v>1149.579</c:v>
                </c:pt>
                <c:pt idx="46">
                  <c:v>1277.4159999999999</c:v>
                </c:pt>
                <c:pt idx="47">
                  <c:v>1183.241</c:v>
                </c:pt>
                <c:pt idx="48">
                  <c:v>1043.6980000000001</c:v>
                </c:pt>
                <c:pt idx="49">
                  <c:v>1010.9109999999999</c:v>
                </c:pt>
                <c:pt idx="50">
                  <c:v>903.14700000000005</c:v>
                </c:pt>
                <c:pt idx="51">
                  <c:v>864.20500000000004</c:v>
                </c:pt>
                <c:pt idx="52">
                  <c:v>814.93</c:v>
                </c:pt>
                <c:pt idx="53">
                  <c:v>721.09199999999998</c:v>
                </c:pt>
                <c:pt idx="54">
                  <c:v>586.93100000000004</c:v>
                </c:pt>
                <c:pt idx="55">
                  <c:v>529.77300000000002</c:v>
                </c:pt>
                <c:pt idx="56">
                  <c:v>418.38400000000001</c:v>
                </c:pt>
                <c:pt idx="57">
                  <c:v>326.334</c:v>
                </c:pt>
                <c:pt idx="58">
                  <c:v>53.795000000000002</c:v>
                </c:pt>
                <c:pt idx="59">
                  <c:v>34.734999999999999</c:v>
                </c:pt>
                <c:pt idx="60">
                  <c:v>-161.16</c:v>
                </c:pt>
                <c:pt idx="61">
                  <c:v>-357.50099999999998</c:v>
                </c:pt>
                <c:pt idx="62">
                  <c:v>-510.16199999999998</c:v>
                </c:pt>
                <c:pt idx="63">
                  <c:v>-702.601</c:v>
                </c:pt>
                <c:pt idx="64">
                  <c:v>-902.173</c:v>
                </c:pt>
                <c:pt idx="65">
                  <c:v>-1141.8620000000001</c:v>
                </c:pt>
                <c:pt idx="66">
                  <c:v>-1310.556</c:v>
                </c:pt>
                <c:pt idx="67">
                  <c:v>-1462.7070000000001</c:v>
                </c:pt>
                <c:pt idx="68">
                  <c:v>-1518.674</c:v>
                </c:pt>
                <c:pt idx="69">
                  <c:v>-1541.191</c:v>
                </c:pt>
                <c:pt idx="70">
                  <c:v>-1652.0609999999999</c:v>
                </c:pt>
                <c:pt idx="71">
                  <c:v>-1796.0319999999999</c:v>
                </c:pt>
                <c:pt idx="72">
                  <c:v>-1771.2460000000001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Emprego_CAGED!$C$1</c:f>
              <c:strCache>
                <c:ptCount val="1"/>
                <c:pt idx="0">
                  <c:v>Indústria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Emprego_CAGED!$A$41:$A$113</c:f>
              <c:numCache>
                <c:formatCode>mmm\-yy</c:formatCode>
                <c:ptCount val="73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  <c:pt idx="17">
                  <c:v>40787</c:v>
                </c:pt>
                <c:pt idx="18">
                  <c:v>40817</c:v>
                </c:pt>
                <c:pt idx="19">
                  <c:v>40848</c:v>
                </c:pt>
                <c:pt idx="20">
                  <c:v>40878</c:v>
                </c:pt>
                <c:pt idx="21">
                  <c:v>40909</c:v>
                </c:pt>
                <c:pt idx="22">
                  <c:v>40940</c:v>
                </c:pt>
                <c:pt idx="23">
                  <c:v>40969</c:v>
                </c:pt>
                <c:pt idx="24">
                  <c:v>41000</c:v>
                </c:pt>
                <c:pt idx="25">
                  <c:v>41030</c:v>
                </c:pt>
                <c:pt idx="26">
                  <c:v>41061</c:v>
                </c:pt>
                <c:pt idx="27">
                  <c:v>41091</c:v>
                </c:pt>
                <c:pt idx="28">
                  <c:v>41122</c:v>
                </c:pt>
                <c:pt idx="29">
                  <c:v>41153</c:v>
                </c:pt>
                <c:pt idx="30">
                  <c:v>41183</c:v>
                </c:pt>
                <c:pt idx="31">
                  <c:v>41214</c:v>
                </c:pt>
                <c:pt idx="32">
                  <c:v>41244</c:v>
                </c:pt>
                <c:pt idx="33">
                  <c:v>41275</c:v>
                </c:pt>
                <c:pt idx="34">
                  <c:v>41306</c:v>
                </c:pt>
                <c:pt idx="35">
                  <c:v>41334</c:v>
                </c:pt>
                <c:pt idx="36">
                  <c:v>41365</c:v>
                </c:pt>
                <c:pt idx="37">
                  <c:v>41395</c:v>
                </c:pt>
                <c:pt idx="38">
                  <c:v>41426</c:v>
                </c:pt>
                <c:pt idx="39">
                  <c:v>41456</c:v>
                </c:pt>
                <c:pt idx="40">
                  <c:v>41487</c:v>
                </c:pt>
                <c:pt idx="41">
                  <c:v>41518</c:v>
                </c:pt>
                <c:pt idx="42">
                  <c:v>41548</c:v>
                </c:pt>
                <c:pt idx="43">
                  <c:v>41579</c:v>
                </c:pt>
                <c:pt idx="44">
                  <c:v>41609</c:v>
                </c:pt>
                <c:pt idx="45">
                  <c:v>41640</c:v>
                </c:pt>
                <c:pt idx="46">
                  <c:v>41671</c:v>
                </c:pt>
                <c:pt idx="47">
                  <c:v>41699</c:v>
                </c:pt>
                <c:pt idx="48">
                  <c:v>41730</c:v>
                </c:pt>
                <c:pt idx="49">
                  <c:v>41760</c:v>
                </c:pt>
                <c:pt idx="50">
                  <c:v>41791</c:v>
                </c:pt>
                <c:pt idx="51">
                  <c:v>41821</c:v>
                </c:pt>
                <c:pt idx="52">
                  <c:v>41852</c:v>
                </c:pt>
                <c:pt idx="53">
                  <c:v>41883</c:v>
                </c:pt>
                <c:pt idx="54">
                  <c:v>41913</c:v>
                </c:pt>
                <c:pt idx="55">
                  <c:v>41944</c:v>
                </c:pt>
                <c:pt idx="56">
                  <c:v>41974</c:v>
                </c:pt>
                <c:pt idx="57">
                  <c:v>42005</c:v>
                </c:pt>
                <c:pt idx="58">
                  <c:v>42036</c:v>
                </c:pt>
                <c:pt idx="59">
                  <c:v>42064</c:v>
                </c:pt>
                <c:pt idx="60">
                  <c:v>42095</c:v>
                </c:pt>
                <c:pt idx="61">
                  <c:v>42125</c:v>
                </c:pt>
                <c:pt idx="62">
                  <c:v>42156</c:v>
                </c:pt>
                <c:pt idx="63">
                  <c:v>42186</c:v>
                </c:pt>
                <c:pt idx="64">
                  <c:v>42217</c:v>
                </c:pt>
                <c:pt idx="65">
                  <c:v>42248</c:v>
                </c:pt>
                <c:pt idx="66">
                  <c:v>42278</c:v>
                </c:pt>
                <c:pt idx="67">
                  <c:v>42309</c:v>
                </c:pt>
                <c:pt idx="68">
                  <c:v>42339</c:v>
                </c:pt>
                <c:pt idx="69">
                  <c:v>42370</c:v>
                </c:pt>
                <c:pt idx="70">
                  <c:v>42401</c:v>
                </c:pt>
                <c:pt idx="71">
                  <c:v>42430</c:v>
                </c:pt>
                <c:pt idx="72">
                  <c:v>42461</c:v>
                </c:pt>
              </c:numCache>
            </c:numRef>
          </c:cat>
          <c:val>
            <c:numRef>
              <c:f>Emprego_CAGED!$C$41:$C$113</c:f>
              <c:numCache>
                <c:formatCode>#,##0.0</c:formatCode>
                <c:ptCount val="73"/>
                <c:pt idx="0">
                  <c:v>881.86599999999999</c:v>
                </c:pt>
                <c:pt idx="1">
                  <c:v>977.28599999999994</c:v>
                </c:pt>
                <c:pt idx="2">
                  <c:v>1034.7729999999999</c:v>
                </c:pt>
                <c:pt idx="3">
                  <c:v>1069.0219999999999</c:v>
                </c:pt>
                <c:pt idx="4">
                  <c:v>1084.171</c:v>
                </c:pt>
                <c:pt idx="5">
                  <c:v>1057.9549999999999</c:v>
                </c:pt>
                <c:pt idx="6">
                  <c:v>1024.7739999999999</c:v>
                </c:pt>
                <c:pt idx="7">
                  <c:v>953.59199999999998</c:v>
                </c:pt>
                <c:pt idx="8">
                  <c:v>942.14599999999996</c:v>
                </c:pt>
                <c:pt idx="9">
                  <c:v>909.35199999999998</c:v>
                </c:pt>
                <c:pt idx="10">
                  <c:v>899.77499999999998</c:v>
                </c:pt>
                <c:pt idx="11">
                  <c:v>811.31299999999999</c:v>
                </c:pt>
                <c:pt idx="12">
                  <c:v>767.20100000000002</c:v>
                </c:pt>
                <c:pt idx="13">
                  <c:v>740.00599999999997</c:v>
                </c:pt>
                <c:pt idx="14">
                  <c:v>721.34</c:v>
                </c:pt>
                <c:pt idx="15">
                  <c:v>690.03599999999994</c:v>
                </c:pt>
                <c:pt idx="16">
                  <c:v>647.36099999999999</c:v>
                </c:pt>
                <c:pt idx="17">
                  <c:v>618.23900000000003</c:v>
                </c:pt>
                <c:pt idx="18">
                  <c:v>568.45600000000002</c:v>
                </c:pt>
                <c:pt idx="19">
                  <c:v>505.00900000000001</c:v>
                </c:pt>
                <c:pt idx="20">
                  <c:v>511.89</c:v>
                </c:pt>
                <c:pt idx="21">
                  <c:v>505.41</c:v>
                </c:pt>
                <c:pt idx="22">
                  <c:v>468.04300000000001</c:v>
                </c:pt>
                <c:pt idx="23">
                  <c:v>480.834</c:v>
                </c:pt>
                <c:pt idx="24">
                  <c:v>476.18400000000003</c:v>
                </c:pt>
                <c:pt idx="25">
                  <c:v>435.11799999999999</c:v>
                </c:pt>
                <c:pt idx="26">
                  <c:v>403.06799999999998</c:v>
                </c:pt>
                <c:pt idx="27">
                  <c:v>404.38099999999997</c:v>
                </c:pt>
                <c:pt idx="28">
                  <c:v>363.86799999999999</c:v>
                </c:pt>
                <c:pt idx="29">
                  <c:v>348.01299999999998</c:v>
                </c:pt>
                <c:pt idx="30">
                  <c:v>340.75099999999998</c:v>
                </c:pt>
                <c:pt idx="31">
                  <c:v>346.08800000000002</c:v>
                </c:pt>
                <c:pt idx="32">
                  <c:v>295.75099999999998</c:v>
                </c:pt>
                <c:pt idx="33">
                  <c:v>291.50200000000001</c:v>
                </c:pt>
                <c:pt idx="34">
                  <c:v>286.91800000000001</c:v>
                </c:pt>
                <c:pt idx="35">
                  <c:v>292.35500000000002</c:v>
                </c:pt>
                <c:pt idx="36">
                  <c:v>294.113</c:v>
                </c:pt>
                <c:pt idx="37">
                  <c:v>270.33199999999999</c:v>
                </c:pt>
                <c:pt idx="38">
                  <c:v>253.422</c:v>
                </c:pt>
                <c:pt idx="39">
                  <c:v>210.172</c:v>
                </c:pt>
                <c:pt idx="40">
                  <c:v>198.96100000000001</c:v>
                </c:pt>
                <c:pt idx="41">
                  <c:v>213.435</c:v>
                </c:pt>
                <c:pt idx="42">
                  <c:v>236.03299999999999</c:v>
                </c:pt>
                <c:pt idx="43">
                  <c:v>235.73099999999999</c:v>
                </c:pt>
                <c:pt idx="44">
                  <c:v>252.82599999999999</c:v>
                </c:pt>
                <c:pt idx="45">
                  <c:v>229.21199999999999</c:v>
                </c:pt>
                <c:pt idx="46">
                  <c:v>253.43799999999999</c:v>
                </c:pt>
                <c:pt idx="47">
                  <c:v>209.85499999999999</c:v>
                </c:pt>
                <c:pt idx="48">
                  <c:v>119.779</c:v>
                </c:pt>
                <c:pt idx="49">
                  <c:v>75.432000000000002</c:v>
                </c:pt>
                <c:pt idx="50">
                  <c:v>18.702999999999999</c:v>
                </c:pt>
                <c:pt idx="51">
                  <c:v>-11.772</c:v>
                </c:pt>
                <c:pt idx="52">
                  <c:v>-43.155999999999999</c:v>
                </c:pt>
                <c:pt idx="53">
                  <c:v>-107.19</c:v>
                </c:pt>
                <c:pt idx="54">
                  <c:v>-190.77699999999999</c:v>
                </c:pt>
                <c:pt idx="55">
                  <c:v>-219.256</c:v>
                </c:pt>
                <c:pt idx="56">
                  <c:v>-282.82600000000002</c:v>
                </c:pt>
                <c:pt idx="57">
                  <c:v>-334.661</c:v>
                </c:pt>
                <c:pt idx="58">
                  <c:v>-443.339</c:v>
                </c:pt>
                <c:pt idx="59">
                  <c:v>-493.767</c:v>
                </c:pt>
                <c:pt idx="60">
                  <c:v>-575.21100000000001</c:v>
                </c:pt>
                <c:pt idx="61">
                  <c:v>-651.81299999999999</c:v>
                </c:pt>
                <c:pt idx="62">
                  <c:v>-707.41099999999994</c:v>
                </c:pt>
                <c:pt idx="63">
                  <c:v>-787.20699999999999</c:v>
                </c:pt>
                <c:pt idx="64">
                  <c:v>-865.52599999999995</c:v>
                </c:pt>
                <c:pt idx="65">
                  <c:v>-949.24099999999999</c:v>
                </c:pt>
                <c:pt idx="66">
                  <c:v>-1010.87</c:v>
                </c:pt>
                <c:pt idx="67">
                  <c:v>-1062.3209999999999</c:v>
                </c:pt>
                <c:pt idx="68">
                  <c:v>-1060.5440000000001</c:v>
                </c:pt>
                <c:pt idx="69">
                  <c:v>-1096.827</c:v>
                </c:pt>
                <c:pt idx="70">
                  <c:v>-1121.1210000000001</c:v>
                </c:pt>
                <c:pt idx="71">
                  <c:v>-1137.6089999999999</c:v>
                </c:pt>
                <c:pt idx="72">
                  <c:v>-1093.4739999999999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Emprego_CAGED!$D$1</c:f>
              <c:strCache>
                <c:ptCount val="1"/>
                <c:pt idx="0">
                  <c:v>Comércio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Emprego_CAGED!$A$41:$A$113</c:f>
              <c:numCache>
                <c:formatCode>mmm\-yy</c:formatCode>
                <c:ptCount val="73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  <c:pt idx="17">
                  <c:v>40787</c:v>
                </c:pt>
                <c:pt idx="18">
                  <c:v>40817</c:v>
                </c:pt>
                <c:pt idx="19">
                  <c:v>40848</c:v>
                </c:pt>
                <c:pt idx="20">
                  <c:v>40878</c:v>
                </c:pt>
                <c:pt idx="21">
                  <c:v>40909</c:v>
                </c:pt>
                <c:pt idx="22">
                  <c:v>40940</c:v>
                </c:pt>
                <c:pt idx="23">
                  <c:v>40969</c:v>
                </c:pt>
                <c:pt idx="24">
                  <c:v>41000</c:v>
                </c:pt>
                <c:pt idx="25">
                  <c:v>41030</c:v>
                </c:pt>
                <c:pt idx="26">
                  <c:v>41061</c:v>
                </c:pt>
                <c:pt idx="27">
                  <c:v>41091</c:v>
                </c:pt>
                <c:pt idx="28">
                  <c:v>41122</c:v>
                </c:pt>
                <c:pt idx="29">
                  <c:v>41153</c:v>
                </c:pt>
                <c:pt idx="30">
                  <c:v>41183</c:v>
                </c:pt>
                <c:pt idx="31">
                  <c:v>41214</c:v>
                </c:pt>
                <c:pt idx="32">
                  <c:v>41244</c:v>
                </c:pt>
                <c:pt idx="33">
                  <c:v>41275</c:v>
                </c:pt>
                <c:pt idx="34">
                  <c:v>41306</c:v>
                </c:pt>
                <c:pt idx="35">
                  <c:v>41334</c:v>
                </c:pt>
                <c:pt idx="36">
                  <c:v>41365</c:v>
                </c:pt>
                <c:pt idx="37">
                  <c:v>41395</c:v>
                </c:pt>
                <c:pt idx="38">
                  <c:v>41426</c:v>
                </c:pt>
                <c:pt idx="39">
                  <c:v>41456</c:v>
                </c:pt>
                <c:pt idx="40">
                  <c:v>41487</c:v>
                </c:pt>
                <c:pt idx="41">
                  <c:v>41518</c:v>
                </c:pt>
                <c:pt idx="42">
                  <c:v>41548</c:v>
                </c:pt>
                <c:pt idx="43">
                  <c:v>41579</c:v>
                </c:pt>
                <c:pt idx="44">
                  <c:v>41609</c:v>
                </c:pt>
                <c:pt idx="45">
                  <c:v>41640</c:v>
                </c:pt>
                <c:pt idx="46">
                  <c:v>41671</c:v>
                </c:pt>
                <c:pt idx="47">
                  <c:v>41699</c:v>
                </c:pt>
                <c:pt idx="48">
                  <c:v>41730</c:v>
                </c:pt>
                <c:pt idx="49">
                  <c:v>41760</c:v>
                </c:pt>
                <c:pt idx="50">
                  <c:v>41791</c:v>
                </c:pt>
                <c:pt idx="51">
                  <c:v>41821</c:v>
                </c:pt>
                <c:pt idx="52">
                  <c:v>41852</c:v>
                </c:pt>
                <c:pt idx="53">
                  <c:v>41883</c:v>
                </c:pt>
                <c:pt idx="54">
                  <c:v>41913</c:v>
                </c:pt>
                <c:pt idx="55">
                  <c:v>41944</c:v>
                </c:pt>
                <c:pt idx="56">
                  <c:v>41974</c:v>
                </c:pt>
                <c:pt idx="57">
                  <c:v>42005</c:v>
                </c:pt>
                <c:pt idx="58">
                  <c:v>42036</c:v>
                </c:pt>
                <c:pt idx="59">
                  <c:v>42064</c:v>
                </c:pt>
                <c:pt idx="60">
                  <c:v>42095</c:v>
                </c:pt>
                <c:pt idx="61">
                  <c:v>42125</c:v>
                </c:pt>
                <c:pt idx="62">
                  <c:v>42156</c:v>
                </c:pt>
                <c:pt idx="63">
                  <c:v>42186</c:v>
                </c:pt>
                <c:pt idx="64">
                  <c:v>42217</c:v>
                </c:pt>
                <c:pt idx="65">
                  <c:v>42248</c:v>
                </c:pt>
                <c:pt idx="66">
                  <c:v>42278</c:v>
                </c:pt>
                <c:pt idx="67">
                  <c:v>42309</c:v>
                </c:pt>
                <c:pt idx="68">
                  <c:v>42339</c:v>
                </c:pt>
                <c:pt idx="69">
                  <c:v>42370</c:v>
                </c:pt>
                <c:pt idx="70">
                  <c:v>42401</c:v>
                </c:pt>
                <c:pt idx="71">
                  <c:v>42430</c:v>
                </c:pt>
                <c:pt idx="72">
                  <c:v>42461</c:v>
                </c:pt>
              </c:numCache>
            </c:numRef>
          </c:cat>
          <c:val>
            <c:numRef>
              <c:f>Emprego_CAGED!$D$41:$D$113</c:f>
              <c:numCache>
                <c:formatCode>#,##0.0</c:formatCode>
                <c:ptCount val="73"/>
                <c:pt idx="0">
                  <c:v>564.18899999999996</c:v>
                </c:pt>
                <c:pt idx="1">
                  <c:v>598.73</c:v>
                </c:pt>
                <c:pt idx="2">
                  <c:v>610.01499999999999</c:v>
                </c:pt>
                <c:pt idx="3">
                  <c:v>614.98199999999997</c:v>
                </c:pt>
                <c:pt idx="4">
                  <c:v>626.18899999999996</c:v>
                </c:pt>
                <c:pt idx="5">
                  <c:v>635.21600000000001</c:v>
                </c:pt>
                <c:pt idx="6">
                  <c:v>651.20000000000005</c:v>
                </c:pt>
                <c:pt idx="7">
                  <c:v>666.08699999999999</c:v>
                </c:pt>
                <c:pt idx="8">
                  <c:v>672.18200000000002</c:v>
                </c:pt>
                <c:pt idx="9">
                  <c:v>662.53700000000003</c:v>
                </c:pt>
                <c:pt idx="10">
                  <c:v>668.49400000000003</c:v>
                </c:pt>
                <c:pt idx="11">
                  <c:v>633.78800000000001</c:v>
                </c:pt>
                <c:pt idx="12">
                  <c:v>632.81799999999998</c:v>
                </c:pt>
                <c:pt idx="13">
                  <c:v>615.55799999999999</c:v>
                </c:pt>
                <c:pt idx="14">
                  <c:v>617.428</c:v>
                </c:pt>
                <c:pt idx="15">
                  <c:v>617.61599999999999</c:v>
                </c:pt>
                <c:pt idx="16">
                  <c:v>596.31500000000005</c:v>
                </c:pt>
                <c:pt idx="17">
                  <c:v>581.55799999999999</c:v>
                </c:pt>
                <c:pt idx="18">
                  <c:v>558.07299999999998</c:v>
                </c:pt>
                <c:pt idx="19">
                  <c:v>532.67100000000005</c:v>
                </c:pt>
                <c:pt idx="20">
                  <c:v>506.755</c:v>
                </c:pt>
                <c:pt idx="21">
                  <c:v>485.71600000000001</c:v>
                </c:pt>
                <c:pt idx="22">
                  <c:v>459.077</c:v>
                </c:pt>
                <c:pt idx="23">
                  <c:v>468.52199999999999</c:v>
                </c:pt>
                <c:pt idx="24">
                  <c:v>465.529</c:v>
                </c:pt>
                <c:pt idx="25">
                  <c:v>446.45</c:v>
                </c:pt>
                <c:pt idx="26">
                  <c:v>429.28399999999999</c:v>
                </c:pt>
                <c:pt idx="27">
                  <c:v>422.37299999999999</c:v>
                </c:pt>
                <c:pt idx="28">
                  <c:v>410.89699999999999</c:v>
                </c:pt>
                <c:pt idx="29">
                  <c:v>404.16800000000001</c:v>
                </c:pt>
                <c:pt idx="30">
                  <c:v>394.08499999999998</c:v>
                </c:pt>
                <c:pt idx="31">
                  <c:v>396.90300000000002</c:v>
                </c:pt>
                <c:pt idx="32">
                  <c:v>407.83</c:v>
                </c:pt>
                <c:pt idx="33">
                  <c:v>378.73500000000001</c:v>
                </c:pt>
                <c:pt idx="34">
                  <c:v>374.30399999999997</c:v>
                </c:pt>
                <c:pt idx="35">
                  <c:v>369.173</c:v>
                </c:pt>
                <c:pt idx="36">
                  <c:v>350.65199999999999</c:v>
                </c:pt>
                <c:pt idx="37">
                  <c:v>342.90800000000002</c:v>
                </c:pt>
                <c:pt idx="38">
                  <c:v>339.673</c:v>
                </c:pt>
                <c:pt idx="39">
                  <c:v>317.52999999999997</c:v>
                </c:pt>
                <c:pt idx="40">
                  <c:v>334.23700000000002</c:v>
                </c:pt>
                <c:pt idx="41">
                  <c:v>351.13799999999998</c:v>
                </c:pt>
                <c:pt idx="42">
                  <c:v>356.77800000000002</c:v>
                </c:pt>
                <c:pt idx="43">
                  <c:v>347.53300000000002</c:v>
                </c:pt>
                <c:pt idx="44">
                  <c:v>340.85500000000002</c:v>
                </c:pt>
                <c:pt idx="45">
                  <c:v>323.82400000000001</c:v>
                </c:pt>
                <c:pt idx="46">
                  <c:v>353.95400000000001</c:v>
                </c:pt>
                <c:pt idx="47">
                  <c:v>324.96300000000002</c:v>
                </c:pt>
                <c:pt idx="48">
                  <c:v>313.88099999999997</c:v>
                </c:pt>
                <c:pt idx="49">
                  <c:v>307.73700000000002</c:v>
                </c:pt>
                <c:pt idx="50">
                  <c:v>291.40100000000001</c:v>
                </c:pt>
                <c:pt idx="51">
                  <c:v>288.48399999999998</c:v>
                </c:pt>
                <c:pt idx="52">
                  <c:v>272.99099999999999</c:v>
                </c:pt>
                <c:pt idx="53">
                  <c:v>253.25800000000001</c:v>
                </c:pt>
                <c:pt idx="54">
                  <c:v>230.71</c:v>
                </c:pt>
                <c:pt idx="55">
                  <c:v>229.715</c:v>
                </c:pt>
                <c:pt idx="56">
                  <c:v>213.57300000000001</c:v>
                </c:pt>
                <c:pt idx="57">
                  <c:v>192.56800000000001</c:v>
                </c:pt>
                <c:pt idx="58">
                  <c:v>137.55099999999999</c:v>
                </c:pt>
                <c:pt idx="59">
                  <c:v>161.93</c:v>
                </c:pt>
                <c:pt idx="60">
                  <c:v>126.19799999999999</c:v>
                </c:pt>
                <c:pt idx="61">
                  <c:v>103.67700000000001</c:v>
                </c:pt>
                <c:pt idx="62">
                  <c:v>79.117000000000004</c:v>
                </c:pt>
                <c:pt idx="63">
                  <c:v>38.311</c:v>
                </c:pt>
                <c:pt idx="64">
                  <c:v>-17.023</c:v>
                </c:pt>
                <c:pt idx="65">
                  <c:v>-76.706000000000003</c:v>
                </c:pt>
                <c:pt idx="66">
                  <c:v>-122.964</c:v>
                </c:pt>
                <c:pt idx="67">
                  <c:v>-178.83099999999999</c:v>
                </c:pt>
                <c:pt idx="68">
                  <c:v>-203.96899999999999</c:v>
                </c:pt>
                <c:pt idx="69">
                  <c:v>-179.35900000000001</c:v>
                </c:pt>
                <c:pt idx="70">
                  <c:v>-206.904</c:v>
                </c:pt>
                <c:pt idx="71">
                  <c:v>-256.26799999999997</c:v>
                </c:pt>
                <c:pt idx="72">
                  <c:v>-269.13600000000002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Emprego_CAGED!$E$1</c:f>
              <c:strCache>
                <c:ptCount val="1"/>
                <c:pt idx="0">
                  <c:v>Serviços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Emprego_CAGED!$A$41:$A$113</c:f>
              <c:numCache>
                <c:formatCode>mmm\-yy</c:formatCode>
                <c:ptCount val="73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  <c:pt idx="17">
                  <c:v>40787</c:v>
                </c:pt>
                <c:pt idx="18">
                  <c:v>40817</c:v>
                </c:pt>
                <c:pt idx="19">
                  <c:v>40848</c:v>
                </c:pt>
                <c:pt idx="20">
                  <c:v>40878</c:v>
                </c:pt>
                <c:pt idx="21">
                  <c:v>40909</c:v>
                </c:pt>
                <c:pt idx="22">
                  <c:v>40940</c:v>
                </c:pt>
                <c:pt idx="23">
                  <c:v>40969</c:v>
                </c:pt>
                <c:pt idx="24">
                  <c:v>41000</c:v>
                </c:pt>
                <c:pt idx="25">
                  <c:v>41030</c:v>
                </c:pt>
                <c:pt idx="26">
                  <c:v>41061</c:v>
                </c:pt>
                <c:pt idx="27">
                  <c:v>41091</c:v>
                </c:pt>
                <c:pt idx="28">
                  <c:v>41122</c:v>
                </c:pt>
                <c:pt idx="29">
                  <c:v>41153</c:v>
                </c:pt>
                <c:pt idx="30">
                  <c:v>41183</c:v>
                </c:pt>
                <c:pt idx="31">
                  <c:v>41214</c:v>
                </c:pt>
                <c:pt idx="32">
                  <c:v>41244</c:v>
                </c:pt>
                <c:pt idx="33">
                  <c:v>41275</c:v>
                </c:pt>
                <c:pt idx="34">
                  <c:v>41306</c:v>
                </c:pt>
                <c:pt idx="35">
                  <c:v>41334</c:v>
                </c:pt>
                <c:pt idx="36">
                  <c:v>41365</c:v>
                </c:pt>
                <c:pt idx="37">
                  <c:v>41395</c:v>
                </c:pt>
                <c:pt idx="38">
                  <c:v>41426</c:v>
                </c:pt>
                <c:pt idx="39">
                  <c:v>41456</c:v>
                </c:pt>
                <c:pt idx="40">
                  <c:v>41487</c:v>
                </c:pt>
                <c:pt idx="41">
                  <c:v>41518</c:v>
                </c:pt>
                <c:pt idx="42">
                  <c:v>41548</c:v>
                </c:pt>
                <c:pt idx="43">
                  <c:v>41579</c:v>
                </c:pt>
                <c:pt idx="44">
                  <c:v>41609</c:v>
                </c:pt>
                <c:pt idx="45">
                  <c:v>41640</c:v>
                </c:pt>
                <c:pt idx="46">
                  <c:v>41671</c:v>
                </c:pt>
                <c:pt idx="47">
                  <c:v>41699</c:v>
                </c:pt>
                <c:pt idx="48">
                  <c:v>41730</c:v>
                </c:pt>
                <c:pt idx="49">
                  <c:v>41760</c:v>
                </c:pt>
                <c:pt idx="50">
                  <c:v>41791</c:v>
                </c:pt>
                <c:pt idx="51">
                  <c:v>41821</c:v>
                </c:pt>
                <c:pt idx="52">
                  <c:v>41852</c:v>
                </c:pt>
                <c:pt idx="53">
                  <c:v>41883</c:v>
                </c:pt>
                <c:pt idx="54">
                  <c:v>41913</c:v>
                </c:pt>
                <c:pt idx="55">
                  <c:v>41944</c:v>
                </c:pt>
                <c:pt idx="56">
                  <c:v>41974</c:v>
                </c:pt>
                <c:pt idx="57">
                  <c:v>42005</c:v>
                </c:pt>
                <c:pt idx="58">
                  <c:v>42036</c:v>
                </c:pt>
                <c:pt idx="59">
                  <c:v>42064</c:v>
                </c:pt>
                <c:pt idx="60">
                  <c:v>42095</c:v>
                </c:pt>
                <c:pt idx="61">
                  <c:v>42125</c:v>
                </c:pt>
                <c:pt idx="62">
                  <c:v>42156</c:v>
                </c:pt>
                <c:pt idx="63">
                  <c:v>42186</c:v>
                </c:pt>
                <c:pt idx="64">
                  <c:v>42217</c:v>
                </c:pt>
                <c:pt idx="65">
                  <c:v>42248</c:v>
                </c:pt>
                <c:pt idx="66">
                  <c:v>42278</c:v>
                </c:pt>
                <c:pt idx="67">
                  <c:v>42309</c:v>
                </c:pt>
                <c:pt idx="68">
                  <c:v>42339</c:v>
                </c:pt>
                <c:pt idx="69">
                  <c:v>42370</c:v>
                </c:pt>
                <c:pt idx="70">
                  <c:v>42401</c:v>
                </c:pt>
                <c:pt idx="71">
                  <c:v>42430</c:v>
                </c:pt>
                <c:pt idx="72">
                  <c:v>42461</c:v>
                </c:pt>
              </c:numCache>
            </c:numRef>
          </c:cat>
          <c:val>
            <c:numRef>
              <c:f>Emprego_CAGED!$E$41:$E$113</c:f>
              <c:numCache>
                <c:formatCode>#,##0.0</c:formatCode>
                <c:ptCount val="73"/>
                <c:pt idx="0">
                  <c:v>843.91600000000005</c:v>
                </c:pt>
                <c:pt idx="1">
                  <c:v>888.69899999999996</c:v>
                </c:pt>
                <c:pt idx="2">
                  <c:v>927.26300000000003</c:v>
                </c:pt>
                <c:pt idx="3">
                  <c:v>960.428</c:v>
                </c:pt>
                <c:pt idx="4">
                  <c:v>1001.32</c:v>
                </c:pt>
                <c:pt idx="5">
                  <c:v>1036.17</c:v>
                </c:pt>
                <c:pt idx="6">
                  <c:v>1057.1489999999999</c:v>
                </c:pt>
                <c:pt idx="7">
                  <c:v>1046.0250000000001</c:v>
                </c:pt>
                <c:pt idx="8">
                  <c:v>1035.0329999999999</c:v>
                </c:pt>
                <c:pt idx="9">
                  <c:v>1042.961</c:v>
                </c:pt>
                <c:pt idx="10">
                  <c:v>1089.193</c:v>
                </c:pt>
                <c:pt idx="11">
                  <c:v>1045.8789999999999</c:v>
                </c:pt>
                <c:pt idx="12">
                  <c:v>1041.4760000000001</c:v>
                </c:pt>
                <c:pt idx="13">
                  <c:v>1035.6949999999999</c:v>
                </c:pt>
                <c:pt idx="14">
                  <c:v>1024.3320000000001</c:v>
                </c:pt>
                <c:pt idx="15">
                  <c:v>1006.72</c:v>
                </c:pt>
                <c:pt idx="16">
                  <c:v>969.42899999999997</c:v>
                </c:pt>
                <c:pt idx="17">
                  <c:v>971.995</c:v>
                </c:pt>
                <c:pt idx="18">
                  <c:v>960.08799999999997</c:v>
                </c:pt>
                <c:pt idx="19">
                  <c:v>932.95299999999997</c:v>
                </c:pt>
                <c:pt idx="20">
                  <c:v>934.16600000000005</c:v>
                </c:pt>
                <c:pt idx="21">
                  <c:v>930.10199999999998</c:v>
                </c:pt>
                <c:pt idx="22">
                  <c:v>888.91700000000003</c:v>
                </c:pt>
                <c:pt idx="23">
                  <c:v>906.90200000000004</c:v>
                </c:pt>
                <c:pt idx="24">
                  <c:v>897.75800000000004</c:v>
                </c:pt>
                <c:pt idx="25">
                  <c:v>863.46799999999996</c:v>
                </c:pt>
                <c:pt idx="26">
                  <c:v>852.327</c:v>
                </c:pt>
                <c:pt idx="27">
                  <c:v>851.28899999999999</c:v>
                </c:pt>
                <c:pt idx="28">
                  <c:v>815.10900000000004</c:v>
                </c:pt>
                <c:pt idx="29">
                  <c:v>773.70799999999997</c:v>
                </c:pt>
                <c:pt idx="30">
                  <c:v>732.72500000000002</c:v>
                </c:pt>
                <c:pt idx="31">
                  <c:v>720.13099999999997</c:v>
                </c:pt>
                <c:pt idx="32">
                  <c:v>674.93299999999999</c:v>
                </c:pt>
                <c:pt idx="33">
                  <c:v>625.90200000000004</c:v>
                </c:pt>
                <c:pt idx="34">
                  <c:v>609.00199999999995</c:v>
                </c:pt>
                <c:pt idx="35">
                  <c:v>580.38099999999997</c:v>
                </c:pt>
                <c:pt idx="36">
                  <c:v>576.19299999999998</c:v>
                </c:pt>
                <c:pt idx="37">
                  <c:v>562.01499999999999</c:v>
                </c:pt>
                <c:pt idx="38">
                  <c:v>571.97199999999998</c:v>
                </c:pt>
                <c:pt idx="39">
                  <c:v>540.89700000000005</c:v>
                </c:pt>
                <c:pt idx="40">
                  <c:v>553.404</c:v>
                </c:pt>
                <c:pt idx="41">
                  <c:v>567.06700000000001</c:v>
                </c:pt>
                <c:pt idx="42">
                  <c:v>567.47699999999998</c:v>
                </c:pt>
                <c:pt idx="43">
                  <c:v>575.71400000000006</c:v>
                </c:pt>
                <c:pt idx="44">
                  <c:v>594.60199999999998</c:v>
                </c:pt>
                <c:pt idx="45">
                  <c:v>600.77599999999995</c:v>
                </c:pt>
                <c:pt idx="46">
                  <c:v>659.64700000000005</c:v>
                </c:pt>
                <c:pt idx="47">
                  <c:v>640.65899999999999</c:v>
                </c:pt>
                <c:pt idx="48">
                  <c:v>615.49</c:v>
                </c:pt>
                <c:pt idx="49">
                  <c:v>624.15599999999995</c:v>
                </c:pt>
                <c:pt idx="50">
                  <c:v>607.74800000000005</c:v>
                </c:pt>
                <c:pt idx="51">
                  <c:v>612.68600000000004</c:v>
                </c:pt>
                <c:pt idx="52">
                  <c:v>610.71299999999997</c:v>
                </c:pt>
                <c:pt idx="53">
                  <c:v>597.505</c:v>
                </c:pt>
                <c:pt idx="54">
                  <c:v>566.05899999999997</c:v>
                </c:pt>
                <c:pt idx="55">
                  <c:v>539.05799999999999</c:v>
                </c:pt>
                <c:pt idx="56">
                  <c:v>499.08800000000002</c:v>
                </c:pt>
                <c:pt idx="57">
                  <c:v>465.47500000000002</c:v>
                </c:pt>
                <c:pt idx="58">
                  <c:v>371.78199999999998</c:v>
                </c:pt>
                <c:pt idx="59">
                  <c:v>380.39699999999999</c:v>
                </c:pt>
                <c:pt idx="60">
                  <c:v>306.077</c:v>
                </c:pt>
                <c:pt idx="61">
                  <c:v>224.42099999999999</c:v>
                </c:pt>
                <c:pt idx="62">
                  <c:v>147.036</c:v>
                </c:pt>
                <c:pt idx="63">
                  <c:v>61.101999999999997</c:v>
                </c:pt>
                <c:pt idx="64">
                  <c:v>-11.364000000000001</c:v>
                </c:pt>
                <c:pt idx="65">
                  <c:v>-110.976</c:v>
                </c:pt>
                <c:pt idx="66">
                  <c:v>-172.98699999999999</c:v>
                </c:pt>
                <c:pt idx="67">
                  <c:v>-226.69200000000001</c:v>
                </c:pt>
                <c:pt idx="68">
                  <c:v>-264.17099999999999</c:v>
                </c:pt>
                <c:pt idx="69">
                  <c:v>-274.11099999999999</c:v>
                </c:pt>
                <c:pt idx="70">
                  <c:v>-337.62099999999998</c:v>
                </c:pt>
                <c:pt idx="71">
                  <c:v>-410.65899999999999</c:v>
                </c:pt>
                <c:pt idx="72">
                  <c:v>-416.81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Emprego_CAGED!$F$1</c:f>
              <c:strCache>
                <c:ptCount val="1"/>
                <c:pt idx="0">
                  <c:v>Agropecuária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Emprego_CAGED!$A$41:$A$113</c:f>
              <c:numCache>
                <c:formatCode>mmm\-yy</c:formatCode>
                <c:ptCount val="73"/>
                <c:pt idx="0">
                  <c:v>40269</c:v>
                </c:pt>
                <c:pt idx="1">
                  <c:v>40299</c:v>
                </c:pt>
                <c:pt idx="2">
                  <c:v>40330</c:v>
                </c:pt>
                <c:pt idx="3">
                  <c:v>40360</c:v>
                </c:pt>
                <c:pt idx="4">
                  <c:v>40391</c:v>
                </c:pt>
                <c:pt idx="5">
                  <c:v>40422</c:v>
                </c:pt>
                <c:pt idx="6">
                  <c:v>40452</c:v>
                </c:pt>
                <c:pt idx="7">
                  <c:v>40483</c:v>
                </c:pt>
                <c:pt idx="8">
                  <c:v>40513</c:v>
                </c:pt>
                <c:pt idx="9">
                  <c:v>40544</c:v>
                </c:pt>
                <c:pt idx="10">
                  <c:v>40575</c:v>
                </c:pt>
                <c:pt idx="11">
                  <c:v>40603</c:v>
                </c:pt>
                <c:pt idx="12">
                  <c:v>40634</c:v>
                </c:pt>
                <c:pt idx="13">
                  <c:v>40664</c:v>
                </c:pt>
                <c:pt idx="14">
                  <c:v>40695</c:v>
                </c:pt>
                <c:pt idx="15">
                  <c:v>40725</c:v>
                </c:pt>
                <c:pt idx="16">
                  <c:v>40756</c:v>
                </c:pt>
                <c:pt idx="17">
                  <c:v>40787</c:v>
                </c:pt>
                <c:pt idx="18">
                  <c:v>40817</c:v>
                </c:pt>
                <c:pt idx="19">
                  <c:v>40848</c:v>
                </c:pt>
                <c:pt idx="20">
                  <c:v>40878</c:v>
                </c:pt>
                <c:pt idx="21">
                  <c:v>40909</c:v>
                </c:pt>
                <c:pt idx="22">
                  <c:v>40940</c:v>
                </c:pt>
                <c:pt idx="23">
                  <c:v>40969</c:v>
                </c:pt>
                <c:pt idx="24">
                  <c:v>41000</c:v>
                </c:pt>
                <c:pt idx="25">
                  <c:v>41030</c:v>
                </c:pt>
                <c:pt idx="26">
                  <c:v>41061</c:v>
                </c:pt>
                <c:pt idx="27">
                  <c:v>41091</c:v>
                </c:pt>
                <c:pt idx="28">
                  <c:v>41122</c:v>
                </c:pt>
                <c:pt idx="29">
                  <c:v>41153</c:v>
                </c:pt>
                <c:pt idx="30">
                  <c:v>41183</c:v>
                </c:pt>
                <c:pt idx="31">
                  <c:v>41214</c:v>
                </c:pt>
                <c:pt idx="32">
                  <c:v>41244</c:v>
                </c:pt>
                <c:pt idx="33">
                  <c:v>41275</c:v>
                </c:pt>
                <c:pt idx="34">
                  <c:v>41306</c:v>
                </c:pt>
                <c:pt idx="35">
                  <c:v>41334</c:v>
                </c:pt>
                <c:pt idx="36">
                  <c:v>41365</c:v>
                </c:pt>
                <c:pt idx="37">
                  <c:v>41395</c:v>
                </c:pt>
                <c:pt idx="38">
                  <c:v>41426</c:v>
                </c:pt>
                <c:pt idx="39">
                  <c:v>41456</c:v>
                </c:pt>
                <c:pt idx="40">
                  <c:v>41487</c:v>
                </c:pt>
                <c:pt idx="41">
                  <c:v>41518</c:v>
                </c:pt>
                <c:pt idx="42">
                  <c:v>41548</c:v>
                </c:pt>
                <c:pt idx="43">
                  <c:v>41579</c:v>
                </c:pt>
                <c:pt idx="44">
                  <c:v>41609</c:v>
                </c:pt>
                <c:pt idx="45">
                  <c:v>41640</c:v>
                </c:pt>
                <c:pt idx="46">
                  <c:v>41671</c:v>
                </c:pt>
                <c:pt idx="47">
                  <c:v>41699</c:v>
                </c:pt>
                <c:pt idx="48">
                  <c:v>41730</c:v>
                </c:pt>
                <c:pt idx="49">
                  <c:v>41760</c:v>
                </c:pt>
                <c:pt idx="50">
                  <c:v>41791</c:v>
                </c:pt>
                <c:pt idx="51">
                  <c:v>41821</c:v>
                </c:pt>
                <c:pt idx="52">
                  <c:v>41852</c:v>
                </c:pt>
                <c:pt idx="53">
                  <c:v>41883</c:v>
                </c:pt>
                <c:pt idx="54">
                  <c:v>41913</c:v>
                </c:pt>
                <c:pt idx="55">
                  <c:v>41944</c:v>
                </c:pt>
                <c:pt idx="56">
                  <c:v>41974</c:v>
                </c:pt>
                <c:pt idx="57">
                  <c:v>42005</c:v>
                </c:pt>
                <c:pt idx="58">
                  <c:v>42036</c:v>
                </c:pt>
                <c:pt idx="59">
                  <c:v>42064</c:v>
                </c:pt>
                <c:pt idx="60">
                  <c:v>42095</c:v>
                </c:pt>
                <c:pt idx="61">
                  <c:v>42125</c:v>
                </c:pt>
                <c:pt idx="62">
                  <c:v>42156</c:v>
                </c:pt>
                <c:pt idx="63">
                  <c:v>42186</c:v>
                </c:pt>
                <c:pt idx="64">
                  <c:v>42217</c:v>
                </c:pt>
                <c:pt idx="65">
                  <c:v>42248</c:v>
                </c:pt>
                <c:pt idx="66">
                  <c:v>42278</c:v>
                </c:pt>
                <c:pt idx="67">
                  <c:v>42309</c:v>
                </c:pt>
                <c:pt idx="68">
                  <c:v>42339</c:v>
                </c:pt>
                <c:pt idx="69">
                  <c:v>42370</c:v>
                </c:pt>
                <c:pt idx="70">
                  <c:v>42401</c:v>
                </c:pt>
                <c:pt idx="71">
                  <c:v>42430</c:v>
                </c:pt>
                <c:pt idx="72">
                  <c:v>42461</c:v>
                </c:pt>
              </c:numCache>
            </c:numRef>
          </c:cat>
          <c:val>
            <c:numRef>
              <c:f>Emprego_CAGED!$F$41:$F$113</c:f>
              <c:numCache>
                <c:formatCode>#,##0.0</c:formatCode>
                <c:ptCount val="73"/>
                <c:pt idx="0">
                  <c:v>39.427</c:v>
                </c:pt>
                <c:pt idx="1">
                  <c:v>44.515999999999998</c:v>
                </c:pt>
                <c:pt idx="2">
                  <c:v>41.420999999999999</c:v>
                </c:pt>
                <c:pt idx="3">
                  <c:v>19.925000000000001</c:v>
                </c:pt>
                <c:pt idx="4">
                  <c:v>17.792000000000002</c:v>
                </c:pt>
                <c:pt idx="5">
                  <c:v>11.292999999999999</c:v>
                </c:pt>
                <c:pt idx="6">
                  <c:v>-4.6849999999999996</c:v>
                </c:pt>
                <c:pt idx="7">
                  <c:v>-47.691000000000003</c:v>
                </c:pt>
                <c:pt idx="8">
                  <c:v>-22.222999999999999</c:v>
                </c:pt>
                <c:pt idx="9">
                  <c:v>-13.153</c:v>
                </c:pt>
                <c:pt idx="10">
                  <c:v>5.0890000000000004</c:v>
                </c:pt>
                <c:pt idx="11">
                  <c:v>9.2989999999999995</c:v>
                </c:pt>
                <c:pt idx="12">
                  <c:v>-0.505</c:v>
                </c:pt>
                <c:pt idx="13">
                  <c:v>15.757999999999999</c:v>
                </c:pt>
                <c:pt idx="14">
                  <c:v>32.398000000000003</c:v>
                </c:pt>
                <c:pt idx="15">
                  <c:v>39.627000000000002</c:v>
                </c:pt>
                <c:pt idx="16">
                  <c:v>34.185000000000002</c:v>
                </c:pt>
                <c:pt idx="17">
                  <c:v>37.841000000000001</c:v>
                </c:pt>
                <c:pt idx="18">
                  <c:v>34.908000000000001</c:v>
                </c:pt>
                <c:pt idx="19">
                  <c:v>54.384</c:v>
                </c:pt>
                <c:pt idx="20">
                  <c:v>73.789000000000001</c:v>
                </c:pt>
                <c:pt idx="21">
                  <c:v>83.091999999999999</c:v>
                </c:pt>
                <c:pt idx="22">
                  <c:v>66.222999999999999</c:v>
                </c:pt>
                <c:pt idx="23">
                  <c:v>38.856999999999999</c:v>
                </c:pt>
                <c:pt idx="24">
                  <c:v>33.229999999999997</c:v>
                </c:pt>
                <c:pt idx="25">
                  <c:v>2.0049999999999999</c:v>
                </c:pt>
                <c:pt idx="26">
                  <c:v>-9.1690000000000005</c:v>
                </c:pt>
                <c:pt idx="27">
                  <c:v>0.92400000000000004</c:v>
                </c:pt>
                <c:pt idx="28">
                  <c:v>2.573</c:v>
                </c:pt>
                <c:pt idx="29">
                  <c:v>3.883</c:v>
                </c:pt>
                <c:pt idx="30">
                  <c:v>13.52</c:v>
                </c:pt>
                <c:pt idx="31">
                  <c:v>23.152999999999999</c:v>
                </c:pt>
                <c:pt idx="32">
                  <c:v>14.372</c:v>
                </c:pt>
                <c:pt idx="33">
                  <c:v>0.73</c:v>
                </c:pt>
                <c:pt idx="34">
                  <c:v>-10.627000000000001</c:v>
                </c:pt>
                <c:pt idx="35">
                  <c:v>2.0249999999999999</c:v>
                </c:pt>
                <c:pt idx="36">
                  <c:v>6.476</c:v>
                </c:pt>
                <c:pt idx="37">
                  <c:v>-4.9989999999999997</c:v>
                </c:pt>
                <c:pt idx="38">
                  <c:v>-9.6020000000000003</c:v>
                </c:pt>
                <c:pt idx="39">
                  <c:v>-16.53</c:v>
                </c:pt>
                <c:pt idx="40">
                  <c:v>-11.127000000000001</c:v>
                </c:pt>
                <c:pt idx="41">
                  <c:v>-3.355</c:v>
                </c:pt>
                <c:pt idx="42">
                  <c:v>-4.59</c:v>
                </c:pt>
                <c:pt idx="43">
                  <c:v>-3.488</c:v>
                </c:pt>
                <c:pt idx="44">
                  <c:v>6.7649999999999997</c:v>
                </c:pt>
                <c:pt idx="45">
                  <c:v>1.093</c:v>
                </c:pt>
                <c:pt idx="46">
                  <c:v>15.74</c:v>
                </c:pt>
                <c:pt idx="47">
                  <c:v>11.63</c:v>
                </c:pt>
                <c:pt idx="48">
                  <c:v>-1.2529999999999999</c:v>
                </c:pt>
                <c:pt idx="49">
                  <c:v>7.8959999999999999</c:v>
                </c:pt>
                <c:pt idx="50">
                  <c:v>-9.827</c:v>
                </c:pt>
                <c:pt idx="51">
                  <c:v>-20.716000000000001</c:v>
                </c:pt>
                <c:pt idx="52">
                  <c:v>-21.393000000000001</c:v>
                </c:pt>
                <c:pt idx="53">
                  <c:v>-19.559000000000001</c:v>
                </c:pt>
                <c:pt idx="54">
                  <c:v>-16.678000000000001</c:v>
                </c:pt>
                <c:pt idx="55">
                  <c:v>-17.565999999999999</c:v>
                </c:pt>
                <c:pt idx="56">
                  <c:v>-8.7639999999999993</c:v>
                </c:pt>
                <c:pt idx="57">
                  <c:v>6.5919999999999996</c:v>
                </c:pt>
                <c:pt idx="58">
                  <c:v>-8.0259999999999998</c:v>
                </c:pt>
                <c:pt idx="59">
                  <c:v>-7.65</c:v>
                </c:pt>
                <c:pt idx="60">
                  <c:v>-11.487</c:v>
                </c:pt>
                <c:pt idx="61">
                  <c:v>-27.468</c:v>
                </c:pt>
                <c:pt idx="62">
                  <c:v>-22.381</c:v>
                </c:pt>
                <c:pt idx="63">
                  <c:v>-7.6749999999999998</c:v>
                </c:pt>
                <c:pt idx="64">
                  <c:v>-1.86</c:v>
                </c:pt>
                <c:pt idx="65">
                  <c:v>2.5449999999999999</c:v>
                </c:pt>
                <c:pt idx="66">
                  <c:v>4.0570000000000004</c:v>
                </c:pt>
                <c:pt idx="67">
                  <c:v>14.090999999999999</c:v>
                </c:pt>
                <c:pt idx="68">
                  <c:v>18.280999999999999</c:v>
                </c:pt>
                <c:pt idx="69">
                  <c:v>16.053000000000001</c:v>
                </c:pt>
                <c:pt idx="70">
                  <c:v>20.626000000000001</c:v>
                </c:pt>
                <c:pt idx="71">
                  <c:v>14.067</c:v>
                </c:pt>
                <c:pt idx="72">
                  <c:v>12.968999999999999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19152"/>
        <c:axId val="227719544"/>
      </c:lineChart>
      <c:dateAx>
        <c:axId val="2277191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719544"/>
        <c:crosses val="autoZero"/>
        <c:auto val="0"/>
        <c:lblOffset val="100"/>
        <c:baseTimeUnit val="months"/>
        <c:majorUnit val="12"/>
        <c:majorTimeUnit val="months"/>
        <c:minorUnit val="12"/>
        <c:minorTimeUnit val="months"/>
      </c:dateAx>
      <c:valAx>
        <c:axId val="227719544"/>
        <c:scaling>
          <c:orientation val="minMax"/>
          <c:min val="-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71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059448485897754E-2"/>
          <c:y val="0.93519402455229717"/>
          <c:w val="0.81788092600440643"/>
          <c:h val="6.48059754477028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54823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0C8BB609-E71B-40AE-BC39-08464B207CAC}" type="VALUE">
                      <a:rPr lang="en-US" b="1"/>
                      <a:pPr/>
                      <a:t>[VALOR]</a:t>
                    </a:fld>
                    <a:r>
                      <a:rPr lang="en-US" dirty="0"/>
                      <a:t> </a:t>
                    </a:r>
                  </a:p>
                  <a:p>
                    <a:r>
                      <a:rPr lang="en-US" dirty="0"/>
                      <a:t>(61,7%)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A3792F4-9CCB-4FD7-9830-EADA96582642}" type="VALUE">
                      <a:rPr lang="en-US" b="1"/>
                      <a:pPr/>
                      <a:t>[VALOR]</a:t>
                    </a:fld>
                    <a:r>
                      <a:rPr lang="en-US" dirty="0"/>
                      <a:t> </a:t>
                    </a:r>
                  </a:p>
                  <a:p>
                    <a:r>
                      <a:rPr lang="en-US" dirty="0"/>
                      <a:t>(15,2%)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6C66472-0836-482A-95A5-FE4784A95B40}" type="VALUE">
                      <a:rPr lang="en-US" b="1"/>
                      <a:pPr/>
                      <a:t>[VALOR]</a:t>
                    </a:fld>
                    <a:r>
                      <a:rPr lang="en-US" b="1" dirty="0"/>
                      <a:t> </a:t>
                    </a:r>
                  </a:p>
                  <a:p>
                    <a:r>
                      <a:rPr lang="en-US" dirty="0"/>
                      <a:t>(23,5)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4172134733158354E-3"/>
                  <c:y val="9.2555667496898295E-4"/>
                </c:manualLayout>
              </c:layout>
              <c:tx>
                <c:rich>
                  <a:bodyPr/>
                  <a:lstStyle/>
                  <a:p>
                    <a:fld id="{88325D20-B716-4EC2-939E-1499F44EAA49}" type="VALUE">
                      <a:rPr lang="en-US" b="1"/>
                      <a:pPr/>
                      <a:t>[VALOR]</a:t>
                    </a:fld>
                    <a:r>
                      <a:rPr lang="en-US" b="1" dirty="0"/>
                      <a:t> </a:t>
                    </a:r>
                  </a:p>
                  <a:p>
                    <a:r>
                      <a:rPr lang="en-US" dirty="0"/>
                      <a:t>(+0,7%)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Emprego_CAGED!$C$126:$F$126</c:f>
              <c:strCache>
                <c:ptCount val="4"/>
                <c:pt idx="0">
                  <c:v>Indústria</c:v>
                </c:pt>
                <c:pt idx="1">
                  <c:v>Serviços</c:v>
                </c:pt>
                <c:pt idx="2">
                  <c:v>Comércio</c:v>
                </c:pt>
                <c:pt idx="3">
                  <c:v>Agropecuária</c:v>
                </c:pt>
              </c:strCache>
            </c:strRef>
          </c:cat>
          <c:val>
            <c:numRef>
              <c:f>Emprego_CAGED!$C$127:$F$127</c:f>
              <c:numCache>
                <c:formatCode>#,##0.0</c:formatCode>
                <c:ptCount val="4"/>
                <c:pt idx="0">
                  <c:v>-1093.4739999999999</c:v>
                </c:pt>
                <c:pt idx="1">
                  <c:v>-416.81</c:v>
                </c:pt>
                <c:pt idx="2">
                  <c:v>-269.13600000000002</c:v>
                </c:pt>
                <c:pt idx="3">
                  <c:v>12.968999999999999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Emprego_CAGED!$C$126:$F$126</c:f>
              <c:strCache>
                <c:ptCount val="4"/>
                <c:pt idx="0">
                  <c:v>Indústria</c:v>
                </c:pt>
                <c:pt idx="1">
                  <c:v>Serviços</c:v>
                </c:pt>
                <c:pt idx="2">
                  <c:v>Comércio</c:v>
                </c:pt>
                <c:pt idx="3">
                  <c:v>Agropecuária</c:v>
                </c:pt>
              </c:strCache>
            </c:strRef>
          </c:cat>
          <c:val>
            <c:numRef>
              <c:f>Emprego_CAGED!$C$128:$F$128</c:f>
              <c:numCache>
                <c:formatCode>0.0</c:formatCode>
                <c:ptCount val="4"/>
                <c:pt idx="0">
                  <c:v>61.734733628191677</c:v>
                </c:pt>
                <c:pt idx="1">
                  <c:v>15.194727327542306</c:v>
                </c:pt>
                <c:pt idx="2">
                  <c:v>23.532022090663858</c:v>
                </c:pt>
                <c:pt idx="3">
                  <c:v>-0.73219643121282973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93390732590786"/>
          <c:y val="0.32908364350413716"/>
          <c:w val="0.16986355172160258"/>
          <c:h val="0.3307260328920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CAGED_mensal!$B$154:$B$158</c:f>
              <c:strCache>
                <c:ptCount val="5"/>
                <c:pt idx="0">
                  <c:v>Total</c:v>
                </c:pt>
                <c:pt idx="1">
                  <c:v>Comércio</c:v>
                </c:pt>
                <c:pt idx="2">
                  <c:v>Indústria</c:v>
                </c:pt>
                <c:pt idx="3">
                  <c:v>Serviços</c:v>
                </c:pt>
                <c:pt idx="4">
                  <c:v>Agropecuária</c:v>
                </c:pt>
              </c:strCache>
            </c:strRef>
          </c:cat>
          <c:val>
            <c:numRef>
              <c:f>CAGED_mensal!$C$154:$C$158</c:f>
              <c:numCache>
                <c:formatCode>#,##0</c:formatCode>
                <c:ptCount val="5"/>
                <c:pt idx="0">
                  <c:v>-380606</c:v>
                </c:pt>
                <c:pt idx="1">
                  <c:v>-195791</c:v>
                </c:pt>
                <c:pt idx="2">
                  <c:v>-159038</c:v>
                </c:pt>
                <c:pt idx="3">
                  <c:v>-27282</c:v>
                </c:pt>
                <c:pt idx="4">
                  <c:v>918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523400"/>
        <c:axId val="227523792"/>
      </c:barChart>
      <c:catAx>
        <c:axId val="227523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523792"/>
        <c:crosses val="autoZero"/>
        <c:auto val="1"/>
        <c:lblAlgn val="ctr"/>
        <c:lblOffset val="100"/>
        <c:noMultiLvlLbl val="0"/>
      </c:catAx>
      <c:valAx>
        <c:axId val="22752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523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Plan1!$B$128:$F$128</c:f>
              <c:strCache>
                <c:ptCount val="5"/>
                <c:pt idx="0">
                  <c:v>Total</c:v>
                </c:pt>
                <c:pt idx="1">
                  <c:v>Indústria</c:v>
                </c:pt>
                <c:pt idx="2">
                  <c:v>Serviços</c:v>
                </c:pt>
                <c:pt idx="3">
                  <c:v>Comércio</c:v>
                </c:pt>
                <c:pt idx="4">
                  <c:v>Agropecuária</c:v>
                </c:pt>
              </c:strCache>
            </c:strRef>
          </c:cat>
          <c:val>
            <c:numRef>
              <c:f>Plan1!$B$129:$F$129</c:f>
              <c:numCache>
                <c:formatCode>#,##0.0</c:formatCode>
                <c:ptCount val="5"/>
                <c:pt idx="0">
                  <c:v>-1518.674</c:v>
                </c:pt>
                <c:pt idx="1">
                  <c:v>-1060.5440000000001</c:v>
                </c:pt>
                <c:pt idx="2">
                  <c:v>-264.17099999999999</c:v>
                </c:pt>
                <c:pt idx="3">
                  <c:v>-203.96899999999999</c:v>
                </c:pt>
                <c:pt idx="4">
                  <c:v>18.280999999999999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524576"/>
        <c:axId val="227524968"/>
      </c:barChart>
      <c:catAx>
        <c:axId val="22752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524968"/>
        <c:crosses val="autoZero"/>
        <c:auto val="1"/>
        <c:lblAlgn val="ctr"/>
        <c:lblOffset val="100"/>
        <c:noMultiLvlLbl val="0"/>
      </c:catAx>
      <c:valAx>
        <c:axId val="227524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52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'[CAGED TOTAL - 12 meses, por UF, por cnae secao.xlsx]CAGED TOTAL'!$A$71:$A$97</c:f>
              <c:strCache>
                <c:ptCount val="27"/>
                <c:pt idx="0">
                  <c:v>Roraima</c:v>
                </c:pt>
                <c:pt idx="1">
                  <c:v>Amapa</c:v>
                </c:pt>
                <c:pt idx="2">
                  <c:v>Acre</c:v>
                </c:pt>
                <c:pt idx="3">
                  <c:v>Tocantins</c:v>
                </c:pt>
                <c:pt idx="4">
                  <c:v>Mato Grosso do Sul</c:v>
                </c:pt>
                <c:pt idx="5">
                  <c:v>Piaui</c:v>
                </c:pt>
                <c:pt idx="6">
                  <c:v>Sergipe</c:v>
                </c:pt>
                <c:pt idx="7">
                  <c:v>Paraíba</c:v>
                </c:pt>
                <c:pt idx="8">
                  <c:v>Maranhão</c:v>
                </c:pt>
                <c:pt idx="9">
                  <c:v>Rio Grande do Norte</c:v>
                </c:pt>
                <c:pt idx="10">
                  <c:v>Rondônia</c:v>
                </c:pt>
                <c:pt idx="11">
                  <c:v>Distrito Federal</c:v>
                </c:pt>
                <c:pt idx="12">
                  <c:v>Mato Grosso</c:v>
                </c:pt>
                <c:pt idx="13">
                  <c:v>Alagoas</c:v>
                </c:pt>
                <c:pt idx="14">
                  <c:v>Espírito Santo</c:v>
                </c:pt>
                <c:pt idx="15">
                  <c:v>Goiás</c:v>
                </c:pt>
                <c:pt idx="16">
                  <c:v>Para</c:v>
                </c:pt>
                <c:pt idx="17">
                  <c:v>Amazonas</c:v>
                </c:pt>
                <c:pt idx="18">
                  <c:v>Pernambuco</c:v>
                </c:pt>
                <c:pt idx="19">
                  <c:v>Ceará</c:v>
                </c:pt>
                <c:pt idx="20">
                  <c:v>Bahia</c:v>
                </c:pt>
                <c:pt idx="21">
                  <c:v>Santa Catarina</c:v>
                </c:pt>
                <c:pt idx="22">
                  <c:v>Rio Grande do Sul</c:v>
                </c:pt>
                <c:pt idx="23">
                  <c:v>Paraná</c:v>
                </c:pt>
                <c:pt idx="24">
                  <c:v>Rio de Janeiro</c:v>
                </c:pt>
                <c:pt idx="25">
                  <c:v>Minas Gerais</c:v>
                </c:pt>
                <c:pt idx="26">
                  <c:v>São Paulo</c:v>
                </c:pt>
              </c:strCache>
            </c:strRef>
          </c:cat>
          <c:val>
            <c:numRef>
              <c:f>'[CAGED TOTAL - 12 meses, por UF, por cnae secao.xlsx]CAGED TOTAL'!$B$71:$B$97</c:f>
              <c:numCache>
                <c:formatCode>#,##0</c:formatCode>
                <c:ptCount val="27"/>
                <c:pt idx="0">
                  <c:v>-401</c:v>
                </c:pt>
                <c:pt idx="1">
                  <c:v>-1290</c:v>
                </c:pt>
                <c:pt idx="2">
                  <c:v>-1494</c:v>
                </c:pt>
                <c:pt idx="3">
                  <c:v>-1724</c:v>
                </c:pt>
                <c:pt idx="4">
                  <c:v>-7475</c:v>
                </c:pt>
                <c:pt idx="5">
                  <c:v>-10662</c:v>
                </c:pt>
                <c:pt idx="6">
                  <c:v>-10968</c:v>
                </c:pt>
                <c:pt idx="7">
                  <c:v>-11544</c:v>
                </c:pt>
                <c:pt idx="8">
                  <c:v>-11766</c:v>
                </c:pt>
                <c:pt idx="9">
                  <c:v>-12769</c:v>
                </c:pt>
                <c:pt idx="10">
                  <c:v>-13318</c:v>
                </c:pt>
                <c:pt idx="11">
                  <c:v>-14445</c:v>
                </c:pt>
                <c:pt idx="12">
                  <c:v>-15553</c:v>
                </c:pt>
                <c:pt idx="13">
                  <c:v>-17951</c:v>
                </c:pt>
                <c:pt idx="14">
                  <c:v>-20759</c:v>
                </c:pt>
                <c:pt idx="15">
                  <c:v>-24412</c:v>
                </c:pt>
                <c:pt idx="16">
                  <c:v>-29210</c:v>
                </c:pt>
                <c:pt idx="17">
                  <c:v>-31879</c:v>
                </c:pt>
                <c:pt idx="18">
                  <c:v>-34184</c:v>
                </c:pt>
                <c:pt idx="19">
                  <c:v>-36501</c:v>
                </c:pt>
                <c:pt idx="20">
                  <c:v>-40525</c:v>
                </c:pt>
                <c:pt idx="21">
                  <c:v>-55702</c:v>
                </c:pt>
                <c:pt idx="22">
                  <c:v>-70212</c:v>
                </c:pt>
                <c:pt idx="23">
                  <c:v>-75744</c:v>
                </c:pt>
                <c:pt idx="24">
                  <c:v>-98061</c:v>
                </c:pt>
                <c:pt idx="25">
                  <c:v>-133667</c:v>
                </c:pt>
                <c:pt idx="26">
                  <c:v>-315852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27525752"/>
        <c:axId val="227526144"/>
      </c:barChart>
      <c:catAx>
        <c:axId val="227525752"/>
        <c:scaling>
          <c:orientation val="minMax"/>
        </c:scaling>
        <c:delete val="0"/>
        <c:axPos val="l"/>
        <c:numFmt formatCode="General" sourceLinked="1"/>
        <c:majorTickMark val="out"/>
        <c:minorTickMark val="out"/>
        <c:tickLblPos val="high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526144"/>
        <c:crosses val="autoZero"/>
        <c:auto val="0"/>
        <c:lblAlgn val="ctr"/>
        <c:lblOffset val="100"/>
        <c:noMultiLvlLbl val="0"/>
      </c:catAx>
      <c:valAx>
        <c:axId val="227526144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227525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53007615875001E-2"/>
          <c:y val="4.3721424894588037E-2"/>
          <c:w val="0.80364483633325368"/>
          <c:h val="0.8941783947083529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48235"/>
              </a:solidFill>
              <a:ln>
                <a:solidFill>
                  <a:srgbClr val="548235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548235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'[CAGED TOTAL - 12 meses, por UF, por cnae secao.xlsx]CAGED TOTAL'!$I$40:$I$66</c:f>
              <c:strCache>
                <c:ptCount val="27"/>
                <c:pt idx="0">
                  <c:v>Roraima</c:v>
                </c:pt>
                <c:pt idx="1">
                  <c:v>Piaui</c:v>
                </c:pt>
                <c:pt idx="2">
                  <c:v>Tocantins</c:v>
                </c:pt>
                <c:pt idx="3">
                  <c:v>Amazonas</c:v>
                </c:pt>
                <c:pt idx="4">
                  <c:v>Acre</c:v>
                </c:pt>
                <c:pt idx="5">
                  <c:v>Maranhão</c:v>
                </c:pt>
                <c:pt idx="6">
                  <c:v>Amapa</c:v>
                </c:pt>
                <c:pt idx="7">
                  <c:v>Sergipe</c:v>
                </c:pt>
                <c:pt idx="8">
                  <c:v>Para</c:v>
                </c:pt>
                <c:pt idx="9">
                  <c:v>Goiás</c:v>
                </c:pt>
                <c:pt idx="10">
                  <c:v>Rondônia</c:v>
                </c:pt>
                <c:pt idx="11">
                  <c:v>Alagoas</c:v>
                </c:pt>
                <c:pt idx="12">
                  <c:v>Paraíba</c:v>
                </c:pt>
                <c:pt idx="13">
                  <c:v>Mato Grosso do Sul</c:v>
                </c:pt>
                <c:pt idx="14">
                  <c:v>Rio Grande do Norte</c:v>
                </c:pt>
                <c:pt idx="15">
                  <c:v>Mato Grosso</c:v>
                </c:pt>
                <c:pt idx="16">
                  <c:v>Distrito Federal</c:v>
                </c:pt>
                <c:pt idx="17">
                  <c:v>Ceará</c:v>
                </c:pt>
                <c:pt idx="18">
                  <c:v>Espírito Santo</c:v>
                </c:pt>
                <c:pt idx="19">
                  <c:v>Bahia</c:v>
                </c:pt>
                <c:pt idx="20">
                  <c:v>Pernambuco</c:v>
                </c:pt>
                <c:pt idx="21">
                  <c:v>Rio Grande do Sul</c:v>
                </c:pt>
                <c:pt idx="22">
                  <c:v>Santa Catarina</c:v>
                </c:pt>
                <c:pt idx="23">
                  <c:v>Paraná</c:v>
                </c:pt>
                <c:pt idx="24">
                  <c:v>Minas Gerais</c:v>
                </c:pt>
                <c:pt idx="25">
                  <c:v>Rio de Janeiro</c:v>
                </c:pt>
                <c:pt idx="26">
                  <c:v>São Paulo</c:v>
                </c:pt>
              </c:strCache>
            </c:strRef>
          </c:cat>
          <c:val>
            <c:numRef>
              <c:f>'[CAGED TOTAL - 12 meses, por UF, por cnae secao.xlsx]CAGED TOTAL'!$J$40:$J$66</c:f>
              <c:numCache>
                <c:formatCode>#,##0</c:formatCode>
                <c:ptCount val="27"/>
                <c:pt idx="0">
                  <c:v>1296</c:v>
                </c:pt>
                <c:pt idx="1">
                  <c:v>334</c:v>
                </c:pt>
                <c:pt idx="2">
                  <c:v>-235</c:v>
                </c:pt>
                <c:pt idx="3">
                  <c:v>-430</c:v>
                </c:pt>
                <c:pt idx="4">
                  <c:v>-499</c:v>
                </c:pt>
                <c:pt idx="5">
                  <c:v>-750</c:v>
                </c:pt>
                <c:pt idx="6">
                  <c:v>-930</c:v>
                </c:pt>
                <c:pt idx="7">
                  <c:v>-975</c:v>
                </c:pt>
                <c:pt idx="8">
                  <c:v>-1470</c:v>
                </c:pt>
                <c:pt idx="9">
                  <c:v>-1669</c:v>
                </c:pt>
                <c:pt idx="10">
                  <c:v>-1727</c:v>
                </c:pt>
                <c:pt idx="11">
                  <c:v>-1974</c:v>
                </c:pt>
                <c:pt idx="12">
                  <c:v>-2172</c:v>
                </c:pt>
                <c:pt idx="13">
                  <c:v>-2869</c:v>
                </c:pt>
                <c:pt idx="14">
                  <c:v>-3148</c:v>
                </c:pt>
                <c:pt idx="15">
                  <c:v>-3612</c:v>
                </c:pt>
                <c:pt idx="16">
                  <c:v>-4943</c:v>
                </c:pt>
                <c:pt idx="17">
                  <c:v>-5238</c:v>
                </c:pt>
                <c:pt idx="18">
                  <c:v>-9114</c:v>
                </c:pt>
                <c:pt idx="19">
                  <c:v>-10364</c:v>
                </c:pt>
                <c:pt idx="20">
                  <c:v>-10720</c:v>
                </c:pt>
                <c:pt idx="21">
                  <c:v>-11838</c:v>
                </c:pt>
                <c:pt idx="22">
                  <c:v>-12196</c:v>
                </c:pt>
                <c:pt idx="23">
                  <c:v>-18865</c:v>
                </c:pt>
                <c:pt idx="24">
                  <c:v>-22234</c:v>
                </c:pt>
                <c:pt idx="25">
                  <c:v>-24795</c:v>
                </c:pt>
                <c:pt idx="26">
                  <c:v>-92356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7526928"/>
        <c:axId val="227993776"/>
      </c:barChart>
      <c:catAx>
        <c:axId val="227526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993776"/>
        <c:crosses val="autoZero"/>
        <c:auto val="1"/>
        <c:lblAlgn val="ctr"/>
        <c:lblOffset val="100"/>
        <c:noMultiLvlLbl val="0"/>
      </c:catAx>
      <c:valAx>
        <c:axId val="22799377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22752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Plan1!$B$2:$B$101</c:f>
              <c:numCache>
                <c:formatCode>0.00</c:formatCode>
                <c:ptCount val="100"/>
                <c:pt idx="0">
                  <c:v>107.4</c:v>
                </c:pt>
                <c:pt idx="1">
                  <c:v>107.5</c:v>
                </c:pt>
                <c:pt idx="2">
                  <c:v>107.8</c:v>
                </c:pt>
                <c:pt idx="3">
                  <c:v>108.5</c:v>
                </c:pt>
                <c:pt idx="4">
                  <c:v>108.7</c:v>
                </c:pt>
                <c:pt idx="5">
                  <c:v>109.4</c:v>
                </c:pt>
                <c:pt idx="6">
                  <c:v>109.9</c:v>
                </c:pt>
                <c:pt idx="7">
                  <c:v>110.1</c:v>
                </c:pt>
                <c:pt idx="8">
                  <c:v>110.9</c:v>
                </c:pt>
                <c:pt idx="9">
                  <c:v>111</c:v>
                </c:pt>
                <c:pt idx="10">
                  <c:v>110</c:v>
                </c:pt>
                <c:pt idx="11">
                  <c:v>108.7</c:v>
                </c:pt>
                <c:pt idx="12">
                  <c:v>107.3</c:v>
                </c:pt>
                <c:pt idx="13">
                  <c:v>106.1</c:v>
                </c:pt>
                <c:pt idx="14">
                  <c:v>105.1</c:v>
                </c:pt>
                <c:pt idx="15">
                  <c:v>104.5</c:v>
                </c:pt>
                <c:pt idx="16">
                  <c:v>104.3</c:v>
                </c:pt>
                <c:pt idx="17">
                  <c:v>104.3</c:v>
                </c:pt>
                <c:pt idx="18">
                  <c:v>104.2</c:v>
                </c:pt>
                <c:pt idx="19">
                  <c:v>105</c:v>
                </c:pt>
                <c:pt idx="20">
                  <c:v>105.4</c:v>
                </c:pt>
                <c:pt idx="21">
                  <c:v>106.1</c:v>
                </c:pt>
                <c:pt idx="22">
                  <c:v>106.8</c:v>
                </c:pt>
                <c:pt idx="23">
                  <c:v>107.5</c:v>
                </c:pt>
                <c:pt idx="24">
                  <c:v>108.1</c:v>
                </c:pt>
                <c:pt idx="25">
                  <c:v>109</c:v>
                </c:pt>
                <c:pt idx="26">
                  <c:v>110.2</c:v>
                </c:pt>
                <c:pt idx="27">
                  <c:v>110.7</c:v>
                </c:pt>
                <c:pt idx="28">
                  <c:v>111.2</c:v>
                </c:pt>
                <c:pt idx="29">
                  <c:v>111.7</c:v>
                </c:pt>
                <c:pt idx="30">
                  <c:v>112.3</c:v>
                </c:pt>
                <c:pt idx="31">
                  <c:v>113.2</c:v>
                </c:pt>
                <c:pt idx="32">
                  <c:v>113.4</c:v>
                </c:pt>
                <c:pt idx="33">
                  <c:v>113.6</c:v>
                </c:pt>
                <c:pt idx="34">
                  <c:v>113.6</c:v>
                </c:pt>
                <c:pt idx="35">
                  <c:v>113.8</c:v>
                </c:pt>
                <c:pt idx="36">
                  <c:v>113.6</c:v>
                </c:pt>
                <c:pt idx="37">
                  <c:v>113.9</c:v>
                </c:pt>
                <c:pt idx="38">
                  <c:v>113.9</c:v>
                </c:pt>
                <c:pt idx="39">
                  <c:v>114.1</c:v>
                </c:pt>
                <c:pt idx="40">
                  <c:v>114.2</c:v>
                </c:pt>
                <c:pt idx="41">
                  <c:v>114.4</c:v>
                </c:pt>
                <c:pt idx="42">
                  <c:v>114.6</c:v>
                </c:pt>
                <c:pt idx="43">
                  <c:v>114.7</c:v>
                </c:pt>
                <c:pt idx="44">
                  <c:v>114.5</c:v>
                </c:pt>
                <c:pt idx="45">
                  <c:v>114</c:v>
                </c:pt>
                <c:pt idx="46">
                  <c:v>113.5</c:v>
                </c:pt>
                <c:pt idx="47">
                  <c:v>113.6</c:v>
                </c:pt>
                <c:pt idx="48">
                  <c:v>114</c:v>
                </c:pt>
                <c:pt idx="49">
                  <c:v>113.5</c:v>
                </c:pt>
                <c:pt idx="50">
                  <c:v>113.5</c:v>
                </c:pt>
                <c:pt idx="51">
                  <c:v>113.2</c:v>
                </c:pt>
                <c:pt idx="52">
                  <c:v>113.4</c:v>
                </c:pt>
                <c:pt idx="53">
                  <c:v>113.3</c:v>
                </c:pt>
                <c:pt idx="54">
                  <c:v>113.5</c:v>
                </c:pt>
                <c:pt idx="55">
                  <c:v>113.2</c:v>
                </c:pt>
                <c:pt idx="56">
                  <c:v>113.3</c:v>
                </c:pt>
                <c:pt idx="57">
                  <c:v>113.6</c:v>
                </c:pt>
                <c:pt idx="58">
                  <c:v>113.7</c:v>
                </c:pt>
                <c:pt idx="59">
                  <c:v>113.6</c:v>
                </c:pt>
                <c:pt idx="60">
                  <c:v>113.5</c:v>
                </c:pt>
                <c:pt idx="61">
                  <c:v>113.9</c:v>
                </c:pt>
                <c:pt idx="62">
                  <c:v>114.1</c:v>
                </c:pt>
                <c:pt idx="63">
                  <c:v>114.1</c:v>
                </c:pt>
                <c:pt idx="64">
                  <c:v>113.7</c:v>
                </c:pt>
                <c:pt idx="65">
                  <c:v>113.9</c:v>
                </c:pt>
                <c:pt idx="66">
                  <c:v>114.3</c:v>
                </c:pt>
                <c:pt idx="67">
                  <c:v>114.2</c:v>
                </c:pt>
                <c:pt idx="68">
                  <c:v>114.7</c:v>
                </c:pt>
                <c:pt idx="69">
                  <c:v>114.9</c:v>
                </c:pt>
                <c:pt idx="70">
                  <c:v>114.8</c:v>
                </c:pt>
                <c:pt idx="71">
                  <c:v>114.7</c:v>
                </c:pt>
                <c:pt idx="72">
                  <c:v>115.1</c:v>
                </c:pt>
                <c:pt idx="73">
                  <c:v>115.8</c:v>
                </c:pt>
                <c:pt idx="74">
                  <c:v>115.2</c:v>
                </c:pt>
                <c:pt idx="75">
                  <c:v>114.7</c:v>
                </c:pt>
                <c:pt idx="76">
                  <c:v>114.2</c:v>
                </c:pt>
                <c:pt idx="77">
                  <c:v>113.6</c:v>
                </c:pt>
                <c:pt idx="78">
                  <c:v>113.1</c:v>
                </c:pt>
                <c:pt idx="79">
                  <c:v>112.6</c:v>
                </c:pt>
                <c:pt idx="80">
                  <c:v>111.7</c:v>
                </c:pt>
                <c:pt idx="81">
                  <c:v>111.4</c:v>
                </c:pt>
                <c:pt idx="82">
                  <c:v>111.3</c:v>
                </c:pt>
                <c:pt idx="83">
                  <c:v>111.5</c:v>
                </c:pt>
                <c:pt idx="84">
                  <c:v>111.6</c:v>
                </c:pt>
                <c:pt idx="85">
                  <c:v>111</c:v>
                </c:pt>
                <c:pt idx="86">
                  <c:v>110.2</c:v>
                </c:pt>
                <c:pt idx="87">
                  <c:v>108.9</c:v>
                </c:pt>
                <c:pt idx="88">
                  <c:v>108</c:v>
                </c:pt>
                <c:pt idx="89">
                  <c:v>106.9</c:v>
                </c:pt>
                <c:pt idx="90">
                  <c:v>105.9</c:v>
                </c:pt>
                <c:pt idx="91">
                  <c:v>104.5</c:v>
                </c:pt>
                <c:pt idx="92">
                  <c:v>103.5</c:v>
                </c:pt>
                <c:pt idx="93">
                  <c:v>102.7</c:v>
                </c:pt>
                <c:pt idx="94">
                  <c:v>101.9</c:v>
                </c:pt>
                <c:pt idx="95">
                  <c:v>101.8</c:v>
                </c:pt>
                <c:pt idx="96">
                  <c:v>100.8</c:v>
                </c:pt>
                <c:pt idx="97">
                  <c:v>100.4</c:v>
                </c:pt>
                <c:pt idx="98">
                  <c:v>99.9</c:v>
                </c:pt>
                <c:pt idx="99">
                  <c:v>99.4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Plan1!$C$2:$C$101</c:f>
              <c:numCache>
                <c:formatCode>0.00</c:formatCode>
                <c:ptCount val="100"/>
                <c:pt idx="0">
                  <c:v>109.15833333333332</c:v>
                </c:pt>
                <c:pt idx="1">
                  <c:v>109.15833333333332</c:v>
                </c:pt>
                <c:pt idx="2">
                  <c:v>109.15833333333332</c:v>
                </c:pt>
                <c:pt idx="3">
                  <c:v>109.15833333333332</c:v>
                </c:pt>
                <c:pt idx="4">
                  <c:v>109.15833333333332</c:v>
                </c:pt>
                <c:pt idx="5">
                  <c:v>109.15833333333332</c:v>
                </c:pt>
                <c:pt idx="6">
                  <c:v>109.15833333333332</c:v>
                </c:pt>
                <c:pt idx="7">
                  <c:v>109.15833333333332</c:v>
                </c:pt>
                <c:pt idx="8">
                  <c:v>109.15833333333332</c:v>
                </c:pt>
                <c:pt idx="9">
                  <c:v>109.15833333333332</c:v>
                </c:pt>
                <c:pt idx="10">
                  <c:v>109.15833333333332</c:v>
                </c:pt>
                <c:pt idx="11">
                  <c:v>109.15833333333332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Plan1!$D$2:$D$101</c:f>
              <c:numCache>
                <c:formatCode>General</c:formatCode>
                <c:ptCount val="100"/>
                <c:pt idx="12" formatCode="0.00">
                  <c:v>105.55</c:v>
                </c:pt>
                <c:pt idx="13" formatCode="0.00">
                  <c:v>105.55</c:v>
                </c:pt>
                <c:pt idx="14" formatCode="0.00">
                  <c:v>105.55</c:v>
                </c:pt>
                <c:pt idx="15" formatCode="0.00">
                  <c:v>105.55</c:v>
                </c:pt>
                <c:pt idx="16" formatCode="0.00">
                  <c:v>105.55</c:v>
                </c:pt>
                <c:pt idx="17" formatCode="0.00">
                  <c:v>105.55</c:v>
                </c:pt>
                <c:pt idx="18" formatCode="0.00">
                  <c:v>105.55</c:v>
                </c:pt>
                <c:pt idx="19" formatCode="0.00">
                  <c:v>105.55</c:v>
                </c:pt>
                <c:pt idx="20" formatCode="0.00">
                  <c:v>105.55</c:v>
                </c:pt>
                <c:pt idx="21" formatCode="0.00">
                  <c:v>105.55</c:v>
                </c:pt>
                <c:pt idx="22" formatCode="0.00">
                  <c:v>105.55</c:v>
                </c:pt>
                <c:pt idx="23" formatCode="0.00">
                  <c:v>105.55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Série 4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Plan1!$E$2:$E$101</c:f>
              <c:numCache>
                <c:formatCode>General</c:formatCode>
                <c:ptCount val="100"/>
                <c:pt idx="24" formatCode="0.00">
                  <c:v>111.73333333333333</c:v>
                </c:pt>
                <c:pt idx="25" formatCode="0.00">
                  <c:v>111.73333333333333</c:v>
                </c:pt>
                <c:pt idx="26" formatCode="0.00">
                  <c:v>111.73333333333333</c:v>
                </c:pt>
                <c:pt idx="27" formatCode="0.00">
                  <c:v>111.73333333333333</c:v>
                </c:pt>
                <c:pt idx="28" formatCode="0.00">
                  <c:v>111.73333333333333</c:v>
                </c:pt>
                <c:pt idx="29" formatCode="0.00">
                  <c:v>111.73333333333333</c:v>
                </c:pt>
                <c:pt idx="30" formatCode="0.00">
                  <c:v>111.73333333333333</c:v>
                </c:pt>
                <c:pt idx="31" formatCode="0.00">
                  <c:v>111.73333333333333</c:v>
                </c:pt>
                <c:pt idx="32" formatCode="0.00">
                  <c:v>111.73333333333333</c:v>
                </c:pt>
                <c:pt idx="33" formatCode="0.00">
                  <c:v>111.73333333333333</c:v>
                </c:pt>
                <c:pt idx="34" formatCode="0.00">
                  <c:v>111.73333333333333</c:v>
                </c:pt>
                <c:pt idx="35" formatCode="0.00">
                  <c:v>111.73333333333333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Série 5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Plan1!$F$2:$F$101</c:f>
              <c:numCache>
                <c:formatCode>General</c:formatCode>
                <c:ptCount val="100"/>
                <c:pt idx="36" formatCode="0.00">
                  <c:v>114.08333333333333</c:v>
                </c:pt>
                <c:pt idx="37" formatCode="0.00">
                  <c:v>114.08333333333333</c:v>
                </c:pt>
                <c:pt idx="38" formatCode="0.00">
                  <c:v>114.08333333333333</c:v>
                </c:pt>
                <c:pt idx="39" formatCode="0.00">
                  <c:v>114.08333333333333</c:v>
                </c:pt>
                <c:pt idx="40" formatCode="0.00">
                  <c:v>114.08333333333333</c:v>
                </c:pt>
                <c:pt idx="41" formatCode="0.00">
                  <c:v>114.08333333333333</c:v>
                </c:pt>
                <c:pt idx="42" formatCode="0.00">
                  <c:v>114.08333333333333</c:v>
                </c:pt>
                <c:pt idx="43" formatCode="0.00">
                  <c:v>114.08333333333333</c:v>
                </c:pt>
                <c:pt idx="44" formatCode="0.00">
                  <c:v>114.08333333333333</c:v>
                </c:pt>
                <c:pt idx="45" formatCode="0.00">
                  <c:v>114.08333333333333</c:v>
                </c:pt>
                <c:pt idx="46" formatCode="0.00">
                  <c:v>114.08333333333333</c:v>
                </c:pt>
                <c:pt idx="47" formatCode="0.00">
                  <c:v>114.08333333333333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Série 6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Plan1!$G$2:$G$101</c:f>
              <c:numCache>
                <c:formatCode>General</c:formatCode>
                <c:ptCount val="100"/>
                <c:pt idx="48" formatCode="0.00">
                  <c:v>113.48333333333333</c:v>
                </c:pt>
                <c:pt idx="49" formatCode="0.00">
                  <c:v>113.48333333333333</c:v>
                </c:pt>
                <c:pt idx="50" formatCode="0.00">
                  <c:v>113.48333333333333</c:v>
                </c:pt>
                <c:pt idx="51" formatCode="0.00">
                  <c:v>113.48333333333333</c:v>
                </c:pt>
                <c:pt idx="52" formatCode="0.00">
                  <c:v>113.48333333333333</c:v>
                </c:pt>
                <c:pt idx="53" formatCode="0.00">
                  <c:v>113.48333333333333</c:v>
                </c:pt>
                <c:pt idx="54" formatCode="0.00">
                  <c:v>113.48333333333333</c:v>
                </c:pt>
                <c:pt idx="55" formatCode="0.00">
                  <c:v>113.48333333333333</c:v>
                </c:pt>
                <c:pt idx="56" formatCode="0.00">
                  <c:v>113.48333333333333</c:v>
                </c:pt>
                <c:pt idx="57" formatCode="0.00">
                  <c:v>113.48333333333333</c:v>
                </c:pt>
                <c:pt idx="58" formatCode="0.00">
                  <c:v>113.48333333333333</c:v>
                </c:pt>
                <c:pt idx="59" formatCode="0.00">
                  <c:v>113.48333333333333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Plan1!$H$1</c:f>
              <c:strCache>
                <c:ptCount val="1"/>
                <c:pt idx="0">
                  <c:v>Série 7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Plan1!$H$2:$H$101</c:f>
              <c:numCache>
                <c:formatCode>General</c:formatCode>
                <c:ptCount val="100"/>
                <c:pt idx="60" formatCode="0.00">
                  <c:v>114.23333333333335</c:v>
                </c:pt>
                <c:pt idx="61" formatCode="0.00">
                  <c:v>114.23333333333335</c:v>
                </c:pt>
                <c:pt idx="62" formatCode="0.00">
                  <c:v>114.23333333333335</c:v>
                </c:pt>
                <c:pt idx="63" formatCode="0.00">
                  <c:v>114.23333333333335</c:v>
                </c:pt>
                <c:pt idx="64" formatCode="0.00">
                  <c:v>114.23333333333335</c:v>
                </c:pt>
                <c:pt idx="65" formatCode="0.00">
                  <c:v>114.23333333333335</c:v>
                </c:pt>
                <c:pt idx="66" formatCode="0.00">
                  <c:v>114.23333333333335</c:v>
                </c:pt>
                <c:pt idx="67" formatCode="0.00">
                  <c:v>114.23333333333335</c:v>
                </c:pt>
                <c:pt idx="68" formatCode="0.00">
                  <c:v>114.23333333333335</c:v>
                </c:pt>
                <c:pt idx="69" formatCode="0.00">
                  <c:v>114.23333333333335</c:v>
                </c:pt>
                <c:pt idx="70" formatCode="0.00">
                  <c:v>114.23333333333335</c:v>
                </c:pt>
                <c:pt idx="71" formatCode="0.00">
                  <c:v>114.23333333333335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Plan1!$I$1</c:f>
              <c:strCache>
                <c:ptCount val="1"/>
                <c:pt idx="0">
                  <c:v>Série 8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Plan1!$I$2:$I$101</c:f>
              <c:numCache>
                <c:formatCode>General</c:formatCode>
                <c:ptCount val="100"/>
                <c:pt idx="72" formatCode="0.00">
                  <c:v>113.35000000000001</c:v>
                </c:pt>
                <c:pt idx="73" formatCode="0.00">
                  <c:v>113.35000000000001</c:v>
                </c:pt>
                <c:pt idx="74" formatCode="0.00">
                  <c:v>113.35000000000001</c:v>
                </c:pt>
                <c:pt idx="75" formatCode="0.00">
                  <c:v>113.35000000000001</c:v>
                </c:pt>
                <c:pt idx="76" formatCode="0.00">
                  <c:v>113.35000000000001</c:v>
                </c:pt>
                <c:pt idx="77" formatCode="0.00">
                  <c:v>113.35000000000001</c:v>
                </c:pt>
                <c:pt idx="78" formatCode="0.00">
                  <c:v>113.35000000000001</c:v>
                </c:pt>
                <c:pt idx="79" formatCode="0.00">
                  <c:v>113.35000000000001</c:v>
                </c:pt>
                <c:pt idx="80" formatCode="0.00">
                  <c:v>113.35000000000001</c:v>
                </c:pt>
                <c:pt idx="81" formatCode="0.00">
                  <c:v>113.35000000000001</c:v>
                </c:pt>
                <c:pt idx="82" formatCode="0.00">
                  <c:v>113.35000000000001</c:v>
                </c:pt>
                <c:pt idx="83" formatCode="0.00">
                  <c:v>113.35000000000001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Plan1!$J$1</c:f>
              <c:strCache>
                <c:ptCount val="1"/>
                <c:pt idx="0">
                  <c:v>Série 9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Plan1!$J$2:$J$101</c:f>
              <c:numCache>
                <c:formatCode>General</c:formatCode>
                <c:ptCount val="100"/>
                <c:pt idx="84" formatCode="0.00">
                  <c:v>106.40833333333335</c:v>
                </c:pt>
                <c:pt idx="85" formatCode="0.00">
                  <c:v>106.40833333333335</c:v>
                </c:pt>
                <c:pt idx="86" formatCode="0.00">
                  <c:v>106.40833333333335</c:v>
                </c:pt>
                <c:pt idx="87" formatCode="0.00">
                  <c:v>106.40833333333335</c:v>
                </c:pt>
                <c:pt idx="88" formatCode="0.00">
                  <c:v>106.40833333333335</c:v>
                </c:pt>
                <c:pt idx="89" formatCode="0.00">
                  <c:v>106.40833333333335</c:v>
                </c:pt>
                <c:pt idx="90" formatCode="0.00">
                  <c:v>106.40833333333335</c:v>
                </c:pt>
                <c:pt idx="91" formatCode="0.00">
                  <c:v>106.40833333333335</c:v>
                </c:pt>
                <c:pt idx="92" formatCode="0.00">
                  <c:v>106.40833333333335</c:v>
                </c:pt>
                <c:pt idx="93" formatCode="0.00">
                  <c:v>106.40833333333335</c:v>
                </c:pt>
                <c:pt idx="94" formatCode="0.00">
                  <c:v>106.40833333333335</c:v>
                </c:pt>
                <c:pt idx="95" formatCode="0.00">
                  <c:v>106.40833333333335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Plan1!$K$1</c:f>
              <c:strCache>
                <c:ptCount val="1"/>
                <c:pt idx="0">
                  <c:v>Série 10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Plan1!$K$2:$K$101</c:f>
              <c:numCache>
                <c:formatCode>General</c:formatCode>
                <c:ptCount val="100"/>
                <c:pt idx="96" formatCode="0.00">
                  <c:v>100.125</c:v>
                </c:pt>
                <c:pt idx="97" formatCode="0.00">
                  <c:v>100.125</c:v>
                </c:pt>
                <c:pt idx="98" formatCode="0.00">
                  <c:v>100.125</c:v>
                </c:pt>
                <c:pt idx="99" formatCode="0.00">
                  <c:v>100.125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994560"/>
        <c:axId val="227994952"/>
      </c:lineChart>
      <c:dateAx>
        <c:axId val="227994560"/>
        <c:scaling>
          <c:orientation val="minMax"/>
          <c:min val="39539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227994952"/>
        <c:crosses val="autoZero"/>
        <c:auto val="1"/>
        <c:lblOffset val="100"/>
        <c:baseTimeUnit val="months"/>
        <c:majorUnit val="12"/>
        <c:majorTimeUnit val="months"/>
      </c:dateAx>
      <c:valAx>
        <c:axId val="227994952"/>
        <c:scaling>
          <c:orientation val="minMax"/>
          <c:max val="120"/>
          <c:min val="90"/>
        </c:scaling>
        <c:delete val="0"/>
        <c:axPos val="l"/>
        <c:majorGridlines>
          <c:spPr>
            <a:ln w="6350"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22799456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Plan1!$B$2:$B$101</c:f>
              <c:numCache>
                <c:formatCode>0.00</c:formatCode>
                <c:ptCount val="100"/>
                <c:pt idx="0">
                  <c:v>108.4</c:v>
                </c:pt>
                <c:pt idx="1">
                  <c:v>109.7</c:v>
                </c:pt>
                <c:pt idx="2">
                  <c:v>108.8</c:v>
                </c:pt>
                <c:pt idx="3">
                  <c:v>110.7</c:v>
                </c:pt>
                <c:pt idx="4">
                  <c:v>109</c:v>
                </c:pt>
                <c:pt idx="5">
                  <c:v>111.7</c:v>
                </c:pt>
                <c:pt idx="6">
                  <c:v>111.4</c:v>
                </c:pt>
                <c:pt idx="7">
                  <c:v>111.4</c:v>
                </c:pt>
                <c:pt idx="8">
                  <c:v>112.7</c:v>
                </c:pt>
                <c:pt idx="9">
                  <c:v>111.5</c:v>
                </c:pt>
                <c:pt idx="10">
                  <c:v>108.1</c:v>
                </c:pt>
                <c:pt idx="11">
                  <c:v>101.7</c:v>
                </c:pt>
                <c:pt idx="12">
                  <c:v>101</c:v>
                </c:pt>
                <c:pt idx="13">
                  <c:v>100</c:v>
                </c:pt>
                <c:pt idx="14">
                  <c:v>100.4</c:v>
                </c:pt>
                <c:pt idx="15">
                  <c:v>98.1</c:v>
                </c:pt>
                <c:pt idx="16">
                  <c:v>100.1</c:v>
                </c:pt>
                <c:pt idx="17">
                  <c:v>101</c:v>
                </c:pt>
                <c:pt idx="18">
                  <c:v>100.5</c:v>
                </c:pt>
                <c:pt idx="19">
                  <c:v>100.1</c:v>
                </c:pt>
                <c:pt idx="20">
                  <c:v>101.7</c:v>
                </c:pt>
                <c:pt idx="21">
                  <c:v>103</c:v>
                </c:pt>
                <c:pt idx="22">
                  <c:v>103.8</c:v>
                </c:pt>
                <c:pt idx="23">
                  <c:v>107.1</c:v>
                </c:pt>
                <c:pt idx="24">
                  <c:v>105.9</c:v>
                </c:pt>
                <c:pt idx="25">
                  <c:v>106.5</c:v>
                </c:pt>
                <c:pt idx="26">
                  <c:v>110</c:v>
                </c:pt>
                <c:pt idx="27">
                  <c:v>107.4</c:v>
                </c:pt>
                <c:pt idx="28">
                  <c:v>109.4</c:v>
                </c:pt>
                <c:pt idx="29">
                  <c:v>108.8</c:v>
                </c:pt>
                <c:pt idx="30">
                  <c:v>110.6</c:v>
                </c:pt>
                <c:pt idx="31">
                  <c:v>110.5</c:v>
                </c:pt>
                <c:pt idx="32">
                  <c:v>110.1</c:v>
                </c:pt>
                <c:pt idx="33">
                  <c:v>109.9</c:v>
                </c:pt>
                <c:pt idx="34">
                  <c:v>111.2</c:v>
                </c:pt>
                <c:pt idx="35">
                  <c:v>109.7</c:v>
                </c:pt>
                <c:pt idx="36">
                  <c:v>109.5</c:v>
                </c:pt>
                <c:pt idx="37">
                  <c:v>112.4</c:v>
                </c:pt>
                <c:pt idx="38">
                  <c:v>110.3</c:v>
                </c:pt>
                <c:pt idx="39">
                  <c:v>110.5</c:v>
                </c:pt>
                <c:pt idx="40">
                  <c:v>111.6</c:v>
                </c:pt>
                <c:pt idx="41">
                  <c:v>109.9</c:v>
                </c:pt>
                <c:pt idx="42">
                  <c:v>111.5</c:v>
                </c:pt>
                <c:pt idx="43">
                  <c:v>111.4</c:v>
                </c:pt>
                <c:pt idx="44">
                  <c:v>109.8</c:v>
                </c:pt>
                <c:pt idx="45">
                  <c:v>108.5</c:v>
                </c:pt>
                <c:pt idx="46">
                  <c:v>108.7</c:v>
                </c:pt>
                <c:pt idx="47">
                  <c:v>108.1</c:v>
                </c:pt>
                <c:pt idx="48">
                  <c:v>107.7</c:v>
                </c:pt>
                <c:pt idx="49">
                  <c:v>109.5</c:v>
                </c:pt>
                <c:pt idx="50">
                  <c:v>110.6</c:v>
                </c:pt>
                <c:pt idx="51">
                  <c:v>108.3</c:v>
                </c:pt>
                <c:pt idx="52">
                  <c:v>107.5</c:v>
                </c:pt>
                <c:pt idx="53">
                  <c:v>108.3</c:v>
                </c:pt>
                <c:pt idx="54">
                  <c:v>107.8</c:v>
                </c:pt>
                <c:pt idx="55">
                  <c:v>108.7</c:v>
                </c:pt>
                <c:pt idx="56">
                  <c:v>107.2</c:v>
                </c:pt>
                <c:pt idx="57">
                  <c:v>108</c:v>
                </c:pt>
                <c:pt idx="58">
                  <c:v>108.2</c:v>
                </c:pt>
                <c:pt idx="59">
                  <c:v>109.4</c:v>
                </c:pt>
                <c:pt idx="60">
                  <c:v>109.4</c:v>
                </c:pt>
                <c:pt idx="61">
                  <c:v>107.7</c:v>
                </c:pt>
                <c:pt idx="62">
                  <c:v>109.7</c:v>
                </c:pt>
                <c:pt idx="63">
                  <c:v>109.6</c:v>
                </c:pt>
                <c:pt idx="64">
                  <c:v>107.4</c:v>
                </c:pt>
                <c:pt idx="65">
                  <c:v>108.4</c:v>
                </c:pt>
                <c:pt idx="66">
                  <c:v>107.1</c:v>
                </c:pt>
                <c:pt idx="67">
                  <c:v>108.4</c:v>
                </c:pt>
                <c:pt idx="68">
                  <c:v>106.6</c:v>
                </c:pt>
                <c:pt idx="69">
                  <c:v>107.9</c:v>
                </c:pt>
                <c:pt idx="70">
                  <c:v>108</c:v>
                </c:pt>
                <c:pt idx="71">
                  <c:v>107.6</c:v>
                </c:pt>
                <c:pt idx="72">
                  <c:v>108.4</c:v>
                </c:pt>
                <c:pt idx="73">
                  <c:v>110.1</c:v>
                </c:pt>
                <c:pt idx="74">
                  <c:v>106.4</c:v>
                </c:pt>
                <c:pt idx="75">
                  <c:v>107.3</c:v>
                </c:pt>
                <c:pt idx="76">
                  <c:v>106</c:v>
                </c:pt>
                <c:pt idx="77">
                  <c:v>101.7</c:v>
                </c:pt>
                <c:pt idx="78">
                  <c:v>103.6</c:v>
                </c:pt>
                <c:pt idx="79">
                  <c:v>102.5</c:v>
                </c:pt>
                <c:pt idx="80">
                  <c:v>102.3</c:v>
                </c:pt>
                <c:pt idx="81">
                  <c:v>101.6</c:v>
                </c:pt>
                <c:pt idx="82">
                  <c:v>100.6</c:v>
                </c:pt>
                <c:pt idx="83">
                  <c:v>98.8</c:v>
                </c:pt>
                <c:pt idx="84">
                  <c:v>100.5</c:v>
                </c:pt>
                <c:pt idx="85">
                  <c:v>100.1</c:v>
                </c:pt>
                <c:pt idx="86">
                  <c:v>98.3</c:v>
                </c:pt>
                <c:pt idx="87">
                  <c:v>97.1</c:v>
                </c:pt>
                <c:pt idx="88">
                  <c:v>96.3</c:v>
                </c:pt>
                <c:pt idx="89">
                  <c:v>94.2</c:v>
                </c:pt>
                <c:pt idx="90">
                  <c:v>91.7</c:v>
                </c:pt>
                <c:pt idx="91">
                  <c:v>91.3</c:v>
                </c:pt>
                <c:pt idx="92">
                  <c:v>90.2</c:v>
                </c:pt>
                <c:pt idx="93">
                  <c:v>89.8</c:v>
                </c:pt>
                <c:pt idx="94">
                  <c:v>88.4</c:v>
                </c:pt>
                <c:pt idx="95">
                  <c:v>88.2</c:v>
                </c:pt>
                <c:pt idx="96">
                  <c:v>90.8</c:v>
                </c:pt>
                <c:pt idx="97">
                  <c:v>89.6</c:v>
                </c:pt>
                <c:pt idx="98">
                  <c:v>89.7</c:v>
                </c:pt>
                <c:pt idx="99">
                  <c:v>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Plan1!$C$2:$C$101</c:f>
              <c:numCache>
                <c:formatCode>0.00</c:formatCode>
                <c:ptCount val="100"/>
                <c:pt idx="0">
                  <c:v>109.59166666666668</c:v>
                </c:pt>
                <c:pt idx="1">
                  <c:v>109.59166666666668</c:v>
                </c:pt>
                <c:pt idx="2">
                  <c:v>109.59166666666668</c:v>
                </c:pt>
                <c:pt idx="3">
                  <c:v>109.59166666666668</c:v>
                </c:pt>
                <c:pt idx="4">
                  <c:v>109.59166666666668</c:v>
                </c:pt>
                <c:pt idx="5">
                  <c:v>109.59166666666668</c:v>
                </c:pt>
                <c:pt idx="6">
                  <c:v>109.59166666666668</c:v>
                </c:pt>
                <c:pt idx="7">
                  <c:v>109.59166666666668</c:v>
                </c:pt>
                <c:pt idx="8">
                  <c:v>109.59166666666668</c:v>
                </c:pt>
                <c:pt idx="9">
                  <c:v>109.59166666666668</c:v>
                </c:pt>
                <c:pt idx="10">
                  <c:v>109.59166666666668</c:v>
                </c:pt>
                <c:pt idx="11">
                  <c:v>109.59166666666668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Plan1!$D$2:$D$101</c:f>
              <c:numCache>
                <c:formatCode>General</c:formatCode>
                <c:ptCount val="100"/>
                <c:pt idx="12" formatCode="0.00">
                  <c:v>101.39999999999999</c:v>
                </c:pt>
                <c:pt idx="13" formatCode="0.00">
                  <c:v>101.39999999999999</c:v>
                </c:pt>
                <c:pt idx="14" formatCode="0.00">
                  <c:v>101.39999999999999</c:v>
                </c:pt>
                <c:pt idx="15" formatCode="0.00">
                  <c:v>101.39999999999999</c:v>
                </c:pt>
                <c:pt idx="16" formatCode="0.00">
                  <c:v>101.39999999999999</c:v>
                </c:pt>
                <c:pt idx="17" formatCode="0.00">
                  <c:v>101.39999999999999</c:v>
                </c:pt>
                <c:pt idx="18" formatCode="0.00">
                  <c:v>101.39999999999999</c:v>
                </c:pt>
                <c:pt idx="19" formatCode="0.00">
                  <c:v>101.39999999999999</c:v>
                </c:pt>
                <c:pt idx="20" formatCode="0.00">
                  <c:v>101.39999999999999</c:v>
                </c:pt>
                <c:pt idx="21" formatCode="0.00">
                  <c:v>101.39999999999999</c:v>
                </c:pt>
                <c:pt idx="22" formatCode="0.00">
                  <c:v>101.39999999999999</c:v>
                </c:pt>
                <c:pt idx="23" formatCode="0.00">
                  <c:v>101.39999999999999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Série 4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Plan1!$E$2:$E$101</c:f>
              <c:numCache>
                <c:formatCode>General</c:formatCode>
                <c:ptCount val="100"/>
                <c:pt idx="24" formatCode="0.00">
                  <c:v>109.16666666666667</c:v>
                </c:pt>
                <c:pt idx="25" formatCode="0.00">
                  <c:v>109.16666666666667</c:v>
                </c:pt>
                <c:pt idx="26" formatCode="0.00">
                  <c:v>109.16666666666667</c:v>
                </c:pt>
                <c:pt idx="27" formatCode="0.00">
                  <c:v>109.16666666666667</c:v>
                </c:pt>
                <c:pt idx="28" formatCode="0.00">
                  <c:v>109.16666666666667</c:v>
                </c:pt>
                <c:pt idx="29" formatCode="0.00">
                  <c:v>109.16666666666667</c:v>
                </c:pt>
                <c:pt idx="30" formatCode="0.00">
                  <c:v>109.16666666666667</c:v>
                </c:pt>
                <c:pt idx="31" formatCode="0.00">
                  <c:v>109.16666666666667</c:v>
                </c:pt>
                <c:pt idx="32" formatCode="0.00">
                  <c:v>109.16666666666667</c:v>
                </c:pt>
                <c:pt idx="33" formatCode="0.00">
                  <c:v>109.16666666666667</c:v>
                </c:pt>
                <c:pt idx="34" formatCode="0.00">
                  <c:v>109.16666666666667</c:v>
                </c:pt>
                <c:pt idx="35" formatCode="0.00">
                  <c:v>109.16666666666667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Série 5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Plan1!$F$2:$F$101</c:f>
              <c:numCache>
                <c:formatCode>General</c:formatCode>
                <c:ptCount val="100"/>
                <c:pt idx="36" formatCode="0.00">
                  <c:v>110.18333333333332</c:v>
                </c:pt>
                <c:pt idx="37" formatCode="0.00">
                  <c:v>110.18333333333332</c:v>
                </c:pt>
                <c:pt idx="38" formatCode="0.00">
                  <c:v>110.18333333333332</c:v>
                </c:pt>
                <c:pt idx="39" formatCode="0.00">
                  <c:v>110.18333333333332</c:v>
                </c:pt>
                <c:pt idx="40" formatCode="0.00">
                  <c:v>110.18333333333332</c:v>
                </c:pt>
                <c:pt idx="41" formatCode="0.00">
                  <c:v>110.18333333333332</c:v>
                </c:pt>
                <c:pt idx="42" formatCode="0.00">
                  <c:v>110.18333333333332</c:v>
                </c:pt>
                <c:pt idx="43" formatCode="0.00">
                  <c:v>110.18333333333332</c:v>
                </c:pt>
                <c:pt idx="44" formatCode="0.00">
                  <c:v>110.18333333333332</c:v>
                </c:pt>
                <c:pt idx="45" formatCode="0.00">
                  <c:v>110.18333333333332</c:v>
                </c:pt>
                <c:pt idx="46" formatCode="0.00">
                  <c:v>110.18333333333332</c:v>
                </c:pt>
                <c:pt idx="47" formatCode="0.00">
                  <c:v>110.18333333333332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Série 6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Plan1!$G$2:$G$101</c:f>
              <c:numCache>
                <c:formatCode>General</c:formatCode>
                <c:ptCount val="100"/>
                <c:pt idx="48" formatCode="0.00">
                  <c:v>108.43333333333334</c:v>
                </c:pt>
                <c:pt idx="49" formatCode="0.00">
                  <c:v>108.43333333333334</c:v>
                </c:pt>
                <c:pt idx="50" formatCode="0.00">
                  <c:v>108.43333333333334</c:v>
                </c:pt>
                <c:pt idx="51" formatCode="0.00">
                  <c:v>108.43333333333334</c:v>
                </c:pt>
                <c:pt idx="52" formatCode="0.00">
                  <c:v>108.43333333333334</c:v>
                </c:pt>
                <c:pt idx="53" formatCode="0.00">
                  <c:v>108.43333333333334</c:v>
                </c:pt>
                <c:pt idx="54" formatCode="0.00">
                  <c:v>108.43333333333334</c:v>
                </c:pt>
                <c:pt idx="55" formatCode="0.00">
                  <c:v>108.43333333333334</c:v>
                </c:pt>
                <c:pt idx="56" formatCode="0.00">
                  <c:v>108.43333333333334</c:v>
                </c:pt>
                <c:pt idx="57" formatCode="0.00">
                  <c:v>108.43333333333334</c:v>
                </c:pt>
                <c:pt idx="58" formatCode="0.00">
                  <c:v>108.43333333333334</c:v>
                </c:pt>
                <c:pt idx="59" formatCode="0.00">
                  <c:v>108.43333333333334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Plan1!$H$1</c:f>
              <c:strCache>
                <c:ptCount val="1"/>
                <c:pt idx="0">
                  <c:v>Série 7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Plan1!$H$2:$H$101</c:f>
              <c:numCache>
                <c:formatCode>General</c:formatCode>
                <c:ptCount val="100"/>
                <c:pt idx="60" formatCode="0.00">
                  <c:v>108.14999999999999</c:v>
                </c:pt>
                <c:pt idx="61" formatCode="0.00">
                  <c:v>108.14999999999999</c:v>
                </c:pt>
                <c:pt idx="62" formatCode="0.00">
                  <c:v>108.14999999999999</c:v>
                </c:pt>
                <c:pt idx="63" formatCode="0.00">
                  <c:v>108.14999999999999</c:v>
                </c:pt>
                <c:pt idx="64" formatCode="0.00">
                  <c:v>108.14999999999999</c:v>
                </c:pt>
                <c:pt idx="65" formatCode="0.00">
                  <c:v>108.14999999999999</c:v>
                </c:pt>
                <c:pt idx="66" formatCode="0.00">
                  <c:v>108.14999999999999</c:v>
                </c:pt>
                <c:pt idx="67" formatCode="0.00">
                  <c:v>108.14999999999999</c:v>
                </c:pt>
                <c:pt idx="68" formatCode="0.00">
                  <c:v>108.14999999999999</c:v>
                </c:pt>
                <c:pt idx="69" formatCode="0.00">
                  <c:v>108.14999999999999</c:v>
                </c:pt>
                <c:pt idx="70" formatCode="0.00">
                  <c:v>108.14999999999999</c:v>
                </c:pt>
                <c:pt idx="71" formatCode="0.00">
                  <c:v>108.14999999999999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Plan1!$I$1</c:f>
              <c:strCache>
                <c:ptCount val="1"/>
                <c:pt idx="0">
                  <c:v>Série 8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Plan1!$I$2:$I$101</c:f>
              <c:numCache>
                <c:formatCode>General</c:formatCode>
                <c:ptCount val="100"/>
                <c:pt idx="72" formatCode="0.00">
                  <c:v>104.10833333333333</c:v>
                </c:pt>
                <c:pt idx="73" formatCode="0.00">
                  <c:v>104.10833333333333</c:v>
                </c:pt>
                <c:pt idx="74" formatCode="0.00">
                  <c:v>104.10833333333333</c:v>
                </c:pt>
                <c:pt idx="75" formatCode="0.00">
                  <c:v>104.10833333333333</c:v>
                </c:pt>
                <c:pt idx="76" formatCode="0.00">
                  <c:v>104.10833333333333</c:v>
                </c:pt>
                <c:pt idx="77" formatCode="0.00">
                  <c:v>104.10833333333333</c:v>
                </c:pt>
                <c:pt idx="78" formatCode="0.00">
                  <c:v>104.10833333333333</c:v>
                </c:pt>
                <c:pt idx="79" formatCode="0.00">
                  <c:v>104.10833333333333</c:v>
                </c:pt>
                <c:pt idx="80" formatCode="0.00">
                  <c:v>104.10833333333333</c:v>
                </c:pt>
                <c:pt idx="81" formatCode="0.00">
                  <c:v>104.10833333333333</c:v>
                </c:pt>
                <c:pt idx="82" formatCode="0.00">
                  <c:v>104.10833333333333</c:v>
                </c:pt>
                <c:pt idx="83" formatCode="0.00">
                  <c:v>104.10833333333333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Plan1!$J$1</c:f>
              <c:strCache>
                <c:ptCount val="1"/>
                <c:pt idx="0">
                  <c:v>Série 9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Plan1!$J$2:$J$101</c:f>
              <c:numCache>
                <c:formatCode>General</c:formatCode>
                <c:ptCount val="100"/>
                <c:pt idx="84" formatCode="0.00">
                  <c:v>93.841666666666683</c:v>
                </c:pt>
                <c:pt idx="85" formatCode="0.00">
                  <c:v>93.841666666666683</c:v>
                </c:pt>
                <c:pt idx="86" formatCode="0.00">
                  <c:v>93.841666666666683</c:v>
                </c:pt>
                <c:pt idx="87" formatCode="0.00">
                  <c:v>93.841666666666683</c:v>
                </c:pt>
                <c:pt idx="88" formatCode="0.00">
                  <c:v>93.841666666666683</c:v>
                </c:pt>
                <c:pt idx="89" formatCode="0.00">
                  <c:v>93.841666666666683</c:v>
                </c:pt>
                <c:pt idx="90" formatCode="0.00">
                  <c:v>93.841666666666683</c:v>
                </c:pt>
                <c:pt idx="91" formatCode="0.00">
                  <c:v>93.841666666666683</c:v>
                </c:pt>
                <c:pt idx="92" formatCode="0.00">
                  <c:v>93.841666666666683</c:v>
                </c:pt>
                <c:pt idx="93" formatCode="0.00">
                  <c:v>93.841666666666683</c:v>
                </c:pt>
                <c:pt idx="94" formatCode="0.00">
                  <c:v>93.841666666666683</c:v>
                </c:pt>
                <c:pt idx="95" formatCode="0.00">
                  <c:v>93.841666666666683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Plan1!$K$1</c:f>
              <c:strCache>
                <c:ptCount val="1"/>
                <c:pt idx="0">
                  <c:v>Série 10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Plan1!$K$2:$K$101</c:f>
              <c:numCache>
                <c:formatCode>General</c:formatCode>
                <c:ptCount val="100"/>
                <c:pt idx="96" formatCode="0.00">
                  <c:v>90.024999999999991</c:v>
                </c:pt>
                <c:pt idx="97" formatCode="0.00">
                  <c:v>90.024999999999991</c:v>
                </c:pt>
                <c:pt idx="98" formatCode="0.00">
                  <c:v>90.024999999999991</c:v>
                </c:pt>
                <c:pt idx="99" formatCode="0.00">
                  <c:v>90.024999999999991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995736"/>
        <c:axId val="227996128"/>
      </c:lineChart>
      <c:dateAx>
        <c:axId val="227995736"/>
        <c:scaling>
          <c:orientation val="minMax"/>
          <c:min val="39539"/>
        </c:scaling>
        <c:delete val="0"/>
        <c:axPos val="b"/>
        <c:numFmt formatCode="mmm/yy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227996128"/>
        <c:crosses val="autoZero"/>
        <c:auto val="1"/>
        <c:lblOffset val="100"/>
        <c:baseTimeUnit val="months"/>
        <c:majorUnit val="12"/>
        <c:majorTimeUnit val="months"/>
      </c:dateAx>
      <c:valAx>
        <c:axId val="227996128"/>
        <c:scaling>
          <c:orientation val="minMax"/>
          <c:max val="120"/>
          <c:min val="80"/>
        </c:scaling>
        <c:delete val="0"/>
        <c:axPos val="l"/>
        <c:majorGridlines>
          <c:spPr>
            <a:ln w="6350"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22799573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Plan1!$B$2:$B$101</c:f>
              <c:numCache>
                <c:formatCode>0.00</c:formatCode>
                <c:ptCount val="100"/>
                <c:pt idx="0">
                  <c:v>101.5</c:v>
                </c:pt>
                <c:pt idx="1">
                  <c:v>101.4</c:v>
                </c:pt>
                <c:pt idx="2">
                  <c:v>102</c:v>
                </c:pt>
                <c:pt idx="3">
                  <c:v>100.9</c:v>
                </c:pt>
                <c:pt idx="4">
                  <c:v>100.9</c:v>
                </c:pt>
                <c:pt idx="5">
                  <c:v>100.9</c:v>
                </c:pt>
                <c:pt idx="6">
                  <c:v>100.3</c:v>
                </c:pt>
                <c:pt idx="7">
                  <c:v>100.7</c:v>
                </c:pt>
                <c:pt idx="8">
                  <c:v>101.8</c:v>
                </c:pt>
                <c:pt idx="9">
                  <c:v>100</c:v>
                </c:pt>
                <c:pt idx="10">
                  <c:v>101.1</c:v>
                </c:pt>
                <c:pt idx="11">
                  <c:v>101.4</c:v>
                </c:pt>
                <c:pt idx="12">
                  <c:v>102.1</c:v>
                </c:pt>
                <c:pt idx="13">
                  <c:v>101.7</c:v>
                </c:pt>
                <c:pt idx="14">
                  <c:v>101.6</c:v>
                </c:pt>
                <c:pt idx="15">
                  <c:v>102</c:v>
                </c:pt>
                <c:pt idx="16">
                  <c:v>101.4</c:v>
                </c:pt>
                <c:pt idx="17">
                  <c:v>102.1</c:v>
                </c:pt>
                <c:pt idx="18">
                  <c:v>102.6</c:v>
                </c:pt>
                <c:pt idx="19">
                  <c:v>101.7</c:v>
                </c:pt>
                <c:pt idx="20">
                  <c:v>101.7</c:v>
                </c:pt>
                <c:pt idx="21">
                  <c:v>102.1</c:v>
                </c:pt>
                <c:pt idx="22">
                  <c:v>102.5</c:v>
                </c:pt>
                <c:pt idx="23">
                  <c:v>102.3</c:v>
                </c:pt>
                <c:pt idx="24">
                  <c:v>101.9</c:v>
                </c:pt>
                <c:pt idx="25">
                  <c:v>101.7</c:v>
                </c:pt>
                <c:pt idx="26">
                  <c:v>101.5</c:v>
                </c:pt>
                <c:pt idx="27">
                  <c:v>102.3</c:v>
                </c:pt>
                <c:pt idx="28">
                  <c:v>103</c:v>
                </c:pt>
                <c:pt idx="29">
                  <c:v>102.8</c:v>
                </c:pt>
                <c:pt idx="30">
                  <c:v>103.2</c:v>
                </c:pt>
                <c:pt idx="31">
                  <c:v>103.3</c:v>
                </c:pt>
                <c:pt idx="32">
                  <c:v>104.2</c:v>
                </c:pt>
                <c:pt idx="33">
                  <c:v>104.6</c:v>
                </c:pt>
                <c:pt idx="34">
                  <c:v>103.5</c:v>
                </c:pt>
                <c:pt idx="35">
                  <c:v>104.1</c:v>
                </c:pt>
                <c:pt idx="36">
                  <c:v>104.2</c:v>
                </c:pt>
                <c:pt idx="37">
                  <c:v>103.7</c:v>
                </c:pt>
                <c:pt idx="38">
                  <c:v>104.2</c:v>
                </c:pt>
                <c:pt idx="39">
                  <c:v>104.1</c:v>
                </c:pt>
                <c:pt idx="40">
                  <c:v>104.7</c:v>
                </c:pt>
                <c:pt idx="41">
                  <c:v>105.9</c:v>
                </c:pt>
                <c:pt idx="42">
                  <c:v>106.2</c:v>
                </c:pt>
                <c:pt idx="43">
                  <c:v>106.3</c:v>
                </c:pt>
                <c:pt idx="44">
                  <c:v>107.7</c:v>
                </c:pt>
                <c:pt idx="45">
                  <c:v>108.3</c:v>
                </c:pt>
                <c:pt idx="46">
                  <c:v>108.4</c:v>
                </c:pt>
                <c:pt idx="47">
                  <c:v>107.7</c:v>
                </c:pt>
                <c:pt idx="48">
                  <c:v>109.1</c:v>
                </c:pt>
                <c:pt idx="49">
                  <c:v>110.9</c:v>
                </c:pt>
                <c:pt idx="50">
                  <c:v>111.6</c:v>
                </c:pt>
                <c:pt idx="51">
                  <c:v>111.3</c:v>
                </c:pt>
                <c:pt idx="52">
                  <c:v>111.8</c:v>
                </c:pt>
                <c:pt idx="53">
                  <c:v>111.3</c:v>
                </c:pt>
                <c:pt idx="54">
                  <c:v>112.3</c:v>
                </c:pt>
                <c:pt idx="55">
                  <c:v>112.5</c:v>
                </c:pt>
                <c:pt idx="56">
                  <c:v>111.5</c:v>
                </c:pt>
                <c:pt idx="57">
                  <c:v>111.7</c:v>
                </c:pt>
                <c:pt idx="58">
                  <c:v>112.2</c:v>
                </c:pt>
                <c:pt idx="59">
                  <c:v>113.2</c:v>
                </c:pt>
                <c:pt idx="60">
                  <c:v>109.6</c:v>
                </c:pt>
                <c:pt idx="61">
                  <c:v>110.3</c:v>
                </c:pt>
                <c:pt idx="62">
                  <c:v>111.6</c:v>
                </c:pt>
                <c:pt idx="63">
                  <c:v>113</c:v>
                </c:pt>
                <c:pt idx="64">
                  <c:v>114</c:v>
                </c:pt>
                <c:pt idx="65">
                  <c:v>113.9</c:v>
                </c:pt>
                <c:pt idx="66">
                  <c:v>113.7</c:v>
                </c:pt>
                <c:pt idx="67">
                  <c:v>113.7</c:v>
                </c:pt>
                <c:pt idx="68">
                  <c:v>114.7</c:v>
                </c:pt>
                <c:pt idx="69">
                  <c:v>114</c:v>
                </c:pt>
                <c:pt idx="70">
                  <c:v>114.8</c:v>
                </c:pt>
                <c:pt idx="71">
                  <c:v>114.4</c:v>
                </c:pt>
                <c:pt idx="72">
                  <c:v>114.7</c:v>
                </c:pt>
                <c:pt idx="73">
                  <c:v>115.4</c:v>
                </c:pt>
                <c:pt idx="74">
                  <c:v>115.4</c:v>
                </c:pt>
                <c:pt idx="75">
                  <c:v>114.6</c:v>
                </c:pt>
                <c:pt idx="76">
                  <c:v>114.8</c:v>
                </c:pt>
                <c:pt idx="77">
                  <c:v>114.2</c:v>
                </c:pt>
                <c:pt idx="78">
                  <c:v>115.2</c:v>
                </c:pt>
                <c:pt idx="79">
                  <c:v>115.4</c:v>
                </c:pt>
                <c:pt idx="80">
                  <c:v>115.5</c:v>
                </c:pt>
                <c:pt idx="81">
                  <c:v>116.1</c:v>
                </c:pt>
                <c:pt idx="82">
                  <c:v>115.5</c:v>
                </c:pt>
                <c:pt idx="83">
                  <c:v>115</c:v>
                </c:pt>
                <c:pt idx="84">
                  <c:v>115.8</c:v>
                </c:pt>
                <c:pt idx="85">
                  <c:v>116.3</c:v>
                </c:pt>
                <c:pt idx="86">
                  <c:v>115.6</c:v>
                </c:pt>
                <c:pt idx="87">
                  <c:v>114.9</c:v>
                </c:pt>
                <c:pt idx="88">
                  <c:v>114.5</c:v>
                </c:pt>
                <c:pt idx="89">
                  <c:v>115.6</c:v>
                </c:pt>
                <c:pt idx="90">
                  <c:v>114.6</c:v>
                </c:pt>
                <c:pt idx="91">
                  <c:v>115.3</c:v>
                </c:pt>
                <c:pt idx="92">
                  <c:v>114.8</c:v>
                </c:pt>
                <c:pt idx="93">
                  <c:v>114.8</c:v>
                </c:pt>
                <c:pt idx="94">
                  <c:v>115.4</c:v>
                </c:pt>
                <c:pt idx="95">
                  <c:v>116</c:v>
                </c:pt>
                <c:pt idx="96">
                  <c:v>115.1</c:v>
                </c:pt>
                <c:pt idx="97">
                  <c:v>114.7</c:v>
                </c:pt>
                <c:pt idx="98">
                  <c:v>115</c:v>
                </c:pt>
                <c:pt idx="99">
                  <c:v>116.3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Plan1!$C$2:$C$101</c:f>
              <c:numCache>
                <c:formatCode>0.00</c:formatCode>
                <c:ptCount val="100"/>
                <c:pt idx="0">
                  <c:v>101.07499999999999</c:v>
                </c:pt>
                <c:pt idx="1">
                  <c:v>101.07499999999999</c:v>
                </c:pt>
                <c:pt idx="2">
                  <c:v>101.07499999999999</c:v>
                </c:pt>
                <c:pt idx="3">
                  <c:v>101.07499999999999</c:v>
                </c:pt>
                <c:pt idx="4">
                  <c:v>101.07499999999999</c:v>
                </c:pt>
                <c:pt idx="5">
                  <c:v>101.07499999999999</c:v>
                </c:pt>
                <c:pt idx="6">
                  <c:v>101.07499999999999</c:v>
                </c:pt>
                <c:pt idx="7">
                  <c:v>101.07499999999999</c:v>
                </c:pt>
                <c:pt idx="8">
                  <c:v>101.07499999999999</c:v>
                </c:pt>
                <c:pt idx="9">
                  <c:v>101.07499999999999</c:v>
                </c:pt>
                <c:pt idx="10">
                  <c:v>101.07499999999999</c:v>
                </c:pt>
                <c:pt idx="11">
                  <c:v>101.07499999999999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Plan1!$D$2:$D$101</c:f>
              <c:numCache>
                <c:formatCode>General</c:formatCode>
                <c:ptCount val="100"/>
                <c:pt idx="12" formatCode="0.00">
                  <c:v>101.98333333333333</c:v>
                </c:pt>
                <c:pt idx="13" formatCode="0.00">
                  <c:v>101.98333333333333</c:v>
                </c:pt>
                <c:pt idx="14" formatCode="0.00">
                  <c:v>101.98333333333333</c:v>
                </c:pt>
                <c:pt idx="15" formatCode="0.00">
                  <c:v>101.98333333333333</c:v>
                </c:pt>
                <c:pt idx="16" formatCode="0.00">
                  <c:v>101.98333333333333</c:v>
                </c:pt>
                <c:pt idx="17" formatCode="0.00">
                  <c:v>101.98333333333333</c:v>
                </c:pt>
                <c:pt idx="18" formatCode="0.00">
                  <c:v>101.98333333333333</c:v>
                </c:pt>
                <c:pt idx="19" formatCode="0.00">
                  <c:v>101.98333333333333</c:v>
                </c:pt>
                <c:pt idx="20" formatCode="0.00">
                  <c:v>101.98333333333333</c:v>
                </c:pt>
                <c:pt idx="21" formatCode="0.00">
                  <c:v>101.98333333333333</c:v>
                </c:pt>
                <c:pt idx="22" formatCode="0.00">
                  <c:v>101.98333333333333</c:v>
                </c:pt>
                <c:pt idx="23" formatCode="0.00">
                  <c:v>101.98333333333333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Série 4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Plan1!$E$2:$E$101</c:f>
              <c:numCache>
                <c:formatCode>General</c:formatCode>
                <c:ptCount val="100"/>
                <c:pt idx="24" formatCode="0.00">
                  <c:v>103.00833333333333</c:v>
                </c:pt>
                <c:pt idx="25" formatCode="0.00">
                  <c:v>103.00833333333333</c:v>
                </c:pt>
                <c:pt idx="26" formatCode="0.00">
                  <c:v>103.00833333333333</c:v>
                </c:pt>
                <c:pt idx="27" formatCode="0.00">
                  <c:v>103.00833333333333</c:v>
                </c:pt>
                <c:pt idx="28" formatCode="0.00">
                  <c:v>103.00833333333333</c:v>
                </c:pt>
                <c:pt idx="29" formatCode="0.00">
                  <c:v>103.00833333333333</c:v>
                </c:pt>
                <c:pt idx="30" formatCode="0.00">
                  <c:v>103.00833333333333</c:v>
                </c:pt>
                <c:pt idx="31" formatCode="0.00">
                  <c:v>103.00833333333333</c:v>
                </c:pt>
                <c:pt idx="32" formatCode="0.00">
                  <c:v>103.00833333333333</c:v>
                </c:pt>
                <c:pt idx="33" formatCode="0.00">
                  <c:v>103.00833333333333</c:v>
                </c:pt>
                <c:pt idx="34" formatCode="0.00">
                  <c:v>103.00833333333333</c:v>
                </c:pt>
                <c:pt idx="35" formatCode="0.00">
                  <c:v>103.00833333333333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Série 5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Plan1!$F$2:$F$101</c:f>
              <c:numCache>
                <c:formatCode>General</c:formatCode>
                <c:ptCount val="100"/>
                <c:pt idx="36" formatCode="0.00">
                  <c:v>105.95000000000003</c:v>
                </c:pt>
                <c:pt idx="37" formatCode="0.00">
                  <c:v>105.95000000000003</c:v>
                </c:pt>
                <c:pt idx="38" formatCode="0.00">
                  <c:v>105.95000000000003</c:v>
                </c:pt>
                <c:pt idx="39" formatCode="0.00">
                  <c:v>105.95000000000003</c:v>
                </c:pt>
                <c:pt idx="40" formatCode="0.00">
                  <c:v>105.95000000000003</c:v>
                </c:pt>
                <c:pt idx="41" formatCode="0.00">
                  <c:v>105.95000000000003</c:v>
                </c:pt>
                <c:pt idx="42" formatCode="0.00">
                  <c:v>105.95000000000003</c:v>
                </c:pt>
                <c:pt idx="43" formatCode="0.00">
                  <c:v>105.95000000000003</c:v>
                </c:pt>
                <c:pt idx="44" formatCode="0.00">
                  <c:v>105.95000000000003</c:v>
                </c:pt>
                <c:pt idx="45" formatCode="0.00">
                  <c:v>105.95000000000003</c:v>
                </c:pt>
                <c:pt idx="46" formatCode="0.00">
                  <c:v>105.95000000000003</c:v>
                </c:pt>
                <c:pt idx="47" formatCode="0.00">
                  <c:v>105.95000000000003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Série 6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Plan1!$G$2:$G$101</c:f>
              <c:numCache>
                <c:formatCode>General</c:formatCode>
                <c:ptCount val="100"/>
                <c:pt idx="48" formatCode="0.00">
                  <c:v>111.61666666666667</c:v>
                </c:pt>
                <c:pt idx="49" formatCode="0.00">
                  <c:v>111.61666666666667</c:v>
                </c:pt>
                <c:pt idx="50" formatCode="0.00">
                  <c:v>111.61666666666667</c:v>
                </c:pt>
                <c:pt idx="51" formatCode="0.00">
                  <c:v>111.61666666666667</c:v>
                </c:pt>
                <c:pt idx="52" formatCode="0.00">
                  <c:v>111.61666666666667</c:v>
                </c:pt>
                <c:pt idx="53" formatCode="0.00">
                  <c:v>111.61666666666667</c:v>
                </c:pt>
                <c:pt idx="54" formatCode="0.00">
                  <c:v>111.61666666666667</c:v>
                </c:pt>
                <c:pt idx="55" formatCode="0.00">
                  <c:v>111.61666666666667</c:v>
                </c:pt>
                <c:pt idx="56" formatCode="0.00">
                  <c:v>111.61666666666667</c:v>
                </c:pt>
                <c:pt idx="57" formatCode="0.00">
                  <c:v>111.61666666666667</c:v>
                </c:pt>
                <c:pt idx="58" formatCode="0.00">
                  <c:v>111.61666666666667</c:v>
                </c:pt>
                <c:pt idx="59" formatCode="0.00">
                  <c:v>111.61666666666667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Plan1!$H$1</c:f>
              <c:strCache>
                <c:ptCount val="1"/>
                <c:pt idx="0">
                  <c:v>Série 7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Plan1!$H$2:$H$101</c:f>
              <c:numCache>
                <c:formatCode>General</c:formatCode>
                <c:ptCount val="100"/>
                <c:pt idx="60" formatCode="0.00">
                  <c:v>113.14166666666667</c:v>
                </c:pt>
                <c:pt idx="61" formatCode="0.00">
                  <c:v>113.14166666666667</c:v>
                </c:pt>
                <c:pt idx="62" formatCode="0.00">
                  <c:v>113.14166666666667</c:v>
                </c:pt>
                <c:pt idx="63" formatCode="0.00">
                  <c:v>113.14166666666667</c:v>
                </c:pt>
                <c:pt idx="64" formatCode="0.00">
                  <c:v>113.14166666666667</c:v>
                </c:pt>
                <c:pt idx="65" formatCode="0.00">
                  <c:v>113.14166666666667</c:v>
                </c:pt>
                <c:pt idx="66" formatCode="0.00">
                  <c:v>113.14166666666667</c:v>
                </c:pt>
                <c:pt idx="67" formatCode="0.00">
                  <c:v>113.14166666666667</c:v>
                </c:pt>
                <c:pt idx="68" formatCode="0.00">
                  <c:v>113.14166666666667</c:v>
                </c:pt>
                <c:pt idx="69" formatCode="0.00">
                  <c:v>113.14166666666667</c:v>
                </c:pt>
                <c:pt idx="70" formatCode="0.00">
                  <c:v>113.14166666666667</c:v>
                </c:pt>
                <c:pt idx="71" formatCode="0.00">
                  <c:v>113.14166666666667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Plan1!$I$1</c:f>
              <c:strCache>
                <c:ptCount val="1"/>
                <c:pt idx="0">
                  <c:v>Série 8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Plan1!$I$2:$I$101</c:f>
              <c:numCache>
                <c:formatCode>General</c:formatCode>
                <c:ptCount val="100"/>
                <c:pt idx="72" formatCode="0.00">
                  <c:v>115.14999999999999</c:v>
                </c:pt>
                <c:pt idx="73" formatCode="0.00">
                  <c:v>115.14999999999999</c:v>
                </c:pt>
                <c:pt idx="74" formatCode="0.00">
                  <c:v>115.14999999999999</c:v>
                </c:pt>
                <c:pt idx="75" formatCode="0.00">
                  <c:v>115.14999999999999</c:v>
                </c:pt>
                <c:pt idx="76" formatCode="0.00">
                  <c:v>115.14999999999999</c:v>
                </c:pt>
                <c:pt idx="77" formatCode="0.00">
                  <c:v>115.14999999999999</c:v>
                </c:pt>
                <c:pt idx="78" formatCode="0.00">
                  <c:v>115.14999999999999</c:v>
                </c:pt>
                <c:pt idx="79" formatCode="0.00">
                  <c:v>115.14999999999999</c:v>
                </c:pt>
                <c:pt idx="80" formatCode="0.00">
                  <c:v>115.14999999999999</c:v>
                </c:pt>
                <c:pt idx="81" formatCode="0.00">
                  <c:v>115.14999999999999</c:v>
                </c:pt>
                <c:pt idx="82" formatCode="0.00">
                  <c:v>115.14999999999999</c:v>
                </c:pt>
                <c:pt idx="83" formatCode="0.00">
                  <c:v>115.14999999999999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Plan1!$J$1</c:f>
              <c:strCache>
                <c:ptCount val="1"/>
                <c:pt idx="0">
                  <c:v>Série 9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Plan1!$J$2:$J$101</c:f>
              <c:numCache>
                <c:formatCode>General</c:formatCode>
                <c:ptCount val="100"/>
                <c:pt idx="84" formatCode="0.00">
                  <c:v>115.30000000000001</c:v>
                </c:pt>
                <c:pt idx="85" formatCode="0.00">
                  <c:v>115.30000000000001</c:v>
                </c:pt>
                <c:pt idx="86" formatCode="0.00">
                  <c:v>115.30000000000001</c:v>
                </c:pt>
                <c:pt idx="87" formatCode="0.00">
                  <c:v>115.30000000000001</c:v>
                </c:pt>
                <c:pt idx="88" formatCode="0.00">
                  <c:v>115.30000000000001</c:v>
                </c:pt>
                <c:pt idx="89" formatCode="0.00">
                  <c:v>115.30000000000001</c:v>
                </c:pt>
                <c:pt idx="90" formatCode="0.00">
                  <c:v>115.30000000000001</c:v>
                </c:pt>
                <c:pt idx="91" formatCode="0.00">
                  <c:v>115.30000000000001</c:v>
                </c:pt>
                <c:pt idx="92" formatCode="0.00">
                  <c:v>115.30000000000001</c:v>
                </c:pt>
                <c:pt idx="93" formatCode="0.00">
                  <c:v>115.30000000000001</c:v>
                </c:pt>
                <c:pt idx="94" formatCode="0.00">
                  <c:v>115.30000000000001</c:v>
                </c:pt>
                <c:pt idx="95" formatCode="0.00">
                  <c:v>115.30000000000001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Plan1!$K$1</c:f>
              <c:strCache>
                <c:ptCount val="1"/>
                <c:pt idx="0">
                  <c:v>Série 10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Plan1!$K$2:$K$101</c:f>
              <c:numCache>
                <c:formatCode>General</c:formatCode>
                <c:ptCount val="100"/>
                <c:pt idx="96" formatCode="0.00">
                  <c:v>115.27500000000001</c:v>
                </c:pt>
                <c:pt idx="97" formatCode="0.00">
                  <c:v>115.27500000000001</c:v>
                </c:pt>
                <c:pt idx="98" formatCode="0.00">
                  <c:v>115.27500000000001</c:v>
                </c:pt>
                <c:pt idx="99" formatCode="0.00">
                  <c:v>115.27500000000001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996912"/>
        <c:axId val="227997304"/>
      </c:lineChart>
      <c:dateAx>
        <c:axId val="227996912"/>
        <c:scaling>
          <c:orientation val="minMax"/>
          <c:min val="39539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227997304"/>
        <c:crosses val="autoZero"/>
        <c:auto val="1"/>
        <c:lblOffset val="100"/>
        <c:baseTimeUnit val="months"/>
        <c:majorUnit val="12"/>
        <c:majorTimeUnit val="months"/>
      </c:dateAx>
      <c:valAx>
        <c:axId val="227997304"/>
        <c:scaling>
          <c:orientation val="minMax"/>
          <c:max val="120"/>
          <c:min val="90"/>
        </c:scaling>
        <c:delete val="0"/>
        <c:axPos val="l"/>
        <c:majorGridlines>
          <c:spPr>
            <a:ln w="6350"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22799691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17087149820558E-2"/>
          <c:y val="3.7606837606837605E-2"/>
          <c:w val="0.86172849272961771"/>
          <c:h val="0.8365712362877717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6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8"/>
            <c:marker>
              <c:symbol val="none"/>
            </c:marker>
            <c:bubble3D val="0"/>
          </c:dPt>
          <c:dPt>
            <c:idx val="16"/>
            <c:marker>
              <c:symbol val="none"/>
            </c:marker>
            <c:bubble3D val="0"/>
          </c:dPt>
          <c:dPt>
            <c:idx val="18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20"/>
            <c:marker>
              <c:symbol val="none"/>
            </c:marker>
            <c:bubble3D val="0"/>
          </c:dPt>
          <c:dPt>
            <c:idx val="27"/>
            <c:marker>
              <c:symbol val="none"/>
            </c:marker>
            <c:bubble3D val="0"/>
            <c:spPr>
              <a:ln w="28575" cap="rnd">
                <a:gradFill>
                  <a:gsLst>
                    <a:gs pos="61000">
                      <a:schemeClr val="accent1"/>
                    </a:gs>
                    <a:gs pos="70000">
                      <a:srgbClr val="FF0000"/>
                    </a:gs>
                  </a:gsLst>
                  <a:lin ang="5400000" scaled="1"/>
                </a:gradFill>
                <a:round/>
              </a:ln>
              <a:effectLst/>
            </c:spPr>
          </c:dPt>
          <c:dPt>
            <c:idx val="28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29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30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31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32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33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35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36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37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38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39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40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41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42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45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46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47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51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52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3.4458439947753786E-2"/>
                  <c:y val="2.9034255333467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365294997465974E-2"/>
                  <c:y val="-4.9598223299010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236529499746596E-2"/>
                  <c:y val="3.2453058752271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1"/>
              <c:layout>
                <c:manualLayout>
                  <c:x val="-4.8276216362634385E-2"/>
                  <c:y val="5.90092986542941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2"/>
              <c:layout>
                <c:manualLayout>
                  <c:x val="-2.9567069240900048E-2"/>
                  <c:y val="-5.7074100456269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Confiança!$A$26:$A$78</c:f>
              <c:numCache>
                <c:formatCode>mmm\-yy</c:formatCode>
                <c:ptCount val="53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</c:numCache>
            </c:numRef>
          </c:cat>
          <c:val>
            <c:numRef>
              <c:f>Confiança!$B$26:$B$78</c:f>
              <c:numCache>
                <c:formatCode>0.0</c:formatCode>
                <c:ptCount val="53"/>
                <c:pt idx="0">
                  <c:v>57.3</c:v>
                </c:pt>
                <c:pt idx="1">
                  <c:v>58.2</c:v>
                </c:pt>
                <c:pt idx="2">
                  <c:v>58.6</c:v>
                </c:pt>
                <c:pt idx="4">
                  <c:v>57.9</c:v>
                </c:pt>
                <c:pt idx="5">
                  <c:v>56.1</c:v>
                </c:pt>
                <c:pt idx="6">
                  <c:v>53.3</c:v>
                </c:pt>
                <c:pt idx="7">
                  <c:v>54.5</c:v>
                </c:pt>
                <c:pt idx="8">
                  <c:v>57.4</c:v>
                </c:pt>
                <c:pt idx="9">
                  <c:v>56.2</c:v>
                </c:pt>
                <c:pt idx="10">
                  <c:v>58.4</c:v>
                </c:pt>
                <c:pt idx="11">
                  <c:v>57.4</c:v>
                </c:pt>
                <c:pt idx="12">
                  <c:v>56.7</c:v>
                </c:pt>
                <c:pt idx="13">
                  <c:v>58.1</c:v>
                </c:pt>
                <c:pt idx="14">
                  <c:v>57.1</c:v>
                </c:pt>
                <c:pt idx="15">
                  <c:v>55.4</c:v>
                </c:pt>
                <c:pt idx="16">
                  <c:v>55.5</c:v>
                </c:pt>
                <c:pt idx="17">
                  <c:v>54.8</c:v>
                </c:pt>
                <c:pt idx="18">
                  <c:v>49.9</c:v>
                </c:pt>
                <c:pt idx="19">
                  <c:v>52.5</c:v>
                </c:pt>
                <c:pt idx="20">
                  <c:v>54.2</c:v>
                </c:pt>
                <c:pt idx="21">
                  <c:v>53.8</c:v>
                </c:pt>
                <c:pt idx="22">
                  <c:v>54.5</c:v>
                </c:pt>
                <c:pt idx="23">
                  <c:v>54.3</c:v>
                </c:pt>
                <c:pt idx="24">
                  <c:v>53.1</c:v>
                </c:pt>
                <c:pt idx="25">
                  <c:v>52.4</c:v>
                </c:pt>
                <c:pt idx="26">
                  <c:v>52.5</c:v>
                </c:pt>
                <c:pt idx="27">
                  <c:v>49.2</c:v>
                </c:pt>
                <c:pt idx="28">
                  <c:v>48</c:v>
                </c:pt>
                <c:pt idx="29">
                  <c:v>47.5</c:v>
                </c:pt>
                <c:pt idx="30">
                  <c:v>46.4</c:v>
                </c:pt>
                <c:pt idx="31">
                  <c:v>46.5</c:v>
                </c:pt>
                <c:pt idx="32">
                  <c:v>46.5</c:v>
                </c:pt>
                <c:pt idx="33">
                  <c:v>45.8</c:v>
                </c:pt>
                <c:pt idx="34">
                  <c:v>44.8</c:v>
                </c:pt>
                <c:pt idx="35">
                  <c:v>45.2</c:v>
                </c:pt>
                <c:pt idx="36">
                  <c:v>44.4</c:v>
                </c:pt>
                <c:pt idx="37">
                  <c:v>40.200000000000003</c:v>
                </c:pt>
                <c:pt idx="38">
                  <c:v>37.5</c:v>
                </c:pt>
                <c:pt idx="39">
                  <c:v>38.5</c:v>
                </c:pt>
                <c:pt idx="40">
                  <c:v>38.6</c:v>
                </c:pt>
                <c:pt idx="41">
                  <c:v>38.9</c:v>
                </c:pt>
                <c:pt idx="42">
                  <c:v>37.200000000000003</c:v>
                </c:pt>
                <c:pt idx="43">
                  <c:v>37.1</c:v>
                </c:pt>
                <c:pt idx="44">
                  <c:v>35.700000000000003</c:v>
                </c:pt>
                <c:pt idx="45">
                  <c:v>35</c:v>
                </c:pt>
                <c:pt idx="46">
                  <c:v>36.4</c:v>
                </c:pt>
                <c:pt idx="47">
                  <c:v>36</c:v>
                </c:pt>
                <c:pt idx="48">
                  <c:v>36.5</c:v>
                </c:pt>
                <c:pt idx="49">
                  <c:v>37.1</c:v>
                </c:pt>
                <c:pt idx="50">
                  <c:v>37.4</c:v>
                </c:pt>
                <c:pt idx="51">
                  <c:v>36.799999999999997</c:v>
                </c:pt>
                <c:pt idx="52">
                  <c:v>41.3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Confiança!$A$26:$A$78</c:f>
              <c:numCache>
                <c:formatCode>mmm\-yy</c:formatCode>
                <c:ptCount val="53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</c:numCache>
            </c:numRef>
          </c:cat>
          <c:val>
            <c:numRef>
              <c:f>Confiança!$C$26:$C$78</c:f>
              <c:numCache>
                <c:formatCode>General</c:formatCode>
                <c:ptCount val="5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815056"/>
        <c:axId val="139815448"/>
      </c:lineChart>
      <c:dateAx>
        <c:axId val="139815056"/>
        <c:scaling>
          <c:orientation val="minMax"/>
          <c:min val="41030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815448"/>
        <c:crosses val="autoZero"/>
        <c:auto val="1"/>
        <c:lblOffset val="100"/>
        <c:baseTimeUnit val="months"/>
        <c:majorUnit val="6"/>
        <c:majorTimeUnit val="months"/>
      </c:dateAx>
      <c:valAx>
        <c:axId val="139815448"/>
        <c:scaling>
          <c:orientation val="minMax"/>
          <c:max val="70"/>
          <c:min val="3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sysDot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81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Plan1!$B$2:$B$101</c:f>
              <c:numCache>
                <c:formatCode>0.00</c:formatCode>
                <c:ptCount val="100"/>
                <c:pt idx="0">
                  <c:v>109.1</c:v>
                </c:pt>
                <c:pt idx="1">
                  <c:v>108.9</c:v>
                </c:pt>
                <c:pt idx="2">
                  <c:v>110.5</c:v>
                </c:pt>
                <c:pt idx="3">
                  <c:v>109.8</c:v>
                </c:pt>
                <c:pt idx="4">
                  <c:v>110</c:v>
                </c:pt>
                <c:pt idx="5">
                  <c:v>110.3</c:v>
                </c:pt>
                <c:pt idx="6">
                  <c:v>110</c:v>
                </c:pt>
                <c:pt idx="7">
                  <c:v>110.3</c:v>
                </c:pt>
                <c:pt idx="8">
                  <c:v>112.2</c:v>
                </c:pt>
                <c:pt idx="9">
                  <c:v>109.9</c:v>
                </c:pt>
                <c:pt idx="10">
                  <c:v>110.3</c:v>
                </c:pt>
                <c:pt idx="11">
                  <c:v>109.8</c:v>
                </c:pt>
                <c:pt idx="12">
                  <c:v>109.4</c:v>
                </c:pt>
                <c:pt idx="13">
                  <c:v>108.4</c:v>
                </c:pt>
                <c:pt idx="14">
                  <c:v>107.3</c:v>
                </c:pt>
                <c:pt idx="15">
                  <c:v>107.1</c:v>
                </c:pt>
                <c:pt idx="16">
                  <c:v>106.3</c:v>
                </c:pt>
                <c:pt idx="17">
                  <c:v>107</c:v>
                </c:pt>
                <c:pt idx="18">
                  <c:v>107.3</c:v>
                </c:pt>
                <c:pt idx="19">
                  <c:v>106.7</c:v>
                </c:pt>
                <c:pt idx="20">
                  <c:v>107.7</c:v>
                </c:pt>
                <c:pt idx="21">
                  <c:v>107.8</c:v>
                </c:pt>
                <c:pt idx="22">
                  <c:v>108.9</c:v>
                </c:pt>
                <c:pt idx="23">
                  <c:v>109.7</c:v>
                </c:pt>
                <c:pt idx="24">
                  <c:v>109.9</c:v>
                </c:pt>
                <c:pt idx="25">
                  <c:v>110.8</c:v>
                </c:pt>
                <c:pt idx="26">
                  <c:v>111.7</c:v>
                </c:pt>
                <c:pt idx="27">
                  <c:v>113.2</c:v>
                </c:pt>
                <c:pt idx="28">
                  <c:v>114.4</c:v>
                </c:pt>
                <c:pt idx="29">
                  <c:v>114.7</c:v>
                </c:pt>
                <c:pt idx="30">
                  <c:v>115.6</c:v>
                </c:pt>
                <c:pt idx="31">
                  <c:v>116.5</c:v>
                </c:pt>
                <c:pt idx="32">
                  <c:v>115</c:v>
                </c:pt>
                <c:pt idx="33">
                  <c:v>118.3</c:v>
                </c:pt>
                <c:pt idx="34">
                  <c:v>117.4</c:v>
                </c:pt>
                <c:pt idx="35">
                  <c:v>118.1</c:v>
                </c:pt>
                <c:pt idx="36">
                  <c:v>118.3</c:v>
                </c:pt>
                <c:pt idx="37">
                  <c:v>118.2</c:v>
                </c:pt>
                <c:pt idx="38">
                  <c:v>118.6</c:v>
                </c:pt>
                <c:pt idx="39">
                  <c:v>118.8</c:v>
                </c:pt>
                <c:pt idx="40">
                  <c:v>119.6</c:v>
                </c:pt>
                <c:pt idx="41">
                  <c:v>121</c:v>
                </c:pt>
                <c:pt idx="42">
                  <c:v>121.4</c:v>
                </c:pt>
                <c:pt idx="43">
                  <c:v>121.4</c:v>
                </c:pt>
                <c:pt idx="44">
                  <c:v>124</c:v>
                </c:pt>
                <c:pt idx="45">
                  <c:v>123.1</c:v>
                </c:pt>
                <c:pt idx="46">
                  <c:v>123.1</c:v>
                </c:pt>
                <c:pt idx="47">
                  <c:v>122.6</c:v>
                </c:pt>
                <c:pt idx="48">
                  <c:v>124.2</c:v>
                </c:pt>
                <c:pt idx="49">
                  <c:v>125.2</c:v>
                </c:pt>
                <c:pt idx="50">
                  <c:v>126.5</c:v>
                </c:pt>
                <c:pt idx="51">
                  <c:v>126</c:v>
                </c:pt>
                <c:pt idx="52">
                  <c:v>126.8</c:v>
                </c:pt>
                <c:pt idx="53">
                  <c:v>126.1</c:v>
                </c:pt>
                <c:pt idx="54">
                  <c:v>127.3</c:v>
                </c:pt>
                <c:pt idx="55">
                  <c:v>127.4</c:v>
                </c:pt>
                <c:pt idx="56">
                  <c:v>126.6</c:v>
                </c:pt>
                <c:pt idx="57">
                  <c:v>126.9</c:v>
                </c:pt>
                <c:pt idx="58">
                  <c:v>127.6</c:v>
                </c:pt>
                <c:pt idx="59">
                  <c:v>128.4</c:v>
                </c:pt>
                <c:pt idx="60">
                  <c:v>124.1</c:v>
                </c:pt>
                <c:pt idx="61">
                  <c:v>125.3</c:v>
                </c:pt>
                <c:pt idx="62">
                  <c:v>126.8</c:v>
                </c:pt>
                <c:pt idx="63">
                  <c:v>128.80000000000001</c:v>
                </c:pt>
                <c:pt idx="64">
                  <c:v>129.80000000000001</c:v>
                </c:pt>
                <c:pt idx="65">
                  <c:v>129.9</c:v>
                </c:pt>
                <c:pt idx="66">
                  <c:v>130.1</c:v>
                </c:pt>
                <c:pt idx="67">
                  <c:v>130.30000000000001</c:v>
                </c:pt>
                <c:pt idx="68">
                  <c:v>131.80000000000001</c:v>
                </c:pt>
                <c:pt idx="69">
                  <c:v>131.19999999999999</c:v>
                </c:pt>
                <c:pt idx="70">
                  <c:v>131.9</c:v>
                </c:pt>
                <c:pt idx="71">
                  <c:v>131.19999999999999</c:v>
                </c:pt>
                <c:pt idx="72">
                  <c:v>131.5</c:v>
                </c:pt>
                <c:pt idx="73">
                  <c:v>132.69999999999999</c:v>
                </c:pt>
                <c:pt idx="74">
                  <c:v>132.1</c:v>
                </c:pt>
                <c:pt idx="75">
                  <c:v>131</c:v>
                </c:pt>
                <c:pt idx="76">
                  <c:v>131</c:v>
                </c:pt>
                <c:pt idx="77">
                  <c:v>130</c:v>
                </c:pt>
                <c:pt idx="78">
                  <c:v>130.6</c:v>
                </c:pt>
                <c:pt idx="79">
                  <c:v>130.5</c:v>
                </c:pt>
                <c:pt idx="80">
                  <c:v>129.80000000000001</c:v>
                </c:pt>
                <c:pt idx="81">
                  <c:v>129.9</c:v>
                </c:pt>
                <c:pt idx="82">
                  <c:v>128.9</c:v>
                </c:pt>
                <c:pt idx="83">
                  <c:v>128.1</c:v>
                </c:pt>
                <c:pt idx="84">
                  <c:v>128.6</c:v>
                </c:pt>
                <c:pt idx="85">
                  <c:v>128.19999999999999</c:v>
                </c:pt>
                <c:pt idx="86">
                  <c:v>126.4</c:v>
                </c:pt>
                <c:pt idx="87">
                  <c:v>124.5</c:v>
                </c:pt>
                <c:pt idx="88">
                  <c:v>123.3</c:v>
                </c:pt>
                <c:pt idx="89">
                  <c:v>123.6</c:v>
                </c:pt>
                <c:pt idx="90">
                  <c:v>121.5</c:v>
                </c:pt>
                <c:pt idx="91">
                  <c:v>121.1</c:v>
                </c:pt>
                <c:pt idx="92">
                  <c:v>119.7</c:v>
                </c:pt>
                <c:pt idx="93">
                  <c:v>118.6</c:v>
                </c:pt>
                <c:pt idx="94">
                  <c:v>118.2</c:v>
                </c:pt>
                <c:pt idx="95">
                  <c:v>117.9</c:v>
                </c:pt>
                <c:pt idx="96">
                  <c:v>115.6</c:v>
                </c:pt>
                <c:pt idx="97">
                  <c:v>114.2</c:v>
                </c:pt>
                <c:pt idx="98">
                  <c:v>114.1</c:v>
                </c:pt>
                <c:pt idx="99">
                  <c:v>114.6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Plan1!$C$2:$C$101</c:f>
              <c:numCache>
                <c:formatCode>0.00</c:formatCode>
                <c:ptCount val="100"/>
                <c:pt idx="0">
                  <c:v>110.09166666666665</c:v>
                </c:pt>
                <c:pt idx="1">
                  <c:v>110.09166666666665</c:v>
                </c:pt>
                <c:pt idx="2">
                  <c:v>110.09166666666665</c:v>
                </c:pt>
                <c:pt idx="3">
                  <c:v>110.09166666666665</c:v>
                </c:pt>
                <c:pt idx="4">
                  <c:v>110.09166666666665</c:v>
                </c:pt>
                <c:pt idx="5">
                  <c:v>110.09166666666665</c:v>
                </c:pt>
                <c:pt idx="6">
                  <c:v>110.09166666666665</c:v>
                </c:pt>
                <c:pt idx="7">
                  <c:v>110.09166666666665</c:v>
                </c:pt>
                <c:pt idx="8">
                  <c:v>110.09166666666665</c:v>
                </c:pt>
                <c:pt idx="9">
                  <c:v>110.09166666666665</c:v>
                </c:pt>
                <c:pt idx="10">
                  <c:v>110.09166666666665</c:v>
                </c:pt>
                <c:pt idx="11">
                  <c:v>110.09166666666665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Plan1!$D$2:$D$101</c:f>
              <c:numCache>
                <c:formatCode>General</c:formatCode>
                <c:ptCount val="100"/>
                <c:pt idx="12" formatCode="0.00">
                  <c:v>107.80000000000001</c:v>
                </c:pt>
                <c:pt idx="13" formatCode="0.00">
                  <c:v>107.80000000000001</c:v>
                </c:pt>
                <c:pt idx="14" formatCode="0.00">
                  <c:v>107.80000000000001</c:v>
                </c:pt>
                <c:pt idx="15" formatCode="0.00">
                  <c:v>107.80000000000001</c:v>
                </c:pt>
                <c:pt idx="16" formatCode="0.00">
                  <c:v>107.80000000000001</c:v>
                </c:pt>
                <c:pt idx="17" formatCode="0.00">
                  <c:v>107.80000000000001</c:v>
                </c:pt>
                <c:pt idx="18" formatCode="0.00">
                  <c:v>107.80000000000001</c:v>
                </c:pt>
                <c:pt idx="19" formatCode="0.00">
                  <c:v>107.80000000000001</c:v>
                </c:pt>
                <c:pt idx="20" formatCode="0.00">
                  <c:v>107.80000000000001</c:v>
                </c:pt>
                <c:pt idx="21" formatCode="0.00">
                  <c:v>107.80000000000001</c:v>
                </c:pt>
                <c:pt idx="22" formatCode="0.00">
                  <c:v>107.80000000000001</c:v>
                </c:pt>
                <c:pt idx="23" formatCode="0.00">
                  <c:v>107.80000000000001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Série 4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Plan1!$E$2:$E$101</c:f>
              <c:numCache>
                <c:formatCode>General</c:formatCode>
                <c:ptCount val="100"/>
                <c:pt idx="24" formatCode="0.00">
                  <c:v>114.63333333333334</c:v>
                </c:pt>
                <c:pt idx="25" formatCode="0.00">
                  <c:v>114.63333333333334</c:v>
                </c:pt>
                <c:pt idx="26" formatCode="0.00">
                  <c:v>114.63333333333334</c:v>
                </c:pt>
                <c:pt idx="27" formatCode="0.00">
                  <c:v>114.63333333333334</c:v>
                </c:pt>
                <c:pt idx="28" formatCode="0.00">
                  <c:v>114.63333333333334</c:v>
                </c:pt>
                <c:pt idx="29" formatCode="0.00">
                  <c:v>114.63333333333334</c:v>
                </c:pt>
                <c:pt idx="30" formatCode="0.00">
                  <c:v>114.63333333333334</c:v>
                </c:pt>
                <c:pt idx="31" formatCode="0.00">
                  <c:v>114.63333333333334</c:v>
                </c:pt>
                <c:pt idx="32" formatCode="0.00">
                  <c:v>114.63333333333334</c:v>
                </c:pt>
                <c:pt idx="33" formatCode="0.00">
                  <c:v>114.63333333333334</c:v>
                </c:pt>
                <c:pt idx="34" formatCode="0.00">
                  <c:v>114.63333333333334</c:v>
                </c:pt>
                <c:pt idx="35" formatCode="0.00">
                  <c:v>114.63333333333334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Série 5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Plan1!$F$2:$F$101</c:f>
              <c:numCache>
                <c:formatCode>General</c:formatCode>
                <c:ptCount val="100"/>
                <c:pt idx="36" formatCode="0.00">
                  <c:v>120.84166666666664</c:v>
                </c:pt>
                <c:pt idx="37" formatCode="0.00">
                  <c:v>120.84166666666664</c:v>
                </c:pt>
                <c:pt idx="38" formatCode="0.00">
                  <c:v>120.84166666666664</c:v>
                </c:pt>
                <c:pt idx="39" formatCode="0.00">
                  <c:v>120.84166666666664</c:v>
                </c:pt>
                <c:pt idx="40" formatCode="0.00">
                  <c:v>120.84166666666664</c:v>
                </c:pt>
                <c:pt idx="41" formatCode="0.00">
                  <c:v>120.84166666666664</c:v>
                </c:pt>
                <c:pt idx="42" formatCode="0.00">
                  <c:v>120.84166666666664</c:v>
                </c:pt>
                <c:pt idx="43" formatCode="0.00">
                  <c:v>120.84166666666664</c:v>
                </c:pt>
                <c:pt idx="44" formatCode="0.00">
                  <c:v>120.84166666666664</c:v>
                </c:pt>
                <c:pt idx="45" formatCode="0.00">
                  <c:v>120.84166666666664</c:v>
                </c:pt>
                <c:pt idx="46" formatCode="0.00">
                  <c:v>120.84166666666664</c:v>
                </c:pt>
                <c:pt idx="47" formatCode="0.00">
                  <c:v>120.84166666666664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Série 6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Plan1!$G$2:$G$101</c:f>
              <c:numCache>
                <c:formatCode>General</c:formatCode>
                <c:ptCount val="100"/>
                <c:pt idx="48" formatCode="0.00">
                  <c:v>126.58333333333333</c:v>
                </c:pt>
                <c:pt idx="49" formatCode="0.00">
                  <c:v>126.58333333333333</c:v>
                </c:pt>
                <c:pt idx="50" formatCode="0.00">
                  <c:v>126.58333333333333</c:v>
                </c:pt>
                <c:pt idx="51" formatCode="0.00">
                  <c:v>126.58333333333333</c:v>
                </c:pt>
                <c:pt idx="52" formatCode="0.00">
                  <c:v>126.58333333333333</c:v>
                </c:pt>
                <c:pt idx="53" formatCode="0.00">
                  <c:v>126.58333333333333</c:v>
                </c:pt>
                <c:pt idx="54" formatCode="0.00">
                  <c:v>126.58333333333333</c:v>
                </c:pt>
                <c:pt idx="55" formatCode="0.00">
                  <c:v>126.58333333333333</c:v>
                </c:pt>
                <c:pt idx="56" formatCode="0.00">
                  <c:v>126.58333333333333</c:v>
                </c:pt>
                <c:pt idx="57" formatCode="0.00">
                  <c:v>126.58333333333333</c:v>
                </c:pt>
                <c:pt idx="58" formatCode="0.00">
                  <c:v>126.58333333333333</c:v>
                </c:pt>
                <c:pt idx="59" formatCode="0.00">
                  <c:v>126.58333333333333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Plan1!$H$1</c:f>
              <c:strCache>
                <c:ptCount val="1"/>
                <c:pt idx="0">
                  <c:v>Série 7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Plan1!$H$2:$H$101</c:f>
              <c:numCache>
                <c:formatCode>General</c:formatCode>
                <c:ptCount val="100"/>
                <c:pt idx="60" formatCode="0.00">
                  <c:v>129.26666666666668</c:v>
                </c:pt>
                <c:pt idx="61" formatCode="0.00">
                  <c:v>129.26666666666668</c:v>
                </c:pt>
                <c:pt idx="62" formatCode="0.00">
                  <c:v>129.26666666666668</c:v>
                </c:pt>
                <c:pt idx="63" formatCode="0.00">
                  <c:v>129.26666666666668</c:v>
                </c:pt>
                <c:pt idx="64" formatCode="0.00">
                  <c:v>129.26666666666668</c:v>
                </c:pt>
                <c:pt idx="65" formatCode="0.00">
                  <c:v>129.26666666666668</c:v>
                </c:pt>
                <c:pt idx="66" formatCode="0.00">
                  <c:v>129.26666666666668</c:v>
                </c:pt>
                <c:pt idx="67" formatCode="0.00">
                  <c:v>129.26666666666668</c:v>
                </c:pt>
                <c:pt idx="68" formatCode="0.00">
                  <c:v>129.26666666666668</c:v>
                </c:pt>
                <c:pt idx="69" formatCode="0.00">
                  <c:v>129.26666666666668</c:v>
                </c:pt>
                <c:pt idx="70" formatCode="0.00">
                  <c:v>129.26666666666668</c:v>
                </c:pt>
                <c:pt idx="71" formatCode="0.00">
                  <c:v>129.26666666666668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Plan1!$I$1</c:f>
              <c:strCache>
                <c:ptCount val="1"/>
                <c:pt idx="0">
                  <c:v>Série 8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Plan1!$I$2:$I$101</c:f>
              <c:numCache>
                <c:formatCode>General</c:formatCode>
                <c:ptCount val="100"/>
                <c:pt idx="72" formatCode="0.00">
                  <c:v>130.50833333333335</c:v>
                </c:pt>
                <c:pt idx="73" formatCode="0.00">
                  <c:v>130.50833333333335</c:v>
                </c:pt>
                <c:pt idx="74" formatCode="0.00">
                  <c:v>130.50833333333335</c:v>
                </c:pt>
                <c:pt idx="75" formatCode="0.00">
                  <c:v>130.50833333333335</c:v>
                </c:pt>
                <c:pt idx="76" formatCode="0.00">
                  <c:v>130.50833333333335</c:v>
                </c:pt>
                <c:pt idx="77" formatCode="0.00">
                  <c:v>130.50833333333335</c:v>
                </c:pt>
                <c:pt idx="78" formatCode="0.00">
                  <c:v>130.50833333333335</c:v>
                </c:pt>
                <c:pt idx="79" formatCode="0.00">
                  <c:v>130.50833333333335</c:v>
                </c:pt>
                <c:pt idx="80" formatCode="0.00">
                  <c:v>130.50833333333335</c:v>
                </c:pt>
                <c:pt idx="81" formatCode="0.00">
                  <c:v>130.50833333333335</c:v>
                </c:pt>
                <c:pt idx="82" formatCode="0.00">
                  <c:v>130.50833333333335</c:v>
                </c:pt>
                <c:pt idx="83" formatCode="0.00">
                  <c:v>130.50833333333335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Plan1!$J$1</c:f>
              <c:strCache>
                <c:ptCount val="1"/>
                <c:pt idx="0">
                  <c:v>Série 9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Plan1!$J$2:$J$101</c:f>
              <c:numCache>
                <c:formatCode>General</c:formatCode>
                <c:ptCount val="100"/>
                <c:pt idx="84" formatCode="0.00">
                  <c:v>122.63333333333333</c:v>
                </c:pt>
                <c:pt idx="85" formatCode="0.00">
                  <c:v>122.63333333333333</c:v>
                </c:pt>
                <c:pt idx="86" formatCode="0.00">
                  <c:v>122.63333333333333</c:v>
                </c:pt>
                <c:pt idx="87" formatCode="0.00">
                  <c:v>122.63333333333333</c:v>
                </c:pt>
                <c:pt idx="88" formatCode="0.00">
                  <c:v>122.63333333333333</c:v>
                </c:pt>
                <c:pt idx="89" formatCode="0.00">
                  <c:v>122.63333333333333</c:v>
                </c:pt>
                <c:pt idx="90" formatCode="0.00">
                  <c:v>122.63333333333333</c:v>
                </c:pt>
                <c:pt idx="91" formatCode="0.00">
                  <c:v>122.63333333333333</c:v>
                </c:pt>
                <c:pt idx="92" formatCode="0.00">
                  <c:v>122.63333333333333</c:v>
                </c:pt>
                <c:pt idx="93" formatCode="0.00">
                  <c:v>122.63333333333333</c:v>
                </c:pt>
                <c:pt idx="94" formatCode="0.00">
                  <c:v>122.63333333333333</c:v>
                </c:pt>
                <c:pt idx="95" formatCode="0.00">
                  <c:v>122.63333333333333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Plan1!$K$1</c:f>
              <c:strCache>
                <c:ptCount val="1"/>
                <c:pt idx="0">
                  <c:v>Série 10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Plan1!$A$2:$A$101</c:f>
              <c:numCache>
                <c:formatCode>mmm\-yy</c:formatCode>
                <c:ptCount val="10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</c:numCache>
            </c:numRef>
          </c:cat>
          <c:val>
            <c:numRef>
              <c:f>Plan1!$K$2:$K$101</c:f>
              <c:numCache>
                <c:formatCode>General</c:formatCode>
                <c:ptCount val="100"/>
                <c:pt idx="96" formatCode="0.00">
                  <c:v>114.625</c:v>
                </c:pt>
                <c:pt idx="97" formatCode="0.00">
                  <c:v>114.625</c:v>
                </c:pt>
                <c:pt idx="98" formatCode="0.00">
                  <c:v>114.625</c:v>
                </c:pt>
                <c:pt idx="99" formatCode="0.00">
                  <c:v>114.625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920312"/>
        <c:axId val="228920704"/>
      </c:lineChart>
      <c:dateAx>
        <c:axId val="228920312"/>
        <c:scaling>
          <c:orientation val="minMax"/>
          <c:min val="39539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228920704"/>
        <c:crosses val="autoZero"/>
        <c:auto val="1"/>
        <c:lblOffset val="100"/>
        <c:baseTimeUnit val="months"/>
        <c:majorUnit val="12"/>
        <c:majorTimeUnit val="months"/>
      </c:dateAx>
      <c:valAx>
        <c:axId val="228920704"/>
        <c:scaling>
          <c:orientation val="minMax"/>
          <c:max val="140"/>
          <c:min val="100"/>
        </c:scaling>
        <c:delete val="0"/>
        <c:axPos val="l"/>
        <c:majorGridlines>
          <c:spPr>
            <a:ln w="6350"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22892031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Plan2!$N$1</c:f>
              <c:strCache>
                <c:ptCount val="1"/>
                <c:pt idx="0">
                  <c:v>INEC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72"/>
              <c:layout>
                <c:manualLayout>
                  <c:x val="-2.7777777777777779E-3"/>
                  <c:y val="-3.70370370370370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Plan2!$M$40:$M$112</c:f>
              <c:numCache>
                <c:formatCode>mmm\-yy</c:formatCode>
                <c:ptCount val="73"/>
                <c:pt idx="0">
                  <c:v>40299</c:v>
                </c:pt>
                <c:pt idx="1">
                  <c:v>40330</c:v>
                </c:pt>
                <c:pt idx="2">
                  <c:v>40360</c:v>
                </c:pt>
                <c:pt idx="3">
                  <c:v>40391</c:v>
                </c:pt>
                <c:pt idx="4">
                  <c:v>40422</c:v>
                </c:pt>
                <c:pt idx="5">
                  <c:v>40452</c:v>
                </c:pt>
                <c:pt idx="6">
                  <c:v>40483</c:v>
                </c:pt>
                <c:pt idx="7">
                  <c:v>40513</c:v>
                </c:pt>
                <c:pt idx="8">
                  <c:v>40544</c:v>
                </c:pt>
                <c:pt idx="9">
                  <c:v>40575</c:v>
                </c:pt>
                <c:pt idx="10">
                  <c:v>40603</c:v>
                </c:pt>
                <c:pt idx="11">
                  <c:v>40634</c:v>
                </c:pt>
                <c:pt idx="12">
                  <c:v>40664</c:v>
                </c:pt>
                <c:pt idx="13">
                  <c:v>40695</c:v>
                </c:pt>
                <c:pt idx="14">
                  <c:v>40725</c:v>
                </c:pt>
                <c:pt idx="15">
                  <c:v>40756</c:v>
                </c:pt>
                <c:pt idx="16">
                  <c:v>40787</c:v>
                </c:pt>
                <c:pt idx="17">
                  <c:v>40817</c:v>
                </c:pt>
                <c:pt idx="18">
                  <c:v>40848</c:v>
                </c:pt>
                <c:pt idx="19">
                  <c:v>40878</c:v>
                </c:pt>
                <c:pt idx="20">
                  <c:v>40909</c:v>
                </c:pt>
                <c:pt idx="21">
                  <c:v>40940</c:v>
                </c:pt>
                <c:pt idx="22">
                  <c:v>40969</c:v>
                </c:pt>
                <c:pt idx="23">
                  <c:v>41000</c:v>
                </c:pt>
                <c:pt idx="24">
                  <c:v>41030</c:v>
                </c:pt>
                <c:pt idx="25">
                  <c:v>41061</c:v>
                </c:pt>
                <c:pt idx="26">
                  <c:v>41091</c:v>
                </c:pt>
                <c:pt idx="27">
                  <c:v>41122</c:v>
                </c:pt>
                <c:pt idx="28">
                  <c:v>41153</c:v>
                </c:pt>
                <c:pt idx="29">
                  <c:v>41183</c:v>
                </c:pt>
                <c:pt idx="30">
                  <c:v>41214</c:v>
                </c:pt>
                <c:pt idx="31">
                  <c:v>41244</c:v>
                </c:pt>
                <c:pt idx="32">
                  <c:v>41275</c:v>
                </c:pt>
                <c:pt idx="33">
                  <c:v>41306</c:v>
                </c:pt>
                <c:pt idx="34">
                  <c:v>41334</c:v>
                </c:pt>
                <c:pt idx="35">
                  <c:v>41365</c:v>
                </c:pt>
                <c:pt idx="36">
                  <c:v>41395</c:v>
                </c:pt>
                <c:pt idx="37">
                  <c:v>41426</c:v>
                </c:pt>
                <c:pt idx="38">
                  <c:v>41456</c:v>
                </c:pt>
                <c:pt idx="39">
                  <c:v>41487</c:v>
                </c:pt>
                <c:pt idx="40">
                  <c:v>41518</c:v>
                </c:pt>
                <c:pt idx="41">
                  <c:v>41548</c:v>
                </c:pt>
                <c:pt idx="42">
                  <c:v>41579</c:v>
                </c:pt>
                <c:pt idx="43">
                  <c:v>41609</c:v>
                </c:pt>
                <c:pt idx="44">
                  <c:v>41640</c:v>
                </c:pt>
                <c:pt idx="45">
                  <c:v>41671</c:v>
                </c:pt>
                <c:pt idx="46">
                  <c:v>41699</c:v>
                </c:pt>
                <c:pt idx="47">
                  <c:v>41730</c:v>
                </c:pt>
                <c:pt idx="48">
                  <c:v>41760</c:v>
                </c:pt>
                <c:pt idx="49">
                  <c:v>41791</c:v>
                </c:pt>
                <c:pt idx="50">
                  <c:v>41821</c:v>
                </c:pt>
                <c:pt idx="51">
                  <c:v>41852</c:v>
                </c:pt>
                <c:pt idx="52">
                  <c:v>41883</c:v>
                </c:pt>
                <c:pt idx="53">
                  <c:v>41913</c:v>
                </c:pt>
                <c:pt idx="54">
                  <c:v>41944</c:v>
                </c:pt>
                <c:pt idx="55">
                  <c:v>41974</c:v>
                </c:pt>
                <c:pt idx="56">
                  <c:v>42005</c:v>
                </c:pt>
                <c:pt idx="57">
                  <c:v>42036</c:v>
                </c:pt>
                <c:pt idx="58">
                  <c:v>42064</c:v>
                </c:pt>
                <c:pt idx="59">
                  <c:v>42095</c:v>
                </c:pt>
                <c:pt idx="60">
                  <c:v>42125</c:v>
                </c:pt>
                <c:pt idx="61">
                  <c:v>42156</c:v>
                </c:pt>
                <c:pt idx="62">
                  <c:v>42186</c:v>
                </c:pt>
                <c:pt idx="63">
                  <c:v>42217</c:v>
                </c:pt>
                <c:pt idx="64">
                  <c:v>42248</c:v>
                </c:pt>
                <c:pt idx="65">
                  <c:v>42278</c:v>
                </c:pt>
                <c:pt idx="66">
                  <c:v>42309</c:v>
                </c:pt>
                <c:pt idx="67">
                  <c:v>42339</c:v>
                </c:pt>
                <c:pt idx="68">
                  <c:v>42370</c:v>
                </c:pt>
                <c:pt idx="69">
                  <c:v>42401</c:v>
                </c:pt>
                <c:pt idx="70">
                  <c:v>42430</c:v>
                </c:pt>
                <c:pt idx="71">
                  <c:v>42461</c:v>
                </c:pt>
                <c:pt idx="72">
                  <c:v>42491</c:v>
                </c:pt>
              </c:numCache>
            </c:numRef>
          </c:cat>
          <c:val>
            <c:numRef>
              <c:f>Plan2!$N$40:$N$112</c:f>
              <c:numCache>
                <c:formatCode>0.0</c:formatCode>
                <c:ptCount val="73"/>
                <c:pt idx="0">
                  <c:v>114.6</c:v>
                </c:pt>
                <c:pt idx="1">
                  <c:v>114.7</c:v>
                </c:pt>
                <c:pt idx="2">
                  <c:v>116.8</c:v>
                </c:pt>
                <c:pt idx="3">
                  <c:v>119.3</c:v>
                </c:pt>
                <c:pt idx="4">
                  <c:v>118.3</c:v>
                </c:pt>
                <c:pt idx="5">
                  <c:v>120.7</c:v>
                </c:pt>
                <c:pt idx="6">
                  <c:v>119.1</c:v>
                </c:pt>
                <c:pt idx="7">
                  <c:v>117.1</c:v>
                </c:pt>
                <c:pt idx="8">
                  <c:v>115.3</c:v>
                </c:pt>
                <c:pt idx="9">
                  <c:v>115.1</c:v>
                </c:pt>
                <c:pt idx="10">
                  <c:v>114.5</c:v>
                </c:pt>
                <c:pt idx="11">
                  <c:v>112</c:v>
                </c:pt>
                <c:pt idx="12">
                  <c:v>112.1</c:v>
                </c:pt>
                <c:pt idx="13">
                  <c:v>111.8</c:v>
                </c:pt>
                <c:pt idx="14">
                  <c:v>113.2</c:v>
                </c:pt>
                <c:pt idx="15">
                  <c:v>112</c:v>
                </c:pt>
                <c:pt idx="16">
                  <c:v>112.4</c:v>
                </c:pt>
                <c:pt idx="17">
                  <c:v>112.9</c:v>
                </c:pt>
                <c:pt idx="18">
                  <c:v>113.4</c:v>
                </c:pt>
                <c:pt idx="19">
                  <c:v>113.4</c:v>
                </c:pt>
                <c:pt idx="20">
                  <c:v>113.6</c:v>
                </c:pt>
                <c:pt idx="21">
                  <c:v>112.8</c:v>
                </c:pt>
                <c:pt idx="22">
                  <c:v>113.2</c:v>
                </c:pt>
                <c:pt idx="23">
                  <c:v>113</c:v>
                </c:pt>
                <c:pt idx="24">
                  <c:v>114.6</c:v>
                </c:pt>
                <c:pt idx="25">
                  <c:v>112.6</c:v>
                </c:pt>
                <c:pt idx="26">
                  <c:v>113</c:v>
                </c:pt>
                <c:pt idx="27">
                  <c:v>113.4</c:v>
                </c:pt>
                <c:pt idx="28">
                  <c:v>113.2</c:v>
                </c:pt>
                <c:pt idx="29">
                  <c:v>116.4</c:v>
                </c:pt>
                <c:pt idx="30">
                  <c:v>117</c:v>
                </c:pt>
                <c:pt idx="31">
                  <c:v>115.2</c:v>
                </c:pt>
                <c:pt idx="32">
                  <c:v>114.2</c:v>
                </c:pt>
                <c:pt idx="33">
                  <c:v>113.6</c:v>
                </c:pt>
                <c:pt idx="34">
                  <c:v>114.3</c:v>
                </c:pt>
                <c:pt idx="35">
                  <c:v>112.1</c:v>
                </c:pt>
                <c:pt idx="36">
                  <c:v>114.1</c:v>
                </c:pt>
                <c:pt idx="37">
                  <c:v>110.1</c:v>
                </c:pt>
                <c:pt idx="38">
                  <c:v>110</c:v>
                </c:pt>
                <c:pt idx="39">
                  <c:v>110.3</c:v>
                </c:pt>
                <c:pt idx="40">
                  <c:v>110.1</c:v>
                </c:pt>
                <c:pt idx="41">
                  <c:v>110.7</c:v>
                </c:pt>
                <c:pt idx="42">
                  <c:v>111.8</c:v>
                </c:pt>
                <c:pt idx="43">
                  <c:v>111.2</c:v>
                </c:pt>
                <c:pt idx="44">
                  <c:v>113.9</c:v>
                </c:pt>
                <c:pt idx="45">
                  <c:v>108.8</c:v>
                </c:pt>
                <c:pt idx="46">
                  <c:v>108.8</c:v>
                </c:pt>
                <c:pt idx="47">
                  <c:v>108.66076225304313</c:v>
                </c:pt>
                <c:pt idx="48">
                  <c:v>107.6</c:v>
                </c:pt>
                <c:pt idx="49">
                  <c:v>106.3</c:v>
                </c:pt>
                <c:pt idx="50">
                  <c:v>109.5</c:v>
                </c:pt>
                <c:pt idx="51">
                  <c:v>108.3</c:v>
                </c:pt>
                <c:pt idx="52">
                  <c:v>109.7</c:v>
                </c:pt>
                <c:pt idx="53">
                  <c:v>112</c:v>
                </c:pt>
                <c:pt idx="54">
                  <c:v>109.7</c:v>
                </c:pt>
                <c:pt idx="55">
                  <c:v>109.2</c:v>
                </c:pt>
                <c:pt idx="56">
                  <c:v>104.2</c:v>
                </c:pt>
                <c:pt idx="57">
                  <c:v>100</c:v>
                </c:pt>
                <c:pt idx="58">
                  <c:v>100</c:v>
                </c:pt>
                <c:pt idx="59">
                  <c:v>99</c:v>
                </c:pt>
                <c:pt idx="60">
                  <c:v>98.7</c:v>
                </c:pt>
                <c:pt idx="61">
                  <c:v>96.2</c:v>
                </c:pt>
                <c:pt idx="62">
                  <c:v>97.9</c:v>
                </c:pt>
                <c:pt idx="63">
                  <c:v>98.9</c:v>
                </c:pt>
                <c:pt idx="64">
                  <c:v>96.3</c:v>
                </c:pt>
                <c:pt idx="65">
                  <c:v>97.3</c:v>
                </c:pt>
                <c:pt idx="66">
                  <c:v>97.6</c:v>
                </c:pt>
                <c:pt idx="67">
                  <c:v>96.3</c:v>
                </c:pt>
                <c:pt idx="68">
                  <c:v>98.6</c:v>
                </c:pt>
                <c:pt idx="69">
                  <c:v>98.7</c:v>
                </c:pt>
                <c:pt idx="70">
                  <c:v>97.6</c:v>
                </c:pt>
                <c:pt idx="71">
                  <c:v>97.5</c:v>
                </c:pt>
                <c:pt idx="72">
                  <c:v>105.2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Plan2!$O$1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Plan2!$M$40:$M$112</c:f>
              <c:numCache>
                <c:formatCode>mmm\-yy</c:formatCode>
                <c:ptCount val="73"/>
                <c:pt idx="0">
                  <c:v>40299</c:v>
                </c:pt>
                <c:pt idx="1">
                  <c:v>40330</c:v>
                </c:pt>
                <c:pt idx="2">
                  <c:v>40360</c:v>
                </c:pt>
                <c:pt idx="3">
                  <c:v>40391</c:v>
                </c:pt>
                <c:pt idx="4">
                  <c:v>40422</c:v>
                </c:pt>
                <c:pt idx="5">
                  <c:v>40452</c:v>
                </c:pt>
                <c:pt idx="6">
                  <c:v>40483</c:v>
                </c:pt>
                <c:pt idx="7">
                  <c:v>40513</c:v>
                </c:pt>
                <c:pt idx="8">
                  <c:v>40544</c:v>
                </c:pt>
                <c:pt idx="9">
                  <c:v>40575</c:v>
                </c:pt>
                <c:pt idx="10">
                  <c:v>40603</c:v>
                </c:pt>
                <c:pt idx="11">
                  <c:v>40634</c:v>
                </c:pt>
                <c:pt idx="12">
                  <c:v>40664</c:v>
                </c:pt>
                <c:pt idx="13">
                  <c:v>40695</c:v>
                </c:pt>
                <c:pt idx="14">
                  <c:v>40725</c:v>
                </c:pt>
                <c:pt idx="15">
                  <c:v>40756</c:v>
                </c:pt>
                <c:pt idx="16">
                  <c:v>40787</c:v>
                </c:pt>
                <c:pt idx="17">
                  <c:v>40817</c:v>
                </c:pt>
                <c:pt idx="18">
                  <c:v>40848</c:v>
                </c:pt>
                <c:pt idx="19">
                  <c:v>40878</c:v>
                </c:pt>
                <c:pt idx="20">
                  <c:v>40909</c:v>
                </c:pt>
                <c:pt idx="21">
                  <c:v>40940</c:v>
                </c:pt>
                <c:pt idx="22">
                  <c:v>40969</c:v>
                </c:pt>
                <c:pt idx="23">
                  <c:v>41000</c:v>
                </c:pt>
                <c:pt idx="24">
                  <c:v>41030</c:v>
                </c:pt>
                <c:pt idx="25">
                  <c:v>41061</c:v>
                </c:pt>
                <c:pt idx="26">
                  <c:v>41091</c:v>
                </c:pt>
                <c:pt idx="27">
                  <c:v>41122</c:v>
                </c:pt>
                <c:pt idx="28">
                  <c:v>41153</c:v>
                </c:pt>
                <c:pt idx="29">
                  <c:v>41183</c:v>
                </c:pt>
                <c:pt idx="30">
                  <c:v>41214</c:v>
                </c:pt>
                <c:pt idx="31">
                  <c:v>41244</c:v>
                </c:pt>
                <c:pt idx="32">
                  <c:v>41275</c:v>
                </c:pt>
                <c:pt idx="33">
                  <c:v>41306</c:v>
                </c:pt>
                <c:pt idx="34">
                  <c:v>41334</c:v>
                </c:pt>
                <c:pt idx="35">
                  <c:v>41365</c:v>
                </c:pt>
                <c:pt idx="36">
                  <c:v>41395</c:v>
                </c:pt>
                <c:pt idx="37">
                  <c:v>41426</c:v>
                </c:pt>
                <c:pt idx="38">
                  <c:v>41456</c:v>
                </c:pt>
                <c:pt idx="39">
                  <c:v>41487</c:v>
                </c:pt>
                <c:pt idx="40">
                  <c:v>41518</c:v>
                </c:pt>
                <c:pt idx="41">
                  <c:v>41548</c:v>
                </c:pt>
                <c:pt idx="42">
                  <c:v>41579</c:v>
                </c:pt>
                <c:pt idx="43">
                  <c:v>41609</c:v>
                </c:pt>
                <c:pt idx="44">
                  <c:v>41640</c:v>
                </c:pt>
                <c:pt idx="45">
                  <c:v>41671</c:v>
                </c:pt>
                <c:pt idx="46">
                  <c:v>41699</c:v>
                </c:pt>
                <c:pt idx="47">
                  <c:v>41730</c:v>
                </c:pt>
                <c:pt idx="48">
                  <c:v>41760</c:v>
                </c:pt>
                <c:pt idx="49">
                  <c:v>41791</c:v>
                </c:pt>
                <c:pt idx="50">
                  <c:v>41821</c:v>
                </c:pt>
                <c:pt idx="51">
                  <c:v>41852</c:v>
                </c:pt>
                <c:pt idx="52">
                  <c:v>41883</c:v>
                </c:pt>
                <c:pt idx="53">
                  <c:v>41913</c:v>
                </c:pt>
                <c:pt idx="54">
                  <c:v>41944</c:v>
                </c:pt>
                <c:pt idx="55">
                  <c:v>41974</c:v>
                </c:pt>
                <c:pt idx="56">
                  <c:v>42005</c:v>
                </c:pt>
                <c:pt idx="57">
                  <c:v>42036</c:v>
                </c:pt>
                <c:pt idx="58">
                  <c:v>42064</c:v>
                </c:pt>
                <c:pt idx="59">
                  <c:v>42095</c:v>
                </c:pt>
                <c:pt idx="60">
                  <c:v>42125</c:v>
                </c:pt>
                <c:pt idx="61">
                  <c:v>42156</c:v>
                </c:pt>
                <c:pt idx="62">
                  <c:v>42186</c:v>
                </c:pt>
                <c:pt idx="63">
                  <c:v>42217</c:v>
                </c:pt>
                <c:pt idx="64">
                  <c:v>42248</c:v>
                </c:pt>
                <c:pt idx="65">
                  <c:v>42278</c:v>
                </c:pt>
                <c:pt idx="66">
                  <c:v>42309</c:v>
                </c:pt>
                <c:pt idx="67">
                  <c:v>42339</c:v>
                </c:pt>
                <c:pt idx="68">
                  <c:v>42370</c:v>
                </c:pt>
                <c:pt idx="69">
                  <c:v>42401</c:v>
                </c:pt>
                <c:pt idx="70">
                  <c:v>42430</c:v>
                </c:pt>
                <c:pt idx="71">
                  <c:v>42461</c:v>
                </c:pt>
                <c:pt idx="72">
                  <c:v>42491</c:v>
                </c:pt>
              </c:numCache>
            </c:numRef>
          </c:cat>
          <c:val>
            <c:numRef>
              <c:f>Plan2!$O$40:$O$112</c:f>
              <c:numCache>
                <c:formatCode>0.0</c:formatCode>
                <c:ptCount val="73"/>
                <c:pt idx="0">
                  <c:v>109.17171857885627</c:v>
                </c:pt>
                <c:pt idx="1">
                  <c:v>109.17171857885627</c:v>
                </c:pt>
                <c:pt idx="2">
                  <c:v>109.17171857885627</c:v>
                </c:pt>
                <c:pt idx="3">
                  <c:v>109.17171857885627</c:v>
                </c:pt>
                <c:pt idx="4">
                  <c:v>109.17171857885627</c:v>
                </c:pt>
                <c:pt idx="5">
                  <c:v>109.17171857885627</c:v>
                </c:pt>
                <c:pt idx="6">
                  <c:v>109.17171857885627</c:v>
                </c:pt>
                <c:pt idx="7">
                  <c:v>109.17171857885627</c:v>
                </c:pt>
                <c:pt idx="8">
                  <c:v>109.17171857885627</c:v>
                </c:pt>
                <c:pt idx="9">
                  <c:v>109.17171857885627</c:v>
                </c:pt>
                <c:pt idx="10">
                  <c:v>109.17171857885627</c:v>
                </c:pt>
                <c:pt idx="11">
                  <c:v>109.17171857885627</c:v>
                </c:pt>
                <c:pt idx="12">
                  <c:v>109.17171857885627</c:v>
                </c:pt>
                <c:pt idx="13">
                  <c:v>109.17171857885627</c:v>
                </c:pt>
                <c:pt idx="14">
                  <c:v>109.17171857885627</c:v>
                </c:pt>
                <c:pt idx="15">
                  <c:v>109.17171857885627</c:v>
                </c:pt>
                <c:pt idx="16">
                  <c:v>109.17171857885627</c:v>
                </c:pt>
                <c:pt idx="17">
                  <c:v>109.17171857885627</c:v>
                </c:pt>
                <c:pt idx="18">
                  <c:v>109.17171857885627</c:v>
                </c:pt>
                <c:pt idx="19">
                  <c:v>109.17171857885627</c:v>
                </c:pt>
                <c:pt idx="20">
                  <c:v>109.17171857885627</c:v>
                </c:pt>
                <c:pt idx="21">
                  <c:v>109.17171857885627</c:v>
                </c:pt>
                <c:pt idx="22">
                  <c:v>109.17171857885627</c:v>
                </c:pt>
                <c:pt idx="23">
                  <c:v>109.17171857885627</c:v>
                </c:pt>
                <c:pt idx="24">
                  <c:v>109.17171857885627</c:v>
                </c:pt>
                <c:pt idx="25">
                  <c:v>109.17171857885627</c:v>
                </c:pt>
                <c:pt idx="26">
                  <c:v>109.17171857885627</c:v>
                </c:pt>
                <c:pt idx="27">
                  <c:v>109.17171857885627</c:v>
                </c:pt>
                <c:pt idx="28">
                  <c:v>109.17171857885627</c:v>
                </c:pt>
                <c:pt idx="29">
                  <c:v>109.17171857885627</c:v>
                </c:pt>
                <c:pt idx="30">
                  <c:v>109.17171857885627</c:v>
                </c:pt>
                <c:pt idx="31">
                  <c:v>109.17171857885627</c:v>
                </c:pt>
                <c:pt idx="32">
                  <c:v>109.17171857885627</c:v>
                </c:pt>
                <c:pt idx="33">
                  <c:v>109.17171857885627</c:v>
                </c:pt>
                <c:pt idx="34">
                  <c:v>109.17171857885627</c:v>
                </c:pt>
                <c:pt idx="35">
                  <c:v>109.17171857885627</c:v>
                </c:pt>
                <c:pt idx="36">
                  <c:v>109.17171857885627</c:v>
                </c:pt>
                <c:pt idx="37">
                  <c:v>109.17171857885627</c:v>
                </c:pt>
                <c:pt idx="38">
                  <c:v>109.17171857885627</c:v>
                </c:pt>
                <c:pt idx="39">
                  <c:v>109.17171857885627</c:v>
                </c:pt>
                <c:pt idx="40">
                  <c:v>109.17171857885627</c:v>
                </c:pt>
                <c:pt idx="41">
                  <c:v>109.17171857885627</c:v>
                </c:pt>
                <c:pt idx="42">
                  <c:v>109.17171857885627</c:v>
                </c:pt>
                <c:pt idx="43">
                  <c:v>109.17171857885627</c:v>
                </c:pt>
                <c:pt idx="44">
                  <c:v>109.17171857885627</c:v>
                </c:pt>
                <c:pt idx="45">
                  <c:v>109.17171857885627</c:v>
                </c:pt>
                <c:pt idx="46">
                  <c:v>109.17171857885627</c:v>
                </c:pt>
                <c:pt idx="47">
                  <c:v>109.17171857885627</c:v>
                </c:pt>
                <c:pt idx="48">
                  <c:v>109.17171857885627</c:v>
                </c:pt>
                <c:pt idx="49">
                  <c:v>109.17171857885627</c:v>
                </c:pt>
                <c:pt idx="50">
                  <c:v>109.17171857885627</c:v>
                </c:pt>
                <c:pt idx="51">
                  <c:v>109.17171857885627</c:v>
                </c:pt>
                <c:pt idx="52">
                  <c:v>109.17171857885627</c:v>
                </c:pt>
                <c:pt idx="53">
                  <c:v>109.17171857885627</c:v>
                </c:pt>
                <c:pt idx="54">
                  <c:v>109.17171857885627</c:v>
                </c:pt>
                <c:pt idx="55">
                  <c:v>109.17171857885627</c:v>
                </c:pt>
                <c:pt idx="56">
                  <c:v>109.17171857885627</c:v>
                </c:pt>
                <c:pt idx="57">
                  <c:v>109.17171857885627</c:v>
                </c:pt>
                <c:pt idx="58">
                  <c:v>109.17171857885627</c:v>
                </c:pt>
                <c:pt idx="59">
                  <c:v>109.17171857885627</c:v>
                </c:pt>
                <c:pt idx="60">
                  <c:v>109.17171857885627</c:v>
                </c:pt>
                <c:pt idx="61">
                  <c:v>109.17171857885627</c:v>
                </c:pt>
                <c:pt idx="62">
                  <c:v>109.17171857885627</c:v>
                </c:pt>
                <c:pt idx="63">
                  <c:v>109.17171857885627</c:v>
                </c:pt>
                <c:pt idx="64">
                  <c:v>109.17171857885627</c:v>
                </c:pt>
                <c:pt idx="65">
                  <c:v>109.17171857885627</c:v>
                </c:pt>
                <c:pt idx="66">
                  <c:v>109.17171857885627</c:v>
                </c:pt>
                <c:pt idx="67">
                  <c:v>109.17171857885627</c:v>
                </c:pt>
                <c:pt idx="68">
                  <c:v>109.17171857885627</c:v>
                </c:pt>
                <c:pt idx="69">
                  <c:v>109.17171857885627</c:v>
                </c:pt>
                <c:pt idx="70">
                  <c:v>109.17171857885627</c:v>
                </c:pt>
                <c:pt idx="71">
                  <c:v>109.17171857885627</c:v>
                </c:pt>
                <c:pt idx="72">
                  <c:v>109.17171857885627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921880"/>
        <c:axId val="228922664"/>
      </c:lineChart>
      <c:dateAx>
        <c:axId val="2289218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8922664"/>
        <c:crosses val="autoZero"/>
        <c:auto val="1"/>
        <c:lblOffset val="100"/>
        <c:baseTimeUnit val="months"/>
        <c:majorUnit val="12"/>
        <c:majorTimeUnit val="months"/>
        <c:minorUnit val="12"/>
        <c:minorTimeUnit val="months"/>
      </c:dateAx>
      <c:valAx>
        <c:axId val="228922664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8921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'Acum. em 4 trimestres'!$S$3</c:f>
              <c:strCache>
                <c:ptCount val="1"/>
                <c:pt idx="0">
                  <c:v>Consumo das Famílias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none"/>
            </c:marker>
            <c:bubble3D val="0"/>
            <c:spPr>
              <a:ln w="28575" cap="rnd">
                <a:gradFill>
                  <a:gsLst>
                    <a:gs pos="30000">
                      <a:srgbClr val="0070C0"/>
                    </a:gs>
                    <a:gs pos="34000">
                      <a:srgbClr val="FF0000"/>
                    </a:gs>
                  </a:gsLst>
                  <a:lin ang="5400000" scaled="1"/>
                </a:gradFill>
                <a:round/>
              </a:ln>
              <a:effectLst/>
            </c:spPr>
          </c:dPt>
          <c:dPt>
            <c:idx val="22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23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2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Lbls>
            <c:dLbl>
              <c:idx val="24"/>
              <c:layout>
                <c:manualLayout>
                  <c:x val="-1.8647795759335705E-16"/>
                  <c:y val="-2.81047988114104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C5E671-7170-4408-B6B1-33425F46A3F5}" type="VALUE">
                      <a:rPr lang="en-US" sz="1050" b="1">
                        <a:solidFill>
                          <a:srgbClr val="FF0000"/>
                        </a:solidFill>
                      </a:rPr>
                      <a:pPr>
                        <a:defRPr sz="1000" b="1">
                          <a:solidFill>
                            <a:srgbClr val="FF0000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'Acum. em 4 trimestres'!$A$61:$A$85</c:f>
              <c:strCache>
                <c:ptCount val="25"/>
                <c:pt idx="0">
                  <c:v>2010.I</c:v>
                </c:pt>
                <c:pt idx="1">
                  <c:v>2010.II</c:v>
                </c:pt>
                <c:pt idx="2">
                  <c:v>2010.III</c:v>
                </c:pt>
                <c:pt idx="3">
                  <c:v>2010.IV</c:v>
                </c:pt>
                <c:pt idx="4">
                  <c:v>2011.I</c:v>
                </c:pt>
                <c:pt idx="5">
                  <c:v>2011.II</c:v>
                </c:pt>
                <c:pt idx="6">
                  <c:v>2011.III</c:v>
                </c:pt>
                <c:pt idx="7">
                  <c:v>2011.IV</c:v>
                </c:pt>
                <c:pt idx="8">
                  <c:v>2012.I</c:v>
                </c:pt>
                <c:pt idx="9">
                  <c:v>2012.II</c:v>
                </c:pt>
                <c:pt idx="10">
                  <c:v>2012.III</c:v>
                </c:pt>
                <c:pt idx="11">
                  <c:v>2012.IV</c:v>
                </c:pt>
                <c:pt idx="12">
                  <c:v>2013.I</c:v>
                </c:pt>
                <c:pt idx="13">
                  <c:v>2013.II</c:v>
                </c:pt>
                <c:pt idx="14">
                  <c:v>2013.III</c:v>
                </c:pt>
                <c:pt idx="15">
                  <c:v>2013.IV</c:v>
                </c:pt>
                <c:pt idx="16">
                  <c:v>2014.I</c:v>
                </c:pt>
                <c:pt idx="17">
                  <c:v>2014.II</c:v>
                </c:pt>
                <c:pt idx="18">
                  <c:v>2014.III</c:v>
                </c:pt>
                <c:pt idx="19">
                  <c:v>2014.IV</c:v>
                </c:pt>
                <c:pt idx="20">
                  <c:v>2015.I</c:v>
                </c:pt>
                <c:pt idx="21">
                  <c:v>2015.II</c:v>
                </c:pt>
                <c:pt idx="22">
                  <c:v>2015.III</c:v>
                </c:pt>
                <c:pt idx="23">
                  <c:v>2015.IV</c:v>
                </c:pt>
                <c:pt idx="24">
                  <c:v>2016.I</c:v>
                </c:pt>
              </c:strCache>
            </c:strRef>
          </c:cat>
          <c:val>
            <c:numRef>
              <c:f>'Acum. em 4 trimestres'!$S$61:$S$85</c:f>
              <c:numCache>
                <c:formatCode>#,##0.0</c:formatCode>
                <c:ptCount val="25"/>
                <c:pt idx="0">
                  <c:v>5.7176158790514853</c:v>
                </c:pt>
                <c:pt idx="1">
                  <c:v>6.0660109474969248</c:v>
                </c:pt>
                <c:pt idx="2">
                  <c:v>6.2585887737719226</c:v>
                </c:pt>
                <c:pt idx="3">
                  <c:v>6.2293721081516651</c:v>
                </c:pt>
                <c:pt idx="4">
                  <c:v>5.9712503503795755</c:v>
                </c:pt>
                <c:pt idx="5">
                  <c:v>6.2498767490161145</c:v>
                </c:pt>
                <c:pt idx="6">
                  <c:v>5.8751565789000537</c:v>
                </c:pt>
                <c:pt idx="7">
                  <c:v>4.7420974656937398</c:v>
                </c:pt>
                <c:pt idx="8">
                  <c:v>3.908345852459516</c:v>
                </c:pt>
                <c:pt idx="9">
                  <c:v>2.8506954735804779</c:v>
                </c:pt>
                <c:pt idx="10">
                  <c:v>2.8783356175506869</c:v>
                </c:pt>
                <c:pt idx="11">
                  <c:v>3.5033168911438262</c:v>
                </c:pt>
                <c:pt idx="12">
                  <c:v>3.7704775863284024</c:v>
                </c:pt>
                <c:pt idx="13">
                  <c:v>4.2803437199133265</c:v>
                </c:pt>
                <c:pt idx="14">
                  <c:v>4.1561083698471668</c:v>
                </c:pt>
                <c:pt idx="15">
                  <c:v>3.476294249107692</c:v>
                </c:pt>
                <c:pt idx="16">
                  <c:v>3.2079816019005225</c:v>
                </c:pt>
                <c:pt idx="17">
                  <c:v>2.3090449633356824</c:v>
                </c:pt>
                <c:pt idx="18">
                  <c:v>1.4544996360443596</c:v>
                </c:pt>
                <c:pt idx="19">
                  <c:v>1.322263091222653</c:v>
                </c:pt>
                <c:pt idx="20">
                  <c:v>0.25378590335267681</c:v>
                </c:pt>
                <c:pt idx="21">
                  <c:v>-0.64983344472170357</c:v>
                </c:pt>
                <c:pt idx="22">
                  <c:v>-1.8006841703879117</c:v>
                </c:pt>
                <c:pt idx="23">
                  <c:v>-3.9981056390421044</c:v>
                </c:pt>
                <c:pt idx="24">
                  <c:v>-5.1770320998621999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923056"/>
        <c:axId val="228923448"/>
      </c:lineChart>
      <c:catAx>
        <c:axId val="22892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8923448"/>
        <c:crosses val="autoZero"/>
        <c:auto val="1"/>
        <c:lblAlgn val="ctr"/>
        <c:lblOffset val="100"/>
        <c:noMultiLvlLbl val="0"/>
      </c:catAx>
      <c:valAx>
        <c:axId val="228923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892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908047587303408E-2"/>
          <c:y val="3.9788453174355615E-2"/>
          <c:w val="0.87771608774673004"/>
          <c:h val="0.78348823263231426"/>
        </c:manualLayout>
      </c:layout>
      <c:lineChart>
        <c:grouping val="standar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Desemprego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2"/>
              <c:layout>
                <c:manualLayout>
                  <c:x val="-4.0599551882778702E-2"/>
                  <c:y val="-3.196522998397962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610373076861591E-2"/>
                      <c:h val="5.516681237671392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Plan2!$A$40:$A$112</c:f>
              <c:numCache>
                <c:formatCode>mmm\-yy</c:formatCode>
                <c:ptCount val="73"/>
                <c:pt idx="0">
                  <c:v>40299</c:v>
                </c:pt>
                <c:pt idx="1">
                  <c:v>40330</c:v>
                </c:pt>
                <c:pt idx="2">
                  <c:v>40360</c:v>
                </c:pt>
                <c:pt idx="3">
                  <c:v>40391</c:v>
                </c:pt>
                <c:pt idx="4">
                  <c:v>40422</c:v>
                </c:pt>
                <c:pt idx="5">
                  <c:v>40452</c:v>
                </c:pt>
                <c:pt idx="6">
                  <c:v>40483</c:v>
                </c:pt>
                <c:pt idx="7">
                  <c:v>40513</c:v>
                </c:pt>
                <c:pt idx="8">
                  <c:v>40544</c:v>
                </c:pt>
                <c:pt idx="9">
                  <c:v>40575</c:v>
                </c:pt>
                <c:pt idx="10">
                  <c:v>40603</c:v>
                </c:pt>
                <c:pt idx="11">
                  <c:v>40634</c:v>
                </c:pt>
                <c:pt idx="12">
                  <c:v>40664</c:v>
                </c:pt>
                <c:pt idx="13">
                  <c:v>40695</c:v>
                </c:pt>
                <c:pt idx="14">
                  <c:v>40725</c:v>
                </c:pt>
                <c:pt idx="15">
                  <c:v>40756</c:v>
                </c:pt>
                <c:pt idx="16">
                  <c:v>40787</c:v>
                </c:pt>
                <c:pt idx="17">
                  <c:v>40817</c:v>
                </c:pt>
                <c:pt idx="18">
                  <c:v>40848</c:v>
                </c:pt>
                <c:pt idx="19">
                  <c:v>40878</c:v>
                </c:pt>
                <c:pt idx="20">
                  <c:v>40909</c:v>
                </c:pt>
                <c:pt idx="21">
                  <c:v>40940</c:v>
                </c:pt>
                <c:pt idx="22">
                  <c:v>40969</c:v>
                </c:pt>
                <c:pt idx="23">
                  <c:v>41000</c:v>
                </c:pt>
                <c:pt idx="24">
                  <c:v>41030</c:v>
                </c:pt>
                <c:pt idx="25">
                  <c:v>41061</c:v>
                </c:pt>
                <c:pt idx="26">
                  <c:v>41091</c:v>
                </c:pt>
                <c:pt idx="27">
                  <c:v>41122</c:v>
                </c:pt>
                <c:pt idx="28">
                  <c:v>41153</c:v>
                </c:pt>
                <c:pt idx="29">
                  <c:v>41183</c:v>
                </c:pt>
                <c:pt idx="30">
                  <c:v>41214</c:v>
                </c:pt>
                <c:pt idx="31">
                  <c:v>41244</c:v>
                </c:pt>
                <c:pt idx="32">
                  <c:v>41275</c:v>
                </c:pt>
                <c:pt idx="33">
                  <c:v>41306</c:v>
                </c:pt>
                <c:pt idx="34">
                  <c:v>41334</c:v>
                </c:pt>
                <c:pt idx="35">
                  <c:v>41365</c:v>
                </c:pt>
                <c:pt idx="36">
                  <c:v>41395</c:v>
                </c:pt>
                <c:pt idx="37">
                  <c:v>41426</c:v>
                </c:pt>
                <c:pt idx="38">
                  <c:v>41456</c:v>
                </c:pt>
                <c:pt idx="39">
                  <c:v>41487</c:v>
                </c:pt>
                <c:pt idx="40">
                  <c:v>41518</c:v>
                </c:pt>
                <c:pt idx="41">
                  <c:v>41548</c:v>
                </c:pt>
                <c:pt idx="42">
                  <c:v>41579</c:v>
                </c:pt>
                <c:pt idx="43">
                  <c:v>41609</c:v>
                </c:pt>
                <c:pt idx="44">
                  <c:v>41640</c:v>
                </c:pt>
                <c:pt idx="45">
                  <c:v>41671</c:v>
                </c:pt>
                <c:pt idx="46">
                  <c:v>41699</c:v>
                </c:pt>
                <c:pt idx="47">
                  <c:v>41730</c:v>
                </c:pt>
                <c:pt idx="48">
                  <c:v>41760</c:v>
                </c:pt>
                <c:pt idx="49">
                  <c:v>41791</c:v>
                </c:pt>
                <c:pt idx="50">
                  <c:v>41821</c:v>
                </c:pt>
                <c:pt idx="51">
                  <c:v>41852</c:v>
                </c:pt>
                <c:pt idx="52">
                  <c:v>41883</c:v>
                </c:pt>
                <c:pt idx="53">
                  <c:v>41913</c:v>
                </c:pt>
                <c:pt idx="54">
                  <c:v>41944</c:v>
                </c:pt>
                <c:pt idx="55">
                  <c:v>41974</c:v>
                </c:pt>
                <c:pt idx="56">
                  <c:v>42005</c:v>
                </c:pt>
                <c:pt idx="57">
                  <c:v>42036</c:v>
                </c:pt>
                <c:pt idx="58">
                  <c:v>42064</c:v>
                </c:pt>
                <c:pt idx="59">
                  <c:v>42095</c:v>
                </c:pt>
                <c:pt idx="60">
                  <c:v>42125</c:v>
                </c:pt>
                <c:pt idx="61">
                  <c:v>42156</c:v>
                </c:pt>
                <c:pt idx="62">
                  <c:v>42186</c:v>
                </c:pt>
                <c:pt idx="63">
                  <c:v>42217</c:v>
                </c:pt>
                <c:pt idx="64">
                  <c:v>42248</c:v>
                </c:pt>
                <c:pt idx="65">
                  <c:v>42278</c:v>
                </c:pt>
                <c:pt idx="66">
                  <c:v>42309</c:v>
                </c:pt>
                <c:pt idx="67">
                  <c:v>42339</c:v>
                </c:pt>
                <c:pt idx="68">
                  <c:v>42370</c:v>
                </c:pt>
                <c:pt idx="69">
                  <c:v>42401</c:v>
                </c:pt>
                <c:pt idx="70">
                  <c:v>42430</c:v>
                </c:pt>
                <c:pt idx="71">
                  <c:v>42461</c:v>
                </c:pt>
                <c:pt idx="72">
                  <c:v>42491</c:v>
                </c:pt>
              </c:numCache>
            </c:numRef>
          </c:cat>
          <c:val>
            <c:numRef>
              <c:f>Plan2!$B$40:$B$112</c:f>
              <c:numCache>
                <c:formatCode>0.0</c:formatCode>
                <c:ptCount val="73"/>
                <c:pt idx="0">
                  <c:v>130.80000000000001</c:v>
                </c:pt>
                <c:pt idx="1">
                  <c:v>126.9</c:v>
                </c:pt>
                <c:pt idx="2">
                  <c:v>132.5</c:v>
                </c:pt>
                <c:pt idx="3">
                  <c:v>143.80000000000001</c:v>
                </c:pt>
                <c:pt idx="4">
                  <c:v>136.69999999999999</c:v>
                </c:pt>
                <c:pt idx="5">
                  <c:v>144.9</c:v>
                </c:pt>
                <c:pt idx="6">
                  <c:v>142.69999999999999</c:v>
                </c:pt>
                <c:pt idx="7">
                  <c:v>131</c:v>
                </c:pt>
                <c:pt idx="8">
                  <c:v>134.1</c:v>
                </c:pt>
                <c:pt idx="9">
                  <c:v>137.4</c:v>
                </c:pt>
                <c:pt idx="10">
                  <c:v>132.80000000000001</c:v>
                </c:pt>
                <c:pt idx="11">
                  <c:v>129.4</c:v>
                </c:pt>
                <c:pt idx="12">
                  <c:v>132.1</c:v>
                </c:pt>
                <c:pt idx="13">
                  <c:v>130.6</c:v>
                </c:pt>
                <c:pt idx="14">
                  <c:v>129.30000000000001</c:v>
                </c:pt>
                <c:pt idx="15">
                  <c:v>129.4</c:v>
                </c:pt>
                <c:pt idx="16">
                  <c:v>127.5</c:v>
                </c:pt>
                <c:pt idx="17">
                  <c:v>130.80000000000001</c:v>
                </c:pt>
                <c:pt idx="18">
                  <c:v>126.9</c:v>
                </c:pt>
                <c:pt idx="19">
                  <c:v>123.7</c:v>
                </c:pt>
                <c:pt idx="20">
                  <c:v>130</c:v>
                </c:pt>
                <c:pt idx="21">
                  <c:v>127.4</c:v>
                </c:pt>
                <c:pt idx="22">
                  <c:v>125.4</c:v>
                </c:pt>
                <c:pt idx="23">
                  <c:v>128.69999999999999</c:v>
                </c:pt>
                <c:pt idx="24">
                  <c:v>135.19999999999999</c:v>
                </c:pt>
                <c:pt idx="25">
                  <c:v>124.6</c:v>
                </c:pt>
                <c:pt idx="26">
                  <c:v>126.1</c:v>
                </c:pt>
                <c:pt idx="27">
                  <c:v>127.7</c:v>
                </c:pt>
                <c:pt idx="28">
                  <c:v>124.7</c:v>
                </c:pt>
                <c:pt idx="29">
                  <c:v>136.1</c:v>
                </c:pt>
                <c:pt idx="30">
                  <c:v>135.6</c:v>
                </c:pt>
                <c:pt idx="31">
                  <c:v>128.69999999999999</c:v>
                </c:pt>
                <c:pt idx="32">
                  <c:v>131.4</c:v>
                </c:pt>
                <c:pt idx="33">
                  <c:v>130</c:v>
                </c:pt>
                <c:pt idx="34">
                  <c:v>129.1</c:v>
                </c:pt>
                <c:pt idx="35">
                  <c:v>131.4</c:v>
                </c:pt>
                <c:pt idx="36">
                  <c:v>129.9</c:v>
                </c:pt>
                <c:pt idx="37">
                  <c:v>118.3</c:v>
                </c:pt>
                <c:pt idx="38">
                  <c:v>115.9</c:v>
                </c:pt>
                <c:pt idx="39">
                  <c:v>122.2</c:v>
                </c:pt>
                <c:pt idx="40">
                  <c:v>115.3</c:v>
                </c:pt>
                <c:pt idx="41">
                  <c:v>117.4</c:v>
                </c:pt>
                <c:pt idx="42">
                  <c:v>124.6</c:v>
                </c:pt>
                <c:pt idx="43">
                  <c:v>120.9</c:v>
                </c:pt>
                <c:pt idx="44">
                  <c:v>131.9</c:v>
                </c:pt>
                <c:pt idx="45">
                  <c:v>117.4</c:v>
                </c:pt>
                <c:pt idx="46">
                  <c:v>113.7</c:v>
                </c:pt>
                <c:pt idx="47">
                  <c:v>116.46955985653781</c:v>
                </c:pt>
                <c:pt idx="48">
                  <c:v>114.6</c:v>
                </c:pt>
                <c:pt idx="49">
                  <c:v>108.9</c:v>
                </c:pt>
                <c:pt idx="50">
                  <c:v>116.6</c:v>
                </c:pt>
                <c:pt idx="51">
                  <c:v>115</c:v>
                </c:pt>
                <c:pt idx="52">
                  <c:v>116.2</c:v>
                </c:pt>
                <c:pt idx="53">
                  <c:v>124.3</c:v>
                </c:pt>
                <c:pt idx="54">
                  <c:v>116.7</c:v>
                </c:pt>
                <c:pt idx="55">
                  <c:v>110.7</c:v>
                </c:pt>
                <c:pt idx="56">
                  <c:v>103.9</c:v>
                </c:pt>
                <c:pt idx="57">
                  <c:v>98.8</c:v>
                </c:pt>
                <c:pt idx="58">
                  <c:v>103.7</c:v>
                </c:pt>
                <c:pt idx="59">
                  <c:v>93.5</c:v>
                </c:pt>
                <c:pt idx="60">
                  <c:v>96</c:v>
                </c:pt>
                <c:pt idx="61">
                  <c:v>101</c:v>
                </c:pt>
                <c:pt idx="62">
                  <c:v>104.1</c:v>
                </c:pt>
                <c:pt idx="63">
                  <c:v>103.9</c:v>
                </c:pt>
                <c:pt idx="64">
                  <c:v>101.7</c:v>
                </c:pt>
                <c:pt idx="65">
                  <c:v>107.6</c:v>
                </c:pt>
                <c:pt idx="66">
                  <c:v>107.4</c:v>
                </c:pt>
                <c:pt idx="67">
                  <c:v>98.6</c:v>
                </c:pt>
                <c:pt idx="68">
                  <c:v>103.7</c:v>
                </c:pt>
                <c:pt idx="69">
                  <c:v>110.5</c:v>
                </c:pt>
                <c:pt idx="70">
                  <c:v>103.8</c:v>
                </c:pt>
                <c:pt idx="71">
                  <c:v>109</c:v>
                </c:pt>
                <c:pt idx="72">
                  <c:v>125.6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Plan2!$C$1</c:f>
              <c:strCache>
                <c:ptCount val="1"/>
                <c:pt idx="0">
                  <c:v>Inflação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72"/>
              <c:layout>
                <c:manualLayout>
                  <c:x val="-9.552813613887684E-3"/>
                  <c:y val="-4.1845875380566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Plan2!$A$40:$A$112</c:f>
              <c:numCache>
                <c:formatCode>mmm\-yy</c:formatCode>
                <c:ptCount val="73"/>
                <c:pt idx="0">
                  <c:v>40299</c:v>
                </c:pt>
                <c:pt idx="1">
                  <c:v>40330</c:v>
                </c:pt>
                <c:pt idx="2">
                  <c:v>40360</c:v>
                </c:pt>
                <c:pt idx="3">
                  <c:v>40391</c:v>
                </c:pt>
                <c:pt idx="4">
                  <c:v>40422</c:v>
                </c:pt>
                <c:pt idx="5">
                  <c:v>40452</c:v>
                </c:pt>
                <c:pt idx="6">
                  <c:v>40483</c:v>
                </c:pt>
                <c:pt idx="7">
                  <c:v>40513</c:v>
                </c:pt>
                <c:pt idx="8">
                  <c:v>40544</c:v>
                </c:pt>
                <c:pt idx="9">
                  <c:v>40575</c:v>
                </c:pt>
                <c:pt idx="10">
                  <c:v>40603</c:v>
                </c:pt>
                <c:pt idx="11">
                  <c:v>40634</c:v>
                </c:pt>
                <c:pt idx="12">
                  <c:v>40664</c:v>
                </c:pt>
                <c:pt idx="13">
                  <c:v>40695</c:v>
                </c:pt>
                <c:pt idx="14">
                  <c:v>40725</c:v>
                </c:pt>
                <c:pt idx="15">
                  <c:v>40756</c:v>
                </c:pt>
                <c:pt idx="16">
                  <c:v>40787</c:v>
                </c:pt>
                <c:pt idx="17">
                  <c:v>40817</c:v>
                </c:pt>
                <c:pt idx="18">
                  <c:v>40848</c:v>
                </c:pt>
                <c:pt idx="19">
                  <c:v>40878</c:v>
                </c:pt>
                <c:pt idx="20">
                  <c:v>40909</c:v>
                </c:pt>
                <c:pt idx="21">
                  <c:v>40940</c:v>
                </c:pt>
                <c:pt idx="22">
                  <c:v>40969</c:v>
                </c:pt>
                <c:pt idx="23">
                  <c:v>41000</c:v>
                </c:pt>
                <c:pt idx="24">
                  <c:v>41030</c:v>
                </c:pt>
                <c:pt idx="25">
                  <c:v>41061</c:v>
                </c:pt>
                <c:pt idx="26">
                  <c:v>41091</c:v>
                </c:pt>
                <c:pt idx="27">
                  <c:v>41122</c:v>
                </c:pt>
                <c:pt idx="28">
                  <c:v>41153</c:v>
                </c:pt>
                <c:pt idx="29">
                  <c:v>41183</c:v>
                </c:pt>
                <c:pt idx="30">
                  <c:v>41214</c:v>
                </c:pt>
                <c:pt idx="31">
                  <c:v>41244</c:v>
                </c:pt>
                <c:pt idx="32">
                  <c:v>41275</c:v>
                </c:pt>
                <c:pt idx="33">
                  <c:v>41306</c:v>
                </c:pt>
                <c:pt idx="34">
                  <c:v>41334</c:v>
                </c:pt>
                <c:pt idx="35">
                  <c:v>41365</c:v>
                </c:pt>
                <c:pt idx="36">
                  <c:v>41395</c:v>
                </c:pt>
                <c:pt idx="37">
                  <c:v>41426</c:v>
                </c:pt>
                <c:pt idx="38">
                  <c:v>41456</c:v>
                </c:pt>
                <c:pt idx="39">
                  <c:v>41487</c:v>
                </c:pt>
                <c:pt idx="40">
                  <c:v>41518</c:v>
                </c:pt>
                <c:pt idx="41">
                  <c:v>41548</c:v>
                </c:pt>
                <c:pt idx="42">
                  <c:v>41579</c:v>
                </c:pt>
                <c:pt idx="43">
                  <c:v>41609</c:v>
                </c:pt>
                <c:pt idx="44">
                  <c:v>41640</c:v>
                </c:pt>
                <c:pt idx="45">
                  <c:v>41671</c:v>
                </c:pt>
                <c:pt idx="46">
                  <c:v>41699</c:v>
                </c:pt>
                <c:pt idx="47">
                  <c:v>41730</c:v>
                </c:pt>
                <c:pt idx="48">
                  <c:v>41760</c:v>
                </c:pt>
                <c:pt idx="49">
                  <c:v>41791</c:v>
                </c:pt>
                <c:pt idx="50">
                  <c:v>41821</c:v>
                </c:pt>
                <c:pt idx="51">
                  <c:v>41852</c:v>
                </c:pt>
                <c:pt idx="52">
                  <c:v>41883</c:v>
                </c:pt>
                <c:pt idx="53">
                  <c:v>41913</c:v>
                </c:pt>
                <c:pt idx="54">
                  <c:v>41944</c:v>
                </c:pt>
                <c:pt idx="55">
                  <c:v>41974</c:v>
                </c:pt>
                <c:pt idx="56">
                  <c:v>42005</c:v>
                </c:pt>
                <c:pt idx="57">
                  <c:v>42036</c:v>
                </c:pt>
                <c:pt idx="58">
                  <c:v>42064</c:v>
                </c:pt>
                <c:pt idx="59">
                  <c:v>42095</c:v>
                </c:pt>
                <c:pt idx="60">
                  <c:v>42125</c:v>
                </c:pt>
                <c:pt idx="61">
                  <c:v>42156</c:v>
                </c:pt>
                <c:pt idx="62">
                  <c:v>42186</c:v>
                </c:pt>
                <c:pt idx="63">
                  <c:v>42217</c:v>
                </c:pt>
                <c:pt idx="64">
                  <c:v>42248</c:v>
                </c:pt>
                <c:pt idx="65">
                  <c:v>42278</c:v>
                </c:pt>
                <c:pt idx="66">
                  <c:v>42309</c:v>
                </c:pt>
                <c:pt idx="67">
                  <c:v>42339</c:v>
                </c:pt>
                <c:pt idx="68">
                  <c:v>42370</c:v>
                </c:pt>
                <c:pt idx="69">
                  <c:v>42401</c:v>
                </c:pt>
                <c:pt idx="70">
                  <c:v>42430</c:v>
                </c:pt>
                <c:pt idx="71">
                  <c:v>42461</c:v>
                </c:pt>
                <c:pt idx="72">
                  <c:v>42491</c:v>
                </c:pt>
              </c:numCache>
            </c:numRef>
          </c:cat>
          <c:val>
            <c:numRef>
              <c:f>Plan2!$C$40:$C$112</c:f>
              <c:numCache>
                <c:formatCode>0.0</c:formatCode>
                <c:ptCount val="73"/>
                <c:pt idx="0">
                  <c:v>115.4</c:v>
                </c:pt>
                <c:pt idx="1">
                  <c:v>117.4</c:v>
                </c:pt>
                <c:pt idx="2">
                  <c:v>118.9</c:v>
                </c:pt>
                <c:pt idx="3">
                  <c:v>128.4</c:v>
                </c:pt>
                <c:pt idx="4">
                  <c:v>124.2</c:v>
                </c:pt>
                <c:pt idx="5">
                  <c:v>131.5</c:v>
                </c:pt>
                <c:pt idx="6">
                  <c:v>120.3</c:v>
                </c:pt>
                <c:pt idx="7">
                  <c:v>111.8</c:v>
                </c:pt>
                <c:pt idx="8">
                  <c:v>109.1</c:v>
                </c:pt>
                <c:pt idx="9">
                  <c:v>109.6</c:v>
                </c:pt>
                <c:pt idx="10">
                  <c:v>111.2</c:v>
                </c:pt>
                <c:pt idx="11">
                  <c:v>100.8</c:v>
                </c:pt>
                <c:pt idx="12">
                  <c:v>100.1</c:v>
                </c:pt>
                <c:pt idx="13">
                  <c:v>100.4</c:v>
                </c:pt>
                <c:pt idx="14">
                  <c:v>108.6</c:v>
                </c:pt>
                <c:pt idx="15">
                  <c:v>101.4</c:v>
                </c:pt>
                <c:pt idx="16">
                  <c:v>102.9</c:v>
                </c:pt>
                <c:pt idx="17">
                  <c:v>100.9</c:v>
                </c:pt>
                <c:pt idx="18">
                  <c:v>102.1</c:v>
                </c:pt>
                <c:pt idx="19">
                  <c:v>105.4</c:v>
                </c:pt>
                <c:pt idx="20">
                  <c:v>100.9</c:v>
                </c:pt>
                <c:pt idx="21">
                  <c:v>101.3</c:v>
                </c:pt>
                <c:pt idx="22">
                  <c:v>106.2</c:v>
                </c:pt>
                <c:pt idx="23">
                  <c:v>106.7</c:v>
                </c:pt>
                <c:pt idx="24">
                  <c:v>114.2</c:v>
                </c:pt>
                <c:pt idx="25">
                  <c:v>112.5</c:v>
                </c:pt>
                <c:pt idx="26">
                  <c:v>110.7</c:v>
                </c:pt>
                <c:pt idx="27">
                  <c:v>109.5</c:v>
                </c:pt>
                <c:pt idx="28">
                  <c:v>107.2</c:v>
                </c:pt>
                <c:pt idx="29">
                  <c:v>113.1</c:v>
                </c:pt>
                <c:pt idx="30">
                  <c:v>110.4</c:v>
                </c:pt>
                <c:pt idx="31">
                  <c:v>109</c:v>
                </c:pt>
                <c:pt idx="32">
                  <c:v>105.8</c:v>
                </c:pt>
                <c:pt idx="33">
                  <c:v>104</c:v>
                </c:pt>
                <c:pt idx="34">
                  <c:v>111.2</c:v>
                </c:pt>
                <c:pt idx="35">
                  <c:v>105.5</c:v>
                </c:pt>
                <c:pt idx="36">
                  <c:v>108.1</c:v>
                </c:pt>
                <c:pt idx="37">
                  <c:v>104.6</c:v>
                </c:pt>
                <c:pt idx="38">
                  <c:v>98.4</c:v>
                </c:pt>
                <c:pt idx="39">
                  <c:v>105.5</c:v>
                </c:pt>
                <c:pt idx="40">
                  <c:v>99.3</c:v>
                </c:pt>
                <c:pt idx="41">
                  <c:v>104.8</c:v>
                </c:pt>
                <c:pt idx="42">
                  <c:v>109.3</c:v>
                </c:pt>
                <c:pt idx="43">
                  <c:v>106.7</c:v>
                </c:pt>
                <c:pt idx="44">
                  <c:v>103.5</c:v>
                </c:pt>
                <c:pt idx="45">
                  <c:v>99.4</c:v>
                </c:pt>
                <c:pt idx="46">
                  <c:v>95.9</c:v>
                </c:pt>
                <c:pt idx="47">
                  <c:v>97.348688558878919</c:v>
                </c:pt>
                <c:pt idx="48">
                  <c:v>100.1</c:v>
                </c:pt>
                <c:pt idx="49">
                  <c:v>97.3</c:v>
                </c:pt>
                <c:pt idx="50">
                  <c:v>104.2</c:v>
                </c:pt>
                <c:pt idx="51">
                  <c:v>96.3</c:v>
                </c:pt>
                <c:pt idx="52">
                  <c:v>98.7</c:v>
                </c:pt>
                <c:pt idx="53">
                  <c:v>111.2</c:v>
                </c:pt>
                <c:pt idx="54">
                  <c:v>104.3</c:v>
                </c:pt>
                <c:pt idx="55">
                  <c:v>96.2</c:v>
                </c:pt>
                <c:pt idx="56">
                  <c:v>86.6</c:v>
                </c:pt>
                <c:pt idx="57">
                  <c:v>84.8</c:v>
                </c:pt>
                <c:pt idx="58">
                  <c:v>93.8</c:v>
                </c:pt>
                <c:pt idx="59">
                  <c:v>89.7</c:v>
                </c:pt>
                <c:pt idx="60">
                  <c:v>92.5</c:v>
                </c:pt>
                <c:pt idx="61">
                  <c:v>91.9</c:v>
                </c:pt>
                <c:pt idx="62">
                  <c:v>93.5</c:v>
                </c:pt>
                <c:pt idx="63">
                  <c:v>97.4</c:v>
                </c:pt>
                <c:pt idx="64">
                  <c:v>94.7</c:v>
                </c:pt>
                <c:pt idx="65">
                  <c:v>95.7</c:v>
                </c:pt>
                <c:pt idx="66">
                  <c:v>92.9</c:v>
                </c:pt>
                <c:pt idx="67">
                  <c:v>93.6</c:v>
                </c:pt>
                <c:pt idx="68">
                  <c:v>95.9</c:v>
                </c:pt>
                <c:pt idx="69">
                  <c:v>98.3</c:v>
                </c:pt>
                <c:pt idx="70">
                  <c:v>98.7</c:v>
                </c:pt>
                <c:pt idx="71">
                  <c:v>102.7</c:v>
                </c:pt>
                <c:pt idx="72">
                  <c:v>126.5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719600"/>
        <c:axId val="228719992"/>
      </c:lineChart>
      <c:dateAx>
        <c:axId val="2287196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8719992"/>
        <c:crosses val="autoZero"/>
        <c:auto val="1"/>
        <c:lblOffset val="100"/>
        <c:baseTimeUnit val="months"/>
        <c:majorUnit val="12"/>
        <c:majorTimeUnit val="months"/>
        <c:minorUnit val="12"/>
        <c:minorTimeUnit val="months"/>
      </c:dateAx>
      <c:valAx>
        <c:axId val="228719992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871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Plan2!$J$1</c:f>
              <c:strCache>
                <c:ptCount val="1"/>
                <c:pt idx="0">
                  <c:v>Situação Financeira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72"/>
              <c:layout>
                <c:manualLayout>
                  <c:x val="0"/>
                  <c:y val="-2.477601948861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Plan2!$I$40:$I$112</c:f>
              <c:numCache>
                <c:formatCode>mmm\-yy</c:formatCode>
                <c:ptCount val="73"/>
                <c:pt idx="0">
                  <c:v>40299</c:v>
                </c:pt>
                <c:pt idx="1">
                  <c:v>40330</c:v>
                </c:pt>
                <c:pt idx="2">
                  <c:v>40360</c:v>
                </c:pt>
                <c:pt idx="3">
                  <c:v>40391</c:v>
                </c:pt>
                <c:pt idx="4">
                  <c:v>40422</c:v>
                </c:pt>
                <c:pt idx="5">
                  <c:v>40452</c:v>
                </c:pt>
                <c:pt idx="6">
                  <c:v>40483</c:v>
                </c:pt>
                <c:pt idx="7">
                  <c:v>40513</c:v>
                </c:pt>
                <c:pt idx="8">
                  <c:v>40544</c:v>
                </c:pt>
                <c:pt idx="9">
                  <c:v>40575</c:v>
                </c:pt>
                <c:pt idx="10">
                  <c:v>40603</c:v>
                </c:pt>
                <c:pt idx="11">
                  <c:v>40634</c:v>
                </c:pt>
                <c:pt idx="12">
                  <c:v>40664</c:v>
                </c:pt>
                <c:pt idx="13">
                  <c:v>40695</c:v>
                </c:pt>
                <c:pt idx="14">
                  <c:v>40725</c:v>
                </c:pt>
                <c:pt idx="15">
                  <c:v>40756</c:v>
                </c:pt>
                <c:pt idx="16">
                  <c:v>40787</c:v>
                </c:pt>
                <c:pt idx="17">
                  <c:v>40817</c:v>
                </c:pt>
                <c:pt idx="18">
                  <c:v>40848</c:v>
                </c:pt>
                <c:pt idx="19">
                  <c:v>40878</c:v>
                </c:pt>
                <c:pt idx="20">
                  <c:v>40909</c:v>
                </c:pt>
                <c:pt idx="21">
                  <c:v>40940</c:v>
                </c:pt>
                <c:pt idx="22">
                  <c:v>40969</c:v>
                </c:pt>
                <c:pt idx="23">
                  <c:v>41000</c:v>
                </c:pt>
                <c:pt idx="24">
                  <c:v>41030</c:v>
                </c:pt>
                <c:pt idx="25">
                  <c:v>41061</c:v>
                </c:pt>
                <c:pt idx="26">
                  <c:v>41091</c:v>
                </c:pt>
                <c:pt idx="27">
                  <c:v>41122</c:v>
                </c:pt>
                <c:pt idx="28">
                  <c:v>41153</c:v>
                </c:pt>
                <c:pt idx="29">
                  <c:v>41183</c:v>
                </c:pt>
                <c:pt idx="30">
                  <c:v>41214</c:v>
                </c:pt>
                <c:pt idx="31">
                  <c:v>41244</c:v>
                </c:pt>
                <c:pt idx="32">
                  <c:v>41275</c:v>
                </c:pt>
                <c:pt idx="33">
                  <c:v>41306</c:v>
                </c:pt>
                <c:pt idx="34">
                  <c:v>41334</c:v>
                </c:pt>
                <c:pt idx="35">
                  <c:v>41365</c:v>
                </c:pt>
                <c:pt idx="36">
                  <c:v>41395</c:v>
                </c:pt>
                <c:pt idx="37">
                  <c:v>41426</c:v>
                </c:pt>
                <c:pt idx="38">
                  <c:v>41456</c:v>
                </c:pt>
                <c:pt idx="39">
                  <c:v>41487</c:v>
                </c:pt>
                <c:pt idx="40">
                  <c:v>41518</c:v>
                </c:pt>
                <c:pt idx="41">
                  <c:v>41548</c:v>
                </c:pt>
                <c:pt idx="42">
                  <c:v>41579</c:v>
                </c:pt>
                <c:pt idx="43">
                  <c:v>41609</c:v>
                </c:pt>
                <c:pt idx="44">
                  <c:v>41640</c:v>
                </c:pt>
                <c:pt idx="45">
                  <c:v>41671</c:v>
                </c:pt>
                <c:pt idx="46">
                  <c:v>41699</c:v>
                </c:pt>
                <c:pt idx="47">
                  <c:v>41730</c:v>
                </c:pt>
                <c:pt idx="48">
                  <c:v>41760</c:v>
                </c:pt>
                <c:pt idx="49">
                  <c:v>41791</c:v>
                </c:pt>
                <c:pt idx="50">
                  <c:v>41821</c:v>
                </c:pt>
                <c:pt idx="51">
                  <c:v>41852</c:v>
                </c:pt>
                <c:pt idx="52">
                  <c:v>41883</c:v>
                </c:pt>
                <c:pt idx="53">
                  <c:v>41913</c:v>
                </c:pt>
                <c:pt idx="54">
                  <c:v>41944</c:v>
                </c:pt>
                <c:pt idx="55">
                  <c:v>41974</c:v>
                </c:pt>
                <c:pt idx="56">
                  <c:v>42005</c:v>
                </c:pt>
                <c:pt idx="57">
                  <c:v>42036</c:v>
                </c:pt>
                <c:pt idx="58">
                  <c:v>42064</c:v>
                </c:pt>
                <c:pt idx="59">
                  <c:v>42095</c:v>
                </c:pt>
                <c:pt idx="60">
                  <c:v>42125</c:v>
                </c:pt>
                <c:pt idx="61">
                  <c:v>42156</c:v>
                </c:pt>
                <c:pt idx="62">
                  <c:v>42186</c:v>
                </c:pt>
                <c:pt idx="63">
                  <c:v>42217</c:v>
                </c:pt>
                <c:pt idx="64">
                  <c:v>42248</c:v>
                </c:pt>
                <c:pt idx="65">
                  <c:v>42278</c:v>
                </c:pt>
                <c:pt idx="66">
                  <c:v>42309</c:v>
                </c:pt>
                <c:pt idx="67">
                  <c:v>42339</c:v>
                </c:pt>
                <c:pt idx="68">
                  <c:v>42370</c:v>
                </c:pt>
                <c:pt idx="69">
                  <c:v>42401</c:v>
                </c:pt>
                <c:pt idx="70">
                  <c:v>42430</c:v>
                </c:pt>
                <c:pt idx="71">
                  <c:v>42461</c:v>
                </c:pt>
                <c:pt idx="72">
                  <c:v>42491</c:v>
                </c:pt>
              </c:numCache>
            </c:numRef>
          </c:cat>
          <c:val>
            <c:numRef>
              <c:f>Plan2!$J$40:$J$112</c:f>
              <c:numCache>
                <c:formatCode>0.0</c:formatCode>
                <c:ptCount val="73"/>
                <c:pt idx="0">
                  <c:v>114.1</c:v>
                </c:pt>
                <c:pt idx="1">
                  <c:v>115.5</c:v>
                </c:pt>
                <c:pt idx="2">
                  <c:v>116.5</c:v>
                </c:pt>
                <c:pt idx="3">
                  <c:v>117.2</c:v>
                </c:pt>
                <c:pt idx="4">
                  <c:v>117.5</c:v>
                </c:pt>
                <c:pt idx="5">
                  <c:v>117.4</c:v>
                </c:pt>
                <c:pt idx="6">
                  <c:v>117.7</c:v>
                </c:pt>
                <c:pt idx="7">
                  <c:v>117.2</c:v>
                </c:pt>
                <c:pt idx="8">
                  <c:v>114.7</c:v>
                </c:pt>
                <c:pt idx="9">
                  <c:v>113.3</c:v>
                </c:pt>
                <c:pt idx="10">
                  <c:v>111.6</c:v>
                </c:pt>
                <c:pt idx="11">
                  <c:v>113.8</c:v>
                </c:pt>
                <c:pt idx="12">
                  <c:v>112.8</c:v>
                </c:pt>
                <c:pt idx="13">
                  <c:v>111.7</c:v>
                </c:pt>
                <c:pt idx="14">
                  <c:v>113.7</c:v>
                </c:pt>
                <c:pt idx="15">
                  <c:v>112.8</c:v>
                </c:pt>
                <c:pt idx="16">
                  <c:v>111.2</c:v>
                </c:pt>
                <c:pt idx="17">
                  <c:v>113.7</c:v>
                </c:pt>
                <c:pt idx="18">
                  <c:v>114.4</c:v>
                </c:pt>
                <c:pt idx="19">
                  <c:v>114.7</c:v>
                </c:pt>
                <c:pt idx="20">
                  <c:v>115.9</c:v>
                </c:pt>
                <c:pt idx="21">
                  <c:v>115.7</c:v>
                </c:pt>
                <c:pt idx="22">
                  <c:v>114</c:v>
                </c:pt>
                <c:pt idx="23">
                  <c:v>112.8</c:v>
                </c:pt>
                <c:pt idx="24">
                  <c:v>114.4</c:v>
                </c:pt>
                <c:pt idx="25">
                  <c:v>111</c:v>
                </c:pt>
                <c:pt idx="26">
                  <c:v>112.5</c:v>
                </c:pt>
                <c:pt idx="27">
                  <c:v>114.9</c:v>
                </c:pt>
                <c:pt idx="28">
                  <c:v>115</c:v>
                </c:pt>
                <c:pt idx="29">
                  <c:v>115.6</c:v>
                </c:pt>
                <c:pt idx="30">
                  <c:v>117.8</c:v>
                </c:pt>
                <c:pt idx="31">
                  <c:v>115.1</c:v>
                </c:pt>
                <c:pt idx="32">
                  <c:v>113.5</c:v>
                </c:pt>
                <c:pt idx="33">
                  <c:v>112.8</c:v>
                </c:pt>
                <c:pt idx="34">
                  <c:v>113.4</c:v>
                </c:pt>
                <c:pt idx="35">
                  <c:v>109.9</c:v>
                </c:pt>
                <c:pt idx="36">
                  <c:v>113.1</c:v>
                </c:pt>
                <c:pt idx="37">
                  <c:v>109.7</c:v>
                </c:pt>
                <c:pt idx="38">
                  <c:v>109.8</c:v>
                </c:pt>
                <c:pt idx="39">
                  <c:v>109</c:v>
                </c:pt>
                <c:pt idx="40">
                  <c:v>109.3</c:v>
                </c:pt>
                <c:pt idx="41">
                  <c:v>110.2</c:v>
                </c:pt>
                <c:pt idx="42">
                  <c:v>110.4</c:v>
                </c:pt>
                <c:pt idx="43">
                  <c:v>109.3</c:v>
                </c:pt>
                <c:pt idx="44">
                  <c:v>113.4</c:v>
                </c:pt>
                <c:pt idx="45">
                  <c:v>109.5</c:v>
                </c:pt>
                <c:pt idx="46">
                  <c:v>107.7</c:v>
                </c:pt>
                <c:pt idx="47">
                  <c:v>107.7765621790103</c:v>
                </c:pt>
                <c:pt idx="48">
                  <c:v>106</c:v>
                </c:pt>
                <c:pt idx="49">
                  <c:v>104.4</c:v>
                </c:pt>
                <c:pt idx="50">
                  <c:v>109.9</c:v>
                </c:pt>
                <c:pt idx="51">
                  <c:v>107.1</c:v>
                </c:pt>
                <c:pt idx="52">
                  <c:v>109.4</c:v>
                </c:pt>
                <c:pt idx="53">
                  <c:v>110.2</c:v>
                </c:pt>
                <c:pt idx="54">
                  <c:v>108.3</c:v>
                </c:pt>
                <c:pt idx="55">
                  <c:v>110.3</c:v>
                </c:pt>
                <c:pt idx="56">
                  <c:v>105</c:v>
                </c:pt>
                <c:pt idx="57">
                  <c:v>97</c:v>
                </c:pt>
                <c:pt idx="58">
                  <c:v>86.7</c:v>
                </c:pt>
                <c:pt idx="59">
                  <c:v>93.4</c:v>
                </c:pt>
                <c:pt idx="60">
                  <c:v>92.5</c:v>
                </c:pt>
                <c:pt idx="61">
                  <c:v>83.4</c:v>
                </c:pt>
                <c:pt idx="62">
                  <c:v>87</c:v>
                </c:pt>
                <c:pt idx="63">
                  <c:v>87.3</c:v>
                </c:pt>
                <c:pt idx="64">
                  <c:v>84.1</c:v>
                </c:pt>
                <c:pt idx="65">
                  <c:v>82.5</c:v>
                </c:pt>
                <c:pt idx="66">
                  <c:v>85.5</c:v>
                </c:pt>
                <c:pt idx="67">
                  <c:v>83.5</c:v>
                </c:pt>
                <c:pt idx="68">
                  <c:v>85.5</c:v>
                </c:pt>
                <c:pt idx="69">
                  <c:v>85.5</c:v>
                </c:pt>
                <c:pt idx="70">
                  <c:v>83</c:v>
                </c:pt>
                <c:pt idx="71">
                  <c:v>82.7</c:v>
                </c:pt>
                <c:pt idx="72">
                  <c:v>86.4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Plan2!$K$1</c:f>
              <c:strCache>
                <c:ptCount val="1"/>
                <c:pt idx="0">
                  <c:v>Endividamento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72"/>
              <c:layout>
                <c:manualLayout>
                  <c:x val="0"/>
                  <c:y val="-3.18548821996423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ED7D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Plan2!$I$40:$I$112</c:f>
              <c:numCache>
                <c:formatCode>mmm\-yy</c:formatCode>
                <c:ptCount val="73"/>
                <c:pt idx="0">
                  <c:v>40299</c:v>
                </c:pt>
                <c:pt idx="1">
                  <c:v>40330</c:v>
                </c:pt>
                <c:pt idx="2">
                  <c:v>40360</c:v>
                </c:pt>
                <c:pt idx="3">
                  <c:v>40391</c:v>
                </c:pt>
                <c:pt idx="4">
                  <c:v>40422</c:v>
                </c:pt>
                <c:pt idx="5">
                  <c:v>40452</c:v>
                </c:pt>
                <c:pt idx="6">
                  <c:v>40483</c:v>
                </c:pt>
                <c:pt idx="7">
                  <c:v>40513</c:v>
                </c:pt>
                <c:pt idx="8">
                  <c:v>40544</c:v>
                </c:pt>
                <c:pt idx="9">
                  <c:v>40575</c:v>
                </c:pt>
                <c:pt idx="10">
                  <c:v>40603</c:v>
                </c:pt>
                <c:pt idx="11">
                  <c:v>40634</c:v>
                </c:pt>
                <c:pt idx="12">
                  <c:v>40664</c:v>
                </c:pt>
                <c:pt idx="13">
                  <c:v>40695</c:v>
                </c:pt>
                <c:pt idx="14">
                  <c:v>40725</c:v>
                </c:pt>
                <c:pt idx="15">
                  <c:v>40756</c:v>
                </c:pt>
                <c:pt idx="16">
                  <c:v>40787</c:v>
                </c:pt>
                <c:pt idx="17">
                  <c:v>40817</c:v>
                </c:pt>
                <c:pt idx="18">
                  <c:v>40848</c:v>
                </c:pt>
                <c:pt idx="19">
                  <c:v>40878</c:v>
                </c:pt>
                <c:pt idx="20">
                  <c:v>40909</c:v>
                </c:pt>
                <c:pt idx="21">
                  <c:v>40940</c:v>
                </c:pt>
                <c:pt idx="22">
                  <c:v>40969</c:v>
                </c:pt>
                <c:pt idx="23">
                  <c:v>41000</c:v>
                </c:pt>
                <c:pt idx="24">
                  <c:v>41030</c:v>
                </c:pt>
                <c:pt idx="25">
                  <c:v>41061</c:v>
                </c:pt>
                <c:pt idx="26">
                  <c:v>41091</c:v>
                </c:pt>
                <c:pt idx="27">
                  <c:v>41122</c:v>
                </c:pt>
                <c:pt idx="28">
                  <c:v>41153</c:v>
                </c:pt>
                <c:pt idx="29">
                  <c:v>41183</c:v>
                </c:pt>
                <c:pt idx="30">
                  <c:v>41214</c:v>
                </c:pt>
                <c:pt idx="31">
                  <c:v>41244</c:v>
                </c:pt>
                <c:pt idx="32">
                  <c:v>41275</c:v>
                </c:pt>
                <c:pt idx="33">
                  <c:v>41306</c:v>
                </c:pt>
                <c:pt idx="34">
                  <c:v>41334</c:v>
                </c:pt>
                <c:pt idx="35">
                  <c:v>41365</c:v>
                </c:pt>
                <c:pt idx="36">
                  <c:v>41395</c:v>
                </c:pt>
                <c:pt idx="37">
                  <c:v>41426</c:v>
                </c:pt>
                <c:pt idx="38">
                  <c:v>41456</c:v>
                </c:pt>
                <c:pt idx="39">
                  <c:v>41487</c:v>
                </c:pt>
                <c:pt idx="40">
                  <c:v>41518</c:v>
                </c:pt>
                <c:pt idx="41">
                  <c:v>41548</c:v>
                </c:pt>
                <c:pt idx="42">
                  <c:v>41579</c:v>
                </c:pt>
                <c:pt idx="43">
                  <c:v>41609</c:v>
                </c:pt>
                <c:pt idx="44">
                  <c:v>41640</c:v>
                </c:pt>
                <c:pt idx="45">
                  <c:v>41671</c:v>
                </c:pt>
                <c:pt idx="46">
                  <c:v>41699</c:v>
                </c:pt>
                <c:pt idx="47">
                  <c:v>41730</c:v>
                </c:pt>
                <c:pt idx="48">
                  <c:v>41760</c:v>
                </c:pt>
                <c:pt idx="49">
                  <c:v>41791</c:v>
                </c:pt>
                <c:pt idx="50">
                  <c:v>41821</c:v>
                </c:pt>
                <c:pt idx="51">
                  <c:v>41852</c:v>
                </c:pt>
                <c:pt idx="52">
                  <c:v>41883</c:v>
                </c:pt>
                <c:pt idx="53">
                  <c:v>41913</c:v>
                </c:pt>
                <c:pt idx="54">
                  <c:v>41944</c:v>
                </c:pt>
                <c:pt idx="55">
                  <c:v>41974</c:v>
                </c:pt>
                <c:pt idx="56">
                  <c:v>42005</c:v>
                </c:pt>
                <c:pt idx="57">
                  <c:v>42036</c:v>
                </c:pt>
                <c:pt idx="58">
                  <c:v>42064</c:v>
                </c:pt>
                <c:pt idx="59">
                  <c:v>42095</c:v>
                </c:pt>
                <c:pt idx="60">
                  <c:v>42125</c:v>
                </c:pt>
                <c:pt idx="61">
                  <c:v>42156</c:v>
                </c:pt>
                <c:pt idx="62">
                  <c:v>42186</c:v>
                </c:pt>
                <c:pt idx="63">
                  <c:v>42217</c:v>
                </c:pt>
                <c:pt idx="64">
                  <c:v>42248</c:v>
                </c:pt>
                <c:pt idx="65">
                  <c:v>42278</c:v>
                </c:pt>
                <c:pt idx="66">
                  <c:v>42309</c:v>
                </c:pt>
                <c:pt idx="67">
                  <c:v>42339</c:v>
                </c:pt>
                <c:pt idx="68">
                  <c:v>42370</c:v>
                </c:pt>
                <c:pt idx="69">
                  <c:v>42401</c:v>
                </c:pt>
                <c:pt idx="70">
                  <c:v>42430</c:v>
                </c:pt>
                <c:pt idx="71">
                  <c:v>42461</c:v>
                </c:pt>
                <c:pt idx="72">
                  <c:v>42491</c:v>
                </c:pt>
              </c:numCache>
            </c:numRef>
          </c:cat>
          <c:val>
            <c:numRef>
              <c:f>Plan2!$K$40:$K$112</c:f>
              <c:numCache>
                <c:formatCode>0.0</c:formatCode>
                <c:ptCount val="73"/>
                <c:pt idx="0">
                  <c:v>108.5</c:v>
                </c:pt>
                <c:pt idx="1">
                  <c:v>109.6</c:v>
                </c:pt>
                <c:pt idx="2">
                  <c:v>113</c:v>
                </c:pt>
                <c:pt idx="3">
                  <c:v>111.9</c:v>
                </c:pt>
                <c:pt idx="4">
                  <c:v>110.4</c:v>
                </c:pt>
                <c:pt idx="5">
                  <c:v>114.1</c:v>
                </c:pt>
                <c:pt idx="6">
                  <c:v>109.5</c:v>
                </c:pt>
                <c:pt idx="7">
                  <c:v>109.5</c:v>
                </c:pt>
                <c:pt idx="8">
                  <c:v>112.1</c:v>
                </c:pt>
                <c:pt idx="9">
                  <c:v>109.8</c:v>
                </c:pt>
                <c:pt idx="10">
                  <c:v>109.4</c:v>
                </c:pt>
                <c:pt idx="11">
                  <c:v>105.8</c:v>
                </c:pt>
                <c:pt idx="12">
                  <c:v>104.9</c:v>
                </c:pt>
                <c:pt idx="13">
                  <c:v>105.6</c:v>
                </c:pt>
                <c:pt idx="14">
                  <c:v>106.9</c:v>
                </c:pt>
                <c:pt idx="15">
                  <c:v>105.6</c:v>
                </c:pt>
                <c:pt idx="16">
                  <c:v>105.6</c:v>
                </c:pt>
                <c:pt idx="17">
                  <c:v>108.3</c:v>
                </c:pt>
                <c:pt idx="18">
                  <c:v>107.4</c:v>
                </c:pt>
                <c:pt idx="19">
                  <c:v>105.5</c:v>
                </c:pt>
                <c:pt idx="20">
                  <c:v>107.2</c:v>
                </c:pt>
                <c:pt idx="21">
                  <c:v>106.5</c:v>
                </c:pt>
                <c:pt idx="22">
                  <c:v>108.3</c:v>
                </c:pt>
                <c:pt idx="23">
                  <c:v>106.5</c:v>
                </c:pt>
                <c:pt idx="24">
                  <c:v>105.1</c:v>
                </c:pt>
                <c:pt idx="25">
                  <c:v>105.3</c:v>
                </c:pt>
                <c:pt idx="26">
                  <c:v>109.9</c:v>
                </c:pt>
                <c:pt idx="27">
                  <c:v>107.9</c:v>
                </c:pt>
                <c:pt idx="28">
                  <c:v>103.9</c:v>
                </c:pt>
                <c:pt idx="29">
                  <c:v>111.6</c:v>
                </c:pt>
                <c:pt idx="30">
                  <c:v>107.4</c:v>
                </c:pt>
                <c:pt idx="31">
                  <c:v>108.1</c:v>
                </c:pt>
                <c:pt idx="32">
                  <c:v>106.6</c:v>
                </c:pt>
                <c:pt idx="33">
                  <c:v>106.2</c:v>
                </c:pt>
                <c:pt idx="34">
                  <c:v>108.6</c:v>
                </c:pt>
                <c:pt idx="35">
                  <c:v>105.9</c:v>
                </c:pt>
                <c:pt idx="36">
                  <c:v>106.3</c:v>
                </c:pt>
                <c:pt idx="37">
                  <c:v>104.4</c:v>
                </c:pt>
                <c:pt idx="38">
                  <c:v>105.8</c:v>
                </c:pt>
                <c:pt idx="39">
                  <c:v>103.1</c:v>
                </c:pt>
                <c:pt idx="40">
                  <c:v>106</c:v>
                </c:pt>
                <c:pt idx="41">
                  <c:v>102.5</c:v>
                </c:pt>
                <c:pt idx="42">
                  <c:v>103</c:v>
                </c:pt>
                <c:pt idx="43">
                  <c:v>105.1</c:v>
                </c:pt>
                <c:pt idx="44">
                  <c:v>107.6</c:v>
                </c:pt>
                <c:pt idx="45">
                  <c:v>104.2</c:v>
                </c:pt>
                <c:pt idx="46">
                  <c:v>103.9</c:v>
                </c:pt>
                <c:pt idx="47">
                  <c:v>105.17783030230341</c:v>
                </c:pt>
                <c:pt idx="48">
                  <c:v>101.7</c:v>
                </c:pt>
                <c:pt idx="49">
                  <c:v>105.1</c:v>
                </c:pt>
                <c:pt idx="50">
                  <c:v>105.1</c:v>
                </c:pt>
                <c:pt idx="51">
                  <c:v>103.4</c:v>
                </c:pt>
                <c:pt idx="52">
                  <c:v>104.8</c:v>
                </c:pt>
                <c:pt idx="53">
                  <c:v>105.5</c:v>
                </c:pt>
                <c:pt idx="54">
                  <c:v>101</c:v>
                </c:pt>
                <c:pt idx="55">
                  <c:v>100.9</c:v>
                </c:pt>
                <c:pt idx="56">
                  <c:v>101.4</c:v>
                </c:pt>
                <c:pt idx="57">
                  <c:v>97.5</c:v>
                </c:pt>
                <c:pt idx="58">
                  <c:v>93.3</c:v>
                </c:pt>
                <c:pt idx="59">
                  <c:v>93.6</c:v>
                </c:pt>
                <c:pt idx="60">
                  <c:v>95.4</c:v>
                </c:pt>
                <c:pt idx="61">
                  <c:v>91.8</c:v>
                </c:pt>
                <c:pt idx="62">
                  <c:v>93</c:v>
                </c:pt>
                <c:pt idx="63">
                  <c:v>93.5</c:v>
                </c:pt>
                <c:pt idx="64">
                  <c:v>91.8</c:v>
                </c:pt>
                <c:pt idx="65">
                  <c:v>90.6</c:v>
                </c:pt>
                <c:pt idx="66">
                  <c:v>93.1</c:v>
                </c:pt>
                <c:pt idx="67">
                  <c:v>92.7</c:v>
                </c:pt>
                <c:pt idx="68">
                  <c:v>97</c:v>
                </c:pt>
                <c:pt idx="69">
                  <c:v>92.9</c:v>
                </c:pt>
                <c:pt idx="70">
                  <c:v>94.9</c:v>
                </c:pt>
                <c:pt idx="71">
                  <c:v>89.9</c:v>
                </c:pt>
                <c:pt idx="72">
                  <c:v>95.4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720776"/>
        <c:axId val="228721168"/>
      </c:lineChart>
      <c:dateAx>
        <c:axId val="2287207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8721168"/>
        <c:crosses val="autoZero"/>
        <c:auto val="1"/>
        <c:lblOffset val="100"/>
        <c:baseTimeUnit val="months"/>
        <c:majorUnit val="12"/>
        <c:majorTimeUnit val="months"/>
        <c:minorUnit val="12"/>
        <c:minorTimeUnit val="months"/>
      </c:dateAx>
      <c:valAx>
        <c:axId val="228721168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8720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'[TSB_editoração (6).xlsx]GRAF_IMD'!$B$4</c:f>
              <c:strCache>
                <c:ptCount val="1"/>
                <c:pt idx="0">
                  <c:v>IMD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4169919823684759E-2"/>
                  <c:y val="-2.965510567258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6"/>
              <c:layout>
                <c:manualLayout>
                  <c:x val="-3.1729211264850218E-2"/>
                  <c:y val="1.9770070448388709E-2"/>
                </c:manualLayout>
              </c:layout>
              <c:tx>
                <c:rich>
                  <a:bodyPr/>
                  <a:lstStyle/>
                  <a:p>
                    <a:fld id="{40234DBF-426D-40C1-B200-83C2B232915B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8"/>
              <c:layout>
                <c:manualLayout>
                  <c:x val="-9.7628342353385002E-3"/>
                  <c:y val="-3.6245129155379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'TSB_editoração (6).xlsx'!ANO_IMD</c:f>
              <c:multiLvlStrCache>
                <c:ptCount val="69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</c:lvl>
                <c:lvl>
                  <c:pt idx="0">
                    <c:v>99</c:v>
                  </c:pt>
                  <c:pt idx="4">
                    <c:v>00</c:v>
                  </c:pt>
                  <c:pt idx="8">
                    <c:v>01</c:v>
                  </c:pt>
                  <c:pt idx="12">
                    <c:v>02</c:v>
                  </c:pt>
                  <c:pt idx="16">
                    <c:v>03</c:v>
                  </c:pt>
                  <c:pt idx="20">
                    <c:v>04</c:v>
                  </c:pt>
                  <c:pt idx="24">
                    <c:v>05</c:v>
                  </c:pt>
                  <c:pt idx="28">
                    <c:v>06</c:v>
                  </c:pt>
                  <c:pt idx="32">
                    <c:v>07</c:v>
                  </c:pt>
                  <c:pt idx="36">
                    <c:v>08</c:v>
                  </c:pt>
                  <c:pt idx="40">
                    <c:v>09</c:v>
                  </c:pt>
                  <c:pt idx="44">
                    <c:v>10</c:v>
                  </c:pt>
                  <c:pt idx="48">
                    <c:v>11</c:v>
                  </c:pt>
                  <c:pt idx="52">
                    <c:v>12</c:v>
                  </c:pt>
                  <c:pt idx="56">
                    <c:v>13</c:v>
                  </c:pt>
                  <c:pt idx="60">
                    <c:v>14</c:v>
                  </c:pt>
                  <c:pt idx="64">
                    <c:v>15</c:v>
                  </c:pt>
                  <c:pt idx="68">
                    <c:v>16</c:v>
                  </c:pt>
                </c:lvl>
              </c:multiLvlStrCache>
            </c:multiLvlStrRef>
          </c:cat>
          <c:val>
            <c:numRef>
              <c:f>'TSB_editoração (6).xlsx'!DADOS_IMD</c:f>
              <c:numCache>
                <c:formatCode>0.0</c:formatCode>
                <c:ptCount val="69"/>
                <c:pt idx="0">
                  <c:v>103</c:v>
                </c:pt>
                <c:pt idx="1">
                  <c:v>107.3</c:v>
                </c:pt>
                <c:pt idx="2">
                  <c:v>104.4</c:v>
                </c:pt>
                <c:pt idx="3">
                  <c:v>103.2</c:v>
                </c:pt>
                <c:pt idx="4">
                  <c:v>98.4</c:v>
                </c:pt>
                <c:pt idx="5">
                  <c:v>100.5</c:v>
                </c:pt>
                <c:pt idx="6">
                  <c:v>100.7</c:v>
                </c:pt>
                <c:pt idx="7">
                  <c:v>97.2</c:v>
                </c:pt>
                <c:pt idx="8">
                  <c:v>99.6</c:v>
                </c:pt>
                <c:pt idx="10">
                  <c:v>98</c:v>
                </c:pt>
                <c:pt idx="11">
                  <c:v>99.1</c:v>
                </c:pt>
                <c:pt idx="12">
                  <c:v>98.3</c:v>
                </c:pt>
                <c:pt idx="13">
                  <c:v>99</c:v>
                </c:pt>
                <c:pt idx="14">
                  <c:v>97.8</c:v>
                </c:pt>
                <c:pt idx="15">
                  <c:v>95.7</c:v>
                </c:pt>
                <c:pt idx="16">
                  <c:v>100.4</c:v>
                </c:pt>
                <c:pt idx="17">
                  <c:v>100.6</c:v>
                </c:pt>
                <c:pt idx="18">
                  <c:v>100.1</c:v>
                </c:pt>
                <c:pt idx="19">
                  <c:v>98.9</c:v>
                </c:pt>
                <c:pt idx="20">
                  <c:v>98.5</c:v>
                </c:pt>
                <c:pt idx="21">
                  <c:v>97.4</c:v>
                </c:pt>
                <c:pt idx="22">
                  <c:v>96</c:v>
                </c:pt>
                <c:pt idx="23">
                  <c:v>97.5</c:v>
                </c:pt>
                <c:pt idx="24">
                  <c:v>95.2</c:v>
                </c:pt>
                <c:pt idx="25">
                  <c:v>97.7</c:v>
                </c:pt>
                <c:pt idx="26">
                  <c:v>94.9</c:v>
                </c:pt>
                <c:pt idx="27">
                  <c:v>96.2</c:v>
                </c:pt>
                <c:pt idx="28">
                  <c:v>94.1</c:v>
                </c:pt>
                <c:pt idx="29">
                  <c:v>92.4</c:v>
                </c:pt>
                <c:pt idx="30">
                  <c:v>87.2</c:v>
                </c:pt>
                <c:pt idx="31">
                  <c:v>82.8</c:v>
                </c:pt>
                <c:pt idx="32">
                  <c:v>90.7</c:v>
                </c:pt>
                <c:pt idx="33">
                  <c:v>88.6</c:v>
                </c:pt>
                <c:pt idx="34">
                  <c:v>85.4</c:v>
                </c:pt>
                <c:pt idx="35">
                  <c:v>81.599999999999994</c:v>
                </c:pt>
                <c:pt idx="36">
                  <c:v>80.099999999999994</c:v>
                </c:pt>
                <c:pt idx="37">
                  <c:v>83.2</c:v>
                </c:pt>
                <c:pt idx="38">
                  <c:v>80.900000000000006</c:v>
                </c:pt>
                <c:pt idx="39">
                  <c:v>85</c:v>
                </c:pt>
                <c:pt idx="40">
                  <c:v>88.5</c:v>
                </c:pt>
                <c:pt idx="41">
                  <c:v>81</c:v>
                </c:pt>
                <c:pt idx="42">
                  <c:v>81.2</c:v>
                </c:pt>
                <c:pt idx="43">
                  <c:v>77.900000000000006</c:v>
                </c:pt>
                <c:pt idx="44">
                  <c:v>74.7</c:v>
                </c:pt>
                <c:pt idx="45">
                  <c:v>75</c:v>
                </c:pt>
                <c:pt idx="46">
                  <c:v>73.8</c:v>
                </c:pt>
                <c:pt idx="47">
                  <c:v>72.2</c:v>
                </c:pt>
                <c:pt idx="48">
                  <c:v>74.400000000000006</c:v>
                </c:pt>
                <c:pt idx="49">
                  <c:v>74.599999999999994</c:v>
                </c:pt>
                <c:pt idx="50">
                  <c:v>71.599999999999994</c:v>
                </c:pt>
                <c:pt idx="51">
                  <c:v>76.5</c:v>
                </c:pt>
                <c:pt idx="52">
                  <c:v>73.5</c:v>
                </c:pt>
                <c:pt idx="53">
                  <c:v>74.7</c:v>
                </c:pt>
                <c:pt idx="54" formatCode="General">
                  <c:v>75.3</c:v>
                </c:pt>
                <c:pt idx="55" formatCode="General">
                  <c:v>74.5</c:v>
                </c:pt>
                <c:pt idx="56" formatCode="General">
                  <c:v>69</c:v>
                </c:pt>
                <c:pt idx="57" formatCode="General">
                  <c:v>71.3</c:v>
                </c:pt>
                <c:pt idx="58" formatCode="General">
                  <c:v>72.5</c:v>
                </c:pt>
                <c:pt idx="59" formatCode="General">
                  <c:v>73</c:v>
                </c:pt>
                <c:pt idx="60" formatCode="General">
                  <c:v>73.599999999999994</c:v>
                </c:pt>
                <c:pt idx="61" formatCode="General">
                  <c:v>76.099999999999994</c:v>
                </c:pt>
                <c:pt idx="62" formatCode="General">
                  <c:v>77</c:v>
                </c:pt>
                <c:pt idx="63" formatCode="General">
                  <c:v>74.8</c:v>
                </c:pt>
                <c:pt idx="64" formatCode="General">
                  <c:v>98.8</c:v>
                </c:pt>
                <c:pt idx="65" formatCode="General">
                  <c:v>104.1</c:v>
                </c:pt>
                <c:pt idx="66" formatCode="General">
                  <c:v>105.9</c:v>
                </c:pt>
                <c:pt idx="67" formatCode="General">
                  <c:v>102.3</c:v>
                </c:pt>
                <c:pt idx="68" formatCode="General">
                  <c:v>106.5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'[TSB_editoração (6).xlsx]GRAF_IMD'!$B$5</c:f>
              <c:strCache>
                <c:ptCount val="1"/>
              </c:strCache>
            </c:strRef>
          </c:tx>
          <c:marker>
            <c:symbol val="none"/>
          </c:marker>
          <c:val>
            <c:numRef>
              <c:f>'[TSB_editoração (6).xlsx]GRAF_IMD'!$C$5:$BS$5</c:f>
              <c:numCache>
                <c:formatCode>0.0</c:formatCode>
                <c:ptCount val="69"/>
                <c:pt idx="0">
                  <c:v>88.704411764705895</c:v>
                </c:pt>
                <c:pt idx="1">
                  <c:v>88.704411764705895</c:v>
                </c:pt>
                <c:pt idx="2">
                  <c:v>88.704411764705895</c:v>
                </c:pt>
                <c:pt idx="3">
                  <c:v>88.704411764705895</c:v>
                </c:pt>
                <c:pt idx="4">
                  <c:v>88.704411764705895</c:v>
                </c:pt>
                <c:pt idx="5">
                  <c:v>88.704411764705895</c:v>
                </c:pt>
                <c:pt idx="6">
                  <c:v>88.704411764705895</c:v>
                </c:pt>
                <c:pt idx="7">
                  <c:v>88.704411764705895</c:v>
                </c:pt>
                <c:pt idx="8">
                  <c:v>88.704411764705895</c:v>
                </c:pt>
                <c:pt idx="9">
                  <c:v>88.704411764705895</c:v>
                </c:pt>
                <c:pt idx="10">
                  <c:v>88.704411764705895</c:v>
                </c:pt>
                <c:pt idx="11">
                  <c:v>88.704411764705895</c:v>
                </c:pt>
                <c:pt idx="12">
                  <c:v>88.704411764705895</c:v>
                </c:pt>
                <c:pt idx="13">
                  <c:v>88.704411764705895</c:v>
                </c:pt>
                <c:pt idx="14">
                  <c:v>88.704411764705895</c:v>
                </c:pt>
                <c:pt idx="15">
                  <c:v>88.704411764705895</c:v>
                </c:pt>
                <c:pt idx="16">
                  <c:v>88.704411764705895</c:v>
                </c:pt>
                <c:pt idx="17">
                  <c:v>88.704411764705895</c:v>
                </c:pt>
                <c:pt idx="18">
                  <c:v>88.704411764705895</c:v>
                </c:pt>
                <c:pt idx="19">
                  <c:v>88.704411764705895</c:v>
                </c:pt>
                <c:pt idx="20">
                  <c:v>88.704411764705895</c:v>
                </c:pt>
                <c:pt idx="21">
                  <c:v>88.704411764705895</c:v>
                </c:pt>
                <c:pt idx="22">
                  <c:v>88.704411764705895</c:v>
                </c:pt>
                <c:pt idx="23">
                  <c:v>88.704411764705895</c:v>
                </c:pt>
                <c:pt idx="24">
                  <c:v>88.704411764705895</c:v>
                </c:pt>
                <c:pt idx="25">
                  <c:v>88.704411764705895</c:v>
                </c:pt>
                <c:pt idx="26">
                  <c:v>88.704411764705895</c:v>
                </c:pt>
                <c:pt idx="27">
                  <c:v>88.704411764705895</c:v>
                </c:pt>
                <c:pt idx="28">
                  <c:v>88.704411764705895</c:v>
                </c:pt>
                <c:pt idx="29">
                  <c:v>88.704411764705895</c:v>
                </c:pt>
                <c:pt idx="30">
                  <c:v>88.704411764705895</c:v>
                </c:pt>
                <c:pt idx="31">
                  <c:v>88.704411764705895</c:v>
                </c:pt>
                <c:pt idx="32">
                  <c:v>88.704411764705895</c:v>
                </c:pt>
                <c:pt idx="33">
                  <c:v>88.704411764705895</c:v>
                </c:pt>
                <c:pt idx="34">
                  <c:v>88.704411764705895</c:v>
                </c:pt>
                <c:pt idx="35">
                  <c:v>88.704411764705895</c:v>
                </c:pt>
                <c:pt idx="36">
                  <c:v>88.704411764705895</c:v>
                </c:pt>
                <c:pt idx="37">
                  <c:v>88.704411764705895</c:v>
                </c:pt>
                <c:pt idx="38">
                  <c:v>88.704411764705895</c:v>
                </c:pt>
                <c:pt idx="39">
                  <c:v>88.704411764705895</c:v>
                </c:pt>
                <c:pt idx="40">
                  <c:v>88.704411764705895</c:v>
                </c:pt>
                <c:pt idx="41">
                  <c:v>88.704411764705895</c:v>
                </c:pt>
                <c:pt idx="42">
                  <c:v>88.704411764705895</c:v>
                </c:pt>
                <c:pt idx="43">
                  <c:v>88.704411764705895</c:v>
                </c:pt>
                <c:pt idx="44">
                  <c:v>88.704411764705895</c:v>
                </c:pt>
                <c:pt idx="45">
                  <c:v>88.704411764705895</c:v>
                </c:pt>
                <c:pt idx="46">
                  <c:v>88.704411764705895</c:v>
                </c:pt>
                <c:pt idx="47">
                  <c:v>88.704411764705895</c:v>
                </c:pt>
                <c:pt idx="48">
                  <c:v>88.704411764705895</c:v>
                </c:pt>
                <c:pt idx="49">
                  <c:v>88.704411764705895</c:v>
                </c:pt>
                <c:pt idx="50">
                  <c:v>88.704411764705895</c:v>
                </c:pt>
                <c:pt idx="51">
                  <c:v>88.704411764705895</c:v>
                </c:pt>
                <c:pt idx="52">
                  <c:v>88.704411764705895</c:v>
                </c:pt>
                <c:pt idx="53">
                  <c:v>88.704411764705895</c:v>
                </c:pt>
                <c:pt idx="54">
                  <c:v>88.704411764705895</c:v>
                </c:pt>
                <c:pt idx="55">
                  <c:v>88.704411764705895</c:v>
                </c:pt>
                <c:pt idx="56">
                  <c:v>88.704411764705895</c:v>
                </c:pt>
                <c:pt idx="57">
                  <c:v>88.704411764705895</c:v>
                </c:pt>
                <c:pt idx="58">
                  <c:v>88.704411764705895</c:v>
                </c:pt>
                <c:pt idx="59">
                  <c:v>88.704411764705895</c:v>
                </c:pt>
                <c:pt idx="60">
                  <c:v>88.704411764705895</c:v>
                </c:pt>
                <c:pt idx="61">
                  <c:v>88.704411764705895</c:v>
                </c:pt>
                <c:pt idx="62">
                  <c:v>88.704411764705895</c:v>
                </c:pt>
                <c:pt idx="63">
                  <c:v>88.704411764705895</c:v>
                </c:pt>
                <c:pt idx="64">
                  <c:v>88.704411764705895</c:v>
                </c:pt>
                <c:pt idx="65">
                  <c:v>88.704411764705895</c:v>
                </c:pt>
                <c:pt idx="66">
                  <c:v>88.704411764705895</c:v>
                </c:pt>
                <c:pt idx="67">
                  <c:v>88.704411764705895</c:v>
                </c:pt>
                <c:pt idx="68">
                  <c:v>88.704411764705895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721952"/>
        <c:axId val="228722344"/>
      </c:lineChart>
      <c:catAx>
        <c:axId val="22872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anchor="ctr" anchorCtr="1"/>
          <a:lstStyle/>
          <a:p>
            <a:pPr>
              <a:defRPr sz="900"/>
            </a:pPr>
            <a:endParaRPr lang="pt-BR"/>
          </a:p>
        </c:txPr>
        <c:crossAx val="22872234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228722344"/>
        <c:scaling>
          <c:orientation val="minMax"/>
          <c:max val="120"/>
          <c:min val="60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228721952"/>
        <c:crosses val="autoZero"/>
        <c:crossBetween val="between"/>
      </c:valAx>
    </c:plotArea>
    <c:plotVisOnly val="1"/>
    <c:dispBlanksAs val="span"/>
    <c:showDLblsOverMax val="0"/>
  </c:chart>
  <c:spPr>
    <a:ln>
      <a:noFill/>
    </a:ln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GRAF_ISV!$B$4</c:f>
              <c:strCache>
                <c:ptCount val="1"/>
                <c:pt idx="0">
                  <c:v>ISV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46"/>
              <c:layout>
                <c:manualLayout>
                  <c:x val="-4.9871105537880621E-2"/>
                  <c:y val="-3.9694063992352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8"/>
              <c:layout>
                <c:manualLayout>
                  <c:x val="0"/>
                  <c:y val="4.3001902658382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[0]!ANO_ISV</c:f>
              <c:multiLvlStrCache>
                <c:ptCount val="69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  <c:pt idx="42">
                    <c:v> </c:v>
                  </c:pt>
                  <c:pt idx="43">
                    <c:v> </c:v>
                  </c:pt>
                  <c:pt idx="44">
                    <c:v> </c:v>
                  </c:pt>
                  <c:pt idx="45">
                    <c:v> </c:v>
                  </c:pt>
                  <c:pt idx="46">
                    <c:v> </c:v>
                  </c:pt>
                  <c:pt idx="47">
                    <c:v> </c:v>
                  </c:pt>
                  <c:pt idx="48">
                    <c:v> </c:v>
                  </c:pt>
                  <c:pt idx="49">
                    <c:v> </c:v>
                  </c:pt>
                  <c:pt idx="50">
                    <c:v> </c:v>
                  </c:pt>
                  <c:pt idx="51">
                    <c:v> </c:v>
                  </c:pt>
                  <c:pt idx="52">
                    <c:v> </c:v>
                  </c:pt>
                  <c:pt idx="53">
                    <c:v> </c:v>
                  </c:pt>
                  <c:pt idx="54">
                    <c:v> </c:v>
                  </c:pt>
                  <c:pt idx="55">
                    <c:v> </c:v>
                  </c:pt>
                  <c:pt idx="56">
                    <c:v> </c:v>
                  </c:pt>
                  <c:pt idx="57">
                    <c:v> </c:v>
                  </c:pt>
                  <c:pt idx="58">
                    <c:v> </c:v>
                  </c:pt>
                  <c:pt idx="59">
                    <c:v> </c:v>
                  </c:pt>
                  <c:pt idx="60">
                    <c:v> </c:v>
                  </c:pt>
                  <c:pt idx="61">
                    <c:v> </c:v>
                  </c:pt>
                  <c:pt idx="62">
                    <c:v> </c:v>
                  </c:pt>
                  <c:pt idx="63">
                    <c:v> </c:v>
                  </c:pt>
                  <c:pt idx="64">
                    <c:v> </c:v>
                  </c:pt>
                  <c:pt idx="65">
                    <c:v> </c:v>
                  </c:pt>
                  <c:pt idx="66">
                    <c:v> </c:v>
                  </c:pt>
                </c:lvl>
                <c:lvl>
                  <c:pt idx="0">
                    <c:v>99</c:v>
                  </c:pt>
                  <c:pt idx="4">
                    <c:v>00</c:v>
                  </c:pt>
                  <c:pt idx="8">
                    <c:v>01</c:v>
                  </c:pt>
                  <c:pt idx="12">
                    <c:v>02</c:v>
                  </c:pt>
                  <c:pt idx="16">
                    <c:v>03</c:v>
                  </c:pt>
                  <c:pt idx="20">
                    <c:v>04</c:v>
                  </c:pt>
                  <c:pt idx="24">
                    <c:v>05</c:v>
                  </c:pt>
                  <c:pt idx="28">
                    <c:v>06</c:v>
                  </c:pt>
                  <c:pt idx="32">
                    <c:v>07</c:v>
                  </c:pt>
                  <c:pt idx="36">
                    <c:v>08</c:v>
                  </c:pt>
                  <c:pt idx="40">
                    <c:v>09</c:v>
                  </c:pt>
                  <c:pt idx="44">
                    <c:v>10</c:v>
                  </c:pt>
                  <c:pt idx="48">
                    <c:v>11</c:v>
                  </c:pt>
                  <c:pt idx="52">
                    <c:v>12</c:v>
                  </c:pt>
                  <c:pt idx="56">
                    <c:v>13</c:v>
                  </c:pt>
                  <c:pt idx="60">
                    <c:v>14</c:v>
                  </c:pt>
                  <c:pt idx="64">
                    <c:v>15</c:v>
                  </c:pt>
                  <c:pt idx="68">
                    <c:v>16</c:v>
                  </c:pt>
                </c:lvl>
              </c:multiLvlStrCache>
            </c:multiLvlStrRef>
          </c:cat>
          <c:val>
            <c:numRef>
              <c:f>[0]!DADOS_ISV</c:f>
              <c:numCache>
                <c:formatCode>0.0</c:formatCode>
                <c:ptCount val="69"/>
                <c:pt idx="0">
                  <c:v>97.6</c:v>
                </c:pt>
                <c:pt idx="1">
                  <c:v>96.6</c:v>
                </c:pt>
                <c:pt idx="2">
                  <c:v>97.7</c:v>
                </c:pt>
                <c:pt idx="3">
                  <c:v>98.6</c:v>
                </c:pt>
                <c:pt idx="4">
                  <c:v>100.5</c:v>
                </c:pt>
                <c:pt idx="5">
                  <c:v>99.5</c:v>
                </c:pt>
                <c:pt idx="6">
                  <c:v>100.6</c:v>
                </c:pt>
                <c:pt idx="7">
                  <c:v>100.2</c:v>
                </c:pt>
                <c:pt idx="8">
                  <c:v>99.7</c:v>
                </c:pt>
                <c:pt idx="9">
                  <c:v>99.5</c:v>
                </c:pt>
                <c:pt idx="10">
                  <c:v>101.4</c:v>
                </c:pt>
                <c:pt idx="11">
                  <c:v>101.1</c:v>
                </c:pt>
                <c:pt idx="12">
                  <c:v>100.5</c:v>
                </c:pt>
                <c:pt idx="13">
                  <c:v>98.7</c:v>
                </c:pt>
                <c:pt idx="14">
                  <c:v>98.3</c:v>
                </c:pt>
                <c:pt idx="15">
                  <c:v>100.7</c:v>
                </c:pt>
                <c:pt idx="16">
                  <c:v>100</c:v>
                </c:pt>
                <c:pt idx="17">
                  <c:v>99.6</c:v>
                </c:pt>
                <c:pt idx="18">
                  <c:v>98.9</c:v>
                </c:pt>
                <c:pt idx="19">
                  <c:v>101.5</c:v>
                </c:pt>
                <c:pt idx="20">
                  <c:v>99.8</c:v>
                </c:pt>
                <c:pt idx="21">
                  <c:v>98</c:v>
                </c:pt>
                <c:pt idx="22">
                  <c:v>99.7</c:v>
                </c:pt>
                <c:pt idx="23">
                  <c:v>101.1</c:v>
                </c:pt>
                <c:pt idx="24">
                  <c:v>101.4</c:v>
                </c:pt>
                <c:pt idx="25">
                  <c:v>100</c:v>
                </c:pt>
                <c:pt idx="26">
                  <c:v>99.9</c:v>
                </c:pt>
                <c:pt idx="27">
                  <c:v>99.9</c:v>
                </c:pt>
                <c:pt idx="28">
                  <c:v>100.4</c:v>
                </c:pt>
                <c:pt idx="29">
                  <c:v>100.2</c:v>
                </c:pt>
                <c:pt idx="30">
                  <c:v>102.2</c:v>
                </c:pt>
                <c:pt idx="31">
                  <c:v>104.1</c:v>
                </c:pt>
                <c:pt idx="32">
                  <c:v>102</c:v>
                </c:pt>
                <c:pt idx="33">
                  <c:v>102.4</c:v>
                </c:pt>
                <c:pt idx="34">
                  <c:v>103</c:v>
                </c:pt>
                <c:pt idx="35">
                  <c:v>103.1</c:v>
                </c:pt>
                <c:pt idx="36">
                  <c:v>104.8</c:v>
                </c:pt>
                <c:pt idx="37">
                  <c:v>104</c:v>
                </c:pt>
                <c:pt idx="38">
                  <c:v>105.4</c:v>
                </c:pt>
                <c:pt idx="39">
                  <c:v>106.3</c:v>
                </c:pt>
                <c:pt idx="40">
                  <c:v>102.4</c:v>
                </c:pt>
                <c:pt idx="41">
                  <c:v>103.8</c:v>
                </c:pt>
                <c:pt idx="42">
                  <c:v>104.5</c:v>
                </c:pt>
                <c:pt idx="43">
                  <c:v>105.3</c:v>
                </c:pt>
                <c:pt idx="45">
                  <c:v>105.1</c:v>
                </c:pt>
                <c:pt idx="46">
                  <c:v>106.5</c:v>
                </c:pt>
                <c:pt idx="47">
                  <c:v>104.4</c:v>
                </c:pt>
                <c:pt idx="48">
                  <c:v>105.3</c:v>
                </c:pt>
                <c:pt idx="49">
                  <c:v>104.5</c:v>
                </c:pt>
                <c:pt idx="50">
                  <c:v>104.3</c:v>
                </c:pt>
                <c:pt idx="51">
                  <c:v>105.3</c:v>
                </c:pt>
                <c:pt idx="52">
                  <c:v>104.8</c:v>
                </c:pt>
                <c:pt idx="53">
                  <c:v>104.2</c:v>
                </c:pt>
                <c:pt idx="54">
                  <c:v>106</c:v>
                </c:pt>
                <c:pt idx="55" formatCode="General">
                  <c:v>105.3</c:v>
                </c:pt>
                <c:pt idx="56" formatCode="General">
                  <c:v>104.5</c:v>
                </c:pt>
                <c:pt idx="57" formatCode="General">
                  <c:v>102.9</c:v>
                </c:pt>
                <c:pt idx="58" formatCode="General">
                  <c:v>103.2</c:v>
                </c:pt>
                <c:pt idx="59" formatCode="General">
                  <c:v>103.2</c:v>
                </c:pt>
                <c:pt idx="60" formatCode="General">
                  <c:v>102.2</c:v>
                </c:pt>
                <c:pt idx="61" formatCode="General">
                  <c:v>103.1</c:v>
                </c:pt>
                <c:pt idx="62" formatCode="General">
                  <c:v>103.8</c:v>
                </c:pt>
                <c:pt idx="63" formatCode="General">
                  <c:v>103.5</c:v>
                </c:pt>
                <c:pt idx="64" formatCode="General">
                  <c:v>94.7</c:v>
                </c:pt>
                <c:pt idx="65" formatCode="General">
                  <c:v>95.6</c:v>
                </c:pt>
                <c:pt idx="66" formatCode="General">
                  <c:v>93.9</c:v>
                </c:pt>
                <c:pt idx="67" formatCode="General">
                  <c:v>95.1</c:v>
                </c:pt>
                <c:pt idx="68" formatCode="General">
                  <c:v>92.4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GRAF_ISV!$B$5</c:f>
              <c:strCache>
                <c:ptCount val="1"/>
              </c:strCache>
            </c:strRef>
          </c:tx>
          <c:marker>
            <c:symbol val="none"/>
          </c:marker>
          <c:val>
            <c:numRef>
              <c:f>GRAF_ISV!$C$5:$BS$5</c:f>
              <c:numCache>
                <c:formatCode>0.0</c:formatCode>
                <c:ptCount val="69"/>
                <c:pt idx="0">
                  <c:v>101.02045454545456</c:v>
                </c:pt>
                <c:pt idx="1">
                  <c:v>101.02045454545456</c:v>
                </c:pt>
                <c:pt idx="2">
                  <c:v>101.02045454545456</c:v>
                </c:pt>
                <c:pt idx="3">
                  <c:v>101.02045454545456</c:v>
                </c:pt>
                <c:pt idx="4">
                  <c:v>101.02045454545456</c:v>
                </c:pt>
                <c:pt idx="5">
                  <c:v>101.02045454545456</c:v>
                </c:pt>
                <c:pt idx="6">
                  <c:v>101.02045454545456</c:v>
                </c:pt>
                <c:pt idx="7">
                  <c:v>101.02045454545456</c:v>
                </c:pt>
                <c:pt idx="8">
                  <c:v>101.02045454545456</c:v>
                </c:pt>
                <c:pt idx="9">
                  <c:v>101.02045454545456</c:v>
                </c:pt>
                <c:pt idx="10">
                  <c:v>101.02045454545456</c:v>
                </c:pt>
                <c:pt idx="11">
                  <c:v>101.02045454545456</c:v>
                </c:pt>
                <c:pt idx="12">
                  <c:v>101.02045454545456</c:v>
                </c:pt>
                <c:pt idx="13">
                  <c:v>101.02045454545456</c:v>
                </c:pt>
                <c:pt idx="14">
                  <c:v>101.02045454545456</c:v>
                </c:pt>
                <c:pt idx="15">
                  <c:v>101.02045454545456</c:v>
                </c:pt>
                <c:pt idx="16">
                  <c:v>101.02045454545456</c:v>
                </c:pt>
                <c:pt idx="17">
                  <c:v>101.02045454545456</c:v>
                </c:pt>
                <c:pt idx="18">
                  <c:v>101.02045454545456</c:v>
                </c:pt>
                <c:pt idx="19">
                  <c:v>101.02045454545456</c:v>
                </c:pt>
                <c:pt idx="20">
                  <c:v>101.02045454545456</c:v>
                </c:pt>
                <c:pt idx="21">
                  <c:v>101.02045454545456</c:v>
                </c:pt>
                <c:pt idx="22">
                  <c:v>101.02045454545456</c:v>
                </c:pt>
                <c:pt idx="23">
                  <c:v>101.02045454545456</c:v>
                </c:pt>
                <c:pt idx="24">
                  <c:v>101.02045454545456</c:v>
                </c:pt>
                <c:pt idx="25">
                  <c:v>101.02045454545456</c:v>
                </c:pt>
                <c:pt idx="26">
                  <c:v>101.02045454545456</c:v>
                </c:pt>
                <c:pt idx="27">
                  <c:v>101.02045454545456</c:v>
                </c:pt>
                <c:pt idx="28">
                  <c:v>101.02045454545456</c:v>
                </c:pt>
                <c:pt idx="29">
                  <c:v>101.02045454545456</c:v>
                </c:pt>
                <c:pt idx="30">
                  <c:v>101.02045454545456</c:v>
                </c:pt>
                <c:pt idx="31">
                  <c:v>101.02045454545456</c:v>
                </c:pt>
                <c:pt idx="32">
                  <c:v>101.02045454545456</c:v>
                </c:pt>
                <c:pt idx="33">
                  <c:v>101.02045454545456</c:v>
                </c:pt>
                <c:pt idx="34">
                  <c:v>101.02045454545456</c:v>
                </c:pt>
                <c:pt idx="35">
                  <c:v>101.02045454545456</c:v>
                </c:pt>
                <c:pt idx="36">
                  <c:v>101.02045454545456</c:v>
                </c:pt>
                <c:pt idx="37">
                  <c:v>101.02045454545456</c:v>
                </c:pt>
                <c:pt idx="38">
                  <c:v>101.02045454545456</c:v>
                </c:pt>
                <c:pt idx="39">
                  <c:v>101.02045454545456</c:v>
                </c:pt>
                <c:pt idx="40">
                  <c:v>101.02045454545456</c:v>
                </c:pt>
                <c:pt idx="41">
                  <c:v>101.02045454545456</c:v>
                </c:pt>
                <c:pt idx="42">
                  <c:v>101.02045454545456</c:v>
                </c:pt>
                <c:pt idx="43">
                  <c:v>101.02045454545456</c:v>
                </c:pt>
                <c:pt idx="44">
                  <c:v>101.02045454545456</c:v>
                </c:pt>
                <c:pt idx="45">
                  <c:v>101.02045454545456</c:v>
                </c:pt>
                <c:pt idx="46">
                  <c:v>101.02045454545456</c:v>
                </c:pt>
                <c:pt idx="47">
                  <c:v>101.02045454545456</c:v>
                </c:pt>
                <c:pt idx="48">
                  <c:v>101.02045454545456</c:v>
                </c:pt>
                <c:pt idx="49">
                  <c:v>101.02045454545456</c:v>
                </c:pt>
                <c:pt idx="50">
                  <c:v>101.02045454545456</c:v>
                </c:pt>
                <c:pt idx="51">
                  <c:v>101.02045454545456</c:v>
                </c:pt>
                <c:pt idx="52">
                  <c:v>101.02045454545456</c:v>
                </c:pt>
                <c:pt idx="53">
                  <c:v>101.02045454545456</c:v>
                </c:pt>
                <c:pt idx="54">
                  <c:v>101.02045454545456</c:v>
                </c:pt>
                <c:pt idx="55">
                  <c:v>101.02045454545456</c:v>
                </c:pt>
                <c:pt idx="56">
                  <c:v>101.02045454545456</c:v>
                </c:pt>
                <c:pt idx="57">
                  <c:v>101.02045454545456</c:v>
                </c:pt>
                <c:pt idx="58">
                  <c:v>101.02045454545456</c:v>
                </c:pt>
                <c:pt idx="59">
                  <c:v>101.02045454545456</c:v>
                </c:pt>
                <c:pt idx="60">
                  <c:v>101.02045454545456</c:v>
                </c:pt>
                <c:pt idx="61">
                  <c:v>101.02045454545456</c:v>
                </c:pt>
                <c:pt idx="62">
                  <c:v>101.02045454545456</c:v>
                </c:pt>
                <c:pt idx="63">
                  <c:v>101.02045454545456</c:v>
                </c:pt>
                <c:pt idx="64">
                  <c:v>101.02045454545456</c:v>
                </c:pt>
                <c:pt idx="65">
                  <c:v>101.02045454545456</c:v>
                </c:pt>
                <c:pt idx="66">
                  <c:v>101.02045454545456</c:v>
                </c:pt>
                <c:pt idx="67">
                  <c:v>101.02045454545456</c:v>
                </c:pt>
                <c:pt idx="68">
                  <c:v>101.02045454545456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231408"/>
        <c:axId val="229231800"/>
      </c:lineChart>
      <c:catAx>
        <c:axId val="22923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anchor="ctr" anchorCtr="1"/>
          <a:lstStyle/>
          <a:p>
            <a:pPr>
              <a:defRPr sz="900"/>
            </a:pPr>
            <a:endParaRPr lang="pt-BR"/>
          </a:p>
        </c:txPr>
        <c:crossAx val="22923180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229231800"/>
        <c:scaling>
          <c:orientation val="minMax"/>
          <c:max val="115"/>
          <c:min val="80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229231408"/>
        <c:crossesAt val="1"/>
        <c:crossBetween val="between"/>
        <c:majorUnit val="5"/>
      </c:valAx>
    </c:plotArea>
    <c:plotVisOnly val="1"/>
    <c:dispBlanksAs val="span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595957221765189E-2"/>
          <c:y val="3.5500119303268907E-2"/>
          <c:w val="0.86322438550902525"/>
          <c:h val="0.81289095681221668"/>
        </c:manualLayout>
      </c:layout>
      <c:lineChart>
        <c:grouping val="standard"/>
        <c:varyColors val="0"/>
        <c:ser>
          <c:idx val="0"/>
          <c:order val="0"/>
          <c:tx>
            <c:strRef>
              <c:f>'[Slides FNI v3.xlsx]Expectativa de demanda'!$A$4</c:f>
              <c:strCache>
                <c:ptCount val="1"/>
                <c:pt idx="0">
                  <c:v>Expectativa de demanda</c:v>
                </c:pt>
              </c:strCache>
            </c:strRef>
          </c:tx>
          <c:spPr>
            <a:ln w="28575"/>
          </c:spPr>
          <c:marker>
            <c:symbol val="none"/>
          </c:marker>
          <c:dPt>
            <c:idx val="0"/>
            <c:marker>
              <c:symbol val="circle"/>
              <c:size val="7"/>
            </c:marker>
            <c:bubble3D val="0"/>
          </c:dPt>
          <c:dPt>
            <c:idx val="2"/>
            <c:marker>
              <c:symbol val="circle"/>
              <c:size val="7"/>
            </c:marker>
            <c:bubble3D val="0"/>
          </c:dPt>
          <c:dPt>
            <c:idx val="7"/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8"/>
            <c:bubble3D val="0"/>
            <c:spPr>
              <a:ln w="28575">
                <a:gradFill flip="none" rotWithShape="1">
                  <a:gsLst>
                    <a:gs pos="55000">
                      <a:srgbClr val="FF0000"/>
                    </a:gs>
                    <a:gs pos="71000">
                      <a:schemeClr val="accent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c:spPr>
          </c:dPt>
          <c:dPt>
            <c:idx val="9"/>
            <c:bubble3D val="0"/>
            <c:spPr>
              <a:ln w="28575">
                <a:gradFill>
                  <a:gsLst>
                    <a:gs pos="44000">
                      <a:schemeClr val="accent1"/>
                    </a:gs>
                    <a:gs pos="60000">
                      <a:srgbClr val="FF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0">
                      <a:schemeClr val="accent1"/>
                    </a:gs>
                  </a:gsLst>
                  <a:lin ang="5400000" scaled="1"/>
                </a:gradFill>
              </a:ln>
            </c:spPr>
          </c:dPt>
          <c:dPt>
            <c:idx val="10"/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11"/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12"/>
            <c:marker>
              <c:symbol val="circle"/>
              <c:size val="7"/>
              <c:spPr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c:spPr>
            </c:marker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13"/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14"/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15"/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16"/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17"/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18"/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19"/>
            <c:marker>
              <c:symbol val="circle"/>
              <c:size val="7"/>
              <c:spPr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c:spPr>
            </c:marker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20"/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21"/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22"/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23"/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24"/>
            <c:marker>
              <c:symbol val="circle"/>
              <c:size val="7"/>
              <c:spPr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c:spPr>
            </c:marker>
            <c:bubble3D val="0"/>
            <c:spPr>
              <a:ln w="28575">
                <a:solidFill>
                  <a:srgbClr val="FF0000"/>
                </a:solidFill>
              </a:ln>
            </c:spPr>
          </c:dPt>
          <c:dLbls>
            <c:dLbl>
              <c:idx val="0"/>
              <c:layout>
                <c:manualLayout>
                  <c:x val="-3.316749585406302E-2"/>
                  <c:y val="3.93939393939393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012161415146507E-2"/>
                  <c:y val="-4.54545454545454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+mn-lt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+mn-lt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1.890002693625896E-2"/>
                  <c:y val="8.82684101029102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+mn-lt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'[Slides FNI v3.xlsx]Expectativa de demanda'!$BM$2:$CK$2</c:f>
              <c:numCache>
                <c:formatCode>mmm\-yy</c:formatCode>
                <c:ptCount val="25"/>
                <c:pt idx="0">
                  <c:v>41760</c:v>
                </c:pt>
                <c:pt idx="1">
                  <c:v>41791</c:v>
                </c:pt>
                <c:pt idx="2">
                  <c:v>41821</c:v>
                </c:pt>
                <c:pt idx="3">
                  <c:v>41852</c:v>
                </c:pt>
                <c:pt idx="4">
                  <c:v>41883</c:v>
                </c:pt>
                <c:pt idx="5">
                  <c:v>41913</c:v>
                </c:pt>
                <c:pt idx="6">
                  <c:v>41944</c:v>
                </c:pt>
                <c:pt idx="7">
                  <c:v>41974</c:v>
                </c:pt>
                <c:pt idx="8">
                  <c:v>42005</c:v>
                </c:pt>
                <c:pt idx="9">
                  <c:v>42036</c:v>
                </c:pt>
                <c:pt idx="10">
                  <c:v>42064</c:v>
                </c:pt>
                <c:pt idx="11">
                  <c:v>42095</c:v>
                </c:pt>
                <c:pt idx="12">
                  <c:v>42125</c:v>
                </c:pt>
                <c:pt idx="13">
                  <c:v>42156</c:v>
                </c:pt>
                <c:pt idx="14">
                  <c:v>42186</c:v>
                </c:pt>
                <c:pt idx="15">
                  <c:v>42217</c:v>
                </c:pt>
                <c:pt idx="16">
                  <c:v>42248</c:v>
                </c:pt>
                <c:pt idx="17">
                  <c:v>42278</c:v>
                </c:pt>
                <c:pt idx="18">
                  <c:v>42309</c:v>
                </c:pt>
                <c:pt idx="19">
                  <c:v>42339</c:v>
                </c:pt>
                <c:pt idx="20">
                  <c:v>42370</c:v>
                </c:pt>
                <c:pt idx="21">
                  <c:v>42401</c:v>
                </c:pt>
                <c:pt idx="22">
                  <c:v>42430</c:v>
                </c:pt>
                <c:pt idx="23">
                  <c:v>42461</c:v>
                </c:pt>
                <c:pt idx="24">
                  <c:v>42491</c:v>
                </c:pt>
              </c:numCache>
            </c:numRef>
          </c:cat>
          <c:val>
            <c:numRef>
              <c:f>'[Slides FNI v3.xlsx]Expectativa de demanda'!$BM$4:$CK$4</c:f>
              <c:numCache>
                <c:formatCode>0.0</c:formatCode>
                <c:ptCount val="25"/>
                <c:pt idx="0">
                  <c:v>53.7</c:v>
                </c:pt>
                <c:pt idx="1">
                  <c:v>53.7</c:v>
                </c:pt>
                <c:pt idx="2">
                  <c:v>55.2</c:v>
                </c:pt>
                <c:pt idx="3">
                  <c:v>54.9</c:v>
                </c:pt>
                <c:pt idx="4">
                  <c:v>53.3</c:v>
                </c:pt>
                <c:pt idx="5">
                  <c:v>52.3</c:v>
                </c:pt>
                <c:pt idx="6">
                  <c:v>50</c:v>
                </c:pt>
                <c:pt idx="7">
                  <c:v>48.1</c:v>
                </c:pt>
                <c:pt idx="8">
                  <c:v>50.9</c:v>
                </c:pt>
                <c:pt idx="9">
                  <c:v>48.9</c:v>
                </c:pt>
                <c:pt idx="10">
                  <c:v>48</c:v>
                </c:pt>
                <c:pt idx="11">
                  <c:v>47.9</c:v>
                </c:pt>
                <c:pt idx="12">
                  <c:v>45.9</c:v>
                </c:pt>
                <c:pt idx="13">
                  <c:v>46.7</c:v>
                </c:pt>
                <c:pt idx="14">
                  <c:v>46.6</c:v>
                </c:pt>
                <c:pt idx="15">
                  <c:v>46.3</c:v>
                </c:pt>
                <c:pt idx="16">
                  <c:v>45.8</c:v>
                </c:pt>
                <c:pt idx="17">
                  <c:v>44.2</c:v>
                </c:pt>
                <c:pt idx="18">
                  <c:v>43.5</c:v>
                </c:pt>
                <c:pt idx="19">
                  <c:v>41.8</c:v>
                </c:pt>
                <c:pt idx="20">
                  <c:v>44.8</c:v>
                </c:pt>
                <c:pt idx="21">
                  <c:v>45.6</c:v>
                </c:pt>
                <c:pt idx="22">
                  <c:v>46.9</c:v>
                </c:pt>
                <c:pt idx="23">
                  <c:v>47.7</c:v>
                </c:pt>
                <c:pt idx="24">
                  <c:v>47.8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'[Slides FNI v3.xlsx]Expectativa de demanda'!$A$7</c:f>
              <c:strCache>
                <c:ptCount val="1"/>
                <c:pt idx="0">
                  <c:v>Linha divisória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'[Slides FNI v3.xlsx]Expectativa de demanda'!$BM$2:$CK$2</c:f>
              <c:numCache>
                <c:formatCode>mmm\-yy</c:formatCode>
                <c:ptCount val="25"/>
                <c:pt idx="0">
                  <c:v>41760</c:v>
                </c:pt>
                <c:pt idx="1">
                  <c:v>41791</c:v>
                </c:pt>
                <c:pt idx="2">
                  <c:v>41821</c:v>
                </c:pt>
                <c:pt idx="3">
                  <c:v>41852</c:v>
                </c:pt>
                <c:pt idx="4">
                  <c:v>41883</c:v>
                </c:pt>
                <c:pt idx="5">
                  <c:v>41913</c:v>
                </c:pt>
                <c:pt idx="6">
                  <c:v>41944</c:v>
                </c:pt>
                <c:pt idx="7">
                  <c:v>41974</c:v>
                </c:pt>
                <c:pt idx="8">
                  <c:v>42005</c:v>
                </c:pt>
                <c:pt idx="9">
                  <c:v>42036</c:v>
                </c:pt>
                <c:pt idx="10">
                  <c:v>42064</c:v>
                </c:pt>
                <c:pt idx="11">
                  <c:v>42095</c:v>
                </c:pt>
                <c:pt idx="12">
                  <c:v>42125</c:v>
                </c:pt>
                <c:pt idx="13">
                  <c:v>42156</c:v>
                </c:pt>
                <c:pt idx="14">
                  <c:v>42186</c:v>
                </c:pt>
                <c:pt idx="15">
                  <c:v>42217</c:v>
                </c:pt>
                <c:pt idx="16">
                  <c:v>42248</c:v>
                </c:pt>
                <c:pt idx="17">
                  <c:v>42278</c:v>
                </c:pt>
                <c:pt idx="18">
                  <c:v>42309</c:v>
                </c:pt>
                <c:pt idx="19">
                  <c:v>42339</c:v>
                </c:pt>
                <c:pt idx="20">
                  <c:v>42370</c:v>
                </c:pt>
                <c:pt idx="21">
                  <c:v>42401</c:v>
                </c:pt>
                <c:pt idx="22">
                  <c:v>42430</c:v>
                </c:pt>
                <c:pt idx="23">
                  <c:v>42461</c:v>
                </c:pt>
                <c:pt idx="24">
                  <c:v>42491</c:v>
                </c:pt>
              </c:numCache>
            </c:numRef>
          </c:cat>
          <c:val>
            <c:numRef>
              <c:f>'[Slides FNI v3.xlsx]Expectativa de demanda'!$AO$7:$CK$7</c:f>
              <c:numCache>
                <c:formatCode>General</c:formatCode>
                <c:ptCount val="49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816232"/>
        <c:axId val="139816624"/>
      </c:lineChart>
      <c:dateAx>
        <c:axId val="13981623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139816624"/>
        <c:crosses val="autoZero"/>
        <c:auto val="1"/>
        <c:lblOffset val="100"/>
        <c:baseTimeUnit val="months"/>
        <c:majorUnit val="3"/>
        <c:majorTimeUnit val="months"/>
      </c:dateAx>
      <c:valAx>
        <c:axId val="139816624"/>
        <c:scaling>
          <c:orientation val="minMax"/>
          <c:min val="4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139816232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85417170954898E-2"/>
          <c:y val="3.8152988608382718E-2"/>
          <c:w val="0.85312639717503669"/>
          <c:h val="0.80268609465053986"/>
        </c:manualLayout>
      </c:layout>
      <c:lineChart>
        <c:grouping val="standard"/>
        <c:varyColors val="0"/>
        <c:ser>
          <c:idx val="2"/>
          <c:order val="0"/>
          <c:tx>
            <c:strRef>
              <c:f>'[Slides FNI v3.xlsx]Expectiva de quantidade exp.'!$A$3</c:f>
              <c:strCache>
                <c:ptCount val="1"/>
                <c:pt idx="0">
                  <c:v>Quantidade exportada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1"/>
            <c:bubble3D val="0"/>
            <c:spPr>
              <a:ln w="28575">
                <a:gradFill>
                  <a:gsLst>
                    <a:gs pos="21000">
                      <a:srgbClr val="FF0000"/>
                    </a:gs>
                    <a:gs pos="19000">
                      <a:schemeClr val="accent1"/>
                    </a:gs>
                  </a:gsLst>
                  <a:lin ang="5400000" scaled="1"/>
                </a:gradFill>
              </a:ln>
            </c:spPr>
          </c:dPt>
          <c:dPt>
            <c:idx val="2"/>
            <c:bubble3D val="0"/>
            <c:spPr>
              <a:ln w="28575">
                <a:gradFill>
                  <a:gsLst>
                    <a:gs pos="60000">
                      <a:srgbClr val="FF0000"/>
                    </a:gs>
                    <a:gs pos="52000">
                      <a:schemeClr val="accent1"/>
                    </a:gs>
                  </a:gsLst>
                  <a:lin ang="5400000" scaled="1"/>
                </a:gradFill>
              </a:ln>
            </c:spPr>
          </c:dPt>
          <c:dPt>
            <c:idx val="3"/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4"/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5"/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6"/>
            <c:bubble3D val="0"/>
            <c:spPr>
              <a:ln w="28575">
                <a:gradFill>
                  <a:gsLst>
                    <a:gs pos="4000">
                      <a:schemeClr val="accent1"/>
                    </a:gs>
                    <a:gs pos="16000">
                      <a:srgbClr val="FF0000"/>
                    </a:gs>
                  </a:gsLst>
                  <a:lin ang="5400000" scaled="1"/>
                </a:gradFill>
              </a:ln>
            </c:spPr>
          </c:dPt>
          <c:dPt>
            <c:idx val="7"/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8"/>
            <c:bubble3D val="0"/>
            <c:spPr>
              <a:ln w="28575">
                <a:gradFill>
                  <a:gsLst>
                    <a:gs pos="6000">
                      <a:schemeClr val="accent1"/>
                    </a:gs>
                    <a:gs pos="19000">
                      <a:srgbClr val="FF0000"/>
                    </a:gs>
                  </a:gsLst>
                  <a:lin ang="5400000" scaled="1"/>
                </a:gradFill>
              </a:ln>
            </c:spPr>
          </c:dPt>
          <c:dPt>
            <c:idx val="9"/>
            <c:bubble3D val="0"/>
            <c:spPr>
              <a:ln w="28575">
                <a:gradFill>
                  <a:gsLst>
                    <a:gs pos="28000">
                      <a:schemeClr val="accent1"/>
                    </a:gs>
                    <a:gs pos="47000">
                      <a:srgbClr val="FF0000"/>
                    </a:gs>
                  </a:gsLst>
                  <a:lin ang="5400000" scaled="1"/>
                </a:gradFill>
              </a:ln>
            </c:spPr>
          </c:dPt>
          <c:dPt>
            <c:idx val="10"/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11"/>
            <c:marker>
              <c:symbol val="circle"/>
              <c:size val="7"/>
              <c:spPr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c:spPr>
            </c:marker>
            <c:bubble3D val="0"/>
          </c:dPt>
          <c:dPt>
            <c:idx val="12"/>
            <c:bubble3D val="0"/>
            <c:spPr>
              <a:ln w="28575">
                <a:gradFill flip="none" rotWithShape="1">
                  <a:gsLst>
                    <a:gs pos="50000">
                      <a:schemeClr val="accent1"/>
                    </a:gs>
                    <a:gs pos="61000">
                      <a:srgbClr val="FF0000"/>
                    </a:gs>
                  </a:gsLst>
                  <a:lin ang="2700000" scaled="1"/>
                  <a:tileRect/>
                </a:gradFill>
              </a:ln>
            </c:spPr>
          </c:dPt>
          <c:dPt>
            <c:idx val="13"/>
            <c:marker>
              <c:symbol val="circle"/>
              <c:size val="7"/>
              <c:spPr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c:spPr>
            </c:marker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14"/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15"/>
            <c:bubble3D val="0"/>
            <c:spPr>
              <a:ln w="28575">
                <a:solidFill>
                  <a:srgbClr val="FF0000"/>
                </a:solidFill>
              </a:ln>
            </c:spPr>
          </c:dPt>
          <c:dPt>
            <c:idx val="21"/>
            <c:marker>
              <c:symbol val="circle"/>
              <c:size val="7"/>
              <c:spPr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c:spPr>
            </c:marker>
            <c:bubble3D val="0"/>
          </c:dPt>
          <c:dPt>
            <c:idx val="24"/>
            <c:marker>
              <c:symbol val="circle"/>
              <c:size val="7"/>
              <c:spPr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c:spPr>
            </c:marker>
            <c:bubble3D val="0"/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2.4110910186859553E-3"/>
                  <c:y val="7.21649484536082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'[Slides FNI v3.xlsx]Expectiva de quantidade exp.'!$BM$2:$CK$2</c:f>
              <c:numCache>
                <c:formatCode>mmm\-yy</c:formatCode>
                <c:ptCount val="25"/>
                <c:pt idx="0">
                  <c:v>41760</c:v>
                </c:pt>
                <c:pt idx="1">
                  <c:v>41791</c:v>
                </c:pt>
                <c:pt idx="2">
                  <c:v>41821</c:v>
                </c:pt>
                <c:pt idx="3">
                  <c:v>41852</c:v>
                </c:pt>
                <c:pt idx="4">
                  <c:v>41883</c:v>
                </c:pt>
                <c:pt idx="5">
                  <c:v>41913</c:v>
                </c:pt>
                <c:pt idx="6">
                  <c:v>41944</c:v>
                </c:pt>
                <c:pt idx="7">
                  <c:v>41974</c:v>
                </c:pt>
                <c:pt idx="8">
                  <c:v>42005</c:v>
                </c:pt>
                <c:pt idx="9">
                  <c:v>42036</c:v>
                </c:pt>
                <c:pt idx="10">
                  <c:v>42064</c:v>
                </c:pt>
                <c:pt idx="11">
                  <c:v>42095</c:v>
                </c:pt>
                <c:pt idx="12">
                  <c:v>42125</c:v>
                </c:pt>
                <c:pt idx="13">
                  <c:v>42156</c:v>
                </c:pt>
                <c:pt idx="14">
                  <c:v>42186</c:v>
                </c:pt>
                <c:pt idx="15">
                  <c:v>42217</c:v>
                </c:pt>
                <c:pt idx="16">
                  <c:v>42248</c:v>
                </c:pt>
                <c:pt idx="17">
                  <c:v>42278</c:v>
                </c:pt>
                <c:pt idx="18">
                  <c:v>42309</c:v>
                </c:pt>
                <c:pt idx="19">
                  <c:v>42339</c:v>
                </c:pt>
                <c:pt idx="20">
                  <c:v>42370</c:v>
                </c:pt>
                <c:pt idx="21">
                  <c:v>42401</c:v>
                </c:pt>
                <c:pt idx="22">
                  <c:v>42430</c:v>
                </c:pt>
                <c:pt idx="23">
                  <c:v>42461</c:v>
                </c:pt>
                <c:pt idx="24">
                  <c:v>42491</c:v>
                </c:pt>
              </c:numCache>
            </c:numRef>
          </c:cat>
          <c:val>
            <c:numRef>
              <c:f>'[Slides FNI v3.xlsx]Expectiva de quantidade exp.'!$BM$3:$CK$3</c:f>
              <c:numCache>
                <c:formatCode>0.0</c:formatCode>
                <c:ptCount val="25"/>
                <c:pt idx="0">
                  <c:v>48.9</c:v>
                </c:pt>
                <c:pt idx="1">
                  <c:v>50.3</c:v>
                </c:pt>
                <c:pt idx="2">
                  <c:v>49.7</c:v>
                </c:pt>
                <c:pt idx="3">
                  <c:v>48.8</c:v>
                </c:pt>
                <c:pt idx="4">
                  <c:v>48.7</c:v>
                </c:pt>
                <c:pt idx="5">
                  <c:v>50.1</c:v>
                </c:pt>
                <c:pt idx="6">
                  <c:v>48.2</c:v>
                </c:pt>
                <c:pt idx="7">
                  <c:v>48.4</c:v>
                </c:pt>
                <c:pt idx="8">
                  <c:v>50.2</c:v>
                </c:pt>
                <c:pt idx="9">
                  <c:v>49.5</c:v>
                </c:pt>
                <c:pt idx="10">
                  <c:v>49.6</c:v>
                </c:pt>
                <c:pt idx="11">
                  <c:v>51.7</c:v>
                </c:pt>
                <c:pt idx="12">
                  <c:v>48.6</c:v>
                </c:pt>
                <c:pt idx="13">
                  <c:v>48.4</c:v>
                </c:pt>
                <c:pt idx="14">
                  <c:v>49.9</c:v>
                </c:pt>
                <c:pt idx="15">
                  <c:v>50</c:v>
                </c:pt>
                <c:pt idx="16">
                  <c:v>50.2</c:v>
                </c:pt>
                <c:pt idx="17">
                  <c:v>52.5</c:v>
                </c:pt>
                <c:pt idx="18">
                  <c:v>50.6</c:v>
                </c:pt>
                <c:pt idx="19">
                  <c:v>50.1</c:v>
                </c:pt>
                <c:pt idx="20">
                  <c:v>52.4</c:v>
                </c:pt>
                <c:pt idx="21">
                  <c:v>53.5</c:v>
                </c:pt>
                <c:pt idx="22">
                  <c:v>52.6</c:v>
                </c:pt>
                <c:pt idx="23">
                  <c:v>52.1</c:v>
                </c:pt>
                <c:pt idx="24">
                  <c:v>50.7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'[Slides FNI v3.xlsx]Expectiva de quantidade exp.'!$A$7</c:f>
              <c:strCache>
                <c:ptCount val="1"/>
                <c:pt idx="0">
                  <c:v>Linha divisória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'[Slides FNI v3.xlsx]Expectiva de quantidade exp.'!$BM$2:$CK$2</c:f>
              <c:numCache>
                <c:formatCode>mmm\-yy</c:formatCode>
                <c:ptCount val="25"/>
                <c:pt idx="0">
                  <c:v>41760</c:v>
                </c:pt>
                <c:pt idx="1">
                  <c:v>41791</c:v>
                </c:pt>
                <c:pt idx="2">
                  <c:v>41821</c:v>
                </c:pt>
                <c:pt idx="3">
                  <c:v>41852</c:v>
                </c:pt>
                <c:pt idx="4">
                  <c:v>41883</c:v>
                </c:pt>
                <c:pt idx="5">
                  <c:v>41913</c:v>
                </c:pt>
                <c:pt idx="6">
                  <c:v>41944</c:v>
                </c:pt>
                <c:pt idx="7">
                  <c:v>41974</c:v>
                </c:pt>
                <c:pt idx="8">
                  <c:v>42005</c:v>
                </c:pt>
                <c:pt idx="9">
                  <c:v>42036</c:v>
                </c:pt>
                <c:pt idx="10">
                  <c:v>42064</c:v>
                </c:pt>
                <c:pt idx="11">
                  <c:v>42095</c:v>
                </c:pt>
                <c:pt idx="12">
                  <c:v>42125</c:v>
                </c:pt>
                <c:pt idx="13">
                  <c:v>42156</c:v>
                </c:pt>
                <c:pt idx="14">
                  <c:v>42186</c:v>
                </c:pt>
                <c:pt idx="15">
                  <c:v>42217</c:v>
                </c:pt>
                <c:pt idx="16">
                  <c:v>42248</c:v>
                </c:pt>
                <c:pt idx="17">
                  <c:v>42278</c:v>
                </c:pt>
                <c:pt idx="18">
                  <c:v>42309</c:v>
                </c:pt>
                <c:pt idx="19">
                  <c:v>42339</c:v>
                </c:pt>
                <c:pt idx="20">
                  <c:v>42370</c:v>
                </c:pt>
                <c:pt idx="21">
                  <c:v>42401</c:v>
                </c:pt>
                <c:pt idx="22">
                  <c:v>42430</c:v>
                </c:pt>
                <c:pt idx="23">
                  <c:v>42461</c:v>
                </c:pt>
                <c:pt idx="24">
                  <c:v>42491</c:v>
                </c:pt>
              </c:numCache>
            </c:numRef>
          </c:cat>
          <c:val>
            <c:numRef>
              <c:f>'[Slides FNI v3.xlsx]Expectiva de quantidade exp.'!$BM$7:$CK$7</c:f>
              <c:numCache>
                <c:formatCode>General</c:formatCode>
                <c:ptCount val="25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423616"/>
        <c:axId val="62424008"/>
      </c:lineChart>
      <c:dateAx>
        <c:axId val="6242361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424008"/>
        <c:crosses val="autoZero"/>
        <c:auto val="1"/>
        <c:lblOffset val="100"/>
        <c:baseTimeUnit val="months"/>
        <c:majorUnit val="3"/>
        <c:majorTimeUnit val="months"/>
      </c:dateAx>
      <c:valAx>
        <c:axId val="62424008"/>
        <c:scaling>
          <c:orientation val="minMax"/>
          <c:min val="4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423616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'[Slides FNI v3.xlsx]Intenção de Investimento'!$A$3</c:f>
              <c:strCache>
                <c:ptCount val="1"/>
                <c:pt idx="0">
                  <c:v>Expectativa - Investimento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22"/>
            <c:marker>
              <c:symbol val="circle"/>
              <c:size val="5"/>
              <c:spPr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25"/>
            <c:marker>
              <c:symbol val="circle"/>
              <c:size val="5"/>
              <c:spPr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30"/>
            <c:marker>
              <c:symbol val="circle"/>
              <c:size val="5"/>
              <c:spPr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Lbls>
            <c:dLbl>
              <c:idx val="0"/>
              <c:layout>
                <c:manualLayout>
                  <c:x val="0"/>
                  <c:y val="-7.47663446602336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4.4575544398708117E-2"/>
                  <c:y val="4.62839276468113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-6.0394436525382213E-2"/>
                  <c:y val="-6.75038363231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>
                <c:manualLayout>
                  <c:x val="-1.8595549408302852E-16"/>
                  <c:y val="-9.89788850642263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'[Slides FNI v3.xlsx]Intenção de Investimento'!$B$2:$AF$2</c:f>
              <c:numCache>
                <c:formatCode>mmm\-yy</c:formatCode>
                <c:ptCount val="31"/>
                <c:pt idx="0">
                  <c:v>41579</c:v>
                </c:pt>
                <c:pt idx="1">
                  <c:v>41609</c:v>
                </c:pt>
                <c:pt idx="2">
                  <c:v>41640</c:v>
                </c:pt>
                <c:pt idx="3">
                  <c:v>41671</c:v>
                </c:pt>
                <c:pt idx="4">
                  <c:v>41699</c:v>
                </c:pt>
                <c:pt idx="5">
                  <c:v>41730</c:v>
                </c:pt>
                <c:pt idx="6">
                  <c:v>41760</c:v>
                </c:pt>
                <c:pt idx="7">
                  <c:v>41791</c:v>
                </c:pt>
                <c:pt idx="8">
                  <c:v>41821</c:v>
                </c:pt>
                <c:pt idx="9">
                  <c:v>41852</c:v>
                </c:pt>
                <c:pt idx="10">
                  <c:v>41883</c:v>
                </c:pt>
                <c:pt idx="11">
                  <c:v>41913</c:v>
                </c:pt>
                <c:pt idx="12">
                  <c:v>41944</c:v>
                </c:pt>
                <c:pt idx="13">
                  <c:v>41974</c:v>
                </c:pt>
                <c:pt idx="14">
                  <c:v>42005</c:v>
                </c:pt>
                <c:pt idx="15">
                  <c:v>42036</c:v>
                </c:pt>
                <c:pt idx="16">
                  <c:v>42064</c:v>
                </c:pt>
                <c:pt idx="17">
                  <c:v>42095</c:v>
                </c:pt>
                <c:pt idx="18">
                  <c:v>42125</c:v>
                </c:pt>
                <c:pt idx="19">
                  <c:v>42156</c:v>
                </c:pt>
                <c:pt idx="20">
                  <c:v>42186</c:v>
                </c:pt>
                <c:pt idx="21">
                  <c:v>42217</c:v>
                </c:pt>
                <c:pt idx="22">
                  <c:v>42248</c:v>
                </c:pt>
                <c:pt idx="23">
                  <c:v>42278</c:v>
                </c:pt>
                <c:pt idx="24">
                  <c:v>42309</c:v>
                </c:pt>
                <c:pt idx="25">
                  <c:v>42339</c:v>
                </c:pt>
                <c:pt idx="26">
                  <c:v>42370</c:v>
                </c:pt>
                <c:pt idx="27">
                  <c:v>42401</c:v>
                </c:pt>
                <c:pt idx="28">
                  <c:v>42430</c:v>
                </c:pt>
                <c:pt idx="29">
                  <c:v>42461</c:v>
                </c:pt>
                <c:pt idx="30">
                  <c:v>42491</c:v>
                </c:pt>
              </c:numCache>
            </c:numRef>
          </c:cat>
          <c:val>
            <c:numRef>
              <c:f>'[Slides FNI v3.xlsx]Intenção de Investimento'!$B$3:$AF$3</c:f>
              <c:numCache>
                <c:formatCode>0.0</c:formatCode>
                <c:ptCount val="31"/>
                <c:pt idx="0">
                  <c:v>60.8</c:v>
                </c:pt>
                <c:pt idx="1">
                  <c:v>60.5</c:v>
                </c:pt>
                <c:pt idx="2">
                  <c:v>61.5</c:v>
                </c:pt>
                <c:pt idx="3">
                  <c:v>59.4</c:v>
                </c:pt>
                <c:pt idx="4">
                  <c:v>58.6</c:v>
                </c:pt>
                <c:pt idx="5">
                  <c:v>57.6</c:v>
                </c:pt>
                <c:pt idx="6">
                  <c:v>54.6</c:v>
                </c:pt>
                <c:pt idx="7">
                  <c:v>52.9</c:v>
                </c:pt>
                <c:pt idx="8">
                  <c:v>52</c:v>
                </c:pt>
                <c:pt idx="9">
                  <c:v>51.7</c:v>
                </c:pt>
                <c:pt idx="10">
                  <c:v>51.7</c:v>
                </c:pt>
                <c:pt idx="11">
                  <c:v>52.1</c:v>
                </c:pt>
                <c:pt idx="12">
                  <c:v>52</c:v>
                </c:pt>
                <c:pt idx="13">
                  <c:v>52.4</c:v>
                </c:pt>
                <c:pt idx="14">
                  <c:v>52</c:v>
                </c:pt>
                <c:pt idx="15">
                  <c:v>49.3</c:v>
                </c:pt>
                <c:pt idx="16">
                  <c:v>47.2</c:v>
                </c:pt>
                <c:pt idx="17">
                  <c:v>46.5</c:v>
                </c:pt>
                <c:pt idx="18">
                  <c:v>44.2</c:v>
                </c:pt>
                <c:pt idx="19">
                  <c:v>43</c:v>
                </c:pt>
                <c:pt idx="20">
                  <c:v>41.3</c:v>
                </c:pt>
                <c:pt idx="21">
                  <c:v>40.5</c:v>
                </c:pt>
                <c:pt idx="22">
                  <c:v>39.200000000000003</c:v>
                </c:pt>
                <c:pt idx="23">
                  <c:v>40.700000000000003</c:v>
                </c:pt>
                <c:pt idx="24">
                  <c:v>40.799999999999997</c:v>
                </c:pt>
                <c:pt idx="25">
                  <c:v>42.4</c:v>
                </c:pt>
                <c:pt idx="26">
                  <c:v>41.6</c:v>
                </c:pt>
                <c:pt idx="27">
                  <c:v>39.799999999999997</c:v>
                </c:pt>
                <c:pt idx="28">
                  <c:v>39.4</c:v>
                </c:pt>
                <c:pt idx="29">
                  <c:v>39</c:v>
                </c:pt>
                <c:pt idx="30">
                  <c:v>39.4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424792"/>
        <c:axId val="62425184"/>
      </c:lineChart>
      <c:dateAx>
        <c:axId val="624247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t-BR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425184"/>
        <c:crosses val="autoZero"/>
        <c:auto val="1"/>
        <c:lblOffset val="100"/>
        <c:baseTimeUnit val="months"/>
        <c:majorUnit val="4"/>
        <c:majorTimeUnit val="months"/>
      </c:dateAx>
      <c:valAx>
        <c:axId val="62425184"/>
        <c:scaling>
          <c:orientation val="minMax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t-BR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42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595957221765189E-2"/>
          <c:y val="3.5500119303268907E-2"/>
          <c:w val="0.86322438550902525"/>
          <c:h val="0.81289095681221668"/>
        </c:manualLayout>
      </c:layout>
      <c:lineChart>
        <c:grouping val="standard"/>
        <c:varyColors val="0"/>
        <c:ser>
          <c:idx val="0"/>
          <c:order val="0"/>
          <c:tx>
            <c:strRef>
              <c:f>'[Slides FNI v3.xlsx]Estoques'!$A$3</c:f>
              <c:strCache>
                <c:ptCount val="1"/>
                <c:pt idx="0">
                  <c:v>Estoque efetivo em relação ao planejado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rgbClr val="FF0000"/>
                </a:solidFill>
                <a:ln w="28575"/>
              </c:spPr>
            </c:marker>
            <c:bubble3D val="0"/>
          </c:dPt>
          <c:dPt>
            <c:idx val="2"/>
            <c:bubble3D val="0"/>
          </c:dPt>
          <c:dPt>
            <c:idx val="9"/>
            <c:marker>
              <c:symbol val="circle"/>
              <c:size val="5"/>
              <c:spPr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c:spPr>
            </c:marker>
            <c:bubble3D val="0"/>
            <c:spPr>
              <a:ln w="28575">
                <a:gradFill>
                  <a:gsLst>
                    <a:gs pos="44000">
                      <a:srgbClr val="FF0000"/>
                    </a:gs>
                    <a:gs pos="47000">
                      <a:schemeClr val="accent1"/>
                    </a:gs>
                  </a:gsLst>
                  <a:lin ang="5400000" scaled="1"/>
                </a:gradFill>
              </a:ln>
            </c:spPr>
          </c:dPt>
          <c:dPt>
            <c:idx val="10"/>
            <c:bubble3D val="0"/>
            <c:spPr>
              <a:ln w="28575">
                <a:solidFill>
                  <a:schemeClr val="accent1"/>
                </a:solidFill>
              </a:ln>
            </c:spPr>
          </c:dPt>
          <c:dPt>
            <c:idx val="11"/>
            <c:bubble3D val="0"/>
            <c:spPr>
              <a:ln w="28575">
                <a:solidFill>
                  <a:schemeClr val="accent1"/>
                </a:solidFill>
              </a:ln>
            </c:spPr>
          </c:dPt>
          <c:dPt>
            <c:idx val="12"/>
            <c:bubble3D val="0"/>
            <c:spPr>
              <a:ln w="28575">
                <a:gradFill>
                  <a:gsLst>
                    <a:gs pos="69000">
                      <a:srgbClr val="FF0000"/>
                    </a:gs>
                    <a:gs pos="78000">
                      <a:schemeClr val="accent1"/>
                    </a:gs>
                  </a:gsLst>
                  <a:lin ang="5400000" scaled="1"/>
                </a:gradFill>
              </a:ln>
            </c:spPr>
          </c:dPt>
          <c:dPt>
            <c:idx val="16"/>
            <c:marker>
              <c:symbol val="circle"/>
              <c:size val="5"/>
              <c:spPr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19"/>
            <c:bubble3D val="0"/>
          </c:dPt>
          <c:dPt>
            <c:idx val="21"/>
            <c:marker>
              <c:symbol val="circle"/>
              <c:size val="5"/>
              <c:spPr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24"/>
            <c:bubble3D val="0"/>
          </c:dPt>
          <c:dPt>
            <c:idx val="26"/>
            <c:marker>
              <c:symbol val="circle"/>
              <c:size val="5"/>
              <c:spPr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32"/>
            <c:bubble3D val="0"/>
            <c:spPr>
              <a:ln w="28575">
                <a:gradFill>
                  <a:gsLst>
                    <a:gs pos="83000">
                      <a:srgbClr val="FF0000"/>
                    </a:gs>
                    <a:gs pos="86000">
                      <a:schemeClr val="accent1"/>
                    </a:gs>
                  </a:gsLst>
                  <a:lin ang="5400000" scaled="1"/>
                </a:gradFill>
              </a:ln>
            </c:spPr>
          </c:dPt>
          <c:dPt>
            <c:idx val="33"/>
            <c:bubble3D val="0"/>
            <c:spPr>
              <a:ln w="28575">
                <a:gradFill>
                  <a:gsLst>
                    <a:gs pos="60000">
                      <a:schemeClr val="accent1"/>
                    </a:gs>
                    <a:gs pos="50000">
                      <a:srgbClr val="FF0000"/>
                    </a:gs>
                  </a:gsLst>
                  <a:lin ang="5400000" scaled="1"/>
                </a:gradFill>
              </a:ln>
            </c:spPr>
          </c:dPt>
          <c:dPt>
            <c:idx val="34"/>
            <c:bubble3D val="0"/>
            <c:spPr>
              <a:ln w="28575">
                <a:gradFill>
                  <a:gsLst>
                    <a:gs pos="47000">
                      <a:srgbClr val="FF0000"/>
                    </a:gs>
                    <a:gs pos="58000">
                      <a:schemeClr val="accent1"/>
                    </a:gs>
                  </a:gsLst>
                  <a:lin ang="5400000" scaled="1"/>
                </a:gradFill>
              </a:ln>
            </c:spPr>
          </c:dPt>
          <c:dPt>
            <c:idx val="35"/>
            <c:bubble3D val="0"/>
            <c:spPr>
              <a:ln w="28575">
                <a:solidFill>
                  <a:schemeClr val="accent1"/>
                </a:solidFill>
              </a:ln>
            </c:spPr>
          </c:dPt>
          <c:dPt>
            <c:idx val="36"/>
            <c:marker>
              <c:symbol val="circle"/>
              <c:size val="5"/>
              <c:spPr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</c:spPr>
            </c:marker>
            <c:bubble3D val="0"/>
            <c:spPr>
              <a:ln w="28575"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-1.5600714616224552E-2"/>
                  <c:y val="-5.9294745614807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202218666637092E-2"/>
                  <c:y val="3.63636363636362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5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-4.201216141514641E-2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-3.9674357868955908E-2"/>
                  <c:y val="7.26608557961266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5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'[Slides FNI v3.xlsx]Estoques'!$AZ$2:$CJ$2</c:f>
              <c:numCache>
                <c:formatCode>mmm\-yy</c:formatCode>
                <c:ptCount val="37"/>
                <c:pt idx="0">
                  <c:v>41365</c:v>
                </c:pt>
                <c:pt idx="1">
                  <c:v>41395</c:v>
                </c:pt>
                <c:pt idx="2">
                  <c:v>41426</c:v>
                </c:pt>
                <c:pt idx="3">
                  <c:v>41456</c:v>
                </c:pt>
                <c:pt idx="4">
                  <c:v>41487</c:v>
                </c:pt>
                <c:pt idx="5">
                  <c:v>41518</c:v>
                </c:pt>
                <c:pt idx="6">
                  <c:v>41548</c:v>
                </c:pt>
                <c:pt idx="7">
                  <c:v>41579</c:v>
                </c:pt>
                <c:pt idx="8">
                  <c:v>41609</c:v>
                </c:pt>
                <c:pt idx="9">
                  <c:v>41640</c:v>
                </c:pt>
                <c:pt idx="10">
                  <c:v>41671</c:v>
                </c:pt>
                <c:pt idx="11">
                  <c:v>41699</c:v>
                </c:pt>
                <c:pt idx="12">
                  <c:v>41730</c:v>
                </c:pt>
                <c:pt idx="13">
                  <c:v>41760</c:v>
                </c:pt>
                <c:pt idx="14">
                  <c:v>41791</c:v>
                </c:pt>
                <c:pt idx="15">
                  <c:v>41821</c:v>
                </c:pt>
                <c:pt idx="16">
                  <c:v>41852</c:v>
                </c:pt>
                <c:pt idx="17">
                  <c:v>41883</c:v>
                </c:pt>
                <c:pt idx="18">
                  <c:v>41913</c:v>
                </c:pt>
                <c:pt idx="19">
                  <c:v>41944</c:v>
                </c:pt>
                <c:pt idx="20">
                  <c:v>41974</c:v>
                </c:pt>
                <c:pt idx="21">
                  <c:v>42005</c:v>
                </c:pt>
                <c:pt idx="22">
                  <c:v>42036</c:v>
                </c:pt>
                <c:pt idx="23">
                  <c:v>42064</c:v>
                </c:pt>
                <c:pt idx="24">
                  <c:v>42095</c:v>
                </c:pt>
                <c:pt idx="25">
                  <c:v>42125</c:v>
                </c:pt>
                <c:pt idx="26">
                  <c:v>42156</c:v>
                </c:pt>
                <c:pt idx="27">
                  <c:v>42186</c:v>
                </c:pt>
                <c:pt idx="28">
                  <c:v>42217</c:v>
                </c:pt>
                <c:pt idx="29">
                  <c:v>42248</c:v>
                </c:pt>
                <c:pt idx="30">
                  <c:v>42278</c:v>
                </c:pt>
                <c:pt idx="31">
                  <c:v>42309</c:v>
                </c:pt>
                <c:pt idx="32">
                  <c:v>42339</c:v>
                </c:pt>
                <c:pt idx="33">
                  <c:v>42370</c:v>
                </c:pt>
                <c:pt idx="34">
                  <c:v>42401</c:v>
                </c:pt>
                <c:pt idx="35">
                  <c:v>42430</c:v>
                </c:pt>
                <c:pt idx="36">
                  <c:v>42461</c:v>
                </c:pt>
              </c:numCache>
            </c:numRef>
          </c:cat>
          <c:val>
            <c:numRef>
              <c:f>'[Slides FNI v3.xlsx]Estoques'!$AZ$3:$CJ$3</c:f>
              <c:numCache>
                <c:formatCode>0.0</c:formatCode>
                <c:ptCount val="37"/>
                <c:pt idx="0">
                  <c:v>51.2</c:v>
                </c:pt>
                <c:pt idx="1">
                  <c:v>51.4</c:v>
                </c:pt>
                <c:pt idx="2">
                  <c:v>51.4</c:v>
                </c:pt>
                <c:pt idx="3">
                  <c:v>51.7</c:v>
                </c:pt>
                <c:pt idx="4">
                  <c:v>51.3</c:v>
                </c:pt>
                <c:pt idx="5">
                  <c:v>49.8</c:v>
                </c:pt>
                <c:pt idx="6">
                  <c:v>50.5</c:v>
                </c:pt>
                <c:pt idx="7">
                  <c:v>50.7</c:v>
                </c:pt>
                <c:pt idx="8">
                  <c:v>50.6</c:v>
                </c:pt>
                <c:pt idx="9">
                  <c:v>49.2</c:v>
                </c:pt>
                <c:pt idx="10">
                  <c:v>49.9</c:v>
                </c:pt>
                <c:pt idx="11">
                  <c:v>49.9</c:v>
                </c:pt>
                <c:pt idx="12">
                  <c:v>50.4</c:v>
                </c:pt>
                <c:pt idx="13">
                  <c:v>51</c:v>
                </c:pt>
                <c:pt idx="14">
                  <c:v>52.1</c:v>
                </c:pt>
                <c:pt idx="15">
                  <c:v>51.5</c:v>
                </c:pt>
                <c:pt idx="16">
                  <c:v>52.2</c:v>
                </c:pt>
                <c:pt idx="17">
                  <c:v>51.3</c:v>
                </c:pt>
                <c:pt idx="18">
                  <c:v>51</c:v>
                </c:pt>
                <c:pt idx="19">
                  <c:v>51.5</c:v>
                </c:pt>
                <c:pt idx="20">
                  <c:v>50.5</c:v>
                </c:pt>
                <c:pt idx="21">
                  <c:v>50.5</c:v>
                </c:pt>
                <c:pt idx="22">
                  <c:v>51.8</c:v>
                </c:pt>
                <c:pt idx="23">
                  <c:v>52.1</c:v>
                </c:pt>
                <c:pt idx="24">
                  <c:v>51.8</c:v>
                </c:pt>
                <c:pt idx="25">
                  <c:v>52.4</c:v>
                </c:pt>
                <c:pt idx="26">
                  <c:v>53.1</c:v>
                </c:pt>
                <c:pt idx="27">
                  <c:v>52.3</c:v>
                </c:pt>
                <c:pt idx="28">
                  <c:v>53</c:v>
                </c:pt>
                <c:pt idx="29">
                  <c:v>51.6</c:v>
                </c:pt>
                <c:pt idx="30">
                  <c:v>52</c:v>
                </c:pt>
                <c:pt idx="31">
                  <c:v>51.4</c:v>
                </c:pt>
                <c:pt idx="32">
                  <c:v>49.8</c:v>
                </c:pt>
                <c:pt idx="33">
                  <c:v>50.3</c:v>
                </c:pt>
                <c:pt idx="34">
                  <c:v>49.7</c:v>
                </c:pt>
                <c:pt idx="35">
                  <c:v>49.3</c:v>
                </c:pt>
                <c:pt idx="36">
                  <c:v>49.1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'[Slides FNI v3.xlsx]Estoques'!$A$6</c:f>
              <c:strCache>
                <c:ptCount val="1"/>
                <c:pt idx="0">
                  <c:v>Linha divisória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'[Slides FNI v3.xlsx]Estoques'!$AZ$2:$CJ$2</c:f>
              <c:numCache>
                <c:formatCode>mmm\-yy</c:formatCode>
                <c:ptCount val="37"/>
                <c:pt idx="0">
                  <c:v>41365</c:v>
                </c:pt>
                <c:pt idx="1">
                  <c:v>41395</c:v>
                </c:pt>
                <c:pt idx="2">
                  <c:v>41426</c:v>
                </c:pt>
                <c:pt idx="3">
                  <c:v>41456</c:v>
                </c:pt>
                <c:pt idx="4">
                  <c:v>41487</c:v>
                </c:pt>
                <c:pt idx="5">
                  <c:v>41518</c:v>
                </c:pt>
                <c:pt idx="6">
                  <c:v>41548</c:v>
                </c:pt>
                <c:pt idx="7">
                  <c:v>41579</c:v>
                </c:pt>
                <c:pt idx="8">
                  <c:v>41609</c:v>
                </c:pt>
                <c:pt idx="9">
                  <c:v>41640</c:v>
                </c:pt>
                <c:pt idx="10">
                  <c:v>41671</c:v>
                </c:pt>
                <c:pt idx="11">
                  <c:v>41699</c:v>
                </c:pt>
                <c:pt idx="12">
                  <c:v>41730</c:v>
                </c:pt>
                <c:pt idx="13">
                  <c:v>41760</c:v>
                </c:pt>
                <c:pt idx="14">
                  <c:v>41791</c:v>
                </c:pt>
                <c:pt idx="15">
                  <c:v>41821</c:v>
                </c:pt>
                <c:pt idx="16">
                  <c:v>41852</c:v>
                </c:pt>
                <c:pt idx="17">
                  <c:v>41883</c:v>
                </c:pt>
                <c:pt idx="18">
                  <c:v>41913</c:v>
                </c:pt>
                <c:pt idx="19">
                  <c:v>41944</c:v>
                </c:pt>
                <c:pt idx="20">
                  <c:v>41974</c:v>
                </c:pt>
                <c:pt idx="21">
                  <c:v>42005</c:v>
                </c:pt>
                <c:pt idx="22">
                  <c:v>42036</c:v>
                </c:pt>
                <c:pt idx="23">
                  <c:v>42064</c:v>
                </c:pt>
                <c:pt idx="24">
                  <c:v>42095</c:v>
                </c:pt>
                <c:pt idx="25">
                  <c:v>42125</c:v>
                </c:pt>
                <c:pt idx="26">
                  <c:v>42156</c:v>
                </c:pt>
                <c:pt idx="27">
                  <c:v>42186</c:v>
                </c:pt>
                <c:pt idx="28">
                  <c:v>42217</c:v>
                </c:pt>
                <c:pt idx="29">
                  <c:v>42248</c:v>
                </c:pt>
                <c:pt idx="30">
                  <c:v>42278</c:v>
                </c:pt>
                <c:pt idx="31">
                  <c:v>42309</c:v>
                </c:pt>
                <c:pt idx="32">
                  <c:v>42339</c:v>
                </c:pt>
                <c:pt idx="33">
                  <c:v>42370</c:v>
                </c:pt>
                <c:pt idx="34">
                  <c:v>42401</c:v>
                </c:pt>
                <c:pt idx="35">
                  <c:v>42430</c:v>
                </c:pt>
                <c:pt idx="36">
                  <c:v>42461</c:v>
                </c:pt>
              </c:numCache>
            </c:numRef>
          </c:cat>
          <c:val>
            <c:numRef>
              <c:f>'[Slides FNI v3.xlsx]Estoques'!$AO$6:$CJ$6</c:f>
              <c:numCache>
                <c:formatCode>General</c:formatCode>
                <c:ptCount val="4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426360"/>
        <c:axId val="62426752"/>
      </c:lineChart>
      <c:dateAx>
        <c:axId val="6242636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lang="pt-BR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426752"/>
        <c:crosses val="autoZero"/>
        <c:auto val="1"/>
        <c:lblOffset val="100"/>
        <c:baseTimeUnit val="months"/>
        <c:majorUnit val="4"/>
        <c:majorTimeUnit val="months"/>
      </c:dateAx>
      <c:valAx>
        <c:axId val="62426752"/>
        <c:scaling>
          <c:orientation val="minMax"/>
          <c:max val="56"/>
          <c:min val="46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 algn="ctr">
              <a:defRPr lang="pt-BR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42636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9.9323777134649807E-3"/>
                  <c:y val="3.5508206309948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'Tx Des Pnad'!$A$10:$C$58</c:f>
              <c:multiLvlStrCache>
                <c:ptCount val="49"/>
                <c:lvl>
                  <c:pt idx="0">
                    <c:v>fev-mar-abr</c:v>
                  </c:pt>
                  <c:pt idx="1">
                    <c:v>mar-abr-mai</c:v>
                  </c:pt>
                  <c:pt idx="2">
                    <c:v>abr-mai-jun</c:v>
                  </c:pt>
                  <c:pt idx="3">
                    <c:v>mai-jun-jul</c:v>
                  </c:pt>
                  <c:pt idx="4">
                    <c:v>jun-jul-ago</c:v>
                  </c:pt>
                  <c:pt idx="5">
                    <c:v>jul-ago-set</c:v>
                  </c:pt>
                  <c:pt idx="6">
                    <c:v>ago-set-out</c:v>
                  </c:pt>
                  <c:pt idx="7">
                    <c:v>set-out-nov</c:v>
                  </c:pt>
                  <c:pt idx="8">
                    <c:v>out-nov-dez</c:v>
                  </c:pt>
                  <c:pt idx="9">
                    <c:v>nov-dez-jan</c:v>
                  </c:pt>
                  <c:pt idx="10">
                    <c:v>dez-jan-fev</c:v>
                  </c:pt>
                  <c:pt idx="11">
                    <c:v>jan-fev-mar</c:v>
                  </c:pt>
                  <c:pt idx="12">
                    <c:v>fev-mar-abr</c:v>
                  </c:pt>
                  <c:pt idx="13">
                    <c:v>mar-abr-mai</c:v>
                  </c:pt>
                  <c:pt idx="14">
                    <c:v>abr-mai-jun</c:v>
                  </c:pt>
                  <c:pt idx="15">
                    <c:v>mai-jun-jul</c:v>
                  </c:pt>
                  <c:pt idx="16">
                    <c:v>jun-jul-ago</c:v>
                  </c:pt>
                  <c:pt idx="17">
                    <c:v>jul-ago-set</c:v>
                  </c:pt>
                  <c:pt idx="18">
                    <c:v>ago-set-out</c:v>
                  </c:pt>
                  <c:pt idx="19">
                    <c:v>set-out-nov</c:v>
                  </c:pt>
                  <c:pt idx="20">
                    <c:v>out-nov-dez</c:v>
                  </c:pt>
                  <c:pt idx="21">
                    <c:v>nov-dez-jan</c:v>
                  </c:pt>
                  <c:pt idx="22">
                    <c:v>dez-jan-fev</c:v>
                  </c:pt>
                  <c:pt idx="23">
                    <c:v>jan-fev-mar</c:v>
                  </c:pt>
                  <c:pt idx="24">
                    <c:v>fev-mar-abr</c:v>
                  </c:pt>
                  <c:pt idx="25">
                    <c:v>mar-abr-mai</c:v>
                  </c:pt>
                  <c:pt idx="26">
                    <c:v>abr-mai-jun</c:v>
                  </c:pt>
                  <c:pt idx="27">
                    <c:v>mai-jun-jul</c:v>
                  </c:pt>
                  <c:pt idx="28">
                    <c:v>jun-jul-ago</c:v>
                  </c:pt>
                  <c:pt idx="29">
                    <c:v>jul-ago-set</c:v>
                  </c:pt>
                  <c:pt idx="30">
                    <c:v>ago-set-out</c:v>
                  </c:pt>
                  <c:pt idx="31">
                    <c:v>set-out-nov</c:v>
                  </c:pt>
                  <c:pt idx="32">
                    <c:v>out-nov-dez</c:v>
                  </c:pt>
                  <c:pt idx="33">
                    <c:v>nov-dez-jan</c:v>
                  </c:pt>
                  <c:pt idx="34">
                    <c:v>dez-jan-fev</c:v>
                  </c:pt>
                  <c:pt idx="35">
                    <c:v>jan-fev-mar</c:v>
                  </c:pt>
                  <c:pt idx="36">
                    <c:v>fev-mar-abr</c:v>
                  </c:pt>
                  <c:pt idx="37">
                    <c:v>mar-abr-mai</c:v>
                  </c:pt>
                  <c:pt idx="38">
                    <c:v>abr-mai-jun</c:v>
                  </c:pt>
                  <c:pt idx="39">
                    <c:v>mai-jun-jul</c:v>
                  </c:pt>
                  <c:pt idx="40">
                    <c:v>jun-jul-ago</c:v>
                  </c:pt>
                  <c:pt idx="41">
                    <c:v>jul-ago-set</c:v>
                  </c:pt>
                  <c:pt idx="42">
                    <c:v>ago-set-out</c:v>
                  </c:pt>
                  <c:pt idx="43">
                    <c:v>set-out-nov</c:v>
                  </c:pt>
                  <c:pt idx="44">
                    <c:v>out-nov-dez</c:v>
                  </c:pt>
                  <c:pt idx="45">
                    <c:v>nov-dez-jan</c:v>
                  </c:pt>
                  <c:pt idx="46">
                    <c:v>dez-jan-fev</c:v>
                  </c:pt>
                  <c:pt idx="47">
                    <c:v>jan-fev-mar</c:v>
                  </c:pt>
                  <c:pt idx="48">
                    <c:v>fev-mar-abr</c:v>
                  </c:pt>
                </c:lvl>
                <c:lvl>
                  <c:pt idx="9">
                    <c:v>2013</c:v>
                  </c:pt>
                  <c:pt idx="21">
                    <c:v>2014</c:v>
                  </c:pt>
                  <c:pt idx="33">
                    <c:v>2015</c:v>
                  </c:pt>
                  <c:pt idx="45">
                    <c:v>2016</c:v>
                  </c:pt>
                </c:lvl>
              </c:multiLvlStrCache>
            </c:multiLvlStrRef>
          </c:cat>
          <c:val>
            <c:numRef>
              <c:f>'Tx Des Pnad'!$D$10:$D$58</c:f>
              <c:numCache>
                <c:formatCode>0.0</c:formatCode>
                <c:ptCount val="49"/>
                <c:pt idx="0">
                  <c:v>7.8</c:v>
                </c:pt>
                <c:pt idx="1">
                  <c:v>7.6</c:v>
                </c:pt>
                <c:pt idx="2">
                  <c:v>7.5</c:v>
                </c:pt>
                <c:pt idx="3">
                  <c:v>7.4</c:v>
                </c:pt>
                <c:pt idx="4">
                  <c:v>7.3</c:v>
                </c:pt>
                <c:pt idx="5">
                  <c:v>7.1</c:v>
                </c:pt>
                <c:pt idx="6">
                  <c:v>6.9</c:v>
                </c:pt>
                <c:pt idx="7">
                  <c:v>6.8</c:v>
                </c:pt>
                <c:pt idx="8">
                  <c:v>6.9</c:v>
                </c:pt>
                <c:pt idx="9">
                  <c:v>7.2</c:v>
                </c:pt>
                <c:pt idx="10">
                  <c:v>7.7</c:v>
                </c:pt>
                <c:pt idx="11">
                  <c:v>8</c:v>
                </c:pt>
                <c:pt idx="12">
                  <c:v>7.8</c:v>
                </c:pt>
                <c:pt idx="13">
                  <c:v>7.6</c:v>
                </c:pt>
                <c:pt idx="14">
                  <c:v>7.4</c:v>
                </c:pt>
                <c:pt idx="15">
                  <c:v>7.3</c:v>
                </c:pt>
                <c:pt idx="16">
                  <c:v>7.1</c:v>
                </c:pt>
                <c:pt idx="17">
                  <c:v>6.9</c:v>
                </c:pt>
                <c:pt idx="18">
                  <c:v>6.7</c:v>
                </c:pt>
                <c:pt idx="19">
                  <c:v>6.5</c:v>
                </c:pt>
                <c:pt idx="20">
                  <c:v>6.2</c:v>
                </c:pt>
                <c:pt idx="21">
                  <c:v>6.4</c:v>
                </c:pt>
                <c:pt idx="22">
                  <c:v>6.8</c:v>
                </c:pt>
                <c:pt idx="23">
                  <c:v>7.2</c:v>
                </c:pt>
                <c:pt idx="24">
                  <c:v>7.1</c:v>
                </c:pt>
                <c:pt idx="25">
                  <c:v>7</c:v>
                </c:pt>
                <c:pt idx="26">
                  <c:v>6.8</c:v>
                </c:pt>
                <c:pt idx="27">
                  <c:v>6.9</c:v>
                </c:pt>
                <c:pt idx="28">
                  <c:v>6.9</c:v>
                </c:pt>
                <c:pt idx="29">
                  <c:v>6.8</c:v>
                </c:pt>
                <c:pt idx="30">
                  <c:v>6.6</c:v>
                </c:pt>
                <c:pt idx="31">
                  <c:v>6.5</c:v>
                </c:pt>
                <c:pt idx="32">
                  <c:v>6.5</c:v>
                </c:pt>
                <c:pt idx="33">
                  <c:v>6.8</c:v>
                </c:pt>
                <c:pt idx="34">
                  <c:v>7.4</c:v>
                </c:pt>
                <c:pt idx="35">
                  <c:v>7.9</c:v>
                </c:pt>
                <c:pt idx="36">
                  <c:v>8</c:v>
                </c:pt>
                <c:pt idx="37">
                  <c:v>8.1</c:v>
                </c:pt>
                <c:pt idx="38">
                  <c:v>8.3000000000000007</c:v>
                </c:pt>
                <c:pt idx="39">
                  <c:v>8.6</c:v>
                </c:pt>
                <c:pt idx="40">
                  <c:v>8.6999999999999993</c:v>
                </c:pt>
                <c:pt idx="41">
                  <c:v>8.9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9.5</c:v>
                </c:pt>
                <c:pt idx="46">
                  <c:v>10.199999999999999</c:v>
                </c:pt>
                <c:pt idx="47">
                  <c:v>10.9</c:v>
                </c:pt>
                <c:pt idx="48">
                  <c:v>11.2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031432"/>
        <c:axId val="62031824"/>
      </c:barChart>
      <c:catAx>
        <c:axId val="62031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2031824"/>
        <c:crosses val="autoZero"/>
        <c:auto val="1"/>
        <c:lblAlgn val="ctr"/>
        <c:lblOffset val="100"/>
        <c:noMultiLvlLbl val="0"/>
      </c:catAx>
      <c:valAx>
        <c:axId val="62031824"/>
        <c:scaling>
          <c:orientation val="minMax"/>
          <c:max val="12"/>
          <c:min val="6"/>
        </c:scaling>
        <c:delete val="0"/>
        <c:axPos val="l"/>
        <c:numFmt formatCode="0" sourceLinked="0"/>
        <c:majorTickMark val="out"/>
        <c:minorTickMark val="none"/>
        <c:tickLblPos val="nextTo"/>
        <c:crossAx val="6203143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PEAxOcup_Pnad!$D$7</c:f>
              <c:strCache>
                <c:ptCount val="1"/>
                <c:pt idx="0">
                  <c:v>Força de Trabalho (PEA)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36"/>
              <c:layout>
                <c:manualLayout>
                  <c:x val="-1.6235413495687467E-2"/>
                  <c:y val="-3.405704098483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C00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PEAxOcup_Pnad!$A$21:$C$57</c:f>
              <c:multiLvlStrCache>
                <c:ptCount val="37"/>
                <c:lvl>
                  <c:pt idx="0">
                    <c:v>fev-mar-abr</c:v>
                  </c:pt>
                  <c:pt idx="1">
                    <c:v>mar-abr-mai</c:v>
                  </c:pt>
                  <c:pt idx="2">
                    <c:v>abr-mai-jun</c:v>
                  </c:pt>
                  <c:pt idx="3">
                    <c:v>mai-jun-jul</c:v>
                  </c:pt>
                  <c:pt idx="4">
                    <c:v>jun-jul-ago</c:v>
                  </c:pt>
                  <c:pt idx="5">
                    <c:v>jul-ago-set</c:v>
                  </c:pt>
                  <c:pt idx="6">
                    <c:v>ago-set-out</c:v>
                  </c:pt>
                  <c:pt idx="7">
                    <c:v>set-out-nov</c:v>
                  </c:pt>
                  <c:pt idx="8">
                    <c:v>out-nov-dez</c:v>
                  </c:pt>
                  <c:pt idx="9">
                    <c:v>nov-dez-jan</c:v>
                  </c:pt>
                  <c:pt idx="10">
                    <c:v>dez-jan-fev</c:v>
                  </c:pt>
                  <c:pt idx="11">
                    <c:v>jan-fev-mar</c:v>
                  </c:pt>
                  <c:pt idx="12">
                    <c:v>fev-mar-abr</c:v>
                  </c:pt>
                  <c:pt idx="13">
                    <c:v>mar-abr-mai</c:v>
                  </c:pt>
                  <c:pt idx="14">
                    <c:v>abr-mai-jun</c:v>
                  </c:pt>
                  <c:pt idx="15">
                    <c:v>mai-jun-jul</c:v>
                  </c:pt>
                  <c:pt idx="16">
                    <c:v>jun-jul-ago</c:v>
                  </c:pt>
                  <c:pt idx="17">
                    <c:v>jul-ago-set</c:v>
                  </c:pt>
                  <c:pt idx="18">
                    <c:v>ago-set-out</c:v>
                  </c:pt>
                  <c:pt idx="19">
                    <c:v>set-out-nov</c:v>
                  </c:pt>
                  <c:pt idx="20">
                    <c:v>out-nov-dez</c:v>
                  </c:pt>
                  <c:pt idx="21">
                    <c:v>nov-dez-jan</c:v>
                  </c:pt>
                  <c:pt idx="22">
                    <c:v>dez-jan-fev</c:v>
                  </c:pt>
                  <c:pt idx="23">
                    <c:v>jan-fev-mar</c:v>
                  </c:pt>
                  <c:pt idx="24">
                    <c:v>fev-mar-abr</c:v>
                  </c:pt>
                  <c:pt idx="25">
                    <c:v>mar-abr-mai</c:v>
                  </c:pt>
                  <c:pt idx="26">
                    <c:v>abr-mai-jun</c:v>
                  </c:pt>
                  <c:pt idx="27">
                    <c:v>mai-jun-jul</c:v>
                  </c:pt>
                  <c:pt idx="28">
                    <c:v>jun-jul-ago</c:v>
                  </c:pt>
                  <c:pt idx="29">
                    <c:v>jul-ago-set</c:v>
                  </c:pt>
                  <c:pt idx="30">
                    <c:v>ago-set-out</c:v>
                  </c:pt>
                  <c:pt idx="31">
                    <c:v>set-out-nov</c:v>
                  </c:pt>
                  <c:pt idx="32">
                    <c:v>out-nov-dez</c:v>
                  </c:pt>
                  <c:pt idx="33">
                    <c:v>nov-dez-jan</c:v>
                  </c:pt>
                  <c:pt idx="34">
                    <c:v>dez-jan-fev</c:v>
                  </c:pt>
                  <c:pt idx="35">
                    <c:v>jan-fev-mar</c:v>
                  </c:pt>
                  <c:pt idx="36">
                    <c:v>fev-mar-abr</c:v>
                  </c:pt>
                </c:lvl>
                <c:lvl>
                  <c:pt idx="9">
                    <c:v>2014</c:v>
                  </c:pt>
                  <c:pt idx="21">
                    <c:v>2015</c:v>
                  </c:pt>
                  <c:pt idx="33">
                    <c:v>2016</c:v>
                  </c:pt>
                </c:lvl>
              </c:multiLvlStrCache>
            </c:multiLvlStrRef>
          </c:cat>
          <c:val>
            <c:numRef>
              <c:f>PEAxOcup_Pnad!$D$21:$D$57</c:f>
              <c:numCache>
                <c:formatCode>0.0</c:formatCode>
                <c:ptCount val="37"/>
                <c:pt idx="0">
                  <c:v>1.3</c:v>
                </c:pt>
                <c:pt idx="1">
                  <c:v>1.1000000000000001</c:v>
                </c:pt>
                <c:pt idx="2">
                  <c:v>1</c:v>
                </c:pt>
                <c:pt idx="3">
                  <c:v>1.2</c:v>
                </c:pt>
                <c:pt idx="4">
                  <c:v>1</c:v>
                </c:pt>
                <c:pt idx="5">
                  <c:v>1.1000000000000001</c:v>
                </c:pt>
                <c:pt idx="6">
                  <c:v>1.1000000000000001</c:v>
                </c:pt>
                <c:pt idx="7">
                  <c:v>1.2</c:v>
                </c:pt>
                <c:pt idx="8">
                  <c:v>1</c:v>
                </c:pt>
                <c:pt idx="9">
                  <c:v>0.9</c:v>
                </c:pt>
                <c:pt idx="10">
                  <c:v>1.1000000000000001</c:v>
                </c:pt>
                <c:pt idx="11">
                  <c:v>1.1000000000000001</c:v>
                </c:pt>
                <c:pt idx="12">
                  <c:v>1.1000000000000001</c:v>
                </c:pt>
                <c:pt idx="13">
                  <c:v>1</c:v>
                </c:pt>
                <c:pt idx="14">
                  <c:v>1</c:v>
                </c:pt>
                <c:pt idx="15">
                  <c:v>0.8</c:v>
                </c:pt>
                <c:pt idx="16">
                  <c:v>0.8</c:v>
                </c:pt>
                <c:pt idx="17">
                  <c:v>1</c:v>
                </c:pt>
                <c:pt idx="18">
                  <c:v>1.3</c:v>
                </c:pt>
                <c:pt idx="19">
                  <c:v>1.1000000000000001</c:v>
                </c:pt>
                <c:pt idx="20">
                  <c:v>1.4</c:v>
                </c:pt>
                <c:pt idx="21">
                  <c:v>1.6</c:v>
                </c:pt>
                <c:pt idx="22">
                  <c:v>1.6</c:v>
                </c:pt>
                <c:pt idx="23">
                  <c:v>1.7</c:v>
                </c:pt>
                <c:pt idx="24">
                  <c:v>1.6</c:v>
                </c:pt>
                <c:pt idx="25">
                  <c:v>1.6</c:v>
                </c:pt>
                <c:pt idx="26">
                  <c:v>1.8</c:v>
                </c:pt>
                <c:pt idx="27">
                  <c:v>2.1</c:v>
                </c:pt>
                <c:pt idx="28">
                  <c:v>2.2000000000000002</c:v>
                </c:pt>
                <c:pt idx="29">
                  <c:v>2.1</c:v>
                </c:pt>
                <c:pt idx="30">
                  <c:v>2.2000000000000002</c:v>
                </c:pt>
                <c:pt idx="31">
                  <c:v>2.1</c:v>
                </c:pt>
                <c:pt idx="32">
                  <c:v>2</c:v>
                </c:pt>
                <c:pt idx="33">
                  <c:v>1.8</c:v>
                </c:pt>
                <c:pt idx="34">
                  <c:v>1.8</c:v>
                </c:pt>
                <c:pt idx="35">
                  <c:v>1.8</c:v>
                </c:pt>
                <c:pt idx="36">
                  <c:v>1.8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PEAxOcup_Pnad!$E$7</c:f>
              <c:strCache>
                <c:ptCount val="1"/>
              </c:strCache>
            </c:strRef>
          </c:tx>
          <c:cat>
            <c:multiLvlStrRef>
              <c:f>PEAxOcup_Pnad!$A$21:$C$57</c:f>
              <c:multiLvlStrCache>
                <c:ptCount val="37"/>
                <c:lvl>
                  <c:pt idx="0">
                    <c:v>fev-mar-abr</c:v>
                  </c:pt>
                  <c:pt idx="1">
                    <c:v>mar-abr-mai</c:v>
                  </c:pt>
                  <c:pt idx="2">
                    <c:v>abr-mai-jun</c:v>
                  </c:pt>
                  <c:pt idx="3">
                    <c:v>mai-jun-jul</c:v>
                  </c:pt>
                  <c:pt idx="4">
                    <c:v>jun-jul-ago</c:v>
                  </c:pt>
                  <c:pt idx="5">
                    <c:v>jul-ago-set</c:v>
                  </c:pt>
                  <c:pt idx="6">
                    <c:v>ago-set-out</c:v>
                  </c:pt>
                  <c:pt idx="7">
                    <c:v>set-out-nov</c:v>
                  </c:pt>
                  <c:pt idx="8">
                    <c:v>out-nov-dez</c:v>
                  </c:pt>
                  <c:pt idx="9">
                    <c:v>nov-dez-jan</c:v>
                  </c:pt>
                  <c:pt idx="10">
                    <c:v>dez-jan-fev</c:v>
                  </c:pt>
                  <c:pt idx="11">
                    <c:v>jan-fev-mar</c:v>
                  </c:pt>
                  <c:pt idx="12">
                    <c:v>fev-mar-abr</c:v>
                  </c:pt>
                  <c:pt idx="13">
                    <c:v>mar-abr-mai</c:v>
                  </c:pt>
                  <c:pt idx="14">
                    <c:v>abr-mai-jun</c:v>
                  </c:pt>
                  <c:pt idx="15">
                    <c:v>mai-jun-jul</c:v>
                  </c:pt>
                  <c:pt idx="16">
                    <c:v>jun-jul-ago</c:v>
                  </c:pt>
                  <c:pt idx="17">
                    <c:v>jul-ago-set</c:v>
                  </c:pt>
                  <c:pt idx="18">
                    <c:v>ago-set-out</c:v>
                  </c:pt>
                  <c:pt idx="19">
                    <c:v>set-out-nov</c:v>
                  </c:pt>
                  <c:pt idx="20">
                    <c:v>out-nov-dez</c:v>
                  </c:pt>
                  <c:pt idx="21">
                    <c:v>nov-dez-jan</c:v>
                  </c:pt>
                  <c:pt idx="22">
                    <c:v>dez-jan-fev</c:v>
                  </c:pt>
                  <c:pt idx="23">
                    <c:v>jan-fev-mar</c:v>
                  </c:pt>
                  <c:pt idx="24">
                    <c:v>fev-mar-abr</c:v>
                  </c:pt>
                  <c:pt idx="25">
                    <c:v>mar-abr-mai</c:v>
                  </c:pt>
                  <c:pt idx="26">
                    <c:v>abr-mai-jun</c:v>
                  </c:pt>
                  <c:pt idx="27">
                    <c:v>mai-jun-jul</c:v>
                  </c:pt>
                  <c:pt idx="28">
                    <c:v>jun-jul-ago</c:v>
                  </c:pt>
                  <c:pt idx="29">
                    <c:v>jul-ago-set</c:v>
                  </c:pt>
                  <c:pt idx="30">
                    <c:v>ago-set-out</c:v>
                  </c:pt>
                  <c:pt idx="31">
                    <c:v>set-out-nov</c:v>
                  </c:pt>
                  <c:pt idx="32">
                    <c:v>out-nov-dez</c:v>
                  </c:pt>
                  <c:pt idx="33">
                    <c:v>nov-dez-jan</c:v>
                  </c:pt>
                  <c:pt idx="34">
                    <c:v>dez-jan-fev</c:v>
                  </c:pt>
                  <c:pt idx="35">
                    <c:v>jan-fev-mar</c:v>
                  </c:pt>
                  <c:pt idx="36">
                    <c:v>fev-mar-abr</c:v>
                  </c:pt>
                </c:lvl>
                <c:lvl>
                  <c:pt idx="9">
                    <c:v>2014</c:v>
                  </c:pt>
                  <c:pt idx="21">
                    <c:v>2015</c:v>
                  </c:pt>
                  <c:pt idx="33">
                    <c:v>2016</c:v>
                  </c:pt>
                </c:lvl>
              </c:multiLvlStrCache>
            </c:multiLvlStrRef>
          </c:cat>
          <c:val>
            <c:numRef>
              <c:f>PEAxOcup_Pnad!$E$21:$E$57</c:f>
            </c:numRef>
          </c:val>
          <c:smooth val="0"/>
        </c:ser>
        <c:ser>
          <c:idx val="2"/>
          <c:order val="2"/>
          <c:tx>
            <c:strRef>
              <c:f>PEAxOcup_Pnad!$F$7</c:f>
              <c:strCache>
                <c:ptCount val="1"/>
                <c:pt idx="0">
                  <c:v>Emprego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36"/>
              <c:layout>
                <c:manualLayout>
                  <c:x val="-4.0588533739218668E-3"/>
                  <c:y val="-3.74627450833164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70C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PEAxOcup_Pnad!$A$21:$C$57</c:f>
              <c:multiLvlStrCache>
                <c:ptCount val="37"/>
                <c:lvl>
                  <c:pt idx="0">
                    <c:v>fev-mar-abr</c:v>
                  </c:pt>
                  <c:pt idx="1">
                    <c:v>mar-abr-mai</c:v>
                  </c:pt>
                  <c:pt idx="2">
                    <c:v>abr-mai-jun</c:v>
                  </c:pt>
                  <c:pt idx="3">
                    <c:v>mai-jun-jul</c:v>
                  </c:pt>
                  <c:pt idx="4">
                    <c:v>jun-jul-ago</c:v>
                  </c:pt>
                  <c:pt idx="5">
                    <c:v>jul-ago-set</c:v>
                  </c:pt>
                  <c:pt idx="6">
                    <c:v>ago-set-out</c:v>
                  </c:pt>
                  <c:pt idx="7">
                    <c:v>set-out-nov</c:v>
                  </c:pt>
                  <c:pt idx="8">
                    <c:v>out-nov-dez</c:v>
                  </c:pt>
                  <c:pt idx="9">
                    <c:v>nov-dez-jan</c:v>
                  </c:pt>
                  <c:pt idx="10">
                    <c:v>dez-jan-fev</c:v>
                  </c:pt>
                  <c:pt idx="11">
                    <c:v>jan-fev-mar</c:v>
                  </c:pt>
                  <c:pt idx="12">
                    <c:v>fev-mar-abr</c:v>
                  </c:pt>
                  <c:pt idx="13">
                    <c:v>mar-abr-mai</c:v>
                  </c:pt>
                  <c:pt idx="14">
                    <c:v>abr-mai-jun</c:v>
                  </c:pt>
                  <c:pt idx="15">
                    <c:v>mai-jun-jul</c:v>
                  </c:pt>
                  <c:pt idx="16">
                    <c:v>jun-jul-ago</c:v>
                  </c:pt>
                  <c:pt idx="17">
                    <c:v>jul-ago-set</c:v>
                  </c:pt>
                  <c:pt idx="18">
                    <c:v>ago-set-out</c:v>
                  </c:pt>
                  <c:pt idx="19">
                    <c:v>set-out-nov</c:v>
                  </c:pt>
                  <c:pt idx="20">
                    <c:v>out-nov-dez</c:v>
                  </c:pt>
                  <c:pt idx="21">
                    <c:v>nov-dez-jan</c:v>
                  </c:pt>
                  <c:pt idx="22">
                    <c:v>dez-jan-fev</c:v>
                  </c:pt>
                  <c:pt idx="23">
                    <c:v>jan-fev-mar</c:v>
                  </c:pt>
                  <c:pt idx="24">
                    <c:v>fev-mar-abr</c:v>
                  </c:pt>
                  <c:pt idx="25">
                    <c:v>mar-abr-mai</c:v>
                  </c:pt>
                  <c:pt idx="26">
                    <c:v>abr-mai-jun</c:v>
                  </c:pt>
                  <c:pt idx="27">
                    <c:v>mai-jun-jul</c:v>
                  </c:pt>
                  <c:pt idx="28">
                    <c:v>jun-jul-ago</c:v>
                  </c:pt>
                  <c:pt idx="29">
                    <c:v>jul-ago-set</c:v>
                  </c:pt>
                  <c:pt idx="30">
                    <c:v>ago-set-out</c:v>
                  </c:pt>
                  <c:pt idx="31">
                    <c:v>set-out-nov</c:v>
                  </c:pt>
                  <c:pt idx="32">
                    <c:v>out-nov-dez</c:v>
                  </c:pt>
                  <c:pt idx="33">
                    <c:v>nov-dez-jan</c:v>
                  </c:pt>
                  <c:pt idx="34">
                    <c:v>dez-jan-fev</c:v>
                  </c:pt>
                  <c:pt idx="35">
                    <c:v>jan-fev-mar</c:v>
                  </c:pt>
                  <c:pt idx="36">
                    <c:v>fev-mar-abr</c:v>
                  </c:pt>
                </c:lvl>
                <c:lvl>
                  <c:pt idx="9">
                    <c:v>2014</c:v>
                  </c:pt>
                  <c:pt idx="21">
                    <c:v>2015</c:v>
                  </c:pt>
                  <c:pt idx="33">
                    <c:v>2016</c:v>
                  </c:pt>
                </c:lvl>
              </c:multiLvlStrCache>
            </c:multiLvlStrRef>
          </c:cat>
          <c:val>
            <c:numRef>
              <c:f>PEAxOcup_Pnad!$F$21:$F$57</c:f>
              <c:numCache>
                <c:formatCode>0.0</c:formatCode>
                <c:ptCount val="37"/>
                <c:pt idx="0">
                  <c:v>1.2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1.4</c:v>
                </c:pt>
                <c:pt idx="4">
                  <c:v>1.2</c:v>
                </c:pt>
                <c:pt idx="5">
                  <c:v>1.2</c:v>
                </c:pt>
                <c:pt idx="6">
                  <c:v>1.3</c:v>
                </c:pt>
                <c:pt idx="7">
                  <c:v>1.5</c:v>
                </c:pt>
                <c:pt idx="8">
                  <c:v>1.7</c:v>
                </c:pt>
                <c:pt idx="9">
                  <c:v>1.8</c:v>
                </c:pt>
                <c:pt idx="10">
                  <c:v>2.1</c:v>
                </c:pt>
                <c:pt idx="11">
                  <c:v>2</c:v>
                </c:pt>
                <c:pt idx="12">
                  <c:v>1.9</c:v>
                </c:pt>
                <c:pt idx="13">
                  <c:v>1.7</c:v>
                </c:pt>
                <c:pt idx="14">
                  <c:v>1.7</c:v>
                </c:pt>
                <c:pt idx="15">
                  <c:v>1.2</c:v>
                </c:pt>
                <c:pt idx="16">
                  <c:v>1.1000000000000001</c:v>
                </c:pt>
                <c:pt idx="17">
                  <c:v>1.2</c:v>
                </c:pt>
                <c:pt idx="18">
                  <c:v>1.4</c:v>
                </c:pt>
                <c:pt idx="19">
                  <c:v>1.1000000000000001</c:v>
                </c:pt>
                <c:pt idx="20">
                  <c:v>1.1000000000000001</c:v>
                </c:pt>
                <c:pt idx="21">
                  <c:v>1.2</c:v>
                </c:pt>
                <c:pt idx="22">
                  <c:v>0.9</c:v>
                </c:pt>
                <c:pt idx="23">
                  <c:v>0.8</c:v>
                </c:pt>
                <c:pt idx="24">
                  <c:v>0.7</c:v>
                </c:pt>
                <c:pt idx="25">
                  <c:v>0.3</c:v>
                </c:pt>
                <c:pt idx="26">
                  <c:v>0.2</c:v>
                </c:pt>
                <c:pt idx="27">
                  <c:v>0.3</c:v>
                </c:pt>
                <c:pt idx="28">
                  <c:v>0.2</c:v>
                </c:pt>
                <c:pt idx="29">
                  <c:v>-0.2</c:v>
                </c:pt>
                <c:pt idx="30">
                  <c:v>-0.3</c:v>
                </c:pt>
                <c:pt idx="31">
                  <c:v>-0.6</c:v>
                </c:pt>
                <c:pt idx="32">
                  <c:v>-0.7</c:v>
                </c:pt>
                <c:pt idx="33">
                  <c:v>-1.2</c:v>
                </c:pt>
                <c:pt idx="34">
                  <c:v>-1.3</c:v>
                </c:pt>
                <c:pt idx="35">
                  <c:v>-1.5</c:v>
                </c:pt>
                <c:pt idx="36">
                  <c:v>-1.7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032608"/>
        <c:axId val="62033000"/>
      </c:lineChart>
      <c:catAx>
        <c:axId val="62032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62033000"/>
        <c:crosses val="autoZero"/>
        <c:auto val="1"/>
        <c:lblAlgn val="ctr"/>
        <c:lblOffset val="100"/>
        <c:noMultiLvlLbl val="0"/>
      </c:catAx>
      <c:valAx>
        <c:axId val="6203300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.0" sourceLinked="1"/>
        <c:majorTickMark val="out"/>
        <c:minorTickMark val="none"/>
        <c:tickLblPos val="nextTo"/>
        <c:crossAx val="620326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'Renda e Massa_Pnad'!$C$2</c:f>
              <c:strCache>
                <c:ptCount val="1"/>
                <c:pt idx="0">
                  <c:v>Rendimento Médio Real</c:v>
                </c:pt>
              </c:strCache>
            </c:strRef>
          </c:tx>
          <c:invertIfNegative val="0"/>
          <c:cat>
            <c:multiLvlStrRef>
              <c:f>'Renda e Massa_Pnad'!$A$4:$B$40</c:f>
              <c:multiLvlStrCache>
                <c:ptCount val="37"/>
                <c:lvl>
                  <c:pt idx="0">
                    <c:v>fev-mar-abr</c:v>
                  </c:pt>
                  <c:pt idx="1">
                    <c:v>mar-abr-mai</c:v>
                  </c:pt>
                  <c:pt idx="2">
                    <c:v>abr-mai-jun</c:v>
                  </c:pt>
                  <c:pt idx="3">
                    <c:v>mai-jun-jul</c:v>
                  </c:pt>
                  <c:pt idx="4">
                    <c:v>jun-jul-ago</c:v>
                  </c:pt>
                  <c:pt idx="5">
                    <c:v>jul-ago-set</c:v>
                  </c:pt>
                  <c:pt idx="6">
                    <c:v>ago-set-out</c:v>
                  </c:pt>
                  <c:pt idx="7">
                    <c:v>set-out-nov</c:v>
                  </c:pt>
                  <c:pt idx="8">
                    <c:v>out-nov-dez</c:v>
                  </c:pt>
                  <c:pt idx="9">
                    <c:v>nov-dez-jan</c:v>
                  </c:pt>
                  <c:pt idx="10">
                    <c:v>dez-jan-fev</c:v>
                  </c:pt>
                  <c:pt idx="11">
                    <c:v>jan-fev-mar</c:v>
                  </c:pt>
                  <c:pt idx="12">
                    <c:v>fev-mar-abr</c:v>
                  </c:pt>
                  <c:pt idx="13">
                    <c:v>mar-abr-mai</c:v>
                  </c:pt>
                  <c:pt idx="14">
                    <c:v>abr-mai-jun</c:v>
                  </c:pt>
                  <c:pt idx="15">
                    <c:v>mai-jun-jul</c:v>
                  </c:pt>
                  <c:pt idx="16">
                    <c:v>jun-jul-ago</c:v>
                  </c:pt>
                  <c:pt idx="17">
                    <c:v>jul-ago-set</c:v>
                  </c:pt>
                  <c:pt idx="18">
                    <c:v>ago-set-out</c:v>
                  </c:pt>
                  <c:pt idx="19">
                    <c:v>set-out-nov</c:v>
                  </c:pt>
                  <c:pt idx="20">
                    <c:v>out-nov-dez</c:v>
                  </c:pt>
                  <c:pt idx="21">
                    <c:v>nov-dez-jan</c:v>
                  </c:pt>
                  <c:pt idx="22">
                    <c:v>dez-jan-fev</c:v>
                  </c:pt>
                  <c:pt idx="23">
                    <c:v>jan-fev-mar</c:v>
                  </c:pt>
                  <c:pt idx="24">
                    <c:v>fev-mar-abr</c:v>
                  </c:pt>
                  <c:pt idx="25">
                    <c:v>mar-abr-mai</c:v>
                  </c:pt>
                  <c:pt idx="26">
                    <c:v>abr-mai-jun</c:v>
                  </c:pt>
                  <c:pt idx="27">
                    <c:v>mai-jun-jul</c:v>
                  </c:pt>
                  <c:pt idx="28">
                    <c:v>jun-jul-ago</c:v>
                  </c:pt>
                  <c:pt idx="29">
                    <c:v>jul-ago-set</c:v>
                  </c:pt>
                  <c:pt idx="30">
                    <c:v>ago-set-out</c:v>
                  </c:pt>
                  <c:pt idx="31">
                    <c:v>set-out-nov</c:v>
                  </c:pt>
                  <c:pt idx="32">
                    <c:v>out-nov-dez</c:v>
                  </c:pt>
                  <c:pt idx="33">
                    <c:v>nov-dez-jan</c:v>
                  </c:pt>
                  <c:pt idx="34">
                    <c:v>dez-jan-fev</c:v>
                  </c:pt>
                  <c:pt idx="35">
                    <c:v>jan-fev-mar</c:v>
                  </c:pt>
                  <c:pt idx="36">
                    <c:v>fev-mar-abr</c:v>
                  </c:pt>
                </c:lvl>
                <c:lvl>
                  <c:pt idx="9">
                    <c:v>2014</c:v>
                  </c:pt>
                  <c:pt idx="21">
                    <c:v>2015</c:v>
                  </c:pt>
                  <c:pt idx="33">
                    <c:v>2016</c:v>
                  </c:pt>
                </c:lvl>
              </c:multiLvlStrCache>
            </c:multiLvlStrRef>
          </c:cat>
          <c:val>
            <c:numRef>
              <c:f>'Renda e Massa_Pnad'!$C$4:$C$40</c:f>
              <c:numCache>
                <c:formatCode>0.0</c:formatCode>
                <c:ptCount val="37"/>
                <c:pt idx="0">
                  <c:v>1.8</c:v>
                </c:pt>
                <c:pt idx="1">
                  <c:v>2.9</c:v>
                </c:pt>
                <c:pt idx="2">
                  <c:v>3.7</c:v>
                </c:pt>
                <c:pt idx="3">
                  <c:v>3.5</c:v>
                </c:pt>
                <c:pt idx="4">
                  <c:v>3.7</c:v>
                </c:pt>
                <c:pt idx="5">
                  <c:v>3.8</c:v>
                </c:pt>
                <c:pt idx="6">
                  <c:v>4.3</c:v>
                </c:pt>
                <c:pt idx="7">
                  <c:v>4.0999999999999996</c:v>
                </c:pt>
                <c:pt idx="8">
                  <c:v>3.5</c:v>
                </c:pt>
                <c:pt idx="9">
                  <c:v>2.8</c:v>
                </c:pt>
                <c:pt idx="10">
                  <c:v>3.3</c:v>
                </c:pt>
                <c:pt idx="11">
                  <c:v>3.8</c:v>
                </c:pt>
                <c:pt idx="12">
                  <c:v>3.4</c:v>
                </c:pt>
                <c:pt idx="13">
                  <c:v>2.6</c:v>
                </c:pt>
                <c:pt idx="14">
                  <c:v>0.2</c:v>
                </c:pt>
                <c:pt idx="15">
                  <c:v>-1.8</c:v>
                </c:pt>
                <c:pt idx="16">
                  <c:v>-1.7</c:v>
                </c:pt>
                <c:pt idx="17">
                  <c:v>-0.6</c:v>
                </c:pt>
                <c:pt idx="18">
                  <c:v>-0.1</c:v>
                </c:pt>
                <c:pt idx="19">
                  <c:v>-0.1</c:v>
                </c:pt>
                <c:pt idx="20">
                  <c:v>1</c:v>
                </c:pt>
                <c:pt idx="21">
                  <c:v>2.1</c:v>
                </c:pt>
                <c:pt idx="22">
                  <c:v>1.1000000000000001</c:v>
                </c:pt>
                <c:pt idx="23">
                  <c:v>0</c:v>
                </c:pt>
                <c:pt idx="24">
                  <c:v>-0.4</c:v>
                </c:pt>
                <c:pt idx="25">
                  <c:v>-0.4</c:v>
                </c:pt>
                <c:pt idx="26">
                  <c:v>1.4</c:v>
                </c:pt>
                <c:pt idx="27">
                  <c:v>2</c:v>
                </c:pt>
                <c:pt idx="28">
                  <c:v>1</c:v>
                </c:pt>
                <c:pt idx="29">
                  <c:v>0</c:v>
                </c:pt>
                <c:pt idx="30">
                  <c:v>-1.1000000000000001</c:v>
                </c:pt>
                <c:pt idx="31">
                  <c:v>-1.6</c:v>
                </c:pt>
                <c:pt idx="32">
                  <c:v>-2.7</c:v>
                </c:pt>
                <c:pt idx="33">
                  <c:v>-3.1</c:v>
                </c:pt>
                <c:pt idx="34">
                  <c:v>-3.9</c:v>
                </c:pt>
                <c:pt idx="35">
                  <c:v>-3.2</c:v>
                </c:pt>
                <c:pt idx="36">
                  <c:v>-3.3</c:v>
                </c:pt>
              </c:numCache>
            </c:numRef>
          </c:val>
        </c:ser>
        <c:ser>
          <c:idx val="1"/>
          <c:order val="1"/>
          <c:tx>
            <c:strRef>
              <c:f>'Renda e Massa_Pnad'!$D$2</c:f>
              <c:strCache>
                <c:ptCount val="1"/>
                <c:pt idx="0">
                  <c:v>Massa Salarial Real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multiLvlStrRef>
              <c:f>'Renda e Massa_Pnad'!$A$4:$B$40</c:f>
              <c:multiLvlStrCache>
                <c:ptCount val="37"/>
                <c:lvl>
                  <c:pt idx="0">
                    <c:v>fev-mar-abr</c:v>
                  </c:pt>
                  <c:pt idx="1">
                    <c:v>mar-abr-mai</c:v>
                  </c:pt>
                  <c:pt idx="2">
                    <c:v>abr-mai-jun</c:v>
                  </c:pt>
                  <c:pt idx="3">
                    <c:v>mai-jun-jul</c:v>
                  </c:pt>
                  <c:pt idx="4">
                    <c:v>jun-jul-ago</c:v>
                  </c:pt>
                  <c:pt idx="5">
                    <c:v>jul-ago-set</c:v>
                  </c:pt>
                  <c:pt idx="6">
                    <c:v>ago-set-out</c:v>
                  </c:pt>
                  <c:pt idx="7">
                    <c:v>set-out-nov</c:v>
                  </c:pt>
                  <c:pt idx="8">
                    <c:v>out-nov-dez</c:v>
                  </c:pt>
                  <c:pt idx="9">
                    <c:v>nov-dez-jan</c:v>
                  </c:pt>
                  <c:pt idx="10">
                    <c:v>dez-jan-fev</c:v>
                  </c:pt>
                  <c:pt idx="11">
                    <c:v>jan-fev-mar</c:v>
                  </c:pt>
                  <c:pt idx="12">
                    <c:v>fev-mar-abr</c:v>
                  </c:pt>
                  <c:pt idx="13">
                    <c:v>mar-abr-mai</c:v>
                  </c:pt>
                  <c:pt idx="14">
                    <c:v>abr-mai-jun</c:v>
                  </c:pt>
                  <c:pt idx="15">
                    <c:v>mai-jun-jul</c:v>
                  </c:pt>
                  <c:pt idx="16">
                    <c:v>jun-jul-ago</c:v>
                  </c:pt>
                  <c:pt idx="17">
                    <c:v>jul-ago-set</c:v>
                  </c:pt>
                  <c:pt idx="18">
                    <c:v>ago-set-out</c:v>
                  </c:pt>
                  <c:pt idx="19">
                    <c:v>set-out-nov</c:v>
                  </c:pt>
                  <c:pt idx="20">
                    <c:v>out-nov-dez</c:v>
                  </c:pt>
                  <c:pt idx="21">
                    <c:v>nov-dez-jan</c:v>
                  </c:pt>
                  <c:pt idx="22">
                    <c:v>dez-jan-fev</c:v>
                  </c:pt>
                  <c:pt idx="23">
                    <c:v>jan-fev-mar</c:v>
                  </c:pt>
                  <c:pt idx="24">
                    <c:v>fev-mar-abr</c:v>
                  </c:pt>
                  <c:pt idx="25">
                    <c:v>mar-abr-mai</c:v>
                  </c:pt>
                  <c:pt idx="26">
                    <c:v>abr-mai-jun</c:v>
                  </c:pt>
                  <c:pt idx="27">
                    <c:v>mai-jun-jul</c:v>
                  </c:pt>
                  <c:pt idx="28">
                    <c:v>jun-jul-ago</c:v>
                  </c:pt>
                  <c:pt idx="29">
                    <c:v>jul-ago-set</c:v>
                  </c:pt>
                  <c:pt idx="30">
                    <c:v>ago-set-out</c:v>
                  </c:pt>
                  <c:pt idx="31">
                    <c:v>set-out-nov</c:v>
                  </c:pt>
                  <c:pt idx="32">
                    <c:v>out-nov-dez</c:v>
                  </c:pt>
                  <c:pt idx="33">
                    <c:v>nov-dez-jan</c:v>
                  </c:pt>
                  <c:pt idx="34">
                    <c:v>dez-jan-fev</c:v>
                  </c:pt>
                  <c:pt idx="35">
                    <c:v>jan-fev-mar</c:v>
                  </c:pt>
                  <c:pt idx="36">
                    <c:v>fev-mar-abr</c:v>
                  </c:pt>
                </c:lvl>
                <c:lvl>
                  <c:pt idx="9">
                    <c:v>2014</c:v>
                  </c:pt>
                  <c:pt idx="21">
                    <c:v>2015</c:v>
                  </c:pt>
                  <c:pt idx="33">
                    <c:v>2016</c:v>
                  </c:pt>
                </c:lvl>
              </c:multiLvlStrCache>
            </c:multiLvlStrRef>
          </c:cat>
          <c:val>
            <c:numRef>
              <c:f>'Renda e Massa_Pnad'!$D$4:$D$40</c:f>
              <c:numCache>
                <c:formatCode>0.0</c:formatCode>
                <c:ptCount val="37"/>
                <c:pt idx="0">
                  <c:v>2.8</c:v>
                </c:pt>
                <c:pt idx="1">
                  <c:v>4.0999999999999996</c:v>
                </c:pt>
                <c:pt idx="2">
                  <c:v>5.0999999999999996</c:v>
                </c:pt>
                <c:pt idx="3">
                  <c:v>5.2</c:v>
                </c:pt>
                <c:pt idx="4">
                  <c:v>5.3</c:v>
                </c:pt>
                <c:pt idx="5">
                  <c:v>5.3</c:v>
                </c:pt>
                <c:pt idx="6">
                  <c:v>5.8</c:v>
                </c:pt>
                <c:pt idx="7">
                  <c:v>5.7</c:v>
                </c:pt>
                <c:pt idx="8">
                  <c:v>5.3</c:v>
                </c:pt>
                <c:pt idx="9">
                  <c:v>4.7</c:v>
                </c:pt>
                <c:pt idx="10">
                  <c:v>5.6</c:v>
                </c:pt>
                <c:pt idx="11">
                  <c:v>6.2</c:v>
                </c:pt>
                <c:pt idx="12">
                  <c:v>5.6</c:v>
                </c:pt>
                <c:pt idx="13">
                  <c:v>4.7</c:v>
                </c:pt>
                <c:pt idx="14">
                  <c:v>2.2000000000000002</c:v>
                </c:pt>
                <c:pt idx="15">
                  <c:v>-0.3</c:v>
                </c:pt>
                <c:pt idx="16">
                  <c:v>-0.4</c:v>
                </c:pt>
                <c:pt idx="17">
                  <c:v>0.9</c:v>
                </c:pt>
                <c:pt idx="18">
                  <c:v>1.5</c:v>
                </c:pt>
                <c:pt idx="19">
                  <c:v>1.4</c:v>
                </c:pt>
                <c:pt idx="20">
                  <c:v>2.5</c:v>
                </c:pt>
                <c:pt idx="21">
                  <c:v>3.7</c:v>
                </c:pt>
                <c:pt idx="22">
                  <c:v>2.2000000000000002</c:v>
                </c:pt>
                <c:pt idx="23">
                  <c:v>0.9</c:v>
                </c:pt>
                <c:pt idx="24">
                  <c:v>0.4</c:v>
                </c:pt>
                <c:pt idx="25">
                  <c:v>0</c:v>
                </c:pt>
                <c:pt idx="26">
                  <c:v>1.6</c:v>
                </c:pt>
                <c:pt idx="27">
                  <c:v>2.2999999999999998</c:v>
                </c:pt>
                <c:pt idx="28">
                  <c:v>1.2</c:v>
                </c:pt>
                <c:pt idx="29">
                  <c:v>-0.1</c:v>
                </c:pt>
                <c:pt idx="30">
                  <c:v>-1.4</c:v>
                </c:pt>
                <c:pt idx="31">
                  <c:v>-2</c:v>
                </c:pt>
                <c:pt idx="32">
                  <c:v>-3</c:v>
                </c:pt>
                <c:pt idx="33">
                  <c:v>-3.8</c:v>
                </c:pt>
                <c:pt idx="34">
                  <c:v>-4.7</c:v>
                </c:pt>
                <c:pt idx="35">
                  <c:v>-4.0999999999999996</c:v>
                </c:pt>
                <c:pt idx="36">
                  <c:v>-4.3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033784"/>
        <c:axId val="62034176"/>
      </c:barChart>
      <c:catAx>
        <c:axId val="62033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2034176"/>
        <c:crosses val="autoZero"/>
        <c:auto val="1"/>
        <c:lblAlgn val="ctr"/>
        <c:lblOffset val="100"/>
        <c:noMultiLvlLbl val="0"/>
      </c:catAx>
      <c:valAx>
        <c:axId val="620341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0.0" sourceLinked="1"/>
        <c:majorTickMark val="out"/>
        <c:minorTickMark val="none"/>
        <c:tickLblPos val="nextTo"/>
        <c:crossAx val="620337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0.36358</cdr:x>
      <cdr:y>0.16463</cdr:y>
    </cdr:from>
    <cdr:to>
      <cdr:x>0.59964</cdr:x>
      <cdr:y>0.2282</cdr:y>
    </cdr:to>
    <cdr:sp macro="" textlink="">
      <cdr:nvSpPr>
        <cdr:cNvPr id="3" name="CaixaDeTexto 11"/>
        <cdr:cNvSpPr txBox="1"/>
      </cdr:nvSpPr>
      <cdr:spPr>
        <a:xfrm xmlns:a="http://schemas.openxmlformats.org/drawingml/2006/main">
          <a:off x="1946258" y="641353"/>
          <a:ext cx="1263667" cy="24765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>
              <a:solidFill>
                <a:schemeClr val="tx2">
                  <a:lumMod val="60000"/>
                  <a:lumOff val="40000"/>
                </a:schemeClr>
              </a:solidFill>
            </a:rPr>
            <a:t>Confiança</a:t>
          </a:r>
        </a:p>
      </cdr:txBody>
    </cdr:sp>
  </cdr:relSizeAnchor>
  <cdr:relSizeAnchor xmlns:cdr="http://schemas.openxmlformats.org/drawingml/2006/chartDrawing">
    <cdr:from>
      <cdr:x>0.31495</cdr:x>
      <cdr:y>0.67563</cdr:y>
    </cdr:from>
    <cdr:to>
      <cdr:x>0.64472</cdr:x>
      <cdr:y>0.7392</cdr:y>
    </cdr:to>
    <cdr:sp macro="" textlink="">
      <cdr:nvSpPr>
        <cdr:cNvPr id="4" name="CaixaDeTexto 4"/>
        <cdr:cNvSpPr txBox="1"/>
      </cdr:nvSpPr>
      <cdr:spPr>
        <a:xfrm xmlns:a="http://schemas.openxmlformats.org/drawingml/2006/main">
          <a:off x="1685925" y="2632069"/>
          <a:ext cx="1765293" cy="24765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>
              <a:solidFill>
                <a:srgbClr val="FF0000"/>
              </a:solidFill>
            </a:rPr>
            <a:t>Falta de confiança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0.279</cdr:x>
      <cdr:y>0.24226</cdr:y>
    </cdr:from>
    <cdr:to>
      <cdr:x>0.71075</cdr:x>
      <cdr:y>0.34876</cdr:y>
    </cdr:to>
    <cdr:sp macro="" textlink="">
      <cdr:nvSpPr>
        <cdr:cNvPr id="2" name="CaixaDeTexto 11"/>
        <cdr:cNvSpPr txBox="1"/>
      </cdr:nvSpPr>
      <cdr:spPr>
        <a:xfrm xmlns:a="http://schemas.openxmlformats.org/drawingml/2006/main">
          <a:off x="1460420" y="896944"/>
          <a:ext cx="2259982" cy="39430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>
              <a:solidFill>
                <a:schemeClr val="accent1">
                  <a:lumMod val="75000"/>
                </a:schemeClr>
              </a:solidFill>
            </a:rPr>
            <a:t>Expectativa de crescimento</a:t>
          </a:r>
        </a:p>
      </cdr:txBody>
    </cdr:sp>
  </cdr:relSizeAnchor>
  <cdr:relSizeAnchor xmlns:cdr="http://schemas.openxmlformats.org/drawingml/2006/chartDrawing">
    <cdr:from>
      <cdr:x>0.3222</cdr:x>
      <cdr:y>0.73732</cdr:y>
    </cdr:from>
    <cdr:to>
      <cdr:x>0.66755</cdr:x>
      <cdr:y>0.79161</cdr:y>
    </cdr:to>
    <cdr:sp macro="" textlink="">
      <cdr:nvSpPr>
        <cdr:cNvPr id="3" name="CaixaDeTexto 11"/>
        <cdr:cNvSpPr txBox="1"/>
      </cdr:nvSpPr>
      <cdr:spPr>
        <a:xfrm xmlns:a="http://schemas.openxmlformats.org/drawingml/2006/main">
          <a:off x="1686524" y="2729852"/>
          <a:ext cx="1807774" cy="2010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>
              <a:solidFill>
                <a:srgbClr val="FF0000"/>
              </a:solidFill>
            </a:rPr>
            <a:t>Expectativa de queda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0.30893</cdr:x>
      <cdr:y>0.05934</cdr:y>
    </cdr:from>
    <cdr:to>
      <cdr:x>0.76124</cdr:x>
      <cdr:y>0.12635</cdr:y>
    </cdr:to>
    <cdr:sp macro="" textlink="">
      <cdr:nvSpPr>
        <cdr:cNvPr id="2" name="CaixaDeTexto 11"/>
        <cdr:cNvSpPr txBox="1"/>
      </cdr:nvSpPr>
      <cdr:spPr>
        <a:xfrm xmlns:a="http://schemas.openxmlformats.org/drawingml/2006/main">
          <a:off x="1627247" y="219303"/>
          <a:ext cx="2382451" cy="24764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>
              <a:solidFill>
                <a:schemeClr val="accent1">
                  <a:lumMod val="75000"/>
                </a:schemeClr>
              </a:solidFill>
            </a:rPr>
            <a:t>Expectativa de crescimento</a:t>
          </a:r>
        </a:p>
      </cdr:txBody>
    </cdr:sp>
  </cdr:relSizeAnchor>
  <cdr:relSizeAnchor xmlns:cdr="http://schemas.openxmlformats.org/drawingml/2006/chartDrawing">
    <cdr:from>
      <cdr:x>0.29627</cdr:x>
      <cdr:y>0.47965</cdr:y>
    </cdr:from>
    <cdr:to>
      <cdr:x>0.7809</cdr:x>
      <cdr:y>0.54666</cdr:y>
    </cdr:to>
    <cdr:sp macro="" textlink="">
      <cdr:nvSpPr>
        <cdr:cNvPr id="3" name="CaixaDeTexto 11"/>
        <cdr:cNvSpPr txBox="1"/>
      </cdr:nvSpPr>
      <cdr:spPr>
        <a:xfrm xmlns:a="http://schemas.openxmlformats.org/drawingml/2006/main">
          <a:off x="1560572" y="1772643"/>
          <a:ext cx="2552700" cy="247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400" b="1" dirty="0">
              <a:solidFill>
                <a:srgbClr val="FF0000"/>
              </a:solidFill>
            </a:rPr>
            <a:t>Expectativa de queda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0.3133</cdr:x>
      <cdr:y>0.06678</cdr:y>
    </cdr:from>
    <cdr:to>
      <cdr:x>0.7481</cdr:x>
      <cdr:y>0.13256</cdr:y>
    </cdr:to>
    <cdr:sp macro="" textlink="">
      <cdr:nvSpPr>
        <cdr:cNvPr id="2" name="CaixaDeTexto 11"/>
        <cdr:cNvSpPr txBox="1"/>
      </cdr:nvSpPr>
      <cdr:spPr>
        <a:xfrm xmlns:a="http://schemas.openxmlformats.org/drawingml/2006/main">
          <a:off x="1704916" y="245129"/>
          <a:ext cx="2366086" cy="24143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>
              <a:solidFill>
                <a:srgbClr val="FF0000"/>
              </a:solidFill>
            </a:rPr>
            <a:t>Estoque</a:t>
          </a:r>
          <a:r>
            <a:rPr lang="pt-BR" sz="1400" b="1" baseline="0" dirty="0">
              <a:solidFill>
                <a:srgbClr val="FF0000"/>
              </a:solidFill>
            </a:rPr>
            <a:t> acima do planejado</a:t>
          </a:r>
          <a:endParaRPr lang="pt-BR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0.29513</cdr:x>
      <cdr:y>0.66936</cdr:y>
    </cdr:from>
    <cdr:to>
      <cdr:x>0.76959</cdr:x>
      <cdr:y>0.76636</cdr:y>
    </cdr:to>
    <cdr:sp macro="" textlink="">
      <cdr:nvSpPr>
        <cdr:cNvPr id="3" name="CaixaDeTexto 11"/>
        <cdr:cNvSpPr txBox="1"/>
      </cdr:nvSpPr>
      <cdr:spPr>
        <a:xfrm xmlns:a="http://schemas.openxmlformats.org/drawingml/2006/main">
          <a:off x="1606066" y="2456861"/>
          <a:ext cx="2581894" cy="3560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>
              <a:solidFill>
                <a:schemeClr val="accent5"/>
              </a:solidFill>
            </a:rPr>
            <a:t>Estoque</a:t>
          </a:r>
          <a:r>
            <a:rPr lang="pt-BR" sz="1400" b="1" baseline="0" dirty="0">
              <a:solidFill>
                <a:schemeClr val="accent5"/>
              </a:solidFill>
            </a:rPr>
            <a:t> abaixo do planejado</a:t>
          </a:r>
          <a:endParaRPr lang="pt-BR" sz="1400" b="1" dirty="0">
            <a:solidFill>
              <a:schemeClr val="accent5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0.22772</cdr:x>
      <cdr:y>0.0368</cdr:y>
    </cdr:from>
    <cdr:to>
      <cdr:x>0.33533</cdr:x>
      <cdr:y>0.81892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1213039" y="131411"/>
          <a:ext cx="573229" cy="27926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50000"/>
            <a:alpha val="5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0.75649</cdr:x>
      <cdr:y>0.0368</cdr:y>
    </cdr:from>
    <cdr:to>
      <cdr:x>0.86982</cdr:x>
      <cdr:y>0.81892</cdr:y>
    </cdr:to>
    <cdr:sp macro="" textlink="">
      <cdr:nvSpPr>
        <cdr:cNvPr id="4" name="Retângulo 3"/>
        <cdr:cNvSpPr/>
      </cdr:nvSpPr>
      <cdr:spPr>
        <a:xfrm xmlns:a="http://schemas.openxmlformats.org/drawingml/2006/main">
          <a:off x="4029739" y="131411"/>
          <a:ext cx="603692" cy="27926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50000"/>
            <a:alpha val="5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0.07626</cdr:x>
      <cdr:y>0.41343</cdr:y>
    </cdr:from>
    <cdr:to>
      <cdr:x>0.34743</cdr:x>
      <cdr:y>0.48745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400423" y="1418218"/>
          <a:ext cx="1423788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50" b="1"/>
            <a:t>média</a:t>
          </a:r>
          <a:r>
            <a:rPr lang="pt-BR" sz="1050" b="1" baseline="0"/>
            <a:t> histórica: 109,2</a:t>
          </a:r>
          <a:endParaRPr lang="pt-BR" sz="1050" b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0.08348</cdr:x>
      <cdr:y>0.29181</cdr:y>
    </cdr:from>
    <cdr:to>
      <cdr:x>0.27178</cdr:x>
      <cdr:y>0.35995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446428" y="1120363"/>
          <a:ext cx="100700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Média = </a:t>
          </a:r>
          <a:r>
            <a:rPr lang="pt-BR" sz="1100" dirty="0" smtClean="0"/>
            <a:t>101,0</a:t>
          </a:r>
          <a:endParaRPr lang="pt-B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411" cy="49652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4645" y="1"/>
            <a:ext cx="2949411" cy="49652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C31B4DE4-FE41-4F69-B8DE-CD18B355243C}" type="datetimeFigureOut">
              <a:rPr lang="pt-BR" smtClean="0"/>
              <a:pPr/>
              <a:t>14/06/2016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45869"/>
            <a:ext cx="2949411" cy="49652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4645" y="9445869"/>
            <a:ext cx="2949411" cy="49652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E66A330B-91FE-4DF5-BB91-DE41BEE83F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872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932"/>
          </a:xfrm>
          <a:prstGeom prst="rect">
            <a:avLst/>
          </a:prstGeom>
        </p:spPr>
        <p:txBody>
          <a:bodyPr vert="horz" lIns="92282" tIns="46140" rIns="92282" bIns="4614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8932"/>
          </a:xfrm>
          <a:prstGeom prst="rect">
            <a:avLst/>
          </a:prstGeom>
        </p:spPr>
        <p:txBody>
          <a:bodyPr vert="horz" lIns="92282" tIns="46140" rIns="92282" bIns="46140" rtlCol="0"/>
          <a:lstStyle>
            <a:lvl1pPr algn="r">
              <a:defRPr sz="1200"/>
            </a:lvl1pPr>
          </a:lstStyle>
          <a:p>
            <a:fld id="{E17F7809-5956-4B54-A6B2-F61A87200CC2}" type="datetimeFigureOut">
              <a:rPr lang="pt-BR" smtClean="0"/>
              <a:pPr/>
              <a:t>14/06/2016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2" tIns="46140" rIns="92282" bIns="4614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90"/>
          </a:xfrm>
          <a:prstGeom prst="rect">
            <a:avLst/>
          </a:prstGeom>
        </p:spPr>
        <p:txBody>
          <a:bodyPr vert="horz" lIns="92282" tIns="46140" rIns="92282" bIns="4614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2282" tIns="46140" rIns="92282" bIns="4614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2282" tIns="46140" rIns="92282" bIns="46140" rtlCol="0" anchor="b"/>
          <a:lstStyle>
            <a:lvl1pPr algn="r">
              <a:defRPr sz="1200"/>
            </a:lvl1pPr>
          </a:lstStyle>
          <a:p>
            <a:fld id="{07111204-4532-4EF3-AD36-81CC89C8B7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27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11204-4532-4EF3-AD36-81CC89C8B7BB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28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/>
          <a:stretch/>
        </p:blipFill>
        <p:spPr bwMode="auto">
          <a:xfrm>
            <a:off x="-159657" y="1813"/>
            <a:ext cx="12351657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40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EFE-6C14-4E4B-ACC7-22822F24AA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62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"/>
          <a:stretch/>
        </p:blipFill>
        <p:spPr bwMode="auto">
          <a:xfrm>
            <a:off x="0" y="0"/>
            <a:ext cx="122936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56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8"/>
            <a:ext cx="12204700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65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EFE-6C14-4E4B-ACC7-22822F24AA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22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EFE-6C14-4E4B-ACC7-22822F24AA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45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EFE-6C14-4E4B-ACC7-22822F24AA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88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EFE-6C14-4E4B-ACC7-22822F24AA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61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EFE-6C14-4E4B-ACC7-22822F24AA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50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2EFE-6C14-4E4B-ACC7-22822F24AA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39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2EFE-6C14-4E4B-ACC7-22822F24AA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93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>
          <a:xfrm>
            <a:off x="-123091" y="2538791"/>
            <a:ext cx="105143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44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Impacto econômico do desemprego</a:t>
            </a:r>
            <a:endParaRPr lang="pt-BR" sz="4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66189" y="4865544"/>
            <a:ext cx="78001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Century Gothic" pitchFamily="34" charset="0"/>
              </a:rPr>
              <a:t>Audiência pública / CDEIC</a:t>
            </a:r>
          </a:p>
          <a:p>
            <a:pPr lvl="1" algn="r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Century Gothic" pitchFamily="34" charset="0"/>
              </a:rPr>
              <a:t>Câmara dos Deputados </a:t>
            </a:r>
            <a:endParaRPr lang="pt-BR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lvl="1" algn="r">
              <a:defRPr/>
            </a:pPr>
            <a:endParaRPr lang="pt-BR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lvl="1" algn="r">
              <a:defRPr/>
            </a:pPr>
            <a:r>
              <a:rPr lang="pt-BR" sz="2000" b="1" dirty="0">
                <a:solidFill>
                  <a:schemeClr val="bg1"/>
                </a:solidFill>
                <a:latin typeface="Century Gothic" pitchFamily="34" charset="0"/>
              </a:rPr>
              <a:t>Junho 2016</a:t>
            </a:r>
          </a:p>
          <a:p>
            <a:pPr lvl="1" algn="r">
              <a:defRPr/>
            </a:pPr>
            <a:endParaRPr lang="pt-BR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87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4104" y="123536"/>
            <a:ext cx="86068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  <a:t>Impacto da crise econômica no emprego</a:t>
            </a:r>
          </a:p>
        </p:txBody>
      </p:sp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92329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A62EFE-6C14-4E4B-ACC7-22822F24AA32}" type="slidenum">
              <a:rPr lang="pt-BR" sz="1600" smtClean="0">
                <a:solidFill>
                  <a:schemeClr val="bg1"/>
                </a:solidFill>
              </a:rPr>
              <a:pPr/>
              <a:t>10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80256" y="1251050"/>
            <a:ext cx="4900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Horas Trabalhadas na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Produção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registra retração de 8,6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%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em relação a abril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de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2015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5648960" y="2543712"/>
            <a:ext cx="0" cy="343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195943" y="6321494"/>
            <a:ext cx="6279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Indicadores 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Industriais/CNI				</a:t>
            </a:r>
          </a:p>
          <a:p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pt-BR" sz="800" b="1" dirty="0" smtClean="0">
                <a:solidFill>
                  <a:schemeClr val="bg2">
                    <a:lumMod val="25000"/>
                  </a:schemeClr>
                </a:solidFill>
              </a:rPr>
              <a:t>Emprego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 - Base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: 2006 = 100 - dessazonalizado	</a:t>
            </a:r>
            <a:r>
              <a:rPr lang="pt-BR" sz="1600" dirty="0" smtClean="0"/>
              <a:t>	</a:t>
            </a:r>
            <a:r>
              <a:rPr lang="pt-BR" sz="1600" dirty="0"/>
              <a:t>			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77586" y="1251050"/>
            <a:ext cx="4075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Emprego</a:t>
            </a:r>
            <a:r>
              <a:rPr lang="pt-BR" sz="2000" dirty="0"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registra décima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quinta queda mensal consecutiva </a:t>
            </a: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945699801"/>
              </p:ext>
            </p:extLst>
          </p:nvPr>
        </p:nvGraphicFramePr>
        <p:xfrm>
          <a:off x="84104" y="2354446"/>
          <a:ext cx="5205397" cy="372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369691386"/>
              </p:ext>
            </p:extLst>
          </p:nvPr>
        </p:nvGraphicFramePr>
        <p:xfrm>
          <a:off x="6025023" y="2399145"/>
          <a:ext cx="4583114" cy="373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tângulo 12"/>
          <p:cNvSpPr/>
          <p:nvPr/>
        </p:nvSpPr>
        <p:spPr>
          <a:xfrm>
            <a:off x="6132475" y="6325032"/>
            <a:ext cx="6279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Indicadores 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Industriais/CNI		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	</a:t>
            </a:r>
          </a:p>
          <a:p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pt-BR" sz="800" b="1" dirty="0" smtClean="0">
                <a:solidFill>
                  <a:schemeClr val="bg2">
                    <a:lumMod val="25000"/>
                  </a:schemeClr>
                </a:solidFill>
              </a:rPr>
              <a:t>Horas Trabalhadas na Produção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- Base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: 2006 = 100 - dessazonalizado	</a:t>
            </a:r>
            <a:r>
              <a:rPr lang="pt-BR" sz="1600" dirty="0" smtClean="0"/>
              <a:t>	</a:t>
            </a:r>
            <a:r>
              <a:rPr lang="pt-BR" sz="16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5231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4104" y="123536"/>
            <a:ext cx="86068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  <a:t>Impacto da crise econômica no emprego</a:t>
            </a:r>
          </a:p>
        </p:txBody>
      </p:sp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92329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A62EFE-6C14-4E4B-ACC7-22822F24AA32}" type="slidenum">
              <a:rPr lang="pt-BR" sz="1600" smtClean="0">
                <a:solidFill>
                  <a:schemeClr val="bg1"/>
                </a:solidFill>
              </a:rPr>
              <a:pPr/>
              <a:t>11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80256" y="1251050"/>
            <a:ext cx="4900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Massa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salarial cresce após nove meses de queda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5648960" y="2543712"/>
            <a:ext cx="0" cy="343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195943" y="6321494"/>
            <a:ext cx="6279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Indicadores Industriais/CNI		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	</a:t>
            </a:r>
          </a:p>
          <a:p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pt-BR" sz="800" b="1" dirty="0" smtClean="0">
                <a:solidFill>
                  <a:schemeClr val="bg2">
                    <a:lumMod val="25000"/>
                  </a:schemeClr>
                </a:solidFill>
              </a:rPr>
              <a:t>Rendimento Médio Real na Indústria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- Base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: 2006 = 100 - dessazonalizado	</a:t>
            </a:r>
            <a:r>
              <a:rPr lang="pt-BR" sz="1600" dirty="0" smtClean="0"/>
              <a:t>	</a:t>
            </a:r>
            <a:r>
              <a:rPr lang="pt-BR" sz="1600" dirty="0"/>
              <a:t>			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160821" y="6321494"/>
            <a:ext cx="5407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Indicadores 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Industriais/CNI 	</a:t>
            </a:r>
            <a:endParaRPr lang="pt-BR" sz="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	</a:t>
            </a:r>
          </a:p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* </a:t>
            </a:r>
            <a:r>
              <a:rPr lang="pt-BR" sz="800" b="1" dirty="0" smtClean="0">
                <a:solidFill>
                  <a:schemeClr val="bg2">
                    <a:lumMod val="25000"/>
                  </a:schemeClr>
                </a:solidFill>
              </a:rPr>
              <a:t>Massa Salarial na Indústria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- Base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: 2006 = 100 - dessazonalizado 	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77586" y="1251050"/>
            <a:ext cx="4075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Rendimento Médio Real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é 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1,6% maior que o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registrado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em abril de 2015</a:t>
            </a:r>
          </a:p>
          <a:p>
            <a:pPr algn="ctr"/>
            <a:endParaRPr lang="pt-BR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26146542"/>
              </p:ext>
            </p:extLst>
          </p:nvPr>
        </p:nvGraphicFramePr>
        <p:xfrm>
          <a:off x="0" y="2407609"/>
          <a:ext cx="5463668" cy="372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1404609687"/>
              </p:ext>
            </p:extLst>
          </p:nvPr>
        </p:nvGraphicFramePr>
        <p:xfrm>
          <a:off x="5837274" y="2424223"/>
          <a:ext cx="4837814" cy="370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91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4104" y="123536"/>
            <a:ext cx="99197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  <a:t>As expectativas do consumidor e o desemprego</a:t>
            </a:r>
          </a:p>
        </p:txBody>
      </p:sp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92329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A62EFE-6C14-4E4B-ACC7-22822F24AA32}" type="slidenum">
              <a:rPr lang="pt-BR" sz="1600" smtClean="0">
                <a:solidFill>
                  <a:schemeClr val="bg1"/>
                </a:solidFill>
              </a:rPr>
              <a:pPr/>
              <a:t>12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56701" y="1358772"/>
            <a:ext cx="48625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Baixa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confiança do consumidor leva a menor demanda por bens e serviços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82290" y="1451104"/>
            <a:ext cx="4900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Retração do consumo das famílias se aprofunda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5835569" y="2543712"/>
            <a:ext cx="0" cy="343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195943" y="6321494"/>
            <a:ext cx="6279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Índice Nacional de Expectativa do Consumidor (INEC)/CNI</a:t>
            </a:r>
          </a:p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* Base: média de 2001 = 100 	</a:t>
            </a:r>
            <a:r>
              <a:rPr lang="pt-BR" sz="1600" dirty="0"/>
              <a:t>			</a:t>
            </a:r>
          </a:p>
        </p:txBody>
      </p:sp>
      <p:sp>
        <p:nvSpPr>
          <p:cNvPr id="5" name="Retângulo 4"/>
          <p:cNvSpPr/>
          <p:nvPr/>
        </p:nvSpPr>
        <p:spPr>
          <a:xfrm>
            <a:off x="6184900" y="628759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Contas Nacionais/IBGE</a:t>
            </a:r>
          </a:p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*Taxa acumulada em quatro trimestres (em relação ao mesmo período do ano anterior %)	</a:t>
            </a:r>
            <a:r>
              <a:rPr lang="pt-BR" dirty="0"/>
              <a:t>						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421749"/>
              </p:ext>
            </p:extLst>
          </p:nvPr>
        </p:nvGraphicFramePr>
        <p:xfrm>
          <a:off x="276171" y="2543711"/>
          <a:ext cx="5250570" cy="343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699415"/>
              </p:ext>
            </p:extLst>
          </p:nvPr>
        </p:nvGraphicFramePr>
        <p:xfrm>
          <a:off x="6088260" y="2543711"/>
          <a:ext cx="4994277" cy="3615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10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4104" y="123536"/>
            <a:ext cx="99197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  <a:t>As expectativas do consumidor e o desemprego</a:t>
            </a:r>
          </a:p>
        </p:txBody>
      </p:sp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92329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A62EFE-6C14-4E4B-ACC7-22822F24AA32}" type="slidenum">
              <a:rPr lang="pt-BR" sz="1600" smtClean="0">
                <a:solidFill>
                  <a:schemeClr val="bg1"/>
                </a:solidFill>
              </a:rPr>
              <a:pPr/>
              <a:t>13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56701" y="1358772"/>
            <a:ext cx="4862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Expectativas do consumidor sobre Desemprego e Inflação apresentam  melhora</a:t>
            </a:r>
            <a:endParaRPr lang="pt-BR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82290" y="1451104"/>
            <a:ext cx="4900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onfiança do consumidor em relação à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Situação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Financeira e Endividamento se mantém baixa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5835569" y="2543712"/>
            <a:ext cx="0" cy="343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195943" y="6321494"/>
            <a:ext cx="6279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Índice 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Nacional de Expectativa do Consumidor (INEC)/CNI</a:t>
            </a:r>
          </a:p>
          <a:p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* </a:t>
            </a:r>
            <a:r>
              <a:rPr lang="pt-BR" sz="800" b="1" dirty="0">
                <a:solidFill>
                  <a:schemeClr val="bg2">
                    <a:lumMod val="25000"/>
                  </a:schemeClr>
                </a:solidFill>
              </a:rPr>
              <a:t>Desemprego e Inflação 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Base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: média de 2001 = 100 	</a:t>
            </a:r>
            <a:r>
              <a:rPr lang="pt-BR" sz="1600" dirty="0" smtClean="0"/>
              <a:t>		</a:t>
            </a:r>
            <a:r>
              <a:rPr lang="pt-BR" sz="1600" dirty="0"/>
              <a:t>			</a:t>
            </a:r>
          </a:p>
        </p:txBody>
      </p:sp>
      <p:sp>
        <p:nvSpPr>
          <p:cNvPr id="5" name="Retângulo 4"/>
          <p:cNvSpPr/>
          <p:nvPr/>
        </p:nvSpPr>
        <p:spPr>
          <a:xfrm>
            <a:off x="6184900" y="628759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</a:t>
            </a:r>
            <a:r>
              <a:rPr lang="pt-BR" sz="800" b="1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Índice 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Nacional de Expectativa do Consumidor (INEC)/CNI</a:t>
            </a:r>
          </a:p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* </a:t>
            </a:r>
            <a:r>
              <a:rPr lang="pt-BR" sz="800" b="1" dirty="0">
                <a:solidFill>
                  <a:schemeClr val="bg2">
                    <a:lumMod val="25000"/>
                  </a:schemeClr>
                </a:solidFill>
              </a:rPr>
              <a:t>Situação Financeira e Endividamento 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Base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: média de 2001 = 100 	</a:t>
            </a:r>
            <a:r>
              <a:rPr lang="pt-BR" dirty="0"/>
              <a:t>						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806281"/>
              </p:ext>
            </p:extLst>
          </p:nvPr>
        </p:nvGraphicFramePr>
        <p:xfrm>
          <a:off x="208935" y="2543712"/>
          <a:ext cx="5317805" cy="364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502180"/>
              </p:ext>
            </p:extLst>
          </p:nvPr>
        </p:nvGraphicFramePr>
        <p:xfrm>
          <a:off x="6182290" y="2543711"/>
          <a:ext cx="4900248" cy="3588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77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4104" y="123536"/>
            <a:ext cx="103236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  <a:t>Medo do desemprego e confiança do consumidor</a:t>
            </a:r>
          </a:p>
        </p:txBody>
      </p:sp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92329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A62EFE-6C14-4E4B-ACC7-22822F24AA32}" type="slidenum">
              <a:rPr lang="pt-BR" sz="1600" smtClean="0">
                <a:solidFill>
                  <a:schemeClr val="bg1"/>
                </a:solidFill>
              </a:rPr>
              <a:pPr/>
              <a:t>14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80256" y="1251050"/>
            <a:ext cx="4900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Índice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de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satisfação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com a vida bate recorde negativo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5648960" y="2543712"/>
            <a:ext cx="0" cy="343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195943" y="6321494"/>
            <a:ext cx="6279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índice de Medo do Desemprego/CNI	</a:t>
            </a:r>
            <a:endParaRPr lang="pt-BR" sz="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			</a:t>
            </a:r>
          </a:p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*Base: média de 2003 =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100</a:t>
            </a:r>
          </a:p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**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Série 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histórica iniciada em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1999</a:t>
            </a:r>
            <a:r>
              <a:rPr lang="pt-BR" sz="1600" dirty="0" smtClean="0"/>
              <a:t>		</a:t>
            </a:r>
            <a:r>
              <a:rPr lang="pt-BR" sz="1600" dirty="0"/>
              <a:t>			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77586" y="1251050"/>
            <a:ext cx="40754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Medo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do desemprego é o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segundo maior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da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história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293579"/>
              </p:ext>
            </p:extLst>
          </p:nvPr>
        </p:nvGraphicFramePr>
        <p:xfrm>
          <a:off x="319087" y="2406816"/>
          <a:ext cx="5203407" cy="385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CaixaDeTexto 2"/>
          <p:cNvSpPr txBox="1"/>
          <p:nvPr/>
        </p:nvSpPr>
        <p:spPr>
          <a:xfrm>
            <a:off x="744544" y="3934369"/>
            <a:ext cx="933269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/>
              <a:t>Média = 88,7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290169"/>
              </p:ext>
            </p:extLst>
          </p:nvPr>
        </p:nvGraphicFramePr>
        <p:xfrm>
          <a:off x="5793456" y="2421761"/>
          <a:ext cx="5347786" cy="383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tângulo 12"/>
          <p:cNvSpPr/>
          <p:nvPr/>
        </p:nvSpPr>
        <p:spPr>
          <a:xfrm>
            <a:off x="6163614" y="6321494"/>
            <a:ext cx="6279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índice de Medo do Desemprego/CNI				</a:t>
            </a:r>
          </a:p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*Base: média de 2003 =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100</a:t>
            </a:r>
            <a:r>
              <a:rPr lang="pt-BR" sz="1600" dirty="0" smtClean="0"/>
              <a:t>		</a:t>
            </a:r>
            <a:r>
              <a:rPr lang="pt-BR" sz="16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5742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4104" y="123536"/>
            <a:ext cx="10330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Century Gothic" pitchFamily="34" charset="0"/>
              </a:rPr>
              <a:t>O papel da renda do trabalho no fluxo econômico</a:t>
            </a:r>
            <a:endParaRPr lang="pt-BR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92329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A62EFE-6C14-4E4B-ACC7-22822F24AA32}" type="slidenum">
              <a:rPr lang="pt-BR" sz="1600" smtClean="0">
                <a:solidFill>
                  <a:schemeClr val="bg1"/>
                </a:solidFill>
              </a:rPr>
              <a:pPr/>
              <a:t>15</a:t>
            </a:fld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27" y="1961570"/>
            <a:ext cx="5728849" cy="438633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6124" y="1077686"/>
            <a:ext cx="1034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O fluxo circular de renda, o emprego e a demanda na economia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8523" y="1738693"/>
            <a:ext cx="42868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chemeClr val="tx2"/>
                </a:solidFill>
              </a:rPr>
              <a:t>Demanda das famílias </a:t>
            </a:r>
            <a:r>
              <a:rPr lang="pt-BR" sz="2200" dirty="0" smtClean="0">
                <a:solidFill>
                  <a:schemeClr val="tx2"/>
                </a:solidFill>
              </a:rPr>
              <a:t>por bens e serviços </a:t>
            </a:r>
            <a:r>
              <a:rPr lang="pt-BR" sz="2200" b="1" dirty="0" smtClean="0">
                <a:solidFill>
                  <a:schemeClr val="tx2"/>
                </a:solidFill>
              </a:rPr>
              <a:t>depende da renda </a:t>
            </a:r>
            <a:r>
              <a:rPr lang="pt-BR" sz="2200" dirty="0" smtClean="0">
                <a:solidFill>
                  <a:schemeClr val="tx2"/>
                </a:solidFill>
              </a:rPr>
              <a:t>do trabalho das famílias percebida das empresas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chemeClr val="tx2"/>
                </a:solidFill>
              </a:rPr>
              <a:t>Aumento do desemprego</a:t>
            </a:r>
            <a:r>
              <a:rPr lang="pt-BR" sz="2200" dirty="0" smtClean="0">
                <a:solidFill>
                  <a:schemeClr val="tx2"/>
                </a:solidFill>
              </a:rPr>
              <a:t>, que reduz a renda </a:t>
            </a:r>
            <a:r>
              <a:rPr lang="pt-BR" sz="2200" dirty="0">
                <a:solidFill>
                  <a:schemeClr val="tx2"/>
                </a:solidFill>
              </a:rPr>
              <a:t>recebida, </a:t>
            </a:r>
            <a:r>
              <a:rPr lang="pt-BR" sz="2200" dirty="0" smtClean="0">
                <a:solidFill>
                  <a:schemeClr val="tx2"/>
                </a:solidFill>
              </a:rPr>
              <a:t>se </a:t>
            </a:r>
            <a:r>
              <a:rPr lang="pt-BR" sz="2200" b="1" dirty="0" smtClean="0">
                <a:solidFill>
                  <a:schemeClr val="tx2"/>
                </a:solidFill>
              </a:rPr>
              <a:t>reflete em menor demanda </a:t>
            </a:r>
            <a:r>
              <a:rPr lang="pt-BR" sz="2200" dirty="0" smtClean="0">
                <a:solidFill>
                  <a:schemeClr val="tx2"/>
                </a:solidFill>
              </a:rPr>
              <a:t>por bens e serviços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2"/>
                </a:solidFill>
              </a:rPr>
              <a:t>Menor demanda aumenta o </a:t>
            </a:r>
            <a:r>
              <a:rPr lang="pt-BR" sz="2200" b="1" dirty="0" smtClean="0">
                <a:solidFill>
                  <a:schemeClr val="tx2"/>
                </a:solidFill>
              </a:rPr>
              <a:t>desemprego reforça ciclo recessivo </a:t>
            </a:r>
            <a:r>
              <a:rPr lang="pt-BR" sz="2200" dirty="0" smtClean="0">
                <a:solidFill>
                  <a:schemeClr val="tx2"/>
                </a:solidFill>
              </a:rPr>
              <a:t>e provocando nova alta do desemprego</a:t>
            </a:r>
            <a:endParaRPr lang="pt-BR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4104" y="123536"/>
            <a:ext cx="9002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Century Gothic" pitchFamily="34" charset="0"/>
              </a:rPr>
              <a:t>Como superar a crise e retomar o emprego</a:t>
            </a:r>
            <a:endParaRPr lang="pt-BR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92329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A62EFE-6C14-4E4B-ACC7-22822F24AA32}" type="slidenum">
              <a:rPr lang="pt-BR" sz="1600" smtClean="0">
                <a:solidFill>
                  <a:schemeClr val="bg1"/>
                </a:solidFill>
              </a:rPr>
              <a:pPr/>
              <a:t>16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83772" y="1746795"/>
            <a:ext cx="923108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Reverter situação de desajuste 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</a:rPr>
              <a:t>fiscal (causa da crise)</a:t>
            </a:r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</a:rPr>
              <a:t>Recompor a confiança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dos agentes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Definir agenda 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</a:rPr>
              <a:t>estruturante (competitividade)</a:t>
            </a:r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Melhorar o ambiente de 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</a:rPr>
              <a:t>negócios (investimento)</a:t>
            </a:r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Reaquecer a 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</a:rPr>
              <a:t>economia (aumentar a produção)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Aumento do emprego</a:t>
            </a:r>
            <a:endParaRPr lang="pt-B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59562" y="4164593"/>
            <a:ext cx="568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www.cni.org.br</a:t>
            </a:r>
          </a:p>
        </p:txBody>
      </p:sp>
    </p:spTree>
    <p:extLst>
      <p:ext uri="{BB962C8B-B14F-4D97-AF65-F5344CB8AC3E}">
        <p14:creationId xmlns:p14="http://schemas.microsoft.com/office/powerpoint/2010/main" val="23650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4104" y="123536"/>
            <a:ext cx="9430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  <a:t>Onde estamos: chegamos ao fundo do poço?</a:t>
            </a:r>
          </a:p>
        </p:txBody>
      </p:sp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92329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A62EFE-6C14-4E4B-ACC7-22822F24AA32}" type="slidenum">
              <a:rPr lang="pt-BR" sz="1600" smtClean="0">
                <a:solidFill>
                  <a:schemeClr val="bg1"/>
                </a:solidFill>
              </a:rPr>
              <a:pPr/>
              <a:t>2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77586" y="1251050"/>
            <a:ext cx="40754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Confiança do empresário mostrou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reação em maio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202785"/>
              </p:ext>
            </p:extLst>
          </p:nvPr>
        </p:nvGraphicFramePr>
        <p:xfrm>
          <a:off x="5901071" y="2340563"/>
          <a:ext cx="5411972" cy="4295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6173566" y="1272014"/>
            <a:ext cx="4565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Produção da indústria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registrou alta nos dois últimos meses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5792380" y="2542613"/>
            <a:ext cx="0" cy="343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6133553" y="6321034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dirty="0">
                <a:solidFill>
                  <a:schemeClr val="bg2">
                    <a:lumMod val="25000"/>
                  </a:schemeClr>
                </a:solidFill>
              </a:rPr>
              <a:t>Fonte: </a:t>
            </a:r>
            <a:r>
              <a:rPr lang="pt-BR" sz="900" dirty="0" smtClean="0">
                <a:solidFill>
                  <a:schemeClr val="bg2">
                    <a:lumMod val="25000"/>
                  </a:schemeClr>
                </a:solidFill>
              </a:rPr>
              <a:t>IBGE </a:t>
            </a:r>
          </a:p>
          <a:p>
            <a:r>
              <a:rPr lang="pt-BR" dirty="0"/>
              <a:t>		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38711" y="6317460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dirty="0">
                <a:solidFill>
                  <a:schemeClr val="bg2">
                    <a:lumMod val="25000"/>
                  </a:schemeClr>
                </a:solidFill>
              </a:rPr>
              <a:t>Fonte: CNI						</a:t>
            </a:r>
          </a:p>
          <a:p>
            <a:r>
              <a:rPr lang="pt-BR" sz="900" dirty="0">
                <a:solidFill>
                  <a:schemeClr val="bg2">
                    <a:lumMod val="25000"/>
                  </a:schemeClr>
                </a:solidFill>
              </a:rPr>
              <a:t>* O ICEI varia de 0 a 100 pontos. Valores abaixo de 50 pontos revelam falta de confiança dos </a:t>
            </a:r>
            <a:r>
              <a:rPr lang="pt-BR" sz="900" dirty="0" smtClean="0">
                <a:solidFill>
                  <a:schemeClr val="bg2">
                    <a:lumMod val="25000"/>
                  </a:schemeClr>
                </a:solidFill>
              </a:rPr>
              <a:t>empresários.</a:t>
            </a:r>
            <a:r>
              <a:rPr lang="pt-BR" dirty="0"/>
              <a:t>	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24596"/>
              </p:ext>
            </p:extLst>
          </p:nvPr>
        </p:nvGraphicFramePr>
        <p:xfrm>
          <a:off x="238711" y="2421735"/>
          <a:ext cx="5353050" cy="38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66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4104" y="123536"/>
            <a:ext cx="9430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  <a:t>Onde estamos: chegamos ao fundo do poço?</a:t>
            </a:r>
          </a:p>
        </p:txBody>
      </p:sp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92329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A62EFE-6C14-4E4B-ACC7-22822F24AA32}" type="slidenum">
              <a:rPr lang="pt-BR" sz="1600" smtClean="0">
                <a:solidFill>
                  <a:schemeClr val="bg1"/>
                </a:solidFill>
              </a:rPr>
              <a:pPr/>
              <a:t>3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5072" y="1177767"/>
            <a:ext cx="48625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Pessimismo em relação à expectativa de demanda interna se reduzem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80256" y="1251050"/>
            <a:ext cx="4900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Expectativas de aumento de exportações positivas nos últimos meses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5648960" y="2543712"/>
            <a:ext cx="0" cy="343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976643"/>
              </p:ext>
            </p:extLst>
          </p:nvPr>
        </p:nvGraphicFramePr>
        <p:xfrm>
          <a:off x="195943" y="2539775"/>
          <a:ext cx="5234473" cy="3702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95943" y="6321494"/>
            <a:ext cx="6279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CNI</a:t>
            </a:r>
          </a:p>
          <a:p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*Indicador 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varia de 0 a 100.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Valores 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maiores que 50 indicam expectativas de crescimento da demanda nos próximos seis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meses.</a:t>
            </a:r>
            <a:r>
              <a:rPr lang="pt-BR" sz="1600" dirty="0" smtClean="0"/>
              <a:t>			</a:t>
            </a:r>
            <a:r>
              <a:rPr lang="pt-BR" sz="1600" dirty="0"/>
              <a:t>			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355367"/>
              </p:ext>
            </p:extLst>
          </p:nvPr>
        </p:nvGraphicFramePr>
        <p:xfrm>
          <a:off x="5907028" y="2625794"/>
          <a:ext cx="526732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/>
          <p:cNvSpPr/>
          <p:nvPr/>
        </p:nvSpPr>
        <p:spPr>
          <a:xfrm>
            <a:off x="6067360" y="6321494"/>
            <a:ext cx="5407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CNI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					</a:t>
            </a:r>
          </a:p>
          <a:p>
            <a:endParaRPr lang="pt-BR" sz="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*Indicador 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varia de 0 a 100. Valores maiores que 50 indicam expectativas de crescimento da quantidade exportada nos próximos seis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meses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41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4104" y="123536"/>
            <a:ext cx="9430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  <a:t>Onde estamos: chegamos ao fundo do poço?</a:t>
            </a:r>
          </a:p>
        </p:txBody>
      </p:sp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92329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A62EFE-6C14-4E4B-ACC7-22822F24AA32}" type="slidenum">
              <a:rPr lang="pt-BR" sz="1600" smtClean="0">
                <a:solidFill>
                  <a:schemeClr val="bg1"/>
                </a:solidFill>
              </a:rPr>
              <a:pPr/>
              <a:t>4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56701" y="1358772"/>
            <a:ext cx="4862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Estoques de produtos finais se ajustaram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82290" y="1451104"/>
            <a:ext cx="4900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Intenção de investimento se estabilizou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5835569" y="2543712"/>
            <a:ext cx="0" cy="343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851770"/>
              </p:ext>
            </p:extLst>
          </p:nvPr>
        </p:nvGraphicFramePr>
        <p:xfrm>
          <a:off x="6074229" y="2543713"/>
          <a:ext cx="5008309" cy="343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138721"/>
              </p:ext>
            </p:extLst>
          </p:nvPr>
        </p:nvGraphicFramePr>
        <p:xfrm>
          <a:off x="252312" y="2543712"/>
          <a:ext cx="5441802" cy="367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tângulo 13"/>
          <p:cNvSpPr/>
          <p:nvPr/>
        </p:nvSpPr>
        <p:spPr>
          <a:xfrm>
            <a:off x="195943" y="6321494"/>
            <a:ext cx="6279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CNI</a:t>
            </a:r>
          </a:p>
          <a:p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*Indicador 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varia de 0 a 100.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Valores 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maiores que 50 indicam expectativas de crescimento da demanda nos próximos seis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meses.</a:t>
            </a:r>
            <a:r>
              <a:rPr lang="pt-BR" sz="1600" dirty="0" smtClean="0"/>
              <a:t>			</a:t>
            </a:r>
            <a:r>
              <a:rPr lang="pt-BR" sz="1600" dirty="0"/>
              <a:t>			</a:t>
            </a:r>
          </a:p>
        </p:txBody>
      </p:sp>
      <p:sp>
        <p:nvSpPr>
          <p:cNvPr id="5" name="Retângulo 4"/>
          <p:cNvSpPr/>
          <p:nvPr/>
        </p:nvSpPr>
        <p:spPr>
          <a:xfrm>
            <a:off x="6136772" y="628759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CNI</a:t>
            </a:r>
            <a:endParaRPr lang="pt-BR" sz="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*O índice varia de 0 a 100 pontos. Quanto maior o índice, maior a propensão a investir da indústria.</a:t>
            </a:r>
            <a:r>
              <a:rPr lang="pt-BR" dirty="0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12545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4104" y="123536"/>
            <a:ext cx="86068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Century Gothic" pitchFamily="34" charset="0"/>
              </a:rPr>
              <a:t>Impacto da crise econômica no emprego</a:t>
            </a:r>
            <a:endParaRPr lang="pt-BR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92329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A62EFE-6C14-4E4B-ACC7-22822F24AA32}" type="slidenum">
              <a:rPr lang="pt-BR" sz="1600" smtClean="0">
                <a:solidFill>
                  <a:schemeClr val="bg1"/>
                </a:solidFill>
              </a:rPr>
              <a:pPr/>
              <a:t>5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77586" y="1251050"/>
            <a:ext cx="4075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Taxa de desemprego cresce desde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janeiro de 2015</a:t>
            </a:r>
          </a:p>
          <a:p>
            <a:pPr algn="ctr"/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05957" y="1272014"/>
            <a:ext cx="4912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ueda na ocupação e aumento da demanda por trabalho pressionam desemprego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005957" y="6321034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Pnad Contínua/IBGE				</a:t>
            </a:r>
          </a:p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* Variação em relação ao mesmo trimestre móvel do ano anterior (%) 	</a:t>
            </a:r>
            <a:r>
              <a:rPr lang="pt-BR" dirty="0"/>
              <a:t>	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38711" y="6317460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Pnad Contínua/IBGE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				</a:t>
            </a:r>
          </a:p>
          <a:p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* Variação em relação ao mesmo trimestre móvel do ano anterior (%)</a:t>
            </a:r>
            <a:r>
              <a:rPr lang="pt-BR" dirty="0"/>
              <a:t>	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441147"/>
              </p:ext>
            </p:extLst>
          </p:nvPr>
        </p:nvGraphicFramePr>
        <p:xfrm>
          <a:off x="238711" y="2543712"/>
          <a:ext cx="5114586" cy="343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731824"/>
              </p:ext>
            </p:extLst>
          </p:nvPr>
        </p:nvGraphicFramePr>
        <p:xfrm>
          <a:off x="5879805" y="2543712"/>
          <a:ext cx="5225649" cy="374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tângulo 14"/>
          <p:cNvSpPr/>
          <p:nvPr/>
        </p:nvSpPr>
        <p:spPr>
          <a:xfrm>
            <a:off x="3593804" y="2543713"/>
            <a:ext cx="1712122" cy="2413298"/>
          </a:xfrm>
          <a:prstGeom prst="rect">
            <a:avLst/>
          </a:prstGeom>
          <a:solidFill>
            <a:schemeClr val="bg1">
              <a:lumMod val="50000"/>
              <a:alpha val="47000"/>
            </a:schemeClr>
          </a:solidFill>
          <a:ln>
            <a:solidFill>
              <a:schemeClr val="bg1">
                <a:lumMod val="7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3593804" y="2593303"/>
            <a:ext cx="1435396" cy="1558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5648960" y="2543712"/>
            <a:ext cx="0" cy="343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3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4104" y="123536"/>
            <a:ext cx="86068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  <a:t>Impacto da crise econômica no emprego</a:t>
            </a:r>
          </a:p>
        </p:txBody>
      </p:sp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92329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A62EFE-6C14-4E4B-ACC7-22822F24AA32}" type="slidenum">
              <a:rPr lang="pt-BR" sz="1600" smtClean="0">
                <a:solidFill>
                  <a:schemeClr val="bg1"/>
                </a:solidFill>
              </a:rPr>
              <a:pPr/>
              <a:t>6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80256" y="1251050"/>
            <a:ext cx="4900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Razão entre o salário médio de admitidos e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o de desligados* é menor em momentos de retração econômica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5648960" y="2543712"/>
            <a:ext cx="0" cy="343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195943" y="6321494"/>
            <a:ext cx="627950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Pnad Contínua/IBGE				</a:t>
            </a:r>
          </a:p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* Variação em relação ao mesmo trimestre móvel do ano anterior (%) </a:t>
            </a:r>
            <a:r>
              <a:rPr lang="pt-BR" sz="1600" dirty="0" smtClean="0"/>
              <a:t>		</a:t>
            </a:r>
            <a:r>
              <a:rPr lang="pt-BR" sz="1600" dirty="0"/>
              <a:t>			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77586" y="1251050"/>
            <a:ext cx="4075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Rendimento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Médio Real e Massa Salarial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Real retraem há oito meses</a:t>
            </a:r>
            <a:endParaRPr lang="pt-BR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443253"/>
              </p:ext>
            </p:extLst>
          </p:nvPr>
        </p:nvGraphicFramePr>
        <p:xfrm>
          <a:off x="298875" y="2456122"/>
          <a:ext cx="5198158" cy="353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tângulo 13"/>
          <p:cNvSpPr/>
          <p:nvPr/>
        </p:nvSpPr>
        <p:spPr>
          <a:xfrm>
            <a:off x="4351040" y="4269529"/>
            <a:ext cx="1007769" cy="1066799"/>
          </a:xfrm>
          <a:prstGeom prst="rect">
            <a:avLst/>
          </a:prstGeom>
          <a:solidFill>
            <a:schemeClr val="bg1">
              <a:lumMod val="50000"/>
              <a:alpha val="39000"/>
            </a:schemeClr>
          </a:solidFill>
          <a:ln>
            <a:solidFill>
              <a:schemeClr val="bg1">
                <a:lumMod val="7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7" name="Retângulo 16"/>
          <p:cNvSpPr/>
          <p:nvPr/>
        </p:nvSpPr>
        <p:spPr>
          <a:xfrm>
            <a:off x="6026147" y="6328024"/>
            <a:ext cx="627950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Banco Central do Brasil e CAGED/MTE				</a:t>
            </a:r>
          </a:p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* Média trimestral	</a:t>
            </a:r>
            <a:r>
              <a:rPr lang="pt-BR" sz="1600" dirty="0" smtClean="0"/>
              <a:t>	</a:t>
            </a:r>
            <a:r>
              <a:rPr lang="pt-BR" sz="1600" dirty="0"/>
              <a:t>			</a:t>
            </a:r>
          </a:p>
        </p:txBody>
      </p:sp>
      <p:graphicFrame>
        <p:nvGraphicFramePr>
          <p:cNvPr id="18" name="Gráfico 17"/>
          <p:cNvGraphicFramePr>
            <a:graphicFrameLocks/>
          </p:cNvGraphicFramePr>
          <p:nvPr/>
        </p:nvGraphicFramePr>
        <p:xfrm>
          <a:off x="5858541" y="2511204"/>
          <a:ext cx="5326912" cy="357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25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4104" y="123536"/>
            <a:ext cx="86068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  <a:t>Impacto da crise econômica no emprego</a:t>
            </a:r>
          </a:p>
        </p:txBody>
      </p:sp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92329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A62EFE-6C14-4E4B-ACC7-22822F24AA32}" type="slidenum">
              <a:rPr lang="pt-BR" sz="1600" smtClean="0">
                <a:solidFill>
                  <a:schemeClr val="bg1"/>
                </a:solidFill>
              </a:rPr>
              <a:pPr/>
              <a:t>7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80256" y="1251050"/>
            <a:ext cx="4952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Do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total de empregos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perdidos no acumulado em 12 meses, 62% foram na indústria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5648960" y="2543712"/>
            <a:ext cx="0" cy="343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195943" y="6321494"/>
            <a:ext cx="6279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CAGED/MTE		</a:t>
            </a:r>
            <a:endParaRPr lang="pt-BR" sz="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		</a:t>
            </a:r>
          </a:p>
          <a:p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*Saldo líquido de empregos formais por segmento - Em 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milhares (no acumulado em 12 meses até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abril/2016)	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pt-BR" sz="1600" dirty="0"/>
              <a:t>			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77586" y="1251050"/>
            <a:ext cx="40754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 País acumula crescente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perda de postos de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trabalho formais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949080"/>
              </p:ext>
            </p:extLst>
          </p:nvPr>
        </p:nvGraphicFramePr>
        <p:xfrm>
          <a:off x="195944" y="2430379"/>
          <a:ext cx="5453016" cy="354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707298"/>
              </p:ext>
            </p:extLst>
          </p:nvPr>
        </p:nvGraphicFramePr>
        <p:xfrm>
          <a:off x="5648960" y="2639405"/>
          <a:ext cx="5331544" cy="343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tângulo 19"/>
          <p:cNvSpPr/>
          <p:nvPr/>
        </p:nvSpPr>
        <p:spPr>
          <a:xfrm>
            <a:off x="5969442" y="6330168"/>
            <a:ext cx="6279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CAGED/MTE				</a:t>
            </a:r>
            <a:endParaRPr lang="pt-BR" sz="8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pt-BR" sz="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*Saldo líquido de empregos formais por segmento - Em milhares (no acumulado em 12 meses até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abril/2016)</a:t>
            </a:r>
          </a:p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*Participação 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(%) no saldo líquido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total de empregos formais</a:t>
            </a:r>
            <a:r>
              <a:rPr lang="pt-BR" sz="1600" dirty="0" smtClean="0"/>
              <a:t>	</a:t>
            </a:r>
            <a:r>
              <a:rPr lang="pt-BR" sz="16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532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4104" y="123536"/>
            <a:ext cx="86068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  <a:t>Impacto da crise econômica no emprego</a:t>
            </a:r>
          </a:p>
        </p:txBody>
      </p:sp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92329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A62EFE-6C14-4E4B-ACC7-22822F24AA32}" type="slidenum">
              <a:rPr lang="pt-BR" sz="1600" smtClean="0">
                <a:solidFill>
                  <a:schemeClr val="bg1"/>
                </a:solidFill>
              </a:rPr>
              <a:pPr/>
              <a:t>8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80256" y="1251050"/>
            <a:ext cx="4900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Em 2016, o comércio é o setor que mais tem perdido postos de trabalho 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5648960" y="2543712"/>
            <a:ext cx="0" cy="343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6089935" y="6329787"/>
            <a:ext cx="5407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 CAGED/MTE				</a:t>
            </a:r>
          </a:p>
          <a:p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 Saldo líquido de empregos formais por segmento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pt-BR" sz="800" b="1" dirty="0" smtClean="0">
                <a:solidFill>
                  <a:schemeClr val="bg2">
                    <a:lumMod val="25000"/>
                  </a:schemeClr>
                </a:solidFill>
              </a:rPr>
              <a:t>No acumulado do </a:t>
            </a:r>
            <a:r>
              <a:rPr lang="pt-BR" sz="800" b="1" dirty="0">
                <a:solidFill>
                  <a:schemeClr val="bg2">
                    <a:lumMod val="25000"/>
                  </a:schemeClr>
                </a:solidFill>
              </a:rPr>
              <a:t>primeiro quadrimestre de 2016	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325032"/>
              </p:ext>
            </p:extLst>
          </p:nvPr>
        </p:nvGraphicFramePr>
        <p:xfrm>
          <a:off x="6025024" y="2551314"/>
          <a:ext cx="4830818" cy="3422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877586" y="1251050"/>
            <a:ext cx="40754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Em 2015, o mercado de trabalho do setor industrial foi o mais afetado 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179905"/>
              </p:ext>
            </p:extLst>
          </p:nvPr>
        </p:nvGraphicFramePr>
        <p:xfrm>
          <a:off x="301254" y="2543712"/>
          <a:ext cx="5259573" cy="343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tângulo 13"/>
          <p:cNvSpPr/>
          <p:nvPr/>
        </p:nvSpPr>
        <p:spPr>
          <a:xfrm>
            <a:off x="305810" y="6329787"/>
            <a:ext cx="5407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 CAGED/MTE				</a:t>
            </a:r>
          </a:p>
          <a:p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 Saldo líquido de empregos formais por segmento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- Em milhares (</a:t>
            </a:r>
            <a:r>
              <a:rPr lang="pt-BR" sz="800" b="1" dirty="0" smtClean="0">
                <a:solidFill>
                  <a:schemeClr val="bg2">
                    <a:lumMod val="25000"/>
                  </a:schemeClr>
                </a:solidFill>
              </a:rPr>
              <a:t>no acumulado de janeiro a dezembro de 2015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081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4104" y="123536"/>
            <a:ext cx="86068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latin typeface="Century Gothic" pitchFamily="34" charset="0"/>
              </a:rPr>
              <a:t>Impacto da crise econômica no emprego</a:t>
            </a:r>
          </a:p>
        </p:txBody>
      </p:sp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92329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A62EFE-6C14-4E4B-ACC7-22822F24AA32}" type="slidenum">
              <a:rPr lang="pt-BR" sz="1600" smtClean="0">
                <a:solidFill>
                  <a:schemeClr val="bg1"/>
                </a:solidFill>
              </a:rPr>
              <a:pPr/>
              <a:t>9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80256" y="1251050"/>
            <a:ext cx="4900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57%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do emprego perdido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no </a:t>
            </a:r>
            <a:r>
              <a:rPr lang="pt-BR" sz="2000" u="sng" dirty="0" smtClean="0">
                <a:solidFill>
                  <a:schemeClr val="accent5">
                    <a:lumMod val="75000"/>
                  </a:schemeClr>
                </a:solidFill>
              </a:rPr>
              <a:t>comércio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 concentrados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em SP, MG e RJ</a:t>
            </a:r>
          </a:p>
          <a:p>
            <a:pPr algn="ctr"/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5648960" y="2543712"/>
            <a:ext cx="0" cy="343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195943" y="6321494"/>
            <a:ext cx="6279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CAGED/MTE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				</a:t>
            </a:r>
          </a:p>
          <a:p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pt-BR" sz="800" b="1" dirty="0" smtClean="0">
                <a:solidFill>
                  <a:schemeClr val="bg2">
                    <a:lumMod val="25000"/>
                  </a:schemeClr>
                </a:solidFill>
              </a:rPr>
              <a:t>Saldo líquido de empregos formais na indústria por UF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- No 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acumulado em 12 meses até abril/2016</a:t>
            </a:r>
            <a:r>
              <a:rPr lang="pt-BR" sz="900" dirty="0" smtClean="0"/>
              <a:t>	</a:t>
            </a:r>
            <a:r>
              <a:rPr lang="pt-BR" sz="1600" dirty="0" smtClean="0"/>
              <a:t>	</a:t>
            </a:r>
            <a:r>
              <a:rPr lang="pt-BR" sz="1600" dirty="0"/>
              <a:t>			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77586" y="1251050"/>
            <a:ext cx="4075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50% do emprego perdido na </a:t>
            </a:r>
            <a:r>
              <a:rPr lang="pt-BR" sz="2000" u="sng" dirty="0" smtClean="0">
                <a:solidFill>
                  <a:schemeClr val="accent5">
                    <a:lumMod val="75000"/>
                  </a:schemeClr>
                </a:solidFill>
              </a:rPr>
              <a:t>indústria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 concentrados em SP, MG e RJ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958814" y="6321493"/>
            <a:ext cx="6279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Fonte: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CAGED/MTE</a:t>
            </a:r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			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</a:p>
          <a:p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* </a:t>
            </a:r>
            <a:r>
              <a:rPr lang="pt-BR" sz="800" b="1" dirty="0">
                <a:solidFill>
                  <a:schemeClr val="bg2">
                    <a:lumMod val="25000"/>
                  </a:schemeClr>
                </a:solidFill>
              </a:rPr>
              <a:t>Saldo líquido de empregos formais </a:t>
            </a:r>
            <a:r>
              <a:rPr lang="pt-BR" sz="800" b="1" dirty="0" smtClean="0">
                <a:solidFill>
                  <a:schemeClr val="bg2">
                    <a:lumMod val="25000"/>
                  </a:schemeClr>
                </a:solidFill>
              </a:rPr>
              <a:t>no comércio por </a:t>
            </a:r>
            <a:r>
              <a:rPr lang="pt-BR" sz="800" b="1" dirty="0">
                <a:solidFill>
                  <a:schemeClr val="bg2">
                    <a:lumMod val="25000"/>
                  </a:schemeClr>
                </a:solidFill>
              </a:rPr>
              <a:t>UF </a:t>
            </a:r>
            <a:r>
              <a:rPr lang="pt-BR" sz="800" dirty="0" smtClean="0">
                <a:solidFill>
                  <a:schemeClr val="bg2">
                    <a:lumMod val="25000"/>
                  </a:schemeClr>
                </a:solidFill>
              </a:rPr>
              <a:t>- No acumulado em 12 meses até abril/2016</a:t>
            </a:r>
            <a:r>
              <a:rPr lang="pt-BR" sz="900" dirty="0" smtClean="0"/>
              <a:t>	</a:t>
            </a:r>
            <a:r>
              <a:rPr lang="pt-BR" sz="1600" dirty="0" smtClean="0"/>
              <a:t>				</a:t>
            </a:r>
            <a:endParaRPr lang="pt-BR" sz="1600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208866"/>
              </p:ext>
            </p:extLst>
          </p:nvPr>
        </p:nvGraphicFramePr>
        <p:xfrm>
          <a:off x="450376" y="2394283"/>
          <a:ext cx="5036024" cy="369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213634"/>
              </p:ext>
            </p:extLst>
          </p:nvPr>
        </p:nvGraphicFramePr>
        <p:xfrm>
          <a:off x="5805889" y="2358188"/>
          <a:ext cx="5562834" cy="376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90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6947</TotalTime>
  <Words>875</Words>
  <Application>Microsoft Office PowerPoint</Application>
  <PresentationFormat>Widescreen</PresentationFormat>
  <Paragraphs>205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Fátima Videira Cunha</dc:creator>
  <cp:lastModifiedBy>Marcia Lemos Bernardino</cp:lastModifiedBy>
  <cp:revision>662</cp:revision>
  <cp:lastPrinted>2016-06-14T15:28:51Z</cp:lastPrinted>
  <dcterms:created xsi:type="dcterms:W3CDTF">2015-05-09T14:31:12Z</dcterms:created>
  <dcterms:modified xsi:type="dcterms:W3CDTF">2016-06-14T15:29:20Z</dcterms:modified>
</cp:coreProperties>
</file>