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0"/>
  </p:notesMasterIdLst>
  <p:handoutMasterIdLst>
    <p:handoutMasterId r:id="rId21"/>
  </p:handoutMasterIdLst>
  <p:sldIdLst>
    <p:sldId id="256" r:id="rId3"/>
    <p:sldId id="332" r:id="rId4"/>
    <p:sldId id="322" r:id="rId5"/>
    <p:sldId id="334" r:id="rId6"/>
    <p:sldId id="335" r:id="rId7"/>
    <p:sldId id="333" r:id="rId8"/>
    <p:sldId id="328" r:id="rId9"/>
    <p:sldId id="323" r:id="rId10"/>
    <p:sldId id="329" r:id="rId11"/>
    <p:sldId id="324" r:id="rId12"/>
    <p:sldId id="330" r:id="rId13"/>
    <p:sldId id="257" r:id="rId14"/>
    <p:sldId id="325" r:id="rId15"/>
    <p:sldId id="331" r:id="rId16"/>
    <p:sldId id="326" r:id="rId17"/>
    <p:sldId id="327" r:id="rId18"/>
    <p:sldId id="270" r:id="rId19"/>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ssa Karina da Luz Pinho" initials="AKdL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B"/>
    <a:srgbClr val="009242"/>
    <a:srgbClr val="FFC000"/>
    <a:srgbClr val="00B050"/>
    <a:srgbClr val="D31B1B"/>
    <a:srgbClr val="9C1414"/>
    <a:srgbClr val="3A6BA5"/>
    <a:srgbClr val="002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57" autoAdjust="0"/>
    <p:restoredTop sz="94660"/>
  </p:normalViewPr>
  <p:slideViewPr>
    <p:cSldViewPr snapToGrid="0">
      <p:cViewPr varScale="1">
        <p:scale>
          <a:sx n="116" d="100"/>
          <a:sy n="116" d="100"/>
        </p:scale>
        <p:origin x="1602" y="108"/>
      </p:cViewPr>
      <p:guideLst>
        <p:guide orient="horz" pos="2160"/>
        <p:guide pos="2880"/>
      </p:guideLst>
    </p:cSldViewPr>
  </p:slideViewPr>
  <p:notesTextViewPr>
    <p:cViewPr>
      <p:scale>
        <a:sx n="1" d="1"/>
        <a:sy n="1" d="1"/>
      </p:scale>
      <p:origin x="0" y="0"/>
    </p:cViewPr>
  </p:notesTextViewPr>
  <p:sorterViewPr>
    <p:cViewPr>
      <p:scale>
        <a:sx n="100" d="100"/>
        <a:sy n="100" d="100"/>
      </p:scale>
      <p:origin x="0" y="-2412"/>
    </p:cViewPr>
  </p:sorterViewPr>
  <p:notesViewPr>
    <p:cSldViewPr snapToGrid="0">
      <p:cViewPr varScale="1">
        <p:scale>
          <a:sx n="49" d="100"/>
          <a:sy n="49" d="100"/>
        </p:scale>
        <p:origin x="292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 xmlns:a16="http://schemas.microsoft.com/office/drawing/2014/main" id="{D7A407F5-0EF9-478C-AA97-2F6122779844}"/>
              </a:ext>
            </a:extLst>
          </p:cNvPr>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lang="pt-BR"/>
          </a:p>
        </p:txBody>
      </p:sp>
      <p:sp>
        <p:nvSpPr>
          <p:cNvPr id="3" name="Espaço Reservado para Data 2">
            <a:extLst>
              <a:ext uri="{FF2B5EF4-FFF2-40B4-BE49-F238E27FC236}">
                <a16:creationId xmlns="" xmlns:a16="http://schemas.microsoft.com/office/drawing/2014/main" id="{37463C38-0247-442E-B99A-9DB4DF9E5BE3}"/>
              </a:ext>
            </a:extLst>
          </p:cNvPr>
          <p:cNvSpPr>
            <a:spLocks noGrp="1"/>
          </p:cNvSpPr>
          <p:nvPr>
            <p:ph type="dt" sz="quarter" idx="1"/>
          </p:nvPr>
        </p:nvSpPr>
        <p:spPr>
          <a:xfrm>
            <a:off x="3849826" y="0"/>
            <a:ext cx="2946246" cy="498328"/>
          </a:xfrm>
          <a:prstGeom prst="rect">
            <a:avLst/>
          </a:prstGeom>
        </p:spPr>
        <p:txBody>
          <a:bodyPr vert="horz" lIns="92108" tIns="46054" rIns="92108" bIns="46054" rtlCol="0"/>
          <a:lstStyle>
            <a:lvl1pPr algn="r">
              <a:defRPr sz="1200"/>
            </a:lvl1pPr>
          </a:lstStyle>
          <a:p>
            <a:fld id="{29A1E12F-88F2-4992-83BD-A61F4A400BE6}" type="datetimeFigureOut">
              <a:rPr lang="pt-BR" smtClean="0"/>
              <a:t>05/06/2018</a:t>
            </a:fld>
            <a:endParaRPr lang="pt-BR"/>
          </a:p>
        </p:txBody>
      </p:sp>
      <p:sp>
        <p:nvSpPr>
          <p:cNvPr id="4" name="Espaço Reservado para Rodapé 3">
            <a:extLst>
              <a:ext uri="{FF2B5EF4-FFF2-40B4-BE49-F238E27FC236}">
                <a16:creationId xmlns="" xmlns:a16="http://schemas.microsoft.com/office/drawing/2014/main" id="{D8C43DC0-E46C-4842-B094-6A1C272BB021}"/>
              </a:ext>
            </a:extLst>
          </p:cNvPr>
          <p:cNvSpPr>
            <a:spLocks noGrp="1"/>
          </p:cNvSpPr>
          <p:nvPr>
            <p:ph type="ftr" sz="quarter" idx="2"/>
          </p:nvPr>
        </p:nvSpPr>
        <p:spPr>
          <a:xfrm>
            <a:off x="0" y="9428310"/>
            <a:ext cx="2946247" cy="498328"/>
          </a:xfrm>
          <a:prstGeom prst="rect">
            <a:avLst/>
          </a:prstGeom>
        </p:spPr>
        <p:txBody>
          <a:bodyPr vert="horz" lIns="92108" tIns="46054" rIns="92108" bIns="46054" rtlCol="0" anchor="b"/>
          <a:lstStyle>
            <a:lvl1pPr algn="l">
              <a:defRPr sz="1200"/>
            </a:lvl1pPr>
          </a:lstStyle>
          <a:p>
            <a:endParaRPr lang="pt-BR"/>
          </a:p>
        </p:txBody>
      </p:sp>
      <p:sp>
        <p:nvSpPr>
          <p:cNvPr id="5" name="Espaço Reservado para Número de Slide 4">
            <a:extLst>
              <a:ext uri="{FF2B5EF4-FFF2-40B4-BE49-F238E27FC236}">
                <a16:creationId xmlns="" xmlns:a16="http://schemas.microsoft.com/office/drawing/2014/main" id="{E8BB40DC-4E4B-45F3-ADE8-8BBE704FE538}"/>
              </a:ext>
            </a:extLst>
          </p:cNvPr>
          <p:cNvSpPr>
            <a:spLocks noGrp="1"/>
          </p:cNvSpPr>
          <p:nvPr>
            <p:ph type="sldNum" sz="quarter" idx="3"/>
          </p:nvPr>
        </p:nvSpPr>
        <p:spPr>
          <a:xfrm>
            <a:off x="3849826" y="9428310"/>
            <a:ext cx="2946246" cy="498328"/>
          </a:xfrm>
          <a:prstGeom prst="rect">
            <a:avLst/>
          </a:prstGeom>
        </p:spPr>
        <p:txBody>
          <a:bodyPr vert="horz" lIns="92108" tIns="46054" rIns="92108" bIns="46054" rtlCol="0" anchor="b"/>
          <a:lstStyle>
            <a:lvl1pPr algn="r">
              <a:defRPr sz="1200"/>
            </a:lvl1pPr>
          </a:lstStyle>
          <a:p>
            <a:fld id="{1DD56F1A-B8A3-42C4-8ECD-97DB64704050}" type="slidenum">
              <a:rPr lang="pt-BR" smtClean="0"/>
              <a:t>‹nº›</a:t>
            </a:fld>
            <a:endParaRPr lang="pt-BR"/>
          </a:p>
        </p:txBody>
      </p:sp>
    </p:spTree>
    <p:extLst>
      <p:ext uri="{BB962C8B-B14F-4D97-AF65-F5344CB8AC3E}">
        <p14:creationId xmlns:p14="http://schemas.microsoft.com/office/powerpoint/2010/main" val="2603964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lang="pt-BR"/>
          </a:p>
        </p:txBody>
      </p:sp>
      <p:sp>
        <p:nvSpPr>
          <p:cNvPr id="3" name="Espaço Reservado para Data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7993D5B3-151F-4444-AB0B-46881BB172E2}" type="datetimeFigureOut">
              <a:rPr lang="pt-BR" smtClean="0"/>
              <a:t>05/06/2018</a:t>
            </a:fld>
            <a:endParaRPr lang="pt-BR"/>
          </a:p>
        </p:txBody>
      </p:sp>
      <p:sp>
        <p:nvSpPr>
          <p:cNvPr id="4" name="Espaço Reservado para Imagem de Slide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08" tIns="46054" rIns="92108" bIns="46054" rtlCol="0" anchor="ctr"/>
          <a:lstStyle/>
          <a:p>
            <a:endParaRPr lang="pt-BR"/>
          </a:p>
        </p:txBody>
      </p:sp>
      <p:sp>
        <p:nvSpPr>
          <p:cNvPr id="5" name="Espaço Reservado para Anotações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Número de Slide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20E648A4-838A-4DEA-AA19-B8EDE8E1F360}" type="slidenum">
              <a:rPr lang="pt-BR" smtClean="0"/>
              <a:t>‹nº›</a:t>
            </a:fld>
            <a:endParaRPr lang="pt-BR"/>
          </a:p>
        </p:txBody>
      </p:sp>
    </p:spTree>
    <p:extLst>
      <p:ext uri="{BB962C8B-B14F-4D97-AF65-F5344CB8AC3E}">
        <p14:creationId xmlns:p14="http://schemas.microsoft.com/office/powerpoint/2010/main" val="3032802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091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22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2971745"/>
            <a:ext cx="8229600" cy="1144122"/>
          </a:xfrm>
          <a:prstGeom prst="rect">
            <a:avLst/>
          </a:prstGeom>
        </p:spPr>
        <p:txBody>
          <a:bodyPr/>
          <a:lstStyle>
            <a:lvl1pPr>
              <a:defRPr sz="2800" b="1" i="1">
                <a:solidFill>
                  <a:srgbClr val="19579A"/>
                </a:solidFill>
              </a:defRPr>
            </a:lvl1pPr>
          </a:lstStyle>
          <a:p>
            <a:r>
              <a:rPr lang="pt-BR" dirty="0"/>
              <a:t>Obrigado!</a:t>
            </a:r>
            <a:br>
              <a:rPr lang="pt-BR" dirty="0"/>
            </a:br>
            <a:r>
              <a:rPr lang="pt-BR" dirty="0"/>
              <a:t>Relações Institucionais e Governamentais</a:t>
            </a:r>
          </a:p>
        </p:txBody>
      </p:sp>
    </p:spTree>
    <p:extLst>
      <p:ext uri="{BB962C8B-B14F-4D97-AF65-F5344CB8AC3E}">
        <p14:creationId xmlns:p14="http://schemas.microsoft.com/office/powerpoint/2010/main" val="2282921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78902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831"/>
            <a:ext cx="9144000" cy="6856902"/>
          </a:xfrm>
          <a:prstGeom prst="rect">
            <a:avLst/>
          </a:prstGeom>
        </p:spPr>
      </p:pic>
      <p:pic>
        <p:nvPicPr>
          <p:cNvPr id="8" name="Imagem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35697" y="5736324"/>
            <a:ext cx="5670939" cy="636398"/>
          </a:xfrm>
          <a:prstGeom prst="rect">
            <a:avLst/>
          </a:prstGeom>
        </p:spPr>
      </p:pic>
      <p:pic>
        <p:nvPicPr>
          <p:cNvPr id="10" name="Imagem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496092"/>
            <a:ext cx="9144000" cy="361908"/>
          </a:xfrm>
          <a:prstGeom prst="rect">
            <a:avLst/>
          </a:prstGeom>
        </p:spPr>
      </p:pic>
    </p:spTree>
    <p:extLst>
      <p:ext uri="{BB962C8B-B14F-4D97-AF65-F5344CB8AC3E}">
        <p14:creationId xmlns:p14="http://schemas.microsoft.com/office/powerpoint/2010/main" val="49821309"/>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839977" y="4028385"/>
            <a:ext cx="4749377" cy="1077218"/>
          </a:xfrm>
          <a:prstGeom prst="rect">
            <a:avLst/>
          </a:prstGeom>
          <a:noFill/>
        </p:spPr>
        <p:txBody>
          <a:bodyPr wrap="none" rtlCol="0">
            <a:spAutoFit/>
          </a:bodyPr>
          <a:lstStyle/>
          <a:p>
            <a:r>
              <a:rPr lang="da-DK" sz="3200" b="1" i="1" cap="all" dirty="0">
                <a:solidFill>
                  <a:schemeClr val="bg1"/>
                </a:solidFill>
              </a:rPr>
              <a:t>DUPLICATAS ELETRÔNICAS </a:t>
            </a:r>
          </a:p>
          <a:p>
            <a:r>
              <a:rPr lang="da-DK" sz="3200" b="1" i="1" cap="all" dirty="0">
                <a:solidFill>
                  <a:schemeClr val="bg1"/>
                </a:solidFill>
              </a:rPr>
              <a:t>PL 9327/2017</a:t>
            </a:r>
            <a:endParaRPr lang="pt-BR" sz="3200" b="1" i="1" cap="all" dirty="0">
              <a:solidFill>
                <a:schemeClr val="bg1"/>
              </a:solidFill>
            </a:endParaRPr>
          </a:p>
        </p:txBody>
      </p:sp>
      <p:sp>
        <p:nvSpPr>
          <p:cNvPr id="5" name="CaixaDeTexto 4"/>
          <p:cNvSpPr txBox="1"/>
          <p:nvPr/>
        </p:nvSpPr>
        <p:spPr>
          <a:xfrm>
            <a:off x="839977" y="4986648"/>
            <a:ext cx="184731" cy="830997"/>
          </a:xfrm>
          <a:prstGeom prst="rect">
            <a:avLst/>
          </a:prstGeom>
          <a:noFill/>
        </p:spPr>
        <p:txBody>
          <a:bodyPr wrap="none" rtlCol="0">
            <a:spAutoFit/>
          </a:bodyPr>
          <a:lstStyle/>
          <a:p>
            <a:endParaRPr lang="da-DK" sz="2400" b="1" i="1" dirty="0">
              <a:solidFill>
                <a:schemeClr val="accent4"/>
              </a:solidFill>
            </a:endParaRPr>
          </a:p>
          <a:p>
            <a:endParaRPr lang="da-DK" sz="2400" b="1" i="1" dirty="0">
              <a:solidFill>
                <a:schemeClr val="accent4"/>
              </a:solidFill>
            </a:endParaRPr>
          </a:p>
        </p:txBody>
      </p:sp>
    </p:spTree>
    <p:extLst>
      <p:ext uri="{BB962C8B-B14F-4D97-AF65-F5344CB8AC3E}">
        <p14:creationId xmlns:p14="http://schemas.microsoft.com/office/powerpoint/2010/main" val="3378310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ítulo 1">
            <a:extLst>
              <a:ext uri="{FF2B5EF4-FFF2-40B4-BE49-F238E27FC236}">
                <a16:creationId xmlns="" xmlns:a16="http://schemas.microsoft.com/office/drawing/2014/main" id="{01B5E758-FA28-496B-A3DD-1C13E0D941D1}"/>
              </a:ext>
            </a:extLst>
          </p:cNvPr>
          <p:cNvSpPr txBox="1">
            <a:spLocks/>
          </p:cNvSpPr>
          <p:nvPr/>
        </p:nvSpPr>
        <p:spPr>
          <a:xfrm>
            <a:off x="628650" y="3429000"/>
            <a:ext cx="7886700" cy="6981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600" b="1" i="1" dirty="0">
                <a:solidFill>
                  <a:srgbClr val="003F8B"/>
                </a:solidFill>
                <a:latin typeface="+mn-lt"/>
              </a:rPr>
              <a:t>Sistema Atual</a:t>
            </a:r>
          </a:p>
        </p:txBody>
      </p:sp>
    </p:spTree>
    <p:extLst>
      <p:ext uri="{BB962C8B-B14F-4D97-AF65-F5344CB8AC3E}">
        <p14:creationId xmlns:p14="http://schemas.microsoft.com/office/powerpoint/2010/main" val="2587671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ítulo 1">
            <a:extLst>
              <a:ext uri="{FF2B5EF4-FFF2-40B4-BE49-F238E27FC236}">
                <a16:creationId xmlns="" xmlns:a16="http://schemas.microsoft.com/office/drawing/2014/main" id="{01B5E758-FA28-496B-A3DD-1C13E0D941D1}"/>
              </a:ext>
            </a:extLst>
          </p:cNvPr>
          <p:cNvSpPr txBox="1">
            <a:spLocks/>
          </p:cNvSpPr>
          <p:nvPr/>
        </p:nvSpPr>
        <p:spPr>
          <a:xfrm>
            <a:off x="628650" y="483585"/>
            <a:ext cx="7886700" cy="6981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pt-BR" sz="3600" b="1" i="1" dirty="0">
              <a:solidFill>
                <a:srgbClr val="003F8B"/>
              </a:solidFill>
              <a:latin typeface="+mn-lt"/>
            </a:endParaRPr>
          </a:p>
        </p:txBody>
      </p:sp>
      <p:sp>
        <p:nvSpPr>
          <p:cNvPr id="2" name="Retângulo 1">
            <a:extLst>
              <a:ext uri="{FF2B5EF4-FFF2-40B4-BE49-F238E27FC236}">
                <a16:creationId xmlns="" xmlns:a16="http://schemas.microsoft.com/office/drawing/2014/main" id="{5CE26850-01EF-4BFF-8152-429AE6B93D2F}"/>
              </a:ext>
            </a:extLst>
          </p:cNvPr>
          <p:cNvSpPr/>
          <p:nvPr/>
        </p:nvSpPr>
        <p:spPr>
          <a:xfrm>
            <a:off x="135948" y="3429000"/>
            <a:ext cx="8872104" cy="3139321"/>
          </a:xfrm>
          <a:prstGeom prst="rect">
            <a:avLst/>
          </a:prstGeom>
        </p:spPr>
        <p:txBody>
          <a:bodyPr wrap="square">
            <a:spAutoFit/>
          </a:bodyPr>
          <a:lstStyle/>
          <a:p>
            <a:pPr algn="just"/>
            <a:r>
              <a:rPr lang="pt-BR" dirty="0">
                <a:solidFill>
                  <a:srgbClr val="002060"/>
                </a:solidFill>
              </a:rPr>
              <a:t>As Duplicatas em papel são emitidas sem identificação pelo Banco Central do Brasil (BCB), e muitas vezes o credor somente informa os dados deste título ao Banco, que envia um boleto ao devedor, gerando discussões de todas as naturezas pois os boletos não cumprem os requisitos das duplicatas, há lançamentos incorretos ou até falsos (Duplicatas Frias).</a:t>
            </a:r>
          </a:p>
          <a:p>
            <a:pPr algn="just"/>
            <a:r>
              <a:rPr lang="pt-BR" dirty="0">
                <a:solidFill>
                  <a:srgbClr val="002060"/>
                </a:solidFill>
              </a:rPr>
              <a:t> </a:t>
            </a:r>
          </a:p>
          <a:p>
            <a:pPr algn="just"/>
            <a:r>
              <a:rPr lang="pt-BR" dirty="0">
                <a:solidFill>
                  <a:srgbClr val="002060"/>
                </a:solidFill>
              </a:rPr>
              <a:t>O credor pode promover o desconto de uma duplicata em Banco, operação denominada “antecipação de recebível” mediante o pagamento de juros e encargos ao Banco, fixados de acordo com o risco da operação, sendo:</a:t>
            </a:r>
          </a:p>
          <a:p>
            <a:pPr algn="ctr"/>
            <a:r>
              <a:rPr lang="pt-BR" dirty="0">
                <a:solidFill>
                  <a:srgbClr val="002060"/>
                </a:solidFill>
              </a:rPr>
              <a:t> Juros + taxas sobre o desconto (intermediário)</a:t>
            </a:r>
          </a:p>
          <a:p>
            <a:pPr lvl="0" algn="ctr"/>
            <a:r>
              <a:rPr lang="pt-BR" dirty="0">
                <a:solidFill>
                  <a:srgbClr val="002060"/>
                </a:solidFill>
              </a:rPr>
              <a:t>Reembolso (quando o sacado não efetua o pagamento)</a:t>
            </a:r>
          </a:p>
          <a:p>
            <a:pPr algn="just"/>
            <a:endParaRPr lang="pt-BR" dirty="0">
              <a:solidFill>
                <a:srgbClr val="002060"/>
              </a:solidFill>
            </a:endParaRPr>
          </a:p>
        </p:txBody>
      </p:sp>
    </p:spTree>
    <p:extLst>
      <p:ext uri="{BB962C8B-B14F-4D97-AF65-F5344CB8AC3E}">
        <p14:creationId xmlns:p14="http://schemas.microsoft.com/office/powerpoint/2010/main" val="1200027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Agrupar 2">
            <a:extLst>
              <a:ext uri="{FF2B5EF4-FFF2-40B4-BE49-F238E27FC236}">
                <a16:creationId xmlns="" xmlns:a16="http://schemas.microsoft.com/office/drawing/2014/main" id="{897519A2-2630-4388-B038-FAB4F0504032}"/>
              </a:ext>
            </a:extLst>
          </p:cNvPr>
          <p:cNvGrpSpPr/>
          <p:nvPr/>
        </p:nvGrpSpPr>
        <p:grpSpPr>
          <a:xfrm>
            <a:off x="1059363" y="2092036"/>
            <a:ext cx="6878182" cy="4194538"/>
            <a:chOff x="347000" y="1440614"/>
            <a:chExt cx="7376290" cy="5292670"/>
          </a:xfrm>
        </p:grpSpPr>
        <p:sp>
          <p:nvSpPr>
            <p:cNvPr id="5" name="Retângulo: Cantos Arredondados 4">
              <a:extLst>
                <a:ext uri="{FF2B5EF4-FFF2-40B4-BE49-F238E27FC236}">
                  <a16:creationId xmlns="" xmlns:a16="http://schemas.microsoft.com/office/drawing/2014/main" id="{5FCA8687-5A29-4FC2-A35E-5DF664D978F5}"/>
                </a:ext>
              </a:extLst>
            </p:cNvPr>
            <p:cNvSpPr/>
            <p:nvPr/>
          </p:nvSpPr>
          <p:spPr>
            <a:xfrm>
              <a:off x="959171" y="1440614"/>
              <a:ext cx="1330036" cy="34332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1200" dirty="0">
                  <a:solidFill>
                    <a:srgbClr val="002060"/>
                  </a:solidFill>
                </a:rPr>
                <a:t>vendedor</a:t>
              </a:r>
            </a:p>
          </p:txBody>
        </p:sp>
        <p:sp>
          <p:nvSpPr>
            <p:cNvPr id="6" name="Retângulo: Cantos Arredondados 5">
              <a:extLst>
                <a:ext uri="{FF2B5EF4-FFF2-40B4-BE49-F238E27FC236}">
                  <a16:creationId xmlns="" xmlns:a16="http://schemas.microsoft.com/office/drawing/2014/main" id="{801CC71D-39BA-461C-BFCF-5282CFC03CB0}"/>
                </a:ext>
              </a:extLst>
            </p:cNvPr>
            <p:cNvSpPr/>
            <p:nvPr/>
          </p:nvSpPr>
          <p:spPr>
            <a:xfrm>
              <a:off x="2432632" y="3184819"/>
              <a:ext cx="2027687" cy="43295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1200" dirty="0">
                  <a:solidFill>
                    <a:srgbClr val="002060"/>
                  </a:solidFill>
                </a:rPr>
                <a:t>comprador</a:t>
              </a:r>
            </a:p>
          </p:txBody>
        </p:sp>
        <p:sp>
          <p:nvSpPr>
            <p:cNvPr id="7" name="Retângulo: Cantos Arredondados 6">
              <a:extLst>
                <a:ext uri="{FF2B5EF4-FFF2-40B4-BE49-F238E27FC236}">
                  <a16:creationId xmlns="" xmlns:a16="http://schemas.microsoft.com/office/drawing/2014/main" id="{2626BB51-0E2A-42F6-AE1A-EFDD9EB9A6F5}"/>
                </a:ext>
              </a:extLst>
            </p:cNvPr>
            <p:cNvSpPr/>
            <p:nvPr/>
          </p:nvSpPr>
          <p:spPr>
            <a:xfrm>
              <a:off x="347000" y="2098952"/>
              <a:ext cx="2660066" cy="69965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1200" dirty="0">
                  <a:solidFill>
                    <a:srgbClr val="002060"/>
                  </a:solidFill>
                </a:rPr>
                <a:t>Entrega da mercadoria ou</a:t>
              </a:r>
            </a:p>
            <a:p>
              <a:pPr algn="ctr"/>
              <a:r>
                <a:rPr lang="pt-BR" sz="1200" dirty="0">
                  <a:solidFill>
                    <a:srgbClr val="002060"/>
                  </a:solidFill>
                </a:rPr>
                <a:t> Prestação de serviço</a:t>
              </a:r>
            </a:p>
          </p:txBody>
        </p:sp>
        <p:sp>
          <p:nvSpPr>
            <p:cNvPr id="8" name="Retângulo: Cantos Arredondados 7">
              <a:extLst>
                <a:ext uri="{FF2B5EF4-FFF2-40B4-BE49-F238E27FC236}">
                  <a16:creationId xmlns="" xmlns:a16="http://schemas.microsoft.com/office/drawing/2014/main" id="{3BF76DF8-8506-42B1-BA72-AE2A6C74F959}"/>
                </a:ext>
              </a:extLst>
            </p:cNvPr>
            <p:cNvSpPr/>
            <p:nvPr/>
          </p:nvSpPr>
          <p:spPr>
            <a:xfrm>
              <a:off x="1219678" y="3893567"/>
              <a:ext cx="1742627" cy="23354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1200" dirty="0">
                  <a:solidFill>
                    <a:srgbClr val="002060"/>
                  </a:solidFill>
                </a:rPr>
                <a:t>Assina </a:t>
              </a:r>
            </a:p>
          </p:txBody>
        </p:sp>
        <p:sp>
          <p:nvSpPr>
            <p:cNvPr id="9" name="Rolagem: Vertical 8">
              <a:extLst>
                <a:ext uri="{FF2B5EF4-FFF2-40B4-BE49-F238E27FC236}">
                  <a16:creationId xmlns="" xmlns:a16="http://schemas.microsoft.com/office/drawing/2014/main" id="{F63F1326-1DD4-4DA8-AFF9-BB07C0DC0CA0}"/>
                </a:ext>
              </a:extLst>
            </p:cNvPr>
            <p:cNvSpPr/>
            <p:nvPr/>
          </p:nvSpPr>
          <p:spPr>
            <a:xfrm>
              <a:off x="4026134" y="2098951"/>
              <a:ext cx="1225018" cy="661548"/>
            </a:xfrm>
            <a:prstGeom prst="verticalScroll">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1200" dirty="0">
                  <a:solidFill>
                    <a:srgbClr val="002060"/>
                  </a:solidFill>
                </a:rPr>
                <a:t>NF-e</a:t>
              </a:r>
            </a:p>
          </p:txBody>
        </p:sp>
        <p:sp>
          <p:nvSpPr>
            <p:cNvPr id="10" name="Rolagem: Vertical 9">
              <a:extLst>
                <a:ext uri="{FF2B5EF4-FFF2-40B4-BE49-F238E27FC236}">
                  <a16:creationId xmlns="" xmlns:a16="http://schemas.microsoft.com/office/drawing/2014/main" id="{EA50562B-3FCC-401E-87FB-7D807B350224}"/>
                </a:ext>
              </a:extLst>
            </p:cNvPr>
            <p:cNvSpPr/>
            <p:nvPr/>
          </p:nvSpPr>
          <p:spPr>
            <a:xfrm>
              <a:off x="5731491" y="2098951"/>
              <a:ext cx="1225018" cy="661547"/>
            </a:xfrm>
            <a:prstGeom prst="verticalScroll">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1200" dirty="0">
                  <a:solidFill>
                    <a:srgbClr val="002060"/>
                  </a:solidFill>
                </a:rPr>
                <a:t>Fatura a vista </a:t>
              </a:r>
            </a:p>
            <a:p>
              <a:pPr algn="ctr"/>
              <a:r>
                <a:rPr lang="pt-BR" sz="1200" dirty="0">
                  <a:solidFill>
                    <a:srgbClr val="002060"/>
                  </a:solidFill>
                </a:rPr>
                <a:t>ou a prazo</a:t>
              </a:r>
            </a:p>
          </p:txBody>
        </p:sp>
        <p:sp>
          <p:nvSpPr>
            <p:cNvPr id="11" name="Sinal de Adição 10">
              <a:extLst>
                <a:ext uri="{FF2B5EF4-FFF2-40B4-BE49-F238E27FC236}">
                  <a16:creationId xmlns="" xmlns:a16="http://schemas.microsoft.com/office/drawing/2014/main" id="{170FD38A-C441-4140-845A-BA2279248FEA}"/>
                </a:ext>
              </a:extLst>
            </p:cNvPr>
            <p:cNvSpPr/>
            <p:nvPr/>
          </p:nvSpPr>
          <p:spPr>
            <a:xfrm>
              <a:off x="5264594" y="2327547"/>
              <a:ext cx="465234" cy="471059"/>
            </a:xfrm>
            <a:prstGeom prst="mathPl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sz="1200" dirty="0">
                <a:solidFill>
                  <a:srgbClr val="002060"/>
                </a:solidFill>
              </a:endParaRPr>
            </a:p>
          </p:txBody>
        </p:sp>
        <p:sp>
          <p:nvSpPr>
            <p:cNvPr id="12" name="Sinal de Adição 11">
              <a:extLst>
                <a:ext uri="{FF2B5EF4-FFF2-40B4-BE49-F238E27FC236}">
                  <a16:creationId xmlns="" xmlns:a16="http://schemas.microsoft.com/office/drawing/2014/main" id="{596CE49E-2473-427D-B83D-18B4D3DA583C}"/>
                </a:ext>
              </a:extLst>
            </p:cNvPr>
            <p:cNvSpPr/>
            <p:nvPr/>
          </p:nvSpPr>
          <p:spPr>
            <a:xfrm>
              <a:off x="3275186" y="2313694"/>
              <a:ext cx="465234" cy="471059"/>
            </a:xfrm>
            <a:prstGeom prst="mathPl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sz="1200" dirty="0">
                <a:solidFill>
                  <a:srgbClr val="002060"/>
                </a:solidFill>
              </a:endParaRPr>
            </a:p>
          </p:txBody>
        </p:sp>
        <p:sp>
          <p:nvSpPr>
            <p:cNvPr id="13" name="Retângulo: Cantos Arredondados 12">
              <a:extLst>
                <a:ext uri="{FF2B5EF4-FFF2-40B4-BE49-F238E27FC236}">
                  <a16:creationId xmlns="" xmlns:a16="http://schemas.microsoft.com/office/drawing/2014/main" id="{4C6D0911-8C59-411C-954B-B3435380EF83}"/>
                </a:ext>
              </a:extLst>
            </p:cNvPr>
            <p:cNvSpPr/>
            <p:nvPr/>
          </p:nvSpPr>
          <p:spPr>
            <a:xfrm>
              <a:off x="1210842" y="4247798"/>
              <a:ext cx="1742627" cy="77585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1200" dirty="0">
                  <a:solidFill>
                    <a:srgbClr val="002060"/>
                  </a:solidFill>
                </a:rPr>
                <a:t>Constitui a obrigação jurídica, nasce a duplicata, com aceite.</a:t>
              </a:r>
            </a:p>
          </p:txBody>
        </p:sp>
        <p:sp>
          <p:nvSpPr>
            <p:cNvPr id="14" name="Seta: Dobrada 13">
              <a:extLst>
                <a:ext uri="{FF2B5EF4-FFF2-40B4-BE49-F238E27FC236}">
                  <a16:creationId xmlns="" xmlns:a16="http://schemas.microsoft.com/office/drawing/2014/main" id="{FD2CD925-E403-4EC8-A28F-05D5102E213E}"/>
                </a:ext>
              </a:extLst>
            </p:cNvPr>
            <p:cNvSpPr/>
            <p:nvPr/>
          </p:nvSpPr>
          <p:spPr>
            <a:xfrm flipV="1">
              <a:off x="1570101" y="2874800"/>
              <a:ext cx="719106" cy="645966"/>
            </a:xfrm>
            <a:prstGeom prst="bentArrow">
              <a:avLst>
                <a:gd name="adj1" fmla="val 10053"/>
                <a:gd name="adj2" fmla="val 14680"/>
                <a:gd name="adj3" fmla="val 16437"/>
                <a:gd name="adj4" fmla="val 5720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sz="1200" dirty="0">
                <a:solidFill>
                  <a:srgbClr val="002060"/>
                </a:solidFill>
              </a:endParaRPr>
            </a:p>
          </p:txBody>
        </p:sp>
        <p:sp>
          <p:nvSpPr>
            <p:cNvPr id="15" name="Retângulo: Cantos Arredondados 14">
              <a:extLst>
                <a:ext uri="{FF2B5EF4-FFF2-40B4-BE49-F238E27FC236}">
                  <a16:creationId xmlns="" xmlns:a16="http://schemas.microsoft.com/office/drawing/2014/main" id="{AEEE06C7-B6CD-4888-8C82-A766503644DC}"/>
                </a:ext>
              </a:extLst>
            </p:cNvPr>
            <p:cNvSpPr/>
            <p:nvPr/>
          </p:nvSpPr>
          <p:spPr>
            <a:xfrm>
              <a:off x="3620142" y="3893568"/>
              <a:ext cx="1742627" cy="2335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1200" dirty="0">
                  <a:solidFill>
                    <a:srgbClr val="002060"/>
                  </a:solidFill>
                </a:rPr>
                <a:t>Não assina </a:t>
              </a:r>
            </a:p>
          </p:txBody>
        </p:sp>
        <p:sp>
          <p:nvSpPr>
            <p:cNvPr id="16" name="Retângulo: Cantos Arredondados 15">
              <a:extLst>
                <a:ext uri="{FF2B5EF4-FFF2-40B4-BE49-F238E27FC236}">
                  <a16:creationId xmlns="" xmlns:a16="http://schemas.microsoft.com/office/drawing/2014/main" id="{6A277F23-AEE7-42F2-BAEC-C22E82C8B1F0}"/>
                </a:ext>
              </a:extLst>
            </p:cNvPr>
            <p:cNvSpPr/>
            <p:nvPr/>
          </p:nvSpPr>
          <p:spPr>
            <a:xfrm>
              <a:off x="3617933" y="4247798"/>
              <a:ext cx="1742627" cy="77452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1200" dirty="0">
                  <a:solidFill>
                    <a:srgbClr val="002060"/>
                  </a:solidFill>
                </a:rPr>
                <a:t>Não constitui a obrigação jurídica, duplicata sem aceite.</a:t>
              </a:r>
            </a:p>
          </p:txBody>
        </p:sp>
        <p:cxnSp>
          <p:nvCxnSpPr>
            <p:cNvPr id="17" name="Conector de Seta Reta 16">
              <a:extLst>
                <a:ext uri="{FF2B5EF4-FFF2-40B4-BE49-F238E27FC236}">
                  <a16:creationId xmlns="" xmlns:a16="http://schemas.microsoft.com/office/drawing/2014/main" id="{98EFF93C-2AE6-4B6D-855F-46E12E759F00}"/>
                </a:ext>
              </a:extLst>
            </p:cNvPr>
            <p:cNvCxnSpPr>
              <a:cxnSpLocks/>
            </p:cNvCxnSpPr>
            <p:nvPr/>
          </p:nvCxnSpPr>
          <p:spPr>
            <a:xfrm>
              <a:off x="4321228" y="4322625"/>
              <a:ext cx="0" cy="213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de Seta Reta 17">
              <a:extLst>
                <a:ext uri="{FF2B5EF4-FFF2-40B4-BE49-F238E27FC236}">
                  <a16:creationId xmlns="" xmlns:a16="http://schemas.microsoft.com/office/drawing/2014/main" id="{6D05BBDA-C8A6-4297-BCCA-AB4E4CBACE9E}"/>
                </a:ext>
              </a:extLst>
            </p:cNvPr>
            <p:cNvCxnSpPr>
              <a:cxnSpLocks/>
            </p:cNvCxnSpPr>
            <p:nvPr/>
          </p:nvCxnSpPr>
          <p:spPr>
            <a:xfrm>
              <a:off x="2533995" y="4308770"/>
              <a:ext cx="0" cy="213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tângulo: Cantos Arredondados 18">
              <a:extLst>
                <a:ext uri="{FF2B5EF4-FFF2-40B4-BE49-F238E27FC236}">
                  <a16:creationId xmlns="" xmlns:a16="http://schemas.microsoft.com/office/drawing/2014/main" id="{0DDA3EB6-51C2-42C9-8668-3FAFBA176761}"/>
                </a:ext>
              </a:extLst>
            </p:cNvPr>
            <p:cNvSpPr/>
            <p:nvPr/>
          </p:nvSpPr>
          <p:spPr>
            <a:xfrm>
              <a:off x="5729827" y="4127110"/>
              <a:ext cx="1940021" cy="10997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1200" dirty="0">
                  <a:solidFill>
                    <a:srgbClr val="002060"/>
                  </a:solidFill>
                </a:rPr>
                <a:t>Devolve ao comprador </a:t>
              </a:r>
            </a:p>
            <a:p>
              <a:pPr algn="ctr"/>
              <a:r>
                <a:rPr lang="pt-BR" sz="1200" dirty="0">
                  <a:solidFill>
                    <a:srgbClr val="002060"/>
                  </a:solidFill>
                </a:rPr>
                <a:t>com prazo de 10 dias para aceitar ou justificar a falta de aceite.   </a:t>
              </a:r>
            </a:p>
          </p:txBody>
        </p:sp>
        <p:sp>
          <p:nvSpPr>
            <p:cNvPr id="20" name="Retângulo: Cantos Arredondados 19">
              <a:extLst>
                <a:ext uri="{FF2B5EF4-FFF2-40B4-BE49-F238E27FC236}">
                  <a16:creationId xmlns="" xmlns:a16="http://schemas.microsoft.com/office/drawing/2014/main" id="{19852BA0-87F5-4E3F-8397-3DF3FFDD60E6}"/>
                </a:ext>
              </a:extLst>
            </p:cNvPr>
            <p:cNvSpPr/>
            <p:nvPr/>
          </p:nvSpPr>
          <p:spPr>
            <a:xfrm>
              <a:off x="5729827" y="5633581"/>
              <a:ext cx="1993463" cy="109970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1200" dirty="0">
                  <a:solidFill>
                    <a:srgbClr val="002060"/>
                  </a:solidFill>
                </a:rPr>
                <a:t>Protesta, quando não há o aceite legítimo. </a:t>
              </a:r>
            </a:p>
          </p:txBody>
        </p:sp>
      </p:grpSp>
      <p:sp>
        <p:nvSpPr>
          <p:cNvPr id="38" name="Seta: Dobrada 37">
            <a:extLst>
              <a:ext uri="{FF2B5EF4-FFF2-40B4-BE49-F238E27FC236}">
                <a16:creationId xmlns="" xmlns:a16="http://schemas.microsoft.com/office/drawing/2014/main" id="{D72E2535-DAA4-4B2B-8C7D-03A11B77F27E}"/>
              </a:ext>
            </a:extLst>
          </p:cNvPr>
          <p:cNvSpPr/>
          <p:nvPr/>
        </p:nvSpPr>
        <p:spPr>
          <a:xfrm flipH="1" flipV="1">
            <a:off x="5028657" y="3197105"/>
            <a:ext cx="870726" cy="554488"/>
          </a:xfrm>
          <a:prstGeom prst="bentArrow">
            <a:avLst>
              <a:gd name="adj1" fmla="val 10053"/>
              <a:gd name="adj2" fmla="val 14680"/>
              <a:gd name="adj3" fmla="val 16437"/>
              <a:gd name="adj4" fmla="val 5720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dirty="0">
              <a:solidFill>
                <a:schemeClr val="tx1"/>
              </a:solidFill>
            </a:endParaRPr>
          </a:p>
        </p:txBody>
      </p:sp>
      <p:sp>
        <p:nvSpPr>
          <p:cNvPr id="39" name="Seta: para a Direita 38">
            <a:extLst>
              <a:ext uri="{FF2B5EF4-FFF2-40B4-BE49-F238E27FC236}">
                <a16:creationId xmlns="" xmlns:a16="http://schemas.microsoft.com/office/drawing/2014/main" id="{57E1AC30-DB1E-47C0-AC2A-F7D9D8DAD32D}"/>
              </a:ext>
            </a:extLst>
          </p:cNvPr>
          <p:cNvSpPr/>
          <p:nvPr/>
        </p:nvSpPr>
        <p:spPr>
          <a:xfrm rot="5400000">
            <a:off x="2028185" y="2421234"/>
            <a:ext cx="158190" cy="10613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40" name="Seta: para a Direita 39">
            <a:extLst>
              <a:ext uri="{FF2B5EF4-FFF2-40B4-BE49-F238E27FC236}">
                <a16:creationId xmlns="" xmlns:a16="http://schemas.microsoft.com/office/drawing/2014/main" id="{4B74704F-3864-4333-A56F-1D8BD9FA1634}"/>
              </a:ext>
            </a:extLst>
          </p:cNvPr>
          <p:cNvSpPr/>
          <p:nvPr/>
        </p:nvSpPr>
        <p:spPr>
          <a:xfrm rot="5400000">
            <a:off x="3108848" y="3862101"/>
            <a:ext cx="158190" cy="10613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41" name="Seta: para a Direita 40">
            <a:extLst>
              <a:ext uri="{FF2B5EF4-FFF2-40B4-BE49-F238E27FC236}">
                <a16:creationId xmlns="" xmlns:a16="http://schemas.microsoft.com/office/drawing/2014/main" id="{FCABE810-58CD-49A9-BA5F-F18A694E54B9}"/>
              </a:ext>
            </a:extLst>
          </p:cNvPr>
          <p:cNvSpPr/>
          <p:nvPr/>
        </p:nvSpPr>
        <p:spPr>
          <a:xfrm rot="5400000">
            <a:off x="4618997" y="3875955"/>
            <a:ext cx="158190" cy="10613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45" name="Seta: para a Direita 44">
            <a:extLst>
              <a:ext uri="{FF2B5EF4-FFF2-40B4-BE49-F238E27FC236}">
                <a16:creationId xmlns="" xmlns:a16="http://schemas.microsoft.com/office/drawing/2014/main" id="{230F1529-DFEB-412A-B519-9B42B1D0F691}"/>
              </a:ext>
            </a:extLst>
          </p:cNvPr>
          <p:cNvSpPr/>
          <p:nvPr/>
        </p:nvSpPr>
        <p:spPr>
          <a:xfrm>
            <a:off x="5796635" y="4596394"/>
            <a:ext cx="268207" cy="15490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47" name="Seta: para a Direita 46">
            <a:extLst>
              <a:ext uri="{FF2B5EF4-FFF2-40B4-BE49-F238E27FC236}">
                <a16:creationId xmlns="" xmlns:a16="http://schemas.microsoft.com/office/drawing/2014/main" id="{81E6C2B0-EF73-47A3-9E22-D4F7B0E3E082}"/>
              </a:ext>
            </a:extLst>
          </p:cNvPr>
          <p:cNvSpPr/>
          <p:nvPr/>
        </p:nvSpPr>
        <p:spPr>
          <a:xfrm rot="5400000">
            <a:off x="6766462" y="5178291"/>
            <a:ext cx="268207" cy="15490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9579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ítulo 1">
            <a:extLst>
              <a:ext uri="{FF2B5EF4-FFF2-40B4-BE49-F238E27FC236}">
                <a16:creationId xmlns="" xmlns:a16="http://schemas.microsoft.com/office/drawing/2014/main" id="{01B5E758-FA28-496B-A3DD-1C13E0D941D1}"/>
              </a:ext>
            </a:extLst>
          </p:cNvPr>
          <p:cNvSpPr txBox="1">
            <a:spLocks/>
          </p:cNvSpPr>
          <p:nvPr/>
        </p:nvSpPr>
        <p:spPr>
          <a:xfrm>
            <a:off x="-405245" y="3332002"/>
            <a:ext cx="7886700" cy="6981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600" b="1" i="1" dirty="0">
                <a:solidFill>
                  <a:srgbClr val="003F8B"/>
                </a:solidFill>
                <a:latin typeface="+mn-lt"/>
              </a:rPr>
              <a:t>Proposta do novo sistema</a:t>
            </a:r>
          </a:p>
        </p:txBody>
      </p:sp>
    </p:spTree>
    <p:extLst>
      <p:ext uri="{BB962C8B-B14F-4D97-AF65-F5344CB8AC3E}">
        <p14:creationId xmlns:p14="http://schemas.microsoft.com/office/powerpoint/2010/main" val="1041565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5CE26850-01EF-4BFF-8152-429AE6B93D2F}"/>
              </a:ext>
            </a:extLst>
          </p:cNvPr>
          <p:cNvSpPr/>
          <p:nvPr/>
        </p:nvSpPr>
        <p:spPr>
          <a:xfrm>
            <a:off x="135948" y="3429000"/>
            <a:ext cx="8872104" cy="2031325"/>
          </a:xfrm>
          <a:prstGeom prst="rect">
            <a:avLst/>
          </a:prstGeom>
        </p:spPr>
        <p:txBody>
          <a:bodyPr wrap="square">
            <a:spAutoFit/>
          </a:bodyPr>
          <a:lstStyle/>
          <a:p>
            <a:pPr algn="just"/>
            <a:r>
              <a:rPr lang="pt-BR" dirty="0">
                <a:solidFill>
                  <a:srgbClr val="002060"/>
                </a:solidFill>
              </a:rPr>
              <a:t>Visa regulamentar a emissão das Duplicatas por meio eletrônico, inibindo assim a emissão de Duplicatas com dados incorretos ou ainda, as denominadas “Duplicatas Frias”. </a:t>
            </a:r>
          </a:p>
          <a:p>
            <a:pPr algn="just"/>
            <a:r>
              <a:rPr lang="pt-BR" dirty="0">
                <a:solidFill>
                  <a:srgbClr val="002060"/>
                </a:solidFill>
              </a:rPr>
              <a:t> </a:t>
            </a:r>
          </a:p>
          <a:p>
            <a:pPr algn="just"/>
            <a:r>
              <a:rPr lang="pt-BR" dirty="0">
                <a:solidFill>
                  <a:srgbClr val="002060"/>
                </a:solidFill>
              </a:rPr>
              <a:t>Também será pró-concorrencial, pois com mais fidedignidade, autenticidade e veracidade da Duplicata (eletrônica), o volume na oferta de crédito para “antecipação de recebíveis” será muito maior e as operações mais seguras e rápidas, ampliando a concorrência entre os Bancos com consequente redução dos encargos da sua antecipação.  </a:t>
            </a:r>
          </a:p>
        </p:txBody>
      </p:sp>
    </p:spTree>
    <p:extLst>
      <p:ext uri="{BB962C8B-B14F-4D97-AF65-F5344CB8AC3E}">
        <p14:creationId xmlns:p14="http://schemas.microsoft.com/office/powerpoint/2010/main" val="21315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5CE26850-01EF-4BFF-8152-429AE6B93D2F}"/>
              </a:ext>
            </a:extLst>
          </p:cNvPr>
          <p:cNvSpPr/>
          <p:nvPr/>
        </p:nvSpPr>
        <p:spPr>
          <a:xfrm>
            <a:off x="135948" y="3429000"/>
            <a:ext cx="8872104" cy="2585323"/>
          </a:xfrm>
          <a:prstGeom prst="rect">
            <a:avLst/>
          </a:prstGeom>
        </p:spPr>
        <p:txBody>
          <a:bodyPr wrap="square">
            <a:spAutoFit/>
          </a:bodyPr>
          <a:lstStyle/>
          <a:p>
            <a:pPr algn="just"/>
            <a:r>
              <a:rPr lang="pt-BR" dirty="0">
                <a:solidFill>
                  <a:srgbClr val="002060"/>
                </a:solidFill>
              </a:rPr>
              <a:t>Com a proposta, os atos de remessa, apresentação, devolução e formalização da prova do pagamento; o controle e a transferência da titularidade; a realização de endosso ou aval; e a inclusão de informações ou de declarações referentes à operação suporte da emissão da duplicata serão registradas num </a:t>
            </a:r>
            <a:r>
              <a:rPr lang="pt-BR" b="1" dirty="0">
                <a:solidFill>
                  <a:srgbClr val="002060"/>
                </a:solidFill>
              </a:rPr>
              <a:t>sistema eletrônico de informações</a:t>
            </a:r>
            <a:r>
              <a:rPr lang="pt-BR" dirty="0">
                <a:solidFill>
                  <a:srgbClr val="002060"/>
                </a:solidFill>
              </a:rPr>
              <a:t> mediante o depósito das Duplicatas eletrônicas em </a:t>
            </a:r>
            <a:r>
              <a:rPr lang="pt-BR" b="1" dirty="0">
                <a:solidFill>
                  <a:srgbClr val="002060"/>
                </a:solidFill>
              </a:rPr>
              <a:t>Depositários Centrais</a:t>
            </a:r>
            <a:r>
              <a:rPr lang="pt-BR" dirty="0">
                <a:solidFill>
                  <a:srgbClr val="002060"/>
                </a:solidFill>
              </a:rPr>
              <a:t> devidamente regulados pelo Banco Central do Brasil (BCB), conforme diretrizes definidas pelo Conselho Monetário Nacional (CMN).</a:t>
            </a:r>
          </a:p>
          <a:p>
            <a:pPr algn="just"/>
            <a:r>
              <a:rPr lang="pt-BR" dirty="0">
                <a:solidFill>
                  <a:srgbClr val="002060"/>
                </a:solidFill>
              </a:rPr>
              <a:t> </a:t>
            </a:r>
          </a:p>
          <a:p>
            <a:pPr algn="just"/>
            <a:r>
              <a:rPr lang="pt-BR" dirty="0">
                <a:solidFill>
                  <a:srgbClr val="002060"/>
                </a:solidFill>
              </a:rPr>
              <a:t>Estes Depositórios farão a guarda centralizada desses títulos, emitindo a pedido de interessado, uma certidão de inteiro teor do título.</a:t>
            </a:r>
          </a:p>
        </p:txBody>
      </p:sp>
    </p:spTree>
    <p:extLst>
      <p:ext uri="{BB962C8B-B14F-4D97-AF65-F5344CB8AC3E}">
        <p14:creationId xmlns:p14="http://schemas.microsoft.com/office/powerpoint/2010/main" val="4232204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5CE26850-01EF-4BFF-8152-429AE6B93D2F}"/>
              </a:ext>
            </a:extLst>
          </p:cNvPr>
          <p:cNvSpPr/>
          <p:nvPr/>
        </p:nvSpPr>
        <p:spPr>
          <a:xfrm>
            <a:off x="135948" y="3429000"/>
            <a:ext cx="8872104" cy="2862322"/>
          </a:xfrm>
          <a:prstGeom prst="rect">
            <a:avLst/>
          </a:prstGeom>
        </p:spPr>
        <p:txBody>
          <a:bodyPr wrap="square">
            <a:spAutoFit/>
          </a:bodyPr>
          <a:lstStyle/>
          <a:p>
            <a:pPr algn="just"/>
            <a:r>
              <a:rPr lang="pt-BR" dirty="0">
                <a:solidFill>
                  <a:srgbClr val="002060"/>
                </a:solidFill>
              </a:rPr>
              <a:t>Outro avanço importante do Projeto é tornar facultativo o Protesto em Cartório para execução judicial das Duplicatas eletrônicas, hoje exigido para as Duplicatas “sem aceite” do devedor.  Isto porque, se a finalidade do Protesto é provar publicamente o atraso do devedor e resguardar o direito de crédito, a Duplicata Eletrônica já cumpre este papel com o uso inteligente da tecnologia, beneficiando o consumidor que ficará isento das despesas de protesto. </a:t>
            </a:r>
          </a:p>
          <a:p>
            <a:pPr algn="just"/>
            <a:r>
              <a:rPr lang="pt-BR" dirty="0">
                <a:solidFill>
                  <a:srgbClr val="002060"/>
                </a:solidFill>
              </a:rPr>
              <a:t> </a:t>
            </a:r>
          </a:p>
          <a:p>
            <a:pPr algn="just"/>
            <a:r>
              <a:rPr lang="pt-BR" dirty="0">
                <a:solidFill>
                  <a:srgbClr val="002060"/>
                </a:solidFill>
              </a:rPr>
              <a:t>Portanto a proposta como está recebe o apoio do Sistema CNDL sendo, um avanço para o nosso sistema de crédito, desburocratizando, beneficiando a livre iniciativa, a segurança jurídica e a economia brasileira. </a:t>
            </a:r>
          </a:p>
        </p:txBody>
      </p:sp>
    </p:spTree>
    <p:extLst>
      <p:ext uri="{BB962C8B-B14F-4D97-AF65-F5344CB8AC3E}">
        <p14:creationId xmlns:p14="http://schemas.microsoft.com/office/powerpoint/2010/main" val="2117836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0235770D-51A4-426F-BDFC-DFA814127306}"/>
              </a:ext>
            </a:extLst>
          </p:cNvPr>
          <p:cNvSpPr/>
          <p:nvPr/>
        </p:nvSpPr>
        <p:spPr>
          <a:xfrm>
            <a:off x="651164" y="3013502"/>
            <a:ext cx="6909168" cy="1200329"/>
          </a:xfrm>
          <a:prstGeom prst="rect">
            <a:avLst/>
          </a:prstGeom>
        </p:spPr>
        <p:txBody>
          <a:bodyPr wrap="square">
            <a:spAutoFit/>
          </a:bodyPr>
          <a:lstStyle/>
          <a:p>
            <a:pPr algn="ctr"/>
            <a:r>
              <a:rPr lang="pt-BR" sz="2400" b="1" i="1" dirty="0">
                <a:solidFill>
                  <a:srgbClr val="183B77"/>
                </a:solidFill>
                <a:latin typeface="Calibri"/>
              </a:rPr>
              <a:t>Obrigada!</a:t>
            </a:r>
          </a:p>
          <a:p>
            <a:pPr algn="ctr"/>
            <a:r>
              <a:rPr lang="pt-BR" sz="2400" b="1" i="1" dirty="0">
                <a:solidFill>
                  <a:srgbClr val="183B77"/>
                </a:solidFill>
                <a:latin typeface="Calibri"/>
              </a:rPr>
              <a:t>Confederação Nacional de Dirigentes Lojistas - CNDL</a:t>
            </a:r>
          </a:p>
          <a:p>
            <a:pPr algn="ctr"/>
            <a:endParaRPr lang="pt-BR" sz="2400" b="1" i="1" dirty="0">
              <a:solidFill>
                <a:prstClr val="black"/>
              </a:solidFill>
              <a:latin typeface="Calibri"/>
            </a:endParaRPr>
          </a:p>
        </p:txBody>
      </p:sp>
    </p:spTree>
    <p:extLst>
      <p:ext uri="{BB962C8B-B14F-4D97-AF65-F5344CB8AC3E}">
        <p14:creationId xmlns:p14="http://schemas.microsoft.com/office/powerpoint/2010/main" val="2158317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ítulo 1">
            <a:extLst>
              <a:ext uri="{FF2B5EF4-FFF2-40B4-BE49-F238E27FC236}">
                <a16:creationId xmlns="" xmlns:a16="http://schemas.microsoft.com/office/drawing/2014/main" id="{01B5E758-FA28-496B-A3DD-1C13E0D941D1}"/>
              </a:ext>
            </a:extLst>
          </p:cNvPr>
          <p:cNvSpPr txBox="1">
            <a:spLocks/>
          </p:cNvSpPr>
          <p:nvPr/>
        </p:nvSpPr>
        <p:spPr>
          <a:xfrm>
            <a:off x="628650" y="3226785"/>
            <a:ext cx="7886700" cy="6981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600" b="1" i="1" dirty="0">
                <a:solidFill>
                  <a:srgbClr val="003F8B"/>
                </a:solidFill>
                <a:latin typeface="+mn-lt"/>
              </a:rPr>
              <a:t>Quem somos?</a:t>
            </a:r>
          </a:p>
        </p:txBody>
      </p:sp>
    </p:spTree>
    <p:extLst>
      <p:ext uri="{BB962C8B-B14F-4D97-AF65-F5344CB8AC3E}">
        <p14:creationId xmlns:p14="http://schemas.microsoft.com/office/powerpoint/2010/main" val="38384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ítulo 1">
            <a:extLst>
              <a:ext uri="{FF2B5EF4-FFF2-40B4-BE49-F238E27FC236}">
                <a16:creationId xmlns="" xmlns:a16="http://schemas.microsoft.com/office/drawing/2014/main" id="{01B5E758-FA28-496B-A3DD-1C13E0D941D1}"/>
              </a:ext>
            </a:extLst>
          </p:cNvPr>
          <p:cNvSpPr txBox="1">
            <a:spLocks/>
          </p:cNvSpPr>
          <p:nvPr/>
        </p:nvSpPr>
        <p:spPr>
          <a:xfrm>
            <a:off x="311728" y="3429000"/>
            <a:ext cx="8520544" cy="2093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1800" b="1" dirty="0">
                <a:solidFill>
                  <a:srgbClr val="002060"/>
                </a:solidFill>
                <a:latin typeface="+mn-lt"/>
              </a:rPr>
              <a:t>A Confederação Nacional de Dirigentes Lojistas </a:t>
            </a:r>
            <a:r>
              <a:rPr lang="pt-BR" sz="1800" dirty="0">
                <a:solidFill>
                  <a:srgbClr val="002060"/>
                </a:solidFill>
                <a:latin typeface="+mn-lt"/>
              </a:rPr>
              <a:t>(CNDL) é uma das mais expressivas entidades empresariais nacionais, estando presente em todos os Estados e no Distrito Federal com 27 Federações e mais de 2.000 Câmaras de Dirigentes Lojistas (</a:t>
            </a:r>
            <a:r>
              <a:rPr lang="pt-BR" sz="1800" dirty="0" err="1">
                <a:solidFill>
                  <a:srgbClr val="002060"/>
                </a:solidFill>
                <a:latin typeface="+mn-lt"/>
              </a:rPr>
              <a:t>CDLs</a:t>
            </a:r>
            <a:r>
              <a:rPr lang="pt-BR" sz="1800" dirty="0">
                <a:solidFill>
                  <a:srgbClr val="002060"/>
                </a:solidFill>
                <a:latin typeface="+mn-lt"/>
              </a:rPr>
              <a:t>), tradicionais associações civis constituídas nos Municípios disponibilizando serviços para seus associados, em sua imensa maioria, Micro e Pequenas Empresas (</a:t>
            </a:r>
            <a:r>
              <a:rPr lang="pt-BR" sz="1800" dirty="0" err="1">
                <a:solidFill>
                  <a:srgbClr val="002060"/>
                </a:solidFill>
                <a:latin typeface="+mn-lt"/>
              </a:rPr>
              <a:t>MPEs</a:t>
            </a:r>
            <a:r>
              <a:rPr lang="pt-BR" sz="1800" dirty="0">
                <a:solidFill>
                  <a:srgbClr val="002060"/>
                </a:solidFill>
                <a:latin typeface="+mn-lt"/>
              </a:rPr>
              <a:t>), além de intensa participação em projetos voltados ao desenvolvimento das comunidades locais.</a:t>
            </a:r>
          </a:p>
          <a:p>
            <a:pPr algn="just"/>
            <a:endParaRPr lang="pt-BR" sz="1800" dirty="0">
              <a:solidFill>
                <a:srgbClr val="002060"/>
              </a:solidFill>
              <a:latin typeface="+mn-lt"/>
            </a:endParaRPr>
          </a:p>
        </p:txBody>
      </p:sp>
    </p:spTree>
    <p:extLst>
      <p:ext uri="{BB962C8B-B14F-4D97-AF65-F5344CB8AC3E}">
        <p14:creationId xmlns:p14="http://schemas.microsoft.com/office/powerpoint/2010/main" val="58787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m 1">
            <a:extLst>
              <a:ext uri="{FF2B5EF4-FFF2-40B4-BE49-F238E27FC236}">
                <a16:creationId xmlns="" xmlns:a16="http://schemas.microsoft.com/office/drawing/2014/main" id="{D7D155DD-6E10-4215-A56A-392E278597D5}"/>
              </a:ext>
            </a:extLst>
          </p:cNvPr>
          <p:cNvPicPr>
            <a:picLocks noChangeAspect="1"/>
          </p:cNvPicPr>
          <p:nvPr/>
        </p:nvPicPr>
        <p:blipFill rotWithShape="1">
          <a:blip r:embed="rId3"/>
          <a:srcRect l="10000" t="57950" r="7728" b="14562"/>
          <a:stretch/>
        </p:blipFill>
        <p:spPr>
          <a:xfrm>
            <a:off x="0" y="3560618"/>
            <a:ext cx="8998113" cy="1690255"/>
          </a:xfrm>
          <a:prstGeom prst="rect">
            <a:avLst/>
          </a:prstGeom>
        </p:spPr>
      </p:pic>
    </p:spTree>
    <p:extLst>
      <p:ext uri="{BB962C8B-B14F-4D97-AF65-F5344CB8AC3E}">
        <p14:creationId xmlns:p14="http://schemas.microsoft.com/office/powerpoint/2010/main" val="356179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ítulo 1">
            <a:extLst>
              <a:ext uri="{FF2B5EF4-FFF2-40B4-BE49-F238E27FC236}">
                <a16:creationId xmlns="" xmlns:a16="http://schemas.microsoft.com/office/drawing/2014/main" id="{01B5E758-FA28-496B-A3DD-1C13E0D941D1}"/>
              </a:ext>
            </a:extLst>
          </p:cNvPr>
          <p:cNvSpPr txBox="1">
            <a:spLocks/>
          </p:cNvSpPr>
          <p:nvPr/>
        </p:nvSpPr>
        <p:spPr>
          <a:xfrm>
            <a:off x="0" y="3595254"/>
            <a:ext cx="8991600" cy="432954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1800" dirty="0">
                <a:solidFill>
                  <a:srgbClr val="002060"/>
                </a:solidFill>
                <a:latin typeface="+mn-lt"/>
              </a:rPr>
              <a:t>No intuito de dar capilaridade e maior eficiência à sua atuação, as lideranças nacionais da UNECS – União Nacional de Entidades do Comércio e Serviços disponibilizam, através deste guia, os contatos de suas entidades em âmbito estadual.</a:t>
            </a:r>
          </a:p>
          <a:p>
            <a:pPr algn="just"/>
            <a:r>
              <a:rPr lang="pt-BR" sz="1800" dirty="0">
                <a:solidFill>
                  <a:srgbClr val="002060"/>
                </a:solidFill>
                <a:latin typeface="+mn-lt"/>
              </a:rPr>
              <a:t>O objetivo é permitir que as instâncias estaduais mantenham contato entre si e trabalhem de forma coordenada, principalmente junto a deputados federais e senadores dos seus respectivos estados, no sentido de fortalecer os pleitos nacionais da UNECS e mostrar a força de nossa base em todo o país.</a:t>
            </a:r>
          </a:p>
          <a:p>
            <a:endParaRPr lang="pt-BR" sz="1800" dirty="0">
              <a:solidFill>
                <a:srgbClr val="002060"/>
              </a:solidFill>
              <a:latin typeface="+mn-lt"/>
            </a:endParaRPr>
          </a:p>
        </p:txBody>
      </p:sp>
    </p:spTree>
    <p:extLst>
      <p:ext uri="{BB962C8B-B14F-4D97-AF65-F5344CB8AC3E}">
        <p14:creationId xmlns:p14="http://schemas.microsoft.com/office/powerpoint/2010/main" val="378861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ítulo 1">
            <a:extLst>
              <a:ext uri="{FF2B5EF4-FFF2-40B4-BE49-F238E27FC236}">
                <a16:creationId xmlns="" xmlns:a16="http://schemas.microsoft.com/office/drawing/2014/main" id="{01B5E758-FA28-496B-A3DD-1C13E0D941D1}"/>
              </a:ext>
            </a:extLst>
          </p:cNvPr>
          <p:cNvSpPr txBox="1">
            <a:spLocks/>
          </p:cNvSpPr>
          <p:nvPr/>
        </p:nvSpPr>
        <p:spPr>
          <a:xfrm>
            <a:off x="628650" y="3226785"/>
            <a:ext cx="7886700" cy="6981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600" b="1" i="1" dirty="0">
                <a:solidFill>
                  <a:srgbClr val="003F8B"/>
                </a:solidFill>
                <a:latin typeface="+mn-lt"/>
              </a:rPr>
              <a:t>Projeto de Lei</a:t>
            </a:r>
          </a:p>
        </p:txBody>
      </p:sp>
    </p:spTree>
    <p:extLst>
      <p:ext uri="{BB962C8B-B14F-4D97-AF65-F5344CB8AC3E}">
        <p14:creationId xmlns:p14="http://schemas.microsoft.com/office/powerpoint/2010/main" val="1173351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5CE26850-01EF-4BFF-8152-429AE6B93D2F}"/>
              </a:ext>
            </a:extLst>
          </p:cNvPr>
          <p:cNvSpPr/>
          <p:nvPr/>
        </p:nvSpPr>
        <p:spPr>
          <a:xfrm>
            <a:off x="377536" y="3429000"/>
            <a:ext cx="8388927" cy="1200329"/>
          </a:xfrm>
          <a:prstGeom prst="rect">
            <a:avLst/>
          </a:prstGeom>
        </p:spPr>
        <p:txBody>
          <a:bodyPr wrap="square">
            <a:spAutoFit/>
          </a:bodyPr>
          <a:lstStyle/>
          <a:p>
            <a:pPr algn="just"/>
            <a:r>
              <a:rPr lang="pt-BR" dirty="0">
                <a:solidFill>
                  <a:srgbClr val="002060"/>
                </a:solidFill>
              </a:rPr>
              <a:t>O Projeto de Lei 9327/17, do deputado Júlio Lopes (PP-RJ) tem por objetivo regulamentar o registro eletrônico de duplicatas previsto no Código Civil Brasileiro, também conhecido como “registro escritural”.</a:t>
            </a:r>
          </a:p>
          <a:p>
            <a:endParaRPr lang="pt-BR" dirty="0"/>
          </a:p>
        </p:txBody>
      </p:sp>
    </p:spTree>
    <p:extLst>
      <p:ext uri="{BB962C8B-B14F-4D97-AF65-F5344CB8AC3E}">
        <p14:creationId xmlns:p14="http://schemas.microsoft.com/office/powerpoint/2010/main" val="190552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Título 1">
            <a:extLst>
              <a:ext uri="{FF2B5EF4-FFF2-40B4-BE49-F238E27FC236}">
                <a16:creationId xmlns="" xmlns:a16="http://schemas.microsoft.com/office/drawing/2014/main" id="{01B5E758-FA28-496B-A3DD-1C13E0D941D1}"/>
              </a:ext>
            </a:extLst>
          </p:cNvPr>
          <p:cNvSpPr txBox="1">
            <a:spLocks/>
          </p:cNvSpPr>
          <p:nvPr/>
        </p:nvSpPr>
        <p:spPr>
          <a:xfrm>
            <a:off x="850322" y="3323766"/>
            <a:ext cx="7886700" cy="6981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600" b="1" i="1" dirty="0">
                <a:solidFill>
                  <a:srgbClr val="003F8B"/>
                </a:solidFill>
                <a:latin typeface="+mn-lt"/>
              </a:rPr>
              <a:t>A Duplicata</a:t>
            </a:r>
          </a:p>
        </p:txBody>
      </p:sp>
    </p:spTree>
    <p:extLst>
      <p:ext uri="{BB962C8B-B14F-4D97-AF65-F5344CB8AC3E}">
        <p14:creationId xmlns:p14="http://schemas.microsoft.com/office/powerpoint/2010/main" val="2612986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5CE26850-01EF-4BFF-8152-429AE6B93D2F}"/>
              </a:ext>
            </a:extLst>
          </p:cNvPr>
          <p:cNvSpPr/>
          <p:nvPr/>
        </p:nvSpPr>
        <p:spPr>
          <a:xfrm>
            <a:off x="271896" y="3429000"/>
            <a:ext cx="8600208" cy="2585323"/>
          </a:xfrm>
          <a:prstGeom prst="rect">
            <a:avLst/>
          </a:prstGeom>
        </p:spPr>
        <p:txBody>
          <a:bodyPr wrap="square">
            <a:spAutoFit/>
          </a:bodyPr>
          <a:lstStyle/>
          <a:p>
            <a:pPr algn="just"/>
            <a:r>
              <a:rPr lang="pt-BR" dirty="0">
                <a:solidFill>
                  <a:srgbClr val="002060"/>
                </a:solidFill>
              </a:rPr>
              <a:t>É um </a:t>
            </a:r>
            <a:r>
              <a:rPr lang="pt-BR" b="1" dirty="0">
                <a:solidFill>
                  <a:srgbClr val="002060"/>
                </a:solidFill>
              </a:rPr>
              <a:t>título de crédito</a:t>
            </a:r>
            <a:r>
              <a:rPr lang="pt-BR" dirty="0">
                <a:solidFill>
                  <a:srgbClr val="002060"/>
                </a:solidFill>
              </a:rPr>
              <a:t> utilizada pelos credores e aqui registramos que é muito utilizada pelo comércio de bens e serviços em geral a quem congregamos, que pode ser executado judicialmente para cobrar débitos vencidos decorrentes de operações de compra e venda a prazo.</a:t>
            </a:r>
          </a:p>
          <a:p>
            <a:pPr algn="just"/>
            <a:r>
              <a:rPr lang="pt-BR" dirty="0">
                <a:solidFill>
                  <a:srgbClr val="002060"/>
                </a:solidFill>
              </a:rPr>
              <a:t> </a:t>
            </a:r>
          </a:p>
          <a:p>
            <a:pPr algn="just"/>
            <a:r>
              <a:rPr lang="pt-BR" dirty="0">
                <a:solidFill>
                  <a:srgbClr val="002060"/>
                </a:solidFill>
              </a:rPr>
              <a:t>No mercado atual brasileiro, o credor recupera somente R$ 0,13 a cada R$ 1,00 e no prazo de 4 anos, contra $0,71 de cada $1,00 em 1,7 anos na OCDE (Organização para a Cooperação e Desenvolvimento Económico) – Fonte: </a:t>
            </a:r>
            <a:r>
              <a:rPr lang="pt-BR" dirty="0" err="1">
                <a:solidFill>
                  <a:srgbClr val="002060"/>
                </a:solidFill>
              </a:rPr>
              <a:t>Insper</a:t>
            </a:r>
            <a:r>
              <a:rPr lang="pt-BR" dirty="0">
                <a:solidFill>
                  <a:srgbClr val="002060"/>
                </a:solidFill>
              </a:rPr>
              <a:t>. </a:t>
            </a:r>
          </a:p>
          <a:p>
            <a:pPr algn="just"/>
            <a:endParaRPr lang="pt-BR" dirty="0">
              <a:solidFill>
                <a:srgbClr val="002060"/>
              </a:solidFill>
            </a:endParaRPr>
          </a:p>
        </p:txBody>
      </p:sp>
    </p:spTree>
    <p:extLst>
      <p:ext uri="{BB962C8B-B14F-4D97-AF65-F5344CB8AC3E}">
        <p14:creationId xmlns:p14="http://schemas.microsoft.com/office/powerpoint/2010/main" val="3293989113"/>
      </p:ext>
    </p:extLst>
  </p:cSld>
  <p:clrMapOvr>
    <a:masterClrMapping/>
  </p:clrMapOvr>
</p:sld>
</file>

<file path=ppt/theme/theme1.xml><?xml version="1.0" encoding="utf-8"?>
<a:theme xmlns:a="http://schemas.openxmlformats.org/drawingml/2006/main" name="Bas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im">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9722</TotalTime>
  <Words>602</Words>
  <Application>Microsoft Office PowerPoint</Application>
  <PresentationFormat>Apresentação na tela (4:3)</PresentationFormat>
  <Paragraphs>44</Paragraphs>
  <Slides>17</Slides>
  <Notes>0</Notes>
  <HiddenSlides>0</HiddenSlides>
  <MMClips>0</MMClips>
  <ScaleCrop>false</ScaleCrop>
  <HeadingPairs>
    <vt:vector size="6" baseType="variant">
      <vt:variant>
        <vt:lpstr>Fontes usadas</vt:lpstr>
      </vt:variant>
      <vt:variant>
        <vt:i4>2</vt:i4>
      </vt:variant>
      <vt:variant>
        <vt:lpstr>Tema</vt:lpstr>
      </vt:variant>
      <vt:variant>
        <vt:i4>2</vt:i4>
      </vt:variant>
      <vt:variant>
        <vt:lpstr>Títulos de slides</vt:lpstr>
      </vt:variant>
      <vt:variant>
        <vt:i4>17</vt:i4>
      </vt:variant>
    </vt:vector>
  </HeadingPairs>
  <TitlesOfParts>
    <vt:vector size="21" baseType="lpstr">
      <vt:lpstr>Arial</vt:lpstr>
      <vt:lpstr>Calibri</vt:lpstr>
      <vt:lpstr>Base</vt:lpstr>
      <vt:lpstr>Fim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Rafael Tadeu Sarto</dc:creator>
  <cp:lastModifiedBy>Andressa Paranhos Guimarães</cp:lastModifiedBy>
  <cp:revision>282</cp:revision>
  <cp:lastPrinted>2018-06-05T21:43:14Z</cp:lastPrinted>
  <dcterms:created xsi:type="dcterms:W3CDTF">2016-05-03T13:53:16Z</dcterms:created>
  <dcterms:modified xsi:type="dcterms:W3CDTF">2018-06-05T21:43:27Z</dcterms:modified>
</cp:coreProperties>
</file>