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7" r:id="rId4"/>
    <p:sldId id="277" r:id="rId5"/>
    <p:sldId id="267" r:id="rId6"/>
    <p:sldId id="273" r:id="rId7"/>
    <p:sldId id="261" r:id="rId8"/>
    <p:sldId id="264" r:id="rId9"/>
    <p:sldId id="266" r:id="rId10"/>
    <p:sldId id="276" r:id="rId11"/>
    <p:sldId id="258" r:id="rId12"/>
    <p:sldId id="268" r:id="rId13"/>
    <p:sldId id="263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2CF9-448E-4F67-BD28-4EBBA679DD20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1BE1-3384-4298-832E-DC6C5A219F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1125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2CF9-448E-4F67-BD28-4EBBA679DD20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1BE1-3384-4298-832E-DC6C5A219F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6938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2CF9-448E-4F67-BD28-4EBBA679DD20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1BE1-3384-4298-832E-DC6C5A219F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7142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2CF9-448E-4F67-BD28-4EBBA679DD20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1BE1-3384-4298-832E-DC6C5A219F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2769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2CF9-448E-4F67-BD28-4EBBA679DD20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1BE1-3384-4298-832E-DC6C5A219F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363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2CF9-448E-4F67-BD28-4EBBA679DD20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1BE1-3384-4298-832E-DC6C5A219F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3678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2CF9-448E-4F67-BD28-4EBBA679DD20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1BE1-3384-4298-832E-DC6C5A219F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457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2CF9-448E-4F67-BD28-4EBBA679DD20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1BE1-3384-4298-832E-DC6C5A219F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4151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2CF9-448E-4F67-BD28-4EBBA679DD20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1BE1-3384-4298-832E-DC6C5A219F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9932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2CF9-448E-4F67-BD28-4EBBA679DD20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1BE1-3384-4298-832E-DC6C5A219F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0077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F2CF9-448E-4F67-BD28-4EBBA679DD20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1BE1-3384-4298-832E-DC6C5A219F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1303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F2CF9-448E-4F67-BD28-4EBBA679DD20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F1BE1-3384-4298-832E-DC6C5A219F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0498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5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590282" y="4805279"/>
            <a:ext cx="43354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84 </a:t>
            </a:r>
            <a:r>
              <a:rPr lang="en-US" sz="4400" dirty="0" err="1">
                <a:solidFill>
                  <a:schemeClr val="bg1"/>
                </a:solidFill>
              </a:rPr>
              <a:t>carretas-escola</a:t>
            </a:r>
            <a:endParaRPr lang="pt-BR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85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6289963" y="485198"/>
            <a:ext cx="5508543" cy="1325563"/>
          </a:xfrm>
        </p:spPr>
        <p:txBody>
          <a:bodyPr>
            <a:noAutofit/>
          </a:bodyPr>
          <a:lstStyle/>
          <a:p>
            <a:pPr algn="r"/>
            <a:r>
              <a:rPr lang="pt-BR" sz="6000" b="1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Grandes Números Senac 2018</a:t>
            </a:r>
            <a:endParaRPr lang="pt-BR" sz="6000" b="1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5" name="Espaço Reservado para Conteúdo 6">
            <a:extLst>
              <a:ext uri="{FF2B5EF4-FFF2-40B4-BE49-F238E27FC236}">
                <a16:creationId xmlns:a16="http://schemas.microsoft.com/office/drawing/2014/main" id="{65AF9E6D-48A6-4298-AA9F-24052E362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095" y="2008941"/>
            <a:ext cx="6654616" cy="4650879"/>
          </a:xfrm>
          <a:prstGeom prst="rect">
            <a:avLst/>
          </a:prstGeom>
          <a:ln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8C5423C-A652-4344-8A39-73A0615A7762}"/>
              </a:ext>
            </a:extLst>
          </p:cNvPr>
          <p:cNvSpPr txBox="1"/>
          <p:nvPr/>
        </p:nvSpPr>
        <p:spPr>
          <a:xfrm>
            <a:off x="2208447" y="3582054"/>
            <a:ext cx="2484581" cy="3570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pt-BR" sz="3200" b="1" dirty="0"/>
          </a:p>
          <a:p>
            <a:pPr algn="r"/>
            <a:r>
              <a:rPr lang="pt-BR" sz="4800" b="1" dirty="0">
                <a:solidFill>
                  <a:srgbClr val="FFC000"/>
                </a:solidFill>
              </a:rPr>
              <a:t>930</a:t>
            </a:r>
            <a:r>
              <a:rPr lang="pt-BR" sz="3200" b="1" dirty="0"/>
              <a:t> títulos de cursos em oferta em 2018</a:t>
            </a:r>
          </a:p>
          <a:p>
            <a:pPr algn="ctr"/>
            <a:endParaRPr lang="pt-BR" sz="3200" b="1" dirty="0"/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238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071418" y="3087316"/>
            <a:ext cx="61883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Brush Script MT" panose="03060802040406070304" pitchFamily="66" charset="0"/>
              </a:rPr>
              <a:t>A Gratuidade no Sesc e </a:t>
            </a:r>
            <a:r>
              <a:rPr lang="pt-BR" sz="6600" b="1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Senac</a:t>
            </a:r>
            <a:endParaRPr lang="pt-BR" sz="6600" b="1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66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7038109" y="4110182"/>
            <a:ext cx="472901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8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Obrigado</a:t>
            </a:r>
          </a:p>
          <a:p>
            <a:endParaRPr lang="pt-BR" dirty="0"/>
          </a:p>
          <a:p>
            <a:endParaRPr lang="pt-BR" dirty="0" smtClean="0"/>
          </a:p>
          <a:p>
            <a:pPr algn="r"/>
            <a:r>
              <a:rPr lang="pt-BR" sz="2000" dirty="0" smtClean="0">
                <a:solidFill>
                  <a:schemeClr val="bg1"/>
                </a:solidFill>
              </a:rPr>
              <a:t>Francisco Valdeci de Souza Cavalcante</a:t>
            </a:r>
          </a:p>
          <a:p>
            <a:pPr algn="r"/>
            <a:r>
              <a:rPr lang="pt-BR" sz="2000" i="1" dirty="0" smtClean="0">
                <a:solidFill>
                  <a:schemeClr val="bg1"/>
                </a:solidFill>
              </a:rPr>
              <a:t>Vice-Presidente da CNC</a:t>
            </a:r>
            <a:endParaRPr lang="pt-BR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58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991794" y="1385776"/>
            <a:ext cx="56076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Carta da Paz Social</a:t>
            </a:r>
            <a:endParaRPr lang="pt-BR" sz="6000" b="1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14400" y="2613412"/>
            <a:ext cx="55284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chemeClr val="bg1"/>
                </a:solidFill>
              </a:rPr>
              <a:t>“Naquele encontro, um grupo representativo do empresariado brasileiro discutiu não somente o Estado, a ordem econômica e os </a:t>
            </a:r>
            <a:r>
              <a:rPr lang="pt-BR" sz="2400" b="1" i="1" dirty="0">
                <a:solidFill>
                  <a:schemeClr val="bg1"/>
                </a:solidFill>
              </a:rPr>
              <a:t>meios para o desenvolvimento da atividade produtiva</a:t>
            </a:r>
            <a:r>
              <a:rPr lang="pt-BR" sz="2400" i="1" dirty="0">
                <a:solidFill>
                  <a:schemeClr val="bg1"/>
                </a:solidFill>
              </a:rPr>
              <a:t>, mas também </a:t>
            </a:r>
            <a:r>
              <a:rPr lang="pt-BR" sz="2400" b="1" i="1" dirty="0">
                <a:solidFill>
                  <a:schemeClr val="bg1"/>
                </a:solidFill>
              </a:rPr>
              <a:t>as políticas em favor do bem-estar social</a:t>
            </a:r>
            <a:r>
              <a:rPr lang="pt-BR" sz="2400" i="1" dirty="0">
                <a:solidFill>
                  <a:schemeClr val="bg1"/>
                </a:solidFill>
              </a:rPr>
              <a:t>.”</a:t>
            </a:r>
          </a:p>
          <a:p>
            <a:pPr algn="just"/>
            <a:endParaRPr lang="pt-BR" sz="2400" i="1" dirty="0">
              <a:solidFill>
                <a:schemeClr val="bg1"/>
              </a:solidFill>
            </a:endParaRPr>
          </a:p>
          <a:p>
            <a:pPr algn="r"/>
            <a:r>
              <a:rPr lang="pt-BR" sz="2400" i="1" dirty="0">
                <a:solidFill>
                  <a:schemeClr val="bg1"/>
                </a:solidFill>
              </a:rPr>
              <a:t>Trecho da Carta da Paz Social, 1946 </a:t>
            </a:r>
          </a:p>
          <a:p>
            <a:pPr algn="r"/>
            <a:r>
              <a:rPr lang="pt-BR" sz="2400" i="1" dirty="0">
                <a:solidFill>
                  <a:schemeClr val="bg1"/>
                </a:solidFill>
              </a:rPr>
              <a:t>(fundamentos da criação do Sesc e Senac)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17022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5931894" y="1722871"/>
            <a:ext cx="5508543" cy="1325563"/>
          </a:xfrm>
        </p:spPr>
        <p:txBody>
          <a:bodyPr>
            <a:noAutofit/>
          </a:bodyPr>
          <a:lstStyle/>
          <a:p>
            <a:pPr algn="r"/>
            <a:r>
              <a:rPr lang="pt-BR" sz="6000" b="1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Grandes Números Sesc 2018</a:t>
            </a:r>
            <a:endParaRPr lang="pt-BR" sz="6000" b="1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067504" y="3688430"/>
            <a:ext cx="73729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smtClean="0">
                <a:solidFill>
                  <a:srgbClr val="FFC000"/>
                </a:solidFill>
              </a:rPr>
              <a:t>66,9 Milhões </a:t>
            </a:r>
            <a:r>
              <a:rPr lang="pt-BR" sz="2400" dirty="0" smtClean="0">
                <a:solidFill>
                  <a:schemeClr val="bg1"/>
                </a:solidFill>
              </a:rPr>
              <a:t>de ações em todo o Brasil</a:t>
            </a:r>
          </a:p>
          <a:p>
            <a:pPr algn="r"/>
            <a:endParaRPr lang="pt-BR" sz="2400" dirty="0">
              <a:solidFill>
                <a:schemeClr val="bg1"/>
              </a:solidFill>
            </a:endParaRPr>
          </a:p>
          <a:p>
            <a:pPr algn="r"/>
            <a:r>
              <a:rPr lang="pt-BR" sz="2400" b="1" dirty="0" smtClean="0">
                <a:solidFill>
                  <a:srgbClr val="FFC000"/>
                </a:solidFill>
              </a:rPr>
              <a:t>8,5 Milhões </a:t>
            </a:r>
            <a:r>
              <a:rPr lang="pt-BR" sz="2400" dirty="0" smtClean="0">
                <a:solidFill>
                  <a:schemeClr val="bg1"/>
                </a:solidFill>
              </a:rPr>
              <a:t>de inscrições em programações diversas</a:t>
            </a:r>
          </a:p>
          <a:p>
            <a:pPr algn="r"/>
            <a:endParaRPr lang="pt-BR" sz="2400" dirty="0">
              <a:solidFill>
                <a:schemeClr val="bg1"/>
              </a:solidFill>
            </a:endParaRPr>
          </a:p>
          <a:p>
            <a:pPr algn="r"/>
            <a:r>
              <a:rPr lang="pt-BR" sz="2400" dirty="0" smtClean="0">
                <a:solidFill>
                  <a:schemeClr val="bg1"/>
                </a:solidFill>
              </a:rPr>
              <a:t>Atuação em cerca </a:t>
            </a:r>
            <a:r>
              <a:rPr lang="pt-BR" sz="2400" b="1" dirty="0" smtClean="0">
                <a:solidFill>
                  <a:schemeClr val="bg1"/>
                </a:solidFill>
              </a:rPr>
              <a:t>de</a:t>
            </a:r>
            <a:r>
              <a:rPr lang="pt-BR" sz="2400" b="1" dirty="0" smtClean="0">
                <a:solidFill>
                  <a:srgbClr val="FFC000"/>
                </a:solidFill>
              </a:rPr>
              <a:t> 2 Mil </a:t>
            </a:r>
            <a:r>
              <a:rPr lang="pt-BR" sz="2400" b="1" dirty="0" smtClean="0">
                <a:solidFill>
                  <a:srgbClr val="FFC000"/>
                </a:solidFill>
              </a:rPr>
              <a:t>municípios</a:t>
            </a:r>
          </a:p>
          <a:p>
            <a:pPr algn="r"/>
            <a:endParaRPr lang="pt-BR" sz="2400" b="1" dirty="0">
              <a:solidFill>
                <a:srgbClr val="FFC000"/>
              </a:solidFill>
            </a:endParaRPr>
          </a:p>
          <a:p>
            <a:pPr algn="r"/>
            <a:r>
              <a:rPr lang="pt-BR" sz="2400" b="1" dirty="0">
                <a:solidFill>
                  <a:srgbClr val="FFC000"/>
                </a:solidFill>
              </a:rPr>
              <a:t>587</a:t>
            </a:r>
            <a:r>
              <a:rPr lang="pt-BR" sz="2400" dirty="0">
                <a:solidFill>
                  <a:schemeClr val="bg1"/>
                </a:solidFill>
              </a:rPr>
              <a:t> unidades fixas </a:t>
            </a:r>
            <a:r>
              <a:rPr lang="pt-BR" sz="2400" dirty="0" smtClean="0">
                <a:solidFill>
                  <a:schemeClr val="bg1"/>
                </a:solidFill>
              </a:rPr>
              <a:t>e</a:t>
            </a:r>
            <a:endParaRPr lang="pt-BR" sz="2400" dirty="0">
              <a:solidFill>
                <a:schemeClr val="bg1"/>
              </a:solidFill>
            </a:endParaRPr>
          </a:p>
          <a:p>
            <a:pPr algn="r"/>
            <a:endParaRPr lang="pt-BR" sz="2400" b="1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80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273919" y="5045425"/>
            <a:ext cx="45680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151</a:t>
            </a:r>
            <a:r>
              <a:rPr lang="pt-BR" sz="4000" dirty="0">
                <a:solidFill>
                  <a:schemeClr val="bg1"/>
                </a:solidFill>
              </a:rPr>
              <a:t> unidades móveis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198844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51"/>
            <a:ext cx="12192000" cy="6858000"/>
          </a:xfrm>
          <a:prstGeom prst="rect">
            <a:avLst/>
          </a:prstGeom>
        </p:spPr>
      </p:pic>
      <p:sp>
        <p:nvSpPr>
          <p:cNvPr id="3" name="Shape 109">
            <a:extLst>
              <a:ext uri="{FF2B5EF4-FFF2-40B4-BE49-F238E27FC236}">
                <a16:creationId xmlns:a16="http://schemas.microsoft.com/office/drawing/2014/main" id="{345F85C9-E718-4BB9-A88F-198B9AF684F4}"/>
              </a:ext>
            </a:extLst>
          </p:cNvPr>
          <p:cNvSpPr txBox="1"/>
          <p:nvPr/>
        </p:nvSpPr>
        <p:spPr>
          <a:xfrm>
            <a:off x="1778664" y="4511856"/>
            <a:ext cx="2066156" cy="680231"/>
          </a:xfrm>
          <a:prstGeom prst="rect">
            <a:avLst/>
          </a:prstGeom>
          <a:noFill/>
          <a:ln>
            <a:noFill/>
          </a:ln>
        </p:spPr>
        <p:txBody>
          <a:bodyPr lIns="120000" tIns="60000" rIns="120000" bIns="60000" anchor="t" anchorCtr="0">
            <a:noAutofit/>
          </a:bodyPr>
          <a:lstStyle/>
          <a:p>
            <a:pPr defTabSz="1219170">
              <a:lnSpc>
                <a:spcPct val="97000"/>
              </a:lnSpc>
              <a:buClr>
                <a:srgbClr val="000000"/>
              </a:buClr>
              <a:buSzPct val="25000"/>
            </a:pPr>
            <a:r>
              <a:rPr lang="en-US" sz="24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213</a:t>
            </a:r>
            <a:r>
              <a:rPr lang="en-US" sz="24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escolas</a:t>
            </a: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Shape 112">
            <a:extLst>
              <a:ext uri="{FF2B5EF4-FFF2-40B4-BE49-F238E27FC236}">
                <a16:creationId xmlns:a16="http://schemas.microsoft.com/office/drawing/2014/main" id="{A1E5DCF4-B19C-4264-830D-781AAE7718B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687" y="4252331"/>
            <a:ext cx="939756" cy="9397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B02425B-F609-47FB-BE89-C7E8040C01BB}"/>
              </a:ext>
            </a:extLst>
          </p:cNvPr>
          <p:cNvSpPr/>
          <p:nvPr/>
        </p:nvSpPr>
        <p:spPr>
          <a:xfrm>
            <a:off x="595494" y="559567"/>
            <a:ext cx="4008038" cy="2595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1867" b="1" kern="0" dirty="0">
                <a:solidFill>
                  <a:schemeClr val="bg1"/>
                </a:solidFill>
                <a:highlight>
                  <a:srgbClr val="4293BC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EDUCAÇÃO</a:t>
            </a:r>
            <a:r>
              <a:rPr lang="pt-BR" sz="1867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/>
            </a:r>
            <a:br>
              <a:rPr lang="pt-BR" sz="1867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pt-BR" sz="2400" kern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Educação</a:t>
            </a:r>
            <a:r>
              <a:rPr lang="pt-BR" sz="24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Infantil, Fundamental e Ensino Médio e educação complementar, </a:t>
            </a:r>
            <a:r>
              <a:rPr lang="pt-BR" sz="2400" kern="0" dirty="0">
                <a:solidFill>
                  <a:schemeClr val="bg1"/>
                </a:solidFill>
                <a:latin typeface="Calibri" panose="020F0502020204030204" pitchFamily="34" charset="0"/>
                <a:cs typeface="Arial"/>
                <a:sym typeface="Arial"/>
              </a:rPr>
              <a:t>Educação de Jovens e Adultos (EJA</a:t>
            </a:r>
            <a:r>
              <a:rPr lang="pt-BR" sz="2400" kern="0" dirty="0" smtClean="0">
                <a:solidFill>
                  <a:schemeClr val="bg1"/>
                </a:solidFill>
                <a:latin typeface="Calibri" panose="020F0502020204030204" pitchFamily="34" charset="0"/>
                <a:cs typeface="Arial"/>
                <a:sym typeface="Arial"/>
              </a:rPr>
              <a:t>), Pré-Vestibular </a:t>
            </a:r>
            <a:r>
              <a:rPr lang="pt-BR" sz="2400" kern="0" dirty="0">
                <a:solidFill>
                  <a:schemeClr val="bg1"/>
                </a:solidFill>
                <a:latin typeface="Calibri" panose="020F0502020204030204" pitchFamily="34" charset="0"/>
                <a:cs typeface="Arial"/>
                <a:sym typeface="Arial"/>
              </a:rPr>
              <a:t>e </a:t>
            </a:r>
            <a:r>
              <a:rPr lang="pt-BR" sz="2400" kern="0" dirty="0" smtClean="0">
                <a:solidFill>
                  <a:schemeClr val="bg1"/>
                </a:solidFill>
                <a:latin typeface="Calibri" panose="020F0502020204030204" pitchFamily="34" charset="0"/>
                <a:cs typeface="Arial"/>
                <a:sym typeface="Arial"/>
              </a:rPr>
              <a:t/>
            </a:r>
            <a:br>
              <a:rPr lang="pt-BR" sz="2400" kern="0" dirty="0" smtClean="0">
                <a:solidFill>
                  <a:schemeClr val="bg1"/>
                </a:solidFill>
                <a:latin typeface="Calibri" panose="020F0502020204030204" pitchFamily="34" charset="0"/>
                <a:cs typeface="Arial"/>
                <a:sym typeface="Arial"/>
              </a:rPr>
            </a:br>
            <a:r>
              <a:rPr lang="pt-BR" sz="2400" kern="0" dirty="0" smtClean="0">
                <a:solidFill>
                  <a:schemeClr val="bg1"/>
                </a:solidFill>
                <a:latin typeface="Calibri" panose="020F0502020204030204" pitchFamily="34" charset="0"/>
                <a:cs typeface="Arial"/>
                <a:sym typeface="Arial"/>
              </a:rPr>
              <a:t>Sesc </a:t>
            </a:r>
            <a:r>
              <a:rPr lang="pt-BR" sz="2400" kern="0" dirty="0">
                <a:solidFill>
                  <a:schemeClr val="bg1"/>
                </a:solidFill>
                <a:latin typeface="Calibri" panose="020F0502020204030204" pitchFamily="34" charset="0"/>
                <a:cs typeface="Arial"/>
                <a:sym typeface="Arial"/>
              </a:rPr>
              <a:t>Ler</a:t>
            </a:r>
            <a:r>
              <a:rPr lang="pt-BR" sz="24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</a:p>
        </p:txBody>
      </p:sp>
      <p:sp>
        <p:nvSpPr>
          <p:cNvPr id="9" name="Shape 119">
            <a:extLst>
              <a:ext uri="{FF2B5EF4-FFF2-40B4-BE49-F238E27FC236}">
                <a16:creationId xmlns:a16="http://schemas.microsoft.com/office/drawing/2014/main" id="{BE3879B5-6F39-47DA-8FCB-4B9E4DB1B114}"/>
              </a:ext>
            </a:extLst>
          </p:cNvPr>
          <p:cNvSpPr txBox="1"/>
          <p:nvPr/>
        </p:nvSpPr>
        <p:spPr>
          <a:xfrm>
            <a:off x="595494" y="3262065"/>
            <a:ext cx="4392059" cy="574427"/>
          </a:xfrm>
          <a:prstGeom prst="rect">
            <a:avLst/>
          </a:prstGeom>
          <a:noFill/>
          <a:ln>
            <a:noFill/>
          </a:ln>
        </p:spPr>
        <p:txBody>
          <a:bodyPr lIns="120000" tIns="60000" rIns="120000" bIns="60000" anchor="t" anchorCtr="0">
            <a:noAutofit/>
          </a:bodyPr>
          <a:lstStyle/>
          <a:p>
            <a:pPr defTabSz="1219170">
              <a:lnSpc>
                <a:spcPct val="97000"/>
              </a:lnSpc>
              <a:buClr>
                <a:srgbClr val="000000"/>
              </a:buClr>
              <a:buSzPct val="25000"/>
            </a:pPr>
            <a:r>
              <a:rPr lang="en-US" sz="2400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1,5 </a:t>
            </a:r>
            <a:r>
              <a:rPr lang="en-US" sz="2400" b="1" kern="0" dirty="0" err="1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milhão</a:t>
            </a:r>
            <a:r>
              <a:rPr lang="en-US" sz="24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 </a:t>
            </a:r>
            <a:r>
              <a:rPr lang="en-US" sz="2400" kern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/>
            </a:r>
            <a:br>
              <a:rPr lang="en-US" sz="2400" kern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en-US" sz="2400" kern="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ações</a:t>
            </a:r>
            <a:r>
              <a:rPr lang="en-US" sz="2400" kern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 </a:t>
            </a:r>
            <a:r>
              <a:rPr lang="en-US" sz="2400" kern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educação</a:t>
            </a:r>
            <a:endParaRPr lang="en-US" sz="24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F1CB9DF-8F24-4C21-B851-AF958C73411E}"/>
              </a:ext>
            </a:extLst>
          </p:cNvPr>
          <p:cNvSpPr/>
          <p:nvPr/>
        </p:nvSpPr>
        <p:spPr>
          <a:xfrm>
            <a:off x="5243682" y="2429255"/>
            <a:ext cx="6621995" cy="1118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1867" b="1" kern="0" dirty="0">
                <a:solidFill>
                  <a:schemeClr val="bg1"/>
                </a:solidFill>
                <a:highlight>
                  <a:srgbClr val="4293BC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CULTURA</a:t>
            </a:r>
            <a:r>
              <a:rPr lang="pt-BR" sz="1867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/>
            </a:r>
            <a:br>
              <a:rPr lang="pt-BR" sz="1867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pt-BR" sz="24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Teatro, Circo, Dança, Cinema, Música, Exposições, Bibliotecas, </a:t>
            </a:r>
            <a:r>
              <a:rPr lang="pt-BR" sz="2400" kern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BiblioSesc</a:t>
            </a:r>
            <a:r>
              <a:rPr lang="pt-BR" sz="24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Literatura, Festivais. </a:t>
            </a:r>
          </a:p>
        </p:txBody>
      </p:sp>
      <p:sp>
        <p:nvSpPr>
          <p:cNvPr id="12" name="Shape 119">
            <a:extLst>
              <a:ext uri="{FF2B5EF4-FFF2-40B4-BE49-F238E27FC236}">
                <a16:creationId xmlns:a16="http://schemas.microsoft.com/office/drawing/2014/main" id="{0F14ACE4-36FE-4ABC-93B0-FCD2D3914373}"/>
              </a:ext>
            </a:extLst>
          </p:cNvPr>
          <p:cNvSpPr txBox="1"/>
          <p:nvPr/>
        </p:nvSpPr>
        <p:spPr>
          <a:xfrm>
            <a:off x="6492296" y="5633157"/>
            <a:ext cx="5162371" cy="569378"/>
          </a:xfrm>
          <a:prstGeom prst="rect">
            <a:avLst/>
          </a:prstGeom>
          <a:noFill/>
          <a:ln>
            <a:noFill/>
          </a:ln>
        </p:spPr>
        <p:txBody>
          <a:bodyPr lIns="120000" tIns="60000" rIns="120000" bIns="60000" anchor="t" anchorCtr="0">
            <a:noAutofit/>
          </a:bodyPr>
          <a:lstStyle/>
          <a:p>
            <a:pPr defTabSz="1219170">
              <a:lnSpc>
                <a:spcPct val="97000"/>
              </a:lnSpc>
              <a:buClr>
                <a:srgbClr val="000000"/>
              </a:buClr>
              <a:buSzPct val="25000"/>
            </a:pPr>
            <a:r>
              <a:rPr lang="pt-BR" sz="2400" b="1" kern="0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802</a:t>
            </a:r>
            <a:r>
              <a:rPr lang="pt-BR" sz="2400" b="1" kern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pt-BR" sz="24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bibliotecas e </a:t>
            </a:r>
            <a:r>
              <a:rPr lang="pt-BR" sz="2400" kern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espaços culturais</a:t>
            </a:r>
            <a:endParaRPr lang="pt-BR" sz="24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2" descr="Resultado de imagem para png livro">
            <a:extLst>
              <a:ext uri="{FF2B5EF4-FFF2-40B4-BE49-F238E27FC236}">
                <a16:creationId xmlns:a16="http://schemas.microsoft.com/office/drawing/2014/main" id="{B66D8268-DAB6-49C8-A89D-3639754EA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492" y="5418292"/>
            <a:ext cx="961463" cy="96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hape 166">
            <a:extLst>
              <a:ext uri="{FF2B5EF4-FFF2-40B4-BE49-F238E27FC236}">
                <a16:creationId xmlns:a16="http://schemas.microsoft.com/office/drawing/2014/main" id="{58EE3464-1D4C-4289-BAF0-A63582D6FD7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80343" y="3646943"/>
            <a:ext cx="937683" cy="93768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19">
            <a:extLst>
              <a:ext uri="{FF2B5EF4-FFF2-40B4-BE49-F238E27FC236}">
                <a16:creationId xmlns:a16="http://schemas.microsoft.com/office/drawing/2014/main" id="{1E79AD35-0B3E-4E5D-A1D0-C29B26E22ABE}"/>
              </a:ext>
            </a:extLst>
          </p:cNvPr>
          <p:cNvSpPr txBox="1"/>
          <p:nvPr/>
        </p:nvSpPr>
        <p:spPr>
          <a:xfrm>
            <a:off x="6429234" y="3835626"/>
            <a:ext cx="4967619" cy="853016"/>
          </a:xfrm>
          <a:prstGeom prst="rect">
            <a:avLst/>
          </a:prstGeom>
          <a:noFill/>
          <a:ln>
            <a:noFill/>
          </a:ln>
        </p:spPr>
        <p:txBody>
          <a:bodyPr lIns="120000" tIns="60000" rIns="120000" bIns="60000" anchor="t" anchorCtr="0">
            <a:noAutofit/>
          </a:bodyPr>
          <a:lstStyle/>
          <a:p>
            <a:pPr defTabSz="1219170">
              <a:lnSpc>
                <a:spcPct val="97000"/>
              </a:lnSpc>
              <a:buClr>
                <a:srgbClr val="000000"/>
              </a:buClr>
              <a:buSzPct val="25000"/>
            </a:pPr>
            <a:r>
              <a:rPr lang="pt-BR" sz="2400" b="1" kern="0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7 milhões </a:t>
            </a:r>
            <a:r>
              <a:rPr lang="pt-BR" sz="24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 </a:t>
            </a:r>
            <a:r>
              <a:rPr lang="pt-BR" sz="2400" kern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ações de cultura</a:t>
            </a:r>
            <a:endParaRPr lang="pt-BR" sz="24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Shape 119">
            <a:extLst>
              <a:ext uri="{FF2B5EF4-FFF2-40B4-BE49-F238E27FC236}">
                <a16:creationId xmlns:a16="http://schemas.microsoft.com/office/drawing/2014/main" id="{6DC0CDEC-6A67-4608-9F51-E0FC5B7D9101}"/>
              </a:ext>
            </a:extLst>
          </p:cNvPr>
          <p:cNvSpPr txBox="1"/>
          <p:nvPr/>
        </p:nvSpPr>
        <p:spPr>
          <a:xfrm>
            <a:off x="6429234" y="4550186"/>
            <a:ext cx="5108699" cy="853016"/>
          </a:xfrm>
          <a:prstGeom prst="rect">
            <a:avLst/>
          </a:prstGeom>
          <a:noFill/>
          <a:ln>
            <a:noFill/>
          </a:ln>
        </p:spPr>
        <p:txBody>
          <a:bodyPr lIns="120000" tIns="60000" rIns="120000" bIns="60000" anchor="t" anchorCtr="0">
            <a:noAutofit/>
          </a:bodyPr>
          <a:lstStyle/>
          <a:p>
            <a:pPr defTabSz="1219170">
              <a:lnSpc>
                <a:spcPct val="97000"/>
              </a:lnSpc>
              <a:buClr>
                <a:srgbClr val="000000"/>
              </a:buClr>
              <a:buSzPct val="25000"/>
            </a:pPr>
            <a:r>
              <a:rPr lang="pt-BR" sz="2400" b="1" kern="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917 mil </a:t>
            </a:r>
            <a:r>
              <a:rPr lang="pt-BR" sz="24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inscrições em cursos, palestras e oficinas culturais </a:t>
            </a:r>
            <a:endParaRPr lang="pt-BR" sz="24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Título 1"/>
          <p:cNvSpPr>
            <a:spLocks noGrp="1"/>
          </p:cNvSpPr>
          <p:nvPr>
            <p:ph type="title"/>
          </p:nvPr>
        </p:nvSpPr>
        <p:spPr>
          <a:xfrm>
            <a:off x="6357135" y="860303"/>
            <a:ext cx="5508543" cy="1325563"/>
          </a:xfrm>
        </p:spPr>
        <p:txBody>
          <a:bodyPr>
            <a:noAutofit/>
          </a:bodyPr>
          <a:lstStyle/>
          <a:p>
            <a:pPr algn="r"/>
            <a:r>
              <a:rPr lang="pt-BR" sz="6000" b="1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Grandes Números Sesc 2018</a:t>
            </a:r>
            <a:endParaRPr lang="pt-BR" sz="6000" b="1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94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Shape 188">
            <a:extLst>
              <a:ext uri="{FF2B5EF4-FFF2-40B4-BE49-F238E27FC236}">
                <a16:creationId xmlns:a16="http://schemas.microsoft.com/office/drawing/2014/main" id="{EEBE45D9-347B-4F76-AE19-F6C7A37D351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374" y="5542034"/>
            <a:ext cx="929216" cy="92921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19">
            <a:extLst>
              <a:ext uri="{FF2B5EF4-FFF2-40B4-BE49-F238E27FC236}">
                <a16:creationId xmlns:a16="http://schemas.microsoft.com/office/drawing/2014/main" id="{8B659BC8-284C-4AFC-8499-7408BF1E1CF4}"/>
              </a:ext>
            </a:extLst>
          </p:cNvPr>
          <p:cNvSpPr txBox="1"/>
          <p:nvPr/>
        </p:nvSpPr>
        <p:spPr>
          <a:xfrm>
            <a:off x="2110540" y="5564128"/>
            <a:ext cx="2345882" cy="853016"/>
          </a:xfrm>
          <a:prstGeom prst="rect">
            <a:avLst/>
          </a:prstGeom>
          <a:noFill/>
          <a:ln>
            <a:noFill/>
          </a:ln>
        </p:spPr>
        <p:txBody>
          <a:bodyPr lIns="120000" tIns="60000" rIns="120000" bIns="60000" anchor="t" anchorCtr="0">
            <a:noAutofit/>
          </a:bodyPr>
          <a:lstStyle/>
          <a:p>
            <a:pPr defTabSz="1219170">
              <a:lnSpc>
                <a:spcPct val="97000"/>
              </a:lnSpc>
              <a:buClr>
                <a:srgbClr val="000000"/>
              </a:buClr>
              <a:buSzPct val="25000"/>
            </a:pPr>
            <a:r>
              <a:rPr lang="pt-BR" sz="2667" b="1" kern="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2.718</a:t>
            </a:r>
            <a:r>
              <a:rPr lang="pt-BR" sz="2667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pt-BR" sz="1867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espaços esportivos e recreativos</a:t>
            </a:r>
            <a:endParaRPr lang="pt-BR" sz="1867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Picture 8" descr="Resultado de imagem para png mala">
            <a:extLst>
              <a:ext uri="{FF2B5EF4-FFF2-40B4-BE49-F238E27FC236}">
                <a16:creationId xmlns:a16="http://schemas.microsoft.com/office/drawing/2014/main" id="{FC3017F3-DFA2-4379-9644-31945BD9D1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2"/>
          <a:stretch/>
        </p:blipFill>
        <p:spPr bwMode="auto">
          <a:xfrm>
            <a:off x="1051827" y="3874140"/>
            <a:ext cx="1163488" cy="138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97862A8C-32B7-4A42-B0E2-029650292A3B}"/>
              </a:ext>
            </a:extLst>
          </p:cNvPr>
          <p:cNvSpPr/>
          <p:nvPr/>
        </p:nvSpPr>
        <p:spPr>
          <a:xfrm>
            <a:off x="505966" y="1138702"/>
            <a:ext cx="3664944" cy="2595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1867" b="1" kern="0" dirty="0">
                <a:solidFill>
                  <a:schemeClr val="bg1"/>
                </a:solidFill>
                <a:highlight>
                  <a:srgbClr val="4293BC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LAZER</a:t>
            </a:r>
            <a:r>
              <a:rPr lang="pt-BR" sz="1867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/>
            </a:r>
            <a:br>
              <a:rPr lang="pt-BR" sz="1867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pt-BR" sz="24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Iniciação esportiva, maior rede de turismo social do País (passeios, excursões </a:t>
            </a:r>
            <a:r>
              <a:rPr lang="pt-BR" sz="2400" kern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/>
            </a:r>
            <a:br>
              <a:rPr lang="pt-BR" sz="2400" kern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pt-BR" sz="2400" kern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 </a:t>
            </a:r>
            <a:r>
              <a:rPr lang="pt-BR" sz="24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unidades hoteleiras) recreação, aulas de esportes, colônias de férias. </a:t>
            </a:r>
          </a:p>
        </p:txBody>
      </p:sp>
      <p:sp>
        <p:nvSpPr>
          <p:cNvPr id="21" name="Shape 119">
            <a:extLst>
              <a:ext uri="{FF2B5EF4-FFF2-40B4-BE49-F238E27FC236}">
                <a16:creationId xmlns:a16="http://schemas.microsoft.com/office/drawing/2014/main" id="{989D8ABC-0B2F-4F3C-B4DA-7840F4A78E34}"/>
              </a:ext>
            </a:extLst>
          </p:cNvPr>
          <p:cNvSpPr txBox="1"/>
          <p:nvPr/>
        </p:nvSpPr>
        <p:spPr>
          <a:xfrm>
            <a:off x="2096892" y="3937980"/>
            <a:ext cx="1971774" cy="853016"/>
          </a:xfrm>
          <a:prstGeom prst="rect">
            <a:avLst/>
          </a:prstGeom>
          <a:noFill/>
          <a:ln>
            <a:noFill/>
          </a:ln>
        </p:spPr>
        <p:txBody>
          <a:bodyPr lIns="120000" tIns="60000" rIns="120000" bIns="60000" anchor="t" anchorCtr="0">
            <a:noAutofit/>
          </a:bodyPr>
          <a:lstStyle/>
          <a:p>
            <a:pPr defTabSz="1219170">
              <a:lnSpc>
                <a:spcPct val="97000"/>
              </a:lnSpc>
              <a:buClr>
                <a:srgbClr val="000000"/>
              </a:buClr>
              <a:buSzPct val="25000"/>
            </a:pPr>
            <a:r>
              <a:rPr lang="pt-BR" sz="2667" b="1" kern="0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2,5 milhões </a:t>
            </a:r>
            <a:r>
              <a:rPr lang="pt-BR" sz="1867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 inscrições em </a:t>
            </a:r>
            <a:r>
              <a:rPr lang="pt-BR" sz="1867" kern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esporte e turismo social</a:t>
            </a:r>
            <a:endParaRPr lang="pt-BR" sz="1867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BB02425B-F609-47FB-BE89-C7E8040C01BB}"/>
              </a:ext>
            </a:extLst>
          </p:cNvPr>
          <p:cNvSpPr/>
          <p:nvPr/>
        </p:nvSpPr>
        <p:spPr>
          <a:xfrm>
            <a:off x="4516582" y="2204658"/>
            <a:ext cx="7023777" cy="1487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1867" b="1" kern="0" dirty="0">
                <a:solidFill>
                  <a:schemeClr val="bg1"/>
                </a:solidFill>
                <a:highlight>
                  <a:srgbClr val="4293BC"/>
                </a:highlight>
                <a:cs typeface="Calibri" panose="020F0502020204030204" pitchFamily="34" charset="0"/>
                <a:sym typeface="Arial"/>
              </a:rPr>
              <a:t>SAÚDE</a:t>
            </a:r>
            <a:r>
              <a:rPr lang="pt-BR" sz="1867" kern="0" dirty="0">
                <a:cs typeface="Calibri" panose="020F0502020204030204" pitchFamily="34" charset="0"/>
                <a:sym typeface="Arial"/>
              </a:rPr>
              <a:t/>
            </a:r>
            <a:br>
              <a:rPr lang="pt-BR" sz="1867" kern="0" dirty="0">
                <a:cs typeface="Calibri" panose="020F0502020204030204" pitchFamily="34" charset="0"/>
                <a:sym typeface="Arial"/>
              </a:rPr>
            </a:br>
            <a:r>
              <a:rPr lang="pt-BR" sz="2400" kern="0" dirty="0">
                <a:solidFill>
                  <a:schemeClr val="bg1"/>
                </a:solidFill>
                <a:cs typeface="Calibri" panose="020F0502020204030204" pitchFamily="34" charset="0"/>
                <a:sym typeface="Arial"/>
              </a:rPr>
              <a:t>Clínicas Odontológicas, Unidades Móveis de Saúde da Mulher e </a:t>
            </a:r>
            <a:r>
              <a:rPr lang="pt-BR" sz="2400" kern="0" dirty="0" err="1">
                <a:solidFill>
                  <a:schemeClr val="bg1"/>
                </a:solidFill>
                <a:cs typeface="Calibri" panose="020F0502020204030204" pitchFamily="34" charset="0"/>
                <a:sym typeface="Arial"/>
              </a:rPr>
              <a:t>OdontoSesc</a:t>
            </a:r>
            <a:r>
              <a:rPr lang="pt-BR" sz="2400" kern="0" dirty="0">
                <a:solidFill>
                  <a:schemeClr val="bg1"/>
                </a:solidFill>
                <a:cs typeface="Calibri" panose="020F0502020204030204" pitchFamily="34" charset="0"/>
                <a:sym typeface="Arial"/>
              </a:rPr>
              <a:t>, Restaurantes e Lanchonetes, Campanhas de Educação em Saúde, Nutrição. </a:t>
            </a:r>
          </a:p>
        </p:txBody>
      </p:sp>
      <p:pic>
        <p:nvPicPr>
          <p:cNvPr id="23" name="Shape 141">
            <a:extLst>
              <a:ext uri="{FF2B5EF4-FFF2-40B4-BE49-F238E27FC236}">
                <a16:creationId xmlns:a16="http://schemas.microsoft.com/office/drawing/2014/main" id="{8D11E323-44B5-4646-964F-3432DB22080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97791" y="4776774"/>
            <a:ext cx="853016" cy="85301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119">
            <a:extLst>
              <a:ext uri="{FF2B5EF4-FFF2-40B4-BE49-F238E27FC236}">
                <a16:creationId xmlns:a16="http://schemas.microsoft.com/office/drawing/2014/main" id="{A3119D16-1BA1-46CC-B385-FBC5C12FC226}"/>
              </a:ext>
            </a:extLst>
          </p:cNvPr>
          <p:cNvSpPr txBox="1"/>
          <p:nvPr/>
        </p:nvSpPr>
        <p:spPr>
          <a:xfrm>
            <a:off x="6556250" y="4789500"/>
            <a:ext cx="3929719" cy="853016"/>
          </a:xfrm>
          <a:prstGeom prst="rect">
            <a:avLst/>
          </a:prstGeom>
          <a:noFill/>
          <a:ln>
            <a:noFill/>
          </a:ln>
        </p:spPr>
        <p:txBody>
          <a:bodyPr lIns="120000" tIns="60000" rIns="120000" bIns="60000" anchor="t" anchorCtr="0">
            <a:noAutofit/>
          </a:bodyPr>
          <a:lstStyle/>
          <a:p>
            <a:pPr defTabSz="1219170">
              <a:lnSpc>
                <a:spcPct val="97000"/>
              </a:lnSpc>
              <a:buClr>
                <a:srgbClr val="000000"/>
              </a:buClr>
              <a:buSzPct val="25000"/>
            </a:pPr>
            <a:r>
              <a:rPr lang="pt-BR" sz="2667" b="1" kern="0" dirty="0">
                <a:solidFill>
                  <a:srgbClr val="FFC000"/>
                </a:solidFill>
                <a:cs typeface="Calibri" panose="020F0502020204030204" pitchFamily="34" charset="0"/>
                <a:sym typeface="Arial"/>
              </a:rPr>
              <a:t>246</a:t>
            </a:r>
            <a:r>
              <a:rPr lang="pt-BR" sz="2667" b="1" kern="0" dirty="0">
                <a:solidFill>
                  <a:schemeClr val="bg1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pt-BR" sz="1867" kern="0" dirty="0">
                <a:solidFill>
                  <a:schemeClr val="bg1"/>
                </a:solidFill>
                <a:cs typeface="Calibri" panose="020F0502020204030204" pitchFamily="34" charset="0"/>
                <a:sym typeface="Arial"/>
              </a:rPr>
              <a:t>clínicas </a:t>
            </a:r>
            <a:r>
              <a:rPr lang="pt-BR" sz="1867" kern="0" dirty="0" smtClean="0">
                <a:solidFill>
                  <a:schemeClr val="bg1"/>
                </a:solidFill>
                <a:cs typeface="Calibri" panose="020F0502020204030204" pitchFamily="34" charset="0"/>
                <a:sym typeface="Arial"/>
              </a:rPr>
              <a:t>odontológicas</a:t>
            </a:r>
            <a:r>
              <a:rPr lang="pt-BR" sz="1867" kern="0" dirty="0">
                <a:solidFill>
                  <a:schemeClr val="bg1"/>
                </a:solidFill>
                <a:cs typeface="Calibri" panose="020F0502020204030204" pitchFamily="34" charset="0"/>
                <a:sym typeface="Arial"/>
              </a:rPr>
              <a:t/>
            </a:r>
            <a:br>
              <a:rPr lang="pt-BR" sz="1867" kern="0" dirty="0">
                <a:solidFill>
                  <a:schemeClr val="bg1"/>
                </a:solidFill>
                <a:cs typeface="Calibri" panose="020F0502020204030204" pitchFamily="34" charset="0"/>
                <a:sym typeface="Arial"/>
              </a:rPr>
            </a:br>
            <a:r>
              <a:rPr lang="pt-BR" sz="1867" kern="0" dirty="0">
                <a:solidFill>
                  <a:schemeClr val="bg1"/>
                </a:solidFill>
                <a:cs typeface="Calibri" panose="020F0502020204030204" pitchFamily="34" charset="0"/>
                <a:sym typeface="Arial"/>
              </a:rPr>
              <a:t>(fixas e móveis)</a:t>
            </a:r>
            <a:endParaRPr lang="pt-BR" sz="1867" b="1" kern="0" dirty="0">
              <a:solidFill>
                <a:schemeClr val="bg1"/>
              </a:solidFill>
              <a:cs typeface="Calibri" panose="020F0502020204030204" pitchFamily="34" charset="0"/>
              <a:sym typeface="Arial"/>
            </a:endParaRPr>
          </a:p>
        </p:txBody>
      </p:sp>
      <p:pic>
        <p:nvPicPr>
          <p:cNvPr id="25" name="Picture 2" descr="Resultado de imagem para png mala mÃ©dico">
            <a:extLst>
              <a:ext uri="{FF2B5EF4-FFF2-40B4-BE49-F238E27FC236}">
                <a16:creationId xmlns:a16="http://schemas.microsoft.com/office/drawing/2014/main" id="{12536052-9B60-4464-B936-398CC3EC6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791" y="5656438"/>
            <a:ext cx="941439" cy="94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tângulo 27"/>
          <p:cNvSpPr/>
          <p:nvPr/>
        </p:nvSpPr>
        <p:spPr>
          <a:xfrm>
            <a:off x="6620553" y="3852219"/>
            <a:ext cx="4201457" cy="795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667" b="1" kern="0" dirty="0" smtClean="0">
                <a:solidFill>
                  <a:srgbClr val="FFC000"/>
                </a:solidFill>
                <a:cs typeface="Calibri" panose="020F0502020204030204" pitchFamily="34" charset="0"/>
              </a:rPr>
              <a:t>53,7 </a:t>
            </a:r>
            <a:r>
              <a:rPr lang="pt-BR" sz="2667" b="1" kern="0" dirty="0">
                <a:solidFill>
                  <a:srgbClr val="FFC000"/>
                </a:solidFill>
                <a:cs typeface="Calibri" panose="020F0502020204030204" pitchFamily="34" charset="0"/>
              </a:rPr>
              <a:t>milhões</a:t>
            </a:r>
          </a:p>
          <a:p>
            <a:r>
              <a:rPr lang="pt-BR" sz="1900" dirty="0" smtClean="0">
                <a:solidFill>
                  <a:schemeClr val="bg1"/>
                </a:solidFill>
              </a:rPr>
              <a:t>Ações de nutrição e educação em saúde</a:t>
            </a:r>
            <a:endParaRPr lang="pt-BR" sz="1900" dirty="0">
              <a:solidFill>
                <a:schemeClr val="bg1"/>
              </a:solidFill>
            </a:endParaRPr>
          </a:p>
        </p:txBody>
      </p:sp>
      <p:pic>
        <p:nvPicPr>
          <p:cNvPr id="30" name="Shape 239">
            <a:extLst>
              <a:ext uri="{FF2B5EF4-FFF2-40B4-BE49-F238E27FC236}">
                <a16:creationId xmlns:a16="http://schemas.microsoft.com/office/drawing/2014/main" id="{5CDF2CBA-30D8-4F94-9ACF-E29F7A80BF2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97791" y="3822318"/>
            <a:ext cx="909759" cy="90975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hape 119">
            <a:extLst>
              <a:ext uri="{FF2B5EF4-FFF2-40B4-BE49-F238E27FC236}">
                <a16:creationId xmlns:a16="http://schemas.microsoft.com/office/drawing/2014/main" id="{A3119D16-1BA1-46CC-B385-FBC5C12FC226}"/>
              </a:ext>
            </a:extLst>
          </p:cNvPr>
          <p:cNvSpPr txBox="1"/>
          <p:nvPr/>
        </p:nvSpPr>
        <p:spPr>
          <a:xfrm>
            <a:off x="6577413" y="5759495"/>
            <a:ext cx="3027591" cy="853016"/>
          </a:xfrm>
          <a:prstGeom prst="rect">
            <a:avLst/>
          </a:prstGeom>
          <a:noFill/>
          <a:ln>
            <a:noFill/>
          </a:ln>
        </p:spPr>
        <p:txBody>
          <a:bodyPr lIns="120000" tIns="60000" rIns="120000" bIns="60000" anchor="t" anchorCtr="0">
            <a:noAutofit/>
          </a:bodyPr>
          <a:lstStyle/>
          <a:p>
            <a:pPr defTabSz="1219170">
              <a:lnSpc>
                <a:spcPct val="97000"/>
              </a:lnSpc>
              <a:buClr>
                <a:srgbClr val="000000"/>
              </a:buClr>
              <a:buSzPct val="25000"/>
            </a:pPr>
            <a:r>
              <a:rPr lang="pt-BR" sz="2667" b="1" kern="0" dirty="0" smtClean="0">
                <a:solidFill>
                  <a:srgbClr val="FFC000"/>
                </a:solidFill>
                <a:cs typeface="Calibri" panose="020F0502020204030204" pitchFamily="34" charset="0"/>
                <a:sym typeface="Arial"/>
              </a:rPr>
              <a:t>2,5 milhões </a:t>
            </a:r>
            <a:r>
              <a:rPr lang="pt-BR" sz="1867" kern="0" dirty="0" smtClean="0">
                <a:solidFill>
                  <a:schemeClr val="bg1"/>
                </a:solidFill>
                <a:cs typeface="Calibri" panose="020F0502020204030204" pitchFamily="34" charset="0"/>
                <a:sym typeface="Arial"/>
              </a:rPr>
              <a:t>de ações de saúde bucal</a:t>
            </a:r>
            <a:endParaRPr lang="pt-BR" sz="1867" b="1" kern="0" dirty="0">
              <a:solidFill>
                <a:schemeClr val="bg1"/>
              </a:solidFill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Título 1"/>
          <p:cNvSpPr>
            <a:spLocks noGrp="1"/>
          </p:cNvSpPr>
          <p:nvPr>
            <p:ph type="title"/>
          </p:nvPr>
        </p:nvSpPr>
        <p:spPr>
          <a:xfrm>
            <a:off x="4516583" y="597539"/>
            <a:ext cx="7349096" cy="1325563"/>
          </a:xfrm>
        </p:spPr>
        <p:txBody>
          <a:bodyPr>
            <a:noAutofit/>
          </a:bodyPr>
          <a:lstStyle/>
          <a:p>
            <a:pPr algn="r"/>
            <a:r>
              <a:rPr lang="pt-BR" sz="6000" b="1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Grandes Números Sesc 2018</a:t>
            </a:r>
            <a:endParaRPr lang="pt-BR" sz="6000" b="1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33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FD02E57B-8537-4CE2-B3A8-C764C2183515}"/>
              </a:ext>
            </a:extLst>
          </p:cNvPr>
          <p:cNvSpPr/>
          <p:nvPr/>
        </p:nvSpPr>
        <p:spPr>
          <a:xfrm>
            <a:off x="7458996" y="2445565"/>
            <a:ext cx="4426833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pt-BR" sz="1867" b="1" kern="0" dirty="0">
                <a:solidFill>
                  <a:schemeClr val="bg1"/>
                </a:solidFill>
                <a:highlight>
                  <a:srgbClr val="4293BC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ASSISTÊNCIA</a:t>
            </a:r>
          </a:p>
          <a:p>
            <a:pPr algn="r" defTabSz="1219170">
              <a:buClr>
                <a:srgbClr val="000000"/>
              </a:buClr>
            </a:pPr>
            <a:r>
              <a:rPr lang="pt-BR" sz="1867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Mesa Brasil (maior banco de alimentos do país), Trabalho Social com Idosos, Cursos de Valorização Social, Ações comunitárias. </a:t>
            </a:r>
          </a:p>
        </p:txBody>
      </p:sp>
      <p:pic>
        <p:nvPicPr>
          <p:cNvPr id="5" name="Shape 211">
            <a:extLst>
              <a:ext uri="{FF2B5EF4-FFF2-40B4-BE49-F238E27FC236}">
                <a16:creationId xmlns:a16="http://schemas.microsoft.com/office/drawing/2014/main" id="{5335546F-8938-4D9F-A21E-283981FEF79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0377" y="5940913"/>
            <a:ext cx="923510" cy="7514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19">
            <a:extLst>
              <a:ext uri="{FF2B5EF4-FFF2-40B4-BE49-F238E27FC236}">
                <a16:creationId xmlns:a16="http://schemas.microsoft.com/office/drawing/2014/main" id="{BA80263C-25FF-4ED3-BEA8-B31AFEDDB13A}"/>
              </a:ext>
            </a:extLst>
          </p:cNvPr>
          <p:cNvSpPr txBox="1"/>
          <p:nvPr/>
        </p:nvSpPr>
        <p:spPr>
          <a:xfrm>
            <a:off x="6257025" y="5940913"/>
            <a:ext cx="5555657" cy="880141"/>
          </a:xfrm>
          <a:prstGeom prst="rect">
            <a:avLst/>
          </a:prstGeom>
          <a:noFill/>
          <a:ln>
            <a:noFill/>
          </a:ln>
        </p:spPr>
        <p:txBody>
          <a:bodyPr lIns="120000" tIns="60000" rIns="120000" bIns="60000" anchor="t" anchorCtr="0">
            <a:noAutofit/>
          </a:bodyPr>
          <a:lstStyle/>
          <a:p>
            <a:pPr defTabSz="1219170">
              <a:lnSpc>
                <a:spcPct val="97000"/>
              </a:lnSpc>
              <a:buClr>
                <a:srgbClr val="000000"/>
              </a:buClr>
              <a:buSzPct val="25000"/>
            </a:pPr>
            <a:r>
              <a:rPr lang="pt-BR" sz="2667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+ 73 mil </a:t>
            </a:r>
            <a:r>
              <a:rPr lang="pt-BR" sz="1867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pessoas no Trabalho Social com grupos</a:t>
            </a:r>
          </a:p>
        </p:txBody>
      </p:sp>
      <p:pic>
        <p:nvPicPr>
          <p:cNvPr id="7" name="Shape 239">
            <a:extLst>
              <a:ext uri="{FF2B5EF4-FFF2-40B4-BE49-F238E27FC236}">
                <a16:creationId xmlns:a16="http://schemas.microsoft.com/office/drawing/2014/main" id="{7B4CCFDE-BED8-42DF-8A8B-1C2A1A090F0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65162" y="3755495"/>
            <a:ext cx="1118117" cy="90975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19">
            <a:extLst>
              <a:ext uri="{FF2B5EF4-FFF2-40B4-BE49-F238E27FC236}">
                <a16:creationId xmlns:a16="http://schemas.microsoft.com/office/drawing/2014/main" id="{45EC093E-4F6F-4913-9157-DEE9D631C2AB}"/>
              </a:ext>
            </a:extLst>
          </p:cNvPr>
          <p:cNvSpPr txBox="1"/>
          <p:nvPr/>
        </p:nvSpPr>
        <p:spPr>
          <a:xfrm>
            <a:off x="6615788" y="5080695"/>
            <a:ext cx="4158142" cy="988191"/>
          </a:xfrm>
          <a:prstGeom prst="rect">
            <a:avLst/>
          </a:prstGeom>
          <a:noFill/>
          <a:ln>
            <a:noFill/>
          </a:ln>
        </p:spPr>
        <p:txBody>
          <a:bodyPr lIns="120000" tIns="60000" rIns="120000" bIns="60000" anchor="t" anchorCtr="0">
            <a:noAutofit/>
          </a:bodyPr>
          <a:lstStyle/>
          <a:p>
            <a:pPr defTabSz="1219170">
              <a:lnSpc>
                <a:spcPct val="97000"/>
              </a:lnSpc>
              <a:buClr>
                <a:srgbClr val="000000"/>
              </a:buClr>
              <a:buSzPct val="25000"/>
            </a:pPr>
            <a:r>
              <a:rPr lang="pt-BR" sz="2667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+ 40 mil </a:t>
            </a:r>
            <a:r>
              <a:rPr lang="pt-BR" sz="1867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toneladas de </a:t>
            </a:r>
            <a:r>
              <a:rPr lang="pt-BR" sz="1867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alimentos </a:t>
            </a:r>
            <a:r>
              <a:rPr lang="pt-BR" sz="1867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distribuídos</a:t>
            </a:r>
            <a:endParaRPr lang="pt-BR" sz="1867" b="1" kern="0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9" name="Conector Angulado 41">
            <a:extLst>
              <a:ext uri="{FF2B5EF4-FFF2-40B4-BE49-F238E27FC236}">
                <a16:creationId xmlns:a16="http://schemas.microsoft.com/office/drawing/2014/main" id="{13A79FF6-AD0C-4BEF-9327-BF9265C87BBB}"/>
              </a:ext>
            </a:extLst>
          </p:cNvPr>
          <p:cNvCxnSpPr/>
          <p:nvPr/>
        </p:nvCxnSpPr>
        <p:spPr>
          <a:xfrm rot="16200000" flipH="1">
            <a:off x="7833694" y="4449615"/>
            <a:ext cx="460917" cy="22034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hape 119">
            <a:extLst>
              <a:ext uri="{FF2B5EF4-FFF2-40B4-BE49-F238E27FC236}">
                <a16:creationId xmlns:a16="http://schemas.microsoft.com/office/drawing/2014/main" id="{D1DF0851-6CFD-4451-878E-0100A14C7AF2}"/>
              </a:ext>
            </a:extLst>
          </p:cNvPr>
          <p:cNvSpPr txBox="1"/>
          <p:nvPr/>
        </p:nvSpPr>
        <p:spPr>
          <a:xfrm>
            <a:off x="8154486" y="3835233"/>
            <a:ext cx="3991334" cy="988191"/>
          </a:xfrm>
          <a:prstGeom prst="rect">
            <a:avLst/>
          </a:prstGeom>
          <a:noFill/>
          <a:ln>
            <a:noFill/>
          </a:ln>
        </p:spPr>
        <p:txBody>
          <a:bodyPr lIns="120000" tIns="60000" rIns="120000" bIns="60000" anchor="t" anchorCtr="0">
            <a:noAutofit/>
          </a:bodyPr>
          <a:lstStyle/>
          <a:p>
            <a:pPr defTabSz="1219170">
              <a:lnSpc>
                <a:spcPct val="97000"/>
              </a:lnSpc>
              <a:buClr>
                <a:srgbClr val="000000"/>
              </a:buClr>
              <a:buSzPct val="25000"/>
            </a:pPr>
            <a:r>
              <a:rPr lang="pt-BR" sz="2667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1,4 milhão </a:t>
            </a:r>
            <a:r>
              <a:rPr lang="pt-BR" sz="1867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 pessoas beneficiadas  pelo banco de alimentos (Mesa Brasil)</a:t>
            </a:r>
            <a:endParaRPr lang="pt-BR" sz="1867" b="1" kern="0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6357135" y="860303"/>
            <a:ext cx="5508543" cy="1325563"/>
          </a:xfrm>
        </p:spPr>
        <p:txBody>
          <a:bodyPr>
            <a:noAutofit/>
          </a:bodyPr>
          <a:lstStyle/>
          <a:p>
            <a:pPr algn="r"/>
            <a:r>
              <a:rPr lang="pt-BR" sz="6000" b="1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Grandes Números Sesc 2018</a:t>
            </a:r>
            <a:endParaRPr lang="pt-BR" sz="6000" b="1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0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93772" y="2582614"/>
            <a:ext cx="4760119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Mais de </a:t>
            </a:r>
            <a:r>
              <a:rPr lang="pt-BR" sz="3600" b="1" dirty="0" smtClean="0">
                <a:solidFill>
                  <a:schemeClr val="bg1"/>
                </a:solidFill>
              </a:rPr>
              <a:t>2,175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800" b="1" dirty="0" smtClean="0">
                <a:solidFill>
                  <a:schemeClr val="bg1"/>
                </a:solidFill>
              </a:rPr>
              <a:t>milhões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000" b="1" dirty="0" smtClean="0"/>
              <a:t>de atendimentos</a:t>
            </a:r>
            <a:r>
              <a:rPr lang="pt-BR" dirty="0"/>
              <a:t> realizados em </a:t>
            </a:r>
            <a:r>
              <a:rPr lang="pt-BR" dirty="0" smtClean="0"/>
              <a:t>2018</a:t>
            </a:r>
          </a:p>
          <a:p>
            <a:endParaRPr lang="pt-BR" sz="1400" dirty="0"/>
          </a:p>
          <a:p>
            <a:r>
              <a:rPr lang="pt-BR" sz="2400" b="1" dirty="0" smtClean="0">
                <a:solidFill>
                  <a:schemeClr val="bg1"/>
                </a:solidFill>
              </a:rPr>
              <a:t>576</a:t>
            </a:r>
            <a:r>
              <a:rPr lang="pt-BR" sz="2400" dirty="0" smtClean="0"/>
              <a:t> unidades escolares</a:t>
            </a:r>
            <a:endParaRPr lang="pt-BR" sz="24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393772" y="4272339"/>
            <a:ext cx="4492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Presente em </a:t>
            </a:r>
            <a:r>
              <a:rPr lang="pt-BR" sz="2400" b="1" dirty="0" smtClean="0">
                <a:solidFill>
                  <a:schemeClr val="bg1"/>
                </a:solidFill>
              </a:rPr>
              <a:t>1.808 </a:t>
            </a:r>
            <a:r>
              <a:rPr lang="pt-BR" dirty="0" smtClean="0"/>
              <a:t>municípios</a:t>
            </a:r>
            <a:r>
              <a:rPr lang="pt-BR" sz="2400" b="1" dirty="0" smtClean="0">
                <a:solidFill>
                  <a:schemeClr val="bg1"/>
                </a:solidFill>
              </a:rPr>
              <a:t> </a:t>
            </a:r>
            <a:r>
              <a:rPr lang="pt-BR" dirty="0" smtClean="0"/>
              <a:t>brasileiros.</a:t>
            </a:r>
          </a:p>
          <a:p>
            <a:endParaRPr lang="pt-BR" dirty="0" smtClean="0"/>
          </a:p>
          <a:p>
            <a:r>
              <a:rPr lang="pt-BR" dirty="0"/>
              <a:t>Por meio da </a:t>
            </a:r>
            <a:r>
              <a:rPr lang="pt-BR" b="1" dirty="0">
                <a:solidFill>
                  <a:schemeClr val="bg1"/>
                </a:solidFill>
              </a:rPr>
              <a:t>Rede Senac EAD</a:t>
            </a:r>
            <a:r>
              <a:rPr lang="pt-BR" dirty="0"/>
              <a:t>, a Instituição se faz presente em todo o País.</a:t>
            </a:r>
          </a:p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393772" y="5472667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dirty="0" smtClean="0"/>
              <a:t>Mais de </a:t>
            </a:r>
            <a:r>
              <a:rPr lang="pt-BR" sz="2400" b="1" dirty="0" smtClean="0">
                <a:solidFill>
                  <a:schemeClr val="bg1"/>
                </a:solidFill>
              </a:rPr>
              <a:t>119 mil </a:t>
            </a:r>
            <a:r>
              <a:rPr lang="pt-BR" dirty="0" smtClean="0"/>
              <a:t>matrículas em cursos a distância 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6357135" y="860303"/>
            <a:ext cx="5508543" cy="1325563"/>
          </a:xfrm>
        </p:spPr>
        <p:txBody>
          <a:bodyPr>
            <a:noAutofit/>
          </a:bodyPr>
          <a:lstStyle/>
          <a:p>
            <a:pPr algn="r"/>
            <a:r>
              <a:rPr lang="pt-BR" sz="6000" b="1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Grandes Números Senac 2018</a:t>
            </a:r>
            <a:endParaRPr lang="pt-BR" sz="6000" b="1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24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659418" y="4337584"/>
            <a:ext cx="5384801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2400"/>
              </a:spcBef>
            </a:pPr>
            <a:r>
              <a:rPr lang="en-US" sz="2400" b="1" dirty="0">
                <a:solidFill>
                  <a:schemeClr val="bg1"/>
                </a:solidFill>
              </a:rPr>
              <a:t>428 </a:t>
            </a:r>
            <a:r>
              <a:rPr lang="en-US" dirty="0" err="1"/>
              <a:t>centros</a:t>
            </a:r>
            <a:r>
              <a:rPr lang="en-US" dirty="0"/>
              <a:t> de </a:t>
            </a:r>
            <a:r>
              <a:rPr lang="en-US" dirty="0" err="1"/>
              <a:t>educação</a:t>
            </a:r>
            <a:r>
              <a:rPr lang="en-US" dirty="0"/>
              <a:t> </a:t>
            </a:r>
            <a:r>
              <a:rPr lang="en-US" dirty="0" err="1"/>
              <a:t>profissional</a:t>
            </a:r>
            <a:endParaRPr lang="en-US" dirty="0"/>
          </a:p>
          <a:p>
            <a:pPr marL="57150" algn="r">
              <a:spcBef>
                <a:spcPts val="600"/>
              </a:spcBef>
            </a:pPr>
            <a:r>
              <a:rPr lang="en-US" sz="2000" b="1" dirty="0" smtClean="0">
                <a:solidFill>
                  <a:schemeClr val="bg1"/>
                </a:solidFill>
              </a:rPr>
              <a:t>26</a:t>
            </a:r>
            <a:r>
              <a:rPr lang="en-US" dirty="0" smtClean="0"/>
              <a:t> </a:t>
            </a:r>
            <a:r>
              <a:rPr lang="en-US" dirty="0" err="1" smtClean="0"/>
              <a:t>empresas</a:t>
            </a:r>
            <a:r>
              <a:rPr lang="en-US" dirty="0" smtClean="0"/>
              <a:t> </a:t>
            </a:r>
            <a:r>
              <a:rPr lang="en-US" dirty="0" err="1"/>
              <a:t>pedagógicas</a:t>
            </a:r>
            <a:endParaRPr lang="en-US" dirty="0"/>
          </a:p>
          <a:p>
            <a:pPr marL="57150" algn="r"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</a:rPr>
              <a:t>11 </a:t>
            </a:r>
            <a:r>
              <a:rPr lang="en-US" dirty="0" err="1"/>
              <a:t>centros</a:t>
            </a:r>
            <a:r>
              <a:rPr lang="en-US" dirty="0"/>
              <a:t> </a:t>
            </a:r>
            <a:r>
              <a:rPr lang="en-US" dirty="0" err="1"/>
              <a:t>especializados</a:t>
            </a:r>
            <a:endParaRPr lang="en-US" dirty="0"/>
          </a:p>
          <a:p>
            <a:pPr marL="57150" algn="r"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</a:rPr>
              <a:t>26</a:t>
            </a:r>
            <a:r>
              <a:rPr lang="en-US" dirty="0"/>
              <a:t> </a:t>
            </a:r>
            <a:r>
              <a:rPr lang="en-US" dirty="0" err="1"/>
              <a:t>unidades</a:t>
            </a:r>
            <a:r>
              <a:rPr lang="en-US" dirty="0"/>
              <a:t> de </a:t>
            </a:r>
            <a:r>
              <a:rPr lang="en-US" dirty="0" err="1"/>
              <a:t>Ensino</a:t>
            </a:r>
            <a:r>
              <a:rPr lang="en-US" dirty="0"/>
              <a:t> Superior</a:t>
            </a:r>
          </a:p>
          <a:p>
            <a:pPr marL="57150" algn="r"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</a:rPr>
              <a:t>85</a:t>
            </a:r>
            <a:r>
              <a:rPr lang="en-US" dirty="0"/>
              <a:t> </a:t>
            </a:r>
            <a:r>
              <a:rPr lang="en-US" dirty="0" err="1"/>
              <a:t>Unidades</a:t>
            </a:r>
            <a:r>
              <a:rPr lang="en-US" dirty="0"/>
              <a:t> </a:t>
            </a:r>
            <a:r>
              <a:rPr lang="en-US" dirty="0" err="1"/>
              <a:t>móveis</a:t>
            </a:r>
            <a:r>
              <a:rPr lang="en-US" dirty="0"/>
              <a:t>, </a:t>
            </a:r>
            <a:r>
              <a:rPr lang="en-US" dirty="0" err="1" smtClean="0"/>
              <a:t>sendo</a:t>
            </a:r>
            <a:r>
              <a:rPr lang="en-US" dirty="0" smtClean="0"/>
              <a:t> </a:t>
            </a:r>
            <a:r>
              <a:rPr lang="en-US" dirty="0" err="1">
                <a:solidFill>
                  <a:schemeClr val="bg1"/>
                </a:solidFill>
              </a:rPr>
              <a:t>uma</a:t>
            </a:r>
            <a:r>
              <a:rPr lang="en-US" dirty="0"/>
              <a:t> balsa-</a:t>
            </a:r>
            <a:r>
              <a:rPr lang="en-US" dirty="0" err="1"/>
              <a:t>escola</a:t>
            </a:r>
            <a:r>
              <a:rPr lang="en-US" dirty="0"/>
              <a:t> </a:t>
            </a:r>
            <a:r>
              <a:rPr lang="en-US" dirty="0" smtClean="0"/>
              <a:t>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769135" y="684812"/>
            <a:ext cx="5508543" cy="1325563"/>
          </a:xfrm>
        </p:spPr>
        <p:txBody>
          <a:bodyPr>
            <a:noAutofit/>
          </a:bodyPr>
          <a:lstStyle/>
          <a:p>
            <a:r>
              <a:rPr lang="pt-BR" sz="6000" b="1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Grandes Números Senac 2018</a:t>
            </a:r>
            <a:endParaRPr lang="pt-BR" sz="6000" b="1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60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326</Words>
  <Application>Microsoft Office PowerPoint</Application>
  <PresentationFormat>Widescreen</PresentationFormat>
  <Paragraphs>62</Paragraphs>
  <Slides>13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8" baseType="lpstr">
      <vt:lpstr>Arial</vt:lpstr>
      <vt:lpstr>Brush Script MT</vt:lpstr>
      <vt:lpstr>Calibri</vt:lpstr>
      <vt:lpstr>Calibri Light</vt:lpstr>
      <vt:lpstr>Tema do Office</vt:lpstr>
      <vt:lpstr>Apresentação do PowerPoint</vt:lpstr>
      <vt:lpstr>Apresentação do PowerPoint</vt:lpstr>
      <vt:lpstr>Grandes Números Sesc 2018</vt:lpstr>
      <vt:lpstr>Apresentação do PowerPoint</vt:lpstr>
      <vt:lpstr>Grandes Números Sesc 2018</vt:lpstr>
      <vt:lpstr>Grandes Números Sesc 2018</vt:lpstr>
      <vt:lpstr>Grandes Números Sesc 2018</vt:lpstr>
      <vt:lpstr>Grandes Números Senac 2018</vt:lpstr>
      <vt:lpstr>Grandes Números Senac 2018</vt:lpstr>
      <vt:lpstr>Apresentação do PowerPoint</vt:lpstr>
      <vt:lpstr>Grandes Números Senac 2018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Ana Carolina Gomes Silveira</dc:creator>
  <cp:lastModifiedBy>Evento</cp:lastModifiedBy>
  <cp:revision>12</cp:revision>
  <dcterms:created xsi:type="dcterms:W3CDTF">2019-05-29T16:23:09Z</dcterms:created>
  <dcterms:modified xsi:type="dcterms:W3CDTF">2019-05-29T20:40:33Z</dcterms:modified>
</cp:coreProperties>
</file>