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5" r:id="rId7"/>
    <p:sldId id="268" r:id="rId8"/>
    <p:sldId id="260" r:id="rId9"/>
    <p:sldId id="264" r:id="rId10"/>
    <p:sldId id="262" r:id="rId11"/>
    <p:sldId id="263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506186" y="1256270"/>
            <a:ext cx="5250037" cy="55317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pt-B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pl. nº 3954/2015 - Art. 02º :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</a:rPr>
              <a:t>Comércio de alimentos em espaços públicos;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</a:rPr>
              <a:t>“</a:t>
            </a:r>
            <a:r>
              <a:rPr lang="pt-BR" b="1" dirty="0" err="1">
                <a:solidFill>
                  <a:schemeClr val="tx1"/>
                </a:solidFill>
              </a:rPr>
              <a:t>Food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truck</a:t>
            </a:r>
            <a:r>
              <a:rPr lang="pt-BR" b="1" dirty="0">
                <a:solidFill>
                  <a:schemeClr val="tx1"/>
                </a:solidFill>
              </a:rPr>
              <a:t>”;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</a:rPr>
              <a:t>“</a:t>
            </a:r>
            <a:r>
              <a:rPr lang="pt-BR" b="1" dirty="0" err="1">
                <a:solidFill>
                  <a:schemeClr val="tx1"/>
                </a:solidFill>
              </a:rPr>
              <a:t>Food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Bike</a:t>
            </a:r>
            <a:r>
              <a:rPr lang="pt-BR" b="1" dirty="0">
                <a:solidFill>
                  <a:schemeClr val="tx1"/>
                </a:solidFill>
              </a:rPr>
              <a:t>”; e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</a:rPr>
              <a:t>“</a:t>
            </a:r>
            <a:r>
              <a:rPr lang="pt-BR" b="1" dirty="0" err="1">
                <a:solidFill>
                  <a:schemeClr val="tx1"/>
                </a:solidFill>
              </a:rPr>
              <a:t>Food</a:t>
            </a:r>
            <a:r>
              <a:rPr lang="pt-BR" b="1" dirty="0">
                <a:solidFill>
                  <a:schemeClr val="tx1"/>
                </a:solidFill>
              </a:rPr>
              <a:t> Trailer”.</a:t>
            </a:r>
          </a:p>
          <a:p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sz="4400" b="1" dirty="0"/>
          </a:p>
          <a:p>
            <a:pPr algn="ctr"/>
            <a:endParaRPr lang="pt-BR" sz="4400" b="1" dirty="0"/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6026311" y="1276276"/>
            <a:ext cx="5762917" cy="55317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pt-B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DECRETO MUNICIPAL nº 40.251/2015 – ART. 02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  <a:sym typeface="Wingdings" panose="05000000000000000000" pitchFamily="2" charset="2"/>
              </a:rPr>
              <a:t>SETUR/SUBVISA E SEOP; 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</a:rPr>
              <a:t>Participação de outros órgãos;</a:t>
            </a:r>
          </a:p>
          <a:p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sz="4400" b="1" dirty="0"/>
          </a:p>
          <a:p>
            <a:pPr algn="ctr"/>
            <a:endParaRPr lang="pt-BR" sz="4400" b="1" dirty="0"/>
          </a:p>
        </p:txBody>
      </p:sp>
      <p:sp>
        <p:nvSpPr>
          <p:cNvPr id="10" name="Retângulo 9"/>
          <p:cNvSpPr/>
          <p:nvPr/>
        </p:nvSpPr>
        <p:spPr>
          <a:xfrm>
            <a:off x="281995" y="240632"/>
            <a:ext cx="1028975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BR" sz="4000" b="1" cap="none" spc="0" dirty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AUDIÊNCIA PÚBLICA EM 04/10/2016</a:t>
            </a:r>
          </a:p>
        </p:txBody>
      </p:sp>
    </p:spTree>
    <p:extLst>
      <p:ext uri="{BB962C8B-B14F-4D97-AF65-F5344CB8AC3E}">
        <p14:creationId xmlns:p14="http://schemas.microsoft.com/office/powerpoint/2010/main" val="2294418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90053" y="1256270"/>
            <a:ext cx="11152218" cy="55317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pt-B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Sugestões no texto do projeto de lei nº 3954/2015 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  <a:sym typeface="Wingdings" panose="05000000000000000000" pitchFamily="2" charset="2"/>
              </a:rPr>
              <a:t>art. 09º.:</a:t>
            </a:r>
          </a:p>
          <a:p>
            <a:pPr algn="just">
              <a:lnSpc>
                <a:spcPct val="200000"/>
              </a:lnSpc>
              <a:spcBef>
                <a:spcPts val="0"/>
              </a:spcBef>
            </a:pPr>
            <a:r>
              <a:rPr lang="pt-BR" b="1" dirty="0">
                <a:solidFill>
                  <a:schemeClr val="tx1"/>
                </a:solidFill>
                <a:sym typeface="Wingdings" panose="05000000000000000000" pitchFamily="2" charset="2"/>
              </a:rPr>
              <a:t>a)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inclusão da participação dos bombeiros no plano de prevenção contra incêndio – </a:t>
            </a:r>
            <a:r>
              <a:rPr lang="pt-B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ppci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e </a:t>
            </a:r>
          </a:p>
          <a:p>
            <a:pPr algn="just">
              <a:lnSpc>
                <a:spcPct val="200000"/>
              </a:lnSpc>
              <a:spcBef>
                <a:spcPts val="0"/>
              </a:spcBef>
            </a:pP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pt-BR" b="1" dirty="0">
                <a:solidFill>
                  <a:schemeClr val="tx1"/>
                </a:solidFill>
                <a:sym typeface="Wingdings" panose="05000000000000000000" pitchFamily="2" charset="2"/>
              </a:rPr>
              <a:t>) 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PREVISÃO DE criação de convênios COM DEMAIS ÓRGÃOS PÚBLICOS E PRIVADOS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 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endParaRPr lang="pt-BR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sz="4400" b="1" dirty="0"/>
          </a:p>
          <a:p>
            <a:pPr algn="ctr"/>
            <a:endParaRPr lang="pt-BR" sz="4400" b="1" dirty="0"/>
          </a:p>
        </p:txBody>
      </p:sp>
      <p:sp>
        <p:nvSpPr>
          <p:cNvPr id="5" name="Subtítulo 6"/>
          <p:cNvSpPr>
            <a:spLocks noGrp="1"/>
          </p:cNvSpPr>
          <p:nvPr>
            <p:ph type="subTitle" idx="1"/>
          </p:nvPr>
        </p:nvSpPr>
        <p:spPr>
          <a:xfrm>
            <a:off x="818815" y="299035"/>
            <a:ext cx="960855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BR" sz="4000" b="1" cap="none" spc="0" dirty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AUDIÊNCIA PÚBLICA EM 04/10/2016</a:t>
            </a:r>
          </a:p>
        </p:txBody>
      </p:sp>
    </p:spTree>
    <p:extLst>
      <p:ext uri="{BB962C8B-B14F-4D97-AF65-F5344CB8AC3E}">
        <p14:creationId xmlns:p14="http://schemas.microsoft.com/office/powerpoint/2010/main" val="296197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90053" y="1256270"/>
            <a:ext cx="11152218" cy="55317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pt-BR" b="1" dirty="0">
                <a:solidFill>
                  <a:schemeClr val="tx1"/>
                </a:solidFill>
              </a:rPr>
              <a:t>Sugestões no texto do projeto de lei nº 3954/2015 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  <a:sym typeface="Wingdings" panose="05000000000000000000" pitchFamily="2" charset="2"/>
              </a:rPr>
              <a:t>art. 10º.: </a:t>
            </a:r>
          </a:p>
          <a:p>
            <a:pPr algn="just">
              <a:lnSpc>
                <a:spcPct val="200000"/>
              </a:lnSpc>
              <a:spcBef>
                <a:spcPts val="0"/>
              </a:spcBef>
            </a:pPr>
            <a:r>
              <a:rPr lang="pt-BR" b="1" dirty="0">
                <a:solidFill>
                  <a:schemeClr val="tx1"/>
                </a:solidFill>
                <a:sym typeface="Wingdings" panose="05000000000000000000" pitchFamily="2" charset="2"/>
              </a:rPr>
              <a:t>a)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inclusão de outras normas vigentes. 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 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endParaRPr lang="pt-BR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sz="4400" b="1" dirty="0"/>
          </a:p>
          <a:p>
            <a:pPr algn="ctr"/>
            <a:endParaRPr lang="pt-BR" sz="4400" b="1" dirty="0"/>
          </a:p>
        </p:txBody>
      </p:sp>
      <p:sp>
        <p:nvSpPr>
          <p:cNvPr id="5" name="Subtítulo 6"/>
          <p:cNvSpPr txBox="1">
            <a:spLocks/>
          </p:cNvSpPr>
          <p:nvPr/>
        </p:nvSpPr>
        <p:spPr>
          <a:xfrm>
            <a:off x="818815" y="299035"/>
            <a:ext cx="9608553" cy="70788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pt-BR" sz="4000" b="1" cap="none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AUDIÊNCIA PÚBLICA EM 04/10/2016</a:t>
            </a:r>
            <a:endParaRPr lang="pt-BR" sz="4000" b="1" cap="none" dirty="0">
              <a:ln/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0111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90053" y="1256270"/>
            <a:ext cx="11152218" cy="55317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pt-BR" b="1" dirty="0">
                <a:solidFill>
                  <a:schemeClr val="tx1"/>
                </a:solidFill>
              </a:rPr>
              <a:t>Sugestões no texto do projeto de lei nº 3954/2015 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Limitação de “</a:t>
            </a:r>
            <a:r>
              <a:rPr lang="pt-B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food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trucks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com a mesma marca, evitando a concorrência desleal </a:t>
            </a:r>
            <a:r>
              <a:rPr lang="pt-B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 O COMÉRCIO DE ALIMENTAÇÃO PREPARADA E BEBIDAS A VAREJO; 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</a:p>
          <a:p>
            <a:pPr marL="342900" indent="-342900" algn="just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PREVISÃO DE Criação de “</a:t>
            </a:r>
            <a:r>
              <a:rPr lang="pt-B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food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pt-B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parks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”, desde que em zonas específicas da cidade.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endParaRPr lang="pt-BR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sz="4400" b="1" dirty="0"/>
          </a:p>
          <a:p>
            <a:pPr algn="ctr"/>
            <a:endParaRPr lang="pt-BR" sz="4400" b="1" dirty="0"/>
          </a:p>
        </p:txBody>
      </p:sp>
      <p:sp>
        <p:nvSpPr>
          <p:cNvPr id="5" name="Subtítulo 6"/>
          <p:cNvSpPr txBox="1">
            <a:spLocks/>
          </p:cNvSpPr>
          <p:nvPr/>
        </p:nvSpPr>
        <p:spPr>
          <a:xfrm>
            <a:off x="818815" y="299035"/>
            <a:ext cx="9608553" cy="70788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pt-BR" sz="4000" b="1" cap="none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AUDIÊNCIA PÚBLICA EM 04/10/2016</a:t>
            </a:r>
            <a:endParaRPr lang="pt-BR" sz="4000" b="1" cap="none" dirty="0">
              <a:ln/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498114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90053" y="1256270"/>
            <a:ext cx="11152218" cy="55317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>
              <a:lnSpc>
                <a:spcPct val="200000"/>
              </a:lnSpc>
              <a:spcBef>
                <a:spcPts val="0"/>
              </a:spcBef>
            </a:pPr>
            <a:r>
              <a:rPr lang="pt-BR" sz="16600" b="1" dirty="0" smtClean="0">
                <a:solidFill>
                  <a:schemeClr val="tx1"/>
                </a:solidFill>
              </a:rPr>
              <a:t>FIM</a:t>
            </a:r>
            <a:endParaRPr lang="pt-BR" sz="1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Wingdings" panose="05000000000000000000" pitchFamily="2" charset="2"/>
            </a:endParaRP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endParaRPr lang="pt-BR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sz="4400" b="1" dirty="0"/>
          </a:p>
          <a:p>
            <a:pPr algn="ctr"/>
            <a:endParaRPr lang="pt-BR" sz="4400" b="1" dirty="0"/>
          </a:p>
        </p:txBody>
      </p:sp>
      <p:sp>
        <p:nvSpPr>
          <p:cNvPr id="5" name="Subtítulo 6"/>
          <p:cNvSpPr txBox="1">
            <a:spLocks/>
          </p:cNvSpPr>
          <p:nvPr/>
        </p:nvSpPr>
        <p:spPr>
          <a:xfrm>
            <a:off x="818815" y="299035"/>
            <a:ext cx="9608553" cy="70788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pt-BR" sz="4000" b="1" cap="none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AUDIÊNCIA PÚBLICA EM 04/10/2016</a:t>
            </a:r>
            <a:endParaRPr lang="pt-BR" sz="4000" b="1" cap="none" dirty="0">
              <a:ln/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0502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63285" y="1256270"/>
            <a:ext cx="4974129" cy="55317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pt-B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pl. nº 3954/2015  nº Art. 03º - </a:t>
            </a:r>
            <a:r>
              <a:rPr lang="pt-BR" b="1" dirty="0">
                <a:solidFill>
                  <a:schemeClr val="tx1"/>
                </a:solidFill>
              </a:rPr>
              <a:t>aplicação :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</a:rPr>
              <a:t>comercialização de alimentos manipulados; e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</a:rPr>
              <a:t>barracas desmontáveis.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sz="4400" b="1" dirty="0"/>
          </a:p>
          <a:p>
            <a:pPr algn="ctr"/>
            <a:endParaRPr lang="pt-BR" sz="4400" b="1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5437414" y="1256270"/>
            <a:ext cx="6546039" cy="5531708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pt-B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DECRETO MUNICIPAL nº 40.251/2015 – </a:t>
            </a:r>
            <a:r>
              <a:rPr lang="pt-BR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ARTs</a:t>
            </a:r>
            <a:r>
              <a:rPr lang="pt-B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04 e 05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rgbClr val="FF0000"/>
              </a:solidFill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rgbClr val="FF0000"/>
              </a:solidFill>
            </a:endParaRP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</a:rPr>
              <a:t>Alvará de autorização especial;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</a:rPr>
              <a:t>Em nome da pessoa jurídica;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</a:rPr>
              <a:t>Projeto </a:t>
            </a:r>
            <a:r>
              <a:rPr lang="pt-BR" b="1" dirty="0" err="1">
                <a:solidFill>
                  <a:schemeClr val="tx1"/>
                </a:solidFill>
              </a:rPr>
              <a:t>pré</a:t>
            </a:r>
            <a:r>
              <a:rPr lang="pt-BR" b="1" dirty="0">
                <a:solidFill>
                  <a:schemeClr val="tx1"/>
                </a:solidFill>
              </a:rPr>
              <a:t> aprovado; e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</a:rPr>
              <a:t>Sorteio público.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pt-BR" b="1" dirty="0">
                <a:solidFill>
                  <a:srgbClr val="FF0000"/>
                </a:solidFill>
              </a:rPr>
              <a:t>;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sz="4400" b="1" dirty="0"/>
          </a:p>
          <a:p>
            <a:pPr algn="ctr"/>
            <a:endParaRPr lang="pt-BR" sz="4400" b="1" dirty="0"/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818815" y="299035"/>
            <a:ext cx="960855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BR" sz="4000" b="1" cap="none" spc="0" dirty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AUDIÊNCIA PÚBLICA EM 04/10/2016</a:t>
            </a:r>
          </a:p>
        </p:txBody>
      </p:sp>
    </p:spTree>
    <p:extLst>
      <p:ext uri="{BB962C8B-B14F-4D97-AF65-F5344CB8AC3E}">
        <p14:creationId xmlns:p14="http://schemas.microsoft.com/office/powerpoint/2010/main" val="286954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310243" y="1256270"/>
            <a:ext cx="5520931" cy="553170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55000" lnSpcReduction="2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pt-BR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pl. nº 3954/2015 - Art. 04º distância: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sz="3200" b="1" dirty="0">
              <a:solidFill>
                <a:schemeClr val="tx1"/>
              </a:solidFill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sz="3200" b="1" dirty="0">
              <a:solidFill>
                <a:schemeClr val="tx1"/>
              </a:solidFill>
            </a:endParaRPr>
          </a:p>
          <a:p>
            <a:pPr marL="457200" indent="-4572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sz="3600" b="1" dirty="0">
                <a:solidFill>
                  <a:schemeClr val="tx1"/>
                </a:solidFill>
              </a:rPr>
              <a:t>300 (trezentos) metros de qualquer comércio fixo de alimentos; </a:t>
            </a:r>
          </a:p>
          <a:p>
            <a:pPr marL="457200" indent="-4572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sz="3600" b="1" dirty="0">
                <a:solidFill>
                  <a:schemeClr val="tx1"/>
                </a:solidFill>
              </a:rPr>
              <a:t>400 (quatrocentos) metros comércio de alimentos similares e ressalvadas determinações da legislação estadual, distrital ou municipal;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sz="4400" b="1" dirty="0"/>
          </a:p>
          <a:p>
            <a:pPr algn="ctr"/>
            <a:endParaRPr lang="pt-BR" sz="4400" b="1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5984286" y="1256270"/>
            <a:ext cx="5772285" cy="55317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pt-B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DECRETO MUNICIPAL nº 40.251/2015</a:t>
            </a:r>
            <a:r>
              <a:rPr lang="pt-BR" b="1" dirty="0">
                <a:solidFill>
                  <a:schemeClr val="tx1"/>
                </a:solidFill>
              </a:rPr>
              <a:t> – </a:t>
            </a:r>
            <a:r>
              <a:rPr lang="pt-BR" b="1" dirty="0" err="1">
                <a:solidFill>
                  <a:schemeClr val="tx1"/>
                </a:solidFill>
              </a:rPr>
              <a:t>ARTs</a:t>
            </a:r>
            <a:r>
              <a:rPr lang="pt-BR" b="1" dirty="0">
                <a:solidFill>
                  <a:schemeClr val="tx1"/>
                </a:solidFill>
              </a:rPr>
              <a:t>. 08 e 09. áreas e módulos.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endParaRPr lang="pt-BR" b="1" dirty="0">
              <a:solidFill>
                <a:schemeClr val="tx1"/>
              </a:solidFill>
            </a:endParaRP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</a:rPr>
              <a:t>Áreas de estacionamento;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</a:rPr>
              <a:t>Um módulo por </a:t>
            </a:r>
            <a:r>
              <a:rPr lang="pt-BR" b="1" dirty="0" err="1">
                <a:solidFill>
                  <a:schemeClr val="tx1"/>
                </a:solidFill>
              </a:rPr>
              <a:t>pj</a:t>
            </a:r>
            <a:r>
              <a:rPr lang="pt-BR" b="1" dirty="0">
                <a:solidFill>
                  <a:schemeClr val="tx1"/>
                </a:solidFill>
              </a:rPr>
              <a:t>. Em cada módulo, no mínimo 04 e no máximo 07;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pt-BR" b="1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sz="4400" b="1" dirty="0"/>
          </a:p>
          <a:p>
            <a:pPr algn="ctr"/>
            <a:endParaRPr lang="pt-BR" sz="4400" b="1" dirty="0"/>
          </a:p>
        </p:txBody>
      </p:sp>
      <p:sp>
        <p:nvSpPr>
          <p:cNvPr id="7" name="Subtítulo 6"/>
          <p:cNvSpPr txBox="1">
            <a:spLocks/>
          </p:cNvSpPr>
          <p:nvPr/>
        </p:nvSpPr>
        <p:spPr>
          <a:xfrm>
            <a:off x="818815" y="299035"/>
            <a:ext cx="9608553" cy="70788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pt-BR" sz="4000" b="1" cap="none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AUDIÊNCIA PÚBLICA EM 04/10/2016</a:t>
            </a:r>
            <a:endParaRPr lang="pt-BR" sz="4000" b="1" cap="none" dirty="0">
              <a:ln/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50847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163286" y="1256270"/>
            <a:ext cx="5622917" cy="55317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pt-B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pl. nº 3954/2015 - Art. 06º 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pt-BR" b="1" dirty="0">
                <a:solidFill>
                  <a:schemeClr val="tx1"/>
                </a:solidFill>
              </a:rPr>
              <a:t>poder público. disciplinamento: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</a:rPr>
              <a:t>licenças;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</a:rPr>
              <a:t>Permanência eventual ou permanente;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</a:rPr>
              <a:t>Art. 30, I e II, da Constituição Federal;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sz="4400" b="1" dirty="0"/>
          </a:p>
          <a:p>
            <a:pPr algn="ctr"/>
            <a:endParaRPr lang="pt-BR" sz="4400" b="1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5786202" y="1256270"/>
            <a:ext cx="5937711" cy="55317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pt-B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DECRETO MUNICIPAL nº 40.251/2015 </a:t>
            </a:r>
            <a:r>
              <a:rPr lang="pt-BR" b="1" dirty="0">
                <a:solidFill>
                  <a:schemeClr val="tx1"/>
                </a:solidFill>
              </a:rPr>
              <a:t>– </a:t>
            </a:r>
            <a:r>
              <a:rPr lang="pt-BR" b="1" dirty="0" err="1">
                <a:solidFill>
                  <a:schemeClr val="tx1"/>
                </a:solidFill>
              </a:rPr>
              <a:t>ARTs</a:t>
            </a:r>
            <a:r>
              <a:rPr lang="pt-BR" b="1" dirty="0">
                <a:solidFill>
                  <a:schemeClr val="tx1"/>
                </a:solidFill>
              </a:rPr>
              <a:t>. 10 e 11. remuneração. licenciamento.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endParaRPr lang="pt-BR" b="1" dirty="0">
              <a:solidFill>
                <a:schemeClr val="tx1"/>
              </a:solidFill>
            </a:endParaRP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</a:rPr>
              <a:t>remuneração mensal; 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</a:rPr>
              <a:t>Mesas e cadeiras;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</a:rPr>
              <a:t>Licenciamento privado. Decreto nº 29.881/2008;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sz="4400" b="1" dirty="0"/>
          </a:p>
          <a:p>
            <a:pPr algn="ctr"/>
            <a:endParaRPr lang="pt-BR" sz="4400" b="1" dirty="0"/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818815" y="299035"/>
            <a:ext cx="960855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BR" sz="4000" b="1" cap="none" spc="0" dirty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AUDIÊNCIA PÚBLICA EM 04/10/2016</a:t>
            </a:r>
          </a:p>
        </p:txBody>
      </p:sp>
    </p:spTree>
    <p:extLst>
      <p:ext uri="{BB962C8B-B14F-4D97-AF65-F5344CB8AC3E}">
        <p14:creationId xmlns:p14="http://schemas.microsoft.com/office/powerpoint/2010/main" val="1623044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90053" y="1256270"/>
            <a:ext cx="5341121" cy="55317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pt-B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pl. nº 3954/2015 - Art. 06º 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pt-BR" b="1" dirty="0">
                <a:solidFill>
                  <a:schemeClr val="tx1"/>
                </a:solidFill>
              </a:rPr>
              <a:t>Aplicação de normas.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 err="1">
                <a:solidFill>
                  <a:schemeClr val="tx1"/>
                </a:solidFill>
              </a:rPr>
              <a:t>Rdc</a:t>
            </a:r>
            <a:r>
              <a:rPr lang="pt-BR" b="1" dirty="0">
                <a:solidFill>
                  <a:schemeClr val="tx1"/>
                </a:solidFill>
              </a:rPr>
              <a:t> nº 216 da </a:t>
            </a:r>
            <a:r>
              <a:rPr lang="pt-BR" b="1" dirty="0" err="1">
                <a:solidFill>
                  <a:schemeClr val="tx1"/>
                </a:solidFill>
              </a:rPr>
              <a:t>anvisa</a:t>
            </a:r>
            <a:r>
              <a:rPr lang="pt-BR" b="1" dirty="0">
                <a:solidFill>
                  <a:schemeClr val="tx1"/>
                </a:solidFill>
              </a:rPr>
              <a:t>;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 err="1">
                <a:solidFill>
                  <a:schemeClr val="tx1"/>
                </a:solidFill>
              </a:rPr>
              <a:t>Rdc</a:t>
            </a:r>
            <a:r>
              <a:rPr lang="pt-BR" b="1" dirty="0">
                <a:solidFill>
                  <a:schemeClr val="tx1"/>
                </a:solidFill>
              </a:rPr>
              <a:t> nº 49 da </a:t>
            </a:r>
            <a:r>
              <a:rPr lang="pt-BR" b="1" dirty="0" err="1">
                <a:solidFill>
                  <a:schemeClr val="tx1"/>
                </a:solidFill>
              </a:rPr>
              <a:t>anvisa</a:t>
            </a:r>
            <a:r>
              <a:rPr lang="pt-BR" b="1" dirty="0">
                <a:solidFill>
                  <a:schemeClr val="tx1"/>
                </a:solidFill>
              </a:rPr>
              <a:t>;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</a:rPr>
              <a:t>art. 30, I e II, da Constituição Federal;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sz="4400" b="1" dirty="0"/>
          </a:p>
          <a:p>
            <a:pPr algn="ctr"/>
            <a:endParaRPr lang="pt-BR" sz="4400" b="1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5633356" y="1256270"/>
            <a:ext cx="6286501" cy="5531708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pt-B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DECRETO MUNICIPAL nº 40.251/2015 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pt-BR" b="1" dirty="0" err="1">
                <a:solidFill>
                  <a:schemeClr val="tx1"/>
                </a:solidFill>
              </a:rPr>
              <a:t>ARTs</a:t>
            </a:r>
            <a:r>
              <a:rPr lang="pt-BR" b="1" dirty="0">
                <a:solidFill>
                  <a:schemeClr val="tx1"/>
                </a:solidFill>
              </a:rPr>
              <a:t>. 18 ao 25.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endParaRPr lang="pt-BR" b="1" dirty="0">
              <a:solidFill>
                <a:schemeClr val="tx1"/>
              </a:solidFill>
            </a:endParaRP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endParaRPr lang="pt-BR" b="1" dirty="0">
              <a:solidFill>
                <a:schemeClr val="tx1"/>
              </a:solidFill>
            </a:endParaRP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</a:rPr>
              <a:t>Legislação sanitária: municipal, estadual e federal ; 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</a:rPr>
              <a:t>Boas práticas no preparo, transporte, armazenamento e comercialização;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</a:rPr>
              <a:t>procedência comprovada;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sz="4400" b="1" dirty="0"/>
          </a:p>
          <a:p>
            <a:pPr algn="ctr"/>
            <a:endParaRPr lang="pt-BR" sz="4400" b="1" dirty="0"/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818815" y="299035"/>
            <a:ext cx="960855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BR" sz="4000" b="1" cap="none" spc="0" dirty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AUDIÊNCIA PÚBLICA EM 04/10/2016</a:t>
            </a:r>
          </a:p>
        </p:txBody>
      </p:sp>
    </p:spTree>
    <p:extLst>
      <p:ext uri="{BB962C8B-B14F-4D97-AF65-F5344CB8AC3E}">
        <p14:creationId xmlns:p14="http://schemas.microsoft.com/office/powerpoint/2010/main" val="2093907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288759" y="1256270"/>
            <a:ext cx="5951620" cy="529606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sz="2200" b="1" dirty="0">
                <a:solidFill>
                  <a:schemeClr val="tx1"/>
                </a:solidFill>
              </a:rPr>
              <a:t>84 pontos. 26 bairros. 38 “</a:t>
            </a:r>
            <a:r>
              <a:rPr lang="pt-BR" sz="2200" b="1" dirty="0" err="1">
                <a:solidFill>
                  <a:schemeClr val="tx1"/>
                </a:solidFill>
              </a:rPr>
              <a:t>food</a:t>
            </a:r>
            <a:r>
              <a:rPr lang="pt-BR" sz="2200" b="1" dirty="0">
                <a:solidFill>
                  <a:schemeClr val="tx1"/>
                </a:solidFill>
              </a:rPr>
              <a:t> </a:t>
            </a:r>
            <a:r>
              <a:rPr lang="pt-BR" sz="2200" b="1" dirty="0" err="1">
                <a:solidFill>
                  <a:schemeClr val="tx1"/>
                </a:solidFill>
              </a:rPr>
              <a:t>trucks</a:t>
            </a:r>
            <a:r>
              <a:rPr lang="pt-BR" sz="2200" b="1" dirty="0">
                <a:solidFill>
                  <a:schemeClr val="tx1"/>
                </a:solidFill>
              </a:rPr>
              <a:t>”.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sz="2200" b="1" dirty="0">
                <a:solidFill>
                  <a:schemeClr val="tx1"/>
                </a:solidFill>
              </a:rPr>
              <a:t>200 “</a:t>
            </a:r>
            <a:r>
              <a:rPr lang="pt-BR" sz="2200" b="1" dirty="0" err="1">
                <a:solidFill>
                  <a:schemeClr val="tx1"/>
                </a:solidFill>
              </a:rPr>
              <a:t>food</a:t>
            </a:r>
            <a:r>
              <a:rPr lang="pt-BR" sz="2200" b="1" dirty="0">
                <a:solidFill>
                  <a:schemeClr val="tx1"/>
                </a:solidFill>
              </a:rPr>
              <a:t> </a:t>
            </a:r>
            <a:r>
              <a:rPr lang="pt-BR" sz="2200" b="1" dirty="0" err="1">
                <a:solidFill>
                  <a:schemeClr val="tx1"/>
                </a:solidFill>
              </a:rPr>
              <a:t>trucks</a:t>
            </a:r>
            <a:r>
              <a:rPr lang="pt-BR" sz="2200" b="1" dirty="0">
                <a:solidFill>
                  <a:schemeClr val="tx1"/>
                </a:solidFill>
              </a:rPr>
              <a:t>” no município. Número aproximado.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sz="2200" b="1" dirty="0">
                <a:solidFill>
                  <a:schemeClr val="tx1"/>
                </a:solidFill>
              </a:rPr>
              <a:t>Dimensões máximas: 7 metros de comprimento; 2,5 metros de largura e 3 de altura.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sz="2200" b="1" dirty="0">
                <a:solidFill>
                  <a:schemeClr val="tx1"/>
                </a:solidFill>
              </a:rPr>
              <a:t>Itinerante. Atuação. Ausência de atividade gastronômica.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endParaRPr lang="pt-BR" b="1" dirty="0">
              <a:solidFill>
                <a:schemeClr val="tx1"/>
              </a:solidFill>
            </a:endParaRP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sz="4400" b="1" dirty="0"/>
          </a:p>
          <a:p>
            <a:pPr algn="ctr"/>
            <a:endParaRPr lang="pt-BR" sz="4400" b="1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2"/>
          <a:srcRect l="50502" t="24038" r="4912" b="8792"/>
          <a:stretch/>
        </p:blipFill>
        <p:spPr>
          <a:xfrm>
            <a:off x="6397175" y="1706052"/>
            <a:ext cx="5466122" cy="463214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818815" y="299035"/>
            <a:ext cx="960855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BR" sz="4000" b="1" cap="none" spc="0" dirty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AUDIÊNCIA PÚBLICA EM 04/10/2016</a:t>
            </a:r>
          </a:p>
        </p:txBody>
      </p:sp>
    </p:spTree>
    <p:extLst>
      <p:ext uri="{BB962C8B-B14F-4D97-AF65-F5344CB8AC3E}">
        <p14:creationId xmlns:p14="http://schemas.microsoft.com/office/powerpoint/2010/main" val="1836841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288759" y="1256270"/>
            <a:ext cx="10923032" cy="529606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Lei estadual nº 7252/2016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sz="2200" b="1" dirty="0" smtClean="0">
                <a:solidFill>
                  <a:schemeClr val="tx1"/>
                </a:solidFill>
              </a:rPr>
              <a:t>Trailers, vans caminhões e veículos similares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sz="2200" b="1" dirty="0" smtClean="0">
                <a:solidFill>
                  <a:schemeClr val="tx1"/>
                </a:solidFill>
              </a:rPr>
              <a:t>A lei fala em permissão – art. 1º, § 2º</a:t>
            </a:r>
            <a:r>
              <a:rPr lang="pt-BR" sz="2200" b="1" dirty="0" smtClean="0">
                <a:solidFill>
                  <a:schemeClr val="tx1"/>
                </a:solidFill>
              </a:rPr>
              <a:t>.</a:t>
            </a:r>
            <a:endParaRPr lang="pt-BR" sz="2200" b="1" dirty="0">
              <a:solidFill>
                <a:schemeClr val="tx1"/>
              </a:solidFill>
            </a:endParaRP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sz="2200" b="1" dirty="0" smtClean="0">
                <a:solidFill>
                  <a:schemeClr val="tx1"/>
                </a:solidFill>
              </a:rPr>
              <a:t>Compatibilidade com as normas de trânsito e fluxo de pedestres – Art. 1º, inciso III. </a:t>
            </a:r>
            <a:endParaRPr lang="pt-BR" sz="2200" b="1" dirty="0">
              <a:solidFill>
                <a:schemeClr val="tx1"/>
              </a:solidFill>
            </a:endParaRP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  <a:tabLst>
                <a:tab pos="1611313" algn="l"/>
              </a:tabLst>
            </a:pPr>
            <a:r>
              <a:rPr lang="pt-BR" sz="2200" b="1" dirty="0" smtClean="0">
                <a:solidFill>
                  <a:schemeClr val="tx1"/>
                </a:solidFill>
              </a:rPr>
              <a:t>Políticas de incentivo – Art. 02º.</a:t>
            </a:r>
            <a:r>
              <a:rPr lang="pt-BR" sz="2200" b="1" dirty="0">
                <a:solidFill>
                  <a:schemeClr val="tx1"/>
                </a:solidFill>
              </a:rPr>
              <a:t> </a:t>
            </a:r>
            <a:r>
              <a:rPr lang="pt-BR" sz="2200" b="1" dirty="0" smtClean="0">
                <a:solidFill>
                  <a:schemeClr val="tx1"/>
                </a:solidFill>
              </a:rPr>
              <a:t>Demais municípios e entidades.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  <a:tabLst>
                <a:tab pos="1611313" algn="l"/>
              </a:tabLst>
            </a:pPr>
            <a:r>
              <a:rPr lang="pt-BR" sz="2200" b="1" dirty="0" smtClean="0">
                <a:solidFill>
                  <a:schemeClr val="tx1"/>
                </a:solidFill>
              </a:rPr>
              <a:t>Regime especial de tributação. Regulado pelo executivo. Art. 02º, §§ 04º e 05º.</a:t>
            </a:r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sz="4400" b="1" dirty="0"/>
          </a:p>
          <a:p>
            <a:pPr algn="ctr"/>
            <a:endParaRPr lang="pt-BR" sz="4400" b="1" dirty="0"/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818815" y="299035"/>
            <a:ext cx="960855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BR" sz="4000" b="1" cap="none" spc="0" dirty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AUDIÊNCIA PÚBLICA EM 04/10/2016</a:t>
            </a:r>
          </a:p>
        </p:txBody>
      </p:sp>
    </p:spTree>
    <p:extLst>
      <p:ext uri="{BB962C8B-B14F-4D97-AF65-F5344CB8AC3E}">
        <p14:creationId xmlns:p14="http://schemas.microsoft.com/office/powerpoint/2010/main" val="3284402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90053" y="1256270"/>
            <a:ext cx="11152218" cy="55317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pt-B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Sugestões no texto do projeto de lei nº 3954/2015 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  <a:sym typeface="Wingdings" panose="05000000000000000000" pitchFamily="2" charset="2"/>
              </a:rPr>
              <a:t>art. 06º.: </a:t>
            </a:r>
          </a:p>
          <a:p>
            <a:pPr algn="just">
              <a:lnSpc>
                <a:spcPct val="200000"/>
              </a:lnSpc>
              <a:spcBef>
                <a:spcPts val="0"/>
              </a:spcBef>
            </a:pPr>
            <a:r>
              <a:rPr lang="pt-BR" b="1" dirty="0">
                <a:solidFill>
                  <a:schemeClr val="tx1"/>
                </a:solidFill>
                <a:sym typeface="Wingdings" panose="05000000000000000000" pitchFamily="2" charset="2"/>
              </a:rPr>
              <a:t>a)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disciplinamento através de licitação; e </a:t>
            </a:r>
          </a:p>
          <a:p>
            <a:pPr algn="just">
              <a:lnSpc>
                <a:spcPct val="200000"/>
              </a:lnSpc>
              <a:spcBef>
                <a:spcPts val="0"/>
              </a:spcBef>
            </a:pPr>
            <a:r>
              <a:rPr lang="pt-BR" b="1" dirty="0">
                <a:solidFill>
                  <a:schemeClr val="tx1"/>
                </a:solidFill>
                <a:sym typeface="Wingdings" panose="05000000000000000000" pitchFamily="2" charset="2"/>
              </a:rPr>
              <a:t>b) 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regulação mediante decreto.</a:t>
            </a:r>
          </a:p>
          <a:p>
            <a:pPr algn="just">
              <a:lnSpc>
                <a:spcPct val="200000"/>
              </a:lnSpc>
              <a:spcBef>
                <a:spcPts val="0"/>
              </a:spcBef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b="1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endParaRPr lang="pt-BR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sz="4400" b="1" dirty="0"/>
          </a:p>
          <a:p>
            <a:pPr algn="ctr"/>
            <a:endParaRPr lang="pt-BR" sz="4400" b="1" dirty="0"/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818815" y="299035"/>
            <a:ext cx="960855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BR" sz="4000" b="1" cap="none" spc="0" dirty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AUDIÊNCIA PÚBLICA EM 04/10/2016</a:t>
            </a:r>
          </a:p>
        </p:txBody>
      </p:sp>
    </p:spTree>
    <p:extLst>
      <p:ext uri="{BB962C8B-B14F-4D97-AF65-F5344CB8AC3E}">
        <p14:creationId xmlns:p14="http://schemas.microsoft.com/office/powerpoint/2010/main" val="3247194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90053" y="1256270"/>
            <a:ext cx="11152218" cy="55317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pt-B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Sugestões no texto do projeto de lei nº 3954/2015 </a:t>
            </a:r>
          </a:p>
          <a:p>
            <a:pPr marL="342900" indent="-342900" algn="just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r>
              <a:rPr lang="pt-BR" b="1" dirty="0">
                <a:solidFill>
                  <a:schemeClr val="tx1"/>
                </a:solidFill>
                <a:sym typeface="Wingdings" panose="05000000000000000000" pitchFamily="2" charset="2"/>
              </a:rPr>
              <a:t>art. 07º.: </a:t>
            </a:r>
          </a:p>
          <a:p>
            <a:pPr algn="just">
              <a:lnSpc>
                <a:spcPct val="200000"/>
              </a:lnSpc>
              <a:spcBef>
                <a:spcPts val="0"/>
              </a:spcBef>
            </a:pPr>
            <a:r>
              <a:rPr lang="pt-BR" b="1" dirty="0">
                <a:solidFill>
                  <a:schemeClr val="tx1"/>
                </a:solidFill>
                <a:sym typeface="Wingdings" panose="05000000000000000000" pitchFamily="2" charset="2"/>
              </a:rPr>
              <a:t>a)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manipulação, o armazenamento, o transporte e a comercialização de alimentos deverão observar a legislação sanitária vigente no âmbito federal, estadual e municipal; e </a:t>
            </a:r>
          </a:p>
          <a:p>
            <a:pPr algn="just"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algn="just">
              <a:lnSpc>
                <a:spcPct val="200000"/>
              </a:lnSpc>
              <a:spcBef>
                <a:spcPts val="0"/>
              </a:spcBef>
            </a:pPr>
            <a:r>
              <a:rPr lang="pt-BR" b="1" dirty="0">
                <a:solidFill>
                  <a:schemeClr val="tx1"/>
                </a:solidFill>
                <a:sym typeface="Wingdings" panose="05000000000000000000" pitchFamily="2" charset="2"/>
              </a:rPr>
              <a:t>b) 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Substituição às menções específicas das resoluções. Da </a:t>
            </a:r>
            <a:r>
              <a:rPr lang="pt-B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anvisa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b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b="1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è"/>
            </a:pPr>
            <a:endParaRPr lang="pt-BR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sz="4400" b="1" dirty="0"/>
          </a:p>
          <a:p>
            <a:pPr algn="ctr"/>
            <a:endParaRPr lang="pt-BR" sz="4400" b="1" dirty="0"/>
          </a:p>
        </p:txBody>
      </p:sp>
      <p:sp>
        <p:nvSpPr>
          <p:cNvPr id="5" name="Subtítulo 6"/>
          <p:cNvSpPr>
            <a:spLocks noGrp="1"/>
          </p:cNvSpPr>
          <p:nvPr>
            <p:ph type="subTitle" idx="1"/>
          </p:nvPr>
        </p:nvSpPr>
        <p:spPr>
          <a:xfrm>
            <a:off x="818815" y="299035"/>
            <a:ext cx="960855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BR" sz="4000" b="1" cap="none" spc="0" dirty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AUDIÊNCIA PÚBLICA EM 04/10/2016</a:t>
            </a:r>
          </a:p>
        </p:txBody>
      </p:sp>
    </p:spTree>
    <p:extLst>
      <p:ext uri="{BB962C8B-B14F-4D97-AF65-F5344CB8AC3E}">
        <p14:creationId xmlns:p14="http://schemas.microsoft.com/office/powerpoint/2010/main" val="9646718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274</TotalTime>
  <Words>678</Words>
  <Application>Microsoft Office PowerPoint</Application>
  <PresentationFormat>Widescreen</PresentationFormat>
  <Paragraphs>136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Wingdings</vt:lpstr>
      <vt:lpstr>Wingdings 3</vt:lpstr>
      <vt:lpstr>Íon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– Comércio de alimentos em espaços públicos:</dc:title>
  <dc:creator>Julio Vieira de Mello</dc:creator>
  <cp:lastModifiedBy>Andressa Paranhos Guimarães</cp:lastModifiedBy>
  <cp:revision>30</cp:revision>
  <dcterms:created xsi:type="dcterms:W3CDTF">2016-10-03T15:58:15Z</dcterms:created>
  <dcterms:modified xsi:type="dcterms:W3CDTF">2016-10-04T17:37:34Z</dcterms:modified>
</cp:coreProperties>
</file>