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3"/>
  </p:notesMasterIdLst>
  <p:sldIdLst>
    <p:sldId id="256" r:id="rId2"/>
    <p:sldId id="346" r:id="rId3"/>
    <p:sldId id="352" r:id="rId4"/>
    <p:sldId id="347" r:id="rId5"/>
    <p:sldId id="348" r:id="rId6"/>
    <p:sldId id="351" r:id="rId7"/>
    <p:sldId id="349" r:id="rId8"/>
    <p:sldId id="350" r:id="rId9"/>
    <p:sldId id="360" r:id="rId10"/>
    <p:sldId id="361" r:id="rId11"/>
    <p:sldId id="362" r:id="rId12"/>
    <p:sldId id="356" r:id="rId13"/>
    <p:sldId id="353" r:id="rId14"/>
    <p:sldId id="354" r:id="rId15"/>
    <p:sldId id="355" r:id="rId16"/>
    <p:sldId id="357" r:id="rId17"/>
    <p:sldId id="358" r:id="rId18"/>
    <p:sldId id="365" r:id="rId19"/>
    <p:sldId id="364" r:id="rId20"/>
    <p:sldId id="363" r:id="rId21"/>
    <p:sldId id="261" r:id="rId22"/>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654"/>
    <a:srgbClr val="595959"/>
    <a:srgbClr val="FFFFFF"/>
    <a:srgbClr val="3FDE67"/>
    <a:srgbClr val="2E7D6E"/>
    <a:srgbClr val="39DF60"/>
    <a:srgbClr val="FFFFCC"/>
    <a:srgbClr val="36D75E"/>
    <a:srgbClr val="99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84296" autoAdjust="0"/>
  </p:normalViewPr>
  <p:slideViewPr>
    <p:cSldViewPr snapToGrid="0" snapToObjects="1">
      <p:cViewPr varScale="1">
        <p:scale>
          <a:sx n="98" d="100"/>
          <a:sy n="98" d="100"/>
        </p:scale>
        <p:origin x="1050" y="96"/>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na.org.br\arquivos\cna\sut\ASSUNTOS%20ECONOMICOS\CONAB\2019\Audi&#234;ncia%20P&#250;blica%20-%2012.06.2019\Contas%20Abertas\PE%20-%20CONAB%20-%202013%20ate%20mai2019.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isangela.lopes\Desktop\Cronogra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elisangela.lopes\Downloads\Capacidade_Estatica_10_06_20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 - CONAB - 2013 ate mai2019.xls]Plan1'!$D$2</c:f>
              <c:strCache>
                <c:ptCount val="1"/>
                <c:pt idx="0">
                  <c:v>Soma de Autorizado (IPCA)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 - CONAB - 2013 ate mai2019.xls]Plan1'!$A$3:$A$8</c:f>
              <c:numCache>
                <c:formatCode>General</c:formatCode>
                <c:ptCount val="6"/>
                <c:pt idx="0">
                  <c:v>2013</c:v>
                </c:pt>
                <c:pt idx="1">
                  <c:v>2014</c:v>
                </c:pt>
                <c:pt idx="2">
                  <c:v>2015</c:v>
                </c:pt>
                <c:pt idx="3">
                  <c:v>2016</c:v>
                </c:pt>
                <c:pt idx="4">
                  <c:v>2017</c:v>
                </c:pt>
                <c:pt idx="5">
                  <c:v>2018</c:v>
                </c:pt>
              </c:numCache>
            </c:numRef>
          </c:cat>
          <c:val>
            <c:numRef>
              <c:f>'[PE - CONAB - 2013 ate mai2019.xls]Plan1'!$D$3:$D$8</c:f>
              <c:numCache>
                <c:formatCode>#,##0.00</c:formatCode>
                <c:ptCount val="6"/>
                <c:pt idx="0">
                  <c:v>4510476751.9183807</c:v>
                </c:pt>
                <c:pt idx="1">
                  <c:v>4126027572.9939618</c:v>
                </c:pt>
                <c:pt idx="2">
                  <c:v>4007762443.9954453</c:v>
                </c:pt>
                <c:pt idx="3">
                  <c:v>4471927992.5469599</c:v>
                </c:pt>
                <c:pt idx="4">
                  <c:v>3379957535.6216602</c:v>
                </c:pt>
                <c:pt idx="5">
                  <c:v>2750978139.2110238</c:v>
                </c:pt>
              </c:numCache>
            </c:numRef>
          </c:val>
          <c:extLst xmlns:c16r2="http://schemas.microsoft.com/office/drawing/2015/06/chart">
            <c:ext xmlns:c16="http://schemas.microsoft.com/office/drawing/2014/chart" uri="{C3380CC4-5D6E-409C-BE32-E72D297353CC}">
              <c16:uniqueId val="{00000000-298B-4060-B157-BAD9B03C621D}"/>
            </c:ext>
          </c:extLst>
        </c:ser>
        <c:ser>
          <c:idx val="1"/>
          <c:order val="1"/>
          <c:tx>
            <c:strRef>
              <c:f>'[PE - CONAB - 2013 ate mai2019.xls]Plan1'!$I$2</c:f>
              <c:strCache>
                <c:ptCount val="1"/>
                <c:pt idx="0">
                  <c:v>Soma de Total Pago (IPCA)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arrow" panose="020B0606020202030204" pitchFamily="34" charset="0"/>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 - CONAB - 2013 ate mai2019.xls]Plan1'!$A$3:$A$8</c:f>
              <c:numCache>
                <c:formatCode>General</c:formatCode>
                <c:ptCount val="6"/>
                <c:pt idx="0">
                  <c:v>2013</c:v>
                </c:pt>
                <c:pt idx="1">
                  <c:v>2014</c:v>
                </c:pt>
                <c:pt idx="2">
                  <c:v>2015</c:v>
                </c:pt>
                <c:pt idx="3">
                  <c:v>2016</c:v>
                </c:pt>
                <c:pt idx="4">
                  <c:v>2017</c:v>
                </c:pt>
                <c:pt idx="5">
                  <c:v>2018</c:v>
                </c:pt>
              </c:numCache>
            </c:numRef>
          </c:cat>
          <c:val>
            <c:numRef>
              <c:f>'[PE - CONAB - 2013 ate mai2019.xls]Plan1'!$I$3:$I$8</c:f>
              <c:numCache>
                <c:formatCode>#,##0.00</c:formatCode>
                <c:ptCount val="6"/>
                <c:pt idx="0">
                  <c:v>2309734962.7333617</c:v>
                </c:pt>
                <c:pt idx="1">
                  <c:v>2455679305.3066645</c:v>
                </c:pt>
                <c:pt idx="2">
                  <c:v>1561533157.4613967</c:v>
                </c:pt>
                <c:pt idx="3">
                  <c:v>1576285408.4576235</c:v>
                </c:pt>
                <c:pt idx="4">
                  <c:v>1978429568.5075679</c:v>
                </c:pt>
                <c:pt idx="5">
                  <c:v>1417751945.2800651</c:v>
                </c:pt>
              </c:numCache>
            </c:numRef>
          </c:val>
          <c:extLst xmlns:c16r2="http://schemas.microsoft.com/office/drawing/2015/06/chart">
            <c:ext xmlns:c16="http://schemas.microsoft.com/office/drawing/2014/chart" uri="{C3380CC4-5D6E-409C-BE32-E72D297353CC}">
              <c16:uniqueId val="{00000001-298B-4060-B157-BAD9B03C621D}"/>
            </c:ext>
          </c:extLst>
        </c:ser>
        <c:dLbls>
          <c:showLegendKey val="0"/>
          <c:showVal val="0"/>
          <c:showCatName val="0"/>
          <c:showSerName val="0"/>
          <c:showPercent val="0"/>
          <c:showBubbleSize val="0"/>
        </c:dLbls>
        <c:gapWidth val="219"/>
        <c:overlap val="-27"/>
        <c:axId val="82655024"/>
        <c:axId val="82653456"/>
      </c:barChart>
      <c:catAx>
        <c:axId val="8265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t-BR"/>
          </a:p>
        </c:txPr>
        <c:crossAx val="82653456"/>
        <c:crosses val="autoZero"/>
        <c:auto val="1"/>
        <c:lblAlgn val="ctr"/>
        <c:lblOffset val="100"/>
        <c:noMultiLvlLbl val="0"/>
      </c:catAx>
      <c:valAx>
        <c:axId val="8265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t-BR"/>
          </a:p>
        </c:txPr>
        <c:crossAx val="82655024"/>
        <c:crosses val="autoZero"/>
        <c:crossBetween val="between"/>
        <c:dispUnits>
          <c:builtInUnit val="billions"/>
          <c:dispUnitsLbl>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r>
                    <a:rPr lang="en-US"/>
                    <a:t>R$ Bilhões</a:t>
                  </a:r>
                </a:p>
              </c:rich>
            </c:tx>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t-B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t-BR"/>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7683178283679"/>
          <c:y val="7.603161308770344E-2"/>
          <c:w val="0.85398036174274716"/>
          <c:h val="0.78304690730423321"/>
        </c:manualLayout>
      </c:layout>
      <c:barChart>
        <c:barDir val="col"/>
        <c:grouping val="clustered"/>
        <c:varyColors val="0"/>
        <c:ser>
          <c:idx val="0"/>
          <c:order val="0"/>
          <c:tx>
            <c:strRef>
              <c:f>'[PE - CONAB - 2013 ate mai2019.xls]Plan4'!$A$37</c:f>
              <c:strCache>
                <c:ptCount val="1"/>
                <c:pt idx="0">
                  <c:v>Atividade FIM</c:v>
                </c:pt>
              </c:strCache>
            </c:strRef>
          </c:tx>
          <c:spPr>
            <a:solidFill>
              <a:schemeClr val="accent1"/>
            </a:solidFill>
            <a:ln>
              <a:noFill/>
            </a:ln>
            <a:effectLst/>
          </c:spPr>
          <c:invertIfNegative val="0"/>
          <c:cat>
            <c:strRef>
              <c:f>'[PE - CONAB - 2013 ate mai2019.xls]Plan4'!$B$1:$F$1</c:f>
              <c:strCache>
                <c:ptCount val="5"/>
                <c:pt idx="0">
                  <c:v>2014</c:v>
                </c:pt>
                <c:pt idx="1">
                  <c:v>2015</c:v>
                </c:pt>
                <c:pt idx="2">
                  <c:v>2016</c:v>
                </c:pt>
                <c:pt idx="3">
                  <c:v>2017</c:v>
                </c:pt>
                <c:pt idx="4">
                  <c:v>2018</c:v>
                </c:pt>
              </c:strCache>
            </c:strRef>
          </c:cat>
          <c:val>
            <c:numRef>
              <c:f>'[PE - CONAB - 2013 ate mai2019.xls]Plan4'!$B$37:$F$37</c:f>
              <c:numCache>
                <c:formatCode>_("R$"* #,##0.00_);_("R$"* \(#,##0.00\);_("R$"* "-"??_);_(@_)</c:formatCode>
                <c:ptCount val="5"/>
                <c:pt idx="0">
                  <c:v>518795364.66000009</c:v>
                </c:pt>
                <c:pt idx="1">
                  <c:v>286083846.97000003</c:v>
                </c:pt>
                <c:pt idx="2">
                  <c:v>236072467.41</c:v>
                </c:pt>
                <c:pt idx="3">
                  <c:v>679639581.63</c:v>
                </c:pt>
                <c:pt idx="4">
                  <c:v>328939617.89999998</c:v>
                </c:pt>
              </c:numCache>
            </c:numRef>
          </c:val>
          <c:extLst xmlns:c16r2="http://schemas.microsoft.com/office/drawing/2015/06/chart">
            <c:ext xmlns:c16="http://schemas.microsoft.com/office/drawing/2014/chart" uri="{C3380CC4-5D6E-409C-BE32-E72D297353CC}">
              <c16:uniqueId val="{00000000-735B-41FE-9DB9-519ECF72FE07}"/>
            </c:ext>
          </c:extLst>
        </c:ser>
        <c:ser>
          <c:idx val="1"/>
          <c:order val="1"/>
          <c:tx>
            <c:strRef>
              <c:f>'[PE - CONAB - 2013 ate mai2019.xls]Plan4'!$A$38</c:f>
              <c:strCache>
                <c:ptCount val="1"/>
                <c:pt idx="0">
                  <c:v>Atividade MEIO</c:v>
                </c:pt>
              </c:strCache>
            </c:strRef>
          </c:tx>
          <c:spPr>
            <a:solidFill>
              <a:schemeClr val="accent2"/>
            </a:solidFill>
            <a:ln>
              <a:noFill/>
            </a:ln>
            <a:effectLst/>
          </c:spPr>
          <c:invertIfNegative val="0"/>
          <c:cat>
            <c:strRef>
              <c:f>'[PE - CONAB - 2013 ate mai2019.xls]Plan4'!$B$1:$F$1</c:f>
              <c:strCache>
                <c:ptCount val="5"/>
                <c:pt idx="0">
                  <c:v>2014</c:v>
                </c:pt>
                <c:pt idx="1">
                  <c:v>2015</c:v>
                </c:pt>
                <c:pt idx="2">
                  <c:v>2016</c:v>
                </c:pt>
                <c:pt idx="3">
                  <c:v>2017</c:v>
                </c:pt>
                <c:pt idx="4">
                  <c:v>2018</c:v>
                </c:pt>
              </c:strCache>
            </c:strRef>
          </c:cat>
          <c:val>
            <c:numRef>
              <c:f>'[PE - CONAB - 2013 ate mai2019.xls]Plan4'!$B$38:$F$38</c:f>
              <c:numCache>
                <c:formatCode>_("R$"* #,##0.00_);_("R$"* \(#,##0.00\);_("R$"* "-"??_);_(@_)</c:formatCode>
                <c:ptCount val="5"/>
                <c:pt idx="0">
                  <c:v>818963457.21000004</c:v>
                </c:pt>
                <c:pt idx="1">
                  <c:v>877145415.34000003</c:v>
                </c:pt>
                <c:pt idx="2">
                  <c:v>1033197402.14</c:v>
                </c:pt>
                <c:pt idx="3">
                  <c:v>1099897878.3199999</c:v>
                </c:pt>
                <c:pt idx="4">
                  <c:v>916414421.43000007</c:v>
                </c:pt>
              </c:numCache>
            </c:numRef>
          </c:val>
          <c:extLst xmlns:c16r2="http://schemas.microsoft.com/office/drawing/2015/06/chart">
            <c:ext xmlns:c16="http://schemas.microsoft.com/office/drawing/2014/chart" uri="{C3380CC4-5D6E-409C-BE32-E72D297353CC}">
              <c16:uniqueId val="{00000001-735B-41FE-9DB9-519ECF72FE07}"/>
            </c:ext>
          </c:extLst>
        </c:ser>
        <c:dLbls>
          <c:showLegendKey val="0"/>
          <c:showVal val="0"/>
          <c:showCatName val="0"/>
          <c:showSerName val="0"/>
          <c:showPercent val="0"/>
          <c:showBubbleSize val="0"/>
        </c:dLbls>
        <c:gapWidth val="219"/>
        <c:overlap val="-27"/>
        <c:axId val="221006224"/>
        <c:axId val="221010144"/>
      </c:barChart>
      <c:catAx>
        <c:axId val="22100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221010144"/>
        <c:crosses val="autoZero"/>
        <c:auto val="1"/>
        <c:lblAlgn val="ctr"/>
        <c:lblOffset val="100"/>
        <c:noMultiLvlLbl val="0"/>
      </c:catAx>
      <c:valAx>
        <c:axId val="221010144"/>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221006224"/>
        <c:crosses val="autoZero"/>
        <c:crossBetween val="between"/>
        <c:dispUnits>
          <c:builtInUnit val="millions"/>
          <c:dispUnitsLbl>
            <c:layout>
              <c:manualLayout>
                <c:xMode val="edge"/>
                <c:yMode val="edge"/>
                <c:x val="6.7858156149632042E-3"/>
                <c:y val="7.0667592488174863E-2"/>
              </c:manualLayout>
            </c:layout>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pt-BR" dirty="0"/>
                    <a:t>R$ Milhões</a:t>
                  </a:r>
                </a:p>
              </c:rich>
            </c:tx>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dispUnitsLbl>
        </c:dispUnits>
      </c:valAx>
      <c:spPr>
        <a:noFill/>
        <a:ln>
          <a:noFill/>
        </a:ln>
        <a:effectLst/>
      </c:spPr>
    </c:plotArea>
    <c:legend>
      <c:legendPos val="b"/>
      <c:layout>
        <c:manualLayout>
          <c:xMode val="edge"/>
          <c:yMode val="edge"/>
          <c:x val="0.20434970286674412"/>
          <c:y val="0.93855035140368637"/>
          <c:w val="0.6434560287649127"/>
          <c:h val="6.08532289320526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200"/>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Planilha2!$A$8</c:f>
              <c:strCache>
                <c:ptCount val="1"/>
                <c:pt idx="0">
                  <c:v>Produção de Grãos</c:v>
                </c:pt>
              </c:strCache>
            </c:strRef>
          </c:tx>
          <c:spPr>
            <a:ln w="28575" cap="rnd">
              <a:solidFill>
                <a:schemeClr val="accent6"/>
              </a:solidFill>
              <a:round/>
            </a:ln>
            <a:effectLst/>
          </c:spPr>
          <c:marker>
            <c:symbol val="none"/>
          </c:marker>
          <c:dLbls>
            <c:dLbl>
              <c:idx val="38"/>
              <c:layout>
                <c:manualLayout>
                  <c:x val="0"/>
                  <c:y val="-4.210526315789473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50000"/>
                        </a:schemeClr>
                      </a:solidFill>
                      <a:latin typeface="+mn-lt"/>
                      <a:ea typeface="+mn-ea"/>
                      <a:cs typeface="+mn-cs"/>
                    </a:defRPr>
                  </a:pPr>
                  <a:endParaRPr lang="pt-B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4DD-472F-9209-82FDDA78774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Planilha2!$B$7:$AN$7</c:f>
              <c:strCache>
                <c:ptCount val="39"/>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strCache>
            </c:strRef>
          </c:cat>
          <c:val>
            <c:numRef>
              <c:f>Planilha2!$B$8:$AN$8</c:f>
              <c:numCache>
                <c:formatCode>#,##0.0</c:formatCode>
                <c:ptCount val="39"/>
                <c:pt idx="0">
                  <c:v>52.212209999999999</c:v>
                </c:pt>
                <c:pt idx="1">
                  <c:v>50.861077999999999</c:v>
                </c:pt>
                <c:pt idx="2">
                  <c:v>47.654564000000001</c:v>
                </c:pt>
                <c:pt idx="3">
                  <c:v>52.431001000000002</c:v>
                </c:pt>
                <c:pt idx="4">
                  <c:v>58.143299000000006</c:v>
                </c:pt>
                <c:pt idx="5">
                  <c:v>53.925173999999991</c:v>
                </c:pt>
                <c:pt idx="6">
                  <c:v>64.949260999999993</c:v>
                </c:pt>
                <c:pt idx="7">
                  <c:v>66.307573000000005</c:v>
                </c:pt>
                <c:pt idx="8">
                  <c:v>71.487589999999997</c:v>
                </c:pt>
                <c:pt idx="9">
                  <c:v>58.280329999999999</c:v>
                </c:pt>
                <c:pt idx="10">
                  <c:v>57.8996</c:v>
                </c:pt>
                <c:pt idx="11">
                  <c:v>68.400100000000009</c:v>
                </c:pt>
                <c:pt idx="12">
                  <c:v>68.253199999999993</c:v>
                </c:pt>
                <c:pt idx="13">
                  <c:v>76.034999999999997</c:v>
                </c:pt>
                <c:pt idx="14">
                  <c:v>81.064899999999994</c:v>
                </c:pt>
                <c:pt idx="15">
                  <c:v>73.564700000000002</c:v>
                </c:pt>
                <c:pt idx="16">
                  <c:v>78.426699999999997</c:v>
                </c:pt>
                <c:pt idx="17">
                  <c:v>76.558703999999977</c:v>
                </c:pt>
                <c:pt idx="18">
                  <c:v>82.437887500000016</c:v>
                </c:pt>
                <c:pt idx="19">
                  <c:v>83.029930999999991</c:v>
                </c:pt>
                <c:pt idx="20">
                  <c:v>100.26687700000001</c:v>
                </c:pt>
                <c:pt idx="21">
                  <c:v>96.799000000000007</c:v>
                </c:pt>
                <c:pt idx="22">
                  <c:v>123.16800000000001</c:v>
                </c:pt>
                <c:pt idx="23">
                  <c:v>119.1142</c:v>
                </c:pt>
                <c:pt idx="24">
                  <c:v>114.69499999999999</c:v>
                </c:pt>
                <c:pt idx="25">
                  <c:v>122.53078278100001</c:v>
                </c:pt>
                <c:pt idx="26">
                  <c:v>131.75060000000002</c:v>
                </c:pt>
                <c:pt idx="27">
                  <c:v>144.13729999999998</c:v>
                </c:pt>
                <c:pt idx="28">
                  <c:v>135.1345</c:v>
                </c:pt>
                <c:pt idx="29">
                  <c:v>149.25489999999999</c:v>
                </c:pt>
                <c:pt idx="30">
                  <c:v>162.803</c:v>
                </c:pt>
                <c:pt idx="31">
                  <c:v>166.1721</c:v>
                </c:pt>
                <c:pt idx="32">
                  <c:v>188.65814660000004</c:v>
                </c:pt>
                <c:pt idx="33">
                  <c:v>193.62201000000002</c:v>
                </c:pt>
                <c:pt idx="34">
                  <c:v>207.77001160000003</c:v>
                </c:pt>
                <c:pt idx="35" formatCode="_(* #,##0.0_);_(* \(#,##0.0\);_(* &quot;-&quot;?_);_(@_)">
                  <c:v>186.61040320000001</c:v>
                </c:pt>
                <c:pt idx="36" formatCode="_(* #,##0.0_);_(* \(#,##0.0\);_(* &quot;-&quot;?_);_(@_)">
                  <c:v>237.6713522</c:v>
                </c:pt>
                <c:pt idx="37" formatCode="_(* #,##0.0_);_(* \(#,##0.0\);_(* &quot;-&quot;?_);_(@_)">
                  <c:v>227.67928520000001</c:v>
                </c:pt>
                <c:pt idx="38" formatCode="_(* #,##0.0_);_(* \(#,##0.0\);_(* \-?_);_(@_)">
                  <c:v>236.71758479999997</c:v>
                </c:pt>
              </c:numCache>
            </c:numRef>
          </c:val>
          <c:smooth val="0"/>
          <c:extLst xmlns:c16r2="http://schemas.microsoft.com/office/drawing/2015/06/chart">
            <c:ext xmlns:c16="http://schemas.microsoft.com/office/drawing/2014/chart" uri="{C3380CC4-5D6E-409C-BE32-E72D297353CC}">
              <c16:uniqueId val="{00000001-D4DD-472F-9209-82FDDA787743}"/>
            </c:ext>
          </c:extLst>
        </c:ser>
        <c:ser>
          <c:idx val="1"/>
          <c:order val="1"/>
          <c:tx>
            <c:strRef>
              <c:f>Planilha2!$A$9</c:f>
              <c:strCache>
                <c:ptCount val="1"/>
                <c:pt idx="0">
                  <c:v>Capacidade Estática</c:v>
                </c:pt>
              </c:strCache>
            </c:strRef>
          </c:tx>
          <c:spPr>
            <a:ln w="28575" cap="rnd">
              <a:solidFill>
                <a:schemeClr val="accent2"/>
              </a:solidFill>
              <a:round/>
            </a:ln>
            <a:effectLst/>
          </c:spPr>
          <c:marker>
            <c:symbol val="none"/>
          </c:marker>
          <c:dLbls>
            <c:dLbl>
              <c:idx val="38"/>
              <c:layout>
                <c:manualLayout>
                  <c:x val="0"/>
                  <c:y val="-4.21052631578947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4DD-472F-9209-82FDDA78774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50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Planilha2!$B$7:$AN$7</c:f>
              <c:strCache>
                <c:ptCount val="39"/>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strCache>
            </c:strRef>
          </c:cat>
          <c:val>
            <c:numRef>
              <c:f>Planilha2!$B$9:$AN$9</c:f>
              <c:numCache>
                <c:formatCode>_(* #,##0.0_);_(* \(#,##0.0\);_(* \-??_);_(@_)</c:formatCode>
                <c:ptCount val="39"/>
                <c:pt idx="0">
                  <c:v>40.448999999999998</c:v>
                </c:pt>
                <c:pt idx="1">
                  <c:v>45.811999999999998</c:v>
                </c:pt>
                <c:pt idx="2">
                  <c:v>49.473999999999997</c:v>
                </c:pt>
                <c:pt idx="3">
                  <c:v>52.698</c:v>
                </c:pt>
                <c:pt idx="4">
                  <c:v>56.21</c:v>
                </c:pt>
                <c:pt idx="5">
                  <c:v>59.920999999999999</c:v>
                </c:pt>
                <c:pt idx="6">
                  <c:v>62.238999999999997</c:v>
                </c:pt>
                <c:pt idx="7">
                  <c:v>66.887</c:v>
                </c:pt>
                <c:pt idx="8">
                  <c:v>71.293000000000006</c:v>
                </c:pt>
                <c:pt idx="9">
                  <c:v>73.373999999999995</c:v>
                </c:pt>
                <c:pt idx="10">
                  <c:v>76.506</c:v>
                </c:pt>
                <c:pt idx="11">
                  <c:v>77.213999999999999</c:v>
                </c:pt>
                <c:pt idx="12">
                  <c:v>68.710499999999996</c:v>
                </c:pt>
                <c:pt idx="13">
                  <c:v>71.547699999999992</c:v>
                </c:pt>
                <c:pt idx="14">
                  <c:v>86.978700000000003</c:v>
                </c:pt>
                <c:pt idx="15">
                  <c:v>88.988699999999994</c:v>
                </c:pt>
                <c:pt idx="16">
                  <c:v>89.011200000000002</c:v>
                </c:pt>
                <c:pt idx="17">
                  <c:v>89.7149</c:v>
                </c:pt>
                <c:pt idx="18">
                  <c:v>88.722700000000003</c:v>
                </c:pt>
                <c:pt idx="19">
                  <c:v>87.794899999999998</c:v>
                </c:pt>
                <c:pt idx="20">
                  <c:v>87.832999999999998</c:v>
                </c:pt>
                <c:pt idx="21">
                  <c:v>89.227000000000004</c:v>
                </c:pt>
                <c:pt idx="22">
                  <c:v>89.734200000000001</c:v>
                </c:pt>
                <c:pt idx="23">
                  <c:v>93.35860000000001</c:v>
                </c:pt>
                <c:pt idx="24">
                  <c:v>100.056</c:v>
                </c:pt>
                <c:pt idx="25">
                  <c:v>106.53869999999999</c:v>
                </c:pt>
                <c:pt idx="26">
                  <c:v>121.9877</c:v>
                </c:pt>
                <c:pt idx="27">
                  <c:v>123.4015</c:v>
                </c:pt>
                <c:pt idx="28">
                  <c:v>128.48439999999999</c:v>
                </c:pt>
                <c:pt idx="29">
                  <c:v>130.7808</c:v>
                </c:pt>
                <c:pt idx="30">
                  <c:v>137.82820000000001</c:v>
                </c:pt>
                <c:pt idx="31">
                  <c:v>140.45641599999999</c:v>
                </c:pt>
                <c:pt idx="32">
                  <c:v>142.4821</c:v>
                </c:pt>
                <c:pt idx="33">
                  <c:v>145.48546200000007</c:v>
                </c:pt>
                <c:pt idx="34">
                  <c:v>149.50656300000006</c:v>
                </c:pt>
                <c:pt idx="35">
                  <c:v>152.35526800000005</c:v>
                </c:pt>
                <c:pt idx="36">
                  <c:v>157.62461999999999</c:v>
                </c:pt>
                <c:pt idx="37">
                  <c:v>162.31748999999999</c:v>
                </c:pt>
                <c:pt idx="38">
                  <c:v>166.8</c:v>
                </c:pt>
              </c:numCache>
            </c:numRef>
          </c:val>
          <c:smooth val="0"/>
          <c:extLst xmlns:c16r2="http://schemas.microsoft.com/office/drawing/2015/06/chart">
            <c:ext xmlns:c16="http://schemas.microsoft.com/office/drawing/2014/chart" uri="{C3380CC4-5D6E-409C-BE32-E72D297353CC}">
              <c16:uniqueId val="{00000003-D4DD-472F-9209-82FDDA787743}"/>
            </c:ext>
          </c:extLst>
        </c:ser>
        <c:ser>
          <c:idx val="2"/>
          <c:order val="2"/>
          <c:tx>
            <c:strRef>
              <c:f>Planilha2!$A$10</c:f>
              <c:strCache>
                <c:ptCount val="1"/>
                <c:pt idx="0">
                  <c:v>Déficit</c:v>
                </c:pt>
              </c:strCache>
            </c:strRef>
          </c:tx>
          <c:spPr>
            <a:ln w="28575" cap="rnd">
              <a:solidFill>
                <a:srgbClr val="C00000"/>
              </a:solidFill>
              <a:round/>
            </a:ln>
            <a:effectLst/>
          </c:spPr>
          <c:marker>
            <c:symbol val="none"/>
          </c:marker>
          <c:dLbls>
            <c:dLbl>
              <c:idx val="38"/>
              <c:layout>
                <c:manualLayout>
                  <c:x val="0"/>
                  <c:y val="4.4912280701754285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mn-lt"/>
                      <a:ea typeface="+mn-ea"/>
                      <a:cs typeface="+mn-cs"/>
                    </a:defRPr>
                  </a:pPr>
                  <a:endParaRPr lang="pt-B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4DD-472F-9209-82FDDA78774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Planilha2!$B$7:$AN$7</c:f>
              <c:strCache>
                <c:ptCount val="39"/>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pt idx="35">
                  <c:v>2015/16</c:v>
                </c:pt>
                <c:pt idx="36">
                  <c:v>2016/17</c:v>
                </c:pt>
                <c:pt idx="37">
                  <c:v>2017/18</c:v>
                </c:pt>
                <c:pt idx="38">
                  <c:v>2018/19*</c:v>
                </c:pt>
              </c:strCache>
            </c:strRef>
          </c:cat>
          <c:val>
            <c:numRef>
              <c:f>Planilha2!$B$10:$AN$10</c:f>
              <c:numCache>
                <c:formatCode>_-* #,##0.0_-;\-* #,##0.0_-;_-* "-"?_-;_-@_-</c:formatCode>
                <c:ptCount val="39"/>
                <c:pt idx="0">
                  <c:v>-11.763210000000001</c:v>
                </c:pt>
                <c:pt idx="1">
                  <c:v>-5.0490780000000015</c:v>
                </c:pt>
                <c:pt idx="2">
                  <c:v>1.8194359999999961</c:v>
                </c:pt>
                <c:pt idx="3">
                  <c:v>0.26699899999999843</c:v>
                </c:pt>
                <c:pt idx="4">
                  <c:v>-1.9332990000000052</c:v>
                </c:pt>
                <c:pt idx="5">
                  <c:v>5.9958260000000081</c:v>
                </c:pt>
                <c:pt idx="6">
                  <c:v>-2.7102609999999956</c:v>
                </c:pt>
                <c:pt idx="7">
                  <c:v>0.57942699999999547</c:v>
                </c:pt>
                <c:pt idx="8">
                  <c:v>-0.19458999999999094</c:v>
                </c:pt>
                <c:pt idx="9">
                  <c:v>15.093669999999996</c:v>
                </c:pt>
                <c:pt idx="10">
                  <c:v>18.606400000000001</c:v>
                </c:pt>
                <c:pt idx="11">
                  <c:v>8.8138999999999896</c:v>
                </c:pt>
                <c:pt idx="12">
                  <c:v>0.45730000000000359</c:v>
                </c:pt>
                <c:pt idx="13">
                  <c:v>-4.4873000000000047</c:v>
                </c:pt>
                <c:pt idx="14">
                  <c:v>5.913800000000009</c:v>
                </c:pt>
                <c:pt idx="15">
                  <c:v>15.423999999999992</c:v>
                </c:pt>
                <c:pt idx="16">
                  <c:v>10.584500000000006</c:v>
                </c:pt>
                <c:pt idx="17">
                  <c:v>13.156196000000023</c:v>
                </c:pt>
                <c:pt idx="18">
                  <c:v>6.2848124999999868</c:v>
                </c:pt>
                <c:pt idx="19">
                  <c:v>4.7649690000000078</c:v>
                </c:pt>
                <c:pt idx="20">
                  <c:v>-12.43387700000001</c:v>
                </c:pt>
                <c:pt idx="21">
                  <c:v>-7.5720000000000027</c:v>
                </c:pt>
                <c:pt idx="22">
                  <c:v>-33.433800000000005</c:v>
                </c:pt>
                <c:pt idx="23">
                  <c:v>-25.755599999999987</c:v>
                </c:pt>
                <c:pt idx="24">
                  <c:v>-14.638999999999996</c:v>
                </c:pt>
                <c:pt idx="25">
                  <c:v>-15.992082781000022</c:v>
                </c:pt>
                <c:pt idx="26">
                  <c:v>-9.7629000000000161</c:v>
                </c:pt>
                <c:pt idx="27">
                  <c:v>-20.735799999999983</c:v>
                </c:pt>
                <c:pt idx="28">
                  <c:v>-6.650100000000009</c:v>
                </c:pt>
                <c:pt idx="29">
                  <c:v>-18.474099999999993</c:v>
                </c:pt>
                <c:pt idx="30">
                  <c:v>-24.974799999999988</c:v>
                </c:pt>
                <c:pt idx="31">
                  <c:v>-25.71568400000001</c:v>
                </c:pt>
                <c:pt idx="32">
                  <c:v>-46.176046600000035</c:v>
                </c:pt>
                <c:pt idx="33">
                  <c:v>-48.136547999999948</c:v>
                </c:pt>
                <c:pt idx="34">
                  <c:v>-58.263448599999975</c:v>
                </c:pt>
                <c:pt idx="35">
                  <c:v>-34.255135199999955</c:v>
                </c:pt>
                <c:pt idx="36">
                  <c:v>-80.046732200000008</c:v>
                </c:pt>
                <c:pt idx="37">
                  <c:v>-65.361795200000017</c:v>
                </c:pt>
                <c:pt idx="38">
                  <c:v>-69.917584799999958</c:v>
                </c:pt>
              </c:numCache>
            </c:numRef>
          </c:val>
          <c:smooth val="0"/>
          <c:extLst xmlns:c16r2="http://schemas.microsoft.com/office/drawing/2015/06/chart">
            <c:ext xmlns:c16="http://schemas.microsoft.com/office/drawing/2014/chart" uri="{C3380CC4-5D6E-409C-BE32-E72D297353CC}">
              <c16:uniqueId val="{00000005-D4DD-472F-9209-82FDDA787743}"/>
            </c:ext>
          </c:extLst>
        </c:ser>
        <c:dLbls>
          <c:showLegendKey val="0"/>
          <c:showVal val="0"/>
          <c:showCatName val="0"/>
          <c:showSerName val="0"/>
          <c:showPercent val="0"/>
          <c:showBubbleSize val="0"/>
        </c:dLbls>
        <c:smooth val="0"/>
        <c:axId val="82653848"/>
        <c:axId val="82659336"/>
      </c:lineChart>
      <c:catAx>
        <c:axId val="8265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2659336"/>
        <c:crosses val="autoZero"/>
        <c:auto val="1"/>
        <c:lblAlgn val="ctr"/>
        <c:lblOffset val="100"/>
        <c:noMultiLvlLbl val="0"/>
      </c:catAx>
      <c:valAx>
        <c:axId val="82659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82653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Capacidade_Estatica_10_06_2019!$I$5:$I$6</c:f>
              <c:strCache>
                <c:ptCount val="2"/>
                <c:pt idx="0">
                  <c:v>Total</c:v>
                </c:pt>
                <c:pt idx="1">
                  <c:v> Capacidade (t) </c:v>
                </c:pt>
              </c:strCache>
            </c:strRef>
          </c:tx>
          <c:spPr>
            <a:solidFill>
              <a:schemeClr val="accent2"/>
            </a:solidFill>
            <a:ln>
              <a:noFill/>
            </a:ln>
            <a:effectLst/>
          </c:spPr>
          <c:invertIfNegative val="0"/>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Capacidade_Estatica_10_06_2019!$I$7:$I$19</c:f>
            </c:numRef>
          </c:val>
          <c:extLst xmlns:c16r2="http://schemas.microsoft.com/office/drawing/2015/06/chart">
            <c:ext xmlns:c16="http://schemas.microsoft.com/office/drawing/2014/chart" uri="{C3380CC4-5D6E-409C-BE32-E72D297353CC}">
              <c16:uniqueId val="{00000000-6099-42BC-884F-440CCE6C8F54}"/>
            </c:ext>
          </c:extLst>
        </c:ser>
        <c:ser>
          <c:idx val="1"/>
          <c:order val="1"/>
          <c:tx>
            <c:strRef>
              <c:f>Capacidade_Estatica_10_06_2019!$J$5:$J$6</c:f>
              <c:strCache>
                <c:ptCount val="2"/>
                <c:pt idx="0">
                  <c:v>Total</c:v>
                </c:pt>
                <c:pt idx="1">
                  <c:v> Arma </c:v>
                </c:pt>
              </c:strCache>
            </c:strRef>
          </c:tx>
          <c:spPr>
            <a:solidFill>
              <a:schemeClr val="accent4"/>
            </a:solidFill>
            <a:ln>
              <a:noFill/>
            </a:ln>
            <a:effectLst/>
          </c:spPr>
          <c:invertIfNegative val="0"/>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Capacidade_Estatica_10_06_2019!$J$7:$J$19</c:f>
            </c:numRef>
          </c:val>
          <c:extLst xmlns:c16r2="http://schemas.microsoft.com/office/drawing/2015/06/chart">
            <c:ext xmlns:c16="http://schemas.microsoft.com/office/drawing/2014/chart" uri="{C3380CC4-5D6E-409C-BE32-E72D297353CC}">
              <c16:uniqueId val="{00000001-6099-42BC-884F-440CCE6C8F54}"/>
            </c:ext>
          </c:extLst>
        </c:ser>
        <c:ser>
          <c:idx val="2"/>
          <c:order val="2"/>
          <c:tx>
            <c:strRef>
              <c:f>Capacidade_Estatica_10_06_2019!$K$5:$K$6</c:f>
              <c:strCache>
                <c:ptCount val="2"/>
                <c:pt idx="0">
                  <c:v>Total</c:v>
                </c:pt>
                <c:pt idx="1">
                  <c:v> Arma </c:v>
                </c:pt>
              </c:strCache>
            </c:strRef>
          </c:tx>
          <c:spPr>
            <a:solidFill>
              <a:schemeClr val="accent6"/>
            </a:solidFill>
            <a:ln>
              <a:noFill/>
            </a:ln>
            <a:effectLst/>
          </c:spPr>
          <c:invertIfNegative val="0"/>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Capacidade_Estatica_10_06_2019!$K$7:$K$19</c:f>
            </c:numRef>
          </c:val>
          <c:extLst xmlns:c16r2="http://schemas.microsoft.com/office/drawing/2015/06/chart">
            <c:ext xmlns:c16="http://schemas.microsoft.com/office/drawing/2014/chart" uri="{C3380CC4-5D6E-409C-BE32-E72D297353CC}">
              <c16:uniqueId val="{00000002-6099-42BC-884F-440CCE6C8F54}"/>
            </c:ext>
          </c:extLst>
        </c:ser>
        <c:ser>
          <c:idx val="3"/>
          <c:order val="3"/>
          <c:tx>
            <c:strRef>
              <c:f>Capacidade_Estatica_10_06_2019!$L$5:$L$6</c:f>
              <c:strCache>
                <c:ptCount val="2"/>
                <c:pt idx="0">
                  <c:v>Total</c:v>
                </c:pt>
                <c:pt idx="1">
                  <c:v> Produção Grãos </c:v>
                </c:pt>
              </c:strCache>
            </c:strRef>
          </c:tx>
          <c:spPr>
            <a:solidFill>
              <a:schemeClr val="accent6">
                <a:lumMod val="75000"/>
              </a:schemeClr>
            </a:solidFill>
            <a:ln>
              <a:noFill/>
            </a:ln>
            <a:effectLst/>
          </c:spPr>
          <c:invertIfNegative val="0"/>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Capacidade_Estatica_10_06_2019!$L$7:$L$19</c:f>
              <c:numCache>
                <c:formatCode>_(* #,##0.00_);_(* \(#,##0.00\);_(* "-"??_);_(@_)</c:formatCode>
                <c:ptCount val="13"/>
                <c:pt idx="0">
                  <c:v>65.447699999999998</c:v>
                </c:pt>
                <c:pt idx="1">
                  <c:v>22.6904</c:v>
                </c:pt>
                <c:pt idx="2">
                  <c:v>18.4466</c:v>
                </c:pt>
                <c:pt idx="3">
                  <c:v>36.235596799999996</c:v>
                </c:pt>
                <c:pt idx="4">
                  <c:v>35.226687999999996</c:v>
                </c:pt>
                <c:pt idx="5">
                  <c:v>13.762700000000001</c:v>
                </c:pt>
                <c:pt idx="6">
                  <c:v>4.1873000000000005</c:v>
                </c:pt>
                <c:pt idx="7">
                  <c:v>8.1359999999999992</c:v>
                </c:pt>
                <c:pt idx="8">
                  <c:v>5.383</c:v>
                </c:pt>
                <c:pt idx="9">
                  <c:v>4.8301999999999996</c:v>
                </c:pt>
                <c:pt idx="10">
                  <c:v>2.4230999999999998</c:v>
                </c:pt>
                <c:pt idx="11">
                  <c:v>2.0879000000000003</c:v>
                </c:pt>
                <c:pt idx="12">
                  <c:v>6.5852999999999993</c:v>
                </c:pt>
              </c:numCache>
            </c:numRef>
          </c:val>
          <c:extLst xmlns:c16r2="http://schemas.microsoft.com/office/drawing/2015/06/chart">
            <c:ext xmlns:c16="http://schemas.microsoft.com/office/drawing/2014/chart" uri="{C3380CC4-5D6E-409C-BE32-E72D297353CC}">
              <c16:uniqueId val="{00000003-6099-42BC-884F-440CCE6C8F54}"/>
            </c:ext>
          </c:extLst>
        </c:ser>
        <c:ser>
          <c:idx val="4"/>
          <c:order val="4"/>
          <c:tx>
            <c:strRef>
              <c:f>Capacidade_Estatica_10_06_2019!$M$5:$M$6</c:f>
              <c:strCache>
                <c:ptCount val="2"/>
                <c:pt idx="0">
                  <c:v>Total</c:v>
                </c:pt>
                <c:pt idx="1">
                  <c:v> Armazéns </c:v>
                </c:pt>
              </c:strCache>
            </c:strRef>
          </c:tx>
          <c:spPr>
            <a:solidFill>
              <a:srgbClr val="FF9900"/>
            </a:solidFill>
            <a:ln>
              <a:noFill/>
            </a:ln>
            <a:effectLst/>
          </c:spPr>
          <c:invertIfNegative val="0"/>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Capacidade_Estatica_10_06_2019!$M$7:$M$19</c:f>
              <c:numCache>
                <c:formatCode>_(* #,##0.00_);_(* \(#,##0.00\);_(* "-"??_);_(@_)</c:formatCode>
                <c:ptCount val="13"/>
                <c:pt idx="0">
                  <c:v>37.660367000000001</c:v>
                </c:pt>
                <c:pt idx="1">
                  <c:v>13.504608000000001</c:v>
                </c:pt>
                <c:pt idx="2">
                  <c:v>9.5792610000000007</c:v>
                </c:pt>
                <c:pt idx="3">
                  <c:v>29.663198000000001</c:v>
                </c:pt>
                <c:pt idx="4">
                  <c:v>29.598044999999999</c:v>
                </c:pt>
                <c:pt idx="5">
                  <c:v>9.9562999999999988</c:v>
                </c:pt>
                <c:pt idx="6">
                  <c:v>1.0983240000000001</c:v>
                </c:pt>
                <c:pt idx="7">
                  <c:v>5.0974530000000007</c:v>
                </c:pt>
                <c:pt idx="8">
                  <c:v>2.8048839999999999</c:v>
                </c:pt>
                <c:pt idx="9">
                  <c:v>2.288068</c:v>
                </c:pt>
                <c:pt idx="10">
                  <c:v>1.2242139999999999</c:v>
                </c:pt>
                <c:pt idx="11">
                  <c:v>1.1421880000000002</c:v>
                </c:pt>
                <c:pt idx="12">
                  <c:v>5.8659120000000007</c:v>
                </c:pt>
              </c:numCache>
            </c:numRef>
          </c:val>
          <c:extLst xmlns:c16r2="http://schemas.microsoft.com/office/drawing/2015/06/chart">
            <c:ext xmlns:c16="http://schemas.microsoft.com/office/drawing/2014/chart" uri="{C3380CC4-5D6E-409C-BE32-E72D297353CC}">
              <c16:uniqueId val="{00000004-6099-42BC-884F-440CCE6C8F54}"/>
            </c:ext>
          </c:extLst>
        </c:ser>
        <c:ser>
          <c:idx val="5"/>
          <c:order val="5"/>
          <c:tx>
            <c:strRef>
              <c:f>Capacidade_Estatica_10_06_2019!$N$5:$N$6</c:f>
              <c:strCache>
                <c:ptCount val="2"/>
                <c:pt idx="0">
                  <c:v>Total</c:v>
                </c:pt>
                <c:pt idx="1">
                  <c:v> Deficit </c:v>
                </c:pt>
              </c:strCache>
            </c:strRef>
          </c:tx>
          <c:spPr>
            <a:solidFill>
              <a:srgbClr val="C00000"/>
            </a:solidFill>
            <a:ln>
              <a:noFill/>
            </a:ln>
            <a:effectLst/>
          </c:spPr>
          <c:invertIfNegative val="0"/>
          <c:dPt>
            <c:idx val="2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6-6099-42BC-884F-440CCE6C8F54}"/>
              </c:ext>
            </c:extLst>
          </c:dPt>
          <c:dPt>
            <c:idx val="2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8-6099-42BC-884F-440CCE6C8F54}"/>
              </c:ext>
            </c:extLst>
          </c:dPt>
          <c:dPt>
            <c:idx val="2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A-6099-42BC-884F-440CCE6C8F54}"/>
              </c:ext>
            </c:extLst>
          </c:dPt>
          <c:dPt>
            <c:idx val="2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C-6099-42BC-884F-440CCE6C8F54}"/>
              </c:ext>
            </c:extLst>
          </c:dPt>
          <c:dPt>
            <c:idx val="2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E-6099-42BC-884F-440CCE6C8F54}"/>
              </c:ext>
            </c:extLst>
          </c:dPt>
          <c:dLbls>
            <c:dLbl>
              <c:idx val="8"/>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099-42BC-884F-440CCE6C8F54}"/>
                </c:ext>
                <c:ext xmlns:c15="http://schemas.microsoft.com/office/drawing/2012/chart" uri="{CE6537A1-D6FC-4f65-9D91-7224C49458BB}">
                  <c15:spPr xmlns:c15="http://schemas.microsoft.com/office/drawing/2012/chart">
                    <a:prstGeom prst="rect">
                      <a:avLst/>
                    </a:prstGeom>
                  </c15:spPr>
                </c:ext>
              </c:extLst>
            </c:dLbl>
            <c:dLbl>
              <c:idx val="9"/>
              <c:layout>
                <c:manualLayout>
                  <c:x val="-3.7480717351416814E-3"/>
                  <c:y val="-5.80140558967635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099-42BC-884F-440CCE6C8F54}"/>
                </c:ext>
                <c:ext xmlns:c15="http://schemas.microsoft.com/office/drawing/2012/chart" uri="{CE6537A1-D6FC-4f65-9D91-7224C49458BB}"/>
              </c:extLst>
            </c:dLbl>
            <c:dLbl>
              <c:idx val="10"/>
              <c:layout>
                <c:manualLayout>
                  <c:x val="0"/>
                  <c:y val="-3.00638750819950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099-42BC-884F-440CCE6C8F54}"/>
                </c:ext>
                <c:ext xmlns:c15="http://schemas.microsoft.com/office/drawing/2012/chart" uri="{CE6537A1-D6FC-4f65-9D91-7224C49458BB}"/>
              </c:extLst>
            </c:dLbl>
            <c:dLbl>
              <c:idx val="11"/>
              <c:layout>
                <c:manualLayout>
                  <c:x val="1.4241209305181643E-3"/>
                  <c:y val="-3.00638750819950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099-42BC-884F-440CCE6C8F54}"/>
                </c:ext>
                <c:ext xmlns:c15="http://schemas.microsoft.com/office/drawing/2012/chart" uri="{CE6537A1-D6FC-4f65-9D91-7224C49458BB}"/>
              </c:extLst>
            </c:dLbl>
            <c:dLbl>
              <c:idx val="12"/>
              <c:layout>
                <c:manualLayout>
                  <c:x val="1.4241209305181643E-3"/>
                  <c:y val="-3.00638750819950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099-42BC-884F-440CCE6C8F5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Capacidade_Estatica_10_06_2019!$A$7:$H$19</c:f>
              <c:strCache>
                <c:ptCount val="13"/>
                <c:pt idx="0">
                  <c:v>MT</c:v>
                </c:pt>
                <c:pt idx="1">
                  <c:v>GO</c:v>
                </c:pt>
                <c:pt idx="2">
                  <c:v>MS</c:v>
                </c:pt>
                <c:pt idx="3">
                  <c:v>PR</c:v>
                </c:pt>
                <c:pt idx="4">
                  <c:v>RS</c:v>
                </c:pt>
                <c:pt idx="5">
                  <c:v>MG</c:v>
                </c:pt>
                <c:pt idx="6">
                  <c:v>PI</c:v>
                </c:pt>
                <c:pt idx="7">
                  <c:v>BA</c:v>
                </c:pt>
                <c:pt idx="8">
                  <c:v>MA</c:v>
                </c:pt>
                <c:pt idx="9">
                  <c:v>TO</c:v>
                </c:pt>
                <c:pt idx="10">
                  <c:v>PA</c:v>
                </c:pt>
                <c:pt idx="11">
                  <c:v>RO</c:v>
                </c:pt>
                <c:pt idx="12">
                  <c:v>SC</c:v>
                </c:pt>
              </c:strCache>
            </c:strRef>
          </c:cat>
          <c:val>
            <c:numRef>
              <c:f>Capacidade_Estatica_10_06_2019!$N$7:$N$19</c:f>
              <c:numCache>
                <c:formatCode>_(* #,##0.00_);_(* \(#,##0.00\);_(* "-"??_);_(@_)</c:formatCode>
                <c:ptCount val="13"/>
                <c:pt idx="0">
                  <c:v>-27.787333000000007</c:v>
                </c:pt>
                <c:pt idx="1">
                  <c:v>-9.1857920000000011</c:v>
                </c:pt>
                <c:pt idx="2">
                  <c:v>-8.8673389999999976</c:v>
                </c:pt>
                <c:pt idx="3">
                  <c:v>-6.5723987999999993</c:v>
                </c:pt>
                <c:pt idx="4">
                  <c:v>-5.6286429999999967</c:v>
                </c:pt>
                <c:pt idx="5">
                  <c:v>-3.8064000000000013</c:v>
                </c:pt>
                <c:pt idx="6">
                  <c:v>-3.0889760000000002</c:v>
                </c:pt>
                <c:pt idx="7">
                  <c:v>-3.0385469999999994</c:v>
                </c:pt>
                <c:pt idx="8">
                  <c:v>-2.5781160000000001</c:v>
                </c:pt>
                <c:pt idx="9">
                  <c:v>-2.5421319999999996</c:v>
                </c:pt>
                <c:pt idx="10">
                  <c:v>-1.1988859999999999</c:v>
                </c:pt>
                <c:pt idx="11">
                  <c:v>-0.945712</c:v>
                </c:pt>
                <c:pt idx="12">
                  <c:v>-0.71938799999999903</c:v>
                </c:pt>
              </c:numCache>
            </c:numRef>
          </c:val>
          <c:extLst xmlns:c16r2="http://schemas.microsoft.com/office/drawing/2015/06/chart">
            <c:ext xmlns:c16="http://schemas.microsoft.com/office/drawing/2014/chart" uri="{C3380CC4-5D6E-409C-BE32-E72D297353CC}">
              <c16:uniqueId val="{00000012-6099-42BC-884F-440CCE6C8F54}"/>
            </c:ext>
          </c:extLst>
        </c:ser>
        <c:dLbls>
          <c:showLegendKey val="0"/>
          <c:showVal val="0"/>
          <c:showCatName val="0"/>
          <c:showSerName val="0"/>
          <c:showPercent val="0"/>
          <c:showBubbleSize val="0"/>
        </c:dLbls>
        <c:gapWidth val="219"/>
        <c:overlap val="-27"/>
        <c:axId val="82659728"/>
        <c:axId val="82652280"/>
      </c:barChart>
      <c:catAx>
        <c:axId val="826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82652280"/>
        <c:crosses val="autoZero"/>
        <c:auto val="1"/>
        <c:lblAlgn val="ctr"/>
        <c:lblOffset val="100"/>
        <c:noMultiLvlLbl val="0"/>
      </c:catAx>
      <c:valAx>
        <c:axId val="82652280"/>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8265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FE753-4064-4750-B08A-C8C6E5A6959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8EFF0B41-DC9B-444E-B651-590A1F183FF2}">
      <dgm:prSet phldrT="[Texto]" custT="1"/>
      <dgm:spPr/>
      <dgm:t>
        <a:bodyPr/>
        <a:lstStyle/>
        <a:p>
          <a:r>
            <a:rPr lang="pt-BR" sz="2000" dirty="0"/>
            <a:t>Recursos Financeiros da CONAB</a:t>
          </a:r>
        </a:p>
      </dgm:t>
    </dgm:pt>
    <dgm:pt modelId="{EED0DA6A-31E1-4A3C-9056-825EEB5314D5}" type="parTrans" cxnId="{FF4E77A4-F00C-45CA-A5C9-35BCED294234}">
      <dgm:prSet/>
      <dgm:spPr/>
      <dgm:t>
        <a:bodyPr/>
        <a:lstStyle/>
        <a:p>
          <a:endParaRPr lang="pt-BR" sz="2000"/>
        </a:p>
      </dgm:t>
    </dgm:pt>
    <dgm:pt modelId="{187D6D4B-BFA7-4939-9453-3F4D5190F052}" type="sibTrans" cxnId="{FF4E77A4-F00C-45CA-A5C9-35BCED294234}">
      <dgm:prSet/>
      <dgm:spPr/>
      <dgm:t>
        <a:bodyPr/>
        <a:lstStyle/>
        <a:p>
          <a:endParaRPr lang="pt-BR" sz="2000"/>
        </a:p>
      </dgm:t>
    </dgm:pt>
    <dgm:pt modelId="{A7BA16E5-45AB-4B6F-AFE0-3A4B540EB0E8}">
      <dgm:prSet phldrT="[Texto]" custT="1"/>
      <dgm:spPr/>
      <dgm:t>
        <a:bodyPr/>
        <a:lstStyle/>
        <a:p>
          <a:pPr>
            <a:buFont typeface="Wingdings" panose="05000000000000000000" pitchFamily="2" charset="2"/>
            <a:buChar char="§"/>
          </a:pPr>
          <a:r>
            <a:rPr lang="pt-BR" sz="2000" dirty="0">
              <a:latin typeface="Garamond" panose="02020404030301010803" pitchFamily="18" charset="0"/>
              <a:ea typeface="Ubuntu" charset="0"/>
              <a:cs typeface="Ubuntu" charset="0"/>
            </a:rPr>
            <a:t>Transferências da União, por conta das </a:t>
          </a:r>
          <a:r>
            <a:rPr lang="pt-BR" sz="2000" b="1" dirty="0">
              <a:latin typeface="Garamond" panose="02020404030301010803" pitchFamily="18" charset="0"/>
              <a:ea typeface="Ubuntu" charset="0"/>
              <a:cs typeface="Ubuntu" charset="0"/>
            </a:rPr>
            <a:t>dotações orçament</a:t>
          </a:r>
          <a:r>
            <a:rPr lang="pt-BR" sz="2000" dirty="0">
              <a:latin typeface="Garamond" panose="02020404030301010803" pitchFamily="18" charset="0"/>
              <a:ea typeface="Ubuntu" charset="0"/>
              <a:cs typeface="Ubuntu" charset="0"/>
            </a:rPr>
            <a:t>árias consignadas na Lei Orçamentária Anual.</a:t>
          </a:r>
        </a:p>
      </dgm:t>
    </dgm:pt>
    <dgm:pt modelId="{E7B11575-80CF-4D5D-9E2F-6D928DCCF5DD}" type="parTrans" cxnId="{16CB3AC9-E794-41B6-8EDA-D0831DA6AF89}">
      <dgm:prSet/>
      <dgm:spPr/>
      <dgm:t>
        <a:bodyPr/>
        <a:lstStyle/>
        <a:p>
          <a:endParaRPr lang="pt-BR" sz="2000"/>
        </a:p>
      </dgm:t>
    </dgm:pt>
    <dgm:pt modelId="{D31E8B39-5864-47B4-87F6-A6F56AF130F0}" type="sibTrans" cxnId="{16CB3AC9-E794-41B6-8EDA-D0831DA6AF89}">
      <dgm:prSet/>
      <dgm:spPr/>
      <dgm:t>
        <a:bodyPr/>
        <a:lstStyle/>
        <a:p>
          <a:endParaRPr lang="pt-BR" sz="2000"/>
        </a:p>
      </dgm:t>
    </dgm:pt>
    <dgm:pt modelId="{02DEE9A9-2191-44AD-9A98-2905AE81A204}">
      <dgm:prSet phldrT="[Texto]" custT="1"/>
      <dgm:spPr/>
      <dgm:t>
        <a:bodyPr/>
        <a:lstStyle/>
        <a:p>
          <a:pPr>
            <a:buFont typeface="Wingdings" panose="05000000000000000000" pitchFamily="2" charset="2"/>
            <a:buChar char="§"/>
          </a:pPr>
          <a:r>
            <a:rPr lang="pt-BR" sz="2000" dirty="0">
              <a:latin typeface="Garamond" panose="02020404030301010803" pitchFamily="18" charset="0"/>
              <a:ea typeface="Ubuntu" charset="0"/>
              <a:cs typeface="Ubuntu" charset="0"/>
            </a:rPr>
            <a:t>Remuneração pela </a:t>
          </a:r>
          <a:r>
            <a:rPr lang="pt-BR" sz="2000" b="1" dirty="0">
              <a:latin typeface="Garamond" panose="02020404030301010803" pitchFamily="18" charset="0"/>
              <a:ea typeface="Ubuntu" charset="0"/>
              <a:cs typeface="Ubuntu" charset="0"/>
            </a:rPr>
            <a:t>prestação de serviços </a:t>
          </a:r>
          <a:r>
            <a:rPr lang="pt-BR" sz="2000" dirty="0">
              <a:latin typeface="Garamond" panose="02020404030301010803" pitchFamily="18" charset="0"/>
              <a:ea typeface="Ubuntu" charset="0"/>
              <a:cs typeface="Ubuntu" charset="0"/>
            </a:rPr>
            <a:t>à União e aos órgãos e entidades públicas ou privadas, internos e externas, mediante convênios, contratos, acordos e ajustes.</a:t>
          </a:r>
        </a:p>
      </dgm:t>
    </dgm:pt>
    <dgm:pt modelId="{D3AE7AD4-D378-4F6E-A1D1-B4659033F27C}" type="parTrans" cxnId="{F500FB6E-A85E-4CFD-8244-0E0B9ED08571}">
      <dgm:prSet/>
      <dgm:spPr/>
      <dgm:t>
        <a:bodyPr/>
        <a:lstStyle/>
        <a:p>
          <a:endParaRPr lang="pt-BR" sz="2000"/>
        </a:p>
      </dgm:t>
    </dgm:pt>
    <dgm:pt modelId="{3928E525-0706-488F-84A4-5CEEDC75588B}" type="sibTrans" cxnId="{F500FB6E-A85E-4CFD-8244-0E0B9ED08571}">
      <dgm:prSet/>
      <dgm:spPr/>
      <dgm:t>
        <a:bodyPr/>
        <a:lstStyle/>
        <a:p>
          <a:endParaRPr lang="pt-BR" sz="2000"/>
        </a:p>
      </dgm:t>
    </dgm:pt>
    <dgm:pt modelId="{F44251E5-AC6E-42E5-B7F7-8E24AD20FC9A}">
      <dgm:prSet phldrT="[Texto]" custT="1"/>
      <dgm:spPr/>
      <dgm:t>
        <a:bodyPr/>
        <a:lstStyle/>
        <a:p>
          <a:pPr>
            <a:buFont typeface="Wingdings" panose="05000000000000000000" pitchFamily="2" charset="2"/>
            <a:buChar char="§"/>
          </a:pPr>
          <a:r>
            <a:rPr lang="pt-BR" sz="2000" b="1" dirty="0">
              <a:latin typeface="Garamond" panose="02020404030301010803" pitchFamily="18" charset="0"/>
              <a:ea typeface="Ubuntu" charset="0"/>
              <a:cs typeface="Ubuntu" charset="0"/>
            </a:rPr>
            <a:t>Prestação de serviços a terceiros </a:t>
          </a:r>
          <a:r>
            <a:rPr lang="pt-BR" sz="2000" dirty="0">
              <a:latin typeface="Garamond" panose="02020404030301010803" pitchFamily="18" charset="0"/>
              <a:ea typeface="Ubuntu" charset="0"/>
              <a:cs typeface="Ubuntu" charset="0"/>
            </a:rPr>
            <a:t>e comercialização de produtos.</a:t>
          </a:r>
        </a:p>
      </dgm:t>
    </dgm:pt>
    <dgm:pt modelId="{8F9AB149-2817-4D31-BDC8-F664EE5A2EA1}" type="parTrans" cxnId="{E1DE0DD6-9C16-48B7-89C0-3DA3344CE132}">
      <dgm:prSet/>
      <dgm:spPr/>
      <dgm:t>
        <a:bodyPr/>
        <a:lstStyle/>
        <a:p>
          <a:endParaRPr lang="pt-BR" sz="2000"/>
        </a:p>
      </dgm:t>
    </dgm:pt>
    <dgm:pt modelId="{E9A069CB-5013-4328-BB41-F0C8D9A6C76B}" type="sibTrans" cxnId="{E1DE0DD6-9C16-48B7-89C0-3DA3344CE132}">
      <dgm:prSet/>
      <dgm:spPr/>
      <dgm:t>
        <a:bodyPr/>
        <a:lstStyle/>
        <a:p>
          <a:endParaRPr lang="pt-BR" sz="2000"/>
        </a:p>
      </dgm:t>
    </dgm:pt>
    <dgm:pt modelId="{8426D99A-0361-4A38-B605-ADA04A6CE16A}">
      <dgm:prSet phldrT="[Texto]" custT="1"/>
      <dgm:spPr/>
      <dgm:t>
        <a:bodyPr/>
        <a:lstStyle/>
        <a:p>
          <a:pPr>
            <a:buFont typeface="Wingdings" panose="05000000000000000000" pitchFamily="2" charset="2"/>
            <a:buChar char="§"/>
          </a:pPr>
          <a:r>
            <a:rPr lang="pt-BR" sz="2000" b="1" dirty="0">
              <a:latin typeface="Garamond" panose="02020404030301010803" pitchFamily="18" charset="0"/>
              <a:ea typeface="Ubuntu" charset="0"/>
              <a:cs typeface="Ubuntu" charset="0"/>
            </a:rPr>
            <a:t>Alienação de bens móveis, imóveis e outros direitos</a:t>
          </a:r>
          <a:r>
            <a:rPr lang="pt-BR" sz="2000" dirty="0">
              <a:latin typeface="Garamond" panose="02020404030301010803" pitchFamily="18" charset="0"/>
              <a:ea typeface="Ubuntu" charset="0"/>
              <a:cs typeface="Ubuntu" charset="0"/>
            </a:rPr>
            <a:t>.</a:t>
          </a:r>
        </a:p>
      </dgm:t>
    </dgm:pt>
    <dgm:pt modelId="{032AEA59-5EC4-4DB1-B4D6-F67690856425}" type="parTrans" cxnId="{7316CEAD-7F9E-4BEE-92CB-7B6A4C965B66}">
      <dgm:prSet/>
      <dgm:spPr/>
      <dgm:t>
        <a:bodyPr/>
        <a:lstStyle/>
        <a:p>
          <a:endParaRPr lang="pt-BR" sz="2000"/>
        </a:p>
      </dgm:t>
    </dgm:pt>
    <dgm:pt modelId="{EE8FED23-BACA-4197-B164-F8109E2D9980}" type="sibTrans" cxnId="{7316CEAD-7F9E-4BEE-92CB-7B6A4C965B66}">
      <dgm:prSet/>
      <dgm:spPr/>
      <dgm:t>
        <a:bodyPr/>
        <a:lstStyle/>
        <a:p>
          <a:endParaRPr lang="pt-BR" sz="2000"/>
        </a:p>
      </dgm:t>
    </dgm:pt>
    <dgm:pt modelId="{DFD3FE9F-CF88-45A2-B398-C574BD27485D}">
      <dgm:prSet phldrT="[Texto]" custT="1"/>
      <dgm:spPr/>
      <dgm:t>
        <a:bodyPr/>
        <a:lstStyle/>
        <a:p>
          <a:pPr>
            <a:buFont typeface="Wingdings" panose="05000000000000000000" pitchFamily="2" charset="2"/>
            <a:buChar char="§"/>
          </a:pPr>
          <a:r>
            <a:rPr lang="pt-BR" sz="2000" dirty="0">
              <a:latin typeface="Garamond" panose="02020404030301010803" pitchFamily="18" charset="0"/>
              <a:ea typeface="Ubuntu" charset="0"/>
              <a:cs typeface="Ubuntu" charset="0"/>
            </a:rPr>
            <a:t>Derivados de </a:t>
          </a:r>
          <a:r>
            <a:rPr lang="pt-BR" sz="2000" b="1" dirty="0">
              <a:latin typeface="Garamond" panose="02020404030301010803" pitchFamily="18" charset="0"/>
              <a:ea typeface="Ubuntu" charset="0"/>
              <a:cs typeface="Ubuntu" charset="0"/>
            </a:rPr>
            <a:t>aplicações financeiras </a:t>
          </a:r>
          <a:r>
            <a:rPr lang="pt-BR" sz="2000" dirty="0">
              <a:latin typeface="Garamond" panose="02020404030301010803" pitchFamily="18" charset="0"/>
              <a:ea typeface="Ubuntu" charset="0"/>
              <a:cs typeface="Ubuntu" charset="0"/>
            </a:rPr>
            <a:t>de recursos próprios.</a:t>
          </a:r>
        </a:p>
      </dgm:t>
    </dgm:pt>
    <dgm:pt modelId="{ED9889F4-EC54-4D24-9289-5F15D0996BC0}" type="parTrans" cxnId="{176CD47F-9F0E-4562-A1DA-D66DB2711D9E}">
      <dgm:prSet/>
      <dgm:spPr/>
      <dgm:t>
        <a:bodyPr/>
        <a:lstStyle/>
        <a:p>
          <a:endParaRPr lang="pt-BR" sz="2000"/>
        </a:p>
      </dgm:t>
    </dgm:pt>
    <dgm:pt modelId="{845EDE14-E6F2-4CAA-A11A-D8CABFF599D5}" type="sibTrans" cxnId="{176CD47F-9F0E-4562-A1DA-D66DB2711D9E}">
      <dgm:prSet/>
      <dgm:spPr/>
      <dgm:t>
        <a:bodyPr/>
        <a:lstStyle/>
        <a:p>
          <a:endParaRPr lang="pt-BR" sz="2000"/>
        </a:p>
      </dgm:t>
    </dgm:pt>
    <dgm:pt modelId="{89096FDD-EC50-4F77-AF14-63E83A3B82EA}">
      <dgm:prSet phldrT="[Texto]" custT="1"/>
      <dgm:spPr/>
      <dgm:t>
        <a:bodyPr/>
        <a:lstStyle/>
        <a:p>
          <a:pPr>
            <a:buFont typeface="Wingdings" panose="05000000000000000000" pitchFamily="2" charset="2"/>
            <a:buChar char="§"/>
          </a:pPr>
          <a:r>
            <a:rPr lang="pt-BR" sz="2000" b="1" dirty="0">
              <a:latin typeface="Garamond" panose="02020404030301010803" pitchFamily="18" charset="0"/>
              <a:ea typeface="Ubuntu" charset="0"/>
              <a:cs typeface="Ubuntu" charset="0"/>
            </a:rPr>
            <a:t>Operações de crédito.</a:t>
          </a:r>
        </a:p>
      </dgm:t>
    </dgm:pt>
    <dgm:pt modelId="{E809B8A1-A90E-4C1A-AD41-C23731EFFB53}" type="parTrans" cxnId="{66CA3413-1AFA-4541-9BA5-2DCE7670D17C}">
      <dgm:prSet/>
      <dgm:spPr/>
      <dgm:t>
        <a:bodyPr/>
        <a:lstStyle/>
        <a:p>
          <a:endParaRPr lang="pt-BR" sz="2000"/>
        </a:p>
      </dgm:t>
    </dgm:pt>
    <dgm:pt modelId="{76001C41-235F-4A94-8873-15B39831F2D5}" type="sibTrans" cxnId="{66CA3413-1AFA-4541-9BA5-2DCE7670D17C}">
      <dgm:prSet/>
      <dgm:spPr/>
      <dgm:t>
        <a:bodyPr/>
        <a:lstStyle/>
        <a:p>
          <a:endParaRPr lang="pt-BR" sz="2000"/>
        </a:p>
      </dgm:t>
    </dgm:pt>
    <dgm:pt modelId="{BC3D0D1D-49DC-49E4-A5F5-836CF74A5847}">
      <dgm:prSet phldrT="[Texto]" custT="1"/>
      <dgm:spPr/>
      <dgm:t>
        <a:bodyPr/>
        <a:lstStyle/>
        <a:p>
          <a:pPr>
            <a:buFont typeface="Wingdings" panose="05000000000000000000" pitchFamily="2" charset="2"/>
            <a:buChar char="§"/>
          </a:pPr>
          <a:r>
            <a:rPr lang="pt-BR" sz="2000" b="1" dirty="0">
              <a:latin typeface="Garamond" panose="02020404030301010803" pitchFamily="18" charset="0"/>
              <a:ea typeface="Ubuntu" charset="0"/>
              <a:cs typeface="Ubuntu" charset="0"/>
            </a:rPr>
            <a:t>Doações e subvenções.</a:t>
          </a:r>
        </a:p>
      </dgm:t>
    </dgm:pt>
    <dgm:pt modelId="{53F60C25-B856-4C1A-8803-214AA86CBF1E}" type="parTrans" cxnId="{C13482A8-7224-4E8E-B88B-506DE3BEF09B}">
      <dgm:prSet/>
      <dgm:spPr/>
      <dgm:t>
        <a:bodyPr/>
        <a:lstStyle/>
        <a:p>
          <a:endParaRPr lang="pt-BR" sz="2000"/>
        </a:p>
      </dgm:t>
    </dgm:pt>
    <dgm:pt modelId="{27894CE1-A7A3-4ADF-9A34-96860A0D93B2}" type="sibTrans" cxnId="{C13482A8-7224-4E8E-B88B-506DE3BEF09B}">
      <dgm:prSet/>
      <dgm:spPr/>
      <dgm:t>
        <a:bodyPr/>
        <a:lstStyle/>
        <a:p>
          <a:endParaRPr lang="pt-BR" sz="2000"/>
        </a:p>
      </dgm:t>
    </dgm:pt>
    <dgm:pt modelId="{DF7E99DF-E848-4BD2-9C8C-FFE3059A2DEC}" type="pres">
      <dgm:prSet presAssocID="{3D0FE753-4064-4750-B08A-C8C6E5A69592}" presName="linear" presStyleCnt="0">
        <dgm:presLayoutVars>
          <dgm:dir/>
          <dgm:animLvl val="lvl"/>
          <dgm:resizeHandles val="exact"/>
        </dgm:presLayoutVars>
      </dgm:prSet>
      <dgm:spPr/>
      <dgm:t>
        <a:bodyPr/>
        <a:lstStyle/>
        <a:p>
          <a:endParaRPr lang="pt-BR"/>
        </a:p>
      </dgm:t>
    </dgm:pt>
    <dgm:pt modelId="{2D2712AF-5E4D-4BCC-939F-9E536373B8BE}" type="pres">
      <dgm:prSet presAssocID="{8EFF0B41-DC9B-444E-B651-590A1F183FF2}" presName="parentLin" presStyleCnt="0"/>
      <dgm:spPr/>
    </dgm:pt>
    <dgm:pt modelId="{4231B504-B94A-447A-B332-693D122D1B8C}" type="pres">
      <dgm:prSet presAssocID="{8EFF0B41-DC9B-444E-B651-590A1F183FF2}" presName="parentLeftMargin" presStyleLbl="node1" presStyleIdx="0" presStyleCnt="1"/>
      <dgm:spPr/>
      <dgm:t>
        <a:bodyPr/>
        <a:lstStyle/>
        <a:p>
          <a:endParaRPr lang="pt-BR"/>
        </a:p>
      </dgm:t>
    </dgm:pt>
    <dgm:pt modelId="{455928F7-3C52-432F-8D88-21832DAFF2F7}" type="pres">
      <dgm:prSet presAssocID="{8EFF0B41-DC9B-444E-B651-590A1F183FF2}" presName="parentText" presStyleLbl="node1" presStyleIdx="0" presStyleCnt="1">
        <dgm:presLayoutVars>
          <dgm:chMax val="0"/>
          <dgm:bulletEnabled val="1"/>
        </dgm:presLayoutVars>
      </dgm:prSet>
      <dgm:spPr/>
      <dgm:t>
        <a:bodyPr/>
        <a:lstStyle/>
        <a:p>
          <a:endParaRPr lang="pt-BR"/>
        </a:p>
      </dgm:t>
    </dgm:pt>
    <dgm:pt modelId="{8A31C98C-C370-4FA6-B661-9051138BB62D}" type="pres">
      <dgm:prSet presAssocID="{8EFF0B41-DC9B-444E-B651-590A1F183FF2}" presName="negativeSpace" presStyleCnt="0"/>
      <dgm:spPr/>
    </dgm:pt>
    <dgm:pt modelId="{74F73306-FE40-46B2-8845-EA46DAA9E8E9}" type="pres">
      <dgm:prSet presAssocID="{8EFF0B41-DC9B-444E-B651-590A1F183FF2}" presName="childText" presStyleLbl="conFgAcc1" presStyleIdx="0" presStyleCnt="1">
        <dgm:presLayoutVars>
          <dgm:bulletEnabled val="1"/>
        </dgm:presLayoutVars>
      </dgm:prSet>
      <dgm:spPr/>
      <dgm:t>
        <a:bodyPr/>
        <a:lstStyle/>
        <a:p>
          <a:endParaRPr lang="pt-BR"/>
        </a:p>
      </dgm:t>
    </dgm:pt>
  </dgm:ptLst>
  <dgm:cxnLst>
    <dgm:cxn modelId="{D3125BCF-F219-40AB-A0FF-01D0843234BD}" type="presOf" srcId="{A7BA16E5-45AB-4B6F-AFE0-3A4B540EB0E8}" destId="{74F73306-FE40-46B2-8845-EA46DAA9E8E9}" srcOrd="0" destOrd="0" presId="urn:microsoft.com/office/officeart/2005/8/layout/list1"/>
    <dgm:cxn modelId="{FF4E77A4-F00C-45CA-A5C9-35BCED294234}" srcId="{3D0FE753-4064-4750-B08A-C8C6E5A69592}" destId="{8EFF0B41-DC9B-444E-B651-590A1F183FF2}" srcOrd="0" destOrd="0" parTransId="{EED0DA6A-31E1-4A3C-9056-825EEB5314D5}" sibTransId="{187D6D4B-BFA7-4939-9453-3F4D5190F052}"/>
    <dgm:cxn modelId="{7316CEAD-7F9E-4BEE-92CB-7B6A4C965B66}" srcId="{8EFF0B41-DC9B-444E-B651-590A1F183FF2}" destId="{8426D99A-0361-4A38-B605-ADA04A6CE16A}" srcOrd="3" destOrd="0" parTransId="{032AEA59-5EC4-4DB1-B4D6-F67690856425}" sibTransId="{EE8FED23-BACA-4197-B164-F8109E2D9980}"/>
    <dgm:cxn modelId="{DD7101A4-A5B4-4D49-83CA-B41209C8C7A9}" type="presOf" srcId="{8EFF0B41-DC9B-444E-B651-590A1F183FF2}" destId="{4231B504-B94A-447A-B332-693D122D1B8C}" srcOrd="0" destOrd="0" presId="urn:microsoft.com/office/officeart/2005/8/layout/list1"/>
    <dgm:cxn modelId="{E1DE0DD6-9C16-48B7-89C0-3DA3344CE132}" srcId="{8EFF0B41-DC9B-444E-B651-590A1F183FF2}" destId="{F44251E5-AC6E-42E5-B7F7-8E24AD20FC9A}" srcOrd="2" destOrd="0" parTransId="{8F9AB149-2817-4D31-BDC8-F664EE5A2EA1}" sibTransId="{E9A069CB-5013-4328-BB41-F0C8D9A6C76B}"/>
    <dgm:cxn modelId="{9DA292B5-3A46-4AF3-9E2D-8526DCEDE917}" type="presOf" srcId="{DFD3FE9F-CF88-45A2-B398-C574BD27485D}" destId="{74F73306-FE40-46B2-8845-EA46DAA9E8E9}" srcOrd="0" destOrd="4" presId="urn:microsoft.com/office/officeart/2005/8/layout/list1"/>
    <dgm:cxn modelId="{D545A7E3-0698-43C6-9C5A-6F5FFBD073F2}" type="presOf" srcId="{89096FDD-EC50-4F77-AF14-63E83A3B82EA}" destId="{74F73306-FE40-46B2-8845-EA46DAA9E8E9}" srcOrd="0" destOrd="5" presId="urn:microsoft.com/office/officeart/2005/8/layout/list1"/>
    <dgm:cxn modelId="{FA3095E3-405D-499D-8046-1708D8637690}" type="presOf" srcId="{3D0FE753-4064-4750-B08A-C8C6E5A69592}" destId="{DF7E99DF-E848-4BD2-9C8C-FFE3059A2DEC}" srcOrd="0" destOrd="0" presId="urn:microsoft.com/office/officeart/2005/8/layout/list1"/>
    <dgm:cxn modelId="{F500FB6E-A85E-4CFD-8244-0E0B9ED08571}" srcId="{8EFF0B41-DC9B-444E-B651-590A1F183FF2}" destId="{02DEE9A9-2191-44AD-9A98-2905AE81A204}" srcOrd="1" destOrd="0" parTransId="{D3AE7AD4-D378-4F6E-A1D1-B4659033F27C}" sibTransId="{3928E525-0706-488F-84A4-5CEEDC75588B}"/>
    <dgm:cxn modelId="{78D1A001-B395-43D9-8DF2-26F4D2F3C1C9}" type="presOf" srcId="{8426D99A-0361-4A38-B605-ADA04A6CE16A}" destId="{74F73306-FE40-46B2-8845-EA46DAA9E8E9}" srcOrd="0" destOrd="3" presId="urn:microsoft.com/office/officeart/2005/8/layout/list1"/>
    <dgm:cxn modelId="{16CB3AC9-E794-41B6-8EDA-D0831DA6AF89}" srcId="{8EFF0B41-DC9B-444E-B651-590A1F183FF2}" destId="{A7BA16E5-45AB-4B6F-AFE0-3A4B540EB0E8}" srcOrd="0" destOrd="0" parTransId="{E7B11575-80CF-4D5D-9E2F-6D928DCCF5DD}" sibTransId="{D31E8B39-5864-47B4-87F6-A6F56AF130F0}"/>
    <dgm:cxn modelId="{C13482A8-7224-4E8E-B88B-506DE3BEF09B}" srcId="{8EFF0B41-DC9B-444E-B651-590A1F183FF2}" destId="{BC3D0D1D-49DC-49E4-A5F5-836CF74A5847}" srcOrd="6" destOrd="0" parTransId="{53F60C25-B856-4C1A-8803-214AA86CBF1E}" sibTransId="{27894CE1-A7A3-4ADF-9A34-96860A0D93B2}"/>
    <dgm:cxn modelId="{66CA3413-1AFA-4541-9BA5-2DCE7670D17C}" srcId="{8EFF0B41-DC9B-444E-B651-590A1F183FF2}" destId="{89096FDD-EC50-4F77-AF14-63E83A3B82EA}" srcOrd="5" destOrd="0" parTransId="{E809B8A1-A90E-4C1A-AD41-C23731EFFB53}" sibTransId="{76001C41-235F-4A94-8873-15B39831F2D5}"/>
    <dgm:cxn modelId="{176CD47F-9F0E-4562-A1DA-D66DB2711D9E}" srcId="{8EFF0B41-DC9B-444E-B651-590A1F183FF2}" destId="{DFD3FE9F-CF88-45A2-B398-C574BD27485D}" srcOrd="4" destOrd="0" parTransId="{ED9889F4-EC54-4D24-9289-5F15D0996BC0}" sibTransId="{845EDE14-E6F2-4CAA-A11A-D8CABFF599D5}"/>
    <dgm:cxn modelId="{DE946DC1-19FC-4FA0-8C97-87AA5C2CF7D0}" type="presOf" srcId="{BC3D0D1D-49DC-49E4-A5F5-836CF74A5847}" destId="{74F73306-FE40-46B2-8845-EA46DAA9E8E9}" srcOrd="0" destOrd="6" presId="urn:microsoft.com/office/officeart/2005/8/layout/list1"/>
    <dgm:cxn modelId="{E2EAA9AE-9530-425F-9B70-B5D72CC397B9}" type="presOf" srcId="{8EFF0B41-DC9B-444E-B651-590A1F183FF2}" destId="{455928F7-3C52-432F-8D88-21832DAFF2F7}" srcOrd="1" destOrd="0" presId="urn:microsoft.com/office/officeart/2005/8/layout/list1"/>
    <dgm:cxn modelId="{1643D9A8-89A2-4488-8F0D-3D655A3186A9}" type="presOf" srcId="{02DEE9A9-2191-44AD-9A98-2905AE81A204}" destId="{74F73306-FE40-46B2-8845-EA46DAA9E8E9}" srcOrd="0" destOrd="1" presId="urn:microsoft.com/office/officeart/2005/8/layout/list1"/>
    <dgm:cxn modelId="{3923F472-F9B3-428C-ABB5-4F1A66200FBB}" type="presOf" srcId="{F44251E5-AC6E-42E5-B7F7-8E24AD20FC9A}" destId="{74F73306-FE40-46B2-8845-EA46DAA9E8E9}" srcOrd="0" destOrd="2" presId="urn:microsoft.com/office/officeart/2005/8/layout/list1"/>
    <dgm:cxn modelId="{C639B7A1-D8CA-46C8-9BDB-14A4CF14C7A5}" type="presParOf" srcId="{DF7E99DF-E848-4BD2-9C8C-FFE3059A2DEC}" destId="{2D2712AF-5E4D-4BCC-939F-9E536373B8BE}" srcOrd="0" destOrd="0" presId="urn:microsoft.com/office/officeart/2005/8/layout/list1"/>
    <dgm:cxn modelId="{95FB1ED2-49A1-46A2-ABF2-D0DD4DD9AA9F}" type="presParOf" srcId="{2D2712AF-5E4D-4BCC-939F-9E536373B8BE}" destId="{4231B504-B94A-447A-B332-693D122D1B8C}" srcOrd="0" destOrd="0" presId="urn:microsoft.com/office/officeart/2005/8/layout/list1"/>
    <dgm:cxn modelId="{E1E5ACA0-D4CE-4EDD-806A-3D91CB4F7907}" type="presParOf" srcId="{2D2712AF-5E4D-4BCC-939F-9E536373B8BE}" destId="{455928F7-3C52-432F-8D88-21832DAFF2F7}" srcOrd="1" destOrd="0" presId="urn:microsoft.com/office/officeart/2005/8/layout/list1"/>
    <dgm:cxn modelId="{BA2C1974-3804-4008-BE81-27074572FBA4}" type="presParOf" srcId="{DF7E99DF-E848-4BD2-9C8C-FFE3059A2DEC}" destId="{8A31C98C-C370-4FA6-B661-9051138BB62D}" srcOrd="1" destOrd="0" presId="urn:microsoft.com/office/officeart/2005/8/layout/list1"/>
    <dgm:cxn modelId="{E79E7C2C-8D49-4C87-97DD-614F39BEB7FF}" type="presParOf" srcId="{DF7E99DF-E848-4BD2-9C8C-FFE3059A2DEC}" destId="{74F73306-FE40-46B2-8845-EA46DAA9E8E9}"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33791-7CB3-4835-84E9-9F10FD841BB9}" type="doc">
      <dgm:prSet loTypeId="urn:microsoft.com/office/officeart/2009/3/layout/PhasedProcess" loCatId="process" qsTypeId="urn:microsoft.com/office/officeart/2005/8/quickstyle/simple1" qsCatId="simple" csTypeId="urn:microsoft.com/office/officeart/2005/8/colors/accent1_2" csCatId="accent1" phldr="1"/>
      <dgm:spPr/>
    </dgm:pt>
    <dgm:pt modelId="{14B9C97E-2300-46FC-AE25-3869E66B9255}">
      <dgm:prSet phldrT="[Texto]" custT="1"/>
      <dgm:spPr/>
      <dgm:t>
        <a:bodyPr/>
        <a:lstStyle/>
        <a:p>
          <a:pPr>
            <a:buFont typeface="Wingdings" panose="05000000000000000000" pitchFamily="2" charset="2"/>
            <a:buChar char="§"/>
          </a:pPr>
          <a:r>
            <a:rPr lang="pt-BR" sz="2800" b="1" dirty="0">
              <a:latin typeface="Garamond" panose="02020404030301010803" pitchFamily="18" charset="0"/>
            </a:rPr>
            <a:t>QUESTÕES INSTITUCIONAIS </a:t>
          </a:r>
          <a:r>
            <a:rPr lang="pt-BR" sz="2800" dirty="0">
              <a:latin typeface="Garamond" panose="02020404030301010803" pitchFamily="18" charset="0"/>
            </a:rPr>
            <a:t>Relacionadas à implementação das políticas de </a:t>
          </a:r>
          <a:r>
            <a:rPr lang="pt-BR" sz="2800" b="1" dirty="0">
              <a:latin typeface="Garamond" panose="02020404030301010803" pitchFamily="18" charset="0"/>
            </a:rPr>
            <a:t>prêmio frete e leilões</a:t>
          </a:r>
          <a:r>
            <a:rPr lang="pt-BR" sz="2800" dirty="0">
              <a:latin typeface="Garamond" panose="02020404030301010803" pitchFamily="18" charset="0"/>
            </a:rPr>
            <a:t>: autorização para a Conab </a:t>
          </a:r>
          <a:r>
            <a:rPr lang="pt-BR" sz="2800" b="1" dirty="0">
              <a:latin typeface="Garamond" panose="02020404030301010803" pitchFamily="18" charset="0"/>
            </a:rPr>
            <a:t>atuar na aquisição e distribuição de insumos em regiões isoladas e de mercado restrito.</a:t>
          </a:r>
          <a:endParaRPr lang="pt-BR" sz="2800" b="1" dirty="0"/>
        </a:p>
      </dgm:t>
    </dgm:pt>
    <dgm:pt modelId="{826D91AD-377B-4ECC-8311-2DC71E4EA8FE}" type="parTrans" cxnId="{D1545541-F678-47AF-B21D-D981ACC06E01}">
      <dgm:prSet/>
      <dgm:spPr/>
      <dgm:t>
        <a:bodyPr/>
        <a:lstStyle/>
        <a:p>
          <a:endParaRPr lang="pt-BR"/>
        </a:p>
      </dgm:t>
    </dgm:pt>
    <dgm:pt modelId="{92A25B1E-A5EA-4F9B-AB0C-31BC2D5ECA91}" type="sibTrans" cxnId="{D1545541-F678-47AF-B21D-D981ACC06E01}">
      <dgm:prSet/>
      <dgm:spPr/>
      <dgm:t>
        <a:bodyPr/>
        <a:lstStyle/>
        <a:p>
          <a:endParaRPr lang="pt-BR"/>
        </a:p>
      </dgm:t>
    </dgm:pt>
    <dgm:pt modelId="{C6822249-AF3C-406C-A6AD-F793E754A93B}">
      <dgm:prSet phldrT="[Texto]" custT="1"/>
      <dgm:spPr/>
      <dgm:t>
        <a:bodyPr/>
        <a:lstStyle/>
        <a:p>
          <a:pPr>
            <a:buFont typeface="Wingdings" panose="05000000000000000000" pitchFamily="2" charset="2"/>
            <a:buChar char="§"/>
          </a:pPr>
          <a:r>
            <a:rPr lang="pt-BR" sz="2800" b="1" dirty="0">
              <a:latin typeface="Garamond" panose="02020404030301010803" pitchFamily="18" charset="0"/>
            </a:rPr>
            <a:t>PROGRAMA VENDAS EM BALCÃO</a:t>
          </a:r>
          <a:endParaRPr lang="pt-BR" sz="2800" dirty="0">
            <a:latin typeface="Garamond" panose="02020404030301010803" pitchFamily="18" charset="0"/>
          </a:endParaRPr>
        </a:p>
        <a:p>
          <a:pPr>
            <a:buFont typeface="Wingdings" panose="05000000000000000000" pitchFamily="2" charset="2"/>
            <a:buChar char="§"/>
          </a:pPr>
          <a:r>
            <a:rPr lang="pt-BR" sz="2800" dirty="0">
              <a:latin typeface="Garamond" panose="02020404030301010803" pitchFamily="18" charset="0"/>
            </a:rPr>
            <a:t> </a:t>
          </a:r>
          <a:r>
            <a:rPr lang="pt-BR" sz="2800" b="1" dirty="0">
              <a:latin typeface="Garamond" panose="02020404030301010803" pitchFamily="18" charset="0"/>
            </a:rPr>
            <a:t>Viabiliza o acesso de criadores rurais de pequeno porte de animais e micro agroindústrias</a:t>
          </a:r>
          <a:r>
            <a:rPr lang="pt-BR" sz="2800" dirty="0">
              <a:latin typeface="Garamond" panose="02020404030301010803" pitchFamily="18" charset="0"/>
            </a:rPr>
            <a:t> aos estoques de produtos agrícolas sob gestão da Conab por meio de vendas diretas, a preços compatíveis com os praticados em pregões públicos ou com os dos mercados atacadistas locais.</a:t>
          </a:r>
          <a:endParaRPr lang="pt-BR" sz="2800" dirty="0"/>
        </a:p>
      </dgm:t>
    </dgm:pt>
    <dgm:pt modelId="{24D17662-9FD5-4A70-8CA1-3E162CA30F7B}" type="parTrans" cxnId="{74E3BF7E-FF00-485F-A3F2-2290FC78141C}">
      <dgm:prSet/>
      <dgm:spPr/>
      <dgm:t>
        <a:bodyPr/>
        <a:lstStyle/>
        <a:p>
          <a:endParaRPr lang="pt-BR"/>
        </a:p>
      </dgm:t>
    </dgm:pt>
    <dgm:pt modelId="{1D454774-E50E-40EA-AF2A-5D94E9375A7F}" type="sibTrans" cxnId="{74E3BF7E-FF00-485F-A3F2-2290FC78141C}">
      <dgm:prSet/>
      <dgm:spPr/>
      <dgm:t>
        <a:bodyPr/>
        <a:lstStyle/>
        <a:p>
          <a:endParaRPr lang="pt-BR"/>
        </a:p>
      </dgm:t>
    </dgm:pt>
    <dgm:pt modelId="{24D62332-974C-4FE6-A5BE-2D35BA74EB6F}" type="pres">
      <dgm:prSet presAssocID="{AC433791-7CB3-4835-84E9-9F10FD841BB9}" presName="Name0" presStyleCnt="0">
        <dgm:presLayoutVars>
          <dgm:chMax val="3"/>
          <dgm:chPref val="3"/>
          <dgm:bulletEnabled val="1"/>
          <dgm:dir/>
          <dgm:animLvl val="lvl"/>
        </dgm:presLayoutVars>
      </dgm:prSet>
      <dgm:spPr/>
    </dgm:pt>
    <dgm:pt modelId="{EC16BE69-B6AA-45EC-841C-EAF6C93BC73B}" type="pres">
      <dgm:prSet presAssocID="{AC433791-7CB3-4835-84E9-9F10FD841BB9}" presName="arc1" presStyleLbl="node1" presStyleIdx="0" presStyleCnt="2" custLinFactNeighborX="-17748" custLinFactNeighborY="47265"/>
      <dgm:spPr/>
    </dgm:pt>
    <dgm:pt modelId="{2FE5C1D6-A4D3-471E-854C-905DD733E339}" type="pres">
      <dgm:prSet presAssocID="{AC433791-7CB3-4835-84E9-9F10FD841BB9}" presName="arc3" presStyleLbl="node1" presStyleIdx="1" presStyleCnt="2" custLinFactNeighborX="-8257" custLinFactNeighborY="47265"/>
      <dgm:spPr/>
    </dgm:pt>
    <dgm:pt modelId="{7C4634C9-55FD-420D-9078-7D40AF95DFDC}" type="pres">
      <dgm:prSet presAssocID="{AC433791-7CB3-4835-84E9-9F10FD841BB9}" presName="parentText2" presStyleLbl="revTx" presStyleIdx="0" presStyleCnt="2" custScaleX="106892">
        <dgm:presLayoutVars>
          <dgm:chMax val="4"/>
          <dgm:chPref val="3"/>
          <dgm:bulletEnabled val="1"/>
        </dgm:presLayoutVars>
      </dgm:prSet>
      <dgm:spPr/>
      <dgm:t>
        <a:bodyPr/>
        <a:lstStyle/>
        <a:p>
          <a:endParaRPr lang="pt-BR"/>
        </a:p>
      </dgm:t>
    </dgm:pt>
    <dgm:pt modelId="{4E05BE79-55C7-46B4-A96D-2B6F5E86CC5D}" type="pres">
      <dgm:prSet presAssocID="{AC433791-7CB3-4835-84E9-9F10FD841BB9}" presName="middleComposite" presStyleCnt="0"/>
      <dgm:spPr/>
    </dgm:pt>
    <dgm:pt modelId="{9D5CE2D9-AE58-4452-BDD9-FE64F31E02A0}" type="pres">
      <dgm:prSet presAssocID="{AC433791-7CB3-4835-84E9-9F10FD841BB9}" presName="leftComposite" presStyleCnt="0"/>
      <dgm:spPr/>
    </dgm:pt>
    <dgm:pt modelId="{12979119-69FC-4D62-B9DF-CBB40CAA89EA}" type="pres">
      <dgm:prSet presAssocID="{AC433791-7CB3-4835-84E9-9F10FD841BB9}" presName="parentText1" presStyleLbl="revTx" presStyleIdx="1" presStyleCnt="2" custLinFactNeighborX="-36254" custLinFactNeighborY="0">
        <dgm:presLayoutVars>
          <dgm:chMax val="4"/>
          <dgm:chPref val="3"/>
          <dgm:bulletEnabled val="1"/>
        </dgm:presLayoutVars>
      </dgm:prSet>
      <dgm:spPr/>
      <dgm:t>
        <a:bodyPr/>
        <a:lstStyle/>
        <a:p>
          <a:endParaRPr lang="pt-BR"/>
        </a:p>
      </dgm:t>
    </dgm:pt>
  </dgm:ptLst>
  <dgm:cxnLst>
    <dgm:cxn modelId="{74E3BF7E-FF00-485F-A3F2-2290FC78141C}" srcId="{AC433791-7CB3-4835-84E9-9F10FD841BB9}" destId="{C6822249-AF3C-406C-A6AD-F793E754A93B}" srcOrd="1" destOrd="0" parTransId="{24D17662-9FD5-4A70-8CA1-3E162CA30F7B}" sibTransId="{1D454774-E50E-40EA-AF2A-5D94E9375A7F}"/>
    <dgm:cxn modelId="{3BE57645-46F9-42D2-9964-4B863EE8D002}" type="presOf" srcId="{AC433791-7CB3-4835-84E9-9F10FD841BB9}" destId="{24D62332-974C-4FE6-A5BE-2D35BA74EB6F}" srcOrd="0" destOrd="0" presId="urn:microsoft.com/office/officeart/2009/3/layout/PhasedProcess"/>
    <dgm:cxn modelId="{D1545541-F678-47AF-B21D-D981ACC06E01}" srcId="{AC433791-7CB3-4835-84E9-9F10FD841BB9}" destId="{14B9C97E-2300-46FC-AE25-3869E66B9255}" srcOrd="0" destOrd="0" parTransId="{826D91AD-377B-4ECC-8311-2DC71E4EA8FE}" sibTransId="{92A25B1E-A5EA-4F9B-AB0C-31BC2D5ECA91}"/>
    <dgm:cxn modelId="{44663D0D-A414-4D4A-9913-AE132762621D}" type="presOf" srcId="{14B9C97E-2300-46FC-AE25-3869E66B9255}" destId="{12979119-69FC-4D62-B9DF-CBB40CAA89EA}" srcOrd="0" destOrd="0" presId="urn:microsoft.com/office/officeart/2009/3/layout/PhasedProcess"/>
    <dgm:cxn modelId="{082AD829-8315-41CB-98AA-50EB1E480E0C}" type="presOf" srcId="{C6822249-AF3C-406C-A6AD-F793E754A93B}" destId="{7C4634C9-55FD-420D-9078-7D40AF95DFDC}" srcOrd="0" destOrd="0" presId="urn:microsoft.com/office/officeart/2009/3/layout/PhasedProcess"/>
    <dgm:cxn modelId="{92D51848-7D4D-4BB5-9AE4-F9E970D289B7}" type="presParOf" srcId="{24D62332-974C-4FE6-A5BE-2D35BA74EB6F}" destId="{EC16BE69-B6AA-45EC-841C-EAF6C93BC73B}" srcOrd="0" destOrd="0" presId="urn:microsoft.com/office/officeart/2009/3/layout/PhasedProcess"/>
    <dgm:cxn modelId="{4F0D0641-CECC-443B-8AFB-003C668F9E0C}" type="presParOf" srcId="{24D62332-974C-4FE6-A5BE-2D35BA74EB6F}" destId="{2FE5C1D6-A4D3-471E-854C-905DD733E339}" srcOrd="1" destOrd="0" presId="urn:microsoft.com/office/officeart/2009/3/layout/PhasedProcess"/>
    <dgm:cxn modelId="{32ECFA25-3CFE-4361-BDC0-975B648C8907}" type="presParOf" srcId="{24D62332-974C-4FE6-A5BE-2D35BA74EB6F}" destId="{7C4634C9-55FD-420D-9078-7D40AF95DFDC}" srcOrd="2" destOrd="0" presId="urn:microsoft.com/office/officeart/2009/3/layout/PhasedProcess"/>
    <dgm:cxn modelId="{AF26E077-DC82-4779-934F-E97F99426843}" type="presParOf" srcId="{24D62332-974C-4FE6-A5BE-2D35BA74EB6F}" destId="{4E05BE79-55C7-46B4-A96D-2B6F5E86CC5D}" srcOrd="3" destOrd="0" presId="urn:microsoft.com/office/officeart/2009/3/layout/PhasedProcess"/>
    <dgm:cxn modelId="{9545721A-F509-4386-A6A2-8FBC91B8E4AC}" type="presParOf" srcId="{24D62332-974C-4FE6-A5BE-2D35BA74EB6F}" destId="{9D5CE2D9-AE58-4452-BDD9-FE64F31E02A0}" srcOrd="4" destOrd="0" presId="urn:microsoft.com/office/officeart/2009/3/layout/PhasedProcess"/>
    <dgm:cxn modelId="{12887757-0A20-4C7D-A27A-681A6A0FB25E}" type="presParOf" srcId="{24D62332-974C-4FE6-A5BE-2D35BA74EB6F}" destId="{12979119-69FC-4D62-B9DF-CBB40CAA89EA}" srcOrd="5" destOrd="0" presId="urn:microsoft.com/office/officeart/2009/3/layout/Phased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4749E2-171A-44A3-9256-2B48C67D9D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E56DD53A-3109-4388-867B-8129D812266F}">
      <dgm:prSet phldrT="[Texto]"/>
      <dgm:spPr/>
      <dgm:t>
        <a:bodyPr/>
        <a:lstStyle/>
        <a:p>
          <a:r>
            <a:rPr lang="pt-BR" dirty="0">
              <a:latin typeface="Garamond" panose="02020404030301010803" pitchFamily="18" charset="0"/>
            </a:rPr>
            <a:t>IBGE x CONAB</a:t>
          </a:r>
          <a:endParaRPr lang="pt-BR" dirty="0"/>
        </a:p>
      </dgm:t>
    </dgm:pt>
    <dgm:pt modelId="{553670A0-0722-4E60-8878-2A3A0110E24F}" type="parTrans" cxnId="{A6DE1E5C-BB81-46E8-B3DE-C322598DC109}">
      <dgm:prSet/>
      <dgm:spPr/>
      <dgm:t>
        <a:bodyPr/>
        <a:lstStyle/>
        <a:p>
          <a:endParaRPr lang="pt-BR"/>
        </a:p>
      </dgm:t>
    </dgm:pt>
    <dgm:pt modelId="{AE4662B0-1FE0-4177-848E-65D4678DF7F7}" type="sibTrans" cxnId="{A6DE1E5C-BB81-46E8-B3DE-C322598DC109}">
      <dgm:prSet/>
      <dgm:spPr/>
      <dgm:t>
        <a:bodyPr/>
        <a:lstStyle/>
        <a:p>
          <a:endParaRPr lang="pt-BR"/>
        </a:p>
      </dgm:t>
    </dgm:pt>
    <dgm:pt modelId="{6A9E3D18-3786-4A78-A64E-9D072B33169E}">
      <dgm:prSet phldrT="[Texto]"/>
      <dgm:spPr/>
      <dgm:t>
        <a:bodyPr/>
        <a:lstStyle/>
        <a:p>
          <a:r>
            <a:rPr lang="pt-BR" b="1" dirty="0">
              <a:latin typeface="Garamond" panose="02020404030301010803" pitchFamily="18" charset="0"/>
            </a:rPr>
            <a:t>Sobreposição</a:t>
          </a:r>
          <a:r>
            <a:rPr lang="pt-BR" b="0" dirty="0">
              <a:latin typeface="Garamond" panose="02020404030301010803" pitchFamily="18" charset="0"/>
            </a:rPr>
            <a:t> de levantamentos de safra</a:t>
          </a:r>
          <a:endParaRPr lang="pt-BR" b="0" dirty="0"/>
        </a:p>
      </dgm:t>
    </dgm:pt>
    <dgm:pt modelId="{65508E07-5F1E-4FD5-BE79-B6C53D7D42C0}" type="parTrans" cxnId="{7FA3C322-65F3-4D56-81BF-FE57C18276FA}">
      <dgm:prSet/>
      <dgm:spPr/>
      <dgm:t>
        <a:bodyPr/>
        <a:lstStyle/>
        <a:p>
          <a:endParaRPr lang="pt-BR"/>
        </a:p>
      </dgm:t>
    </dgm:pt>
    <dgm:pt modelId="{534AEA04-A45E-4373-9AA1-54B75BC0DCC6}" type="sibTrans" cxnId="{7FA3C322-65F3-4D56-81BF-FE57C18276FA}">
      <dgm:prSet/>
      <dgm:spPr/>
      <dgm:t>
        <a:bodyPr/>
        <a:lstStyle/>
        <a:p>
          <a:endParaRPr lang="pt-BR"/>
        </a:p>
      </dgm:t>
    </dgm:pt>
    <dgm:pt modelId="{5065A077-2D2E-43CF-8444-E5CB2E2D4A01}">
      <dgm:prSet phldrT="[Texto]"/>
      <dgm:spPr/>
      <dgm:t>
        <a:bodyPr/>
        <a:lstStyle/>
        <a:p>
          <a:pPr>
            <a:buFont typeface="Wingdings" panose="05000000000000000000" pitchFamily="2" charset="2"/>
            <a:buChar char="§"/>
          </a:pPr>
          <a:r>
            <a:rPr lang="pt-BR" b="0" dirty="0">
              <a:latin typeface="Garamond" panose="02020404030301010803" pitchFamily="18" charset="0"/>
            </a:rPr>
            <a:t>Recurso público utilizado em </a:t>
          </a:r>
          <a:r>
            <a:rPr lang="pt-BR" b="1" dirty="0">
              <a:latin typeface="Garamond" panose="02020404030301010803" pitchFamily="18" charset="0"/>
            </a:rPr>
            <a:t>duplicidade </a:t>
          </a:r>
          <a:r>
            <a:rPr lang="pt-BR" b="0" dirty="0">
              <a:latin typeface="Garamond" panose="02020404030301010803" pitchFamily="18" charset="0"/>
            </a:rPr>
            <a:t>para finalidade similar</a:t>
          </a:r>
          <a:r>
            <a:rPr lang="pt-BR" dirty="0">
              <a:latin typeface="Garamond" panose="02020404030301010803" pitchFamily="18" charset="0"/>
            </a:rPr>
            <a:t>.</a:t>
          </a:r>
        </a:p>
      </dgm:t>
    </dgm:pt>
    <dgm:pt modelId="{38747EDB-B59C-44EC-B82C-0AF12277E52C}" type="parTrans" cxnId="{2D9DC94E-4081-4F96-A0D2-F8B58249BF69}">
      <dgm:prSet/>
      <dgm:spPr/>
      <dgm:t>
        <a:bodyPr/>
        <a:lstStyle/>
        <a:p>
          <a:endParaRPr lang="pt-BR"/>
        </a:p>
      </dgm:t>
    </dgm:pt>
    <dgm:pt modelId="{64C17D7D-0680-4A49-BF1E-24FDD23A6845}" type="sibTrans" cxnId="{2D9DC94E-4081-4F96-A0D2-F8B58249BF69}">
      <dgm:prSet/>
      <dgm:spPr/>
      <dgm:t>
        <a:bodyPr/>
        <a:lstStyle/>
        <a:p>
          <a:endParaRPr lang="pt-BR"/>
        </a:p>
      </dgm:t>
    </dgm:pt>
    <dgm:pt modelId="{55EAE26B-7E2A-4D6F-B720-6B58C5E99356}">
      <dgm:prSet phldrT="[Texto]"/>
      <dgm:spPr/>
      <dgm:t>
        <a:bodyPr/>
        <a:lstStyle/>
        <a:p>
          <a:r>
            <a:rPr lang="pt-BR" dirty="0">
              <a:latin typeface="Garamond" panose="02020404030301010803" pitchFamily="18" charset="0"/>
            </a:rPr>
            <a:t>CUSTO DE PRODUÇÃO</a:t>
          </a:r>
        </a:p>
      </dgm:t>
    </dgm:pt>
    <dgm:pt modelId="{1A88E14A-A933-48F8-861C-ABAF28E60FC7}" type="parTrans" cxnId="{A7E597F0-0019-4B5A-9610-3F09A3ADBBC1}">
      <dgm:prSet/>
      <dgm:spPr/>
      <dgm:t>
        <a:bodyPr/>
        <a:lstStyle/>
        <a:p>
          <a:endParaRPr lang="pt-BR"/>
        </a:p>
      </dgm:t>
    </dgm:pt>
    <dgm:pt modelId="{5CD4AD70-0CCE-4735-9D4C-E302A1C0C96E}" type="sibTrans" cxnId="{A7E597F0-0019-4B5A-9610-3F09A3ADBBC1}">
      <dgm:prSet/>
      <dgm:spPr/>
      <dgm:t>
        <a:bodyPr/>
        <a:lstStyle/>
        <a:p>
          <a:endParaRPr lang="pt-BR"/>
        </a:p>
      </dgm:t>
    </dgm:pt>
    <dgm:pt modelId="{B2E14130-F73D-45A5-83F4-A844C7D738C7}">
      <dgm:prSet phldrT="[Texto]"/>
      <dgm:spPr/>
      <dgm:t>
        <a:bodyPr/>
        <a:lstStyle/>
        <a:p>
          <a:r>
            <a:rPr lang="pt-BR" dirty="0">
              <a:latin typeface="Garamond" panose="02020404030301010803" pitchFamily="18" charset="0"/>
            </a:rPr>
            <a:t>Necessidade de </a:t>
          </a:r>
          <a:r>
            <a:rPr lang="pt-BR" b="1" dirty="0">
              <a:latin typeface="Garamond" panose="02020404030301010803" pitchFamily="18" charset="0"/>
            </a:rPr>
            <a:t>parcerias com instituições de pesquisa </a:t>
          </a:r>
          <a:r>
            <a:rPr lang="pt-BR" dirty="0">
              <a:latin typeface="Garamond" panose="02020404030301010803" pitchFamily="18" charset="0"/>
            </a:rPr>
            <a:t>(Embrapa, universidades, entidades regionais de pesquisa) para utilizar a vanguarda dos </a:t>
          </a:r>
          <a:r>
            <a:rPr lang="pt-BR" b="1" dirty="0">
              <a:latin typeface="Garamond" panose="02020404030301010803" pitchFamily="18" charset="0"/>
            </a:rPr>
            <a:t>pacotes tecnológicos </a:t>
          </a:r>
          <a:r>
            <a:rPr lang="pt-BR" dirty="0">
              <a:latin typeface="Garamond" panose="02020404030301010803" pitchFamily="18" charset="0"/>
            </a:rPr>
            <a:t>adotados pelos produtores.</a:t>
          </a:r>
          <a:endParaRPr lang="pt-BR" dirty="0"/>
        </a:p>
      </dgm:t>
    </dgm:pt>
    <dgm:pt modelId="{2D1E45A5-93DE-4F1A-A4CD-68AFDFE87AC2}" type="parTrans" cxnId="{A50BDBF4-9DBA-4F43-90B6-17E659073F01}">
      <dgm:prSet/>
      <dgm:spPr/>
      <dgm:t>
        <a:bodyPr/>
        <a:lstStyle/>
        <a:p>
          <a:endParaRPr lang="pt-BR"/>
        </a:p>
      </dgm:t>
    </dgm:pt>
    <dgm:pt modelId="{F1C43C9F-6E1C-440C-A9DF-83A1F3BBFC9B}" type="sibTrans" cxnId="{A50BDBF4-9DBA-4F43-90B6-17E659073F01}">
      <dgm:prSet/>
      <dgm:spPr/>
      <dgm:t>
        <a:bodyPr/>
        <a:lstStyle/>
        <a:p>
          <a:endParaRPr lang="pt-BR"/>
        </a:p>
      </dgm:t>
    </dgm:pt>
    <dgm:pt modelId="{C74F4FFD-6623-42FC-915F-9B9BEE15E7FD}">
      <dgm:prSet phldrT="[Texto]" custT="1"/>
      <dgm:spPr/>
      <dgm:t>
        <a:bodyPr/>
        <a:lstStyle/>
        <a:p>
          <a:r>
            <a:rPr lang="pt-BR" sz="2000" dirty="0">
              <a:latin typeface="Garamond" panose="02020404030301010803" pitchFamily="18" charset="0"/>
            </a:rPr>
            <a:t>FUNÇÕES</a:t>
          </a:r>
          <a:endParaRPr lang="pt-BR" sz="2400" dirty="0">
            <a:latin typeface="Garamond" panose="02020404030301010803" pitchFamily="18" charset="0"/>
          </a:endParaRPr>
        </a:p>
      </dgm:t>
    </dgm:pt>
    <dgm:pt modelId="{6A369964-907F-4ED5-8CC1-E21868712F60}" type="parTrans" cxnId="{272A3A7A-4D9E-4A31-84D5-308F3100BFD3}">
      <dgm:prSet/>
      <dgm:spPr/>
      <dgm:t>
        <a:bodyPr/>
        <a:lstStyle/>
        <a:p>
          <a:endParaRPr lang="pt-BR"/>
        </a:p>
      </dgm:t>
    </dgm:pt>
    <dgm:pt modelId="{EDB8B0B4-3334-4FDF-AB6E-5FE7B4C86F9D}" type="sibTrans" cxnId="{272A3A7A-4D9E-4A31-84D5-308F3100BFD3}">
      <dgm:prSet/>
      <dgm:spPr/>
      <dgm:t>
        <a:bodyPr/>
        <a:lstStyle/>
        <a:p>
          <a:endParaRPr lang="pt-BR"/>
        </a:p>
      </dgm:t>
    </dgm:pt>
    <dgm:pt modelId="{79AFA569-CED9-46D6-A22E-179FB2DC826B}">
      <dgm:prSet/>
      <dgm:spPr/>
      <dgm:t>
        <a:bodyPr/>
        <a:lstStyle/>
        <a:p>
          <a:r>
            <a:rPr lang="pt-BR" dirty="0">
              <a:latin typeface="Garamond" panose="02020404030301010803" pitchFamily="18" charset="0"/>
            </a:rPr>
            <a:t>Estrutura da Conab só está </a:t>
          </a:r>
          <a:r>
            <a:rPr lang="pt-BR" b="1" dirty="0">
              <a:latin typeface="Garamond" panose="02020404030301010803" pitchFamily="18" charset="0"/>
            </a:rPr>
            <a:t>habilitada para recebimento de produtos agropecuários </a:t>
          </a:r>
          <a:r>
            <a:rPr lang="pt-BR" dirty="0">
              <a:latin typeface="Garamond" panose="02020404030301010803" pitchFamily="18" charset="0"/>
            </a:rPr>
            <a:t>(Decreto 79/1966).</a:t>
          </a:r>
        </a:p>
      </dgm:t>
    </dgm:pt>
    <dgm:pt modelId="{CBCAEBAD-D2A4-4DEE-9F29-D8549BE6467C}" type="parTrans" cxnId="{055DDD0A-5788-42AB-815B-EF1BF2345BF1}">
      <dgm:prSet/>
      <dgm:spPr/>
      <dgm:t>
        <a:bodyPr/>
        <a:lstStyle/>
        <a:p>
          <a:endParaRPr lang="pt-BR"/>
        </a:p>
      </dgm:t>
    </dgm:pt>
    <dgm:pt modelId="{250842DE-AC31-4CDA-AC3C-0CD7CB4323F7}" type="sibTrans" cxnId="{055DDD0A-5788-42AB-815B-EF1BF2345BF1}">
      <dgm:prSet/>
      <dgm:spPr/>
      <dgm:t>
        <a:bodyPr/>
        <a:lstStyle/>
        <a:p>
          <a:endParaRPr lang="pt-BR"/>
        </a:p>
      </dgm:t>
    </dgm:pt>
    <dgm:pt modelId="{A34C0EBC-F3E5-47DF-B536-F199E14E3793}" type="pres">
      <dgm:prSet presAssocID="{2E4749E2-171A-44A3-9256-2B48C67D9D00}" presName="Name0" presStyleCnt="0">
        <dgm:presLayoutVars>
          <dgm:dir/>
          <dgm:animLvl val="lvl"/>
          <dgm:resizeHandles val="exact"/>
        </dgm:presLayoutVars>
      </dgm:prSet>
      <dgm:spPr/>
      <dgm:t>
        <a:bodyPr/>
        <a:lstStyle/>
        <a:p>
          <a:endParaRPr lang="pt-BR"/>
        </a:p>
      </dgm:t>
    </dgm:pt>
    <dgm:pt modelId="{B86D1DE9-C1AC-4A84-B531-0C372E3E9E40}" type="pres">
      <dgm:prSet presAssocID="{E56DD53A-3109-4388-867B-8129D812266F}" presName="composite" presStyleCnt="0"/>
      <dgm:spPr/>
    </dgm:pt>
    <dgm:pt modelId="{45482749-065A-4963-B7CF-3DE84DE6298D}" type="pres">
      <dgm:prSet presAssocID="{E56DD53A-3109-4388-867B-8129D812266F}" presName="parTx" presStyleLbl="alignNode1" presStyleIdx="0" presStyleCnt="3">
        <dgm:presLayoutVars>
          <dgm:chMax val="0"/>
          <dgm:chPref val="0"/>
          <dgm:bulletEnabled val="1"/>
        </dgm:presLayoutVars>
      </dgm:prSet>
      <dgm:spPr/>
      <dgm:t>
        <a:bodyPr/>
        <a:lstStyle/>
        <a:p>
          <a:endParaRPr lang="pt-BR"/>
        </a:p>
      </dgm:t>
    </dgm:pt>
    <dgm:pt modelId="{94FE5ECF-138D-4474-B4A6-CA95DC6AE92A}" type="pres">
      <dgm:prSet presAssocID="{E56DD53A-3109-4388-867B-8129D812266F}" presName="desTx" presStyleLbl="alignAccFollowNode1" presStyleIdx="0" presStyleCnt="3">
        <dgm:presLayoutVars>
          <dgm:bulletEnabled val="1"/>
        </dgm:presLayoutVars>
      </dgm:prSet>
      <dgm:spPr/>
      <dgm:t>
        <a:bodyPr/>
        <a:lstStyle/>
        <a:p>
          <a:endParaRPr lang="pt-BR"/>
        </a:p>
      </dgm:t>
    </dgm:pt>
    <dgm:pt modelId="{9C4DA1F4-753F-44C5-9558-73E519D00B6C}" type="pres">
      <dgm:prSet presAssocID="{AE4662B0-1FE0-4177-848E-65D4678DF7F7}" presName="space" presStyleCnt="0"/>
      <dgm:spPr/>
    </dgm:pt>
    <dgm:pt modelId="{0E16BDF5-DA76-483B-945D-BFA1735427EC}" type="pres">
      <dgm:prSet presAssocID="{55EAE26B-7E2A-4D6F-B720-6B58C5E99356}" presName="composite" presStyleCnt="0"/>
      <dgm:spPr/>
    </dgm:pt>
    <dgm:pt modelId="{D4C2A8A0-DFD3-4ECF-B155-2CB37D5F4414}" type="pres">
      <dgm:prSet presAssocID="{55EAE26B-7E2A-4D6F-B720-6B58C5E99356}" presName="parTx" presStyleLbl="alignNode1" presStyleIdx="1" presStyleCnt="3">
        <dgm:presLayoutVars>
          <dgm:chMax val="0"/>
          <dgm:chPref val="0"/>
          <dgm:bulletEnabled val="1"/>
        </dgm:presLayoutVars>
      </dgm:prSet>
      <dgm:spPr/>
      <dgm:t>
        <a:bodyPr/>
        <a:lstStyle/>
        <a:p>
          <a:endParaRPr lang="pt-BR"/>
        </a:p>
      </dgm:t>
    </dgm:pt>
    <dgm:pt modelId="{D1D025CB-107E-45BA-B37C-FE1D507633C8}" type="pres">
      <dgm:prSet presAssocID="{55EAE26B-7E2A-4D6F-B720-6B58C5E99356}" presName="desTx" presStyleLbl="alignAccFollowNode1" presStyleIdx="1" presStyleCnt="3">
        <dgm:presLayoutVars>
          <dgm:bulletEnabled val="1"/>
        </dgm:presLayoutVars>
      </dgm:prSet>
      <dgm:spPr/>
      <dgm:t>
        <a:bodyPr/>
        <a:lstStyle/>
        <a:p>
          <a:endParaRPr lang="pt-BR"/>
        </a:p>
      </dgm:t>
    </dgm:pt>
    <dgm:pt modelId="{CEA122C1-7524-454A-B8CC-95ED1571D280}" type="pres">
      <dgm:prSet presAssocID="{5CD4AD70-0CCE-4735-9D4C-E302A1C0C96E}" presName="space" presStyleCnt="0"/>
      <dgm:spPr/>
    </dgm:pt>
    <dgm:pt modelId="{F6E52C74-032B-452C-BECE-2093DD78311E}" type="pres">
      <dgm:prSet presAssocID="{C74F4FFD-6623-42FC-915F-9B9BEE15E7FD}" presName="composite" presStyleCnt="0"/>
      <dgm:spPr/>
    </dgm:pt>
    <dgm:pt modelId="{22009F6B-159F-4527-9068-6C98FA20C4DB}" type="pres">
      <dgm:prSet presAssocID="{C74F4FFD-6623-42FC-915F-9B9BEE15E7FD}" presName="parTx" presStyleLbl="alignNode1" presStyleIdx="2" presStyleCnt="3">
        <dgm:presLayoutVars>
          <dgm:chMax val="0"/>
          <dgm:chPref val="0"/>
          <dgm:bulletEnabled val="1"/>
        </dgm:presLayoutVars>
      </dgm:prSet>
      <dgm:spPr/>
      <dgm:t>
        <a:bodyPr/>
        <a:lstStyle/>
        <a:p>
          <a:endParaRPr lang="pt-BR"/>
        </a:p>
      </dgm:t>
    </dgm:pt>
    <dgm:pt modelId="{E856D98C-A201-445A-BC43-49E0D80E2E98}" type="pres">
      <dgm:prSet presAssocID="{C74F4FFD-6623-42FC-915F-9B9BEE15E7FD}" presName="desTx" presStyleLbl="alignAccFollowNode1" presStyleIdx="2" presStyleCnt="3">
        <dgm:presLayoutVars>
          <dgm:bulletEnabled val="1"/>
        </dgm:presLayoutVars>
      </dgm:prSet>
      <dgm:spPr/>
      <dgm:t>
        <a:bodyPr/>
        <a:lstStyle/>
        <a:p>
          <a:endParaRPr lang="pt-BR"/>
        </a:p>
      </dgm:t>
    </dgm:pt>
  </dgm:ptLst>
  <dgm:cxnLst>
    <dgm:cxn modelId="{B24B935F-8B69-4A90-9A13-C386035F9CD7}" type="presOf" srcId="{2E4749E2-171A-44A3-9256-2B48C67D9D00}" destId="{A34C0EBC-F3E5-47DF-B536-F199E14E3793}" srcOrd="0" destOrd="0" presId="urn:microsoft.com/office/officeart/2005/8/layout/hList1"/>
    <dgm:cxn modelId="{7FA3C322-65F3-4D56-81BF-FE57C18276FA}" srcId="{E56DD53A-3109-4388-867B-8129D812266F}" destId="{6A9E3D18-3786-4A78-A64E-9D072B33169E}" srcOrd="0" destOrd="0" parTransId="{65508E07-5F1E-4FD5-BE79-B6C53D7D42C0}" sibTransId="{534AEA04-A45E-4373-9AA1-54B75BC0DCC6}"/>
    <dgm:cxn modelId="{94081485-B46A-4518-ACE0-ADFC65A67111}" type="presOf" srcId="{79AFA569-CED9-46D6-A22E-179FB2DC826B}" destId="{E856D98C-A201-445A-BC43-49E0D80E2E98}" srcOrd="0" destOrd="0" presId="urn:microsoft.com/office/officeart/2005/8/layout/hList1"/>
    <dgm:cxn modelId="{B000B5C9-F624-4B5B-80C7-5BD46A703757}" type="presOf" srcId="{C74F4FFD-6623-42FC-915F-9B9BEE15E7FD}" destId="{22009F6B-159F-4527-9068-6C98FA20C4DB}" srcOrd="0" destOrd="0" presId="urn:microsoft.com/office/officeart/2005/8/layout/hList1"/>
    <dgm:cxn modelId="{A6DE1E5C-BB81-46E8-B3DE-C322598DC109}" srcId="{2E4749E2-171A-44A3-9256-2B48C67D9D00}" destId="{E56DD53A-3109-4388-867B-8129D812266F}" srcOrd="0" destOrd="0" parTransId="{553670A0-0722-4E60-8878-2A3A0110E24F}" sibTransId="{AE4662B0-1FE0-4177-848E-65D4678DF7F7}"/>
    <dgm:cxn modelId="{A12F0DCA-19F8-4D33-B53F-0200E0FDAC6A}" type="presOf" srcId="{6A9E3D18-3786-4A78-A64E-9D072B33169E}" destId="{94FE5ECF-138D-4474-B4A6-CA95DC6AE92A}" srcOrd="0" destOrd="0" presId="urn:microsoft.com/office/officeart/2005/8/layout/hList1"/>
    <dgm:cxn modelId="{1DA2CD3C-4005-4FB3-8B0D-0CF5490B30A9}" type="presOf" srcId="{B2E14130-F73D-45A5-83F4-A844C7D738C7}" destId="{D1D025CB-107E-45BA-B37C-FE1D507633C8}" srcOrd="0" destOrd="0" presId="urn:microsoft.com/office/officeart/2005/8/layout/hList1"/>
    <dgm:cxn modelId="{055DDD0A-5788-42AB-815B-EF1BF2345BF1}" srcId="{C74F4FFD-6623-42FC-915F-9B9BEE15E7FD}" destId="{79AFA569-CED9-46D6-A22E-179FB2DC826B}" srcOrd="0" destOrd="0" parTransId="{CBCAEBAD-D2A4-4DEE-9F29-D8549BE6467C}" sibTransId="{250842DE-AC31-4CDA-AC3C-0CD7CB4323F7}"/>
    <dgm:cxn modelId="{2D9DC94E-4081-4F96-A0D2-F8B58249BF69}" srcId="{E56DD53A-3109-4388-867B-8129D812266F}" destId="{5065A077-2D2E-43CF-8444-E5CB2E2D4A01}" srcOrd="1" destOrd="0" parTransId="{38747EDB-B59C-44EC-B82C-0AF12277E52C}" sibTransId="{64C17D7D-0680-4A49-BF1E-24FDD23A6845}"/>
    <dgm:cxn modelId="{09EA737F-218E-4A6B-A7F7-5C48AD5F95C5}" type="presOf" srcId="{E56DD53A-3109-4388-867B-8129D812266F}" destId="{45482749-065A-4963-B7CF-3DE84DE6298D}" srcOrd="0" destOrd="0" presId="urn:microsoft.com/office/officeart/2005/8/layout/hList1"/>
    <dgm:cxn modelId="{040C958D-5FEA-4E48-B8D8-F93FBA0CC799}" type="presOf" srcId="{55EAE26B-7E2A-4D6F-B720-6B58C5E99356}" destId="{D4C2A8A0-DFD3-4ECF-B155-2CB37D5F4414}" srcOrd="0" destOrd="0" presId="urn:microsoft.com/office/officeart/2005/8/layout/hList1"/>
    <dgm:cxn modelId="{4B6BB07D-F7CA-45C7-82F4-195A31BF3F46}" type="presOf" srcId="{5065A077-2D2E-43CF-8444-E5CB2E2D4A01}" destId="{94FE5ECF-138D-4474-B4A6-CA95DC6AE92A}" srcOrd="0" destOrd="1" presId="urn:microsoft.com/office/officeart/2005/8/layout/hList1"/>
    <dgm:cxn modelId="{272A3A7A-4D9E-4A31-84D5-308F3100BFD3}" srcId="{2E4749E2-171A-44A3-9256-2B48C67D9D00}" destId="{C74F4FFD-6623-42FC-915F-9B9BEE15E7FD}" srcOrd="2" destOrd="0" parTransId="{6A369964-907F-4ED5-8CC1-E21868712F60}" sibTransId="{EDB8B0B4-3334-4FDF-AB6E-5FE7B4C86F9D}"/>
    <dgm:cxn modelId="{A7E597F0-0019-4B5A-9610-3F09A3ADBBC1}" srcId="{2E4749E2-171A-44A3-9256-2B48C67D9D00}" destId="{55EAE26B-7E2A-4D6F-B720-6B58C5E99356}" srcOrd="1" destOrd="0" parTransId="{1A88E14A-A933-48F8-861C-ABAF28E60FC7}" sibTransId="{5CD4AD70-0CCE-4735-9D4C-E302A1C0C96E}"/>
    <dgm:cxn modelId="{A50BDBF4-9DBA-4F43-90B6-17E659073F01}" srcId="{55EAE26B-7E2A-4D6F-B720-6B58C5E99356}" destId="{B2E14130-F73D-45A5-83F4-A844C7D738C7}" srcOrd="0" destOrd="0" parTransId="{2D1E45A5-93DE-4F1A-A4CD-68AFDFE87AC2}" sibTransId="{F1C43C9F-6E1C-440C-A9DF-83A1F3BBFC9B}"/>
    <dgm:cxn modelId="{DEBC3229-545F-40EA-AC6E-A09553C6BDD0}" type="presParOf" srcId="{A34C0EBC-F3E5-47DF-B536-F199E14E3793}" destId="{B86D1DE9-C1AC-4A84-B531-0C372E3E9E40}" srcOrd="0" destOrd="0" presId="urn:microsoft.com/office/officeart/2005/8/layout/hList1"/>
    <dgm:cxn modelId="{6EBB0D7E-043E-45EE-8B03-1981A328BB1F}" type="presParOf" srcId="{B86D1DE9-C1AC-4A84-B531-0C372E3E9E40}" destId="{45482749-065A-4963-B7CF-3DE84DE6298D}" srcOrd="0" destOrd="0" presId="urn:microsoft.com/office/officeart/2005/8/layout/hList1"/>
    <dgm:cxn modelId="{93070249-9235-414C-946A-DE485EF32766}" type="presParOf" srcId="{B86D1DE9-C1AC-4A84-B531-0C372E3E9E40}" destId="{94FE5ECF-138D-4474-B4A6-CA95DC6AE92A}" srcOrd="1" destOrd="0" presId="urn:microsoft.com/office/officeart/2005/8/layout/hList1"/>
    <dgm:cxn modelId="{03B5F35E-48ED-4BBC-A374-21CE4EADED87}" type="presParOf" srcId="{A34C0EBC-F3E5-47DF-B536-F199E14E3793}" destId="{9C4DA1F4-753F-44C5-9558-73E519D00B6C}" srcOrd="1" destOrd="0" presId="urn:microsoft.com/office/officeart/2005/8/layout/hList1"/>
    <dgm:cxn modelId="{E8ED83CE-8E24-4EFD-AC13-2150D7B13CE7}" type="presParOf" srcId="{A34C0EBC-F3E5-47DF-B536-F199E14E3793}" destId="{0E16BDF5-DA76-483B-945D-BFA1735427EC}" srcOrd="2" destOrd="0" presId="urn:microsoft.com/office/officeart/2005/8/layout/hList1"/>
    <dgm:cxn modelId="{7E76B802-7A1E-4FE8-8D78-2895045BA58C}" type="presParOf" srcId="{0E16BDF5-DA76-483B-945D-BFA1735427EC}" destId="{D4C2A8A0-DFD3-4ECF-B155-2CB37D5F4414}" srcOrd="0" destOrd="0" presId="urn:microsoft.com/office/officeart/2005/8/layout/hList1"/>
    <dgm:cxn modelId="{F9931D60-E7A4-434D-B2D0-8882C32553EB}" type="presParOf" srcId="{0E16BDF5-DA76-483B-945D-BFA1735427EC}" destId="{D1D025CB-107E-45BA-B37C-FE1D507633C8}" srcOrd="1" destOrd="0" presId="urn:microsoft.com/office/officeart/2005/8/layout/hList1"/>
    <dgm:cxn modelId="{277462C4-B300-44C5-B391-BB54BDD41691}" type="presParOf" srcId="{A34C0EBC-F3E5-47DF-B536-F199E14E3793}" destId="{CEA122C1-7524-454A-B8CC-95ED1571D280}" srcOrd="3" destOrd="0" presId="urn:microsoft.com/office/officeart/2005/8/layout/hList1"/>
    <dgm:cxn modelId="{C95C6EBD-548A-4F19-A808-332C24B77369}" type="presParOf" srcId="{A34C0EBC-F3E5-47DF-B536-F199E14E3793}" destId="{F6E52C74-032B-452C-BECE-2093DD78311E}" srcOrd="4" destOrd="0" presId="urn:microsoft.com/office/officeart/2005/8/layout/hList1"/>
    <dgm:cxn modelId="{319F7EBB-7722-4C18-806C-F44FFEB4BCC9}" type="presParOf" srcId="{F6E52C74-032B-452C-BECE-2093DD78311E}" destId="{22009F6B-159F-4527-9068-6C98FA20C4DB}" srcOrd="0" destOrd="0" presId="urn:microsoft.com/office/officeart/2005/8/layout/hList1"/>
    <dgm:cxn modelId="{8A76CE32-7B42-408F-B90D-5A0F049F57A6}" type="presParOf" srcId="{F6E52C74-032B-452C-BECE-2093DD78311E}" destId="{E856D98C-A201-445A-BC43-49E0D80E2E9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6BE69-B6AA-45EC-841C-EAF6C93BC73B}">
      <dsp:nvSpPr>
        <dsp:cNvPr id="0" name=""/>
        <dsp:cNvSpPr/>
      </dsp:nvSpPr>
      <dsp:spPr>
        <a:xfrm rot="5400000">
          <a:off x="692401" y="2396641"/>
          <a:ext cx="5070246" cy="5069867"/>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5C1D6-A4D3-471E-854C-905DD733E339}">
      <dsp:nvSpPr>
        <dsp:cNvPr id="0" name=""/>
        <dsp:cNvSpPr/>
      </dsp:nvSpPr>
      <dsp:spPr>
        <a:xfrm rot="16200000">
          <a:off x="6391595" y="2396641"/>
          <a:ext cx="5070246" cy="5069867"/>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634C9-55FD-420D-9078-7D40AF95DFDC}">
      <dsp:nvSpPr>
        <dsp:cNvPr id="0" name=""/>
        <dsp:cNvSpPr/>
      </dsp:nvSpPr>
      <dsp:spPr>
        <a:xfrm>
          <a:off x="7277526" y="4404292"/>
          <a:ext cx="4115048" cy="1014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5000000000000000000" pitchFamily="2" charset="2"/>
            <a:buChar char="§"/>
          </a:pPr>
          <a:r>
            <a:rPr lang="pt-BR" sz="2800" b="1" kern="1200" dirty="0">
              <a:latin typeface="Garamond" panose="02020404030301010803" pitchFamily="18" charset="0"/>
            </a:rPr>
            <a:t>PROGRAMA VENDAS EM BALCÃO</a:t>
          </a:r>
          <a:endParaRPr lang="pt-BR" sz="2800" kern="1200" dirty="0">
            <a:latin typeface="Garamond" panose="02020404030301010803" pitchFamily="18" charset="0"/>
          </a:endParaRPr>
        </a:p>
        <a:p>
          <a:pPr lvl="0" algn="ctr" defTabSz="1244600">
            <a:lnSpc>
              <a:spcPct val="90000"/>
            </a:lnSpc>
            <a:spcBef>
              <a:spcPct val="0"/>
            </a:spcBef>
            <a:spcAft>
              <a:spcPct val="35000"/>
            </a:spcAft>
            <a:buFont typeface="Wingdings" panose="05000000000000000000" pitchFamily="2" charset="2"/>
            <a:buChar char="§"/>
          </a:pPr>
          <a:r>
            <a:rPr lang="pt-BR" sz="2800" kern="1200" dirty="0">
              <a:latin typeface="Garamond" panose="02020404030301010803" pitchFamily="18" charset="0"/>
            </a:rPr>
            <a:t> </a:t>
          </a:r>
          <a:r>
            <a:rPr lang="pt-BR" sz="2800" b="1" kern="1200" dirty="0">
              <a:latin typeface="Garamond" panose="02020404030301010803" pitchFamily="18" charset="0"/>
            </a:rPr>
            <a:t>Viabiliza o acesso de criadores rurais de pequeno porte de animais e micro agroindústrias</a:t>
          </a:r>
          <a:r>
            <a:rPr lang="pt-BR" sz="2800" kern="1200" dirty="0">
              <a:latin typeface="Garamond" panose="02020404030301010803" pitchFamily="18" charset="0"/>
            </a:rPr>
            <a:t> aos estoques de produtos agrícolas sob gestão da Conab por meio de vendas diretas, a preços compatíveis com os praticados em pregões públicos ou com os dos mercados atacadistas locais.</a:t>
          </a:r>
          <a:endParaRPr lang="pt-BR" sz="2800" kern="1200" dirty="0"/>
        </a:p>
      </dsp:txBody>
      <dsp:txXfrm>
        <a:off x="7277526" y="4404292"/>
        <a:ext cx="4115048" cy="1014374"/>
      </dsp:txXfrm>
    </dsp:sp>
    <dsp:sp modelId="{12979119-69FC-4D62-B9DF-CBB40CAA89EA}">
      <dsp:nvSpPr>
        <dsp:cNvPr id="0" name=""/>
        <dsp:cNvSpPr/>
      </dsp:nvSpPr>
      <dsp:spPr>
        <a:xfrm>
          <a:off x="1149369" y="4404292"/>
          <a:ext cx="3849725" cy="1014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Wingdings" panose="05000000000000000000" pitchFamily="2" charset="2"/>
            <a:buChar char="§"/>
          </a:pPr>
          <a:r>
            <a:rPr lang="pt-BR" sz="2800" b="1" kern="1200" dirty="0">
              <a:latin typeface="Garamond" panose="02020404030301010803" pitchFamily="18" charset="0"/>
            </a:rPr>
            <a:t>QUESTÕES INSTITUCIONAIS </a:t>
          </a:r>
          <a:r>
            <a:rPr lang="pt-BR" sz="2800" kern="1200" dirty="0">
              <a:latin typeface="Garamond" panose="02020404030301010803" pitchFamily="18" charset="0"/>
            </a:rPr>
            <a:t>Relacionadas à implementação das políticas de </a:t>
          </a:r>
          <a:r>
            <a:rPr lang="pt-BR" sz="2800" b="1" kern="1200" dirty="0">
              <a:latin typeface="Garamond" panose="02020404030301010803" pitchFamily="18" charset="0"/>
            </a:rPr>
            <a:t>prêmio frete e leilões</a:t>
          </a:r>
          <a:r>
            <a:rPr lang="pt-BR" sz="2800" kern="1200" dirty="0">
              <a:latin typeface="Garamond" panose="02020404030301010803" pitchFamily="18" charset="0"/>
            </a:rPr>
            <a:t>: autorização para a Conab </a:t>
          </a:r>
          <a:r>
            <a:rPr lang="pt-BR" sz="2800" b="1" kern="1200" dirty="0">
              <a:latin typeface="Garamond" panose="02020404030301010803" pitchFamily="18" charset="0"/>
            </a:rPr>
            <a:t>atuar na aquisição e distribuição de insumos em regiões isoladas e de mercado restrito.</a:t>
          </a:r>
          <a:endParaRPr lang="pt-BR" sz="2800" b="1" kern="1200" dirty="0"/>
        </a:p>
      </dsp:txBody>
      <dsp:txXfrm>
        <a:off x="1149369" y="4404292"/>
        <a:ext cx="3849725" cy="1014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4" y="1"/>
            <a:ext cx="2945659" cy="496411"/>
          </a:xfrm>
          <a:prstGeom prst="rect">
            <a:avLst/>
          </a:prstGeom>
        </p:spPr>
        <p:txBody>
          <a:bodyPr vert="horz" lIns="91440" tIns="45720" rIns="91440" bIns="45720" rtlCol="0"/>
          <a:lstStyle>
            <a:lvl1pPr algn="r">
              <a:defRPr sz="1200"/>
            </a:lvl1pPr>
          </a:lstStyle>
          <a:p>
            <a:fld id="{E44145DC-5296-4F3D-A163-850F61EB3867}" type="datetimeFigureOut">
              <a:rPr lang="pt-BR" smtClean="0"/>
              <a:t>26/06/2019</a:t>
            </a:fld>
            <a:endParaRPr lang="pt-BR"/>
          </a:p>
        </p:txBody>
      </p:sp>
      <p:sp>
        <p:nvSpPr>
          <p:cNvPr id="4" name="Espaço Reservado para Imagem de Slide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D7246992-955A-4BB0-A171-EFC0E958F2CB}" type="slidenum">
              <a:rPr lang="pt-BR" smtClean="0"/>
              <a:t>‹nº›</a:t>
            </a:fld>
            <a:endParaRPr lang="pt-BR"/>
          </a:p>
        </p:txBody>
      </p:sp>
    </p:spTree>
    <p:extLst>
      <p:ext uri="{BB962C8B-B14F-4D97-AF65-F5344CB8AC3E}">
        <p14:creationId xmlns:p14="http://schemas.microsoft.com/office/powerpoint/2010/main" val="369878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a:t>
            </a:fld>
            <a:endParaRPr lang="pt-BR"/>
          </a:p>
        </p:txBody>
      </p:sp>
    </p:spTree>
    <p:extLst>
      <p:ext uri="{BB962C8B-B14F-4D97-AF65-F5344CB8AC3E}">
        <p14:creationId xmlns:p14="http://schemas.microsoft.com/office/powerpoint/2010/main" val="293561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10</a:t>
            </a:fld>
            <a:endParaRPr lang="pt-BR"/>
          </a:p>
        </p:txBody>
      </p:sp>
    </p:spTree>
    <p:extLst>
      <p:ext uri="{BB962C8B-B14F-4D97-AF65-F5344CB8AC3E}">
        <p14:creationId xmlns:p14="http://schemas.microsoft.com/office/powerpoint/2010/main" val="172890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11</a:t>
            </a:fld>
            <a:endParaRPr lang="pt-BR"/>
          </a:p>
        </p:txBody>
      </p:sp>
    </p:spTree>
    <p:extLst>
      <p:ext uri="{BB962C8B-B14F-4D97-AF65-F5344CB8AC3E}">
        <p14:creationId xmlns:p14="http://schemas.microsoft.com/office/powerpoint/2010/main" val="86636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12</a:t>
            </a:fld>
            <a:endParaRPr lang="pt-BR"/>
          </a:p>
        </p:txBody>
      </p:sp>
    </p:spTree>
    <p:extLst>
      <p:ext uri="{BB962C8B-B14F-4D97-AF65-F5344CB8AC3E}">
        <p14:creationId xmlns:p14="http://schemas.microsoft.com/office/powerpoint/2010/main" val="51101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13</a:t>
            </a:fld>
            <a:endParaRPr lang="pt-BR"/>
          </a:p>
        </p:txBody>
      </p:sp>
    </p:spTree>
    <p:extLst>
      <p:ext uri="{BB962C8B-B14F-4D97-AF65-F5344CB8AC3E}">
        <p14:creationId xmlns:p14="http://schemas.microsoft.com/office/powerpoint/2010/main" val="213477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14</a:t>
            </a:fld>
            <a:endParaRPr lang="pt-BR"/>
          </a:p>
        </p:txBody>
      </p:sp>
    </p:spTree>
    <p:extLst>
      <p:ext uri="{BB962C8B-B14F-4D97-AF65-F5344CB8AC3E}">
        <p14:creationId xmlns:p14="http://schemas.microsoft.com/office/powerpoint/2010/main" val="27445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15</a:t>
            </a:fld>
            <a:endParaRPr lang="pt-BR"/>
          </a:p>
        </p:txBody>
      </p:sp>
    </p:spTree>
    <p:extLst>
      <p:ext uri="{BB962C8B-B14F-4D97-AF65-F5344CB8AC3E}">
        <p14:creationId xmlns:p14="http://schemas.microsoft.com/office/powerpoint/2010/main" val="72900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16</a:t>
            </a:fld>
            <a:endParaRPr lang="pt-BR"/>
          </a:p>
        </p:txBody>
      </p:sp>
    </p:spTree>
    <p:extLst>
      <p:ext uri="{BB962C8B-B14F-4D97-AF65-F5344CB8AC3E}">
        <p14:creationId xmlns:p14="http://schemas.microsoft.com/office/powerpoint/2010/main" val="344336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Cara Elisangela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Existe um estudo que guiou essas definições, porém, segundo legislações do setor público, ainda não posso dar publicidade para os documentos que ainda serão utilizados na tomada de decisão da alta administração da Conab e é o caso desse estudo, visto que ainda existem decisões a serem tomadas relacionadas ao rito de alienação desses armazéns.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Quanto a forma de "repasse" dos 27 que deixarão de compor a rede da Conab serão priorizados 2 caminhos: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1) Venda: nesse caso temos 21 desses armazéns sem restrições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2) Devolução à SPU, que é o caso dos armazéns de SP, MG e PR que estão na lista.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Fico à disposição para mais esclarecimentos  </a:t>
            </a:r>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17</a:t>
            </a:fld>
            <a:endParaRPr lang="pt-BR"/>
          </a:p>
        </p:txBody>
      </p:sp>
    </p:spTree>
    <p:extLst>
      <p:ext uri="{BB962C8B-B14F-4D97-AF65-F5344CB8AC3E}">
        <p14:creationId xmlns:p14="http://schemas.microsoft.com/office/powerpoint/2010/main" val="254366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Cara Elisangela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Existe um estudo que guiou essas definições, porém, segundo legislações do setor público, ainda não posso dar publicidade para os documentos que ainda serão utilizados na tomada de decisão da alta administração da Conab e é o caso desse estudo, visto que ainda existem decisões a serem tomadas relacionadas ao rito de alienação desses armazéns.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Quanto a forma de "repasse" dos 27 que deixarão de compor a rede da Conab serão priorizados 2 caminhos: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1) Venda: nesse caso temos 21 desses armazéns sem restrições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2) Devolução à SPU, que é o caso dos armazéns de SP, MG e PR que estão na lista.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Fico à disposição para mais esclarecimentos  </a:t>
            </a:r>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18</a:t>
            </a:fld>
            <a:endParaRPr lang="pt-BR"/>
          </a:p>
        </p:txBody>
      </p:sp>
    </p:spTree>
    <p:extLst>
      <p:ext uri="{BB962C8B-B14F-4D97-AF65-F5344CB8AC3E}">
        <p14:creationId xmlns:p14="http://schemas.microsoft.com/office/powerpoint/2010/main" val="136796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Cara Elisangela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Existe um estudo que guiou essas definições, porém, segundo legislações do setor público, ainda não posso dar publicidade para os documentos que ainda serão utilizados na tomada de decisão da alta administração da Conab e é o caso desse estudo, visto que ainda existem decisões a serem tomadas relacionadas ao rito de alienação desses armazéns.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Quanto a forma de "repasse" dos 27 que deixarão de compor a rede da Conab serão priorizados 2 caminhos: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1) Venda: nesse caso temos 21 desses armazéns sem restrições</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2) Devolução à SPU, que é o caso dos armazéns de SP, MG e PR que estão na lista.</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Fico à disposição para mais esclarecimentos  </a:t>
            </a:r>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19</a:t>
            </a:fld>
            <a:endParaRPr lang="pt-BR"/>
          </a:p>
        </p:txBody>
      </p:sp>
    </p:spTree>
    <p:extLst>
      <p:ext uri="{BB962C8B-B14F-4D97-AF65-F5344CB8AC3E}">
        <p14:creationId xmlns:p14="http://schemas.microsoft.com/office/powerpoint/2010/main" val="190216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2</a:t>
            </a:fld>
            <a:endParaRPr lang="pt-BR"/>
          </a:p>
        </p:txBody>
      </p:sp>
    </p:spTree>
    <p:extLst>
      <p:ext uri="{BB962C8B-B14F-4D97-AF65-F5344CB8AC3E}">
        <p14:creationId xmlns:p14="http://schemas.microsoft.com/office/powerpoint/2010/main" val="23500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20</a:t>
            </a:fld>
            <a:endParaRPr lang="pt-BR"/>
          </a:p>
        </p:txBody>
      </p:sp>
    </p:spTree>
    <p:extLst>
      <p:ext uri="{BB962C8B-B14F-4D97-AF65-F5344CB8AC3E}">
        <p14:creationId xmlns:p14="http://schemas.microsoft.com/office/powerpoint/2010/main" val="14761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D7246992-955A-4BB0-A171-EFC0E958F2CB}" type="slidenum">
              <a:rPr lang="pt-BR" smtClean="0"/>
              <a:t>21</a:t>
            </a:fld>
            <a:endParaRPr lang="pt-BR"/>
          </a:p>
        </p:txBody>
      </p:sp>
    </p:spTree>
    <p:extLst>
      <p:ext uri="{BB962C8B-B14F-4D97-AF65-F5344CB8AC3E}">
        <p14:creationId xmlns:p14="http://schemas.microsoft.com/office/powerpoint/2010/main" val="330959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r>
              <a:rPr lang="pt-BR" sz="1400" dirty="0">
                <a:latin typeface="+mn-lt"/>
              </a:rPr>
              <a:t>Outros:</a:t>
            </a:r>
          </a:p>
          <a:p>
            <a:pPr marL="285750" indent="-285750">
              <a:buFont typeface="Wingdings" panose="05000000000000000000" pitchFamily="2" charset="2"/>
              <a:buChar char="§"/>
            </a:pPr>
            <a:r>
              <a:rPr lang="pt-BR" sz="2000" b="1" dirty="0">
                <a:latin typeface="Garamond" panose="02020404030301010803" pitchFamily="18" charset="0"/>
                <a:ea typeface="Ubuntu" charset="0"/>
                <a:cs typeface="Ubuntu" charset="0"/>
              </a:rPr>
              <a:t>Objeto Social:</a:t>
            </a:r>
          </a:p>
          <a:p>
            <a:pPr marL="742950" lvl="1" indent="-285750">
              <a:buFont typeface="Wingdings" panose="05000000000000000000" pitchFamily="2" charset="2"/>
              <a:buChar char="§"/>
            </a:pPr>
            <a:r>
              <a:rPr lang="pt-BR" sz="2000" b="1" dirty="0">
                <a:latin typeface="Garamond" panose="02020404030301010803" pitchFamily="18" charset="0"/>
                <a:ea typeface="Ubuntu" charset="0"/>
                <a:cs typeface="Ubuntu" charset="0"/>
              </a:rPr>
              <a:t>Garantir</a:t>
            </a:r>
            <a:r>
              <a:rPr lang="pt-BR" sz="2000" dirty="0">
                <a:latin typeface="Garamond" panose="02020404030301010803" pitchFamily="18" charset="0"/>
                <a:ea typeface="Ubuntu" charset="0"/>
                <a:cs typeface="Ubuntu" charset="0"/>
              </a:rPr>
              <a:t> ao pequeno e médio produtor os </a:t>
            </a:r>
            <a:r>
              <a:rPr lang="pt-BR" sz="2000" b="1" dirty="0">
                <a:latin typeface="Garamond" panose="02020404030301010803" pitchFamily="18" charset="0"/>
                <a:ea typeface="Ubuntu" charset="0"/>
                <a:cs typeface="Ubuntu" charset="0"/>
              </a:rPr>
              <a:t>preços mínimos e armazenagem</a:t>
            </a:r>
            <a:r>
              <a:rPr lang="pt-BR" sz="2000" dirty="0">
                <a:latin typeface="Garamond" panose="02020404030301010803" pitchFamily="18" charset="0"/>
                <a:ea typeface="Ubuntu" charset="0"/>
                <a:cs typeface="Ubuntu" charset="0"/>
              </a:rPr>
              <a:t> para guarda e conservação de seus produtos.</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Suprir carências alimentares em </a:t>
            </a:r>
            <a:r>
              <a:rPr lang="pt-BR" sz="2000" b="1" dirty="0">
                <a:latin typeface="Garamond" panose="02020404030301010803" pitchFamily="18" charset="0"/>
                <a:ea typeface="Ubuntu" charset="0"/>
                <a:cs typeface="Ubuntu" charset="0"/>
              </a:rPr>
              <a:t>áreas desassistidas </a:t>
            </a:r>
            <a:r>
              <a:rPr lang="pt-BR" sz="2000" dirty="0">
                <a:latin typeface="Garamond" panose="02020404030301010803" pitchFamily="18" charset="0"/>
                <a:ea typeface="Ubuntu" charset="0"/>
                <a:cs typeface="Ubuntu" charset="0"/>
              </a:rPr>
              <a:t>ou não suficientemente atendidas pela iniciativa privada.</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Fomentar o consumo dos produtos básicos e necessários à dieta alimentar das populações carentes.</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Formar </a:t>
            </a:r>
            <a:r>
              <a:rPr lang="pt-BR" sz="2000" b="1" dirty="0">
                <a:latin typeface="Garamond" panose="02020404030301010803" pitchFamily="18" charset="0"/>
                <a:ea typeface="Ubuntu" charset="0"/>
                <a:cs typeface="Ubuntu" charset="0"/>
              </a:rPr>
              <a:t>estoques reguladores e estratégicos </a:t>
            </a:r>
            <a:r>
              <a:rPr lang="pt-BR" sz="2000" dirty="0">
                <a:latin typeface="Garamond" panose="02020404030301010803" pitchFamily="18" charset="0"/>
                <a:ea typeface="Ubuntu" charset="0"/>
                <a:cs typeface="Ubuntu" charset="0"/>
              </a:rPr>
              <a:t>objetivando absorver excedentes e corrigir desequilíbrios decorrentes de manobras especulativas.</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Participar da formulação de política agrícola.</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Fomentar, através de intercâmbio com universidades, centros de pesquisas e organismos internacionais, a formação e aperfeiçoamento de pessoal especializado em atividades relativas ao setor de abastecimento.</a:t>
            </a:r>
          </a:p>
          <a:p>
            <a:pPr marL="742950" lvl="1" indent="-285750">
              <a:buFont typeface="Wingdings" panose="05000000000000000000" pitchFamily="2" charset="2"/>
              <a:buChar char="§"/>
            </a:pPr>
            <a:r>
              <a:rPr lang="pt-BR" sz="2000" dirty="0">
                <a:latin typeface="Garamond" panose="02020404030301010803" pitchFamily="18" charset="0"/>
                <a:ea typeface="Ubuntu" charset="0"/>
                <a:cs typeface="Ubuntu" charset="0"/>
              </a:rPr>
              <a:t>Assistir, mediante a doação de alimentos disponíveis em seus estoques, às comunidades e famílias atingidas por desastres naturais em municípios em situação de emergência ou estado de calamidade pública reconhecidos pelo Poder Executivo Federal.</a:t>
            </a:r>
          </a:p>
          <a:p>
            <a:pPr lvl="1"/>
            <a:endParaRPr lang="pt-BR" sz="2000" dirty="0">
              <a:latin typeface="Garamond" panose="02020404030301010803" pitchFamily="18" charset="0"/>
              <a:ea typeface="Ubuntu" charset="0"/>
              <a:cs typeface="Ubuntu" charset="0"/>
            </a:endParaRPr>
          </a:p>
          <a:p>
            <a:pPr lvl="1"/>
            <a:r>
              <a:rPr lang="pt-BR" sz="2000" b="1" dirty="0">
                <a:latin typeface="Garamond" panose="02020404030301010803" pitchFamily="18" charset="0"/>
                <a:ea typeface="Ubuntu" charset="0"/>
                <a:cs typeface="Ubuntu" charset="0"/>
              </a:rPr>
              <a:t>Estatuto Social da Conab. Assembleia Geral Julho 2018, art. 4º.</a:t>
            </a:r>
          </a:p>
          <a:p>
            <a:pPr lvl="1"/>
            <a:endParaRPr lang="pt-BR" sz="2000" b="1" dirty="0">
              <a:latin typeface="Garamond" panose="02020404030301010803" pitchFamily="18" charset="0"/>
              <a:ea typeface="Ubuntu" charset="0"/>
              <a:cs typeface="Ubuntu" charset="0"/>
            </a:endParaRPr>
          </a:p>
          <a:p>
            <a:pPr marL="285750" indent="-285750">
              <a:buFont typeface="Wingdings" panose="05000000000000000000" pitchFamily="2" charset="2"/>
              <a:buChar char="§"/>
            </a:pPr>
            <a:r>
              <a:rPr lang="pt-BR" b="1" dirty="0">
                <a:latin typeface="Garamond" panose="02020404030301010803" pitchFamily="18" charset="0"/>
                <a:ea typeface="Ubuntu" charset="0"/>
                <a:cs typeface="Ubuntu" charset="0"/>
              </a:rPr>
              <a:t>Objetivos:</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Planejar, normatizar e executar a Política de Garantia de Preços Mínimos do Governo Federal.</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Implementar a execução de outros instrumentos de sustentação de preços agropecuários.</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Executar as políticas públicas federais referentes à armazenagem da produção agropecuária.</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Coordenar ou executar as políticas oficiais de formação, armazenagem, remoção e escoamento dos estoques reguladores e estratégicos de produtos agropecuários.</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Executar as políticas do Governo Federal, nas áreas de abastecimento e regulação da oferta de produtos agropecuários, no mercado interno.</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Desenvolver ações no âmbito do comércio exterior, consoante diretrizes baixadas pelo Ministério da Agricultura, Pecuária e Abastecimento, e legislação que disponha sobre a Câmara de Comércio Exterior (Camex), do Conselho de Governo.</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Participar da formulação da política agrícola.</a:t>
            </a:r>
          </a:p>
          <a:p>
            <a:pPr marL="742950" lvl="1" indent="-285750">
              <a:buFont typeface="Wingdings" panose="05000000000000000000" pitchFamily="2" charset="2"/>
              <a:buChar char="§"/>
            </a:pPr>
            <a:r>
              <a:rPr lang="pt-BR" dirty="0">
                <a:latin typeface="Garamond" panose="02020404030301010803" pitchFamily="18" charset="0"/>
                <a:ea typeface="Ubuntu" charset="0"/>
                <a:cs typeface="Ubuntu" charset="0"/>
              </a:rPr>
              <a:t>Exercer outras atividades, compatíveis com seus fins, que lhe sejam atribuídas ou delegadas pelo Poder Executivo. </a:t>
            </a:r>
          </a:p>
          <a:p>
            <a:pPr marL="742950" lvl="1" indent="-285750">
              <a:buFont typeface="Wingdings" panose="05000000000000000000" pitchFamily="2" charset="2"/>
              <a:buChar char="§"/>
            </a:pPr>
            <a:endParaRPr lang="pt-BR" dirty="0">
              <a:latin typeface="Garamond" panose="02020404030301010803" pitchFamily="18" charset="0"/>
              <a:ea typeface="Ubuntu" charset="0"/>
              <a:cs typeface="Ubuntu" charset="0"/>
            </a:endParaRPr>
          </a:p>
          <a:p>
            <a:pPr lvl="1"/>
            <a:endParaRPr lang="pt-BR" dirty="0">
              <a:latin typeface="Garamond" panose="02020404030301010803" pitchFamily="18" charset="0"/>
              <a:ea typeface="Ubuntu" charset="0"/>
              <a:cs typeface="Ubuntu" charset="0"/>
            </a:endParaRPr>
          </a:p>
          <a:p>
            <a:pPr lvl="1"/>
            <a:r>
              <a:rPr lang="pt-BR" b="1" dirty="0">
                <a:latin typeface="Garamond" panose="02020404030301010803" pitchFamily="18" charset="0"/>
                <a:ea typeface="Ubuntu" charset="0"/>
                <a:cs typeface="Ubuntu" charset="0"/>
              </a:rPr>
              <a:t>Estatuto Social da Conab. Assembleia Geral Julho 2018, art. 5º.</a:t>
            </a:r>
          </a:p>
          <a:p>
            <a:pPr lvl="1"/>
            <a:endParaRPr lang="pt-BR" sz="2000" b="1" dirty="0">
              <a:latin typeface="Garamond" panose="02020404030301010803" pitchFamily="18" charset="0"/>
              <a:ea typeface="Ubuntu" charset="0"/>
              <a:cs typeface="Ubuntu" charset="0"/>
            </a:endParaRPr>
          </a:p>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3</a:t>
            </a:fld>
            <a:endParaRPr lang="pt-BR"/>
          </a:p>
        </p:txBody>
      </p:sp>
    </p:spTree>
    <p:extLst>
      <p:ext uri="{BB962C8B-B14F-4D97-AF65-F5344CB8AC3E}">
        <p14:creationId xmlns:p14="http://schemas.microsoft.com/office/powerpoint/2010/main" val="266723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4</a:t>
            </a:fld>
            <a:endParaRPr lang="pt-BR"/>
          </a:p>
        </p:txBody>
      </p:sp>
    </p:spTree>
    <p:extLst>
      <p:ext uri="{BB962C8B-B14F-4D97-AF65-F5344CB8AC3E}">
        <p14:creationId xmlns:p14="http://schemas.microsoft.com/office/powerpoint/2010/main" val="210435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pPr fontAlgn="base"/>
            <a:r>
              <a:rPr lang="pt-BR" sz="1200" b="0" i="0" kern="1200" dirty="0">
                <a:solidFill>
                  <a:schemeClr val="tx1"/>
                </a:solidFill>
                <a:effectLst/>
                <a:latin typeface="+mn-lt"/>
                <a:ea typeface="+mn-ea"/>
                <a:cs typeface="+mn-cs"/>
              </a:rPr>
              <a:t>Política de Garantia de Preços Mínimos (PGPM) é uma importante ferramenta para diminuir oscilações na renda dos produtores rurais e assegurar uma remuneração mínima, atuando como balizadora da oferta de alimentos, incentivando ou desestimulando a produção e garantindo a regularidade do abastecimento nacional. A Conab efetiva a PGPM junto ao produtor rural, tendo sob sua responsabilidade a execução dos instrumentos desta Política.</a:t>
            </a:r>
          </a:p>
          <a:p>
            <a:pPr fontAlgn="base"/>
            <a:r>
              <a:rPr lang="pt-BR" sz="1200" b="0" i="0" kern="1200" dirty="0">
                <a:solidFill>
                  <a:schemeClr val="tx1"/>
                </a:solidFill>
                <a:effectLst/>
                <a:latin typeface="+mn-lt"/>
                <a:ea typeface="+mn-ea"/>
                <a:cs typeface="+mn-cs"/>
              </a:rPr>
              <a:t>A Companhia participa ativamente em três etapas da PGPM:</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
            </a:r>
            <a:br>
              <a:rPr lang="pt-BR" sz="1200" b="0" i="0" kern="1200" dirty="0">
                <a:solidFill>
                  <a:schemeClr val="tx1"/>
                </a:solidFill>
                <a:effectLst/>
                <a:latin typeface="+mn-lt"/>
                <a:ea typeface="+mn-ea"/>
                <a:cs typeface="+mn-cs"/>
              </a:rPr>
            </a:br>
            <a:r>
              <a:rPr lang="pt-BR" sz="1200" b="1" i="0" kern="1200" dirty="0">
                <a:solidFill>
                  <a:schemeClr val="tx1"/>
                </a:solidFill>
                <a:effectLst/>
                <a:latin typeface="+mn-lt"/>
                <a:ea typeface="+mn-ea"/>
                <a:cs typeface="+mn-cs"/>
              </a:rPr>
              <a:t>No Plano Agrícola do Governo:</a:t>
            </a:r>
            <a:r>
              <a:rPr lang="pt-BR" sz="1200" b="0" i="0" kern="1200" dirty="0">
                <a:solidFill>
                  <a:schemeClr val="tx1"/>
                </a:solidFill>
                <a:effectLst/>
                <a:latin typeface="+mn-lt"/>
                <a:ea typeface="+mn-ea"/>
                <a:cs typeface="+mn-cs"/>
              </a:rPr>
              <a:t> a partir de análises de mercado, avaliação da oferta e da demanda nacional e internacional, planos de abastecimento, custos de produção, dentre outros fatores, a Conab produz a Proposta de Preços Mínimos, documento tomado como base técnica para a discussão e definição dos Preços Mínimos entre o Ministério da Agricultura, Pecuária e Abastecimento (Mapa), o Ministério da Fazenda (MF), o Ministério do Planejamento, Orçamento e Gestão (MPOG) e o Conselho Monetário Nacional (CMN).</a:t>
            </a:r>
          </a:p>
          <a:p>
            <a:pPr fontAlgn="base"/>
            <a:r>
              <a:rPr lang="pt-BR" sz="1200" b="1" i="0" kern="1200" dirty="0">
                <a:solidFill>
                  <a:schemeClr val="tx1"/>
                </a:solidFill>
                <a:effectLst/>
                <a:latin typeface="+mn-lt"/>
                <a:ea typeface="+mn-ea"/>
                <a:cs typeface="+mn-cs"/>
              </a:rPr>
              <a:t>Na normatização:</a:t>
            </a:r>
            <a:r>
              <a:rPr lang="pt-BR" sz="1200" b="0" i="0" kern="1200" dirty="0">
                <a:solidFill>
                  <a:schemeClr val="tx1"/>
                </a:solidFill>
                <a:effectLst/>
                <a:latin typeface="+mn-lt"/>
                <a:ea typeface="+mn-ea"/>
                <a:cs typeface="+mn-cs"/>
              </a:rPr>
              <a:t> a cada safra dos produtos amparados pela PGPM, são produzidos normativos que explicitam os detalhes de como cada produto agrícola será tratado nos instrumentos de política agrícola. Tais normativos, produzidos pela Conab, definem ágios e deságios, conforme a qualidade do produto, limites de aquisição, dentre outros. O conjunto desses normativos pode ser encontrado no Manual Operacional da Conab (MOC).</a:t>
            </a:r>
          </a:p>
          <a:p>
            <a:pPr fontAlgn="base"/>
            <a:r>
              <a:rPr lang="pt-BR" sz="1200" b="1" i="0" kern="1200" dirty="0">
                <a:solidFill>
                  <a:schemeClr val="tx1"/>
                </a:solidFill>
                <a:effectLst/>
                <a:latin typeface="+mn-lt"/>
                <a:ea typeface="+mn-ea"/>
                <a:cs typeface="+mn-cs"/>
              </a:rPr>
              <a:t>No Planejamento da entrada em ação dos instrumentos</a:t>
            </a:r>
            <a:r>
              <a:rPr lang="pt-BR" sz="1200" b="0" i="0" kern="1200" dirty="0">
                <a:solidFill>
                  <a:schemeClr val="tx1"/>
                </a:solidFill>
                <a:effectLst/>
                <a:latin typeface="+mn-lt"/>
                <a:ea typeface="+mn-ea"/>
                <a:cs typeface="+mn-cs"/>
              </a:rPr>
              <a:t>: a Conab encaminha notas técnicas ao Mapa, visando fornecer o suporte técnico às decisões daquele Ministério quanto à escolha dos instrumentos a serem utilizados, quando e onde utilizar.</a:t>
            </a:r>
          </a:p>
          <a:p>
            <a:pPr fontAlgn="base"/>
            <a:r>
              <a:rPr lang="pt-BR" sz="1200" b="1" i="0" kern="1200" dirty="0">
                <a:solidFill>
                  <a:schemeClr val="tx1"/>
                </a:solidFill>
                <a:effectLst/>
                <a:latin typeface="+mn-lt"/>
                <a:ea typeface="+mn-ea"/>
                <a:cs typeface="+mn-cs"/>
              </a:rPr>
              <a:t>Na execução dos Instrumentos de Política Agrícola</a:t>
            </a:r>
            <a:r>
              <a:rPr lang="pt-BR" sz="1200" b="0" i="0" kern="1200" dirty="0">
                <a:solidFill>
                  <a:schemeClr val="tx1"/>
                </a:solidFill>
                <a:effectLst/>
                <a:latin typeface="+mn-lt"/>
                <a:ea typeface="+mn-ea"/>
                <a:cs typeface="+mn-cs"/>
              </a:rPr>
              <a:t>: abrangendo instrumentos para redução do excedente de produtos no mercado, retorno de estoques ao mercado, financiamentos e incentivo à comercialização.</a:t>
            </a:r>
          </a:p>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5</a:t>
            </a:fld>
            <a:endParaRPr lang="pt-BR"/>
          </a:p>
        </p:txBody>
      </p:sp>
    </p:spTree>
    <p:extLst>
      <p:ext uri="{BB962C8B-B14F-4D97-AF65-F5344CB8AC3E}">
        <p14:creationId xmlns:p14="http://schemas.microsoft.com/office/powerpoint/2010/main" val="362067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6</a:t>
            </a:fld>
            <a:endParaRPr lang="pt-BR"/>
          </a:p>
        </p:txBody>
      </p:sp>
    </p:spTree>
    <p:extLst>
      <p:ext uri="{BB962C8B-B14F-4D97-AF65-F5344CB8AC3E}">
        <p14:creationId xmlns:p14="http://schemas.microsoft.com/office/powerpoint/2010/main" val="407836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7</a:t>
            </a:fld>
            <a:endParaRPr lang="pt-BR"/>
          </a:p>
        </p:txBody>
      </p:sp>
    </p:spTree>
    <p:extLst>
      <p:ext uri="{BB962C8B-B14F-4D97-AF65-F5344CB8AC3E}">
        <p14:creationId xmlns:p14="http://schemas.microsoft.com/office/powerpoint/2010/main" val="224106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8</a:t>
            </a:fld>
            <a:endParaRPr lang="pt-BR"/>
          </a:p>
        </p:txBody>
      </p:sp>
    </p:spTree>
    <p:extLst>
      <p:ext uri="{BB962C8B-B14F-4D97-AF65-F5344CB8AC3E}">
        <p14:creationId xmlns:p14="http://schemas.microsoft.com/office/powerpoint/2010/main" val="390636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900" y="744538"/>
            <a:ext cx="6619875" cy="3724275"/>
          </a:xfrm>
        </p:spPr>
      </p:sp>
      <p:sp>
        <p:nvSpPr>
          <p:cNvPr id="3" name="Espaço Reservado para Anotações 2"/>
          <p:cNvSpPr>
            <a:spLocks noGrp="1"/>
          </p:cNvSpPr>
          <p:nvPr>
            <p:ph type="body" idx="1"/>
          </p:nvPr>
        </p:nvSpPr>
        <p:spPr/>
        <p:txBody>
          <a:bodyPr/>
          <a:lstStyle/>
          <a:p>
            <a:endParaRPr lang="pt-BR" sz="1000" dirty="0">
              <a:latin typeface="+mn-lt"/>
            </a:endParaRPr>
          </a:p>
        </p:txBody>
      </p:sp>
      <p:sp>
        <p:nvSpPr>
          <p:cNvPr id="4" name="Espaço Reservado para Número de Slide 3"/>
          <p:cNvSpPr>
            <a:spLocks noGrp="1"/>
          </p:cNvSpPr>
          <p:nvPr>
            <p:ph type="sldNum" sz="quarter" idx="10"/>
          </p:nvPr>
        </p:nvSpPr>
        <p:spPr/>
        <p:txBody>
          <a:bodyPr/>
          <a:lstStyle/>
          <a:p>
            <a:fld id="{D7246992-955A-4BB0-A171-EFC0E958F2CB}" type="slidenum">
              <a:rPr lang="pt-BR" smtClean="0"/>
              <a:t>9</a:t>
            </a:fld>
            <a:endParaRPr lang="pt-BR"/>
          </a:p>
        </p:txBody>
      </p:sp>
    </p:spTree>
    <p:extLst>
      <p:ext uri="{BB962C8B-B14F-4D97-AF65-F5344CB8AC3E}">
        <p14:creationId xmlns:p14="http://schemas.microsoft.com/office/powerpoint/2010/main" val="36194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D37208-D25E-1842-B031-1F9966636880}" type="datetimeFigureOut">
              <a:rPr lang="pt-BR" smtClean="0"/>
              <a:t>26/06/2019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38695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37208-D25E-1842-B031-1F9966636880}" type="datetimeFigureOut">
              <a:rPr lang="pt-BR" smtClean="0"/>
              <a:t>26/06/2019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246430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37208-D25E-1842-B031-1F9966636880}" type="datetimeFigureOut">
              <a:rPr lang="pt-BR" smtClean="0"/>
              <a:t>26/06/2019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179698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37208-D25E-1842-B031-1F9966636880}" type="datetimeFigureOut">
              <a:rPr lang="pt-BR" smtClean="0"/>
              <a:t>26/06/2019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242520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37208-D25E-1842-B031-1F9966636880}" type="datetimeFigureOut">
              <a:rPr lang="pt-BR" smtClean="0"/>
              <a:t>26/06/2019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95319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D37208-D25E-1842-B031-1F9966636880}" type="datetimeFigureOut">
              <a:rPr lang="pt-BR" smtClean="0"/>
              <a:t>26/06/2019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325050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D37208-D25E-1842-B031-1F9966636880}" type="datetimeFigureOut">
              <a:rPr lang="pt-BR" smtClean="0"/>
              <a:t>26/06/2019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5485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D37208-D25E-1842-B031-1F9966636880}" type="datetimeFigureOut">
              <a:rPr lang="pt-BR" smtClean="0"/>
              <a:t>26/06/2019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22885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37208-D25E-1842-B031-1F9966636880}" type="datetimeFigureOut">
              <a:rPr lang="pt-BR" smtClean="0"/>
              <a:t>26/06/2019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165061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D37208-D25E-1842-B031-1F9966636880}" type="datetimeFigureOut">
              <a:rPr lang="pt-BR" smtClean="0"/>
              <a:t>26/06/2019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8601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D37208-D25E-1842-B031-1F9966636880}" type="datetimeFigureOut">
              <a:rPr lang="pt-BR" smtClean="0"/>
              <a:t>26/06/2019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2165C5-BB92-7D42-941F-F5CC385C53B5}" type="slidenum">
              <a:rPr lang="pt-BR" smtClean="0"/>
              <a:t>‹nº›</a:t>
            </a:fld>
            <a:endParaRPr lang="pt-BR"/>
          </a:p>
        </p:txBody>
      </p:sp>
    </p:spTree>
    <p:extLst>
      <p:ext uri="{BB962C8B-B14F-4D97-AF65-F5344CB8AC3E}">
        <p14:creationId xmlns:p14="http://schemas.microsoft.com/office/powerpoint/2010/main" val="248101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37208-D25E-1842-B031-1F9966636880}" type="datetimeFigureOut">
              <a:rPr lang="pt-BR" smtClean="0"/>
              <a:t>26/06/2019</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165C5-BB92-7D42-941F-F5CC385C53B5}" type="slidenum">
              <a:rPr lang="pt-BR" smtClean="0"/>
              <a:t>‹nº›</a:t>
            </a:fld>
            <a:endParaRPr lang="pt-BR"/>
          </a:p>
        </p:txBody>
      </p:sp>
    </p:spTree>
    <p:extLst>
      <p:ext uri="{BB962C8B-B14F-4D97-AF65-F5344CB8AC3E}">
        <p14:creationId xmlns:p14="http://schemas.microsoft.com/office/powerpoint/2010/main" val="344319019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894" y="3132931"/>
            <a:ext cx="5622072" cy="3718973"/>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894" y="0"/>
            <a:ext cx="5583801" cy="3751753"/>
          </a:xfrm>
          <a:prstGeom prst="rect">
            <a:avLst/>
          </a:prstGeom>
        </p:spPr>
      </p:pic>
      <p:pic>
        <p:nvPicPr>
          <p:cNvPr id="1026" name="Picture 2" descr="P:\Comunicacao\_SUPERINTENDENCIA_COMUNICAÇÃO_MARKETING\DOCUMENTOS\5 . LOGOS\0. Logos 2019\4. Sistema CNA - Conjunta\Preferencial\RGB\CNA Conjunta_Logo_Preferencial_RGB.png"/>
          <p:cNvPicPr>
            <a:picLocks noChangeAspect="1" noChangeArrowheads="1"/>
          </p:cNvPicPr>
          <p:nvPr/>
        </p:nvPicPr>
        <p:blipFill rotWithShape="1">
          <a:blip r:embed="rId5">
            <a:extLst>
              <a:ext uri="{28A0092B-C50C-407E-A947-70E740481C1C}">
                <a14:useLocalDpi xmlns:a14="http://schemas.microsoft.com/office/drawing/2010/main" val="0"/>
              </a:ext>
            </a:extLst>
          </a:blip>
          <a:srcRect l="28806" t="38551" r="28358" b="38657"/>
          <a:stretch/>
        </p:blipFill>
        <p:spPr bwMode="auto">
          <a:xfrm>
            <a:off x="261369" y="5544403"/>
            <a:ext cx="1958454" cy="73698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61370" y="421886"/>
            <a:ext cx="5225030" cy="861774"/>
          </a:xfrm>
          <a:prstGeom prst="rect">
            <a:avLst/>
          </a:prstGeom>
          <a:noFill/>
        </p:spPr>
        <p:txBody>
          <a:bodyPr wrap="square" rtlCol="0">
            <a:spAutoFit/>
          </a:bodyPr>
          <a:lstStyle/>
          <a:p>
            <a:r>
              <a:rPr lang="pt-BR" b="1" dirty="0">
                <a:solidFill>
                  <a:srgbClr val="00604E"/>
                </a:solidFill>
                <a:latin typeface="Garamond" panose="02020404030301010803" pitchFamily="18" charset="0"/>
                <a:ea typeface="Ubuntu" charset="0"/>
                <a:cs typeface="Ubuntu" charset="0"/>
              </a:rPr>
              <a:t>Câmara dos Deputados</a:t>
            </a:r>
          </a:p>
          <a:p>
            <a:r>
              <a:rPr lang="pt-BR" sz="1600" b="1" dirty="0">
                <a:solidFill>
                  <a:srgbClr val="00604E"/>
                </a:solidFill>
                <a:latin typeface="Garamond" panose="02020404030301010803" pitchFamily="18" charset="0"/>
                <a:ea typeface="Ubuntu" charset="0"/>
                <a:cs typeface="Ubuntu" charset="0"/>
              </a:rPr>
              <a:t>Comissão de Desenvolvimento Econômico, Indústria, Comércio e Serviços</a:t>
            </a:r>
          </a:p>
        </p:txBody>
      </p:sp>
      <p:sp>
        <p:nvSpPr>
          <p:cNvPr id="3" name="CaixaDeTexto 2"/>
          <p:cNvSpPr txBox="1"/>
          <p:nvPr/>
        </p:nvSpPr>
        <p:spPr>
          <a:xfrm>
            <a:off x="224112" y="4296119"/>
            <a:ext cx="3460492" cy="984885"/>
          </a:xfrm>
          <a:prstGeom prst="rect">
            <a:avLst/>
          </a:prstGeom>
          <a:noFill/>
        </p:spPr>
        <p:txBody>
          <a:bodyPr wrap="square" rtlCol="0">
            <a:spAutoFit/>
          </a:bodyPr>
          <a:lstStyle/>
          <a:p>
            <a:r>
              <a:rPr lang="pt-BR" sz="1600" b="1" dirty="0">
                <a:solidFill>
                  <a:srgbClr val="00604E"/>
                </a:solidFill>
                <a:latin typeface="Garamond" panose="02020404030301010803" pitchFamily="18" charset="0"/>
                <a:ea typeface="Ubuntu" charset="0"/>
                <a:cs typeface="Ubuntu" charset="0"/>
              </a:rPr>
              <a:t>Elisangela Pereira Lopes</a:t>
            </a:r>
          </a:p>
          <a:p>
            <a:r>
              <a:rPr lang="pt-BR" sz="1400" dirty="0">
                <a:solidFill>
                  <a:srgbClr val="00604E"/>
                </a:solidFill>
                <a:latin typeface="Garamond" panose="02020404030301010803" pitchFamily="18" charset="0"/>
                <a:ea typeface="Ubuntu" charset="0"/>
                <a:cs typeface="Ubuntu" charset="0"/>
              </a:rPr>
              <a:t>Coordenadora de Assuntos Estratégicos</a:t>
            </a:r>
          </a:p>
          <a:p>
            <a:endParaRPr lang="pt-BR" sz="1400" b="1" dirty="0">
              <a:solidFill>
                <a:srgbClr val="00604E"/>
              </a:solidFill>
              <a:latin typeface="Garamond" panose="02020404030301010803" pitchFamily="18" charset="0"/>
              <a:ea typeface="Ubuntu" charset="0"/>
              <a:cs typeface="Ubuntu" charset="0"/>
            </a:endParaRPr>
          </a:p>
          <a:p>
            <a:r>
              <a:rPr lang="pt-BR" sz="1400" b="1" dirty="0">
                <a:solidFill>
                  <a:srgbClr val="00604E"/>
                </a:solidFill>
                <a:latin typeface="Garamond" panose="02020404030301010803" pitchFamily="18" charset="0"/>
                <a:ea typeface="Ubuntu" charset="0"/>
                <a:cs typeface="Ubuntu" charset="0"/>
              </a:rPr>
              <a:t>Brasília/DF, 26 de junho de 2019.</a:t>
            </a:r>
          </a:p>
        </p:txBody>
      </p:sp>
      <p:grpSp>
        <p:nvGrpSpPr>
          <p:cNvPr id="16" name="Grupo 16">
            <a:extLst>
              <a:ext uri="{FF2B5EF4-FFF2-40B4-BE49-F238E27FC236}">
                <a16:creationId xmlns:a16="http://schemas.microsoft.com/office/drawing/2014/main" xmlns="" id="{028AC3CD-5445-412D-AD57-E8B7611FE8AB}"/>
              </a:ext>
            </a:extLst>
          </p:cNvPr>
          <p:cNvGrpSpPr/>
          <p:nvPr/>
        </p:nvGrpSpPr>
        <p:grpSpPr>
          <a:xfrm>
            <a:off x="4395694" y="0"/>
            <a:ext cx="2235200" cy="6871648"/>
            <a:chOff x="2871694" y="0"/>
            <a:chExt cx="2235200" cy="6871648"/>
          </a:xfrm>
        </p:grpSpPr>
        <p:sp>
          <p:nvSpPr>
            <p:cNvPr id="19" name="Retângulo 18">
              <a:extLst>
                <a:ext uri="{FF2B5EF4-FFF2-40B4-BE49-F238E27FC236}">
                  <a16:creationId xmlns:a16="http://schemas.microsoft.com/office/drawing/2014/main" xmlns="" id="{2DB905C6-3792-4E94-B4A2-A2E245F18468}"/>
                </a:ext>
              </a:extLst>
            </p:cNvPr>
            <p:cNvSpPr/>
            <p:nvPr/>
          </p:nvSpPr>
          <p:spPr>
            <a:xfrm>
              <a:off x="4745529" y="0"/>
              <a:ext cx="361365" cy="6858000"/>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xmlns="" id="{3BAF9F8A-8664-44AA-ACE5-5D63453177FB}"/>
                </a:ext>
              </a:extLst>
            </p:cNvPr>
            <p:cNvSpPr/>
            <p:nvPr/>
          </p:nvSpPr>
          <p:spPr>
            <a:xfrm>
              <a:off x="4120006" y="0"/>
              <a:ext cx="361365" cy="6871648"/>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xmlns="" id="{0D70BF9E-478A-4F01-994B-54F82A23657F}"/>
                </a:ext>
              </a:extLst>
            </p:cNvPr>
            <p:cNvSpPr/>
            <p:nvPr/>
          </p:nvSpPr>
          <p:spPr>
            <a:xfrm>
              <a:off x="3480836" y="4258101"/>
              <a:ext cx="361365" cy="2599899"/>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xmlns="" id="{01F62B36-9444-411D-9C7B-61978248343A}"/>
                </a:ext>
              </a:extLst>
            </p:cNvPr>
            <p:cNvSpPr/>
            <p:nvPr/>
          </p:nvSpPr>
          <p:spPr>
            <a:xfrm>
              <a:off x="2871694" y="4258101"/>
              <a:ext cx="361365" cy="2599899"/>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Retângulo 22">
            <a:extLst>
              <a:ext uri="{FF2B5EF4-FFF2-40B4-BE49-F238E27FC236}">
                <a16:creationId xmlns:a16="http://schemas.microsoft.com/office/drawing/2014/main" xmlns="" id="{5501C641-DF12-47EF-B959-956563C4AC58}"/>
              </a:ext>
            </a:extLst>
          </p:cNvPr>
          <p:cNvSpPr/>
          <p:nvPr/>
        </p:nvSpPr>
        <p:spPr>
          <a:xfrm rot="5400000">
            <a:off x="6499959" y="-33003"/>
            <a:ext cx="7199523" cy="6937652"/>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
            <a:extLst>
              <a:ext uri="{FF2B5EF4-FFF2-40B4-BE49-F238E27FC236}">
                <a16:creationId xmlns:a16="http://schemas.microsoft.com/office/drawing/2014/main" xmlns="" id="{B7C3A425-609C-424C-BF72-1BCEBBB1DD1B}"/>
              </a:ext>
            </a:extLst>
          </p:cNvPr>
          <p:cNvSpPr txBox="1"/>
          <p:nvPr/>
        </p:nvSpPr>
        <p:spPr>
          <a:xfrm>
            <a:off x="261369" y="1904332"/>
            <a:ext cx="5371553" cy="1446550"/>
          </a:xfrm>
          <a:prstGeom prst="rect">
            <a:avLst/>
          </a:prstGeom>
          <a:noFill/>
        </p:spPr>
        <p:txBody>
          <a:bodyPr wrap="square" rtlCol="0">
            <a:spAutoFit/>
          </a:bodyPr>
          <a:lstStyle/>
          <a:p>
            <a:r>
              <a:rPr lang="pt-BR" sz="2200" b="1" dirty="0">
                <a:solidFill>
                  <a:srgbClr val="00604E"/>
                </a:solidFill>
                <a:latin typeface="Garamond" panose="02020404030301010803" pitchFamily="18" charset="0"/>
                <a:ea typeface="Ubuntu" charset="0"/>
                <a:cs typeface="Ubuntu" charset="0"/>
              </a:rPr>
              <a:t>A possível privatização ou desmobilização de armazéns e centros de distribuição da Companhia Nacional de Abastecimento (Conab)</a:t>
            </a:r>
            <a:endParaRPr lang="pt-BR" sz="2400" b="1" dirty="0">
              <a:solidFill>
                <a:srgbClr val="00604E"/>
              </a:solidFill>
              <a:latin typeface="Garamond" panose="02020404030301010803" pitchFamily="18" charset="0"/>
              <a:ea typeface="Ubuntu" charset="0"/>
              <a:cs typeface="Ubuntu" charset="0"/>
            </a:endParaRP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xmlns="" id="{4DC98467-3FBC-4112-830E-DAFEDE7A3F22}"/>
              </a:ext>
            </a:extLst>
          </p:cNvPr>
          <p:cNvSpPr txBox="1">
            <a:spLocks/>
          </p:cNvSpPr>
          <p:nvPr/>
        </p:nvSpPr>
        <p:spPr>
          <a:xfrm>
            <a:off x="48753" y="38230"/>
            <a:ext cx="7640960"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Crescimento Anual (2009-2018)</a:t>
            </a:r>
          </a:p>
        </p:txBody>
      </p:sp>
      <p:sp>
        <p:nvSpPr>
          <p:cNvPr id="16" name="Retângulo 15">
            <a:extLst>
              <a:ext uri="{FF2B5EF4-FFF2-40B4-BE49-F238E27FC236}">
                <a16:creationId xmlns:a16="http://schemas.microsoft.com/office/drawing/2014/main" xmlns="" id="{38A14F4F-A600-4DA0-957D-A96B06FA2504}"/>
              </a:ext>
            </a:extLst>
          </p:cNvPr>
          <p:cNvSpPr/>
          <p:nvPr/>
        </p:nvSpPr>
        <p:spPr>
          <a:xfrm>
            <a:off x="1141773" y="429661"/>
            <a:ext cx="9908453" cy="400110"/>
          </a:xfrm>
          <a:prstGeom prst="rect">
            <a:avLst/>
          </a:prstGeom>
        </p:spPr>
        <p:txBody>
          <a:bodyPr wrap="square">
            <a:spAutoFit/>
          </a:bodyPr>
          <a:lstStyle/>
          <a:p>
            <a:r>
              <a:rPr lang="pt-BR" sz="2000" i="1" dirty="0"/>
              <a:t>Produção e Exportação de Soja e Milho</a:t>
            </a:r>
          </a:p>
        </p:txBody>
      </p:sp>
      <p:sp>
        <p:nvSpPr>
          <p:cNvPr id="8" name="Retângulo 7">
            <a:extLst>
              <a:ext uri="{FF2B5EF4-FFF2-40B4-BE49-F238E27FC236}">
                <a16:creationId xmlns:a16="http://schemas.microsoft.com/office/drawing/2014/main" xmlns="" id="{798017E3-50BE-42ED-93A7-9D8DEEDCD3DF}"/>
              </a:ext>
            </a:extLst>
          </p:cNvPr>
          <p:cNvSpPr/>
          <p:nvPr/>
        </p:nvSpPr>
        <p:spPr>
          <a:xfrm>
            <a:off x="3001821" y="1464159"/>
            <a:ext cx="2576492" cy="1006324"/>
          </a:xfrm>
          <a:prstGeom prst="rect">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white"/>
                </a:solidFill>
                <a:effectLst/>
                <a:uLnTx/>
                <a:uFillTx/>
                <a:latin typeface="Calibri"/>
                <a:ea typeface="+mn-ea"/>
                <a:cs typeface="+mn-cs"/>
              </a:rPr>
              <a:t>PRODUÇÃO BRASIL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dirty="0">
                <a:ln>
                  <a:noFill/>
                </a:ln>
                <a:solidFill>
                  <a:prstClr val="white"/>
                </a:solidFill>
                <a:effectLst/>
                <a:uLnTx/>
                <a:uFillTx/>
                <a:latin typeface="Calibri"/>
                <a:ea typeface="+mn-ea"/>
                <a:cs typeface="+mn-cs"/>
              </a:rPr>
              <a:t>8,4% a.a.</a:t>
            </a:r>
          </a:p>
        </p:txBody>
      </p:sp>
      <p:sp>
        <p:nvSpPr>
          <p:cNvPr id="9" name="Retângulo 8">
            <a:extLst>
              <a:ext uri="{FF2B5EF4-FFF2-40B4-BE49-F238E27FC236}">
                <a16:creationId xmlns:a16="http://schemas.microsoft.com/office/drawing/2014/main" xmlns="" id="{B47EFF44-5587-4035-B877-A3AA53ED46F9}"/>
              </a:ext>
            </a:extLst>
          </p:cNvPr>
          <p:cNvSpPr/>
          <p:nvPr/>
        </p:nvSpPr>
        <p:spPr>
          <a:xfrm>
            <a:off x="2490956" y="2832309"/>
            <a:ext cx="1656184" cy="790301"/>
          </a:xfrm>
          <a:prstGeom prst="rect">
            <a:avLst/>
          </a:prstGeom>
          <a:solidFill>
            <a:srgbClr val="EEECE1">
              <a:lumMod val="90000"/>
            </a:srgbClr>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PRODUÇÃO ACIMA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10,9% a.a.</a:t>
            </a:r>
          </a:p>
        </p:txBody>
      </p:sp>
      <p:sp>
        <p:nvSpPr>
          <p:cNvPr id="12" name="Retângulo 11">
            <a:extLst>
              <a:ext uri="{FF2B5EF4-FFF2-40B4-BE49-F238E27FC236}">
                <a16:creationId xmlns:a16="http://schemas.microsoft.com/office/drawing/2014/main" xmlns="" id="{E93B265C-89AD-4EA3-A9F2-14445382FDD3}"/>
              </a:ext>
            </a:extLst>
          </p:cNvPr>
          <p:cNvSpPr/>
          <p:nvPr/>
        </p:nvSpPr>
        <p:spPr>
          <a:xfrm>
            <a:off x="4327160" y="2831173"/>
            <a:ext cx="1656184" cy="790301"/>
          </a:xfrm>
          <a:prstGeom prst="rect">
            <a:avLst/>
          </a:prstGeom>
          <a:solidFill>
            <a:srgbClr val="EEECE1">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PRODUÇÃO ABAIXO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5,2% a.a.</a:t>
            </a:r>
          </a:p>
        </p:txBody>
      </p:sp>
      <p:cxnSp>
        <p:nvCxnSpPr>
          <p:cNvPr id="13" name="Conector: Angulado 12">
            <a:extLst>
              <a:ext uri="{FF2B5EF4-FFF2-40B4-BE49-F238E27FC236}">
                <a16:creationId xmlns:a16="http://schemas.microsoft.com/office/drawing/2014/main" xmlns="" id="{48AEBC9B-F3C3-403E-AEF6-287AFEBFCBFA}"/>
              </a:ext>
            </a:extLst>
          </p:cNvPr>
          <p:cNvCxnSpPr>
            <a:cxnSpLocks/>
            <a:stCxn id="8" idx="2"/>
            <a:endCxn id="9" idx="0"/>
          </p:cNvCxnSpPr>
          <p:nvPr/>
        </p:nvCxnSpPr>
        <p:spPr>
          <a:xfrm rot="5400000">
            <a:off x="3623645" y="2165887"/>
            <a:ext cx="361826" cy="971019"/>
          </a:xfrm>
          <a:prstGeom prst="bentConnector3">
            <a:avLst/>
          </a:prstGeom>
          <a:noFill/>
          <a:ln w="9525" cap="flat" cmpd="sng" algn="ctr">
            <a:solidFill>
              <a:srgbClr val="EEECE1">
                <a:lumMod val="25000"/>
              </a:srgbClr>
            </a:solidFill>
            <a:prstDash val="solid"/>
            <a:tailEnd type="triangle"/>
          </a:ln>
          <a:effectLst/>
        </p:spPr>
      </p:cxnSp>
      <p:cxnSp>
        <p:nvCxnSpPr>
          <p:cNvPr id="14" name="Conector: Angulado 13">
            <a:extLst>
              <a:ext uri="{FF2B5EF4-FFF2-40B4-BE49-F238E27FC236}">
                <a16:creationId xmlns:a16="http://schemas.microsoft.com/office/drawing/2014/main" xmlns="" id="{B0D418D0-E824-4127-85ED-E2D448082925}"/>
              </a:ext>
            </a:extLst>
          </p:cNvPr>
          <p:cNvCxnSpPr>
            <a:cxnSpLocks/>
            <a:stCxn id="8" idx="2"/>
            <a:endCxn id="12" idx="0"/>
          </p:cNvCxnSpPr>
          <p:nvPr/>
        </p:nvCxnSpPr>
        <p:spPr>
          <a:xfrm rot="16200000" flipH="1">
            <a:off x="4542314" y="2218235"/>
            <a:ext cx="360690" cy="865185"/>
          </a:xfrm>
          <a:prstGeom prst="bentConnector3">
            <a:avLst/>
          </a:prstGeom>
          <a:noFill/>
          <a:ln w="9525" cap="flat" cmpd="sng" algn="ctr">
            <a:solidFill>
              <a:srgbClr val="EEECE1">
                <a:lumMod val="25000"/>
              </a:srgbClr>
            </a:solidFill>
            <a:prstDash val="solid"/>
            <a:tailEnd type="triangle"/>
          </a:ln>
          <a:effectLst/>
        </p:spPr>
      </p:cxnSp>
      <p:sp>
        <p:nvSpPr>
          <p:cNvPr id="17" name="Retângulo 16">
            <a:extLst>
              <a:ext uri="{FF2B5EF4-FFF2-40B4-BE49-F238E27FC236}">
                <a16:creationId xmlns:a16="http://schemas.microsoft.com/office/drawing/2014/main" xmlns="" id="{950EA8FA-5342-4731-9D52-093E340EBDDC}"/>
              </a:ext>
            </a:extLst>
          </p:cNvPr>
          <p:cNvSpPr/>
          <p:nvPr/>
        </p:nvSpPr>
        <p:spPr>
          <a:xfrm>
            <a:off x="7162489" y="1464159"/>
            <a:ext cx="2394238" cy="1006324"/>
          </a:xfrm>
          <a:prstGeom prst="rect">
            <a:avLst/>
          </a:prstGeom>
          <a:solidFill>
            <a:srgbClr val="4BACC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white"/>
                </a:solidFill>
                <a:effectLst/>
                <a:uLnTx/>
                <a:uFillTx/>
                <a:latin typeface="Calibri"/>
                <a:ea typeface="+mn-ea"/>
                <a:cs typeface="+mn-cs"/>
              </a:rPr>
              <a:t>EXPORTAÇÃO BRASIL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dirty="0">
                <a:ln>
                  <a:noFill/>
                </a:ln>
                <a:solidFill>
                  <a:prstClr val="white"/>
                </a:solidFill>
                <a:effectLst/>
                <a:uLnTx/>
                <a:uFillTx/>
                <a:latin typeface="Calibri"/>
                <a:ea typeface="+mn-ea"/>
                <a:cs typeface="+mn-cs"/>
              </a:rPr>
              <a:t>14,1% a.a.</a:t>
            </a:r>
          </a:p>
        </p:txBody>
      </p:sp>
      <p:sp>
        <p:nvSpPr>
          <p:cNvPr id="18" name="Retângulo 17">
            <a:extLst>
              <a:ext uri="{FF2B5EF4-FFF2-40B4-BE49-F238E27FC236}">
                <a16:creationId xmlns:a16="http://schemas.microsoft.com/office/drawing/2014/main" xmlns="" id="{190C64ED-81EF-45BB-8E24-7B2E45A69E63}"/>
              </a:ext>
            </a:extLst>
          </p:cNvPr>
          <p:cNvSpPr/>
          <p:nvPr/>
        </p:nvSpPr>
        <p:spPr>
          <a:xfrm>
            <a:off x="6523404" y="2832309"/>
            <a:ext cx="1764196" cy="790301"/>
          </a:xfrm>
          <a:prstGeom prst="rect">
            <a:avLst/>
          </a:prstGeom>
          <a:solidFill>
            <a:srgbClr val="4F81BD">
              <a:lumMod val="20000"/>
              <a:lumOff val="80000"/>
            </a:srgbClr>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EXPORTAÇÃO ACIMA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21,2% a.a.</a:t>
            </a:r>
          </a:p>
        </p:txBody>
      </p:sp>
      <p:sp>
        <p:nvSpPr>
          <p:cNvPr id="19" name="Retângulo 18">
            <a:extLst>
              <a:ext uri="{FF2B5EF4-FFF2-40B4-BE49-F238E27FC236}">
                <a16:creationId xmlns:a16="http://schemas.microsoft.com/office/drawing/2014/main" xmlns="" id="{01716CBC-3408-4489-AD27-BF1533A8ABB9}"/>
              </a:ext>
            </a:extLst>
          </p:cNvPr>
          <p:cNvSpPr/>
          <p:nvPr/>
        </p:nvSpPr>
        <p:spPr>
          <a:xfrm>
            <a:off x="8467619" y="2831173"/>
            <a:ext cx="1863221" cy="790301"/>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EXPORTAÇÃO ABAIXO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12,4% a.a.</a:t>
            </a:r>
          </a:p>
        </p:txBody>
      </p:sp>
      <p:cxnSp>
        <p:nvCxnSpPr>
          <p:cNvPr id="20" name="Conector: Angulado 19">
            <a:extLst>
              <a:ext uri="{FF2B5EF4-FFF2-40B4-BE49-F238E27FC236}">
                <a16:creationId xmlns:a16="http://schemas.microsoft.com/office/drawing/2014/main" xmlns="" id="{8B5D6A14-1D25-466E-81AC-CCFAA87AD2AC}"/>
              </a:ext>
            </a:extLst>
          </p:cNvPr>
          <p:cNvCxnSpPr>
            <a:cxnSpLocks/>
            <a:stCxn id="17" idx="2"/>
            <a:endCxn id="18" idx="0"/>
          </p:cNvCxnSpPr>
          <p:nvPr/>
        </p:nvCxnSpPr>
        <p:spPr>
          <a:xfrm rot="5400000">
            <a:off x="7701642" y="2174343"/>
            <a:ext cx="361826" cy="954106"/>
          </a:xfrm>
          <a:prstGeom prst="bentConnector3">
            <a:avLst/>
          </a:prstGeom>
          <a:noFill/>
          <a:ln w="9525" cap="flat" cmpd="sng" algn="ctr">
            <a:solidFill>
              <a:srgbClr val="4F81BD">
                <a:shade val="95000"/>
                <a:satMod val="105000"/>
              </a:srgbClr>
            </a:solidFill>
            <a:prstDash val="solid"/>
            <a:tailEnd type="triangle"/>
          </a:ln>
          <a:effectLst/>
        </p:spPr>
      </p:cxnSp>
      <p:cxnSp>
        <p:nvCxnSpPr>
          <p:cNvPr id="21" name="Conector: Angulado 20">
            <a:extLst>
              <a:ext uri="{FF2B5EF4-FFF2-40B4-BE49-F238E27FC236}">
                <a16:creationId xmlns:a16="http://schemas.microsoft.com/office/drawing/2014/main" xmlns="" id="{0BC5CA6C-92B7-4E11-8CFE-DB02E257A4D3}"/>
              </a:ext>
            </a:extLst>
          </p:cNvPr>
          <p:cNvCxnSpPr>
            <a:cxnSpLocks/>
            <a:stCxn id="17" idx="2"/>
            <a:endCxn id="19" idx="0"/>
          </p:cNvCxnSpPr>
          <p:nvPr/>
        </p:nvCxnSpPr>
        <p:spPr>
          <a:xfrm rot="16200000" flipH="1">
            <a:off x="8699074" y="2131017"/>
            <a:ext cx="360690" cy="1039622"/>
          </a:xfrm>
          <a:prstGeom prst="bentConnector3">
            <a:avLst/>
          </a:prstGeom>
          <a:noFill/>
          <a:ln w="9525" cap="flat" cmpd="sng" algn="ctr">
            <a:solidFill>
              <a:srgbClr val="4F81BD">
                <a:shade val="95000"/>
                <a:satMod val="105000"/>
              </a:srgbClr>
            </a:solidFill>
            <a:prstDash val="solid"/>
            <a:tailEnd type="triangle"/>
          </a:ln>
          <a:effectLst/>
        </p:spPr>
      </p:cxnSp>
      <p:sp>
        <p:nvSpPr>
          <p:cNvPr id="22" name="Retângulo 21">
            <a:extLst>
              <a:ext uri="{FF2B5EF4-FFF2-40B4-BE49-F238E27FC236}">
                <a16:creationId xmlns:a16="http://schemas.microsoft.com/office/drawing/2014/main" xmlns="" id="{FCB212CA-54DE-488C-BA81-7FEAE89000DC}"/>
              </a:ext>
            </a:extLst>
          </p:cNvPr>
          <p:cNvSpPr/>
          <p:nvPr/>
        </p:nvSpPr>
        <p:spPr>
          <a:xfrm>
            <a:off x="3001821" y="4172378"/>
            <a:ext cx="2576492" cy="1006324"/>
          </a:xfrm>
          <a:prstGeom prst="rect">
            <a:avLst/>
          </a:prstGeom>
          <a:solidFill>
            <a:srgbClr val="EEECE1">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white"/>
                </a:solidFill>
                <a:effectLst/>
                <a:uLnTx/>
                <a:uFillTx/>
                <a:latin typeface="Calibri"/>
                <a:ea typeface="+mn-ea"/>
                <a:cs typeface="+mn-cs"/>
              </a:rPr>
              <a:t>PRODUÇÃO BRASIL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dirty="0">
                <a:ln>
                  <a:noFill/>
                </a:ln>
                <a:solidFill>
                  <a:prstClr val="white"/>
                </a:solidFill>
                <a:effectLst/>
                <a:uLnTx/>
                <a:uFillTx/>
                <a:latin typeface="Calibri"/>
                <a:ea typeface="+mn-ea"/>
                <a:cs typeface="+mn-cs"/>
              </a:rPr>
              <a:t>11,0 </a:t>
            </a:r>
            <a:r>
              <a:rPr kumimoji="0" lang="pt-BR" sz="3600" b="0" i="0" u="none" strike="noStrike" kern="0" cap="none" spc="0" normalizeH="0" baseline="0" noProof="0" dirty="0" err="1">
                <a:ln>
                  <a:noFill/>
                </a:ln>
                <a:solidFill>
                  <a:prstClr val="white"/>
                </a:solidFill>
                <a:effectLst/>
                <a:uLnTx/>
                <a:uFillTx/>
                <a:latin typeface="Calibri"/>
                <a:ea typeface="+mn-ea"/>
                <a:cs typeface="+mn-cs"/>
              </a:rPr>
              <a:t>Mt</a:t>
            </a:r>
            <a:r>
              <a:rPr kumimoji="0" lang="pt-BR" sz="2400" b="0" i="0" u="none" strike="noStrike" kern="0" cap="none" spc="0" normalizeH="0" baseline="30000" noProof="0" dirty="0">
                <a:ln>
                  <a:noFill/>
                </a:ln>
                <a:solidFill>
                  <a:prstClr val="white"/>
                </a:solidFill>
                <a:effectLst/>
                <a:uLnTx/>
                <a:uFillTx/>
                <a:latin typeface="Calibri"/>
                <a:ea typeface="+mn-ea"/>
                <a:cs typeface="+mn-cs"/>
              </a:rPr>
              <a:t>*</a:t>
            </a:r>
            <a:r>
              <a:rPr kumimoji="0" lang="pt-BR" sz="3600" b="0" i="0" u="none" strike="noStrike" kern="0" cap="none" spc="0" normalizeH="0" baseline="0" noProof="0" dirty="0">
                <a:ln>
                  <a:noFill/>
                </a:ln>
                <a:solidFill>
                  <a:prstClr val="white"/>
                </a:solidFill>
                <a:effectLst/>
                <a:uLnTx/>
                <a:uFillTx/>
                <a:latin typeface="Calibri"/>
                <a:ea typeface="+mn-ea"/>
                <a:cs typeface="+mn-cs"/>
              </a:rPr>
              <a:t> a.a.</a:t>
            </a:r>
          </a:p>
        </p:txBody>
      </p:sp>
      <p:sp>
        <p:nvSpPr>
          <p:cNvPr id="23" name="Retângulo 22">
            <a:extLst>
              <a:ext uri="{FF2B5EF4-FFF2-40B4-BE49-F238E27FC236}">
                <a16:creationId xmlns:a16="http://schemas.microsoft.com/office/drawing/2014/main" xmlns="" id="{00607ADF-D07A-451D-89EA-BC35B1A62E67}"/>
              </a:ext>
            </a:extLst>
          </p:cNvPr>
          <p:cNvSpPr/>
          <p:nvPr/>
        </p:nvSpPr>
        <p:spPr>
          <a:xfrm>
            <a:off x="2489867" y="5540528"/>
            <a:ext cx="1656184" cy="790301"/>
          </a:xfrm>
          <a:prstGeom prst="rect">
            <a:avLst/>
          </a:prstGeom>
          <a:solidFill>
            <a:srgbClr val="EEECE1">
              <a:lumMod val="75000"/>
            </a:srgbClr>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PRODUÇÃO ACIMA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8,1 </a:t>
            </a:r>
            <a:r>
              <a:rPr kumimoji="0" lang="pt-BR" sz="2400" b="0" i="0" u="none" strike="noStrike" kern="0" cap="none" spc="0" normalizeH="0" baseline="0" noProof="0" dirty="0" err="1">
                <a:ln>
                  <a:noFill/>
                </a:ln>
                <a:solidFill>
                  <a:prstClr val="black"/>
                </a:solidFill>
                <a:effectLst/>
                <a:uLnTx/>
                <a:uFillTx/>
                <a:latin typeface="Calibri"/>
                <a:ea typeface="+mn-ea"/>
                <a:cs typeface="+mn-cs"/>
              </a:rPr>
              <a:t>Mt</a:t>
            </a:r>
            <a:r>
              <a:rPr kumimoji="0" lang="pt-BR" sz="2000" b="0" i="0" u="none" strike="noStrike" kern="0" cap="none" spc="0" normalizeH="0" baseline="30000" noProof="0" dirty="0">
                <a:ln>
                  <a:noFill/>
                </a:ln>
                <a:solidFill>
                  <a:prstClr val="black"/>
                </a:solidFill>
                <a:effectLst/>
                <a:uLnTx/>
                <a:uFillTx/>
                <a:latin typeface="Calibri"/>
                <a:ea typeface="+mn-ea"/>
                <a:cs typeface="+mn-cs"/>
              </a:rPr>
              <a:t>*</a:t>
            </a:r>
            <a:r>
              <a:rPr kumimoji="0" lang="pt-BR" sz="2400" b="0" i="0" u="none" strike="noStrike" kern="0" cap="none" spc="0" normalizeH="0" baseline="0" noProof="0" dirty="0">
                <a:ln>
                  <a:noFill/>
                </a:ln>
                <a:solidFill>
                  <a:prstClr val="black"/>
                </a:solidFill>
                <a:effectLst/>
                <a:uLnTx/>
                <a:uFillTx/>
                <a:latin typeface="Calibri"/>
                <a:ea typeface="+mn-ea"/>
                <a:cs typeface="+mn-cs"/>
              </a:rPr>
              <a:t> a.a.</a:t>
            </a:r>
          </a:p>
        </p:txBody>
      </p:sp>
      <p:sp>
        <p:nvSpPr>
          <p:cNvPr id="24" name="Retângulo 23">
            <a:extLst>
              <a:ext uri="{FF2B5EF4-FFF2-40B4-BE49-F238E27FC236}">
                <a16:creationId xmlns:a16="http://schemas.microsoft.com/office/drawing/2014/main" xmlns="" id="{2B00209A-AFAA-44D0-BE1D-AA65D3149D76}"/>
              </a:ext>
            </a:extLst>
          </p:cNvPr>
          <p:cNvSpPr/>
          <p:nvPr/>
        </p:nvSpPr>
        <p:spPr>
          <a:xfrm>
            <a:off x="4326071" y="5539392"/>
            <a:ext cx="1656184" cy="790301"/>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PRODUÇÃO ABAIXO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2,9 </a:t>
            </a:r>
            <a:r>
              <a:rPr kumimoji="0" lang="pt-BR" sz="2400" b="0" i="0" u="none" strike="noStrike" kern="0" cap="none" spc="0" normalizeH="0" baseline="0" noProof="0" dirty="0" err="1">
                <a:ln>
                  <a:noFill/>
                </a:ln>
                <a:solidFill>
                  <a:prstClr val="black"/>
                </a:solidFill>
                <a:effectLst/>
                <a:uLnTx/>
                <a:uFillTx/>
                <a:latin typeface="Calibri"/>
                <a:ea typeface="+mn-ea"/>
                <a:cs typeface="+mn-cs"/>
              </a:rPr>
              <a:t>Mt</a:t>
            </a:r>
            <a:r>
              <a:rPr kumimoji="0" lang="pt-BR" sz="2000" b="0" i="0" u="none" strike="noStrike" kern="0" cap="none" spc="0" normalizeH="0" baseline="30000" noProof="0" dirty="0">
                <a:ln>
                  <a:noFill/>
                </a:ln>
                <a:solidFill>
                  <a:prstClr val="black"/>
                </a:solidFill>
                <a:effectLst/>
                <a:uLnTx/>
                <a:uFillTx/>
                <a:latin typeface="Calibri"/>
                <a:ea typeface="+mn-ea"/>
                <a:cs typeface="+mn-cs"/>
              </a:rPr>
              <a:t>*</a:t>
            </a:r>
            <a:r>
              <a:rPr kumimoji="0" lang="pt-BR" sz="2400" b="0" i="0" u="none" strike="noStrike" kern="0" cap="none" spc="0" normalizeH="0" baseline="0" noProof="0" dirty="0">
                <a:ln>
                  <a:noFill/>
                </a:ln>
                <a:solidFill>
                  <a:prstClr val="black"/>
                </a:solidFill>
                <a:effectLst/>
                <a:uLnTx/>
                <a:uFillTx/>
                <a:latin typeface="Calibri"/>
                <a:ea typeface="+mn-ea"/>
                <a:cs typeface="+mn-cs"/>
              </a:rPr>
              <a:t> a.a.</a:t>
            </a:r>
          </a:p>
        </p:txBody>
      </p:sp>
      <p:cxnSp>
        <p:nvCxnSpPr>
          <p:cNvPr id="25" name="Conector: Angulado 24">
            <a:extLst>
              <a:ext uri="{FF2B5EF4-FFF2-40B4-BE49-F238E27FC236}">
                <a16:creationId xmlns:a16="http://schemas.microsoft.com/office/drawing/2014/main" xmlns="" id="{737C5FAF-BB75-4BD8-93BC-212224DAF681}"/>
              </a:ext>
            </a:extLst>
          </p:cNvPr>
          <p:cNvCxnSpPr>
            <a:cxnSpLocks/>
            <a:stCxn id="22" idx="2"/>
            <a:endCxn id="23" idx="0"/>
          </p:cNvCxnSpPr>
          <p:nvPr/>
        </p:nvCxnSpPr>
        <p:spPr>
          <a:xfrm rot="5400000">
            <a:off x="3623100" y="4873561"/>
            <a:ext cx="361826" cy="972108"/>
          </a:xfrm>
          <a:prstGeom prst="bentConnector3">
            <a:avLst/>
          </a:prstGeom>
          <a:noFill/>
          <a:ln w="9525" cap="flat" cmpd="sng" algn="ctr">
            <a:solidFill>
              <a:srgbClr val="EEECE1">
                <a:lumMod val="25000"/>
              </a:srgbClr>
            </a:solidFill>
            <a:prstDash val="solid"/>
            <a:tailEnd type="triangle"/>
          </a:ln>
          <a:effectLst/>
        </p:spPr>
      </p:cxnSp>
      <p:cxnSp>
        <p:nvCxnSpPr>
          <p:cNvPr id="26" name="Conector: Angulado 25">
            <a:extLst>
              <a:ext uri="{FF2B5EF4-FFF2-40B4-BE49-F238E27FC236}">
                <a16:creationId xmlns:a16="http://schemas.microsoft.com/office/drawing/2014/main" xmlns="" id="{30896487-EB62-4E73-9BFF-A2204CD4581D}"/>
              </a:ext>
            </a:extLst>
          </p:cNvPr>
          <p:cNvCxnSpPr>
            <a:cxnSpLocks/>
            <a:stCxn id="22" idx="2"/>
            <a:endCxn id="24" idx="0"/>
          </p:cNvCxnSpPr>
          <p:nvPr/>
        </p:nvCxnSpPr>
        <p:spPr>
          <a:xfrm rot="16200000" flipH="1">
            <a:off x="4541770" y="4926999"/>
            <a:ext cx="360690" cy="864096"/>
          </a:xfrm>
          <a:prstGeom prst="bentConnector3">
            <a:avLst/>
          </a:prstGeom>
          <a:noFill/>
          <a:ln w="9525" cap="flat" cmpd="sng" algn="ctr">
            <a:solidFill>
              <a:srgbClr val="EEECE1">
                <a:lumMod val="25000"/>
              </a:srgbClr>
            </a:solidFill>
            <a:prstDash val="solid"/>
            <a:tailEnd type="triangle"/>
          </a:ln>
          <a:effectLst/>
        </p:spPr>
      </p:cxnSp>
      <p:sp>
        <p:nvSpPr>
          <p:cNvPr id="27" name="Retângulo 26">
            <a:extLst>
              <a:ext uri="{FF2B5EF4-FFF2-40B4-BE49-F238E27FC236}">
                <a16:creationId xmlns:a16="http://schemas.microsoft.com/office/drawing/2014/main" xmlns="" id="{FEE41964-341D-4342-A69E-6FF5A9D3070C}"/>
              </a:ext>
            </a:extLst>
          </p:cNvPr>
          <p:cNvSpPr/>
          <p:nvPr/>
        </p:nvSpPr>
        <p:spPr>
          <a:xfrm>
            <a:off x="7034269" y="4172378"/>
            <a:ext cx="2648500" cy="1006324"/>
          </a:xfrm>
          <a:prstGeom prst="rect">
            <a:avLst/>
          </a:prstGeom>
          <a:solidFill>
            <a:srgbClr val="4BACC6">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white"/>
                </a:solidFill>
                <a:effectLst/>
                <a:uLnTx/>
                <a:uFillTx/>
                <a:latin typeface="Calibri"/>
                <a:ea typeface="+mn-ea"/>
                <a:cs typeface="+mn-cs"/>
              </a:rPr>
              <a:t>EXPORTAÇÃO BRASIL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dirty="0">
                <a:ln>
                  <a:noFill/>
                </a:ln>
                <a:solidFill>
                  <a:prstClr val="white"/>
                </a:solidFill>
                <a:effectLst/>
                <a:uLnTx/>
                <a:uFillTx/>
                <a:latin typeface="Calibri"/>
                <a:ea typeface="+mn-ea"/>
                <a:cs typeface="+mn-cs"/>
              </a:rPr>
              <a:t>9,0 </a:t>
            </a:r>
            <a:r>
              <a:rPr kumimoji="0" lang="pt-BR" sz="3600" b="0" i="0" u="none" strike="noStrike" kern="0" cap="none" spc="0" normalizeH="0" baseline="0" noProof="0" dirty="0" err="1">
                <a:ln>
                  <a:noFill/>
                </a:ln>
                <a:solidFill>
                  <a:prstClr val="white"/>
                </a:solidFill>
                <a:effectLst/>
                <a:uLnTx/>
                <a:uFillTx/>
                <a:latin typeface="Calibri"/>
                <a:ea typeface="+mn-ea"/>
                <a:cs typeface="+mn-cs"/>
              </a:rPr>
              <a:t>Mt</a:t>
            </a:r>
            <a:r>
              <a:rPr kumimoji="0" lang="pt-BR" sz="2400" b="0" i="0" u="none" strike="noStrike" kern="0" cap="none" spc="0" normalizeH="0" baseline="30000" noProof="0" dirty="0">
                <a:ln>
                  <a:noFill/>
                </a:ln>
                <a:solidFill>
                  <a:prstClr val="white"/>
                </a:solidFill>
                <a:effectLst/>
                <a:uLnTx/>
                <a:uFillTx/>
                <a:latin typeface="Calibri"/>
                <a:ea typeface="+mn-ea"/>
                <a:cs typeface="+mn-cs"/>
              </a:rPr>
              <a:t>*</a:t>
            </a:r>
            <a:r>
              <a:rPr kumimoji="0" lang="pt-BR" sz="3600" b="0" i="0" u="none" strike="noStrike" kern="0" cap="none" spc="0" normalizeH="0" baseline="0" noProof="0" dirty="0">
                <a:ln>
                  <a:noFill/>
                </a:ln>
                <a:solidFill>
                  <a:prstClr val="white"/>
                </a:solidFill>
                <a:effectLst/>
                <a:uLnTx/>
                <a:uFillTx/>
                <a:latin typeface="Calibri"/>
                <a:ea typeface="+mn-ea"/>
                <a:cs typeface="+mn-cs"/>
              </a:rPr>
              <a:t> a.a.</a:t>
            </a:r>
          </a:p>
        </p:txBody>
      </p:sp>
      <p:sp>
        <p:nvSpPr>
          <p:cNvPr id="28" name="Retângulo 27">
            <a:extLst>
              <a:ext uri="{FF2B5EF4-FFF2-40B4-BE49-F238E27FC236}">
                <a16:creationId xmlns:a16="http://schemas.microsoft.com/office/drawing/2014/main" xmlns="" id="{008D66C3-AC6E-449C-80DB-7E77A7222F13}"/>
              </a:ext>
            </a:extLst>
          </p:cNvPr>
          <p:cNvSpPr/>
          <p:nvPr/>
        </p:nvSpPr>
        <p:spPr>
          <a:xfrm>
            <a:off x="6522315" y="5540528"/>
            <a:ext cx="1764196" cy="790301"/>
          </a:xfrm>
          <a:prstGeom prst="rect">
            <a:avLst/>
          </a:prstGeom>
          <a:solidFill>
            <a:srgbClr val="4F81B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EXPORTAÇÃO ACIMA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2,8 </a:t>
            </a:r>
            <a:r>
              <a:rPr kumimoji="0" lang="pt-BR" sz="2400" b="0" i="0" u="none" strike="noStrike" kern="0" cap="none" spc="0" normalizeH="0" baseline="0" noProof="0" dirty="0" err="1">
                <a:ln>
                  <a:noFill/>
                </a:ln>
                <a:solidFill>
                  <a:prstClr val="black"/>
                </a:solidFill>
                <a:effectLst/>
                <a:uLnTx/>
                <a:uFillTx/>
                <a:latin typeface="Calibri"/>
                <a:ea typeface="+mn-ea"/>
                <a:cs typeface="+mn-cs"/>
              </a:rPr>
              <a:t>Mt</a:t>
            </a:r>
            <a:r>
              <a:rPr kumimoji="0" lang="pt-BR" sz="2000" b="0" i="0" u="none" strike="noStrike" kern="0" cap="none" spc="0" normalizeH="0" baseline="30000" noProof="0" dirty="0">
                <a:ln>
                  <a:noFill/>
                </a:ln>
                <a:solidFill>
                  <a:prstClr val="black"/>
                </a:solidFill>
                <a:effectLst/>
                <a:uLnTx/>
                <a:uFillTx/>
                <a:latin typeface="Calibri"/>
                <a:ea typeface="+mn-ea"/>
                <a:cs typeface="+mn-cs"/>
              </a:rPr>
              <a:t>*</a:t>
            </a:r>
            <a:r>
              <a:rPr kumimoji="0" lang="pt-BR" sz="2400" b="0" i="0" u="none" strike="noStrike" kern="0" cap="none" spc="0" normalizeH="0" baseline="0" noProof="0" dirty="0">
                <a:ln>
                  <a:noFill/>
                </a:ln>
                <a:solidFill>
                  <a:prstClr val="black"/>
                </a:solidFill>
                <a:effectLst/>
                <a:uLnTx/>
                <a:uFillTx/>
                <a:latin typeface="Calibri"/>
                <a:ea typeface="+mn-ea"/>
                <a:cs typeface="+mn-cs"/>
              </a:rPr>
              <a:t> a.a.</a:t>
            </a:r>
          </a:p>
        </p:txBody>
      </p:sp>
      <p:sp>
        <p:nvSpPr>
          <p:cNvPr id="29" name="Retângulo 28">
            <a:extLst>
              <a:ext uri="{FF2B5EF4-FFF2-40B4-BE49-F238E27FC236}">
                <a16:creationId xmlns:a16="http://schemas.microsoft.com/office/drawing/2014/main" xmlns="" id="{DB129FEF-5E18-4F12-863C-28AE29BB663B}"/>
              </a:ext>
            </a:extLst>
          </p:cNvPr>
          <p:cNvSpPr/>
          <p:nvPr/>
        </p:nvSpPr>
        <p:spPr>
          <a:xfrm>
            <a:off x="8466530" y="5539392"/>
            <a:ext cx="1863221" cy="790301"/>
          </a:xfrm>
          <a:prstGeom prst="rect">
            <a:avLst/>
          </a:prstGeom>
          <a:solidFill>
            <a:srgbClr val="4F81BD">
              <a:lumMod val="40000"/>
              <a:lumOff val="60000"/>
            </a:srgbClr>
          </a:solidFill>
          <a:ln w="5715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EXPORTAÇÃO ABAIXO </a:t>
            </a:r>
            <a:r>
              <a:rPr kumimoji="0" lang="pt-BR" sz="1200" b="0" i="0" u="none" strike="noStrike" kern="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rPr>
              <a:t>º</a:t>
            </a:r>
            <a:r>
              <a:rPr kumimoji="0" lang="pt-BR" sz="1200" b="0" i="0" u="none" strike="noStrike" kern="0" cap="none" spc="0" normalizeH="0" baseline="0" noProof="0" dirty="0">
                <a:ln>
                  <a:noFill/>
                </a:ln>
                <a:solidFill>
                  <a:prstClr val="black"/>
                </a:solidFill>
                <a:effectLst/>
                <a:uLnTx/>
                <a:uFillTx/>
                <a:latin typeface="Calibri"/>
                <a:ea typeface="+mn-ea"/>
                <a:cs typeface="+mn-cs"/>
              </a:rPr>
              <a:t>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0" i="0" u="none" strike="noStrike" kern="0" cap="none" spc="0" normalizeH="0" baseline="0" noProof="0" dirty="0">
                <a:ln>
                  <a:noFill/>
                </a:ln>
                <a:solidFill>
                  <a:prstClr val="black"/>
                </a:solidFill>
                <a:effectLst/>
                <a:uLnTx/>
                <a:uFillTx/>
                <a:latin typeface="Calibri"/>
                <a:ea typeface="+mn-ea"/>
                <a:cs typeface="+mn-cs"/>
              </a:rPr>
              <a:t>6,2 </a:t>
            </a:r>
            <a:r>
              <a:rPr kumimoji="0" lang="pt-BR" sz="2400" b="0" i="0" u="none" strike="noStrike" kern="0" cap="none" spc="0" normalizeH="0" baseline="0" noProof="0" dirty="0" err="1">
                <a:ln>
                  <a:noFill/>
                </a:ln>
                <a:solidFill>
                  <a:prstClr val="black"/>
                </a:solidFill>
                <a:effectLst/>
                <a:uLnTx/>
                <a:uFillTx/>
                <a:latin typeface="Calibri"/>
                <a:ea typeface="+mn-ea"/>
                <a:cs typeface="+mn-cs"/>
              </a:rPr>
              <a:t>Mt</a:t>
            </a:r>
            <a:r>
              <a:rPr kumimoji="0" lang="pt-BR" sz="2000" b="0" i="0" u="none" strike="noStrike" kern="0" cap="none" spc="0" normalizeH="0" baseline="30000" noProof="0" dirty="0">
                <a:ln>
                  <a:noFill/>
                </a:ln>
                <a:solidFill>
                  <a:prstClr val="black"/>
                </a:solidFill>
                <a:effectLst/>
                <a:uLnTx/>
                <a:uFillTx/>
                <a:latin typeface="Calibri"/>
                <a:ea typeface="+mn-ea"/>
                <a:cs typeface="+mn-cs"/>
              </a:rPr>
              <a:t>*</a:t>
            </a:r>
            <a:r>
              <a:rPr kumimoji="0" lang="pt-BR" sz="2400" b="0" i="0" u="none" strike="noStrike" kern="0" cap="none" spc="0" normalizeH="0" baseline="0" noProof="0" dirty="0">
                <a:ln>
                  <a:noFill/>
                </a:ln>
                <a:solidFill>
                  <a:prstClr val="black"/>
                </a:solidFill>
                <a:effectLst/>
                <a:uLnTx/>
                <a:uFillTx/>
                <a:latin typeface="Calibri"/>
                <a:ea typeface="+mn-ea"/>
                <a:cs typeface="+mn-cs"/>
              </a:rPr>
              <a:t> a.a.</a:t>
            </a:r>
          </a:p>
        </p:txBody>
      </p:sp>
      <p:cxnSp>
        <p:nvCxnSpPr>
          <p:cNvPr id="30" name="Conector: Angulado 29">
            <a:extLst>
              <a:ext uri="{FF2B5EF4-FFF2-40B4-BE49-F238E27FC236}">
                <a16:creationId xmlns:a16="http://schemas.microsoft.com/office/drawing/2014/main" xmlns="" id="{A8A2E43C-F213-4F37-8288-C68E97009D3F}"/>
              </a:ext>
            </a:extLst>
          </p:cNvPr>
          <p:cNvCxnSpPr>
            <a:cxnSpLocks/>
            <a:stCxn id="27" idx="2"/>
            <a:endCxn id="28" idx="0"/>
          </p:cNvCxnSpPr>
          <p:nvPr/>
        </p:nvCxnSpPr>
        <p:spPr>
          <a:xfrm rot="5400000">
            <a:off x="7700553" y="4882562"/>
            <a:ext cx="361826" cy="954106"/>
          </a:xfrm>
          <a:prstGeom prst="bentConnector3">
            <a:avLst/>
          </a:prstGeom>
          <a:noFill/>
          <a:ln w="9525" cap="flat" cmpd="sng" algn="ctr">
            <a:solidFill>
              <a:srgbClr val="4F81BD">
                <a:shade val="95000"/>
                <a:satMod val="105000"/>
              </a:srgbClr>
            </a:solidFill>
            <a:prstDash val="solid"/>
            <a:tailEnd type="triangle"/>
          </a:ln>
          <a:effectLst/>
        </p:spPr>
      </p:cxnSp>
      <p:cxnSp>
        <p:nvCxnSpPr>
          <p:cNvPr id="31" name="Conector: Angulado 30">
            <a:extLst>
              <a:ext uri="{FF2B5EF4-FFF2-40B4-BE49-F238E27FC236}">
                <a16:creationId xmlns:a16="http://schemas.microsoft.com/office/drawing/2014/main" xmlns="" id="{BDBE5D56-816F-403B-8BB3-FCCDA0F737C7}"/>
              </a:ext>
            </a:extLst>
          </p:cNvPr>
          <p:cNvCxnSpPr>
            <a:cxnSpLocks/>
            <a:stCxn id="27" idx="2"/>
            <a:endCxn id="29" idx="0"/>
          </p:cNvCxnSpPr>
          <p:nvPr/>
        </p:nvCxnSpPr>
        <p:spPr>
          <a:xfrm rot="16200000" flipH="1">
            <a:off x="8697985" y="4839236"/>
            <a:ext cx="360690" cy="1039622"/>
          </a:xfrm>
          <a:prstGeom prst="bentConnector3">
            <a:avLst/>
          </a:prstGeom>
          <a:noFill/>
          <a:ln w="9525" cap="flat" cmpd="sng" algn="ctr">
            <a:solidFill>
              <a:srgbClr val="4F81BD">
                <a:shade val="95000"/>
                <a:satMod val="105000"/>
              </a:srgbClr>
            </a:solidFill>
            <a:prstDash val="solid"/>
            <a:tailEnd type="triangle"/>
          </a:ln>
          <a:effectLst/>
        </p:spPr>
      </p:cxnSp>
      <p:sp>
        <p:nvSpPr>
          <p:cNvPr id="32" name="Retângulo 31">
            <a:extLst>
              <a:ext uri="{FF2B5EF4-FFF2-40B4-BE49-F238E27FC236}">
                <a16:creationId xmlns:a16="http://schemas.microsoft.com/office/drawing/2014/main" xmlns="" id="{90D6E59B-34CB-4F1D-BA58-65EC1D66A334}"/>
              </a:ext>
            </a:extLst>
          </p:cNvPr>
          <p:cNvSpPr/>
          <p:nvPr/>
        </p:nvSpPr>
        <p:spPr>
          <a:xfrm rot="16200000">
            <a:off x="2488995" y="1773370"/>
            <a:ext cx="787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rPr>
              <a:t>CAGR</a:t>
            </a:r>
            <a:r>
              <a:rPr kumimoji="0" lang="pt-BR" sz="1800" b="0" i="0" u="none" strike="noStrike" kern="0" cap="none" spc="0" normalizeH="0" baseline="30000" noProof="0" dirty="0">
                <a:ln>
                  <a:noFill/>
                </a:ln>
                <a:solidFill>
                  <a:prstClr val="black"/>
                </a:solidFill>
                <a:effectLst/>
                <a:uLnTx/>
                <a:uFillTx/>
              </a:rPr>
              <a:t>#</a:t>
            </a:r>
          </a:p>
        </p:txBody>
      </p:sp>
      <p:sp>
        <p:nvSpPr>
          <p:cNvPr id="33" name="Retângulo 32">
            <a:extLst>
              <a:ext uri="{FF2B5EF4-FFF2-40B4-BE49-F238E27FC236}">
                <a16:creationId xmlns:a16="http://schemas.microsoft.com/office/drawing/2014/main" xmlns="" id="{C86CCF5A-A05B-45BA-816C-AA40786A5B9C}"/>
              </a:ext>
            </a:extLst>
          </p:cNvPr>
          <p:cNvSpPr/>
          <p:nvPr/>
        </p:nvSpPr>
        <p:spPr>
          <a:xfrm rot="16200000">
            <a:off x="6640604" y="1782655"/>
            <a:ext cx="787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rPr>
              <a:t>CAGR</a:t>
            </a:r>
            <a:r>
              <a:rPr kumimoji="0" lang="pt-BR" sz="1800" b="0" i="0" u="none" strike="noStrike" kern="0" cap="none" spc="0" normalizeH="0" baseline="30000" noProof="0" dirty="0">
                <a:ln>
                  <a:noFill/>
                </a:ln>
                <a:solidFill>
                  <a:prstClr val="black"/>
                </a:solidFill>
                <a:effectLst/>
                <a:uLnTx/>
                <a:uFillTx/>
              </a:rPr>
              <a:t>#</a:t>
            </a:r>
          </a:p>
        </p:txBody>
      </p:sp>
      <p:sp>
        <p:nvSpPr>
          <p:cNvPr id="34" name="Retângulo 33">
            <a:extLst>
              <a:ext uri="{FF2B5EF4-FFF2-40B4-BE49-F238E27FC236}">
                <a16:creationId xmlns:a16="http://schemas.microsoft.com/office/drawing/2014/main" xmlns="" id="{EFDB90C9-94A4-456C-B2A7-35C82330F903}"/>
              </a:ext>
            </a:extLst>
          </p:cNvPr>
          <p:cNvSpPr/>
          <p:nvPr/>
        </p:nvSpPr>
        <p:spPr>
          <a:xfrm>
            <a:off x="2474696" y="3620507"/>
            <a:ext cx="365997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900" b="0" i="1" u="none" strike="noStrike" kern="0" cap="none" spc="0" normalizeH="0" baseline="30000" noProof="0" dirty="0">
                <a:ln>
                  <a:noFill/>
                </a:ln>
                <a:solidFill>
                  <a:prstClr val="black"/>
                </a:solidFill>
                <a:effectLst/>
                <a:uLnTx/>
                <a:uFillTx/>
              </a:rPr>
              <a:t>#</a:t>
            </a:r>
            <a:r>
              <a:rPr kumimoji="0" lang="pt-BR" sz="900" b="0" i="1" u="none" strike="noStrike" kern="0" cap="none" spc="0" normalizeH="0" baseline="0" noProof="0" dirty="0">
                <a:ln>
                  <a:noFill/>
                </a:ln>
                <a:solidFill>
                  <a:prstClr val="black"/>
                </a:solidFill>
                <a:effectLst/>
                <a:uLnTx/>
                <a:uFillTx/>
              </a:rPr>
              <a:t>CARG = </a:t>
            </a:r>
            <a:r>
              <a:rPr kumimoji="0" lang="pt-BR" sz="1100" b="0" i="0" u="none" strike="noStrike" kern="0" cap="none" spc="0" normalizeH="0" baseline="0" noProof="0" dirty="0">
                <a:ln>
                  <a:noFill/>
                </a:ln>
                <a:solidFill>
                  <a:prstClr val="black"/>
                </a:solidFill>
                <a:effectLst/>
                <a:uLnTx/>
                <a:uFillTx/>
              </a:rPr>
              <a:t> </a:t>
            </a:r>
            <a:r>
              <a:rPr kumimoji="0" lang="pt-BR" sz="900" b="0" i="1" u="none" strike="noStrike" kern="0" cap="none" spc="0" normalizeH="0" baseline="0" noProof="0" dirty="0">
                <a:ln>
                  <a:noFill/>
                </a:ln>
                <a:solidFill>
                  <a:prstClr val="black"/>
                </a:solidFill>
                <a:effectLst/>
                <a:uLnTx/>
                <a:uFillTx/>
              </a:rPr>
              <a:t>CAGR (</a:t>
            </a:r>
            <a:r>
              <a:rPr kumimoji="0" lang="pt-BR" sz="900" b="0" i="1" u="none" strike="noStrike" kern="0" cap="none" spc="0" normalizeH="0" baseline="0" noProof="0" dirty="0" err="1">
                <a:ln>
                  <a:noFill/>
                </a:ln>
                <a:solidFill>
                  <a:prstClr val="black"/>
                </a:solidFill>
                <a:effectLst/>
                <a:uLnTx/>
                <a:uFillTx/>
              </a:rPr>
              <a:t>Compound</a:t>
            </a:r>
            <a:r>
              <a:rPr kumimoji="0" lang="pt-BR" sz="900" b="0" i="1" u="none" strike="noStrike" kern="0" cap="none" spc="0" normalizeH="0" baseline="0" noProof="0" dirty="0">
                <a:ln>
                  <a:noFill/>
                </a:ln>
                <a:solidFill>
                  <a:prstClr val="black"/>
                </a:solidFill>
                <a:effectLst/>
                <a:uLnTx/>
                <a:uFillTx/>
              </a:rPr>
              <a:t> </a:t>
            </a:r>
            <a:r>
              <a:rPr kumimoji="0" lang="pt-BR" sz="900" b="0" i="1" u="none" strike="noStrike" kern="0" cap="none" spc="0" normalizeH="0" baseline="0" noProof="0" dirty="0" err="1">
                <a:ln>
                  <a:noFill/>
                </a:ln>
                <a:solidFill>
                  <a:prstClr val="black"/>
                </a:solidFill>
                <a:effectLst/>
                <a:uLnTx/>
                <a:uFillTx/>
              </a:rPr>
              <a:t>Annual</a:t>
            </a:r>
            <a:r>
              <a:rPr kumimoji="0" lang="pt-BR" sz="900" b="0" i="1" u="none" strike="noStrike" kern="0" cap="none" spc="0" normalizeH="0" baseline="0" noProof="0" dirty="0">
                <a:ln>
                  <a:noFill/>
                </a:ln>
                <a:solidFill>
                  <a:prstClr val="black"/>
                </a:solidFill>
                <a:effectLst/>
                <a:uLnTx/>
                <a:uFillTx/>
              </a:rPr>
              <a:t> </a:t>
            </a:r>
            <a:r>
              <a:rPr kumimoji="0" lang="pt-BR" sz="900" b="0" i="1" u="none" strike="noStrike" kern="0" cap="none" spc="0" normalizeH="0" baseline="0" noProof="0" dirty="0" err="1">
                <a:ln>
                  <a:noFill/>
                </a:ln>
                <a:solidFill>
                  <a:prstClr val="black"/>
                </a:solidFill>
                <a:effectLst/>
                <a:uLnTx/>
                <a:uFillTx/>
              </a:rPr>
              <a:t>Growth</a:t>
            </a:r>
            <a:r>
              <a:rPr kumimoji="0" lang="pt-BR" sz="900" b="0" i="1" u="none" strike="noStrike" kern="0" cap="none" spc="0" normalizeH="0" baseline="0" noProof="0" dirty="0">
                <a:ln>
                  <a:noFill/>
                </a:ln>
                <a:solidFill>
                  <a:prstClr val="black"/>
                </a:solidFill>
                <a:effectLst/>
                <a:uLnTx/>
                <a:uFillTx/>
              </a:rPr>
              <a:t> Rate) ou Taxa Composta Anual</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900" b="0" i="1" u="none" strike="noStrike" kern="0" cap="none" spc="0" normalizeH="0" baseline="0" noProof="0" dirty="0">
                <a:ln>
                  <a:noFill/>
                </a:ln>
                <a:solidFill>
                  <a:prstClr val="black"/>
                </a:solidFill>
                <a:effectLst/>
                <a:uLnTx/>
                <a:uFillTx/>
              </a:rPr>
              <a:t> de Crescimento</a:t>
            </a:r>
          </a:p>
        </p:txBody>
      </p:sp>
    </p:spTree>
    <p:extLst>
      <p:ext uri="{BB962C8B-B14F-4D97-AF65-F5344CB8AC3E}">
        <p14:creationId xmlns:p14="http://schemas.microsoft.com/office/powerpoint/2010/main" val="340412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xmlns="" id="{4DC98467-3FBC-4112-830E-DAFEDE7A3F22}"/>
              </a:ext>
            </a:extLst>
          </p:cNvPr>
          <p:cNvSpPr txBox="1">
            <a:spLocks/>
          </p:cNvSpPr>
          <p:nvPr/>
        </p:nvSpPr>
        <p:spPr>
          <a:xfrm>
            <a:off x="520770" y="41666"/>
            <a:ext cx="7384980"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Evolução da Logística do Arco Norte</a:t>
            </a:r>
          </a:p>
        </p:txBody>
      </p:sp>
      <p:graphicFrame>
        <p:nvGraphicFramePr>
          <p:cNvPr id="12" name="Tabela 11">
            <a:extLst>
              <a:ext uri="{FF2B5EF4-FFF2-40B4-BE49-F238E27FC236}">
                <a16:creationId xmlns:a16="http://schemas.microsoft.com/office/drawing/2014/main" xmlns="" id="{9EE4882D-EBDD-481E-AC8A-0BA322028875}"/>
              </a:ext>
            </a:extLst>
          </p:cNvPr>
          <p:cNvGraphicFramePr>
            <a:graphicFrameLocks noGrp="1"/>
          </p:cNvGraphicFramePr>
          <p:nvPr>
            <p:extLst>
              <p:ext uri="{D42A27DB-BD31-4B8C-83A1-F6EECF244321}">
                <p14:modId xmlns:p14="http://schemas.microsoft.com/office/powerpoint/2010/main" val="1380853173"/>
              </p:ext>
            </p:extLst>
          </p:nvPr>
        </p:nvGraphicFramePr>
        <p:xfrm>
          <a:off x="1903986" y="1136831"/>
          <a:ext cx="4230114" cy="3388360"/>
        </p:xfrm>
        <a:graphic>
          <a:graphicData uri="http://schemas.openxmlformats.org/drawingml/2006/table">
            <a:tbl>
              <a:tblPr firstRow="1" bandRow="1">
                <a:tableStyleId>{69012ECD-51FC-41F1-AA8D-1B2483CD663E}</a:tableStyleId>
              </a:tblPr>
              <a:tblGrid>
                <a:gridCol w="3468114">
                  <a:extLst>
                    <a:ext uri="{9D8B030D-6E8A-4147-A177-3AD203B41FA5}">
                      <a16:colId xmlns:a16="http://schemas.microsoft.com/office/drawing/2014/main" xmlns="" val="3388464809"/>
                    </a:ext>
                  </a:extLst>
                </a:gridCol>
                <a:gridCol w="762000">
                  <a:extLst>
                    <a:ext uri="{9D8B030D-6E8A-4147-A177-3AD203B41FA5}">
                      <a16:colId xmlns:a16="http://schemas.microsoft.com/office/drawing/2014/main" xmlns="" val="2971248030"/>
                    </a:ext>
                  </a:extLst>
                </a:gridCol>
              </a:tblGrid>
              <a:tr h="37084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pt-BR" sz="1600" dirty="0"/>
                        <a:t>Terminais</a:t>
                      </a:r>
                    </a:p>
                  </a:txBody>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pt-BR" sz="1600" dirty="0"/>
                        <a:t>Cap.</a:t>
                      </a:r>
                    </a:p>
                  </a:txBody>
                  <a:tcPr/>
                </a:tc>
                <a:extLst>
                  <a:ext uri="{0D108BD9-81ED-4DB2-BD59-A6C34878D82A}">
                    <a16:rowId xmlns:a16="http://schemas.microsoft.com/office/drawing/2014/main" xmlns="" val="395568258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500" dirty="0"/>
                        <a:t>Cargill, Hidrovias do Brasil, Bunge/</a:t>
                      </a:r>
                      <a:r>
                        <a:rPr lang="pt-BR" sz="1500" dirty="0" err="1"/>
                        <a:t>Amaggi</a:t>
                      </a:r>
                      <a:r>
                        <a:rPr lang="pt-BR" sz="1500" dirty="0"/>
                        <a:t>, </a:t>
                      </a:r>
                      <a:r>
                        <a:rPr lang="pt-BR" sz="1500" dirty="0" err="1"/>
                        <a:t>Cianport</a:t>
                      </a:r>
                      <a:r>
                        <a:rPr lang="pt-BR" sz="1500" dirty="0"/>
                        <a:t>, Bertolini  – </a:t>
                      </a:r>
                      <a:r>
                        <a:rPr lang="pt-BR" sz="1500" b="1" dirty="0" err="1"/>
                        <a:t>Miritituba</a:t>
                      </a:r>
                      <a:r>
                        <a:rPr lang="pt-BR" sz="1500" b="1" dirty="0"/>
                        <a:t>/PA</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17,5 MT </a:t>
                      </a:r>
                    </a:p>
                  </a:txBody>
                  <a:tcPr/>
                </a:tc>
                <a:extLst>
                  <a:ext uri="{0D108BD9-81ED-4DB2-BD59-A6C34878D82A}">
                    <a16:rowId xmlns:a16="http://schemas.microsoft.com/office/drawing/2014/main" xmlns="" val="400103827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err="1"/>
                        <a:t>Amaggi</a:t>
                      </a:r>
                      <a:r>
                        <a:rPr lang="pt-BR" sz="1500" dirty="0"/>
                        <a:t> – </a:t>
                      </a:r>
                      <a:r>
                        <a:rPr lang="pt-BR" sz="1500" b="1" dirty="0"/>
                        <a:t>Porto Velho/RO</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5 MT</a:t>
                      </a:r>
                    </a:p>
                  </a:txBody>
                  <a:tcPr>
                    <a:solidFill>
                      <a:schemeClr val="accent5">
                        <a:lumMod val="20000"/>
                        <a:lumOff val="80000"/>
                      </a:schemeClr>
                    </a:solidFill>
                  </a:tcPr>
                </a:tc>
                <a:extLst>
                  <a:ext uri="{0D108BD9-81ED-4DB2-BD59-A6C34878D82A}">
                    <a16:rowId xmlns:a16="http://schemas.microsoft.com/office/drawing/2014/main" xmlns="" val="422989920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err="1"/>
                        <a:t>Amaggi</a:t>
                      </a:r>
                      <a:r>
                        <a:rPr lang="pt-BR" sz="1500" dirty="0"/>
                        <a:t> – </a:t>
                      </a:r>
                      <a:r>
                        <a:rPr lang="pt-BR" sz="1500" b="1" dirty="0"/>
                        <a:t>Porto Velho/RO</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3,5 MT</a:t>
                      </a:r>
                    </a:p>
                  </a:txBody>
                  <a:tcPr>
                    <a:solidFill>
                      <a:schemeClr val="accent5">
                        <a:lumMod val="20000"/>
                        <a:lumOff val="80000"/>
                      </a:schemeClr>
                    </a:solidFill>
                  </a:tcPr>
                </a:tc>
                <a:extLst>
                  <a:ext uri="{0D108BD9-81ED-4DB2-BD59-A6C34878D82A}">
                    <a16:rowId xmlns:a16="http://schemas.microsoft.com/office/drawing/2014/main" xmlns="" val="1145445518"/>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Bertolini – </a:t>
                      </a:r>
                      <a:r>
                        <a:rPr lang="pt-BR" sz="1500" b="1" dirty="0"/>
                        <a:t>Porto Velho/RO</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2,5 MT</a:t>
                      </a:r>
                    </a:p>
                  </a:txBody>
                  <a:tcPr>
                    <a:solidFill>
                      <a:schemeClr val="accent5">
                        <a:lumMod val="20000"/>
                        <a:lumOff val="80000"/>
                      </a:schemeClr>
                    </a:solidFill>
                  </a:tcPr>
                </a:tc>
                <a:extLst>
                  <a:ext uri="{0D108BD9-81ED-4DB2-BD59-A6C34878D82A}">
                    <a16:rowId xmlns:a16="http://schemas.microsoft.com/office/drawing/2014/main" xmlns="" val="2398527596"/>
                  </a:ext>
                </a:extLst>
              </a:tr>
              <a:tr h="1174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Cargill – </a:t>
                      </a:r>
                      <a:r>
                        <a:rPr lang="pt-BR" sz="1500" b="1" dirty="0"/>
                        <a:t>Porto Velho/RO</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1 MT</a:t>
                      </a:r>
                    </a:p>
                  </a:txBody>
                  <a:tcPr/>
                </a:tc>
                <a:extLst>
                  <a:ext uri="{0D108BD9-81ED-4DB2-BD59-A6C34878D82A}">
                    <a16:rowId xmlns:a16="http://schemas.microsoft.com/office/drawing/2014/main" xmlns="" val="389371638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Humaitá – </a:t>
                      </a:r>
                      <a:r>
                        <a:rPr lang="pt-BR" sz="1500" b="1" dirty="0"/>
                        <a:t>Amazonas/AM</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2 MT</a:t>
                      </a:r>
                    </a:p>
                  </a:txBody>
                  <a:tcPr>
                    <a:solidFill>
                      <a:schemeClr val="accent5">
                        <a:lumMod val="20000"/>
                        <a:lumOff val="80000"/>
                      </a:schemeClr>
                    </a:solidFill>
                  </a:tcPr>
                </a:tc>
                <a:extLst>
                  <a:ext uri="{0D108BD9-81ED-4DB2-BD59-A6C34878D82A}">
                    <a16:rowId xmlns:a16="http://schemas.microsoft.com/office/drawing/2014/main" xmlns="" val="1798318826"/>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Terminal Portuário </a:t>
                      </a:r>
                      <a:r>
                        <a:rPr lang="pt-BR" sz="1500" dirty="0" err="1"/>
                        <a:t>Amaggi</a:t>
                      </a:r>
                      <a:r>
                        <a:rPr lang="pt-BR" sz="1500" dirty="0"/>
                        <a:t> – </a:t>
                      </a:r>
                      <a:r>
                        <a:rPr lang="pt-BR" sz="1500" b="1" dirty="0"/>
                        <a:t>Itacoatiara/PA</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3,5 MT</a:t>
                      </a:r>
                    </a:p>
                  </a:txBody>
                  <a:tcPr/>
                </a:tc>
                <a:extLst>
                  <a:ext uri="{0D108BD9-81ED-4DB2-BD59-A6C34878D82A}">
                    <a16:rowId xmlns:a16="http://schemas.microsoft.com/office/drawing/2014/main" xmlns="" val="11131032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Flutuante da </a:t>
                      </a:r>
                      <a:r>
                        <a:rPr lang="pt-BR" sz="1500" dirty="0" err="1"/>
                        <a:t>Amaggi</a:t>
                      </a:r>
                      <a:r>
                        <a:rPr lang="pt-BR" sz="1500" dirty="0"/>
                        <a:t> – </a:t>
                      </a:r>
                      <a:r>
                        <a:rPr lang="pt-BR" sz="1500" b="1" dirty="0"/>
                        <a:t>Itacoatiara/PA</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1,5 MT</a:t>
                      </a:r>
                    </a:p>
                  </a:txBody>
                  <a:tcPr/>
                </a:tc>
                <a:extLst>
                  <a:ext uri="{0D108BD9-81ED-4DB2-BD59-A6C34878D82A}">
                    <a16:rowId xmlns:a16="http://schemas.microsoft.com/office/drawing/2014/main" xmlns="" val="185189120"/>
                  </a:ext>
                </a:extLst>
              </a:tr>
            </a:tbl>
          </a:graphicData>
        </a:graphic>
      </p:graphicFrame>
      <p:graphicFrame>
        <p:nvGraphicFramePr>
          <p:cNvPr id="13" name="Tabela 12">
            <a:extLst>
              <a:ext uri="{FF2B5EF4-FFF2-40B4-BE49-F238E27FC236}">
                <a16:creationId xmlns:a16="http://schemas.microsoft.com/office/drawing/2014/main" xmlns="" id="{03F3DA5D-2A75-4CF4-806F-429979167234}"/>
              </a:ext>
            </a:extLst>
          </p:cNvPr>
          <p:cNvGraphicFramePr>
            <a:graphicFrameLocks noGrp="1"/>
          </p:cNvGraphicFramePr>
          <p:nvPr>
            <p:extLst>
              <p:ext uri="{D42A27DB-BD31-4B8C-83A1-F6EECF244321}">
                <p14:modId xmlns:p14="http://schemas.microsoft.com/office/powerpoint/2010/main" val="1053505251"/>
              </p:ext>
            </p:extLst>
          </p:nvPr>
        </p:nvGraphicFramePr>
        <p:xfrm>
          <a:off x="6470021" y="1128176"/>
          <a:ext cx="4230114" cy="3571240"/>
        </p:xfrm>
        <a:graphic>
          <a:graphicData uri="http://schemas.openxmlformats.org/drawingml/2006/table">
            <a:tbl>
              <a:tblPr firstRow="1" bandRow="1">
                <a:tableStyleId>{69012ECD-51FC-41F1-AA8D-1B2483CD663E}</a:tableStyleId>
              </a:tblPr>
              <a:tblGrid>
                <a:gridCol w="3464935">
                  <a:extLst>
                    <a:ext uri="{9D8B030D-6E8A-4147-A177-3AD203B41FA5}">
                      <a16:colId xmlns:a16="http://schemas.microsoft.com/office/drawing/2014/main" xmlns="" val="3388464809"/>
                    </a:ext>
                  </a:extLst>
                </a:gridCol>
                <a:gridCol w="765179">
                  <a:extLst>
                    <a:ext uri="{9D8B030D-6E8A-4147-A177-3AD203B41FA5}">
                      <a16:colId xmlns:a16="http://schemas.microsoft.com/office/drawing/2014/main" xmlns="" val="2971248030"/>
                    </a:ext>
                  </a:extLst>
                </a:gridCol>
              </a:tblGrid>
              <a:tr h="37084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pt-BR" sz="1600" dirty="0"/>
                        <a:t>Terminais</a:t>
                      </a:r>
                    </a:p>
                  </a:txBody>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pt-BR" sz="1600" dirty="0"/>
                        <a:t>Cap.</a:t>
                      </a:r>
                    </a:p>
                  </a:txBody>
                  <a:tcPr/>
                </a:tc>
                <a:extLst>
                  <a:ext uri="{0D108BD9-81ED-4DB2-BD59-A6C34878D82A}">
                    <a16:rowId xmlns:a16="http://schemas.microsoft.com/office/drawing/2014/main" xmlns="" val="395568258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err="1"/>
                        <a:t>Cianport</a:t>
                      </a:r>
                      <a:r>
                        <a:rPr lang="pt-BR" sz="1500" dirty="0"/>
                        <a:t> – </a:t>
                      </a:r>
                      <a:r>
                        <a:rPr lang="pt-BR" sz="1500" b="1" dirty="0"/>
                        <a:t>Santana/AP</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1,5 MT</a:t>
                      </a:r>
                    </a:p>
                  </a:txBody>
                  <a:tcPr/>
                </a:tc>
                <a:extLst>
                  <a:ext uri="{0D108BD9-81ED-4DB2-BD59-A6C34878D82A}">
                    <a16:rowId xmlns:a16="http://schemas.microsoft.com/office/drawing/2014/main" xmlns="" val="2558606599"/>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err="1"/>
                        <a:t>Caramurú</a:t>
                      </a:r>
                      <a:r>
                        <a:rPr lang="pt-BR" sz="1500" dirty="0"/>
                        <a:t> – </a:t>
                      </a:r>
                      <a:r>
                        <a:rPr lang="pt-BR" sz="1500" b="1" dirty="0"/>
                        <a:t>Santana/AP</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0,5 MT</a:t>
                      </a:r>
                    </a:p>
                  </a:txBody>
                  <a:tcPr/>
                </a:tc>
                <a:extLst>
                  <a:ext uri="{0D108BD9-81ED-4DB2-BD59-A6C34878D82A}">
                    <a16:rowId xmlns:a16="http://schemas.microsoft.com/office/drawing/2014/main" xmlns="" val="202703588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Hidrovias Brasil – </a:t>
                      </a:r>
                      <a:r>
                        <a:rPr lang="pt-BR" sz="1500" b="1" dirty="0"/>
                        <a:t>Vila do Conde/PA</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6 MT</a:t>
                      </a:r>
                    </a:p>
                  </a:txBody>
                  <a:tcPr>
                    <a:solidFill>
                      <a:schemeClr val="accent5">
                        <a:lumMod val="20000"/>
                        <a:lumOff val="80000"/>
                      </a:schemeClr>
                    </a:solidFill>
                  </a:tcPr>
                </a:tc>
                <a:extLst>
                  <a:ext uri="{0D108BD9-81ED-4DB2-BD59-A6C34878D82A}">
                    <a16:rowId xmlns:a16="http://schemas.microsoft.com/office/drawing/2014/main" xmlns="" val="4137779142"/>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Bunge – </a:t>
                      </a:r>
                      <a:r>
                        <a:rPr lang="pt-BR" sz="1500" b="1" dirty="0"/>
                        <a:t>Vila do Conde/PA </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4 MT</a:t>
                      </a:r>
                    </a:p>
                  </a:txBody>
                  <a:tcPr>
                    <a:solidFill>
                      <a:schemeClr val="accent5">
                        <a:lumMod val="20000"/>
                        <a:lumOff val="80000"/>
                      </a:schemeClr>
                    </a:solidFill>
                  </a:tcPr>
                </a:tc>
                <a:extLst>
                  <a:ext uri="{0D108BD9-81ED-4DB2-BD59-A6C34878D82A}">
                    <a16:rowId xmlns:a16="http://schemas.microsoft.com/office/drawing/2014/main" xmlns="" val="1278468136"/>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ADM – </a:t>
                      </a:r>
                      <a:r>
                        <a:rPr lang="pt-BR" sz="1500" b="1" dirty="0"/>
                        <a:t>Vila do Conde/PA</a:t>
                      </a: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6 MT</a:t>
                      </a:r>
                    </a:p>
                  </a:txBody>
                  <a:tcPr>
                    <a:solidFill>
                      <a:schemeClr val="accent5">
                        <a:lumMod val="20000"/>
                        <a:lumOff val="80000"/>
                      </a:schemeClr>
                    </a:solidFill>
                  </a:tcPr>
                </a:tc>
                <a:extLst>
                  <a:ext uri="{0D108BD9-81ED-4DB2-BD59-A6C34878D82A}">
                    <a16:rowId xmlns:a16="http://schemas.microsoft.com/office/drawing/2014/main" xmlns="" val="2815016149"/>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a:t>Ponta da Madeira – </a:t>
                      </a:r>
                      <a:r>
                        <a:rPr lang="pt-BR" sz="1500" b="1" dirty="0"/>
                        <a:t>Itaqui/MA</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4 MT</a:t>
                      </a:r>
                    </a:p>
                  </a:txBody>
                  <a:tcPr/>
                </a:tc>
                <a:extLst>
                  <a:ext uri="{0D108BD9-81ED-4DB2-BD59-A6C34878D82A}">
                    <a16:rowId xmlns:a16="http://schemas.microsoft.com/office/drawing/2014/main" xmlns="" val="3594690978"/>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pt-BR" sz="1500" dirty="0" err="1"/>
                        <a:t>Tegram</a:t>
                      </a:r>
                      <a:r>
                        <a:rPr lang="pt-BR" sz="1500" dirty="0"/>
                        <a:t> – </a:t>
                      </a:r>
                      <a:r>
                        <a:rPr lang="pt-BR" sz="1500" b="1" dirty="0"/>
                        <a:t>Itaqui/MA</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500" dirty="0"/>
                        <a:t>6 MT</a:t>
                      </a:r>
                    </a:p>
                  </a:txBody>
                  <a:tcPr/>
                </a:tc>
                <a:extLst>
                  <a:ext uri="{0D108BD9-81ED-4DB2-BD59-A6C34878D82A}">
                    <a16:rowId xmlns:a16="http://schemas.microsoft.com/office/drawing/2014/main" xmlns="" val="214888518"/>
                  </a:ext>
                </a:extLst>
              </a:tr>
              <a:tr h="0">
                <a:tc>
                  <a:txBody>
                    <a:bodyPr/>
                    <a:lstStyle/>
                    <a:p>
                      <a:r>
                        <a:rPr lang="pt-BR" sz="1500" b="1" dirty="0"/>
                        <a:t>Sergipe/SE</a:t>
                      </a:r>
                    </a:p>
                  </a:txBody>
                  <a:tcPr/>
                </a:tc>
                <a:tc>
                  <a:txBody>
                    <a:bodyPr/>
                    <a:lstStyle/>
                    <a:p>
                      <a:pPr algn="ctr"/>
                      <a:r>
                        <a:rPr lang="pt-BR" sz="1500" dirty="0"/>
                        <a:t>1 MT</a:t>
                      </a:r>
                    </a:p>
                  </a:txBody>
                  <a:tcPr/>
                </a:tc>
                <a:extLst>
                  <a:ext uri="{0D108BD9-81ED-4DB2-BD59-A6C34878D82A}">
                    <a16:rowId xmlns:a16="http://schemas.microsoft.com/office/drawing/2014/main" xmlns="" val="3052476835"/>
                  </a:ext>
                </a:extLst>
              </a:tr>
              <a:tr h="0">
                <a:tc>
                  <a:txBody>
                    <a:bodyPr/>
                    <a:lstStyle/>
                    <a:p>
                      <a:r>
                        <a:rPr lang="pt-BR" sz="1500" b="1" dirty="0"/>
                        <a:t>Aratu/BA</a:t>
                      </a:r>
                    </a:p>
                  </a:txBody>
                  <a:tcPr/>
                </a:tc>
                <a:tc>
                  <a:txBody>
                    <a:bodyPr/>
                    <a:lstStyle/>
                    <a:p>
                      <a:pPr algn="ctr"/>
                      <a:r>
                        <a:rPr lang="pt-BR" sz="1500" dirty="0"/>
                        <a:t>4 MT</a:t>
                      </a:r>
                    </a:p>
                  </a:txBody>
                  <a:tcPr/>
                </a:tc>
                <a:extLst>
                  <a:ext uri="{0D108BD9-81ED-4DB2-BD59-A6C34878D82A}">
                    <a16:rowId xmlns:a16="http://schemas.microsoft.com/office/drawing/2014/main" xmlns="" val="1534035852"/>
                  </a:ext>
                </a:extLst>
              </a:tr>
              <a:tr h="0">
                <a:tc>
                  <a:txBody>
                    <a:bodyPr/>
                    <a:lstStyle/>
                    <a:p>
                      <a:r>
                        <a:rPr lang="pt-BR" sz="1500" b="1" dirty="0" err="1"/>
                        <a:t>Ilheus</a:t>
                      </a:r>
                      <a:r>
                        <a:rPr lang="pt-BR" sz="1500" b="1" dirty="0"/>
                        <a:t>/BA</a:t>
                      </a:r>
                    </a:p>
                  </a:txBody>
                  <a:tcPr/>
                </a:tc>
                <a:tc>
                  <a:txBody>
                    <a:bodyPr/>
                    <a:lstStyle/>
                    <a:p>
                      <a:pPr algn="ctr"/>
                      <a:r>
                        <a:rPr lang="pt-BR" sz="1500" dirty="0"/>
                        <a:t>0,5 MT</a:t>
                      </a:r>
                    </a:p>
                  </a:txBody>
                  <a:tcPr/>
                </a:tc>
                <a:extLst>
                  <a:ext uri="{0D108BD9-81ED-4DB2-BD59-A6C34878D82A}">
                    <a16:rowId xmlns:a16="http://schemas.microsoft.com/office/drawing/2014/main" xmlns="" val="2308044185"/>
                  </a:ext>
                </a:extLst>
              </a:tr>
            </a:tbl>
          </a:graphicData>
        </a:graphic>
      </p:graphicFrame>
      <p:sp>
        <p:nvSpPr>
          <p:cNvPr id="14" name="CaixaDeTexto 13">
            <a:extLst>
              <a:ext uri="{FF2B5EF4-FFF2-40B4-BE49-F238E27FC236}">
                <a16:creationId xmlns:a16="http://schemas.microsoft.com/office/drawing/2014/main" xmlns="" id="{8CFAA04E-D1D9-4C67-8556-38A082C672F1}"/>
              </a:ext>
            </a:extLst>
          </p:cNvPr>
          <p:cNvSpPr txBox="1"/>
          <p:nvPr/>
        </p:nvSpPr>
        <p:spPr>
          <a:xfrm>
            <a:off x="1903986" y="4781996"/>
            <a:ext cx="6554214" cy="954107"/>
          </a:xfrm>
          <a:prstGeom prst="rect">
            <a:avLst/>
          </a:prstGeom>
          <a:noFill/>
        </p:spPr>
        <p:txBody>
          <a:bodyPr wrap="square" rtlCol="0">
            <a:spAutoFit/>
          </a:bodyPr>
          <a:lstStyle/>
          <a:p>
            <a:r>
              <a:rPr lang="pt-BR" sz="2800" b="1" dirty="0"/>
              <a:t>Capacidade Total: 70,0 MT</a:t>
            </a:r>
          </a:p>
          <a:p>
            <a:r>
              <a:rPr lang="pt-BR" sz="2800" b="1" dirty="0"/>
              <a:t>Utilizado (2018): 32,5 MT </a:t>
            </a:r>
            <a:r>
              <a:rPr lang="pt-BR" sz="2800" b="1" dirty="0">
                <a:sym typeface="Symbol" panose="05050102010706020507" pitchFamily="18" charset="2"/>
              </a:rPr>
              <a:t></a:t>
            </a:r>
            <a:r>
              <a:rPr lang="pt-BR" sz="2800" b="1" dirty="0"/>
              <a:t> 46,4%</a:t>
            </a:r>
            <a:endParaRPr lang="pt-BR" sz="2800" dirty="0"/>
          </a:p>
        </p:txBody>
      </p:sp>
    </p:spTree>
    <p:extLst>
      <p:ext uri="{BB962C8B-B14F-4D97-AF65-F5344CB8AC3E}">
        <p14:creationId xmlns:p14="http://schemas.microsoft.com/office/powerpoint/2010/main" val="220918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xmlns="" id="{4DC98467-3FBC-4112-830E-DAFEDE7A3F22}"/>
              </a:ext>
            </a:extLst>
          </p:cNvPr>
          <p:cNvSpPr txBox="1">
            <a:spLocks/>
          </p:cNvSpPr>
          <p:nvPr/>
        </p:nvSpPr>
        <p:spPr>
          <a:xfrm>
            <a:off x="825570"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Déficit de Armazenagem</a:t>
            </a:r>
          </a:p>
        </p:txBody>
      </p:sp>
      <p:sp>
        <p:nvSpPr>
          <p:cNvPr id="16" name="Retângulo 15">
            <a:extLst>
              <a:ext uri="{FF2B5EF4-FFF2-40B4-BE49-F238E27FC236}">
                <a16:creationId xmlns:a16="http://schemas.microsoft.com/office/drawing/2014/main" xmlns="" id="{38A14F4F-A600-4DA0-957D-A96B06FA2504}"/>
              </a:ext>
            </a:extLst>
          </p:cNvPr>
          <p:cNvSpPr/>
          <p:nvPr/>
        </p:nvSpPr>
        <p:spPr>
          <a:xfrm>
            <a:off x="1141773" y="429661"/>
            <a:ext cx="9908453" cy="400110"/>
          </a:xfrm>
          <a:prstGeom prst="rect">
            <a:avLst/>
          </a:prstGeom>
        </p:spPr>
        <p:txBody>
          <a:bodyPr wrap="square">
            <a:spAutoFit/>
          </a:bodyPr>
          <a:lstStyle/>
          <a:p>
            <a:r>
              <a:rPr lang="pt-BR" sz="2000" i="1" dirty="0"/>
              <a:t>Localização dos Armazéns no Brasil</a:t>
            </a:r>
          </a:p>
        </p:txBody>
      </p:sp>
      <p:pic>
        <p:nvPicPr>
          <p:cNvPr id="10" name="Imagem 9">
            <a:extLst>
              <a:ext uri="{FF2B5EF4-FFF2-40B4-BE49-F238E27FC236}">
                <a16:creationId xmlns:a16="http://schemas.microsoft.com/office/drawing/2014/main" xmlns="" id="{C3559462-F1C2-4293-BD5B-67A4E583BB98}"/>
              </a:ext>
            </a:extLst>
          </p:cNvPr>
          <p:cNvPicPr>
            <a:picLocks noChangeAspect="1"/>
          </p:cNvPicPr>
          <p:nvPr/>
        </p:nvPicPr>
        <p:blipFill rotWithShape="1">
          <a:blip r:embed="rId5"/>
          <a:srcRect t="3305"/>
          <a:stretch/>
        </p:blipFill>
        <p:spPr>
          <a:xfrm>
            <a:off x="1533412" y="828137"/>
            <a:ext cx="9125174" cy="5805944"/>
          </a:xfrm>
          <a:prstGeom prst="rect">
            <a:avLst/>
          </a:prstGeom>
        </p:spPr>
      </p:pic>
      <p:sp>
        <p:nvSpPr>
          <p:cNvPr id="11" name="CaixaDeTexto 10">
            <a:extLst>
              <a:ext uri="{FF2B5EF4-FFF2-40B4-BE49-F238E27FC236}">
                <a16:creationId xmlns:a16="http://schemas.microsoft.com/office/drawing/2014/main" xmlns="" id="{E2C4A42A-A9AF-44B4-A513-38EE8682BC35}"/>
              </a:ext>
            </a:extLst>
          </p:cNvPr>
          <p:cNvSpPr txBox="1"/>
          <p:nvPr/>
        </p:nvSpPr>
        <p:spPr>
          <a:xfrm>
            <a:off x="201708" y="6365760"/>
            <a:ext cx="1880130" cy="338554"/>
          </a:xfrm>
          <a:prstGeom prst="rect">
            <a:avLst/>
          </a:prstGeom>
          <a:noFill/>
        </p:spPr>
        <p:txBody>
          <a:bodyPr wrap="none" rtlCol="0">
            <a:spAutoFit/>
          </a:bodyPr>
          <a:lstStyle>
            <a:defPPr>
              <a:defRPr lang="pt-BR"/>
            </a:defPPr>
            <a:lvl1pPr>
              <a:defRPr sz="1600"/>
            </a:lvl1pPr>
          </a:lstStyle>
          <a:p>
            <a:r>
              <a:rPr lang="pt-BR" dirty="0"/>
              <a:t>Fonte: Conab (2019)</a:t>
            </a:r>
          </a:p>
        </p:txBody>
      </p:sp>
    </p:spTree>
    <p:extLst>
      <p:ext uri="{BB962C8B-B14F-4D97-AF65-F5344CB8AC3E}">
        <p14:creationId xmlns:p14="http://schemas.microsoft.com/office/powerpoint/2010/main" val="22492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xmlns="" id="{4D350446-9604-44FC-9376-7785068874DF}"/>
              </a:ext>
            </a:extLst>
          </p:cNvPr>
          <p:cNvSpPr txBox="1">
            <a:spLocks/>
          </p:cNvSpPr>
          <p:nvPr/>
        </p:nvSpPr>
        <p:spPr>
          <a:xfrm>
            <a:off x="1064247" y="18490"/>
            <a:ext cx="4915011" cy="5355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a:solidFill>
                  <a:srgbClr val="00604E"/>
                </a:solidFill>
                <a:latin typeface="Ubuntu" charset="0"/>
              </a:rPr>
              <a:t>Déficit de Armazenagem</a:t>
            </a:r>
          </a:p>
        </p:txBody>
      </p:sp>
      <p:sp>
        <p:nvSpPr>
          <p:cNvPr id="10" name="Retângulo 9">
            <a:extLst>
              <a:ext uri="{FF2B5EF4-FFF2-40B4-BE49-F238E27FC236}">
                <a16:creationId xmlns:a16="http://schemas.microsoft.com/office/drawing/2014/main" xmlns="" id="{4EE1910A-D029-48AD-BC3F-731111932162}"/>
              </a:ext>
            </a:extLst>
          </p:cNvPr>
          <p:cNvSpPr/>
          <p:nvPr/>
        </p:nvSpPr>
        <p:spPr>
          <a:xfrm>
            <a:off x="1423673" y="456360"/>
            <a:ext cx="7848663" cy="400110"/>
          </a:xfrm>
          <a:prstGeom prst="rect">
            <a:avLst/>
          </a:prstGeom>
        </p:spPr>
        <p:txBody>
          <a:bodyPr wrap="square">
            <a:spAutoFit/>
          </a:bodyPr>
          <a:lstStyle/>
          <a:p>
            <a:r>
              <a:rPr lang="pt-BR" sz="2000" i="1" dirty="0"/>
              <a:t>Evolução da Produção de Grãos </a:t>
            </a:r>
            <a:r>
              <a:rPr lang="pt-BR" sz="2000" i="1" dirty="0" err="1"/>
              <a:t>vs</a:t>
            </a:r>
            <a:r>
              <a:rPr lang="pt-BR" sz="2000" i="1" dirty="0"/>
              <a:t> Capacidade Estática</a:t>
            </a:r>
          </a:p>
        </p:txBody>
      </p:sp>
      <p:sp>
        <p:nvSpPr>
          <p:cNvPr id="11" name="Retângulo 10">
            <a:extLst>
              <a:ext uri="{FF2B5EF4-FFF2-40B4-BE49-F238E27FC236}">
                <a16:creationId xmlns:a16="http://schemas.microsoft.com/office/drawing/2014/main" xmlns="" id="{253A3CE6-2843-4592-94DC-897E8915A160}"/>
              </a:ext>
            </a:extLst>
          </p:cNvPr>
          <p:cNvSpPr/>
          <p:nvPr/>
        </p:nvSpPr>
        <p:spPr>
          <a:xfrm>
            <a:off x="9272336" y="1890750"/>
            <a:ext cx="2058306" cy="677108"/>
          </a:xfrm>
          <a:prstGeom prst="rect">
            <a:avLst/>
          </a:prstGeom>
          <a:solidFill>
            <a:srgbClr val="C00000"/>
          </a:solidFill>
        </p:spPr>
        <p:txBody>
          <a:bodyPr wrap="square">
            <a:spAutoFit/>
          </a:bodyPr>
          <a:lstStyle/>
          <a:p>
            <a:pPr algn="ctr"/>
            <a:r>
              <a:rPr lang="pt-BR" sz="1400" dirty="0">
                <a:solidFill>
                  <a:schemeClr val="bg1"/>
                </a:solidFill>
              </a:rPr>
              <a:t>Déficit Armazenagem: </a:t>
            </a:r>
          </a:p>
          <a:p>
            <a:pPr algn="ctr"/>
            <a:r>
              <a:rPr lang="pt-BR" sz="2400" dirty="0">
                <a:solidFill>
                  <a:schemeClr val="bg1"/>
                </a:solidFill>
              </a:rPr>
              <a:t>69,9 milhões/t</a:t>
            </a:r>
          </a:p>
        </p:txBody>
      </p:sp>
      <p:sp>
        <p:nvSpPr>
          <p:cNvPr id="12" name="CaixaDeTexto 11">
            <a:extLst>
              <a:ext uri="{FF2B5EF4-FFF2-40B4-BE49-F238E27FC236}">
                <a16:creationId xmlns:a16="http://schemas.microsoft.com/office/drawing/2014/main" xmlns="" id="{42D6E2D0-C6A0-491D-8F8E-B2594689205C}"/>
              </a:ext>
            </a:extLst>
          </p:cNvPr>
          <p:cNvSpPr txBox="1"/>
          <p:nvPr/>
        </p:nvSpPr>
        <p:spPr>
          <a:xfrm>
            <a:off x="429066" y="6358223"/>
            <a:ext cx="3088923" cy="523220"/>
          </a:xfrm>
          <a:prstGeom prst="rect">
            <a:avLst/>
          </a:prstGeom>
          <a:noFill/>
        </p:spPr>
        <p:txBody>
          <a:bodyPr wrap="none" rtlCol="0">
            <a:spAutoFit/>
          </a:bodyPr>
          <a:lstStyle/>
          <a:p>
            <a:r>
              <a:rPr lang="pt-BR" sz="1400" dirty="0"/>
              <a:t>Fonte: Conab (2019)</a:t>
            </a:r>
          </a:p>
          <a:p>
            <a:r>
              <a:rPr lang="pt-BR" sz="1400" dirty="0"/>
              <a:t>* Previsão da Safra de Grãos 2018/2019</a:t>
            </a:r>
          </a:p>
        </p:txBody>
      </p:sp>
      <p:graphicFrame>
        <p:nvGraphicFramePr>
          <p:cNvPr id="13" name="Gráfico 12">
            <a:extLst>
              <a:ext uri="{FF2B5EF4-FFF2-40B4-BE49-F238E27FC236}">
                <a16:creationId xmlns:a16="http://schemas.microsoft.com/office/drawing/2014/main" xmlns="" id="{6C460AFA-DAA3-4F14-A3DD-F91BEF668A83}"/>
              </a:ext>
            </a:extLst>
          </p:cNvPr>
          <p:cNvGraphicFramePr>
            <a:graphicFrameLocks/>
          </p:cNvGraphicFramePr>
          <p:nvPr>
            <p:extLst>
              <p:ext uri="{D42A27DB-BD31-4B8C-83A1-F6EECF244321}">
                <p14:modId xmlns:p14="http://schemas.microsoft.com/office/powerpoint/2010/main" val="3891629427"/>
              </p:ext>
            </p:extLst>
          </p:nvPr>
        </p:nvGraphicFramePr>
        <p:xfrm>
          <a:off x="573419" y="1230262"/>
          <a:ext cx="7687217" cy="508964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tângulo 13">
            <a:extLst>
              <a:ext uri="{FF2B5EF4-FFF2-40B4-BE49-F238E27FC236}">
                <a16:creationId xmlns:a16="http://schemas.microsoft.com/office/drawing/2014/main" xmlns="" id="{D38E31B3-386C-487E-9B97-23194584556B}"/>
              </a:ext>
            </a:extLst>
          </p:cNvPr>
          <p:cNvSpPr/>
          <p:nvPr/>
        </p:nvSpPr>
        <p:spPr>
          <a:xfrm>
            <a:off x="6732654" y="1191946"/>
            <a:ext cx="1527982" cy="369332"/>
          </a:xfrm>
          <a:prstGeom prst="rect">
            <a:avLst/>
          </a:prstGeom>
        </p:spPr>
        <p:txBody>
          <a:bodyPr wrap="none">
            <a:spAutoFit/>
          </a:bodyPr>
          <a:lstStyle/>
          <a:p>
            <a:r>
              <a:rPr lang="pt-BR" i="1" dirty="0"/>
              <a:t>(em milhões t)</a:t>
            </a:r>
            <a:endParaRPr lang="pt-BR" dirty="0"/>
          </a:p>
        </p:txBody>
      </p:sp>
    </p:spTree>
    <p:extLst>
      <p:ext uri="{BB962C8B-B14F-4D97-AF65-F5344CB8AC3E}">
        <p14:creationId xmlns:p14="http://schemas.microsoft.com/office/powerpoint/2010/main" val="38345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ítulo 1">
            <a:extLst>
              <a:ext uri="{FF2B5EF4-FFF2-40B4-BE49-F238E27FC236}">
                <a16:creationId xmlns:a16="http://schemas.microsoft.com/office/drawing/2014/main" xmlns="" id="{4D350446-9604-44FC-9376-7785068874DF}"/>
              </a:ext>
            </a:extLst>
          </p:cNvPr>
          <p:cNvSpPr txBox="1">
            <a:spLocks/>
          </p:cNvSpPr>
          <p:nvPr/>
        </p:nvSpPr>
        <p:spPr>
          <a:xfrm>
            <a:off x="1064247" y="18490"/>
            <a:ext cx="4915011" cy="5355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a:solidFill>
                  <a:srgbClr val="00604E"/>
                </a:solidFill>
                <a:latin typeface="Ubuntu" charset="0"/>
              </a:rPr>
              <a:t>Déficit de Armazenagem</a:t>
            </a:r>
          </a:p>
        </p:txBody>
      </p:sp>
      <p:sp>
        <p:nvSpPr>
          <p:cNvPr id="10" name="Retângulo 9">
            <a:extLst>
              <a:ext uri="{FF2B5EF4-FFF2-40B4-BE49-F238E27FC236}">
                <a16:creationId xmlns:a16="http://schemas.microsoft.com/office/drawing/2014/main" xmlns="" id="{4EE1910A-D029-48AD-BC3F-731111932162}"/>
              </a:ext>
            </a:extLst>
          </p:cNvPr>
          <p:cNvSpPr/>
          <p:nvPr/>
        </p:nvSpPr>
        <p:spPr>
          <a:xfrm>
            <a:off x="1423673" y="456360"/>
            <a:ext cx="7848663" cy="400110"/>
          </a:xfrm>
          <a:prstGeom prst="rect">
            <a:avLst/>
          </a:prstGeom>
        </p:spPr>
        <p:txBody>
          <a:bodyPr wrap="square">
            <a:spAutoFit/>
          </a:bodyPr>
          <a:lstStyle/>
          <a:p>
            <a:r>
              <a:rPr lang="pt-BR" sz="2000" i="1" dirty="0"/>
              <a:t>Evolução da Produção de Grãos </a:t>
            </a:r>
            <a:r>
              <a:rPr lang="pt-BR" sz="2000" i="1" dirty="0" err="1"/>
              <a:t>vs</a:t>
            </a:r>
            <a:r>
              <a:rPr lang="pt-BR" sz="2000" i="1" dirty="0"/>
              <a:t> Capacidade Estática</a:t>
            </a:r>
          </a:p>
        </p:txBody>
      </p:sp>
      <p:sp>
        <p:nvSpPr>
          <p:cNvPr id="15" name="Retângulo 14">
            <a:extLst>
              <a:ext uri="{FF2B5EF4-FFF2-40B4-BE49-F238E27FC236}">
                <a16:creationId xmlns:a16="http://schemas.microsoft.com/office/drawing/2014/main" xmlns="" id="{EB688263-A663-473E-86A6-0F68172207F2}"/>
              </a:ext>
            </a:extLst>
          </p:cNvPr>
          <p:cNvSpPr/>
          <p:nvPr/>
        </p:nvSpPr>
        <p:spPr>
          <a:xfrm>
            <a:off x="773881" y="3392905"/>
            <a:ext cx="3580682" cy="18631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Safra Grãos 2018/2019*</a:t>
            </a:r>
          </a:p>
          <a:p>
            <a:pPr algn="ctr"/>
            <a:r>
              <a:rPr lang="pt-BR" sz="4800" dirty="0">
                <a:solidFill>
                  <a:schemeClr val="tx1"/>
                </a:solidFill>
              </a:rPr>
              <a:t>236,7</a:t>
            </a:r>
          </a:p>
          <a:p>
            <a:pPr algn="ctr"/>
            <a:r>
              <a:rPr lang="pt-BR" sz="2000" dirty="0">
                <a:solidFill>
                  <a:schemeClr val="tx1"/>
                </a:solidFill>
              </a:rPr>
              <a:t>milhões de toneladas</a:t>
            </a:r>
          </a:p>
        </p:txBody>
      </p:sp>
      <p:sp>
        <p:nvSpPr>
          <p:cNvPr id="16" name="Retângulo 15">
            <a:extLst>
              <a:ext uri="{FF2B5EF4-FFF2-40B4-BE49-F238E27FC236}">
                <a16:creationId xmlns:a16="http://schemas.microsoft.com/office/drawing/2014/main" xmlns="" id="{81C0256F-6A23-4521-87C5-4BC581C6FD9F}"/>
              </a:ext>
            </a:extLst>
          </p:cNvPr>
          <p:cNvSpPr/>
          <p:nvPr/>
        </p:nvSpPr>
        <p:spPr>
          <a:xfrm>
            <a:off x="4512680" y="3392904"/>
            <a:ext cx="3580682" cy="1863175"/>
          </a:xfrm>
          <a:prstGeom prst="rect">
            <a:avLst/>
          </a:prstGeom>
          <a:solidFill>
            <a:srgbClr val="FF8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Capacidade Estática de Armazenagem 2019</a:t>
            </a:r>
          </a:p>
          <a:p>
            <a:pPr algn="ctr"/>
            <a:r>
              <a:rPr lang="pt-BR" sz="4800" dirty="0">
                <a:solidFill>
                  <a:schemeClr val="tx1"/>
                </a:solidFill>
              </a:rPr>
              <a:t>166,8</a:t>
            </a:r>
          </a:p>
          <a:p>
            <a:pPr algn="ctr"/>
            <a:r>
              <a:rPr lang="pt-BR" sz="2000" dirty="0">
                <a:solidFill>
                  <a:schemeClr val="tx1"/>
                </a:solidFill>
              </a:rPr>
              <a:t>milhões de toneladas</a:t>
            </a:r>
          </a:p>
        </p:txBody>
      </p:sp>
      <p:sp>
        <p:nvSpPr>
          <p:cNvPr id="17" name="Retângulo 16">
            <a:extLst>
              <a:ext uri="{FF2B5EF4-FFF2-40B4-BE49-F238E27FC236}">
                <a16:creationId xmlns:a16="http://schemas.microsoft.com/office/drawing/2014/main" xmlns="" id="{ED50D762-E9DC-4410-A318-80B66E6AA7FD}"/>
              </a:ext>
            </a:extLst>
          </p:cNvPr>
          <p:cNvSpPr/>
          <p:nvPr/>
        </p:nvSpPr>
        <p:spPr>
          <a:xfrm>
            <a:off x="773881" y="1317873"/>
            <a:ext cx="3580682" cy="18631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Safra de Grãos 1980/1981</a:t>
            </a:r>
          </a:p>
          <a:p>
            <a:pPr algn="ctr"/>
            <a:r>
              <a:rPr lang="pt-BR" sz="4800" dirty="0">
                <a:solidFill>
                  <a:schemeClr val="tx1"/>
                </a:solidFill>
              </a:rPr>
              <a:t>52,2</a:t>
            </a:r>
          </a:p>
          <a:p>
            <a:pPr algn="ctr"/>
            <a:r>
              <a:rPr lang="pt-BR" sz="2000" dirty="0">
                <a:solidFill>
                  <a:schemeClr val="tx1"/>
                </a:solidFill>
              </a:rPr>
              <a:t>milhões de toneladas</a:t>
            </a:r>
          </a:p>
        </p:txBody>
      </p:sp>
      <p:sp>
        <p:nvSpPr>
          <p:cNvPr id="18" name="Retângulo 17">
            <a:extLst>
              <a:ext uri="{FF2B5EF4-FFF2-40B4-BE49-F238E27FC236}">
                <a16:creationId xmlns:a16="http://schemas.microsoft.com/office/drawing/2014/main" xmlns="" id="{F1B0BEF6-D189-4EB1-B987-1A260F5B8531}"/>
              </a:ext>
            </a:extLst>
          </p:cNvPr>
          <p:cNvSpPr/>
          <p:nvPr/>
        </p:nvSpPr>
        <p:spPr>
          <a:xfrm>
            <a:off x="4512680" y="1317873"/>
            <a:ext cx="3580682" cy="1863175"/>
          </a:xfrm>
          <a:prstGeom prst="rect">
            <a:avLst/>
          </a:prstGeom>
          <a:solidFill>
            <a:srgbClr val="FF8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Capacidade Estática de Armazenagem 1981</a:t>
            </a:r>
          </a:p>
          <a:p>
            <a:pPr algn="ctr"/>
            <a:r>
              <a:rPr lang="pt-BR" sz="4800" dirty="0">
                <a:solidFill>
                  <a:schemeClr val="tx1"/>
                </a:solidFill>
              </a:rPr>
              <a:t>40,4</a:t>
            </a:r>
          </a:p>
          <a:p>
            <a:pPr algn="ctr"/>
            <a:r>
              <a:rPr lang="pt-BR" sz="2000" dirty="0">
                <a:solidFill>
                  <a:schemeClr val="tx1"/>
                </a:solidFill>
              </a:rPr>
              <a:t>milhões de toneladas</a:t>
            </a:r>
          </a:p>
        </p:txBody>
      </p:sp>
      <p:sp>
        <p:nvSpPr>
          <p:cNvPr id="19" name="CaixaDeTexto 18">
            <a:extLst>
              <a:ext uri="{FF2B5EF4-FFF2-40B4-BE49-F238E27FC236}">
                <a16:creationId xmlns:a16="http://schemas.microsoft.com/office/drawing/2014/main" xmlns="" id="{242C00BD-E9B7-4F45-B354-10564B31DEAC}"/>
              </a:ext>
            </a:extLst>
          </p:cNvPr>
          <p:cNvSpPr txBox="1"/>
          <p:nvPr/>
        </p:nvSpPr>
        <p:spPr>
          <a:xfrm>
            <a:off x="216663" y="6186196"/>
            <a:ext cx="3088923" cy="523220"/>
          </a:xfrm>
          <a:prstGeom prst="rect">
            <a:avLst/>
          </a:prstGeom>
          <a:noFill/>
        </p:spPr>
        <p:txBody>
          <a:bodyPr wrap="none" rtlCol="0">
            <a:spAutoFit/>
          </a:bodyPr>
          <a:lstStyle/>
          <a:p>
            <a:r>
              <a:rPr lang="pt-BR" sz="1400" dirty="0"/>
              <a:t>Fonte: Conab (2019)</a:t>
            </a:r>
          </a:p>
          <a:p>
            <a:r>
              <a:rPr lang="pt-BR" sz="1400" dirty="0"/>
              <a:t>* Previsão da Safra de Grãos 2018/2019</a:t>
            </a:r>
          </a:p>
        </p:txBody>
      </p:sp>
      <p:sp>
        <p:nvSpPr>
          <p:cNvPr id="20" name="Retângulo 19">
            <a:extLst>
              <a:ext uri="{FF2B5EF4-FFF2-40B4-BE49-F238E27FC236}">
                <a16:creationId xmlns:a16="http://schemas.microsoft.com/office/drawing/2014/main" xmlns="" id="{60B25636-3C03-460E-B12B-A5A99CAB0D85}"/>
              </a:ext>
            </a:extLst>
          </p:cNvPr>
          <p:cNvSpPr/>
          <p:nvPr/>
        </p:nvSpPr>
        <p:spPr>
          <a:xfrm>
            <a:off x="8267520" y="3392905"/>
            <a:ext cx="3580682" cy="18631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Déficit de </a:t>
            </a:r>
          </a:p>
          <a:p>
            <a:pPr algn="ctr"/>
            <a:r>
              <a:rPr lang="pt-BR" sz="2000" dirty="0">
                <a:solidFill>
                  <a:schemeClr val="tx1"/>
                </a:solidFill>
              </a:rPr>
              <a:t>Armazenagem 2019</a:t>
            </a:r>
          </a:p>
          <a:p>
            <a:pPr algn="ctr"/>
            <a:r>
              <a:rPr lang="pt-BR" sz="4800" dirty="0">
                <a:solidFill>
                  <a:srgbClr val="C00000"/>
                </a:solidFill>
              </a:rPr>
              <a:t>-69,9</a:t>
            </a:r>
          </a:p>
          <a:p>
            <a:pPr algn="ctr"/>
            <a:r>
              <a:rPr lang="pt-BR" sz="2000" dirty="0">
                <a:solidFill>
                  <a:schemeClr val="tx1"/>
                </a:solidFill>
              </a:rPr>
              <a:t>milhões de toneladas</a:t>
            </a:r>
          </a:p>
        </p:txBody>
      </p:sp>
      <p:sp>
        <p:nvSpPr>
          <p:cNvPr id="21" name="Retângulo 20">
            <a:extLst>
              <a:ext uri="{FF2B5EF4-FFF2-40B4-BE49-F238E27FC236}">
                <a16:creationId xmlns:a16="http://schemas.microsoft.com/office/drawing/2014/main" xmlns="" id="{E60472B0-0FB5-4ADC-B469-504D656F57EA}"/>
              </a:ext>
            </a:extLst>
          </p:cNvPr>
          <p:cNvSpPr/>
          <p:nvPr/>
        </p:nvSpPr>
        <p:spPr>
          <a:xfrm>
            <a:off x="8251479" y="1317872"/>
            <a:ext cx="3580682" cy="18631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Déficit de </a:t>
            </a:r>
          </a:p>
          <a:p>
            <a:pPr algn="ctr"/>
            <a:r>
              <a:rPr lang="pt-BR" sz="2000" dirty="0">
                <a:solidFill>
                  <a:schemeClr val="tx1"/>
                </a:solidFill>
              </a:rPr>
              <a:t>Armazenagem 1981</a:t>
            </a:r>
          </a:p>
          <a:p>
            <a:pPr algn="ctr"/>
            <a:r>
              <a:rPr lang="pt-BR" sz="4800" dirty="0">
                <a:solidFill>
                  <a:srgbClr val="C00000"/>
                </a:solidFill>
              </a:rPr>
              <a:t>-11,8</a:t>
            </a:r>
          </a:p>
          <a:p>
            <a:pPr algn="ctr"/>
            <a:r>
              <a:rPr lang="pt-BR" sz="2000" dirty="0">
                <a:solidFill>
                  <a:schemeClr val="tx1"/>
                </a:solidFill>
              </a:rPr>
              <a:t>milhões de toneladas</a:t>
            </a:r>
          </a:p>
        </p:txBody>
      </p:sp>
    </p:spTree>
    <p:extLst>
      <p:ext uri="{BB962C8B-B14F-4D97-AF65-F5344CB8AC3E}">
        <p14:creationId xmlns:p14="http://schemas.microsoft.com/office/powerpoint/2010/main" val="251927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xmlns="" id="{4DC98467-3FBC-4112-830E-DAFEDE7A3F22}"/>
              </a:ext>
            </a:extLst>
          </p:cNvPr>
          <p:cNvSpPr txBox="1">
            <a:spLocks/>
          </p:cNvSpPr>
          <p:nvPr/>
        </p:nvSpPr>
        <p:spPr>
          <a:xfrm>
            <a:off x="825570"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Déficit de Armazenagem</a:t>
            </a:r>
          </a:p>
        </p:txBody>
      </p:sp>
      <p:sp>
        <p:nvSpPr>
          <p:cNvPr id="16" name="Retângulo 15">
            <a:extLst>
              <a:ext uri="{FF2B5EF4-FFF2-40B4-BE49-F238E27FC236}">
                <a16:creationId xmlns:a16="http://schemas.microsoft.com/office/drawing/2014/main" xmlns="" id="{38A14F4F-A600-4DA0-957D-A96B06FA2504}"/>
              </a:ext>
            </a:extLst>
          </p:cNvPr>
          <p:cNvSpPr/>
          <p:nvPr/>
        </p:nvSpPr>
        <p:spPr>
          <a:xfrm>
            <a:off x="1141773" y="429661"/>
            <a:ext cx="9908453" cy="707886"/>
          </a:xfrm>
          <a:prstGeom prst="rect">
            <a:avLst/>
          </a:prstGeom>
        </p:spPr>
        <p:txBody>
          <a:bodyPr wrap="square">
            <a:spAutoFit/>
          </a:bodyPr>
          <a:lstStyle/>
          <a:p>
            <a:r>
              <a:rPr lang="pt-BR" sz="2000" i="1" dirty="0"/>
              <a:t>Evolução da Produção de Grãos </a:t>
            </a:r>
            <a:r>
              <a:rPr lang="pt-BR" sz="2000" i="1" dirty="0" err="1"/>
              <a:t>vs</a:t>
            </a:r>
            <a:r>
              <a:rPr lang="pt-BR" sz="2000" i="1" dirty="0"/>
              <a:t> Capacidade Estática, </a:t>
            </a:r>
          </a:p>
          <a:p>
            <a:r>
              <a:rPr lang="pt-BR" sz="2000" i="1" dirty="0"/>
              <a:t>por Estados e em milhões de toneladas (2018/2019)*</a:t>
            </a:r>
          </a:p>
        </p:txBody>
      </p:sp>
      <p:graphicFrame>
        <p:nvGraphicFramePr>
          <p:cNvPr id="17" name="Gráfico 16">
            <a:extLst>
              <a:ext uri="{FF2B5EF4-FFF2-40B4-BE49-F238E27FC236}">
                <a16:creationId xmlns:a16="http://schemas.microsoft.com/office/drawing/2014/main" xmlns="" id="{8AAF910E-E042-4AB7-8F5F-9B2E052CB937}"/>
              </a:ext>
            </a:extLst>
          </p:cNvPr>
          <p:cNvGraphicFramePr>
            <a:graphicFrameLocks/>
          </p:cNvGraphicFramePr>
          <p:nvPr>
            <p:extLst>
              <p:ext uri="{D42A27DB-BD31-4B8C-83A1-F6EECF244321}">
                <p14:modId xmlns:p14="http://schemas.microsoft.com/office/powerpoint/2010/main" val="927346074"/>
              </p:ext>
            </p:extLst>
          </p:nvPr>
        </p:nvGraphicFramePr>
        <p:xfrm>
          <a:off x="1013385" y="1704297"/>
          <a:ext cx="10165227" cy="4816057"/>
        </p:xfrm>
        <a:graphic>
          <a:graphicData uri="http://schemas.openxmlformats.org/drawingml/2006/chart">
            <c:chart xmlns:c="http://schemas.openxmlformats.org/drawingml/2006/chart" xmlns:r="http://schemas.openxmlformats.org/officeDocument/2006/relationships" r:id="rId5"/>
          </a:graphicData>
        </a:graphic>
      </p:graphicFrame>
      <p:sp>
        <p:nvSpPr>
          <p:cNvPr id="18" name="Chave Direita 17">
            <a:extLst>
              <a:ext uri="{FF2B5EF4-FFF2-40B4-BE49-F238E27FC236}">
                <a16:creationId xmlns:a16="http://schemas.microsoft.com/office/drawing/2014/main" xmlns="" id="{1F05605F-CB9F-4574-9EEE-7DC6AE9113C4}"/>
              </a:ext>
            </a:extLst>
          </p:cNvPr>
          <p:cNvSpPr/>
          <p:nvPr/>
        </p:nvSpPr>
        <p:spPr>
          <a:xfrm rot="5400000" flipH="1">
            <a:off x="5455108" y="-1627728"/>
            <a:ext cx="140270" cy="70784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aixaDeTexto 18">
            <a:extLst>
              <a:ext uri="{FF2B5EF4-FFF2-40B4-BE49-F238E27FC236}">
                <a16:creationId xmlns:a16="http://schemas.microsoft.com/office/drawing/2014/main" xmlns="" id="{78567FC9-4B9D-4577-AB5A-90C4C177365A}"/>
              </a:ext>
            </a:extLst>
          </p:cNvPr>
          <p:cNvSpPr txBox="1"/>
          <p:nvPr/>
        </p:nvSpPr>
        <p:spPr>
          <a:xfrm>
            <a:off x="1986028" y="1439390"/>
            <a:ext cx="9243446" cy="369332"/>
          </a:xfrm>
          <a:prstGeom prst="rect">
            <a:avLst/>
          </a:prstGeom>
          <a:noFill/>
        </p:spPr>
        <p:txBody>
          <a:bodyPr wrap="square" rtlCol="0">
            <a:spAutoFit/>
          </a:bodyPr>
          <a:lstStyle/>
          <a:p>
            <a:r>
              <a:rPr lang="pt-BR" dirty="0"/>
              <a:t>Responsáveis por 92% da produção de grãos e por ordem de déficit (Mato Grosso à Tocantins) </a:t>
            </a:r>
          </a:p>
        </p:txBody>
      </p:sp>
      <p:sp>
        <p:nvSpPr>
          <p:cNvPr id="20" name="CaixaDeTexto 19">
            <a:extLst>
              <a:ext uri="{FF2B5EF4-FFF2-40B4-BE49-F238E27FC236}">
                <a16:creationId xmlns:a16="http://schemas.microsoft.com/office/drawing/2014/main" xmlns="" id="{3B58DFCB-DC2D-4F82-9832-668EAA61CE2F}"/>
              </a:ext>
            </a:extLst>
          </p:cNvPr>
          <p:cNvSpPr txBox="1"/>
          <p:nvPr/>
        </p:nvSpPr>
        <p:spPr>
          <a:xfrm>
            <a:off x="266930" y="6319281"/>
            <a:ext cx="3088923" cy="523220"/>
          </a:xfrm>
          <a:prstGeom prst="rect">
            <a:avLst/>
          </a:prstGeom>
          <a:noFill/>
        </p:spPr>
        <p:txBody>
          <a:bodyPr wrap="none" rtlCol="0">
            <a:spAutoFit/>
          </a:bodyPr>
          <a:lstStyle/>
          <a:p>
            <a:r>
              <a:rPr lang="pt-BR" sz="1400" dirty="0"/>
              <a:t>Fonte: Conab (2019)</a:t>
            </a:r>
          </a:p>
          <a:p>
            <a:r>
              <a:rPr lang="pt-BR" sz="1400" dirty="0"/>
              <a:t>* Previsão da Safra de Grãos 2018/2019</a:t>
            </a:r>
          </a:p>
        </p:txBody>
      </p:sp>
    </p:spTree>
    <p:extLst>
      <p:ext uri="{BB962C8B-B14F-4D97-AF65-F5344CB8AC3E}">
        <p14:creationId xmlns:p14="http://schemas.microsoft.com/office/powerpoint/2010/main" val="392093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xmlns="" id="{2613FCE8-59BA-447B-8641-D86A7D533CE3}"/>
              </a:ext>
            </a:extLst>
          </p:cNvPr>
          <p:cNvSpPr txBox="1"/>
          <p:nvPr/>
        </p:nvSpPr>
        <p:spPr>
          <a:xfrm>
            <a:off x="217039" y="6428339"/>
            <a:ext cx="1880130" cy="338554"/>
          </a:xfrm>
          <a:prstGeom prst="rect">
            <a:avLst/>
          </a:prstGeom>
          <a:noFill/>
        </p:spPr>
        <p:txBody>
          <a:bodyPr wrap="none" rtlCol="0">
            <a:spAutoFit/>
          </a:bodyPr>
          <a:lstStyle/>
          <a:p>
            <a:r>
              <a:rPr lang="pt-BR" sz="1600" dirty="0"/>
              <a:t>Fonte: Conab (2019)</a:t>
            </a:r>
          </a:p>
        </p:txBody>
      </p:sp>
      <p:pic>
        <p:nvPicPr>
          <p:cNvPr id="8" name="Imagem 7">
            <a:extLst>
              <a:ext uri="{FF2B5EF4-FFF2-40B4-BE49-F238E27FC236}">
                <a16:creationId xmlns:a16="http://schemas.microsoft.com/office/drawing/2014/main" xmlns="" id="{0C649FD7-7C8F-4B69-A9B2-970AC678FC5B}"/>
              </a:ext>
            </a:extLst>
          </p:cNvPr>
          <p:cNvPicPr>
            <a:picLocks noChangeAspect="1"/>
          </p:cNvPicPr>
          <p:nvPr/>
        </p:nvPicPr>
        <p:blipFill>
          <a:blip r:embed="rId5"/>
          <a:stretch>
            <a:fillRect/>
          </a:stretch>
        </p:blipFill>
        <p:spPr>
          <a:xfrm>
            <a:off x="6299221" y="149574"/>
            <a:ext cx="4576683" cy="6600594"/>
          </a:xfrm>
          <a:prstGeom prst="rect">
            <a:avLst/>
          </a:prstGeom>
        </p:spPr>
      </p:pic>
      <p:sp>
        <p:nvSpPr>
          <p:cNvPr id="9" name="Retângulo 8">
            <a:extLst>
              <a:ext uri="{FF2B5EF4-FFF2-40B4-BE49-F238E27FC236}">
                <a16:creationId xmlns:a16="http://schemas.microsoft.com/office/drawing/2014/main" xmlns="" id="{0884D39C-5E11-410A-854F-CE6E5D2E956C}"/>
              </a:ext>
            </a:extLst>
          </p:cNvPr>
          <p:cNvSpPr/>
          <p:nvPr/>
        </p:nvSpPr>
        <p:spPr>
          <a:xfrm>
            <a:off x="217039" y="4037311"/>
            <a:ext cx="5346698" cy="1323439"/>
          </a:xfrm>
          <a:prstGeom prst="rect">
            <a:avLst/>
          </a:prstGeom>
        </p:spPr>
        <p:txBody>
          <a:bodyPr wrap="square">
            <a:spAutoFit/>
          </a:bodyPr>
          <a:lstStyle/>
          <a:p>
            <a:r>
              <a:rPr lang="pt-BR" sz="3200" dirty="0">
                <a:solidFill>
                  <a:srgbClr val="A80000"/>
                </a:solidFill>
              </a:rPr>
              <a:t>117 milhões de toneladas</a:t>
            </a:r>
          </a:p>
          <a:p>
            <a:r>
              <a:rPr lang="pt-BR" sz="2400" dirty="0"/>
              <a:t>Déficit de acordo com a recomendação da FAO</a:t>
            </a:r>
          </a:p>
        </p:txBody>
      </p:sp>
      <p:sp>
        <p:nvSpPr>
          <p:cNvPr id="10" name="Retângulo 9">
            <a:extLst>
              <a:ext uri="{FF2B5EF4-FFF2-40B4-BE49-F238E27FC236}">
                <a16:creationId xmlns:a16="http://schemas.microsoft.com/office/drawing/2014/main" xmlns="" id="{32D0D533-7F88-456A-A669-EEDD8B9E2840}"/>
              </a:ext>
            </a:extLst>
          </p:cNvPr>
          <p:cNvSpPr/>
          <p:nvPr/>
        </p:nvSpPr>
        <p:spPr>
          <a:xfrm>
            <a:off x="266930" y="1578796"/>
            <a:ext cx="6066534" cy="954107"/>
          </a:xfrm>
          <a:prstGeom prst="rect">
            <a:avLst/>
          </a:prstGeom>
        </p:spPr>
        <p:txBody>
          <a:bodyPr wrap="square">
            <a:spAutoFit/>
          </a:bodyPr>
          <a:lstStyle/>
          <a:p>
            <a:r>
              <a:rPr lang="pt-BR" sz="3200" dirty="0">
                <a:solidFill>
                  <a:srgbClr val="A80000"/>
                </a:solidFill>
              </a:rPr>
              <a:t>69,9 milhões de toneladas </a:t>
            </a:r>
          </a:p>
          <a:p>
            <a:r>
              <a:rPr lang="pt-BR" sz="2400" dirty="0"/>
              <a:t>Déficit de Armazenagem</a:t>
            </a:r>
          </a:p>
        </p:txBody>
      </p:sp>
      <p:sp>
        <p:nvSpPr>
          <p:cNvPr id="11" name="Retângulo 10">
            <a:extLst>
              <a:ext uri="{FF2B5EF4-FFF2-40B4-BE49-F238E27FC236}">
                <a16:creationId xmlns:a16="http://schemas.microsoft.com/office/drawing/2014/main" xmlns="" id="{BEC28951-8B11-4D73-9BD6-820785CFF618}"/>
              </a:ext>
            </a:extLst>
          </p:cNvPr>
          <p:cNvSpPr/>
          <p:nvPr/>
        </p:nvSpPr>
        <p:spPr>
          <a:xfrm>
            <a:off x="266930" y="2605999"/>
            <a:ext cx="6066534" cy="1323439"/>
          </a:xfrm>
          <a:prstGeom prst="rect">
            <a:avLst/>
          </a:prstGeom>
        </p:spPr>
        <p:txBody>
          <a:bodyPr wrap="square">
            <a:spAutoFit/>
          </a:bodyPr>
          <a:lstStyle/>
          <a:p>
            <a:r>
              <a:rPr lang="pt-BR" sz="3200" dirty="0">
                <a:solidFill>
                  <a:srgbClr val="72A900"/>
                </a:solidFill>
              </a:rPr>
              <a:t>20% maior que a produção </a:t>
            </a:r>
          </a:p>
          <a:p>
            <a:r>
              <a:rPr lang="pt-BR" sz="2400" dirty="0"/>
              <a:t>Recomendação da FAO para Capacidade de Armazenagem</a:t>
            </a:r>
          </a:p>
        </p:txBody>
      </p:sp>
      <p:sp>
        <p:nvSpPr>
          <p:cNvPr id="12" name="Título 1">
            <a:extLst>
              <a:ext uri="{FF2B5EF4-FFF2-40B4-BE49-F238E27FC236}">
                <a16:creationId xmlns:a16="http://schemas.microsoft.com/office/drawing/2014/main" xmlns="" id="{E8A1BD40-3FF8-4E4C-AE24-F3C8A6EA8DBF}"/>
              </a:ext>
            </a:extLst>
          </p:cNvPr>
          <p:cNvSpPr txBox="1">
            <a:spLocks/>
          </p:cNvSpPr>
          <p:nvPr/>
        </p:nvSpPr>
        <p:spPr>
          <a:xfrm>
            <a:off x="825570"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Déficit de Armazenagem</a:t>
            </a:r>
          </a:p>
        </p:txBody>
      </p:sp>
      <p:sp>
        <p:nvSpPr>
          <p:cNvPr id="13" name="Retângulo 12">
            <a:extLst>
              <a:ext uri="{FF2B5EF4-FFF2-40B4-BE49-F238E27FC236}">
                <a16:creationId xmlns:a16="http://schemas.microsoft.com/office/drawing/2014/main" xmlns="" id="{DBD84F68-A964-401E-B274-05FEE7F70F71}"/>
              </a:ext>
            </a:extLst>
          </p:cNvPr>
          <p:cNvSpPr/>
          <p:nvPr/>
        </p:nvSpPr>
        <p:spPr>
          <a:xfrm>
            <a:off x="1141773" y="429661"/>
            <a:ext cx="9908453" cy="400110"/>
          </a:xfrm>
          <a:prstGeom prst="rect">
            <a:avLst/>
          </a:prstGeom>
        </p:spPr>
        <p:txBody>
          <a:bodyPr wrap="square">
            <a:spAutoFit/>
          </a:bodyPr>
          <a:lstStyle/>
          <a:p>
            <a:r>
              <a:rPr lang="pt-BR" sz="2000" i="1" dirty="0"/>
              <a:t>Localização dos Armazéns no Brasil</a:t>
            </a:r>
          </a:p>
        </p:txBody>
      </p:sp>
    </p:spTree>
    <p:extLst>
      <p:ext uri="{BB962C8B-B14F-4D97-AF65-F5344CB8AC3E}">
        <p14:creationId xmlns:p14="http://schemas.microsoft.com/office/powerpoint/2010/main" val="308039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E8A1BD40-3FF8-4E4C-AE24-F3C8A6EA8DBF}"/>
              </a:ext>
            </a:extLst>
          </p:cNvPr>
          <p:cNvSpPr txBox="1">
            <a:spLocks/>
          </p:cNvSpPr>
          <p:nvPr/>
        </p:nvSpPr>
        <p:spPr>
          <a:xfrm>
            <a:off x="472643"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Armazéns da Conab</a:t>
            </a:r>
          </a:p>
        </p:txBody>
      </p:sp>
      <p:sp>
        <p:nvSpPr>
          <p:cNvPr id="13" name="Retângulo 12">
            <a:extLst>
              <a:ext uri="{FF2B5EF4-FFF2-40B4-BE49-F238E27FC236}">
                <a16:creationId xmlns:a16="http://schemas.microsoft.com/office/drawing/2014/main" xmlns="" id="{DBD84F68-A964-401E-B274-05FEE7F70F71}"/>
              </a:ext>
            </a:extLst>
          </p:cNvPr>
          <p:cNvSpPr/>
          <p:nvPr/>
        </p:nvSpPr>
        <p:spPr>
          <a:xfrm>
            <a:off x="1269960" y="429661"/>
            <a:ext cx="9908453" cy="400110"/>
          </a:xfrm>
          <a:prstGeom prst="rect">
            <a:avLst/>
          </a:prstGeom>
        </p:spPr>
        <p:txBody>
          <a:bodyPr wrap="square">
            <a:spAutoFit/>
          </a:bodyPr>
          <a:lstStyle/>
          <a:p>
            <a:r>
              <a:rPr lang="pt-BR" sz="2000" i="1" dirty="0"/>
              <a:t>Distribuição</a:t>
            </a:r>
          </a:p>
        </p:txBody>
      </p:sp>
      <p:sp>
        <p:nvSpPr>
          <p:cNvPr id="5" name="Retângulo 4">
            <a:extLst>
              <a:ext uri="{FF2B5EF4-FFF2-40B4-BE49-F238E27FC236}">
                <a16:creationId xmlns:a16="http://schemas.microsoft.com/office/drawing/2014/main" xmlns="" id="{740D37BC-2850-47B9-B206-377778D6E557}"/>
              </a:ext>
            </a:extLst>
          </p:cNvPr>
          <p:cNvSpPr/>
          <p:nvPr/>
        </p:nvSpPr>
        <p:spPr>
          <a:xfrm>
            <a:off x="665588" y="1361513"/>
            <a:ext cx="2949114" cy="1921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a:t>92 </a:t>
            </a:r>
          </a:p>
          <a:p>
            <a:r>
              <a:rPr lang="pt-BR" sz="3200" dirty="0"/>
              <a:t>Unidades Armazenadoras </a:t>
            </a:r>
          </a:p>
        </p:txBody>
      </p:sp>
      <p:sp>
        <p:nvSpPr>
          <p:cNvPr id="14" name="Retângulo 13">
            <a:extLst>
              <a:ext uri="{FF2B5EF4-FFF2-40B4-BE49-F238E27FC236}">
                <a16:creationId xmlns:a16="http://schemas.microsoft.com/office/drawing/2014/main" xmlns="" id="{D4D1E387-34E7-4506-A082-572DAC5A2B77}"/>
              </a:ext>
            </a:extLst>
          </p:cNvPr>
          <p:cNvSpPr/>
          <p:nvPr/>
        </p:nvSpPr>
        <p:spPr>
          <a:xfrm>
            <a:off x="665588" y="3575445"/>
            <a:ext cx="2949114" cy="1921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a:t>167 </a:t>
            </a:r>
          </a:p>
          <a:p>
            <a:r>
              <a:rPr lang="pt-BR" sz="3200" dirty="0" err="1"/>
              <a:t>CDAs</a:t>
            </a:r>
            <a:r>
              <a:rPr lang="pt-BR" sz="3200" dirty="0"/>
              <a:t> (unidades cadastradas)</a:t>
            </a:r>
          </a:p>
        </p:txBody>
      </p:sp>
      <p:sp>
        <p:nvSpPr>
          <p:cNvPr id="15" name="Retângulo 14">
            <a:extLst>
              <a:ext uri="{FF2B5EF4-FFF2-40B4-BE49-F238E27FC236}">
                <a16:creationId xmlns:a16="http://schemas.microsoft.com/office/drawing/2014/main" xmlns="" id="{B5EEF5FD-1952-4EE4-BA1B-315104ACC986}"/>
              </a:ext>
            </a:extLst>
          </p:cNvPr>
          <p:cNvSpPr/>
          <p:nvPr/>
        </p:nvSpPr>
        <p:spPr>
          <a:xfrm>
            <a:off x="4002338" y="1355436"/>
            <a:ext cx="3946684" cy="1921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a:t>2,2</a:t>
            </a:r>
          </a:p>
          <a:p>
            <a:r>
              <a:rPr lang="pt-BR" sz="3200" dirty="0"/>
              <a:t>milhões de toneladas de capacidade estática</a:t>
            </a:r>
          </a:p>
        </p:txBody>
      </p:sp>
      <p:sp>
        <p:nvSpPr>
          <p:cNvPr id="16" name="Retângulo 15">
            <a:extLst>
              <a:ext uri="{FF2B5EF4-FFF2-40B4-BE49-F238E27FC236}">
                <a16:creationId xmlns:a16="http://schemas.microsoft.com/office/drawing/2014/main" xmlns="" id="{ED383253-D651-4ADA-B972-F8BE253D0E30}"/>
              </a:ext>
            </a:extLst>
          </p:cNvPr>
          <p:cNvSpPr/>
          <p:nvPr/>
        </p:nvSpPr>
        <p:spPr>
          <a:xfrm>
            <a:off x="4002337" y="3575445"/>
            <a:ext cx="3946685" cy="1921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a:t>1,5%</a:t>
            </a:r>
          </a:p>
          <a:p>
            <a:r>
              <a:rPr lang="pt-BR" sz="3200" dirty="0"/>
              <a:t>da capacidade estática do país</a:t>
            </a:r>
          </a:p>
        </p:txBody>
      </p:sp>
      <p:sp>
        <p:nvSpPr>
          <p:cNvPr id="17" name="Retângulo 16">
            <a:extLst>
              <a:ext uri="{FF2B5EF4-FFF2-40B4-BE49-F238E27FC236}">
                <a16:creationId xmlns:a16="http://schemas.microsoft.com/office/drawing/2014/main" xmlns="" id="{32832E01-A380-41FA-8C89-6CE2F8874F23}"/>
              </a:ext>
            </a:extLst>
          </p:cNvPr>
          <p:cNvSpPr/>
          <p:nvPr/>
        </p:nvSpPr>
        <p:spPr>
          <a:xfrm>
            <a:off x="8336657" y="1358474"/>
            <a:ext cx="3486374" cy="41410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800" dirty="0">
                <a:solidFill>
                  <a:schemeClr val="tx1"/>
                </a:solidFill>
              </a:rPr>
              <a:t>27 </a:t>
            </a:r>
          </a:p>
          <a:p>
            <a:r>
              <a:rPr lang="pt-BR" sz="3200" dirty="0">
                <a:solidFill>
                  <a:schemeClr val="tx1"/>
                </a:solidFill>
              </a:rPr>
              <a:t>Armazéns da Conab encerrando as atividades</a:t>
            </a:r>
          </a:p>
          <a:p>
            <a:r>
              <a:rPr lang="pt-BR" sz="2800" i="1" dirty="0">
                <a:solidFill>
                  <a:schemeClr val="tx1"/>
                </a:solidFill>
              </a:rPr>
              <a:t>(22 disponíveis para leilão e 5 devolvidos ao SPU*)</a:t>
            </a:r>
          </a:p>
        </p:txBody>
      </p:sp>
      <p:sp>
        <p:nvSpPr>
          <p:cNvPr id="18" name="CaixaDeTexto 17">
            <a:extLst>
              <a:ext uri="{FF2B5EF4-FFF2-40B4-BE49-F238E27FC236}">
                <a16:creationId xmlns:a16="http://schemas.microsoft.com/office/drawing/2014/main" xmlns="" id="{72F382FF-EBAE-435D-9F0B-82603138FE15}"/>
              </a:ext>
            </a:extLst>
          </p:cNvPr>
          <p:cNvSpPr txBox="1"/>
          <p:nvPr/>
        </p:nvSpPr>
        <p:spPr>
          <a:xfrm>
            <a:off x="217039" y="6428339"/>
            <a:ext cx="7159781" cy="338554"/>
          </a:xfrm>
          <a:prstGeom prst="rect">
            <a:avLst/>
          </a:prstGeom>
          <a:noFill/>
        </p:spPr>
        <p:txBody>
          <a:bodyPr wrap="none" rtlCol="0">
            <a:spAutoFit/>
          </a:bodyPr>
          <a:lstStyle/>
          <a:p>
            <a:r>
              <a:rPr lang="pt-BR" sz="1600" dirty="0"/>
              <a:t>Fonte: Conab (2019) / *SPU: Superintendência do Patrimônio da União: SP, MG e PR</a:t>
            </a:r>
          </a:p>
        </p:txBody>
      </p:sp>
    </p:spTree>
    <p:extLst>
      <p:ext uri="{BB962C8B-B14F-4D97-AF65-F5344CB8AC3E}">
        <p14:creationId xmlns:p14="http://schemas.microsoft.com/office/powerpoint/2010/main" val="146348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E8A1BD40-3FF8-4E4C-AE24-F3C8A6EA8DBF}"/>
              </a:ext>
            </a:extLst>
          </p:cNvPr>
          <p:cNvSpPr txBox="1">
            <a:spLocks/>
          </p:cNvSpPr>
          <p:nvPr/>
        </p:nvSpPr>
        <p:spPr>
          <a:xfrm>
            <a:off x="472643"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Armazéns da Conab</a:t>
            </a:r>
          </a:p>
        </p:txBody>
      </p:sp>
      <p:sp>
        <p:nvSpPr>
          <p:cNvPr id="19" name="Retângulo 18">
            <a:extLst>
              <a:ext uri="{FF2B5EF4-FFF2-40B4-BE49-F238E27FC236}">
                <a16:creationId xmlns:a16="http://schemas.microsoft.com/office/drawing/2014/main" xmlns="" id="{40C3C869-CDE1-4773-8AD6-2BE66663A3BF}"/>
              </a:ext>
            </a:extLst>
          </p:cNvPr>
          <p:cNvSpPr/>
          <p:nvPr/>
        </p:nvSpPr>
        <p:spPr>
          <a:xfrm>
            <a:off x="4908884" y="0"/>
            <a:ext cx="729735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xmlns="" id="{135F2190-60F3-4967-A696-FC505F76CB7E}"/>
              </a:ext>
            </a:extLst>
          </p:cNvPr>
          <p:cNvPicPr>
            <a:picLocks noChangeAspect="1"/>
          </p:cNvPicPr>
          <p:nvPr/>
        </p:nvPicPr>
        <p:blipFill rotWithShape="1">
          <a:blip r:embed="rId5"/>
          <a:srcRect l="6489" r="1487"/>
          <a:stretch/>
        </p:blipFill>
        <p:spPr>
          <a:xfrm>
            <a:off x="4432081" y="774181"/>
            <a:ext cx="7250764" cy="5748863"/>
          </a:xfrm>
          <a:prstGeom prst="rect">
            <a:avLst/>
          </a:prstGeom>
        </p:spPr>
      </p:pic>
      <p:sp>
        <p:nvSpPr>
          <p:cNvPr id="22" name="Google Shape;502;p27">
            <a:extLst>
              <a:ext uri="{FF2B5EF4-FFF2-40B4-BE49-F238E27FC236}">
                <a16:creationId xmlns:a16="http://schemas.microsoft.com/office/drawing/2014/main" xmlns="" id="{626D29AF-FE7D-4111-B3BF-8B65F84076EB}"/>
              </a:ext>
            </a:extLst>
          </p:cNvPr>
          <p:cNvSpPr txBox="1"/>
          <p:nvPr/>
        </p:nvSpPr>
        <p:spPr>
          <a:xfrm>
            <a:off x="955662" y="1075399"/>
            <a:ext cx="3281259" cy="32008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85750" indent="-285750">
              <a:buClr>
                <a:schemeClr val="dk1"/>
              </a:buClr>
              <a:buSzPts val="1600"/>
              <a:buChar char="•"/>
              <a:defRPr sz="2000" b="1" i="1">
                <a:solidFill>
                  <a:schemeClr val="dk1"/>
                </a:solidFill>
                <a:latin typeface="Trebuchet MS"/>
                <a:ea typeface="Trebuchet MS"/>
                <a:cs typeface="Trebuchet MS"/>
              </a:defRPr>
            </a:lvl1pPr>
          </a:lstStyle>
          <a:p>
            <a:r>
              <a:rPr lang="pt-BR" b="0" dirty="0">
                <a:sym typeface="Trebuchet MS"/>
              </a:rPr>
              <a:t>Construções de Armazéns Públicos, e reformas nos Armazéns da Conab </a:t>
            </a:r>
            <a:endParaRPr lang="pt-BR" b="0" dirty="0"/>
          </a:p>
          <a:p>
            <a:endParaRPr lang="pt-BR" b="0" dirty="0">
              <a:sym typeface="Trebuchet MS"/>
            </a:endParaRPr>
          </a:p>
          <a:p>
            <a:r>
              <a:rPr lang="pt-BR" b="0" dirty="0">
                <a:sym typeface="Trebuchet MS"/>
              </a:rPr>
              <a:t>Armazém em Eliseu Martins (PI)</a:t>
            </a:r>
            <a:r>
              <a:rPr lang="pt-BR" b="0" dirty="0"/>
              <a:t>, </a:t>
            </a:r>
            <a:r>
              <a:rPr lang="pt-BR" b="0" dirty="0">
                <a:sym typeface="Trebuchet MS"/>
              </a:rPr>
              <a:t>Luiz Eduardo Magalhães (BA) e Quixadá (CE)</a:t>
            </a:r>
            <a:endParaRPr lang="pt-BR" b="0" dirty="0"/>
          </a:p>
          <a:p>
            <a:endParaRPr lang="pt-BR" b="0" dirty="0">
              <a:sym typeface="Trebuchet MS"/>
            </a:endParaRPr>
          </a:p>
          <a:p>
            <a:endParaRPr lang="pt-BR" b="0" dirty="0">
              <a:sym typeface="Trebuchet MS"/>
            </a:endParaRPr>
          </a:p>
          <a:p>
            <a:endParaRPr lang="pt-BR" b="0" dirty="0">
              <a:sym typeface="Trebuchet MS"/>
            </a:endParaRPr>
          </a:p>
        </p:txBody>
      </p:sp>
      <p:sp>
        <p:nvSpPr>
          <p:cNvPr id="23" name="CaixaDeTexto 22">
            <a:extLst>
              <a:ext uri="{FF2B5EF4-FFF2-40B4-BE49-F238E27FC236}">
                <a16:creationId xmlns:a16="http://schemas.microsoft.com/office/drawing/2014/main" xmlns="" id="{A2A1348F-2AA4-4681-A8FB-EBE9743BA080}"/>
              </a:ext>
            </a:extLst>
          </p:cNvPr>
          <p:cNvSpPr txBox="1"/>
          <p:nvPr/>
        </p:nvSpPr>
        <p:spPr>
          <a:xfrm>
            <a:off x="1054403" y="4276275"/>
            <a:ext cx="4626649" cy="22467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285750" indent="-285750">
              <a:buClr>
                <a:schemeClr val="dk1"/>
              </a:buClr>
              <a:buSzPts val="1600"/>
              <a:buChar char="•"/>
              <a:defRPr sz="2000" i="1">
                <a:solidFill>
                  <a:schemeClr val="dk1"/>
                </a:solidFill>
                <a:latin typeface="Trebuchet MS"/>
                <a:ea typeface="Trebuchet MS"/>
                <a:cs typeface="Trebuchet MS"/>
              </a:defRPr>
            </a:lvl1pPr>
          </a:lstStyle>
          <a:p>
            <a:r>
              <a:rPr lang="pt-BR" dirty="0"/>
              <a:t>Quantidade e qualidade de armazéns</a:t>
            </a:r>
          </a:p>
          <a:p>
            <a:endParaRPr lang="pt-BR" dirty="0"/>
          </a:p>
          <a:p>
            <a:r>
              <a:rPr lang="pt-BR" dirty="0"/>
              <a:t>Redução do déficit de armazenagem</a:t>
            </a:r>
          </a:p>
          <a:p>
            <a:endParaRPr lang="pt-BR" dirty="0"/>
          </a:p>
          <a:p>
            <a:r>
              <a:rPr lang="pt-BR" dirty="0"/>
              <a:t>Certificação de UAS</a:t>
            </a:r>
          </a:p>
        </p:txBody>
      </p:sp>
    </p:spTree>
    <p:extLst>
      <p:ext uri="{BB962C8B-B14F-4D97-AF65-F5344CB8AC3E}">
        <p14:creationId xmlns:p14="http://schemas.microsoft.com/office/powerpoint/2010/main" val="85483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E8A1BD40-3FF8-4E4C-AE24-F3C8A6EA8DBF}"/>
              </a:ext>
            </a:extLst>
          </p:cNvPr>
          <p:cNvSpPr txBox="1">
            <a:spLocks/>
          </p:cNvSpPr>
          <p:nvPr/>
        </p:nvSpPr>
        <p:spPr>
          <a:xfrm>
            <a:off x="472643" y="20485"/>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Armazéns da Conab</a:t>
            </a:r>
          </a:p>
        </p:txBody>
      </p:sp>
      <p:sp>
        <p:nvSpPr>
          <p:cNvPr id="13" name="Retângulo 12">
            <a:extLst>
              <a:ext uri="{FF2B5EF4-FFF2-40B4-BE49-F238E27FC236}">
                <a16:creationId xmlns:a16="http://schemas.microsoft.com/office/drawing/2014/main" xmlns="" id="{DBD84F68-A964-401E-B274-05FEE7F70F71}"/>
              </a:ext>
            </a:extLst>
          </p:cNvPr>
          <p:cNvSpPr/>
          <p:nvPr/>
        </p:nvSpPr>
        <p:spPr>
          <a:xfrm>
            <a:off x="1269960" y="429661"/>
            <a:ext cx="9908453" cy="400110"/>
          </a:xfrm>
          <a:prstGeom prst="rect">
            <a:avLst/>
          </a:prstGeom>
        </p:spPr>
        <p:txBody>
          <a:bodyPr wrap="square">
            <a:spAutoFit/>
          </a:bodyPr>
          <a:lstStyle/>
          <a:p>
            <a:r>
              <a:rPr lang="pt-BR" sz="2000" i="1" dirty="0"/>
              <a:t>Distribuição</a:t>
            </a:r>
          </a:p>
        </p:txBody>
      </p:sp>
      <p:sp>
        <p:nvSpPr>
          <p:cNvPr id="18" name="CaixaDeTexto 17">
            <a:extLst>
              <a:ext uri="{FF2B5EF4-FFF2-40B4-BE49-F238E27FC236}">
                <a16:creationId xmlns:a16="http://schemas.microsoft.com/office/drawing/2014/main" xmlns="" id="{72F382FF-EBAE-435D-9F0B-82603138FE15}"/>
              </a:ext>
            </a:extLst>
          </p:cNvPr>
          <p:cNvSpPr txBox="1"/>
          <p:nvPr/>
        </p:nvSpPr>
        <p:spPr>
          <a:xfrm>
            <a:off x="217039" y="6428339"/>
            <a:ext cx="7159781" cy="338554"/>
          </a:xfrm>
          <a:prstGeom prst="rect">
            <a:avLst/>
          </a:prstGeom>
          <a:noFill/>
        </p:spPr>
        <p:txBody>
          <a:bodyPr wrap="none" rtlCol="0">
            <a:spAutoFit/>
          </a:bodyPr>
          <a:lstStyle/>
          <a:p>
            <a:r>
              <a:rPr lang="pt-BR" sz="1600" dirty="0"/>
              <a:t>Fonte: Conab (2019) / *SPU: Superintendência do Patrimônio da União: SP, MG e PR</a:t>
            </a:r>
          </a:p>
        </p:txBody>
      </p:sp>
      <p:pic>
        <p:nvPicPr>
          <p:cNvPr id="2" name="Imagem 1">
            <a:extLst>
              <a:ext uri="{FF2B5EF4-FFF2-40B4-BE49-F238E27FC236}">
                <a16:creationId xmlns:a16="http://schemas.microsoft.com/office/drawing/2014/main" xmlns="" id="{956D333E-C562-41A6-B25C-93F3DA9C76AB}"/>
              </a:ext>
            </a:extLst>
          </p:cNvPr>
          <p:cNvPicPr>
            <a:picLocks noChangeAspect="1"/>
          </p:cNvPicPr>
          <p:nvPr/>
        </p:nvPicPr>
        <p:blipFill rotWithShape="1">
          <a:blip r:embed="rId5"/>
          <a:srcRect l="72601" t="25453" r="17761" b="16710"/>
          <a:stretch/>
        </p:blipFill>
        <p:spPr>
          <a:xfrm>
            <a:off x="5764381" y="288250"/>
            <a:ext cx="3224878" cy="5937123"/>
          </a:xfrm>
          <a:prstGeom prst="rect">
            <a:avLst/>
          </a:prstGeom>
        </p:spPr>
      </p:pic>
      <p:sp>
        <p:nvSpPr>
          <p:cNvPr id="3" name="Retângulo 2">
            <a:extLst>
              <a:ext uri="{FF2B5EF4-FFF2-40B4-BE49-F238E27FC236}">
                <a16:creationId xmlns:a16="http://schemas.microsoft.com/office/drawing/2014/main" xmlns="" id="{8FECBA03-3224-436A-B21B-88B1DB4C3DB9}"/>
              </a:ext>
            </a:extLst>
          </p:cNvPr>
          <p:cNvSpPr/>
          <p:nvPr/>
        </p:nvSpPr>
        <p:spPr>
          <a:xfrm>
            <a:off x="366429" y="1178975"/>
            <a:ext cx="4215845" cy="3631763"/>
          </a:xfrm>
          <a:prstGeom prst="rect">
            <a:avLst/>
          </a:prstGeom>
        </p:spPr>
        <p:txBody>
          <a:bodyPr wrap="square">
            <a:spAutoFit/>
          </a:bodyPr>
          <a:lstStyle/>
          <a:p>
            <a:r>
              <a:rPr lang="pt-BR" sz="2400" dirty="0">
                <a:solidFill>
                  <a:srgbClr val="000000"/>
                </a:solidFill>
                <a:latin typeface="open_sansregular"/>
              </a:rPr>
              <a:t>27 Unidades Armazenadoras (</a:t>
            </a:r>
            <a:r>
              <a:rPr lang="pt-BR" sz="2400" dirty="0" err="1">
                <a:solidFill>
                  <a:srgbClr val="000000"/>
                </a:solidFill>
                <a:latin typeface="open_sansregular"/>
              </a:rPr>
              <a:t>UAs</a:t>
            </a:r>
            <a:r>
              <a:rPr lang="pt-BR" sz="2400" dirty="0">
                <a:solidFill>
                  <a:srgbClr val="000000"/>
                </a:solidFill>
                <a:latin typeface="open_sansregular"/>
              </a:rPr>
              <a:t>) devem ser desligadas da rede. </a:t>
            </a:r>
          </a:p>
          <a:p>
            <a:endParaRPr lang="pt-BR" dirty="0">
              <a:solidFill>
                <a:srgbClr val="000000"/>
              </a:solidFill>
              <a:latin typeface="open_sansregular"/>
            </a:endParaRPr>
          </a:p>
          <a:p>
            <a:pPr marL="342900" indent="-342900">
              <a:buFont typeface="Arial" panose="020B0604020202020204" pitchFamily="34" charset="0"/>
              <a:buChar char="•"/>
            </a:pPr>
            <a:r>
              <a:rPr lang="pt-BR" sz="2000" b="1" dirty="0">
                <a:solidFill>
                  <a:srgbClr val="000000"/>
                </a:solidFill>
                <a:latin typeface="open_sansregular"/>
              </a:rPr>
              <a:t>13 estão na região Centro-Oeste, sendo Goiás e Mato Grosso do Sul </a:t>
            </a:r>
            <a:r>
              <a:rPr lang="pt-BR" sz="2000" dirty="0">
                <a:solidFill>
                  <a:srgbClr val="000000"/>
                </a:solidFill>
                <a:latin typeface="open_sansregular"/>
              </a:rPr>
              <a:t>os estados que terão a maior quantidade fechada, com 5 e 6 unidades, respectivamente. </a:t>
            </a:r>
          </a:p>
          <a:p>
            <a:pPr marL="342900" indent="-342900">
              <a:buFont typeface="Arial" panose="020B0604020202020204" pitchFamily="34" charset="0"/>
              <a:buChar char="•"/>
            </a:pPr>
            <a:r>
              <a:rPr lang="pt-BR" sz="2000" b="1" dirty="0">
                <a:solidFill>
                  <a:srgbClr val="000000"/>
                </a:solidFill>
                <a:latin typeface="open_sansregular"/>
              </a:rPr>
              <a:t>5 unidades No Sudeste, 4 No Norte, 3 No Nordeste e 2 No Sul</a:t>
            </a:r>
            <a:r>
              <a:rPr lang="pt-BR" sz="2000" dirty="0">
                <a:solidFill>
                  <a:srgbClr val="000000"/>
                </a:solidFill>
                <a:latin typeface="open_sansregular"/>
              </a:rPr>
              <a:t>.</a:t>
            </a:r>
            <a:endParaRPr lang="pt-BR" sz="2000" dirty="0"/>
          </a:p>
        </p:txBody>
      </p:sp>
      <p:sp>
        <p:nvSpPr>
          <p:cNvPr id="7" name="Retângulo 6">
            <a:extLst>
              <a:ext uri="{FF2B5EF4-FFF2-40B4-BE49-F238E27FC236}">
                <a16:creationId xmlns:a16="http://schemas.microsoft.com/office/drawing/2014/main" xmlns="" id="{90977938-0786-4344-B9E5-5621C1B51FF4}"/>
              </a:ext>
            </a:extLst>
          </p:cNvPr>
          <p:cNvSpPr/>
          <p:nvPr/>
        </p:nvSpPr>
        <p:spPr>
          <a:xfrm>
            <a:off x="9557615" y="971182"/>
            <a:ext cx="2013743" cy="2862322"/>
          </a:xfrm>
          <a:prstGeom prst="rect">
            <a:avLst/>
          </a:prstGeom>
        </p:spPr>
        <p:txBody>
          <a:bodyPr wrap="square">
            <a:spAutoFit/>
          </a:bodyPr>
          <a:lstStyle/>
          <a:p>
            <a:r>
              <a:rPr lang="pt-BR" dirty="0">
                <a:solidFill>
                  <a:srgbClr val="000000"/>
                </a:solidFill>
                <a:latin typeface="open_sansregular"/>
              </a:rPr>
              <a:t>A </a:t>
            </a:r>
            <a:r>
              <a:rPr lang="pt-BR" dirty="0" err="1">
                <a:solidFill>
                  <a:srgbClr val="000000"/>
                </a:solidFill>
                <a:latin typeface="open_sansregular"/>
              </a:rPr>
              <a:t>desimobilização</a:t>
            </a:r>
            <a:r>
              <a:rPr lang="pt-BR" dirty="0">
                <a:solidFill>
                  <a:srgbClr val="000000"/>
                </a:solidFill>
                <a:latin typeface="open_sansregular"/>
              </a:rPr>
              <a:t> deve reduzir os gastos da Companhia em pelo menos </a:t>
            </a:r>
            <a:r>
              <a:rPr lang="pt-BR" sz="2400" b="1" dirty="0">
                <a:solidFill>
                  <a:srgbClr val="000000"/>
                </a:solidFill>
                <a:latin typeface="open_sansregular"/>
              </a:rPr>
              <a:t>R$ 6,2 milhões ao ano</a:t>
            </a:r>
            <a:r>
              <a:rPr lang="pt-BR" dirty="0">
                <a:solidFill>
                  <a:srgbClr val="000000"/>
                </a:solidFill>
                <a:latin typeface="open_sansregular"/>
              </a:rPr>
              <a:t>, somente com custos operacionais. </a:t>
            </a:r>
            <a:endParaRPr lang="pt-BR" dirty="0"/>
          </a:p>
        </p:txBody>
      </p:sp>
    </p:spTree>
    <p:extLst>
      <p:ext uri="{BB962C8B-B14F-4D97-AF65-F5344CB8AC3E}">
        <p14:creationId xmlns:p14="http://schemas.microsoft.com/office/powerpoint/2010/main" val="293150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a:extLst>
              <a:ext uri="{FF2B5EF4-FFF2-40B4-BE49-F238E27FC236}">
                <a16:creationId xmlns:a16="http://schemas.microsoft.com/office/drawing/2014/main" xmlns="" id="{675BB8C5-3B90-427C-8E38-A918E052C69B}"/>
              </a:ext>
            </a:extLst>
          </p:cNvPr>
          <p:cNvSpPr txBox="1"/>
          <p:nvPr/>
        </p:nvSpPr>
        <p:spPr>
          <a:xfrm>
            <a:off x="4572124" y="288724"/>
            <a:ext cx="3366413" cy="707886"/>
          </a:xfrm>
          <a:prstGeom prst="rect">
            <a:avLst/>
          </a:prstGeom>
          <a:noFill/>
          <a:ln>
            <a:solidFill>
              <a:schemeClr val="accent1"/>
            </a:solidFill>
          </a:ln>
        </p:spPr>
        <p:txBody>
          <a:bodyPr wrap="square" rtlCol="0">
            <a:spAutoFit/>
          </a:bodyPr>
          <a:lstStyle/>
          <a:p>
            <a:pPr algn="ctr"/>
            <a:r>
              <a:rPr lang="pt-BR" sz="2000" b="1" dirty="0">
                <a:latin typeface="Garamond" panose="02020404030301010803" pitchFamily="18" charset="0"/>
                <a:ea typeface="Ubuntu" charset="0"/>
                <a:cs typeface="Ubuntu" charset="0"/>
              </a:rPr>
              <a:t>CONAB – Capital Social</a:t>
            </a:r>
          </a:p>
          <a:p>
            <a:pPr algn="ctr"/>
            <a:r>
              <a:rPr lang="pt-BR" sz="2000" b="1" dirty="0">
                <a:latin typeface="Garamond" panose="02020404030301010803" pitchFamily="18" charset="0"/>
                <a:ea typeface="Ubuntu" charset="0"/>
                <a:cs typeface="Ubuntu" charset="0"/>
              </a:rPr>
              <a:t>R$ 302,8 milhões</a:t>
            </a:r>
          </a:p>
        </p:txBody>
      </p:sp>
      <p:sp>
        <p:nvSpPr>
          <p:cNvPr id="9" name="CaixaDeTexto 1">
            <a:extLst>
              <a:ext uri="{FF2B5EF4-FFF2-40B4-BE49-F238E27FC236}">
                <a16:creationId xmlns:a16="http://schemas.microsoft.com/office/drawing/2014/main" xmlns="" id="{23548669-F7AD-4F9C-8C31-351C15F9663A}"/>
              </a:ext>
            </a:extLst>
          </p:cNvPr>
          <p:cNvSpPr txBox="1"/>
          <p:nvPr/>
        </p:nvSpPr>
        <p:spPr>
          <a:xfrm>
            <a:off x="2277841" y="1275545"/>
            <a:ext cx="3654287" cy="892552"/>
          </a:xfrm>
          <a:prstGeom prst="rect">
            <a:avLst/>
          </a:prstGeom>
          <a:noFill/>
          <a:ln>
            <a:solidFill>
              <a:schemeClr val="accent1"/>
            </a:solidFill>
          </a:ln>
        </p:spPr>
        <p:txBody>
          <a:bodyPr wrap="square" rtlCol="0">
            <a:spAutoFit/>
          </a:bodyPr>
          <a:lstStyle/>
          <a:p>
            <a:pPr algn="ctr"/>
            <a:r>
              <a:rPr lang="pt-BR" sz="2000" b="1" dirty="0">
                <a:latin typeface="Garamond" panose="02020404030301010803" pitchFamily="18" charset="0"/>
                <a:ea typeface="Ubuntu" charset="0"/>
                <a:cs typeface="Ubuntu" charset="0"/>
              </a:rPr>
              <a:t>1,86 ações ordinárias escriturais</a:t>
            </a:r>
          </a:p>
          <a:p>
            <a:pPr algn="ctr"/>
            <a:r>
              <a:rPr lang="pt-BR" sz="1600" dirty="0">
                <a:latin typeface="Garamond" panose="02020404030301010803" pitchFamily="18" charset="0"/>
                <a:ea typeface="Ubuntu" charset="0"/>
                <a:cs typeface="Ubuntu" charset="0"/>
              </a:rPr>
              <a:t>(sem valor nominal, integralmente subscritas pela União)</a:t>
            </a:r>
          </a:p>
        </p:txBody>
      </p:sp>
      <p:sp>
        <p:nvSpPr>
          <p:cNvPr id="10" name="CaixaDeTexto 1">
            <a:extLst>
              <a:ext uri="{FF2B5EF4-FFF2-40B4-BE49-F238E27FC236}">
                <a16:creationId xmlns:a16="http://schemas.microsoft.com/office/drawing/2014/main" xmlns="" id="{9DEF145F-BA93-4D71-B502-C99A55DC6E4D}"/>
              </a:ext>
            </a:extLst>
          </p:cNvPr>
          <p:cNvSpPr txBox="1"/>
          <p:nvPr/>
        </p:nvSpPr>
        <p:spPr>
          <a:xfrm>
            <a:off x="6498204" y="1279314"/>
            <a:ext cx="3654287" cy="707886"/>
          </a:xfrm>
          <a:prstGeom prst="rect">
            <a:avLst/>
          </a:prstGeom>
          <a:noFill/>
          <a:ln>
            <a:solidFill>
              <a:schemeClr val="accent1"/>
            </a:solidFill>
          </a:ln>
        </p:spPr>
        <p:txBody>
          <a:bodyPr wrap="square" rtlCol="0">
            <a:spAutoFit/>
          </a:bodyPr>
          <a:lstStyle/>
          <a:p>
            <a:pPr algn="ctr"/>
            <a:r>
              <a:rPr lang="pt-BR" sz="2000" b="1" dirty="0">
                <a:latin typeface="Garamond" panose="02020404030301010803" pitchFamily="18" charset="0"/>
                <a:ea typeface="Ubuntu" charset="0"/>
                <a:cs typeface="Ubuntu" charset="0"/>
              </a:rPr>
              <a:t>Todas as ações são de propriedades da União</a:t>
            </a:r>
            <a:endParaRPr lang="pt-BR" sz="1600" dirty="0">
              <a:latin typeface="Garamond" panose="02020404030301010803" pitchFamily="18" charset="0"/>
              <a:ea typeface="Ubuntu" charset="0"/>
              <a:cs typeface="Ubuntu" charset="0"/>
            </a:endParaRPr>
          </a:p>
        </p:txBody>
      </p:sp>
      <p:graphicFrame>
        <p:nvGraphicFramePr>
          <p:cNvPr id="3" name="Diagrama 2">
            <a:extLst>
              <a:ext uri="{FF2B5EF4-FFF2-40B4-BE49-F238E27FC236}">
                <a16:creationId xmlns:a16="http://schemas.microsoft.com/office/drawing/2014/main" xmlns="" id="{766C1E24-5175-4838-B7D1-4072192335FE}"/>
              </a:ext>
            </a:extLst>
          </p:cNvPr>
          <p:cNvGraphicFramePr/>
          <p:nvPr>
            <p:extLst>
              <p:ext uri="{D42A27DB-BD31-4B8C-83A1-F6EECF244321}">
                <p14:modId xmlns:p14="http://schemas.microsoft.com/office/powerpoint/2010/main" val="3068241763"/>
              </p:ext>
            </p:extLst>
          </p:nvPr>
        </p:nvGraphicFramePr>
        <p:xfrm>
          <a:off x="2318007" y="2269904"/>
          <a:ext cx="7834484" cy="36514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tângulo 10">
            <a:extLst>
              <a:ext uri="{FF2B5EF4-FFF2-40B4-BE49-F238E27FC236}">
                <a16:creationId xmlns:a16="http://schemas.microsoft.com/office/drawing/2014/main" xmlns="" id="{C6E296F5-FA58-400E-B04D-831F3891C7CF}"/>
              </a:ext>
            </a:extLst>
          </p:cNvPr>
          <p:cNvSpPr/>
          <p:nvPr/>
        </p:nvSpPr>
        <p:spPr>
          <a:xfrm>
            <a:off x="0" y="6454324"/>
            <a:ext cx="5009989" cy="523220"/>
          </a:xfrm>
          <a:prstGeom prst="rect">
            <a:avLst/>
          </a:prstGeom>
        </p:spPr>
        <p:txBody>
          <a:bodyPr wrap="square">
            <a:spAutoFit/>
          </a:bodyPr>
          <a:lstStyle/>
          <a:p>
            <a:pPr lvl="1"/>
            <a:r>
              <a:rPr lang="pt-BR" sz="1400" dirty="0">
                <a:latin typeface="Garamond" panose="02020404030301010803" pitchFamily="18" charset="0"/>
                <a:ea typeface="Ubuntu" charset="0"/>
                <a:cs typeface="Ubuntu" charset="0"/>
              </a:rPr>
              <a:t>Estatuto Social da Conab. Assembleia Geral Julho 2018, art. 8º.</a:t>
            </a:r>
          </a:p>
          <a:p>
            <a:pPr lvl="1"/>
            <a:endParaRPr lang="pt-BR" sz="1400" b="1" dirty="0">
              <a:latin typeface="Garamond" panose="02020404030301010803" pitchFamily="18" charset="0"/>
              <a:ea typeface="Ubuntu" charset="0"/>
              <a:cs typeface="Ubuntu" charset="0"/>
            </a:endParaRPr>
          </a:p>
        </p:txBody>
      </p:sp>
      <p:cxnSp>
        <p:nvCxnSpPr>
          <p:cNvPr id="13" name="Conector: Angulado 12">
            <a:extLst>
              <a:ext uri="{FF2B5EF4-FFF2-40B4-BE49-F238E27FC236}">
                <a16:creationId xmlns:a16="http://schemas.microsoft.com/office/drawing/2014/main" xmlns="" id="{9B3665B6-C37D-490F-AB7C-459ED5ECEE72}"/>
              </a:ext>
            </a:extLst>
          </p:cNvPr>
          <p:cNvCxnSpPr>
            <a:stCxn id="8" idx="2"/>
            <a:endCxn id="10" idx="0"/>
          </p:cNvCxnSpPr>
          <p:nvPr/>
        </p:nvCxnSpPr>
        <p:spPr>
          <a:xfrm rot="16200000" flipH="1">
            <a:off x="7148987" y="102953"/>
            <a:ext cx="282704" cy="20700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a:extLst>
              <a:ext uri="{FF2B5EF4-FFF2-40B4-BE49-F238E27FC236}">
                <a16:creationId xmlns:a16="http://schemas.microsoft.com/office/drawing/2014/main" xmlns="" id="{2DF7B908-9440-48F4-99A7-D34C4855A7B3}"/>
              </a:ext>
            </a:extLst>
          </p:cNvPr>
          <p:cNvCxnSpPr>
            <a:stCxn id="8" idx="2"/>
            <a:endCxn id="9" idx="0"/>
          </p:cNvCxnSpPr>
          <p:nvPr/>
        </p:nvCxnSpPr>
        <p:spPr>
          <a:xfrm rot="5400000">
            <a:off x="5040691" y="60904"/>
            <a:ext cx="278935" cy="21503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96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xmlns="" id="{E8A1BD40-3FF8-4E4C-AE24-F3C8A6EA8DBF}"/>
              </a:ext>
            </a:extLst>
          </p:cNvPr>
          <p:cNvSpPr txBox="1">
            <a:spLocks/>
          </p:cNvSpPr>
          <p:nvPr/>
        </p:nvSpPr>
        <p:spPr>
          <a:xfrm>
            <a:off x="821964" y="64574"/>
            <a:ext cx="4915011" cy="535531"/>
          </a:xfrm>
          <a:prstGeom prst="rect">
            <a:avLst/>
          </a:prstGeom>
          <a:noFill/>
        </p:spPr>
        <p:txBody>
          <a:bodyPr vert="horz" wrap="square" lIns="91440" tIns="45720" rIns="91440" bIns="45720" rtlCol="0" anchor="b">
            <a:spAutoFit/>
          </a:bodyPr>
          <a:lstStyle>
            <a:defPPr>
              <a:defRPr lang="pt-BR"/>
            </a:defPPr>
            <a:lvl1pPr algn="ctr">
              <a:lnSpc>
                <a:spcPct val="90000"/>
              </a:lnSpc>
              <a:spcBef>
                <a:spcPct val="0"/>
              </a:spcBef>
              <a:buNone/>
              <a:defRPr sz="3200" b="1">
                <a:solidFill>
                  <a:srgbClr val="00604E"/>
                </a:solidFill>
                <a:latin typeface="Ubuntu" charset="0"/>
                <a:ea typeface="+mj-ea"/>
                <a:cs typeface="+mj-cs"/>
              </a:defRPr>
            </a:lvl1pPr>
          </a:lstStyle>
          <a:p>
            <a:r>
              <a:rPr lang="pt-BR" dirty="0"/>
              <a:t>Propostas do Setor Agro</a:t>
            </a:r>
          </a:p>
        </p:txBody>
      </p:sp>
      <p:sp>
        <p:nvSpPr>
          <p:cNvPr id="19" name="CaixaDeTexto 18">
            <a:extLst>
              <a:ext uri="{FF2B5EF4-FFF2-40B4-BE49-F238E27FC236}">
                <a16:creationId xmlns:a16="http://schemas.microsoft.com/office/drawing/2014/main" xmlns="" id="{53287EFF-3164-4D9F-B7F7-D8A136733936}"/>
              </a:ext>
            </a:extLst>
          </p:cNvPr>
          <p:cNvSpPr txBox="1"/>
          <p:nvPr/>
        </p:nvSpPr>
        <p:spPr>
          <a:xfrm>
            <a:off x="6242070" y="3751650"/>
            <a:ext cx="5829070" cy="3785652"/>
          </a:xfrm>
          <a:prstGeom prst="rect">
            <a:avLst/>
          </a:prstGeom>
        </p:spPr>
        <p:txBody>
          <a:bodyPr wrap="square">
            <a:spAutoFit/>
          </a:bodyPr>
          <a:lstStyle>
            <a:defPPr>
              <a:defRPr lang="pt-BR"/>
            </a:defPPr>
            <a:lvl1pPr lvl="0">
              <a:defRPr sz="2400" b="1">
                <a:latin typeface="Garamond" panose="02020404030301010803" pitchFamily="18" charset="0"/>
              </a:defRPr>
            </a:lvl1pPr>
          </a:lstStyle>
          <a:p>
            <a:endParaRPr lang="pt-BR" dirty="0">
              <a:sym typeface="Symbol" panose="05050102010706020507" pitchFamily="18" charset="2"/>
            </a:endParaRPr>
          </a:p>
          <a:p>
            <a:r>
              <a:rPr lang="pt-BR" dirty="0"/>
              <a:t>Questões institucionais relacionadas à implementação das políticas de prêmio frete e leilões: </a:t>
            </a:r>
            <a:r>
              <a:rPr lang="pt-BR" b="0" dirty="0"/>
              <a:t>autorização para a Conab atuar na </a:t>
            </a:r>
            <a:r>
              <a:rPr lang="pt-BR" dirty="0"/>
              <a:t>aquisição e distribuição de insumos em regiões isoladas e de mercado restrito</a:t>
            </a:r>
            <a:endParaRPr lang="pt-BR" b="0" dirty="0"/>
          </a:p>
          <a:p>
            <a:endParaRPr lang="pt-BR" dirty="0"/>
          </a:p>
          <a:p>
            <a:endParaRPr lang="pt-BR" dirty="0"/>
          </a:p>
          <a:p>
            <a:endParaRPr lang="pt-BR" dirty="0"/>
          </a:p>
          <a:p>
            <a:endParaRPr lang="pt-BR" dirty="0"/>
          </a:p>
        </p:txBody>
      </p:sp>
      <p:sp>
        <p:nvSpPr>
          <p:cNvPr id="3" name="Retângulo 2">
            <a:extLst>
              <a:ext uri="{FF2B5EF4-FFF2-40B4-BE49-F238E27FC236}">
                <a16:creationId xmlns:a16="http://schemas.microsoft.com/office/drawing/2014/main" xmlns="" id="{6A210C6C-F829-48C5-89D1-821611C2CC3B}"/>
              </a:ext>
            </a:extLst>
          </p:cNvPr>
          <p:cNvSpPr/>
          <p:nvPr/>
        </p:nvSpPr>
        <p:spPr>
          <a:xfrm>
            <a:off x="542299" y="998632"/>
            <a:ext cx="2972656" cy="1200329"/>
          </a:xfrm>
          <a:prstGeom prst="rect">
            <a:avLst/>
          </a:prstGeom>
        </p:spPr>
        <p:txBody>
          <a:bodyPr wrap="square">
            <a:spAutoFit/>
          </a:bodyPr>
          <a:lstStyle/>
          <a:p>
            <a:r>
              <a:rPr lang="pt-BR" sz="2400" b="1" dirty="0">
                <a:latin typeface="Garamond" panose="02020404030301010803" pitchFamily="18" charset="0"/>
              </a:rPr>
              <a:t>Otimização da capacidade instalada da Conab</a:t>
            </a:r>
          </a:p>
        </p:txBody>
      </p:sp>
      <p:sp>
        <p:nvSpPr>
          <p:cNvPr id="7" name="Retângulo 6">
            <a:extLst>
              <a:ext uri="{FF2B5EF4-FFF2-40B4-BE49-F238E27FC236}">
                <a16:creationId xmlns:a16="http://schemas.microsoft.com/office/drawing/2014/main" xmlns="" id="{20E59736-B6BD-419C-8FFB-AF226FB5EB0A}"/>
              </a:ext>
            </a:extLst>
          </p:cNvPr>
          <p:cNvSpPr/>
          <p:nvPr/>
        </p:nvSpPr>
        <p:spPr>
          <a:xfrm>
            <a:off x="542299" y="2369456"/>
            <a:ext cx="5275260" cy="1938992"/>
          </a:xfrm>
          <a:prstGeom prst="rect">
            <a:avLst/>
          </a:prstGeom>
        </p:spPr>
        <p:txBody>
          <a:bodyPr wrap="square">
            <a:spAutoFit/>
          </a:bodyPr>
          <a:lstStyle/>
          <a:p>
            <a:r>
              <a:rPr lang="pt-BR" sz="2400" b="1" dirty="0">
                <a:latin typeface="Garamond" panose="02020404030301010803" pitchFamily="18" charset="0"/>
              </a:rPr>
              <a:t>Ampliar a capacidade de armazenamento </a:t>
            </a:r>
            <a:r>
              <a:rPr lang="pt-BR" sz="2400" dirty="0">
                <a:latin typeface="Garamond" panose="02020404030301010803" pitchFamily="18" charset="0"/>
              </a:rPr>
              <a:t>em todas as regiões agrícolas </a:t>
            </a:r>
            <a:r>
              <a:rPr lang="pt-BR" sz="2400" dirty="0">
                <a:latin typeface="Garamond" panose="02020404030301010803" pitchFamily="18" charset="0"/>
                <a:sym typeface="Symbol" panose="05050102010706020507" pitchFamily="18" charset="2"/>
              </a:rPr>
              <a:t> permitir a prestação de serviços ao produtor rural em </a:t>
            </a:r>
            <a:r>
              <a:rPr lang="pt-BR" sz="2400" b="1" dirty="0">
                <a:latin typeface="Garamond" panose="02020404030301010803" pitchFamily="18" charset="0"/>
                <a:sym typeface="Symbol" panose="05050102010706020507" pitchFamily="18" charset="2"/>
              </a:rPr>
              <a:t>estruturas historicamente subutilizadas </a:t>
            </a:r>
            <a:r>
              <a:rPr lang="pt-BR" sz="2400" dirty="0">
                <a:latin typeface="Garamond" panose="02020404030301010803" pitchFamily="18" charset="0"/>
                <a:sym typeface="Symbol" panose="05050102010706020507" pitchFamily="18" charset="2"/>
              </a:rPr>
              <a:t>da Conab</a:t>
            </a:r>
          </a:p>
        </p:txBody>
      </p:sp>
      <p:sp>
        <p:nvSpPr>
          <p:cNvPr id="8" name="Retângulo 7">
            <a:extLst>
              <a:ext uri="{FF2B5EF4-FFF2-40B4-BE49-F238E27FC236}">
                <a16:creationId xmlns:a16="http://schemas.microsoft.com/office/drawing/2014/main" xmlns="" id="{3410C58D-7691-445B-B3C7-3B5254D46E0E}"/>
              </a:ext>
            </a:extLst>
          </p:cNvPr>
          <p:cNvSpPr/>
          <p:nvPr/>
        </p:nvSpPr>
        <p:spPr>
          <a:xfrm>
            <a:off x="542299" y="4674980"/>
            <a:ext cx="5275260" cy="1938992"/>
          </a:xfrm>
          <a:prstGeom prst="rect">
            <a:avLst/>
          </a:prstGeom>
        </p:spPr>
        <p:txBody>
          <a:bodyPr wrap="square">
            <a:spAutoFit/>
          </a:bodyPr>
          <a:lstStyle/>
          <a:p>
            <a:r>
              <a:rPr lang="pt-BR" sz="2400" b="1" dirty="0">
                <a:latin typeface="Garamond" panose="02020404030301010803" pitchFamily="18" charset="0"/>
                <a:sym typeface="Symbol" panose="05050102010706020507" pitchFamily="18" charset="2"/>
              </a:rPr>
              <a:t>Abrir capital da CONAB </a:t>
            </a:r>
            <a:r>
              <a:rPr lang="pt-BR" sz="2400" dirty="0">
                <a:latin typeface="Garamond" panose="02020404030301010803" pitchFamily="18" charset="0"/>
                <a:sym typeface="Symbol" panose="05050102010706020507" pitchFamily="18" charset="2"/>
              </a:rPr>
              <a:t>para </a:t>
            </a:r>
            <a:r>
              <a:rPr lang="pt-BR" sz="2400" b="1" dirty="0">
                <a:latin typeface="Garamond" panose="02020404030301010803" pitchFamily="18" charset="0"/>
                <a:sym typeface="Symbol" panose="05050102010706020507" pitchFamily="18" charset="2"/>
              </a:rPr>
              <a:t>condomínios de produtores </a:t>
            </a:r>
            <a:r>
              <a:rPr lang="pt-BR" sz="2400" dirty="0">
                <a:latin typeface="Garamond" panose="02020404030301010803" pitchFamily="18" charset="0"/>
                <a:sym typeface="Symbol" panose="05050102010706020507" pitchFamily="18" charset="2"/>
              </a:rPr>
              <a:t>já que o capital social da empresa está distribuídas em 1,86 milhão de ações ordinárias escriturais</a:t>
            </a:r>
            <a:endParaRPr lang="pt-BR" sz="2400" dirty="0"/>
          </a:p>
        </p:txBody>
      </p:sp>
      <p:sp>
        <p:nvSpPr>
          <p:cNvPr id="9" name="Retângulo 8">
            <a:extLst>
              <a:ext uri="{FF2B5EF4-FFF2-40B4-BE49-F238E27FC236}">
                <a16:creationId xmlns:a16="http://schemas.microsoft.com/office/drawing/2014/main" xmlns="" id="{0E46AF6F-A5BD-488E-987D-07C46E4C6A3C}"/>
              </a:ext>
            </a:extLst>
          </p:cNvPr>
          <p:cNvSpPr/>
          <p:nvPr/>
        </p:nvSpPr>
        <p:spPr>
          <a:xfrm>
            <a:off x="6242070" y="828137"/>
            <a:ext cx="5593759" cy="3046988"/>
          </a:xfrm>
          <a:prstGeom prst="rect">
            <a:avLst/>
          </a:prstGeom>
        </p:spPr>
        <p:txBody>
          <a:bodyPr wrap="square">
            <a:spAutoFit/>
          </a:bodyPr>
          <a:lstStyle/>
          <a:p>
            <a:pPr lvl="0"/>
            <a:r>
              <a:rPr lang="pt-BR" sz="2400" b="1" dirty="0">
                <a:latin typeface="Garamond" panose="02020404030301010803" pitchFamily="18" charset="0"/>
              </a:rPr>
              <a:t>Manter Programa Vendas em Balcão</a:t>
            </a:r>
            <a:r>
              <a:rPr lang="pt-BR" sz="2400" dirty="0">
                <a:latin typeface="Garamond" panose="02020404030301010803" pitchFamily="18" charset="0"/>
              </a:rPr>
              <a:t>: Viabiliza o acesso de criadores rurais de </a:t>
            </a:r>
            <a:r>
              <a:rPr lang="pt-BR" sz="2400" b="1" dirty="0">
                <a:latin typeface="Garamond" panose="02020404030301010803" pitchFamily="18" charset="0"/>
              </a:rPr>
              <a:t>pequeno porte de animais e micro agroindústria</a:t>
            </a:r>
            <a:r>
              <a:rPr lang="pt-BR" sz="2400" dirty="0">
                <a:latin typeface="Garamond" panose="02020404030301010803" pitchFamily="18" charset="0"/>
              </a:rPr>
              <a:t>s aos estoques de produtos agrícolas sob gestão da Conab por meio de vendas diretas, a preços compatíveis com os praticados em pregões públicos ou com os dos mercados atacadistas locais</a:t>
            </a:r>
          </a:p>
        </p:txBody>
      </p:sp>
    </p:spTree>
    <p:extLst>
      <p:ext uri="{BB962C8B-B14F-4D97-AF65-F5344CB8AC3E}">
        <p14:creationId xmlns:p14="http://schemas.microsoft.com/office/powerpoint/2010/main" val="399000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o 47"/>
          <p:cNvGrpSpPr/>
          <p:nvPr/>
        </p:nvGrpSpPr>
        <p:grpSpPr>
          <a:xfrm>
            <a:off x="1522995" y="1"/>
            <a:ext cx="453712" cy="6858000"/>
            <a:chOff x="-1005" y="1"/>
            <a:chExt cx="453712" cy="6858000"/>
          </a:xfrm>
        </p:grpSpPr>
        <p:sp>
          <p:nvSpPr>
            <p:cNvPr id="44" name="Retângulo 43"/>
            <p:cNvSpPr/>
            <p:nvPr/>
          </p:nvSpPr>
          <p:spPr>
            <a:xfrm>
              <a:off x="272024" y="1"/>
              <a:ext cx="180683" cy="6858000"/>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a:off x="-1005" y="1"/>
              <a:ext cx="180683" cy="6858000"/>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9" name="Grupo 48"/>
          <p:cNvGrpSpPr/>
          <p:nvPr/>
        </p:nvGrpSpPr>
        <p:grpSpPr>
          <a:xfrm>
            <a:off x="10214288" y="4997670"/>
            <a:ext cx="453712" cy="1860331"/>
            <a:chOff x="-1005" y="1"/>
            <a:chExt cx="453712" cy="6858000"/>
          </a:xfrm>
        </p:grpSpPr>
        <p:sp>
          <p:nvSpPr>
            <p:cNvPr id="50" name="Retângulo 49"/>
            <p:cNvSpPr/>
            <p:nvPr/>
          </p:nvSpPr>
          <p:spPr>
            <a:xfrm>
              <a:off x="272024" y="1"/>
              <a:ext cx="180683" cy="6858000"/>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1005" y="1"/>
              <a:ext cx="180683" cy="6858000"/>
            </a:xfrm>
            <a:prstGeom prst="rect">
              <a:avLst/>
            </a:prstGeom>
            <a:solidFill>
              <a:srgbClr val="36D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714" y="5672181"/>
            <a:ext cx="6311565" cy="84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ítulo 1">
            <a:extLst>
              <a:ext uri="{FF2B5EF4-FFF2-40B4-BE49-F238E27FC236}">
                <a16:creationId xmlns:a16="http://schemas.microsoft.com/office/drawing/2014/main" xmlns="" id="{E548E9C4-A21B-4AEF-9E7C-B9B35159BBB7}"/>
              </a:ext>
            </a:extLst>
          </p:cNvPr>
          <p:cNvSpPr txBox="1">
            <a:spLocks/>
          </p:cNvSpPr>
          <p:nvPr/>
        </p:nvSpPr>
        <p:spPr>
          <a:xfrm>
            <a:off x="4581844" y="2185029"/>
            <a:ext cx="3083348" cy="1092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b="1" dirty="0">
              <a:solidFill>
                <a:srgbClr val="00604E"/>
              </a:solidFill>
            </a:endParaRPr>
          </a:p>
        </p:txBody>
      </p:sp>
      <p:sp>
        <p:nvSpPr>
          <p:cNvPr id="18" name="Subtítulo 2">
            <a:extLst>
              <a:ext uri="{FF2B5EF4-FFF2-40B4-BE49-F238E27FC236}">
                <a16:creationId xmlns:a16="http://schemas.microsoft.com/office/drawing/2014/main" xmlns="" id="{B596C6D9-BEB5-4339-8B14-E998909371A5}"/>
              </a:ext>
            </a:extLst>
          </p:cNvPr>
          <p:cNvSpPr txBox="1">
            <a:spLocks/>
          </p:cNvSpPr>
          <p:nvPr/>
        </p:nvSpPr>
        <p:spPr>
          <a:xfrm>
            <a:off x="1976707" y="3658505"/>
            <a:ext cx="8237581" cy="17685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t-BR" sz="2400" b="1" dirty="0">
                <a:solidFill>
                  <a:srgbClr val="086654"/>
                </a:solidFill>
              </a:rPr>
              <a:t>Elisangela Pereira Lopes</a:t>
            </a:r>
          </a:p>
          <a:p>
            <a:pPr marL="0" indent="0" algn="ctr">
              <a:lnSpc>
                <a:spcPct val="100000"/>
              </a:lnSpc>
              <a:spcBef>
                <a:spcPts val="0"/>
              </a:spcBef>
              <a:buNone/>
            </a:pPr>
            <a:r>
              <a:rPr lang="pt-BR" sz="2000" dirty="0">
                <a:solidFill>
                  <a:srgbClr val="086654"/>
                </a:solidFill>
              </a:rPr>
              <a:t>Coordenação de Assuntos Estratégicos</a:t>
            </a:r>
          </a:p>
          <a:p>
            <a:pPr marL="0" indent="0" algn="ctr">
              <a:lnSpc>
                <a:spcPct val="100000"/>
              </a:lnSpc>
              <a:spcBef>
                <a:spcPts val="0"/>
              </a:spcBef>
              <a:buNone/>
            </a:pPr>
            <a:r>
              <a:rPr lang="pt-BR" sz="2000" dirty="0">
                <a:solidFill>
                  <a:srgbClr val="086654"/>
                </a:solidFill>
              </a:rPr>
              <a:t>Comissão Nacional de Logística e Infraestrutura</a:t>
            </a:r>
          </a:p>
          <a:p>
            <a:pPr marL="0" indent="0" algn="ctr">
              <a:lnSpc>
                <a:spcPct val="100000"/>
              </a:lnSpc>
              <a:spcBef>
                <a:spcPts val="0"/>
              </a:spcBef>
              <a:buNone/>
            </a:pPr>
            <a:r>
              <a:rPr lang="pt-BR" sz="2000" dirty="0">
                <a:solidFill>
                  <a:srgbClr val="086654"/>
                </a:solidFill>
              </a:rPr>
              <a:t>elisangela.lopes@cna.org.br</a:t>
            </a:r>
            <a:br>
              <a:rPr lang="pt-BR" sz="2000" dirty="0">
                <a:solidFill>
                  <a:srgbClr val="086654"/>
                </a:solidFill>
              </a:rPr>
            </a:br>
            <a:r>
              <a:rPr lang="pt-BR" sz="2000" dirty="0">
                <a:solidFill>
                  <a:srgbClr val="086654"/>
                </a:solidFill>
              </a:rPr>
              <a:t>(61) 21091467</a:t>
            </a:r>
          </a:p>
        </p:txBody>
      </p:sp>
      <p:grpSp>
        <p:nvGrpSpPr>
          <p:cNvPr id="19" name="Grupo 11">
            <a:extLst>
              <a:ext uri="{FF2B5EF4-FFF2-40B4-BE49-F238E27FC236}">
                <a16:creationId xmlns:a16="http://schemas.microsoft.com/office/drawing/2014/main" xmlns="" id="{6A9C5EBC-FA93-4EE0-A2D5-EB108DCBC525}"/>
              </a:ext>
            </a:extLst>
          </p:cNvPr>
          <p:cNvGrpSpPr/>
          <p:nvPr/>
        </p:nvGrpSpPr>
        <p:grpSpPr>
          <a:xfrm>
            <a:off x="5149418" y="344277"/>
            <a:ext cx="1892158" cy="1101325"/>
            <a:chOff x="3580512" y="1652300"/>
            <a:chExt cx="1892158" cy="1101325"/>
          </a:xfrm>
        </p:grpSpPr>
        <p:pic>
          <p:nvPicPr>
            <p:cNvPr id="20"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55523615-5367-47F8-901D-4A1082DD4B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3580512" y="1652300"/>
              <a:ext cx="1892158" cy="71203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tângulo 15">
              <a:extLst>
                <a:ext uri="{FF2B5EF4-FFF2-40B4-BE49-F238E27FC236}">
                  <a16:creationId xmlns:a16="http://schemas.microsoft.com/office/drawing/2014/main" xmlns="" id="{276EDFE8-AEAE-44FC-A87D-0452C9C797D0}"/>
                </a:ext>
              </a:extLst>
            </p:cNvPr>
            <p:cNvSpPr/>
            <p:nvPr/>
          </p:nvSpPr>
          <p:spPr>
            <a:xfrm>
              <a:off x="3802611" y="2476626"/>
              <a:ext cx="1447960" cy="276999"/>
            </a:xfrm>
            <a:prstGeom prst="rect">
              <a:avLst/>
            </a:prstGeom>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pt-BR" sz="1200" b="1" dirty="0">
                  <a:solidFill>
                    <a:srgbClr val="00604E"/>
                  </a:solidFill>
                </a:rPr>
                <a:t>CNABRASIL.ORG.BR</a:t>
              </a:r>
              <a:endParaRPr lang="pt-BR" sz="1200" dirty="0">
                <a:solidFill>
                  <a:srgbClr val="00604E"/>
                </a:solidFill>
              </a:endParaRPr>
            </a:p>
          </p:txBody>
        </p:sp>
      </p:grpSp>
    </p:spTree>
    <p:extLst>
      <p:ext uri="{BB962C8B-B14F-4D97-AF65-F5344CB8AC3E}">
        <p14:creationId xmlns:p14="http://schemas.microsoft.com/office/powerpoint/2010/main" val="204107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a:extLst>
              <a:ext uri="{FF2B5EF4-FFF2-40B4-BE49-F238E27FC236}">
                <a16:creationId xmlns:a16="http://schemas.microsoft.com/office/drawing/2014/main" xmlns="" id="{675BB8C5-3B90-427C-8E38-A918E052C69B}"/>
              </a:ext>
            </a:extLst>
          </p:cNvPr>
          <p:cNvSpPr txBox="1"/>
          <p:nvPr/>
        </p:nvSpPr>
        <p:spPr>
          <a:xfrm>
            <a:off x="727605" y="183236"/>
            <a:ext cx="6660292" cy="535531"/>
          </a:xfrm>
          <a:prstGeom prst="rect">
            <a:avLst/>
          </a:prstGeom>
          <a:noFill/>
        </p:spPr>
        <p:txBody>
          <a:bodyPr wrap="square" rtlCol="0">
            <a:spAutoFit/>
          </a:bodyPr>
          <a:lstStyle/>
          <a:p>
            <a:pPr algn="ctr">
              <a:lnSpc>
                <a:spcPct val="90000"/>
              </a:lnSpc>
              <a:spcBef>
                <a:spcPct val="0"/>
              </a:spcBef>
            </a:pPr>
            <a:r>
              <a:rPr lang="pt-BR" sz="3200" b="1" dirty="0">
                <a:solidFill>
                  <a:srgbClr val="00604E"/>
                </a:solidFill>
                <a:latin typeface="Ubuntu" charset="0"/>
                <a:ea typeface="+mj-ea"/>
                <a:cs typeface="+mj-cs"/>
              </a:rPr>
              <a:t>CONAB: Objeto Social e Objetivos</a:t>
            </a:r>
          </a:p>
        </p:txBody>
      </p:sp>
      <p:sp>
        <p:nvSpPr>
          <p:cNvPr id="2" name="Retângulo 1">
            <a:extLst>
              <a:ext uri="{FF2B5EF4-FFF2-40B4-BE49-F238E27FC236}">
                <a16:creationId xmlns:a16="http://schemas.microsoft.com/office/drawing/2014/main" xmlns="" id="{FB5F577D-7D49-480E-958E-B500FB989F44}"/>
              </a:ext>
            </a:extLst>
          </p:cNvPr>
          <p:cNvSpPr/>
          <p:nvPr/>
        </p:nvSpPr>
        <p:spPr>
          <a:xfrm>
            <a:off x="370875" y="1593687"/>
            <a:ext cx="5352862" cy="1200329"/>
          </a:xfrm>
          <a:prstGeom prst="rect">
            <a:avLst/>
          </a:prstGeom>
          <a:solidFill>
            <a:schemeClr val="accent2">
              <a:lumMod val="20000"/>
              <a:lumOff val="80000"/>
            </a:schemeClr>
          </a:solidFill>
        </p:spPr>
        <p:txBody>
          <a:bodyPr wrap="square">
            <a:spAutoFit/>
          </a:bodyPr>
          <a:lstStyle/>
          <a:p>
            <a:pPr marL="0" lvl="1"/>
            <a:r>
              <a:rPr lang="pt-BR" sz="2400" b="1" dirty="0">
                <a:latin typeface="Garamond" panose="02020404030301010803" pitchFamily="18" charset="0"/>
                <a:ea typeface="Ubuntu" charset="0"/>
                <a:cs typeface="Ubuntu" charset="0"/>
              </a:rPr>
              <a:t>Garantir</a:t>
            </a:r>
            <a:r>
              <a:rPr lang="pt-BR" sz="2400" dirty="0">
                <a:latin typeface="Garamond" panose="02020404030301010803" pitchFamily="18" charset="0"/>
                <a:ea typeface="Ubuntu" charset="0"/>
                <a:cs typeface="Ubuntu" charset="0"/>
              </a:rPr>
              <a:t> ao pequeno e médio produtor os </a:t>
            </a:r>
            <a:r>
              <a:rPr lang="pt-BR" sz="2400" b="1" dirty="0">
                <a:latin typeface="Garamond" panose="02020404030301010803" pitchFamily="18" charset="0"/>
                <a:ea typeface="Ubuntu" charset="0"/>
                <a:cs typeface="Ubuntu" charset="0"/>
              </a:rPr>
              <a:t>preços mínimos e armazenagem</a:t>
            </a:r>
            <a:r>
              <a:rPr lang="pt-BR" sz="2400" dirty="0">
                <a:latin typeface="Garamond" panose="02020404030301010803" pitchFamily="18" charset="0"/>
                <a:ea typeface="Ubuntu" charset="0"/>
                <a:cs typeface="Ubuntu" charset="0"/>
              </a:rPr>
              <a:t> para guarda e conservação de seus produtos.</a:t>
            </a:r>
          </a:p>
        </p:txBody>
      </p:sp>
      <p:sp>
        <p:nvSpPr>
          <p:cNvPr id="3" name="Retângulo 2">
            <a:extLst>
              <a:ext uri="{FF2B5EF4-FFF2-40B4-BE49-F238E27FC236}">
                <a16:creationId xmlns:a16="http://schemas.microsoft.com/office/drawing/2014/main" xmlns="" id="{5A4BCF36-4805-4E69-86EA-F13ACC4851CC}"/>
              </a:ext>
            </a:extLst>
          </p:cNvPr>
          <p:cNvSpPr/>
          <p:nvPr/>
        </p:nvSpPr>
        <p:spPr>
          <a:xfrm>
            <a:off x="370875" y="2937087"/>
            <a:ext cx="5352862" cy="1200329"/>
          </a:xfrm>
          <a:prstGeom prst="rect">
            <a:avLst/>
          </a:prstGeom>
          <a:solidFill>
            <a:schemeClr val="accent2">
              <a:lumMod val="40000"/>
              <a:lumOff val="60000"/>
            </a:schemeClr>
          </a:solidFill>
        </p:spPr>
        <p:txBody>
          <a:bodyPr wrap="square">
            <a:spAutoFit/>
          </a:bodyPr>
          <a:lstStyle/>
          <a:p>
            <a:pPr marL="0" lvl="1"/>
            <a:r>
              <a:rPr lang="pt-BR" sz="2400" b="1" dirty="0">
                <a:latin typeface="Garamond" panose="02020404030301010803" pitchFamily="18" charset="0"/>
                <a:ea typeface="Ubuntu" charset="0"/>
                <a:cs typeface="Ubuntu" charset="0"/>
              </a:rPr>
              <a:t>Suprir carências alimentares em áreas desassistidas </a:t>
            </a:r>
            <a:r>
              <a:rPr lang="pt-BR" sz="2400" dirty="0">
                <a:latin typeface="Garamond" panose="02020404030301010803" pitchFamily="18" charset="0"/>
                <a:ea typeface="Ubuntu" charset="0"/>
                <a:cs typeface="Ubuntu" charset="0"/>
              </a:rPr>
              <a:t>ou não suficientemente atendidas pela iniciativa privada.</a:t>
            </a:r>
          </a:p>
        </p:txBody>
      </p:sp>
      <p:sp>
        <p:nvSpPr>
          <p:cNvPr id="5" name="Retângulo 4">
            <a:extLst>
              <a:ext uri="{FF2B5EF4-FFF2-40B4-BE49-F238E27FC236}">
                <a16:creationId xmlns:a16="http://schemas.microsoft.com/office/drawing/2014/main" xmlns="" id="{566E6B5D-6875-4F52-BD8C-9B65B71D10DF}"/>
              </a:ext>
            </a:extLst>
          </p:cNvPr>
          <p:cNvSpPr/>
          <p:nvPr/>
        </p:nvSpPr>
        <p:spPr>
          <a:xfrm>
            <a:off x="370875" y="4302746"/>
            <a:ext cx="5352862" cy="1569660"/>
          </a:xfrm>
          <a:prstGeom prst="rect">
            <a:avLst/>
          </a:prstGeom>
          <a:solidFill>
            <a:schemeClr val="accent1">
              <a:lumMod val="50000"/>
            </a:schemeClr>
          </a:solidFill>
        </p:spPr>
        <p:txBody>
          <a:bodyPr wrap="square">
            <a:spAutoFit/>
          </a:bodyPr>
          <a:lstStyle/>
          <a:p>
            <a:pPr marL="0" lvl="1"/>
            <a:r>
              <a:rPr lang="pt-BR" sz="2400" b="1" dirty="0">
                <a:solidFill>
                  <a:schemeClr val="bg1"/>
                </a:solidFill>
                <a:latin typeface="Garamond" panose="02020404030301010803" pitchFamily="18" charset="0"/>
                <a:ea typeface="Ubuntu" charset="0"/>
                <a:cs typeface="Ubuntu" charset="0"/>
              </a:rPr>
              <a:t>Formar estoques reguladores e estratégicos </a:t>
            </a:r>
            <a:r>
              <a:rPr lang="pt-BR" sz="2400" dirty="0">
                <a:solidFill>
                  <a:schemeClr val="bg1"/>
                </a:solidFill>
                <a:latin typeface="Garamond" panose="02020404030301010803" pitchFamily="18" charset="0"/>
                <a:ea typeface="Ubuntu" charset="0"/>
                <a:cs typeface="Ubuntu" charset="0"/>
              </a:rPr>
              <a:t>objetivando absorver excedentes e corrigir desequilíbrios decorrentes de manobras especulativas.</a:t>
            </a:r>
          </a:p>
        </p:txBody>
      </p:sp>
      <p:sp>
        <p:nvSpPr>
          <p:cNvPr id="9" name="Retângulo 8">
            <a:extLst>
              <a:ext uri="{FF2B5EF4-FFF2-40B4-BE49-F238E27FC236}">
                <a16:creationId xmlns:a16="http://schemas.microsoft.com/office/drawing/2014/main" xmlns="" id="{92E3E6C8-6C7E-4996-BEE5-9C83F220EB81}"/>
              </a:ext>
            </a:extLst>
          </p:cNvPr>
          <p:cNvSpPr/>
          <p:nvPr/>
        </p:nvSpPr>
        <p:spPr>
          <a:xfrm>
            <a:off x="-147992" y="5873946"/>
            <a:ext cx="5009989" cy="523220"/>
          </a:xfrm>
          <a:prstGeom prst="rect">
            <a:avLst/>
          </a:prstGeom>
        </p:spPr>
        <p:txBody>
          <a:bodyPr wrap="square">
            <a:spAutoFit/>
          </a:bodyPr>
          <a:lstStyle/>
          <a:p>
            <a:pPr lvl="1"/>
            <a:r>
              <a:rPr lang="pt-BR" sz="1400" dirty="0">
                <a:latin typeface="Garamond" panose="02020404030301010803" pitchFamily="18" charset="0"/>
                <a:ea typeface="Ubuntu" charset="0"/>
                <a:cs typeface="Ubuntu" charset="0"/>
              </a:rPr>
              <a:t>Estatuto Social da Conab. Assembleia Geral Julho 2018, art. 4º.</a:t>
            </a:r>
          </a:p>
          <a:p>
            <a:pPr lvl="1"/>
            <a:endParaRPr lang="pt-BR" sz="1400" b="1" dirty="0">
              <a:latin typeface="Garamond" panose="02020404030301010803" pitchFamily="18" charset="0"/>
              <a:ea typeface="Ubuntu" charset="0"/>
              <a:cs typeface="Ubuntu" charset="0"/>
            </a:endParaRPr>
          </a:p>
        </p:txBody>
      </p:sp>
      <p:sp>
        <p:nvSpPr>
          <p:cNvPr id="10" name="Retângulo 9">
            <a:extLst>
              <a:ext uri="{FF2B5EF4-FFF2-40B4-BE49-F238E27FC236}">
                <a16:creationId xmlns:a16="http://schemas.microsoft.com/office/drawing/2014/main" xmlns="" id="{615A6617-339E-476D-A608-11B0743E0A3F}"/>
              </a:ext>
            </a:extLst>
          </p:cNvPr>
          <p:cNvSpPr/>
          <p:nvPr/>
        </p:nvSpPr>
        <p:spPr>
          <a:xfrm>
            <a:off x="6468265" y="1189984"/>
            <a:ext cx="5352862" cy="1200329"/>
          </a:xfrm>
          <a:prstGeom prst="rect">
            <a:avLst/>
          </a:prstGeom>
          <a:solidFill>
            <a:schemeClr val="accent6">
              <a:lumMod val="20000"/>
              <a:lumOff val="80000"/>
            </a:schemeClr>
          </a:solidFill>
        </p:spPr>
        <p:txBody>
          <a:bodyPr wrap="square">
            <a:spAutoFit/>
          </a:bodyPr>
          <a:lstStyle/>
          <a:p>
            <a:pPr marL="0" lvl="1"/>
            <a:r>
              <a:rPr lang="pt-BR" sz="2400" b="1" dirty="0">
                <a:latin typeface="Garamond" panose="02020404030301010803" pitchFamily="18" charset="0"/>
              </a:rPr>
              <a:t>Executar as políticas públicas </a:t>
            </a:r>
            <a:r>
              <a:rPr lang="pt-BR" sz="2400" dirty="0">
                <a:latin typeface="Garamond" panose="02020404030301010803" pitchFamily="18" charset="0"/>
              </a:rPr>
              <a:t>federais referentes à </a:t>
            </a:r>
            <a:r>
              <a:rPr lang="pt-BR" sz="2400" b="1" dirty="0">
                <a:latin typeface="Garamond" panose="02020404030301010803" pitchFamily="18" charset="0"/>
              </a:rPr>
              <a:t>armazenagem da </a:t>
            </a:r>
          </a:p>
          <a:p>
            <a:pPr marL="0" lvl="1"/>
            <a:r>
              <a:rPr lang="pt-BR" sz="2400" b="1" dirty="0">
                <a:latin typeface="Garamond" panose="02020404030301010803" pitchFamily="18" charset="0"/>
              </a:rPr>
              <a:t>produção agropecuária</a:t>
            </a:r>
            <a:r>
              <a:rPr lang="pt-BR" sz="2400" dirty="0">
                <a:latin typeface="Garamond" panose="02020404030301010803" pitchFamily="18" charset="0"/>
              </a:rPr>
              <a:t>.</a:t>
            </a:r>
          </a:p>
        </p:txBody>
      </p:sp>
      <p:sp>
        <p:nvSpPr>
          <p:cNvPr id="11" name="Retângulo 10">
            <a:extLst>
              <a:ext uri="{FF2B5EF4-FFF2-40B4-BE49-F238E27FC236}">
                <a16:creationId xmlns:a16="http://schemas.microsoft.com/office/drawing/2014/main" xmlns="" id="{521A5672-C73E-494B-ACB0-71C43A345075}"/>
              </a:ext>
            </a:extLst>
          </p:cNvPr>
          <p:cNvSpPr/>
          <p:nvPr/>
        </p:nvSpPr>
        <p:spPr>
          <a:xfrm>
            <a:off x="5954487" y="6202878"/>
            <a:ext cx="5071181" cy="307777"/>
          </a:xfrm>
          <a:prstGeom prst="rect">
            <a:avLst/>
          </a:prstGeom>
        </p:spPr>
        <p:txBody>
          <a:bodyPr wrap="square">
            <a:spAutoFit/>
          </a:bodyPr>
          <a:lstStyle/>
          <a:p>
            <a:pPr lvl="1"/>
            <a:r>
              <a:rPr lang="pt-BR" sz="1400" dirty="0">
                <a:latin typeface="Garamond" panose="02020404030301010803" pitchFamily="18" charset="0"/>
              </a:rPr>
              <a:t>Estatuto Social da Conab. Assembleia Geral Julho 2018, art. 5º.</a:t>
            </a:r>
          </a:p>
        </p:txBody>
      </p:sp>
      <p:sp>
        <p:nvSpPr>
          <p:cNvPr id="12" name="Retângulo 11">
            <a:extLst>
              <a:ext uri="{FF2B5EF4-FFF2-40B4-BE49-F238E27FC236}">
                <a16:creationId xmlns:a16="http://schemas.microsoft.com/office/drawing/2014/main" xmlns="" id="{431F5AC9-C62C-4CA6-B9D5-62730EF2B211}"/>
              </a:ext>
            </a:extLst>
          </p:cNvPr>
          <p:cNvSpPr/>
          <p:nvPr/>
        </p:nvSpPr>
        <p:spPr>
          <a:xfrm>
            <a:off x="243246" y="1043001"/>
            <a:ext cx="2008883" cy="461665"/>
          </a:xfrm>
          <a:prstGeom prst="rect">
            <a:avLst/>
          </a:prstGeom>
        </p:spPr>
        <p:txBody>
          <a:bodyPr wrap="none">
            <a:spAutoFit/>
          </a:bodyPr>
          <a:lstStyle/>
          <a:p>
            <a:r>
              <a:rPr lang="pt-BR" sz="2400" b="1" dirty="0">
                <a:latin typeface="Garamond" panose="02020404030301010803" pitchFamily="18" charset="0"/>
                <a:ea typeface="Ubuntu" charset="0"/>
                <a:cs typeface="Ubuntu" charset="0"/>
              </a:rPr>
              <a:t>Objeto Social </a:t>
            </a:r>
          </a:p>
        </p:txBody>
      </p:sp>
      <p:sp>
        <p:nvSpPr>
          <p:cNvPr id="13" name="Retângulo 12">
            <a:extLst>
              <a:ext uri="{FF2B5EF4-FFF2-40B4-BE49-F238E27FC236}">
                <a16:creationId xmlns:a16="http://schemas.microsoft.com/office/drawing/2014/main" xmlns="" id="{9717DE97-7187-42E0-9FC8-66688F49FF00}"/>
              </a:ext>
            </a:extLst>
          </p:cNvPr>
          <p:cNvSpPr/>
          <p:nvPr/>
        </p:nvSpPr>
        <p:spPr>
          <a:xfrm>
            <a:off x="6485621" y="2528696"/>
            <a:ext cx="5352862" cy="1938992"/>
          </a:xfrm>
          <a:prstGeom prst="rect">
            <a:avLst/>
          </a:prstGeom>
          <a:solidFill>
            <a:schemeClr val="accent6">
              <a:lumMod val="60000"/>
              <a:lumOff val="40000"/>
            </a:schemeClr>
          </a:solidFill>
        </p:spPr>
        <p:txBody>
          <a:bodyPr wrap="square">
            <a:spAutoFit/>
          </a:bodyPr>
          <a:lstStyle/>
          <a:p>
            <a:pPr marL="0" lvl="1"/>
            <a:r>
              <a:rPr lang="pt-BR" sz="2400" b="1" dirty="0">
                <a:latin typeface="Garamond" panose="02020404030301010803" pitchFamily="18" charset="0"/>
              </a:rPr>
              <a:t>Coordenar ou executar as políticas </a:t>
            </a:r>
            <a:r>
              <a:rPr lang="pt-BR" sz="2400" dirty="0">
                <a:latin typeface="Garamond" panose="02020404030301010803" pitchFamily="18" charset="0"/>
              </a:rPr>
              <a:t>oficiais de formação, </a:t>
            </a:r>
            <a:r>
              <a:rPr lang="pt-BR" sz="2400" b="1" dirty="0">
                <a:latin typeface="Garamond" panose="02020404030301010803" pitchFamily="18" charset="0"/>
              </a:rPr>
              <a:t>armazenagem, remoção e escoamento dos estoques reguladores </a:t>
            </a:r>
            <a:r>
              <a:rPr lang="pt-BR" sz="2400" dirty="0">
                <a:latin typeface="Garamond" panose="02020404030301010803" pitchFamily="18" charset="0"/>
              </a:rPr>
              <a:t>e estratégicos de produtos agropecuários.</a:t>
            </a:r>
          </a:p>
        </p:txBody>
      </p:sp>
      <p:sp>
        <p:nvSpPr>
          <p:cNvPr id="14" name="Retângulo 13">
            <a:extLst>
              <a:ext uri="{FF2B5EF4-FFF2-40B4-BE49-F238E27FC236}">
                <a16:creationId xmlns:a16="http://schemas.microsoft.com/office/drawing/2014/main" xmlns="" id="{4EC0B063-30C5-4FCE-9083-5A3689674161}"/>
              </a:ext>
            </a:extLst>
          </p:cNvPr>
          <p:cNvSpPr/>
          <p:nvPr/>
        </p:nvSpPr>
        <p:spPr>
          <a:xfrm>
            <a:off x="6498253" y="4606071"/>
            <a:ext cx="5340229" cy="1569660"/>
          </a:xfrm>
          <a:prstGeom prst="rect">
            <a:avLst/>
          </a:prstGeom>
          <a:solidFill>
            <a:schemeClr val="accent6">
              <a:lumMod val="50000"/>
            </a:schemeClr>
          </a:solidFill>
        </p:spPr>
        <p:txBody>
          <a:bodyPr wrap="square">
            <a:spAutoFit/>
          </a:bodyPr>
          <a:lstStyle/>
          <a:p>
            <a:pPr marL="0" lvl="1"/>
            <a:r>
              <a:rPr lang="pt-BR" sz="2400" dirty="0">
                <a:solidFill>
                  <a:schemeClr val="bg1"/>
                </a:solidFill>
                <a:latin typeface="Garamond" panose="02020404030301010803" pitchFamily="18" charset="0"/>
              </a:rPr>
              <a:t>Executar as políticas do Governo Federal, nas áreas de </a:t>
            </a:r>
            <a:r>
              <a:rPr lang="pt-BR" sz="2400" b="1" dirty="0">
                <a:solidFill>
                  <a:schemeClr val="bg1"/>
                </a:solidFill>
                <a:latin typeface="Garamond" panose="02020404030301010803" pitchFamily="18" charset="0"/>
              </a:rPr>
              <a:t>abastecimento e regulação da oferta de produtos agropecuários</a:t>
            </a:r>
            <a:r>
              <a:rPr lang="pt-BR" sz="2400" dirty="0">
                <a:solidFill>
                  <a:schemeClr val="bg1"/>
                </a:solidFill>
                <a:latin typeface="Garamond" panose="02020404030301010803" pitchFamily="18" charset="0"/>
              </a:rPr>
              <a:t>, no mercado interno.</a:t>
            </a:r>
          </a:p>
        </p:txBody>
      </p:sp>
      <p:sp>
        <p:nvSpPr>
          <p:cNvPr id="15" name="Retângulo 14">
            <a:extLst>
              <a:ext uri="{FF2B5EF4-FFF2-40B4-BE49-F238E27FC236}">
                <a16:creationId xmlns:a16="http://schemas.microsoft.com/office/drawing/2014/main" xmlns="" id="{54AFED2C-EC2B-4169-9C36-FDCD5FA43929}"/>
              </a:ext>
            </a:extLst>
          </p:cNvPr>
          <p:cNvSpPr/>
          <p:nvPr/>
        </p:nvSpPr>
        <p:spPr>
          <a:xfrm>
            <a:off x="6379726" y="725859"/>
            <a:ext cx="3417089" cy="461665"/>
          </a:xfrm>
          <a:prstGeom prst="rect">
            <a:avLst/>
          </a:prstGeom>
        </p:spPr>
        <p:txBody>
          <a:bodyPr wrap="none">
            <a:spAutoFit/>
          </a:bodyPr>
          <a:lstStyle/>
          <a:p>
            <a:r>
              <a:rPr lang="pt-BR" sz="2400" b="1" dirty="0">
                <a:latin typeface="Garamond" panose="02020404030301010803" pitchFamily="18" charset="0"/>
                <a:ea typeface="Ubuntu" charset="0"/>
                <a:cs typeface="Ubuntu" charset="0"/>
              </a:rPr>
              <a:t>Objetivos (atividade fim)</a:t>
            </a:r>
          </a:p>
        </p:txBody>
      </p:sp>
    </p:spTree>
    <p:extLst>
      <p:ext uri="{BB962C8B-B14F-4D97-AF65-F5344CB8AC3E}">
        <p14:creationId xmlns:p14="http://schemas.microsoft.com/office/powerpoint/2010/main" val="246914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armazem conab">
            <a:extLst>
              <a:ext uri="{FF2B5EF4-FFF2-40B4-BE49-F238E27FC236}">
                <a16:creationId xmlns:a16="http://schemas.microsoft.com/office/drawing/2014/main" xmlns="" id="{5BA7A1B9-AB0A-4EDA-9A04-D4446FB1CB8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83661" y="-656494"/>
            <a:ext cx="12275661" cy="817098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xmlns="" id="{E489F0A5-9258-4517-949B-3A7469E571E2}"/>
              </a:ext>
            </a:extLst>
          </p:cNvPr>
          <p:cNvSpPr/>
          <p:nvPr/>
        </p:nvSpPr>
        <p:spPr>
          <a:xfrm>
            <a:off x="4680285" y="-235127"/>
            <a:ext cx="7511715" cy="1799232"/>
          </a:xfrm>
          <a:prstGeom prst="rect">
            <a:avLst/>
          </a:prstGeom>
          <a:solidFill>
            <a:srgbClr val="595959">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p:cNvSpPr txBox="1"/>
          <p:nvPr/>
        </p:nvSpPr>
        <p:spPr>
          <a:xfrm>
            <a:off x="4830679" y="-89564"/>
            <a:ext cx="7210926" cy="1569660"/>
          </a:xfrm>
          <a:prstGeom prst="rect">
            <a:avLst/>
          </a:prstGeom>
          <a:noFill/>
        </p:spPr>
        <p:txBody>
          <a:bodyPr wrap="square" rtlCol="0">
            <a:spAutoFit/>
          </a:bodyPr>
          <a:lstStyle/>
          <a:p>
            <a:pPr algn="r"/>
            <a:r>
              <a:rPr lang="pt-BR" sz="3200" b="1" dirty="0">
                <a:solidFill>
                  <a:schemeClr val="bg1"/>
                </a:solidFill>
                <a:latin typeface="Arial Narrow" panose="020B0606020202030204" pitchFamily="34" charset="0"/>
                <a:cs typeface="Estrangelo Edessa" panose="03080600000000000000" pitchFamily="66" charset="0"/>
              </a:rPr>
              <a:t>OBJETIVOS NOBRES: </a:t>
            </a:r>
          </a:p>
          <a:p>
            <a:pPr algn="r"/>
            <a:r>
              <a:rPr lang="pt-BR" sz="3200" b="1" dirty="0">
                <a:solidFill>
                  <a:schemeClr val="bg1"/>
                </a:solidFill>
                <a:latin typeface="Arial Narrow" panose="020B0606020202030204" pitchFamily="34" charset="0"/>
                <a:cs typeface="Estrangelo Edessa" panose="03080600000000000000" pitchFamily="66" charset="0"/>
              </a:rPr>
              <a:t>a Conab é eficiente no desenvolvimento </a:t>
            </a:r>
          </a:p>
          <a:p>
            <a:pPr algn="r"/>
            <a:r>
              <a:rPr lang="pt-BR" sz="3200" b="1" dirty="0">
                <a:solidFill>
                  <a:schemeClr val="bg1"/>
                </a:solidFill>
                <a:latin typeface="Arial Narrow" panose="020B0606020202030204" pitchFamily="34" charset="0"/>
                <a:cs typeface="Estrangelo Edessa" panose="03080600000000000000" pitchFamily="66" charset="0"/>
              </a:rPr>
              <a:t>dos seus objetivos? Quanto e como gasta?</a:t>
            </a:r>
          </a:p>
        </p:txBody>
      </p:sp>
    </p:spTree>
    <p:extLst>
      <p:ext uri="{BB962C8B-B14F-4D97-AF65-F5344CB8AC3E}">
        <p14:creationId xmlns:p14="http://schemas.microsoft.com/office/powerpoint/2010/main" val="377597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áfico 9"/>
          <p:cNvGraphicFramePr>
            <a:graphicFrameLocks/>
          </p:cNvGraphicFramePr>
          <p:nvPr>
            <p:extLst>
              <p:ext uri="{D42A27DB-BD31-4B8C-83A1-F6EECF244321}">
                <p14:modId xmlns:p14="http://schemas.microsoft.com/office/powerpoint/2010/main" val="1341586543"/>
              </p:ext>
            </p:extLst>
          </p:nvPr>
        </p:nvGraphicFramePr>
        <p:xfrm>
          <a:off x="0" y="1106905"/>
          <a:ext cx="8101263" cy="4765443"/>
        </p:xfrm>
        <a:graphic>
          <a:graphicData uri="http://schemas.openxmlformats.org/drawingml/2006/chart">
            <c:chart xmlns:c="http://schemas.openxmlformats.org/drawingml/2006/chart" xmlns:r="http://schemas.openxmlformats.org/officeDocument/2006/relationships" r:id="rId5"/>
          </a:graphicData>
        </a:graphic>
      </p:graphicFrame>
      <p:sp>
        <p:nvSpPr>
          <p:cNvPr id="7" name="CaixaDeTexto 6">
            <a:extLst>
              <a:ext uri="{FF2B5EF4-FFF2-40B4-BE49-F238E27FC236}">
                <a16:creationId xmlns:a16="http://schemas.microsoft.com/office/drawing/2014/main" xmlns="" id="{39B0BB58-8F13-4B62-AF9D-A715798729D2}"/>
              </a:ext>
            </a:extLst>
          </p:cNvPr>
          <p:cNvSpPr txBox="1"/>
          <p:nvPr/>
        </p:nvSpPr>
        <p:spPr>
          <a:xfrm>
            <a:off x="8359849" y="2923147"/>
            <a:ext cx="3465706" cy="2862322"/>
          </a:xfrm>
          <a:prstGeom prst="rect">
            <a:avLst/>
          </a:prstGeom>
          <a:solidFill>
            <a:schemeClr val="accent2">
              <a:lumMod val="50000"/>
            </a:schemeClr>
          </a:solidFill>
          <a:ln>
            <a:solidFill>
              <a:schemeClr val="accent1">
                <a:lumMod val="50000"/>
              </a:schemeClr>
            </a:solidFill>
          </a:ln>
        </p:spPr>
        <p:txBody>
          <a:bodyPr wrap="square" rtlCol="0">
            <a:spAutoFit/>
          </a:bodyPr>
          <a:lstStyle>
            <a:defPPr>
              <a:defRPr lang="pt-BR"/>
            </a:defPPr>
            <a:lvl1pPr>
              <a:defRPr sz="2400">
                <a:solidFill>
                  <a:schemeClr val="bg1"/>
                </a:solidFill>
                <a:latin typeface="Garamond" panose="02020404030301010803" pitchFamily="18" charset="0"/>
              </a:defRPr>
            </a:lvl1pPr>
          </a:lstStyle>
          <a:p>
            <a:pPr marL="342900" indent="-342900">
              <a:buFont typeface="Arial" panose="020B0604020202020204" pitchFamily="34" charset="0"/>
              <a:buChar char="•"/>
            </a:pPr>
            <a:r>
              <a:rPr lang="pt-BR" sz="2000" b="1" dirty="0">
                <a:solidFill>
                  <a:srgbClr val="FFC000"/>
                </a:solidFill>
              </a:rPr>
              <a:t>Execução da PGPM;</a:t>
            </a:r>
          </a:p>
          <a:p>
            <a:pPr marL="342900" indent="-342900">
              <a:buFont typeface="Arial" panose="020B0604020202020204" pitchFamily="34" charset="0"/>
              <a:buChar char="•"/>
            </a:pPr>
            <a:r>
              <a:rPr lang="pt-BR" sz="2000" b="1" dirty="0">
                <a:solidFill>
                  <a:srgbClr val="FFC000"/>
                </a:solidFill>
              </a:rPr>
              <a:t>Escoamento de produtos, </a:t>
            </a:r>
          </a:p>
          <a:p>
            <a:pPr marL="342900" indent="-342900">
              <a:buFont typeface="Arial" panose="020B0604020202020204" pitchFamily="34" charset="0"/>
              <a:buChar char="•"/>
            </a:pPr>
            <a:r>
              <a:rPr lang="pt-BR" sz="2000" b="1" dirty="0">
                <a:solidFill>
                  <a:srgbClr val="FFC000"/>
                </a:solidFill>
              </a:rPr>
              <a:t>Pesquisa, acompanhamento e avaliação de safras.</a:t>
            </a:r>
          </a:p>
          <a:p>
            <a:pPr marL="342900" indent="-342900">
              <a:buFont typeface="Arial" panose="020B0604020202020204" pitchFamily="34" charset="0"/>
              <a:buChar char="•"/>
            </a:pPr>
            <a:r>
              <a:rPr lang="pt-BR" sz="2000" b="1" dirty="0">
                <a:solidFill>
                  <a:srgbClr val="FFC000"/>
                </a:solidFill>
              </a:rPr>
              <a:t>Geração e difusão de informações da agropecuária (como custos de produção).</a:t>
            </a:r>
          </a:p>
        </p:txBody>
      </p:sp>
      <p:sp>
        <p:nvSpPr>
          <p:cNvPr id="5" name="Retângulo 4">
            <a:extLst>
              <a:ext uri="{FF2B5EF4-FFF2-40B4-BE49-F238E27FC236}">
                <a16:creationId xmlns:a16="http://schemas.microsoft.com/office/drawing/2014/main" xmlns="" id="{528E5A86-9784-4492-8FD3-7DF87ECAE50D}"/>
              </a:ext>
            </a:extLst>
          </p:cNvPr>
          <p:cNvSpPr/>
          <p:nvPr/>
        </p:nvSpPr>
        <p:spPr>
          <a:xfrm>
            <a:off x="8305901" y="828137"/>
            <a:ext cx="3519654" cy="1938992"/>
          </a:xfrm>
          <a:prstGeom prst="rect">
            <a:avLst/>
          </a:prstGeom>
        </p:spPr>
        <p:txBody>
          <a:bodyPr wrap="square">
            <a:spAutoFit/>
          </a:bodyPr>
          <a:lstStyle/>
          <a:p>
            <a:r>
              <a:rPr lang="pt-BR" sz="2000" dirty="0">
                <a:latin typeface="Garamond" panose="02020404030301010803" pitchFamily="18" charset="0"/>
              </a:rPr>
              <a:t>A principal diferença entre os valores autorizados e </a:t>
            </a:r>
            <a:r>
              <a:rPr lang="pt-BR" sz="2000" b="1" dirty="0">
                <a:latin typeface="Garamond" panose="02020404030301010803" pitchFamily="18" charset="0"/>
              </a:rPr>
              <a:t>efetivamente pagos na Conab estão na </a:t>
            </a:r>
            <a:r>
              <a:rPr lang="pt-BR" sz="2000" b="1" dirty="0" err="1">
                <a:latin typeface="Garamond" panose="02020404030301010803" pitchFamily="18" charset="0"/>
              </a:rPr>
              <a:t>sobre-estimativa</a:t>
            </a:r>
            <a:r>
              <a:rPr lang="pt-BR" sz="2000" b="1" dirty="0">
                <a:latin typeface="Garamond" panose="02020404030301010803" pitchFamily="18" charset="0"/>
              </a:rPr>
              <a:t> </a:t>
            </a:r>
            <a:r>
              <a:rPr lang="pt-BR" sz="2000" dirty="0">
                <a:latin typeface="Garamond" panose="02020404030301010803" pitchFamily="18" charset="0"/>
              </a:rPr>
              <a:t>de orçamento das atividades-fim da entidade: </a:t>
            </a:r>
          </a:p>
        </p:txBody>
      </p:sp>
      <p:sp>
        <p:nvSpPr>
          <p:cNvPr id="9" name="CaixaDeTexto 1">
            <a:extLst>
              <a:ext uri="{FF2B5EF4-FFF2-40B4-BE49-F238E27FC236}">
                <a16:creationId xmlns:a16="http://schemas.microsoft.com/office/drawing/2014/main" xmlns="" id="{5518D010-E00C-4224-85CB-C3F6DC99F667}"/>
              </a:ext>
            </a:extLst>
          </p:cNvPr>
          <p:cNvSpPr txBox="1"/>
          <p:nvPr/>
        </p:nvSpPr>
        <p:spPr>
          <a:xfrm>
            <a:off x="1064247" y="144919"/>
            <a:ext cx="8823254" cy="584775"/>
          </a:xfrm>
          <a:prstGeom prst="rect">
            <a:avLst/>
          </a:prstGeom>
          <a:noFill/>
        </p:spPr>
        <p:txBody>
          <a:bodyPr wrap="square" rtlCol="0">
            <a:spAutoFit/>
          </a:bodyPr>
          <a:lstStyle/>
          <a:p>
            <a:r>
              <a:rPr lang="pt-BR" sz="3200" b="1" dirty="0">
                <a:solidFill>
                  <a:srgbClr val="00604E"/>
                </a:solidFill>
                <a:latin typeface="Ubuntu" charset="0"/>
                <a:ea typeface="+mj-ea"/>
                <a:cs typeface="+mj-cs"/>
              </a:rPr>
              <a:t>Orçamento Autorizado e Pago na Conab </a:t>
            </a:r>
          </a:p>
        </p:txBody>
      </p:sp>
      <p:sp>
        <p:nvSpPr>
          <p:cNvPr id="11" name="CaixaDeTexto 10">
            <a:extLst>
              <a:ext uri="{FF2B5EF4-FFF2-40B4-BE49-F238E27FC236}">
                <a16:creationId xmlns:a16="http://schemas.microsoft.com/office/drawing/2014/main" xmlns="" id="{512E0F8E-F1C4-4A33-80F8-19A60AA62F32}"/>
              </a:ext>
            </a:extLst>
          </p:cNvPr>
          <p:cNvSpPr txBox="1"/>
          <p:nvPr/>
        </p:nvSpPr>
        <p:spPr>
          <a:xfrm>
            <a:off x="178130" y="6473169"/>
            <a:ext cx="5949538" cy="276999"/>
          </a:xfrm>
          <a:prstGeom prst="rect">
            <a:avLst/>
          </a:prstGeom>
          <a:noFill/>
        </p:spPr>
        <p:txBody>
          <a:bodyPr wrap="square" rtlCol="0">
            <a:spAutoFit/>
          </a:bodyPr>
          <a:lstStyle/>
          <a:p>
            <a:r>
              <a:rPr lang="pt-BR" sz="1200" dirty="0">
                <a:latin typeface="Arial Narrow" panose="020B0606020202030204" pitchFamily="34" charset="0"/>
              </a:rPr>
              <a:t>Fonte: SIAFI (2019). Elaboração: CNA (2019).</a:t>
            </a:r>
          </a:p>
        </p:txBody>
      </p:sp>
    </p:spTree>
    <p:extLst>
      <p:ext uri="{BB962C8B-B14F-4D97-AF65-F5344CB8AC3E}">
        <p14:creationId xmlns:p14="http://schemas.microsoft.com/office/powerpoint/2010/main" val="372903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
            <a:extLst>
              <a:ext uri="{FF2B5EF4-FFF2-40B4-BE49-F238E27FC236}">
                <a16:creationId xmlns:a16="http://schemas.microsoft.com/office/drawing/2014/main" xmlns="" id="{A06F657A-F887-49A1-8BB6-3B7F907BB753}"/>
              </a:ext>
            </a:extLst>
          </p:cNvPr>
          <p:cNvSpPr txBox="1"/>
          <p:nvPr/>
        </p:nvSpPr>
        <p:spPr>
          <a:xfrm>
            <a:off x="1114322" y="121681"/>
            <a:ext cx="10395441" cy="584775"/>
          </a:xfrm>
          <a:prstGeom prst="rect">
            <a:avLst/>
          </a:prstGeom>
          <a:noFill/>
        </p:spPr>
        <p:txBody>
          <a:bodyPr wrap="square" rtlCol="0">
            <a:spAutoFit/>
          </a:bodyPr>
          <a:lstStyle>
            <a:defPPr>
              <a:defRPr lang="pt-BR"/>
            </a:defPPr>
            <a:lvl1pPr>
              <a:defRPr sz="3200" b="1">
                <a:solidFill>
                  <a:srgbClr val="00604E"/>
                </a:solidFill>
                <a:latin typeface="Ubuntu" charset="0"/>
                <a:ea typeface="+mj-ea"/>
                <a:cs typeface="+mj-cs"/>
              </a:defRPr>
            </a:lvl1pPr>
          </a:lstStyle>
          <a:p>
            <a:r>
              <a:rPr lang="pt-BR" dirty="0"/>
              <a:t>Gastos com Atividades-meio e Atividades-fim da Conab</a:t>
            </a:r>
          </a:p>
        </p:txBody>
      </p:sp>
      <p:pic>
        <p:nvPicPr>
          <p:cNvPr id="15"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1FF0AB84-38CF-41B6-AA41-9FA4734D03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xmlns="" id="{E004F740-24A0-4CD6-92CF-1642CAC32589}"/>
              </a:ext>
            </a:extLst>
          </p:cNvPr>
          <p:cNvSpPr txBox="1"/>
          <p:nvPr/>
        </p:nvSpPr>
        <p:spPr>
          <a:xfrm>
            <a:off x="178130" y="6473169"/>
            <a:ext cx="5949538" cy="276999"/>
          </a:xfrm>
          <a:prstGeom prst="rect">
            <a:avLst/>
          </a:prstGeom>
          <a:noFill/>
        </p:spPr>
        <p:txBody>
          <a:bodyPr wrap="square" rtlCol="0">
            <a:spAutoFit/>
          </a:bodyPr>
          <a:lstStyle/>
          <a:p>
            <a:r>
              <a:rPr lang="pt-BR" sz="1200" dirty="0">
                <a:latin typeface="Arial Narrow" panose="020B0606020202030204" pitchFamily="34" charset="0"/>
              </a:rPr>
              <a:t>Fonte: SIAFI (2019). Elaboração: CNA (2019).</a:t>
            </a:r>
          </a:p>
        </p:txBody>
      </p:sp>
      <p:sp>
        <p:nvSpPr>
          <p:cNvPr id="17" name="CaixaDeTexto 16">
            <a:extLst>
              <a:ext uri="{FF2B5EF4-FFF2-40B4-BE49-F238E27FC236}">
                <a16:creationId xmlns:a16="http://schemas.microsoft.com/office/drawing/2014/main" xmlns="" id="{6DD04C25-5316-49F0-87B3-6CEFECBDCD73}"/>
              </a:ext>
            </a:extLst>
          </p:cNvPr>
          <p:cNvSpPr txBox="1"/>
          <p:nvPr/>
        </p:nvSpPr>
        <p:spPr>
          <a:xfrm>
            <a:off x="9357756" y="1879841"/>
            <a:ext cx="2500894" cy="3293209"/>
          </a:xfrm>
          <a:prstGeom prst="rect">
            <a:avLst/>
          </a:prstGeom>
          <a:solidFill>
            <a:schemeClr val="accent2">
              <a:lumMod val="50000"/>
            </a:schemeClr>
          </a:solidFill>
        </p:spPr>
        <p:txBody>
          <a:bodyPr wrap="square" rtlCol="0">
            <a:spAutoFit/>
          </a:bodyPr>
          <a:lstStyle/>
          <a:p>
            <a:r>
              <a:rPr lang="pt-BR" sz="2400" dirty="0">
                <a:solidFill>
                  <a:schemeClr val="bg1"/>
                </a:solidFill>
                <a:latin typeface="Garamond" panose="02020404030301010803" pitchFamily="18" charset="0"/>
              </a:rPr>
              <a:t>Para cada </a:t>
            </a:r>
            <a:r>
              <a:rPr lang="pt-BR" sz="2800" b="1" dirty="0">
                <a:solidFill>
                  <a:srgbClr val="FFC000"/>
                </a:solidFill>
                <a:latin typeface="Garamond" panose="02020404030301010803" pitchFamily="18" charset="0"/>
              </a:rPr>
              <a:t>R$ 1 </a:t>
            </a:r>
            <a:r>
              <a:rPr lang="pt-BR" sz="2400" dirty="0">
                <a:solidFill>
                  <a:schemeClr val="bg1"/>
                </a:solidFill>
                <a:latin typeface="Garamond" panose="02020404030301010803" pitchFamily="18" charset="0"/>
              </a:rPr>
              <a:t>gasto nas </a:t>
            </a:r>
            <a:r>
              <a:rPr lang="pt-BR" sz="3200" b="1" dirty="0">
                <a:solidFill>
                  <a:srgbClr val="FFC000"/>
                </a:solidFill>
                <a:latin typeface="Garamond" panose="02020404030301010803" pitchFamily="18" charset="0"/>
              </a:rPr>
              <a:t>atividades-fim,</a:t>
            </a:r>
            <a:r>
              <a:rPr lang="pt-BR" sz="3200" dirty="0">
                <a:solidFill>
                  <a:srgbClr val="FFC000"/>
                </a:solidFill>
                <a:latin typeface="Garamond" panose="02020404030301010803" pitchFamily="18" charset="0"/>
              </a:rPr>
              <a:t> </a:t>
            </a:r>
            <a:r>
              <a:rPr lang="pt-BR" sz="2400" dirty="0">
                <a:solidFill>
                  <a:schemeClr val="bg1"/>
                </a:solidFill>
                <a:latin typeface="Garamond" panose="02020404030301010803" pitchFamily="18" charset="0"/>
              </a:rPr>
              <a:t>gasta-se, em média, </a:t>
            </a:r>
            <a:r>
              <a:rPr lang="pt-BR" sz="2800" b="1" dirty="0">
                <a:solidFill>
                  <a:schemeClr val="accent1">
                    <a:lumMod val="40000"/>
                    <a:lumOff val="60000"/>
                  </a:schemeClr>
                </a:solidFill>
                <a:latin typeface="Garamond" panose="02020404030301010803" pitchFamily="18" charset="0"/>
              </a:rPr>
              <a:t>R$ 2,7 </a:t>
            </a:r>
            <a:r>
              <a:rPr lang="pt-BR" sz="2400" dirty="0">
                <a:solidFill>
                  <a:schemeClr val="bg1"/>
                </a:solidFill>
                <a:latin typeface="Garamond" panose="02020404030301010803" pitchFamily="18" charset="0"/>
              </a:rPr>
              <a:t>nas </a:t>
            </a:r>
            <a:r>
              <a:rPr lang="pt-BR" sz="3200" b="1" dirty="0">
                <a:solidFill>
                  <a:schemeClr val="accent1">
                    <a:lumMod val="40000"/>
                    <a:lumOff val="60000"/>
                  </a:schemeClr>
                </a:solidFill>
                <a:latin typeface="Garamond" panose="02020404030301010803" pitchFamily="18" charset="0"/>
              </a:rPr>
              <a:t>atividades-meio. </a:t>
            </a:r>
          </a:p>
        </p:txBody>
      </p:sp>
      <p:graphicFrame>
        <p:nvGraphicFramePr>
          <p:cNvPr id="18" name="Gráfico 17">
            <a:extLst>
              <a:ext uri="{FF2B5EF4-FFF2-40B4-BE49-F238E27FC236}">
                <a16:creationId xmlns:a16="http://schemas.microsoft.com/office/drawing/2014/main" xmlns="" id="{BB9C90C5-A0B2-4848-881D-05DFB4483CD0}"/>
              </a:ext>
            </a:extLst>
          </p:cNvPr>
          <p:cNvGraphicFramePr>
            <a:graphicFrameLocks noGrp="1"/>
          </p:cNvGraphicFramePr>
          <p:nvPr>
            <p:extLst>
              <p:ext uri="{D42A27DB-BD31-4B8C-83A1-F6EECF244321}">
                <p14:modId xmlns:p14="http://schemas.microsoft.com/office/powerpoint/2010/main" val="104037080"/>
              </p:ext>
            </p:extLst>
          </p:nvPr>
        </p:nvGraphicFramePr>
        <p:xfrm>
          <a:off x="1" y="1572127"/>
          <a:ext cx="9357755" cy="4735254"/>
        </p:xfrm>
        <a:graphic>
          <a:graphicData uri="http://schemas.openxmlformats.org/drawingml/2006/chart">
            <c:chart xmlns:c="http://schemas.openxmlformats.org/drawingml/2006/chart" xmlns:r="http://schemas.openxmlformats.org/officeDocument/2006/relationships" r:id="rId5"/>
          </a:graphicData>
        </a:graphic>
      </p:graphicFrame>
      <p:sp>
        <p:nvSpPr>
          <p:cNvPr id="19" name="Retângulo 18">
            <a:extLst>
              <a:ext uri="{FF2B5EF4-FFF2-40B4-BE49-F238E27FC236}">
                <a16:creationId xmlns:a16="http://schemas.microsoft.com/office/drawing/2014/main" xmlns="" id="{C981DFF1-7272-45C5-A6C3-787812644437}"/>
              </a:ext>
            </a:extLst>
          </p:cNvPr>
          <p:cNvSpPr/>
          <p:nvPr/>
        </p:nvSpPr>
        <p:spPr>
          <a:xfrm>
            <a:off x="1780749" y="1621868"/>
            <a:ext cx="663880" cy="24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1,6x</a:t>
            </a:r>
          </a:p>
        </p:txBody>
      </p:sp>
      <p:sp>
        <p:nvSpPr>
          <p:cNvPr id="20" name="Retângulo 19">
            <a:extLst>
              <a:ext uri="{FF2B5EF4-FFF2-40B4-BE49-F238E27FC236}">
                <a16:creationId xmlns:a16="http://schemas.microsoft.com/office/drawing/2014/main" xmlns="" id="{40902ABB-EC04-4897-AAF5-43F6C98688B8}"/>
              </a:ext>
            </a:extLst>
          </p:cNvPr>
          <p:cNvSpPr/>
          <p:nvPr/>
        </p:nvSpPr>
        <p:spPr>
          <a:xfrm>
            <a:off x="3429967" y="1636269"/>
            <a:ext cx="663880" cy="24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3,1x</a:t>
            </a:r>
          </a:p>
        </p:txBody>
      </p:sp>
      <p:sp>
        <p:nvSpPr>
          <p:cNvPr id="21" name="Retângulo 20">
            <a:extLst>
              <a:ext uri="{FF2B5EF4-FFF2-40B4-BE49-F238E27FC236}">
                <a16:creationId xmlns:a16="http://schemas.microsoft.com/office/drawing/2014/main" xmlns="" id="{82983FF3-B798-46B3-8A36-7D3235A4306A}"/>
              </a:ext>
            </a:extLst>
          </p:cNvPr>
          <p:cNvSpPr/>
          <p:nvPr/>
        </p:nvSpPr>
        <p:spPr>
          <a:xfrm>
            <a:off x="5221120" y="1636269"/>
            <a:ext cx="663880" cy="24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4,4x</a:t>
            </a:r>
          </a:p>
        </p:txBody>
      </p:sp>
      <p:sp>
        <p:nvSpPr>
          <p:cNvPr id="22" name="Retângulo 21">
            <a:extLst>
              <a:ext uri="{FF2B5EF4-FFF2-40B4-BE49-F238E27FC236}">
                <a16:creationId xmlns:a16="http://schemas.microsoft.com/office/drawing/2014/main" xmlns="" id="{EEC023D1-89AC-4AB8-A7F5-70D020951F5C}"/>
              </a:ext>
            </a:extLst>
          </p:cNvPr>
          <p:cNvSpPr/>
          <p:nvPr/>
        </p:nvSpPr>
        <p:spPr>
          <a:xfrm>
            <a:off x="6680333" y="1636269"/>
            <a:ext cx="663880" cy="24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1,6x</a:t>
            </a:r>
          </a:p>
        </p:txBody>
      </p:sp>
      <p:sp>
        <p:nvSpPr>
          <p:cNvPr id="23" name="Retângulo 22">
            <a:extLst>
              <a:ext uri="{FF2B5EF4-FFF2-40B4-BE49-F238E27FC236}">
                <a16:creationId xmlns:a16="http://schemas.microsoft.com/office/drawing/2014/main" xmlns="" id="{39E0DF39-2EE1-4313-84E7-116898165180}"/>
              </a:ext>
            </a:extLst>
          </p:cNvPr>
          <p:cNvSpPr/>
          <p:nvPr/>
        </p:nvSpPr>
        <p:spPr>
          <a:xfrm>
            <a:off x="8329551" y="1636269"/>
            <a:ext cx="663880" cy="24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2,8x</a:t>
            </a:r>
          </a:p>
        </p:txBody>
      </p:sp>
    </p:spTree>
    <p:extLst>
      <p:ext uri="{BB962C8B-B14F-4D97-AF65-F5344CB8AC3E}">
        <p14:creationId xmlns:p14="http://schemas.microsoft.com/office/powerpoint/2010/main" val="54472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a:extLst>
              <a:ext uri="{FF2B5EF4-FFF2-40B4-BE49-F238E27FC236}">
                <a16:creationId xmlns:a16="http://schemas.microsoft.com/office/drawing/2014/main" xmlns="" id="{675BB8C5-3B90-427C-8E38-A918E052C69B}"/>
              </a:ext>
            </a:extLst>
          </p:cNvPr>
          <p:cNvSpPr txBox="1"/>
          <p:nvPr/>
        </p:nvSpPr>
        <p:spPr>
          <a:xfrm>
            <a:off x="441842" y="267689"/>
            <a:ext cx="6660292" cy="538353"/>
          </a:xfrm>
          <a:prstGeom prst="rect">
            <a:avLst/>
          </a:prstGeom>
          <a:noFill/>
        </p:spPr>
        <p:txBody>
          <a:bodyPr wrap="square" rtlCol="0">
            <a:spAutoFit/>
          </a:bodyPr>
          <a:lstStyle>
            <a:defPPr>
              <a:defRPr lang="pt-BR"/>
            </a:defPPr>
            <a:lvl1pPr algn="ctr">
              <a:lnSpc>
                <a:spcPct val="90000"/>
              </a:lnSpc>
              <a:spcBef>
                <a:spcPct val="0"/>
              </a:spcBef>
              <a:defRPr sz="3200" b="1">
                <a:solidFill>
                  <a:srgbClr val="00604E"/>
                </a:solidFill>
                <a:latin typeface="Ubuntu" charset="0"/>
                <a:ea typeface="+mj-ea"/>
                <a:cs typeface="+mj-cs"/>
              </a:defRPr>
            </a:lvl1pPr>
          </a:lstStyle>
          <a:p>
            <a:r>
              <a:rPr lang="pt-BR" dirty="0"/>
              <a:t>Atuação da Conab se Justifica</a:t>
            </a:r>
          </a:p>
        </p:txBody>
      </p:sp>
      <p:graphicFrame>
        <p:nvGraphicFramePr>
          <p:cNvPr id="2" name="Diagrama 1">
            <a:extLst>
              <a:ext uri="{FF2B5EF4-FFF2-40B4-BE49-F238E27FC236}">
                <a16:creationId xmlns:a16="http://schemas.microsoft.com/office/drawing/2014/main" xmlns="" id="{130DBFC1-CEBF-4C56-84AD-FA7907F68831}"/>
              </a:ext>
            </a:extLst>
          </p:cNvPr>
          <p:cNvGraphicFramePr/>
          <p:nvPr>
            <p:extLst>
              <p:ext uri="{D42A27DB-BD31-4B8C-83A1-F6EECF244321}">
                <p14:modId xmlns:p14="http://schemas.microsoft.com/office/powerpoint/2010/main" val="3149915675"/>
              </p:ext>
            </p:extLst>
          </p:nvPr>
        </p:nvGraphicFramePr>
        <p:xfrm>
          <a:off x="0" y="-1056217"/>
          <a:ext cx="13472663"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1966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938075" y="6319907"/>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a:extLst>
              <a:ext uri="{FF2B5EF4-FFF2-40B4-BE49-F238E27FC236}">
                <a16:creationId xmlns:a16="http://schemas.microsoft.com/office/drawing/2014/main" xmlns="" id="{675BB8C5-3B90-427C-8E38-A918E052C69B}"/>
              </a:ext>
            </a:extLst>
          </p:cNvPr>
          <p:cNvSpPr txBox="1"/>
          <p:nvPr/>
        </p:nvSpPr>
        <p:spPr>
          <a:xfrm>
            <a:off x="-1070126" y="144892"/>
            <a:ext cx="6660292" cy="538353"/>
          </a:xfrm>
          <a:prstGeom prst="rect">
            <a:avLst/>
          </a:prstGeom>
          <a:noFill/>
        </p:spPr>
        <p:txBody>
          <a:bodyPr wrap="square" rtlCol="0">
            <a:spAutoFit/>
          </a:bodyPr>
          <a:lstStyle>
            <a:defPPr>
              <a:defRPr lang="pt-BR"/>
            </a:defPPr>
            <a:lvl1pPr algn="ctr">
              <a:lnSpc>
                <a:spcPct val="90000"/>
              </a:lnSpc>
              <a:spcBef>
                <a:spcPct val="0"/>
              </a:spcBef>
              <a:defRPr sz="3200" b="1">
                <a:solidFill>
                  <a:srgbClr val="00604E"/>
                </a:solidFill>
                <a:latin typeface="Ubuntu" charset="0"/>
                <a:ea typeface="+mj-ea"/>
                <a:cs typeface="+mj-cs"/>
              </a:defRPr>
            </a:lvl1pPr>
          </a:lstStyle>
          <a:p>
            <a:r>
              <a:rPr lang="pt-BR" dirty="0"/>
              <a:t>Problemas</a:t>
            </a:r>
          </a:p>
        </p:txBody>
      </p:sp>
      <p:graphicFrame>
        <p:nvGraphicFramePr>
          <p:cNvPr id="7" name="Diagrama 6">
            <a:extLst>
              <a:ext uri="{FF2B5EF4-FFF2-40B4-BE49-F238E27FC236}">
                <a16:creationId xmlns:a16="http://schemas.microsoft.com/office/drawing/2014/main" xmlns="" id="{0E6B71AD-BEBE-4BB9-BCC6-83CF6A3D6FC3}"/>
              </a:ext>
            </a:extLst>
          </p:cNvPr>
          <p:cNvGraphicFramePr/>
          <p:nvPr>
            <p:extLst>
              <p:ext uri="{D42A27DB-BD31-4B8C-83A1-F6EECF244321}">
                <p14:modId xmlns:p14="http://schemas.microsoft.com/office/powerpoint/2010/main" val="2958231453"/>
              </p:ext>
            </p:extLst>
          </p:nvPr>
        </p:nvGraphicFramePr>
        <p:xfrm>
          <a:off x="3001916" y="90124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89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7BEF5D6-5D01-4CBA-AA26-BFE982FE8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173" b="1881"/>
          <a:stretch/>
        </p:blipFill>
        <p:spPr bwMode="auto">
          <a:xfrm>
            <a:off x="266930" y="2"/>
            <a:ext cx="797317" cy="828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P:\Comunicacao\_SUPERINTENDENCIA_COMUNICAÇÃO_MARKETING\DOCUMENTOS\5 . LOGOS\0. Logos 2019\4. Sistema CNA - Conjunta\Preferencial\RGB\CNA Conjunta_Logo_Preferencial_RGB.png">
            <a:extLst>
              <a:ext uri="{FF2B5EF4-FFF2-40B4-BE49-F238E27FC236}">
                <a16:creationId xmlns:a16="http://schemas.microsoft.com/office/drawing/2014/main" xmlns="" id="{3BB59F55-BF11-47B6-BBD6-E9844B707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06" t="38551" r="28358" b="38657"/>
          <a:stretch/>
        </p:blipFill>
        <p:spPr bwMode="auto">
          <a:xfrm>
            <a:off x="10816662" y="6194540"/>
            <a:ext cx="1143377" cy="430261"/>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xmlns="" id="{3EB824C4-5E87-4EF8-B773-7676DBC49669}"/>
              </a:ext>
            </a:extLst>
          </p:cNvPr>
          <p:cNvSpPr txBox="1">
            <a:spLocks/>
          </p:cNvSpPr>
          <p:nvPr/>
        </p:nvSpPr>
        <p:spPr>
          <a:xfrm>
            <a:off x="715329" y="182614"/>
            <a:ext cx="11060288" cy="535531"/>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3200" b="1" dirty="0">
                <a:solidFill>
                  <a:srgbClr val="00604E"/>
                </a:solidFill>
                <a:latin typeface="Ubuntu" charset="0"/>
              </a:rPr>
              <a:t>Mudança da Produção: soja + milho: produção e exportação</a:t>
            </a:r>
          </a:p>
        </p:txBody>
      </p:sp>
      <p:sp>
        <p:nvSpPr>
          <p:cNvPr id="11" name="Retângulo 10">
            <a:extLst>
              <a:ext uri="{FF2B5EF4-FFF2-40B4-BE49-F238E27FC236}">
                <a16:creationId xmlns:a16="http://schemas.microsoft.com/office/drawing/2014/main" xmlns="" id="{5CEB4E13-95B5-4124-BD66-84AFB75078C3}"/>
              </a:ext>
            </a:extLst>
          </p:cNvPr>
          <p:cNvSpPr/>
          <p:nvPr/>
        </p:nvSpPr>
        <p:spPr bwMode="auto">
          <a:xfrm>
            <a:off x="1454738" y="1113016"/>
            <a:ext cx="9144000" cy="3528608"/>
          </a:xfrm>
          <a:prstGeom prst="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10" tIns="45703" rIns="91410" bIns="45703"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1800" b="0" i="0" u="none" strike="noStrike" kern="0" cap="none" spc="0" normalizeH="0" baseline="0" noProof="0">
              <a:ln>
                <a:noFill/>
              </a:ln>
              <a:solidFill>
                <a:prstClr val="black"/>
              </a:solidFill>
              <a:effectLst/>
              <a:uLnTx/>
              <a:uFillTx/>
              <a:latin typeface="Arial" charset="0"/>
            </a:endParaRPr>
          </a:p>
        </p:txBody>
      </p:sp>
      <p:pic>
        <p:nvPicPr>
          <p:cNvPr id="12" name="Imagem 11">
            <a:extLst>
              <a:ext uri="{FF2B5EF4-FFF2-40B4-BE49-F238E27FC236}">
                <a16:creationId xmlns:a16="http://schemas.microsoft.com/office/drawing/2014/main" xmlns="" id="{D53CD5CC-575D-414E-9633-55A2E3C22335}"/>
              </a:ext>
            </a:extLst>
          </p:cNvPr>
          <p:cNvPicPr>
            <a:picLocks noChangeAspect="1"/>
          </p:cNvPicPr>
          <p:nvPr/>
        </p:nvPicPr>
        <p:blipFill>
          <a:blip r:embed="rId5">
            <a:clrChange>
              <a:clrFrom>
                <a:srgbClr val="FAFAF7"/>
              </a:clrFrom>
              <a:clrTo>
                <a:srgbClr val="FAFAF7">
                  <a:alpha val="0"/>
                </a:srgbClr>
              </a:clrTo>
            </a:clrChang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929681" y="1152473"/>
            <a:ext cx="4532431" cy="3733198"/>
          </a:xfrm>
          <a:prstGeom prst="rect">
            <a:avLst/>
          </a:prstGeom>
        </p:spPr>
      </p:pic>
      <p:sp>
        <p:nvSpPr>
          <p:cNvPr id="13" name="Retângulo 12">
            <a:extLst>
              <a:ext uri="{FF2B5EF4-FFF2-40B4-BE49-F238E27FC236}">
                <a16:creationId xmlns:a16="http://schemas.microsoft.com/office/drawing/2014/main" xmlns="" id="{3B1046B8-AD4B-4A73-880E-0405CEF89D2D}"/>
              </a:ext>
            </a:extLst>
          </p:cNvPr>
          <p:cNvSpPr/>
          <p:nvPr/>
        </p:nvSpPr>
        <p:spPr bwMode="auto">
          <a:xfrm>
            <a:off x="2112547" y="5193559"/>
            <a:ext cx="1728192" cy="576064"/>
          </a:xfrm>
          <a:prstGeom prst="rect">
            <a:avLst/>
          </a:prstGeom>
          <a:noFill/>
          <a:ln w="9525" cap="flat" cmpd="sng" algn="ctr">
            <a:noFill/>
            <a:prstDash val="solid"/>
            <a:round/>
            <a:headEnd type="none" w="med" len="med"/>
            <a:tailEnd type="none" w="med" len="med"/>
          </a:ln>
          <a:effectLst/>
        </p:spPr>
        <p:txBody>
          <a:bodyPr vert="horz" wrap="square" lIns="91410" tIns="45703" rIns="91410" bIns="45703" numCol="1" rtlCol="0" anchor="t" anchorCtr="0" compatLnSpc="1">
            <a:prstTxWarp prst="textNoShape">
              <a:avLst/>
            </a:prstTxWarp>
            <a:spAutoFit/>
          </a:bodyPr>
          <a:lstStyle/>
          <a:p>
            <a:pPr eaLnBrk="0" fontAlgn="base" hangingPunct="0">
              <a:spcBef>
                <a:spcPct val="0"/>
              </a:spcBef>
              <a:spcAft>
                <a:spcPct val="0"/>
              </a:spcAft>
            </a:pPr>
            <a:endParaRPr lang="pt-BR">
              <a:solidFill>
                <a:prstClr val="black"/>
              </a:solidFill>
              <a:latin typeface="Arial" charset="0"/>
            </a:endParaRPr>
          </a:p>
        </p:txBody>
      </p:sp>
      <p:graphicFrame>
        <p:nvGraphicFramePr>
          <p:cNvPr id="14" name="Tabela 13">
            <a:extLst>
              <a:ext uri="{FF2B5EF4-FFF2-40B4-BE49-F238E27FC236}">
                <a16:creationId xmlns:a16="http://schemas.microsoft.com/office/drawing/2014/main" xmlns="" id="{17CB32B9-3215-44DD-89DB-CCF3DE557529}"/>
              </a:ext>
            </a:extLst>
          </p:cNvPr>
          <p:cNvGraphicFramePr>
            <a:graphicFrameLocks noGrp="1"/>
          </p:cNvGraphicFramePr>
          <p:nvPr>
            <p:extLst>
              <p:ext uri="{D42A27DB-BD31-4B8C-83A1-F6EECF244321}">
                <p14:modId xmlns:p14="http://schemas.microsoft.com/office/powerpoint/2010/main" val="1881031825"/>
              </p:ext>
            </p:extLst>
          </p:nvPr>
        </p:nvGraphicFramePr>
        <p:xfrm>
          <a:off x="1557682" y="4885671"/>
          <a:ext cx="8938112" cy="1524000"/>
        </p:xfrm>
        <a:graphic>
          <a:graphicData uri="http://schemas.openxmlformats.org/drawingml/2006/table">
            <a:tbl>
              <a:tblPr firstRow="1" bandRow="1"/>
              <a:tblGrid>
                <a:gridCol w="856298">
                  <a:extLst>
                    <a:ext uri="{9D8B030D-6E8A-4147-A177-3AD203B41FA5}">
                      <a16:colId xmlns:a16="http://schemas.microsoft.com/office/drawing/2014/main" xmlns="" val="20000"/>
                    </a:ext>
                  </a:extLst>
                </a:gridCol>
                <a:gridCol w="909955">
                  <a:extLst>
                    <a:ext uri="{9D8B030D-6E8A-4147-A177-3AD203B41FA5}">
                      <a16:colId xmlns:a16="http://schemas.microsoft.com/office/drawing/2014/main" xmlns="" val="20001"/>
                    </a:ext>
                  </a:extLst>
                </a:gridCol>
                <a:gridCol w="1619568">
                  <a:extLst>
                    <a:ext uri="{9D8B030D-6E8A-4147-A177-3AD203B41FA5}">
                      <a16:colId xmlns:a16="http://schemas.microsoft.com/office/drawing/2014/main" xmlns="" val="20002"/>
                    </a:ext>
                  </a:extLst>
                </a:gridCol>
                <a:gridCol w="1529080">
                  <a:extLst>
                    <a:ext uri="{9D8B030D-6E8A-4147-A177-3AD203B41FA5}">
                      <a16:colId xmlns:a16="http://schemas.microsoft.com/office/drawing/2014/main" xmlns="" val="20003"/>
                    </a:ext>
                  </a:extLst>
                </a:gridCol>
                <a:gridCol w="909955">
                  <a:extLst>
                    <a:ext uri="{9D8B030D-6E8A-4147-A177-3AD203B41FA5}">
                      <a16:colId xmlns:a16="http://schemas.microsoft.com/office/drawing/2014/main" xmlns="" val="20004"/>
                    </a:ext>
                  </a:extLst>
                </a:gridCol>
                <a:gridCol w="1529080">
                  <a:extLst>
                    <a:ext uri="{9D8B030D-6E8A-4147-A177-3AD203B41FA5}">
                      <a16:colId xmlns:a16="http://schemas.microsoft.com/office/drawing/2014/main" xmlns="" val="20005"/>
                    </a:ext>
                  </a:extLst>
                </a:gridCol>
                <a:gridCol w="1584176">
                  <a:extLst>
                    <a:ext uri="{9D8B030D-6E8A-4147-A177-3AD203B41FA5}">
                      <a16:colId xmlns:a16="http://schemas.microsoft.com/office/drawing/2014/main" xmlns="" val="20006"/>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endParaRPr lang="pt-BR" sz="1400" b="1" dirty="0">
                        <a:solidFill>
                          <a:srgbClr val="081609"/>
                        </a:solidFill>
                      </a:endParaRPr>
                    </a:p>
                  </a:txBody>
                  <a:tcPr>
                    <a:lnL>
                      <a:noFill/>
                    </a:lnL>
                    <a:lnR>
                      <a:no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pt-BR" sz="1400" dirty="0"/>
                        <a:t>Produção Grãos</a:t>
                      </a:r>
                      <a:endParaRPr lang="pt-BR" sz="1400" b="1" dirty="0">
                        <a:solidFill>
                          <a:srgbClr val="081609"/>
                        </a:solidFill>
                      </a:endParaRPr>
                    </a:p>
                  </a:txBody>
                  <a:tcPr>
                    <a:lnL>
                      <a:noFill/>
                    </a:lnL>
                    <a:lnR>
                      <a:no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hMerge="1">
                  <a:txBody>
                    <a:bodyPr/>
                    <a:lstStyle/>
                    <a:p>
                      <a:pPr algn="ctr"/>
                      <a:endParaRPr lang="pt-BR" sz="1400" b="1" dirty="0">
                        <a:solidFill>
                          <a:srgbClr val="000000"/>
                        </a:solidFill>
                      </a:endParaRPr>
                    </a:p>
                  </a:txBody>
                  <a:tcPr/>
                </a:tc>
                <a:tc hMerge="1">
                  <a:txBody>
                    <a:bodyPr/>
                    <a:lstStyle/>
                    <a:p>
                      <a:pPr algn="ctr"/>
                      <a:endParaRPr lang="pt-BR" sz="1400" b="1" dirty="0">
                        <a:solidFill>
                          <a:srgbClr val="000000"/>
                        </a:solidFill>
                      </a:endParaRPr>
                    </a:p>
                  </a:txBody>
                  <a:tcPr/>
                </a:tc>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pt-BR" sz="1400" dirty="0"/>
                        <a:t>Exportação Complexo</a:t>
                      </a:r>
                      <a:r>
                        <a:rPr lang="pt-BR" sz="1400" baseline="0" dirty="0"/>
                        <a:t> Soja e Milho</a:t>
                      </a:r>
                      <a:endParaRPr lang="pt-BR" sz="1400" b="1" dirty="0">
                        <a:solidFill>
                          <a:srgbClr val="081609"/>
                        </a:solidFill>
                      </a:endParaRPr>
                    </a:p>
                  </a:txBody>
                  <a:tcPr>
                    <a:lnL>
                      <a:noFill/>
                    </a:lnL>
                    <a:lnR>
                      <a:no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hMerge="1">
                  <a:txBody>
                    <a:bodyPr/>
                    <a:lstStyle/>
                    <a:p>
                      <a:pPr algn="ctr"/>
                      <a:endParaRPr lang="pt-BR" sz="1400" b="1" dirty="0">
                        <a:solidFill>
                          <a:srgbClr val="000000"/>
                        </a:solidFill>
                      </a:endParaRPr>
                    </a:p>
                  </a:txBody>
                  <a:tcPr/>
                </a:tc>
                <a:tc hMerge="1">
                  <a:txBody>
                    <a:bodyPr/>
                    <a:lstStyle/>
                    <a:p>
                      <a:pPr algn="ctr"/>
                      <a:endParaRPr lang="pt-BR" sz="1400" b="1" dirty="0">
                        <a:solidFill>
                          <a:srgbClr val="000000"/>
                        </a:solidFill>
                      </a:endParaRPr>
                    </a:p>
                  </a:txBody>
                  <a:tcPr/>
                </a:tc>
                <a:extLst>
                  <a:ext uri="{0D108BD9-81ED-4DB2-BD59-A6C34878D82A}">
                    <a16:rowId xmlns:a16="http://schemas.microsoft.com/office/drawing/2014/main" xmlns=""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Ano</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Brasil</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Acima º16S</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a:t>Abaixo º16S</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Brasil</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Acima º16S</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a:t>Abaixo º16S</a:t>
                      </a:r>
                      <a:endParaRPr lang="pt-BR" sz="1400" b="1" dirty="0">
                        <a:solidFill>
                          <a:srgbClr val="081609"/>
                        </a:solidFill>
                      </a:endParaRPr>
                    </a:p>
                  </a:txBody>
                  <a:tcPr>
                    <a:lnL>
                      <a:noFill/>
                    </a:lnL>
                    <a:lnR>
                      <a:noFill/>
                    </a:lnR>
                    <a:lnT w="12700" cmpd="sng">
                      <a:solidFill>
                        <a:srgbClr val="9BBB59"/>
                      </a:solidFill>
                    </a:lnT>
                    <a:lnB>
                      <a:noFill/>
                    </a:lnB>
                    <a:lnTlToBr w="12700" cmpd="sng">
                      <a:noFill/>
                      <a:prstDash val="solid"/>
                    </a:lnTlToBr>
                    <a:lnBlToTr w="12700" cmpd="sng">
                      <a:noFill/>
                      <a:prstDash val="solid"/>
                    </a:lnBlToTr>
                    <a:solidFill>
                      <a:srgbClr val="9BBB59">
                        <a:alpha val="20000"/>
                      </a:srgbClr>
                    </a:solidFill>
                  </a:tcPr>
                </a:tc>
                <a:extLst>
                  <a:ext uri="{0D108BD9-81ED-4DB2-BD59-A6C34878D82A}">
                    <a16:rowId xmlns:a16="http://schemas.microsoft.com/office/drawing/2014/main" xmlns="" val="10001"/>
                  </a:ext>
                </a:extLst>
              </a:tr>
              <a:tr h="1197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2009</a:t>
                      </a:r>
                      <a:endParaRPr lang="pt-BR" sz="1400" b="1"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108,0M/t</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56,0M/t ou 52,0%</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52,0M/t ou 48,0%</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43,0M/t</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7,0M/t ou 16,0%</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36,0M/t ou 84,0%</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335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2018</a:t>
                      </a:r>
                      <a:endParaRPr lang="pt-BR" sz="1400" b="1"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206,4M/t</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128,5M/t ou 62,3%</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77,9M/t ou 37,7%</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123,9M/t</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32,5M/t ou 26,2%</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dirty="0"/>
                        <a:t>91,4M/t ou 73,8%</a:t>
                      </a:r>
                      <a:endParaRPr lang="pt-BR" sz="1400" b="0" dirty="0">
                        <a:solidFill>
                          <a:srgbClr val="081609"/>
                        </a:solidFill>
                      </a:endParaRPr>
                    </a:p>
                  </a:txBody>
                  <a:tcPr>
                    <a:lnL>
                      <a:noFill/>
                    </a:lnL>
                    <a:lnR>
                      <a:noFill/>
                    </a:lnR>
                    <a:lnT>
                      <a:noFill/>
                    </a:lnT>
                    <a:lnB>
                      <a:noFill/>
                    </a:lnB>
                    <a:lnTlToBr w="12700" cmpd="sng">
                      <a:noFill/>
                      <a:prstDash val="solid"/>
                    </a:lnTlToBr>
                    <a:lnBlToTr w="12700" cmpd="sng">
                      <a:noFill/>
                      <a:prstDash val="solid"/>
                    </a:lnBlToTr>
                    <a:solidFill>
                      <a:srgbClr val="9BBB59">
                        <a:alpha val="20000"/>
                      </a:srgbClr>
                    </a:solidFill>
                  </a:tcPr>
                </a:tc>
                <a:extLst>
                  <a:ext uri="{0D108BD9-81ED-4DB2-BD59-A6C34878D82A}">
                    <a16:rowId xmlns:a16="http://schemas.microsoft.com/office/drawing/2014/main" xmlns="" val="10003"/>
                  </a:ext>
                </a:extLst>
              </a:tr>
              <a:tr h="1472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b="1" dirty="0"/>
                        <a:t>Variação</a:t>
                      </a:r>
                      <a:endParaRPr lang="pt-BR" sz="1400" b="1" dirty="0">
                        <a:solidFill>
                          <a:srgbClr val="081609"/>
                        </a:solidFill>
                      </a:endParaRP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kern="1200" dirty="0"/>
                        <a:t>98,4M/t</a:t>
                      </a:r>
                      <a:endParaRPr lang="pt-BR" sz="1400" b="1" kern="1200" dirty="0">
                        <a:solidFill>
                          <a:srgbClr val="081609"/>
                        </a:solidFill>
                        <a:latin typeface="+mn-lt"/>
                        <a:ea typeface="+mn-ea"/>
                        <a:cs typeface="+mn-cs"/>
                      </a:endParaRP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b="1" dirty="0"/>
                        <a:t>72,5Mt </a:t>
                      </a:r>
                      <a:r>
                        <a:rPr lang="pt-BR" sz="1400" b="1" dirty="0">
                          <a:solidFill>
                            <a:srgbClr val="00B0F0"/>
                          </a:solidFill>
                        </a:rPr>
                        <a:t>↑%</a:t>
                      </a: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b="1" dirty="0"/>
                        <a:t>25,8Mt </a:t>
                      </a:r>
                      <a:r>
                        <a:rPr lang="pt-BR" sz="1400" b="1" dirty="0">
                          <a:solidFill>
                            <a:srgbClr val="C00000"/>
                          </a:solidFill>
                        </a:rPr>
                        <a:t>↓%</a:t>
                      </a: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1400" b="1" dirty="0"/>
                        <a:t>80,9MT</a:t>
                      </a:r>
                      <a:endParaRPr lang="pt-BR" sz="1400" b="1" dirty="0">
                        <a:solidFill>
                          <a:srgbClr val="081609"/>
                        </a:solidFill>
                      </a:endParaRP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t>25,5Mt </a:t>
                      </a:r>
                      <a:r>
                        <a:rPr lang="pt-BR" sz="1400" b="1" dirty="0">
                          <a:solidFill>
                            <a:srgbClr val="00B0F0"/>
                          </a:solidFill>
                        </a:rPr>
                        <a:t>↑%</a:t>
                      </a: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t>55,4Mt </a:t>
                      </a:r>
                      <a:r>
                        <a:rPr lang="pt-BR" sz="1400" b="1" dirty="0">
                          <a:solidFill>
                            <a:srgbClr val="00B0F0"/>
                          </a:solidFill>
                        </a:rPr>
                        <a:t>↑%</a:t>
                      </a:r>
                    </a:p>
                  </a:txBody>
                  <a:tcPr>
                    <a:lnL>
                      <a:noFill/>
                    </a:lnL>
                    <a:lnR>
                      <a:noFill/>
                    </a:lnR>
                    <a:lnT>
                      <a:noFill/>
                    </a:lnT>
                    <a:lnB w="12700" cmpd="sng">
                      <a:solidFill>
                        <a:srgbClr val="9BBB59"/>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21" name="Agrupar 20">
            <a:extLst>
              <a:ext uri="{FF2B5EF4-FFF2-40B4-BE49-F238E27FC236}">
                <a16:creationId xmlns:a16="http://schemas.microsoft.com/office/drawing/2014/main" xmlns="" id="{B48F150F-2CCF-44C7-8C1F-93FF3D0D3643}"/>
              </a:ext>
            </a:extLst>
          </p:cNvPr>
          <p:cNvGrpSpPr/>
          <p:nvPr/>
        </p:nvGrpSpPr>
        <p:grpSpPr>
          <a:xfrm>
            <a:off x="1631838" y="963736"/>
            <a:ext cx="4394900" cy="3827168"/>
            <a:chOff x="321116" y="1340768"/>
            <a:chExt cx="4394900" cy="3827168"/>
          </a:xfrm>
        </p:grpSpPr>
        <p:pic>
          <p:nvPicPr>
            <p:cNvPr id="22" name="Picture 47">
              <a:extLst>
                <a:ext uri="{FF2B5EF4-FFF2-40B4-BE49-F238E27FC236}">
                  <a16:creationId xmlns:a16="http://schemas.microsoft.com/office/drawing/2014/main" xmlns="" id="{87CBF335-3E10-4068-89C9-CE71E5F153A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89774" y="1340768"/>
              <a:ext cx="4251564" cy="382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23" name="Freeform 33">
              <a:extLst>
                <a:ext uri="{FF2B5EF4-FFF2-40B4-BE49-F238E27FC236}">
                  <a16:creationId xmlns:a16="http://schemas.microsoft.com/office/drawing/2014/main" xmlns="" id="{D52D111F-F198-489C-B7D1-583EB806B601}"/>
                </a:ext>
              </a:extLst>
            </p:cNvPr>
            <p:cNvSpPr>
              <a:spLocks/>
            </p:cNvSpPr>
            <p:nvPr/>
          </p:nvSpPr>
          <p:spPr bwMode="auto">
            <a:xfrm>
              <a:off x="321116" y="3428139"/>
              <a:ext cx="4270615" cy="339625"/>
            </a:xfrm>
            <a:custGeom>
              <a:avLst/>
              <a:gdLst>
                <a:gd name="T0" fmla="*/ 0 w 3084"/>
                <a:gd name="T1" fmla="*/ 2147483647 h 143"/>
                <a:gd name="T2" fmla="*/ 2147483647 w 3084"/>
                <a:gd name="T3" fmla="*/ 2147483647 h 143"/>
                <a:gd name="T4" fmla="*/ 2147483647 w 3084"/>
                <a:gd name="T5" fmla="*/ 2147483647 h 143"/>
                <a:gd name="T6" fmla="*/ 0 60000 65536"/>
                <a:gd name="T7" fmla="*/ 0 60000 65536"/>
                <a:gd name="T8" fmla="*/ 0 60000 65536"/>
              </a:gdLst>
              <a:ahLst/>
              <a:cxnLst>
                <a:cxn ang="T6">
                  <a:pos x="T0" y="T1"/>
                </a:cxn>
                <a:cxn ang="T7">
                  <a:pos x="T2" y="T3"/>
                </a:cxn>
                <a:cxn ang="T8">
                  <a:pos x="T4" y="T5"/>
                </a:cxn>
              </a:cxnLst>
              <a:rect l="0" t="0" r="r" b="b"/>
              <a:pathLst>
                <a:path w="3084" h="143">
                  <a:moveTo>
                    <a:pt x="0" y="98"/>
                  </a:moveTo>
                  <a:cubicBezTo>
                    <a:pt x="514" y="49"/>
                    <a:pt x="1028" y="0"/>
                    <a:pt x="1542" y="7"/>
                  </a:cubicBezTo>
                  <a:cubicBezTo>
                    <a:pt x="2056" y="14"/>
                    <a:pt x="2827" y="120"/>
                    <a:pt x="3084" y="143"/>
                  </a:cubicBezTo>
                </a:path>
              </a:pathLst>
            </a:custGeom>
            <a:noFill/>
            <a:ln w="28575" cap="flat" cmpd="sng">
              <a:solidFill>
                <a:srgbClr val="33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squar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srgbClr val="0F4334"/>
                </a:solidFill>
                <a:effectLst/>
                <a:uLnTx/>
                <a:uFillTx/>
                <a:latin typeface="Arial" charset="0"/>
                <a:ea typeface="+mn-ea"/>
                <a:cs typeface="+mn-cs"/>
              </a:endParaRPr>
            </a:p>
          </p:txBody>
        </p:sp>
        <p:sp>
          <p:nvSpPr>
            <p:cNvPr id="24" name="Text Box 130">
              <a:extLst>
                <a:ext uri="{FF2B5EF4-FFF2-40B4-BE49-F238E27FC236}">
                  <a16:creationId xmlns:a16="http://schemas.microsoft.com/office/drawing/2014/main" xmlns="" id="{3E3C074B-0BCA-4910-AEA5-3A13C68FA914}"/>
                </a:ext>
              </a:extLst>
            </p:cNvPr>
            <p:cNvSpPr txBox="1">
              <a:spLocks noChangeArrowheads="1"/>
            </p:cNvSpPr>
            <p:nvPr/>
          </p:nvSpPr>
          <p:spPr bwMode="auto">
            <a:xfrm rot="21220347">
              <a:off x="2540935" y="3758530"/>
              <a:ext cx="373063" cy="198437"/>
            </a:xfrm>
            <a:prstGeom prst="rect">
              <a:avLst/>
            </a:prstGeom>
            <a:noFill/>
            <a:ln>
              <a:noFill/>
            </a:ln>
            <a:effectLst>
              <a:prstShdw prst="shdw12">
                <a:srgbClr val="EEECE1">
                  <a:alpha val="50000"/>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700" b="0" i="0" u="none" strike="noStrike" kern="1200" cap="none" spc="0" normalizeH="0" baseline="0" noProof="0" dirty="0">
                  <a:ln>
                    <a:noFill/>
                  </a:ln>
                  <a:solidFill>
                    <a:srgbClr val="000000"/>
                  </a:solidFill>
                  <a:effectLst/>
                  <a:uLnTx/>
                  <a:uFillTx/>
                  <a:latin typeface="Arial Unicode MS" pitchFamily="34" charset="-128"/>
                  <a:ea typeface="+mn-ea"/>
                  <a:cs typeface="+mn-cs"/>
                </a:rPr>
                <a:t>16ºS</a:t>
              </a:r>
            </a:p>
          </p:txBody>
        </p:sp>
        <p:sp>
          <p:nvSpPr>
            <p:cNvPr id="25" name="Text Box 134">
              <a:extLst>
                <a:ext uri="{FF2B5EF4-FFF2-40B4-BE49-F238E27FC236}">
                  <a16:creationId xmlns:a16="http://schemas.microsoft.com/office/drawing/2014/main" xmlns="" id="{9EA50D70-8307-49AF-B95C-75451E6ECB87}"/>
                </a:ext>
              </a:extLst>
            </p:cNvPr>
            <p:cNvSpPr txBox="1">
              <a:spLocks noChangeArrowheads="1"/>
            </p:cNvSpPr>
            <p:nvPr/>
          </p:nvSpPr>
          <p:spPr bwMode="auto">
            <a:xfrm rot="467681">
              <a:off x="4199378" y="3712850"/>
              <a:ext cx="373063" cy="198438"/>
            </a:xfrm>
            <a:prstGeom prst="rect">
              <a:avLst/>
            </a:prstGeom>
            <a:noFill/>
            <a:ln>
              <a:noFill/>
            </a:ln>
            <a:effectLst>
              <a:prstShdw prst="shdw12">
                <a:srgbClr val="EEECE1">
                  <a:alpha val="50000"/>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700" b="0" i="0" u="none" strike="noStrike" kern="1200" cap="none" spc="0" normalizeH="0" baseline="0" noProof="0" dirty="0">
                  <a:ln>
                    <a:noFill/>
                  </a:ln>
                  <a:solidFill>
                    <a:srgbClr val="000000"/>
                  </a:solidFill>
                  <a:effectLst/>
                  <a:uLnTx/>
                  <a:uFillTx/>
                  <a:latin typeface="Arial Unicode MS" pitchFamily="34" charset="-128"/>
                  <a:ea typeface="+mn-ea"/>
                  <a:cs typeface="+mn-cs"/>
                </a:rPr>
                <a:t>16ºS</a:t>
              </a:r>
            </a:p>
          </p:txBody>
        </p:sp>
        <p:sp>
          <p:nvSpPr>
            <p:cNvPr id="26" name="CaixaDeTexto 2">
              <a:extLst>
                <a:ext uri="{FF2B5EF4-FFF2-40B4-BE49-F238E27FC236}">
                  <a16:creationId xmlns:a16="http://schemas.microsoft.com/office/drawing/2014/main" xmlns="" id="{304A986B-9FA7-42F2-9FB1-29B40073B931}"/>
                </a:ext>
              </a:extLst>
            </p:cNvPr>
            <p:cNvSpPr txBox="1">
              <a:spLocks noChangeArrowheads="1"/>
            </p:cNvSpPr>
            <p:nvPr/>
          </p:nvSpPr>
          <p:spPr bwMode="auto">
            <a:xfrm>
              <a:off x="3664681" y="1452069"/>
              <a:ext cx="1051335" cy="461665"/>
            </a:xfrm>
            <a:prstGeom prst="rect">
              <a:avLst/>
            </a:prstGeom>
            <a:noFill/>
            <a:ln w="9525">
              <a:noFill/>
              <a:miter lim="800000"/>
              <a:headEnd/>
              <a:tailEnd/>
            </a:ln>
          </p:spPr>
          <p:txBody>
            <a:bodyPr wrap="squar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2400" b="1" i="0" u="none" strike="noStrike" kern="1200" cap="none" spc="0" normalizeH="0" baseline="0" noProof="0" dirty="0">
                  <a:ln>
                    <a:noFill/>
                  </a:ln>
                  <a:solidFill>
                    <a:srgbClr val="EEECE1">
                      <a:lumMod val="10000"/>
                    </a:srgbClr>
                  </a:solidFill>
                  <a:effectLst/>
                  <a:uLnTx/>
                  <a:uFillTx/>
                  <a:latin typeface="Tw Cen MT Condensed" panose="020B0606020104020203" pitchFamily="34" charset="0"/>
                  <a:ea typeface="Arial Unicode MS" pitchFamily="34" charset="-128"/>
                  <a:cs typeface="Aharoni" pitchFamily="2" charset="-79"/>
                </a:rPr>
                <a:t>2009</a:t>
              </a:r>
              <a:endParaRPr kumimoji="0" lang="pt-BR" altLang="pt-BR" sz="1400" b="1" i="0" u="none" strike="noStrike" kern="1200" cap="none" spc="0" normalizeH="0" baseline="0" noProof="0" dirty="0">
                <a:ln>
                  <a:noFill/>
                </a:ln>
                <a:solidFill>
                  <a:srgbClr val="EEECE1">
                    <a:lumMod val="10000"/>
                  </a:srgbClr>
                </a:solidFill>
                <a:effectLst/>
                <a:uLnTx/>
                <a:uFillTx/>
                <a:latin typeface="Tw Cen MT Condensed" panose="020B0606020104020203" pitchFamily="34" charset="0"/>
                <a:ea typeface="Arial Unicode MS" pitchFamily="34" charset="-128"/>
                <a:cs typeface="Aharoni" pitchFamily="2" charset="-79"/>
              </a:endParaRPr>
            </a:p>
          </p:txBody>
        </p:sp>
        <p:sp>
          <p:nvSpPr>
            <p:cNvPr id="27" name="Text Box 134">
              <a:extLst>
                <a:ext uri="{FF2B5EF4-FFF2-40B4-BE49-F238E27FC236}">
                  <a16:creationId xmlns:a16="http://schemas.microsoft.com/office/drawing/2014/main" xmlns="" id="{352C73F2-1C05-45E8-ABEC-4821496138EB}"/>
                </a:ext>
              </a:extLst>
            </p:cNvPr>
            <p:cNvSpPr txBox="1">
              <a:spLocks noChangeArrowheads="1"/>
            </p:cNvSpPr>
            <p:nvPr/>
          </p:nvSpPr>
          <p:spPr bwMode="auto">
            <a:xfrm rot="21054078">
              <a:off x="365154" y="3601265"/>
              <a:ext cx="373063" cy="198438"/>
            </a:xfrm>
            <a:prstGeom prst="rect">
              <a:avLst/>
            </a:prstGeom>
            <a:noFill/>
            <a:ln>
              <a:noFill/>
            </a:ln>
            <a:effectLst>
              <a:prstShdw prst="shdw12">
                <a:srgbClr val="EEECE1">
                  <a:alpha val="50000"/>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700" b="0" i="0" u="none" strike="noStrike" kern="1200" cap="none" spc="0" normalizeH="0" baseline="0" noProof="0" dirty="0">
                  <a:ln>
                    <a:noFill/>
                  </a:ln>
                  <a:solidFill>
                    <a:srgbClr val="000000"/>
                  </a:solidFill>
                  <a:effectLst/>
                  <a:uLnTx/>
                  <a:uFillTx/>
                  <a:latin typeface="Arial Unicode MS" pitchFamily="34" charset="-128"/>
                  <a:ea typeface="+mn-ea"/>
                  <a:cs typeface="+mn-cs"/>
                </a:rPr>
                <a:t>16ºS</a:t>
              </a:r>
            </a:p>
          </p:txBody>
        </p:sp>
      </p:grpSp>
      <p:sp>
        <p:nvSpPr>
          <p:cNvPr id="28" name="CaixaDeTexto 2">
            <a:extLst>
              <a:ext uri="{FF2B5EF4-FFF2-40B4-BE49-F238E27FC236}">
                <a16:creationId xmlns:a16="http://schemas.microsoft.com/office/drawing/2014/main" xmlns="" id="{721AADEB-9B54-433F-A34B-9D472B3989C3}"/>
              </a:ext>
            </a:extLst>
          </p:cNvPr>
          <p:cNvSpPr txBox="1">
            <a:spLocks noChangeArrowheads="1"/>
          </p:cNvSpPr>
          <p:nvPr/>
        </p:nvSpPr>
        <p:spPr bwMode="auto">
          <a:xfrm>
            <a:off x="9339106" y="1075037"/>
            <a:ext cx="1051335" cy="461665"/>
          </a:xfrm>
          <a:prstGeom prst="rect">
            <a:avLst/>
          </a:prstGeom>
          <a:noFill/>
          <a:ln w="9525">
            <a:noFill/>
            <a:miter lim="800000"/>
            <a:headEnd/>
            <a:tailEnd/>
          </a:ln>
        </p:spPr>
        <p:txBody>
          <a:bodyPr wrap="square">
            <a:spAutoFit/>
          </a:bodyPr>
          <a:lstStyle>
            <a:defPPr>
              <a:defRPr lang="pt-B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pt-BR" altLang="pt-BR" sz="2400" b="1" dirty="0">
                <a:solidFill>
                  <a:srgbClr val="EEECE1">
                    <a:lumMod val="10000"/>
                  </a:srgbClr>
                </a:solidFill>
                <a:latin typeface="Tw Cen MT Condensed" panose="020B0606020104020203" pitchFamily="34" charset="0"/>
                <a:ea typeface="Arial Unicode MS" pitchFamily="34" charset="-128"/>
                <a:cs typeface="Aharoni" pitchFamily="2" charset="-79"/>
              </a:rPr>
              <a:t>2018</a:t>
            </a:r>
            <a:endParaRPr lang="pt-BR" altLang="pt-BR" sz="1400" b="1" dirty="0">
              <a:solidFill>
                <a:srgbClr val="EEECE1">
                  <a:lumMod val="10000"/>
                </a:srgbClr>
              </a:solidFill>
              <a:latin typeface="Tw Cen MT Condensed" panose="020B0606020104020203" pitchFamily="34" charset="0"/>
              <a:ea typeface="Arial Unicode MS" pitchFamily="34" charset="-128"/>
              <a:cs typeface="Aharoni" pitchFamily="2" charset="-79"/>
            </a:endParaRPr>
          </a:p>
        </p:txBody>
      </p:sp>
      <p:sp>
        <p:nvSpPr>
          <p:cNvPr id="29" name="Retângulo 28">
            <a:extLst>
              <a:ext uri="{FF2B5EF4-FFF2-40B4-BE49-F238E27FC236}">
                <a16:creationId xmlns:a16="http://schemas.microsoft.com/office/drawing/2014/main" xmlns="" id="{E420FA43-72D7-44A0-A8FA-923CDF39E880}"/>
              </a:ext>
            </a:extLst>
          </p:cNvPr>
          <p:cNvSpPr/>
          <p:nvPr/>
        </p:nvSpPr>
        <p:spPr>
          <a:xfrm>
            <a:off x="8479656" y="1075037"/>
            <a:ext cx="56137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dirty="0">
                <a:ln>
                  <a:noFill/>
                </a:ln>
                <a:solidFill>
                  <a:srgbClr val="00B0F0"/>
                </a:solidFill>
                <a:effectLst/>
                <a:uLnTx/>
                <a:uFillTx/>
              </a:rPr>
              <a:t>↑%</a:t>
            </a:r>
            <a:endParaRPr kumimoji="0" lang="pt-BR" sz="1800" b="0" i="0" u="none" strike="noStrike" kern="0" cap="none" spc="0" normalizeH="0" baseline="0" noProof="0" dirty="0">
              <a:ln>
                <a:noFill/>
              </a:ln>
              <a:solidFill>
                <a:prstClr val="black"/>
              </a:solidFill>
              <a:effectLst/>
              <a:uLnTx/>
              <a:uFillTx/>
            </a:endParaRPr>
          </a:p>
        </p:txBody>
      </p:sp>
      <p:sp>
        <p:nvSpPr>
          <p:cNvPr id="30" name="Retângulo 29">
            <a:extLst>
              <a:ext uri="{FF2B5EF4-FFF2-40B4-BE49-F238E27FC236}">
                <a16:creationId xmlns:a16="http://schemas.microsoft.com/office/drawing/2014/main" xmlns="" id="{7425BBB8-9FBA-4BFC-A879-1108F8FD6A94}"/>
              </a:ext>
            </a:extLst>
          </p:cNvPr>
          <p:cNvSpPr/>
          <p:nvPr/>
        </p:nvSpPr>
        <p:spPr>
          <a:xfrm>
            <a:off x="9584087" y="1685982"/>
            <a:ext cx="56137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00B0F0"/>
                </a:solidFill>
                <a:effectLst/>
                <a:uLnTx/>
                <a:uFillTx/>
              </a:rPr>
              <a:t>↑%</a:t>
            </a:r>
            <a:endParaRPr kumimoji="0" lang="pt-BR" sz="1800" b="0" i="0" u="none" strike="noStrike" kern="0" cap="none" spc="0" normalizeH="0" baseline="0" noProof="0" dirty="0">
              <a:ln>
                <a:noFill/>
              </a:ln>
              <a:solidFill>
                <a:prstClr val="black"/>
              </a:solidFill>
              <a:effectLst/>
              <a:uLnTx/>
              <a:uFillTx/>
            </a:endParaRPr>
          </a:p>
        </p:txBody>
      </p:sp>
      <p:sp>
        <p:nvSpPr>
          <p:cNvPr id="31" name="Retângulo 30">
            <a:extLst>
              <a:ext uri="{FF2B5EF4-FFF2-40B4-BE49-F238E27FC236}">
                <a16:creationId xmlns:a16="http://schemas.microsoft.com/office/drawing/2014/main" xmlns="" id="{A47946D1-0B58-435F-8AB3-9ACA844E9517}"/>
              </a:ext>
            </a:extLst>
          </p:cNvPr>
          <p:cNvSpPr/>
          <p:nvPr/>
        </p:nvSpPr>
        <p:spPr>
          <a:xfrm>
            <a:off x="7351389" y="1288843"/>
            <a:ext cx="56137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dirty="0">
                <a:ln>
                  <a:noFill/>
                </a:ln>
                <a:solidFill>
                  <a:srgbClr val="00B0F0"/>
                </a:solidFill>
                <a:effectLst/>
                <a:uLnTx/>
                <a:uFillTx/>
              </a:rPr>
              <a:t>↑%</a:t>
            </a:r>
            <a:endParaRPr kumimoji="0" lang="pt-BR" sz="1800" b="0" i="0" u="none" strike="noStrike" kern="0" cap="none" spc="0" normalizeH="0" baseline="0" noProof="0" dirty="0">
              <a:ln>
                <a:noFill/>
              </a:ln>
              <a:solidFill>
                <a:prstClr val="black"/>
              </a:solidFill>
              <a:effectLst/>
              <a:uLnTx/>
              <a:uFillTx/>
            </a:endParaRPr>
          </a:p>
        </p:txBody>
      </p:sp>
      <p:sp>
        <p:nvSpPr>
          <p:cNvPr id="32" name="Retângulo 31">
            <a:extLst>
              <a:ext uri="{FF2B5EF4-FFF2-40B4-BE49-F238E27FC236}">
                <a16:creationId xmlns:a16="http://schemas.microsoft.com/office/drawing/2014/main" xmlns="" id="{62ADBA22-4571-442F-80DA-E701FE1A1E3F}"/>
              </a:ext>
            </a:extLst>
          </p:cNvPr>
          <p:cNvSpPr/>
          <p:nvPr/>
        </p:nvSpPr>
        <p:spPr>
          <a:xfrm>
            <a:off x="7912761" y="921816"/>
            <a:ext cx="37382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F79646">
                    <a:lumMod val="75000"/>
                  </a:srgbClr>
                </a:solidFill>
                <a:effectLst/>
                <a:uLnTx/>
                <a:uFillTx/>
                <a:latin typeface="Tw Cen MT Condensed" panose="020B0606020104020203" pitchFamily="34" charset="0"/>
                <a:cs typeface="Impact"/>
                <a:sym typeface="Symbol" panose="05050102010706020507" pitchFamily="18" charset="2"/>
              </a:rPr>
              <a:t></a:t>
            </a:r>
            <a:endParaRPr kumimoji="0" lang="pt-BR" sz="3200" b="0" i="0" u="none" strike="noStrike" kern="0" cap="none" spc="0" normalizeH="0" baseline="0" noProof="0" dirty="0">
              <a:ln>
                <a:noFill/>
              </a:ln>
              <a:solidFill>
                <a:srgbClr val="F79646">
                  <a:lumMod val="75000"/>
                </a:srgbClr>
              </a:solidFill>
              <a:effectLst/>
              <a:uLnTx/>
              <a:uFillTx/>
            </a:endParaRPr>
          </a:p>
        </p:txBody>
      </p:sp>
      <p:sp>
        <p:nvSpPr>
          <p:cNvPr id="33" name="Retângulo 32">
            <a:extLst>
              <a:ext uri="{FF2B5EF4-FFF2-40B4-BE49-F238E27FC236}">
                <a16:creationId xmlns:a16="http://schemas.microsoft.com/office/drawing/2014/main" xmlns="" id="{E24E206F-04B4-4FD8-AAA3-E8D7FFAFCC31}"/>
              </a:ext>
            </a:extLst>
          </p:cNvPr>
          <p:cNvSpPr/>
          <p:nvPr/>
        </p:nvSpPr>
        <p:spPr>
          <a:xfrm>
            <a:off x="9677863" y="2150081"/>
            <a:ext cx="37382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F79646">
                    <a:lumMod val="75000"/>
                  </a:srgbClr>
                </a:solidFill>
                <a:effectLst/>
                <a:uLnTx/>
                <a:uFillTx/>
                <a:latin typeface="Tw Cen MT Condensed" panose="020B0606020104020203" pitchFamily="34" charset="0"/>
                <a:cs typeface="Impact"/>
                <a:sym typeface="Symbol" panose="05050102010706020507" pitchFamily="18" charset="2"/>
              </a:rPr>
              <a:t></a:t>
            </a:r>
            <a:endParaRPr kumimoji="0" lang="pt-BR" sz="3200" b="0" i="0" u="none" strike="noStrike" kern="0" cap="none" spc="0" normalizeH="0" baseline="0" noProof="0" dirty="0">
              <a:ln>
                <a:noFill/>
              </a:ln>
              <a:solidFill>
                <a:srgbClr val="F79646">
                  <a:lumMod val="75000"/>
                </a:srgbClr>
              </a:solidFill>
              <a:effectLst/>
              <a:uLnTx/>
              <a:uFillTx/>
            </a:endParaRPr>
          </a:p>
        </p:txBody>
      </p:sp>
      <p:sp>
        <p:nvSpPr>
          <p:cNvPr id="34" name="Retângulo 33">
            <a:extLst>
              <a:ext uri="{FF2B5EF4-FFF2-40B4-BE49-F238E27FC236}">
                <a16:creationId xmlns:a16="http://schemas.microsoft.com/office/drawing/2014/main" xmlns="" id="{3A947907-97EA-4244-A083-F329471E8554}"/>
              </a:ext>
            </a:extLst>
          </p:cNvPr>
          <p:cNvSpPr/>
          <p:nvPr/>
        </p:nvSpPr>
        <p:spPr>
          <a:xfrm>
            <a:off x="8611675" y="971266"/>
            <a:ext cx="37382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F79646">
                    <a:lumMod val="75000"/>
                  </a:srgbClr>
                </a:solidFill>
                <a:effectLst/>
                <a:uLnTx/>
                <a:uFillTx/>
                <a:latin typeface="Tw Cen MT Condensed" panose="020B0606020104020203" pitchFamily="34" charset="0"/>
                <a:cs typeface="Impact"/>
                <a:sym typeface="Symbol" panose="05050102010706020507" pitchFamily="18" charset="2"/>
              </a:rPr>
              <a:t></a:t>
            </a:r>
            <a:endParaRPr kumimoji="0" lang="pt-BR" sz="3200" b="0" i="0" u="none" strike="noStrike" kern="0" cap="none" spc="0" normalizeH="0" baseline="0" noProof="0" dirty="0">
              <a:ln>
                <a:noFill/>
              </a:ln>
              <a:solidFill>
                <a:srgbClr val="F79646">
                  <a:lumMod val="75000"/>
                </a:srgbClr>
              </a:solidFill>
              <a:effectLst/>
              <a:uLnTx/>
              <a:uFillTx/>
            </a:endParaRPr>
          </a:p>
        </p:txBody>
      </p:sp>
      <p:sp>
        <p:nvSpPr>
          <p:cNvPr id="35" name="Retângulo 34">
            <a:extLst>
              <a:ext uri="{FF2B5EF4-FFF2-40B4-BE49-F238E27FC236}">
                <a16:creationId xmlns:a16="http://schemas.microsoft.com/office/drawing/2014/main" xmlns="" id="{93154D08-EBDB-45CC-B558-4DF1664CE5A0}"/>
              </a:ext>
            </a:extLst>
          </p:cNvPr>
          <p:cNvSpPr/>
          <p:nvPr/>
        </p:nvSpPr>
        <p:spPr>
          <a:xfrm>
            <a:off x="8854118" y="4201337"/>
            <a:ext cx="37382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F79646">
                    <a:lumMod val="75000"/>
                  </a:srgbClr>
                </a:solidFill>
                <a:effectLst/>
                <a:uLnTx/>
                <a:uFillTx/>
                <a:latin typeface="Tw Cen MT Condensed" panose="020B0606020104020203" pitchFamily="34" charset="0"/>
                <a:cs typeface="Impact"/>
                <a:sym typeface="Symbol" panose="05050102010706020507" pitchFamily="18" charset="2"/>
              </a:rPr>
              <a:t></a:t>
            </a:r>
            <a:endParaRPr kumimoji="0" lang="pt-BR" sz="3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3037549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3685</TotalTime>
  <Words>1942</Words>
  <Application>Microsoft Office PowerPoint</Application>
  <PresentationFormat>Widescreen</PresentationFormat>
  <Paragraphs>327</Paragraphs>
  <Slides>21</Slides>
  <Notes>21</Notes>
  <HiddenSlides>0</HiddenSlides>
  <MMClips>0</MMClips>
  <ScaleCrop>false</ScaleCrop>
  <HeadingPairs>
    <vt:vector size="6" baseType="variant">
      <vt:variant>
        <vt:lpstr>Fontes usadas</vt:lpstr>
      </vt:variant>
      <vt:variant>
        <vt:i4>16</vt:i4>
      </vt:variant>
      <vt:variant>
        <vt:lpstr>Tema</vt:lpstr>
      </vt:variant>
      <vt:variant>
        <vt:i4>1</vt:i4>
      </vt:variant>
      <vt:variant>
        <vt:lpstr>Títulos de slides</vt:lpstr>
      </vt:variant>
      <vt:variant>
        <vt:i4>21</vt:i4>
      </vt:variant>
    </vt:vector>
  </HeadingPairs>
  <TitlesOfParts>
    <vt:vector size="38" baseType="lpstr">
      <vt:lpstr>Arial Unicode MS</vt:lpstr>
      <vt:lpstr>Aharoni</vt:lpstr>
      <vt:lpstr>Aparajita</vt:lpstr>
      <vt:lpstr>Arial</vt:lpstr>
      <vt:lpstr>Arial Narrow</vt:lpstr>
      <vt:lpstr>Calibri</vt:lpstr>
      <vt:lpstr>Calibri Light</vt:lpstr>
      <vt:lpstr>Estrangelo Edessa</vt:lpstr>
      <vt:lpstr>Garamond</vt:lpstr>
      <vt:lpstr>Impact</vt:lpstr>
      <vt:lpstr>open_sansregular</vt:lpstr>
      <vt:lpstr>Symbol</vt:lpstr>
      <vt:lpstr>Trebuchet MS</vt:lpstr>
      <vt:lpstr>Tw Cen MT Condensed</vt:lpstr>
      <vt:lpstr>Ubuntu</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Sandra Cristina Telles Vieira Braga Costa</cp:lastModifiedBy>
  <cp:revision>325</cp:revision>
  <cp:lastPrinted>2019-06-26T12:38:08Z</cp:lastPrinted>
  <dcterms:created xsi:type="dcterms:W3CDTF">2019-02-08T16:24:20Z</dcterms:created>
  <dcterms:modified xsi:type="dcterms:W3CDTF">2019-06-26T13:45:12Z</dcterms:modified>
</cp:coreProperties>
</file>