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1" r:id="rId4"/>
    <p:sldId id="285" r:id="rId5"/>
    <p:sldId id="296" r:id="rId6"/>
    <p:sldId id="295" r:id="rId7"/>
    <p:sldId id="298" r:id="rId8"/>
    <p:sldId id="306" r:id="rId9"/>
    <p:sldId id="308" r:id="rId10"/>
    <p:sldId id="315" r:id="rId11"/>
    <p:sldId id="316" r:id="rId12"/>
    <p:sldId id="314" r:id="rId13"/>
    <p:sldId id="307" r:id="rId14"/>
    <p:sldId id="320" r:id="rId15"/>
    <p:sldId id="328" r:id="rId16"/>
    <p:sldId id="300" r:id="rId17"/>
    <p:sldId id="301" r:id="rId18"/>
    <p:sldId id="302" r:id="rId19"/>
    <p:sldId id="329" r:id="rId20"/>
    <p:sldId id="310" r:id="rId21"/>
    <p:sldId id="311" r:id="rId22"/>
    <p:sldId id="312" r:id="rId23"/>
    <p:sldId id="287" r:id="rId24"/>
    <p:sldId id="304" r:id="rId25"/>
    <p:sldId id="318" r:id="rId26"/>
    <p:sldId id="321" r:id="rId27"/>
    <p:sldId id="323" r:id="rId28"/>
    <p:sldId id="322" r:id="rId29"/>
    <p:sldId id="324" r:id="rId30"/>
    <p:sldId id="325" r:id="rId31"/>
    <p:sldId id="326" r:id="rId32"/>
    <p:sldId id="32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91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78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87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38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18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13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84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2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96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39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55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0397-6136-4340-BB0B-F1119BC4617E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6F8BD-F859-449C-A915-396839C39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98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inadoesporte.org.br/wp-content/uploads/2014/10/diretriz_mortesubita_2005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189.28.128.100/dab/docs/legislacao/resolucao218_05_05_97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alo.com.br/cursos/graduacao/bacharelado/educacao-fisica" TargetMode="External"/><Relationship Id="rId3" Type="http://schemas.openxmlformats.org/officeDocument/2006/relationships/hyperlink" Target="https://www.unip.br/ensino/graduacao/tradicionais/bio_educ_fisica_grade.aspx" TargetMode="External"/><Relationship Id="rId7" Type="http://schemas.openxmlformats.org/officeDocument/2006/relationships/hyperlink" Target="http://www2.unifap.br/edfisica/files/2009/06/relatorio_caminhocritico-educa-fisica.pdf" TargetMode="External"/><Relationship Id="rId2" Type="http://schemas.openxmlformats.org/officeDocument/2006/relationships/hyperlink" Target="https://uspdigital.usp.br/jupiterweb/listarGradeCurricular?codcg=39&amp;codcur=39040&amp;codhab=200&amp;tipo=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efi.ufu.br/sites/faefi.ufu.br/files/Anexos/Bookpage/EF_GradeCurricular.pdf" TargetMode="External"/><Relationship Id="rId5" Type="http://schemas.openxmlformats.org/officeDocument/2006/relationships/hyperlink" Target="http://fae.br/portal/grade-curricular-educacao-fisica/" TargetMode="External"/><Relationship Id="rId4" Type="http://schemas.openxmlformats.org/officeDocument/2006/relationships/hyperlink" Target="http://www.uniguacu.edu.br/wp-content/uploads/2017/02/Matriz-Curricular-Bacharelado-em-Educa%C3%A7%C3%A3o-F%C3%ADsica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/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PL 4667/2016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"Determina que </a:t>
            </a:r>
            <a:r>
              <a:rPr lang="pt-BR" dirty="0">
                <a:solidFill>
                  <a:srgbClr val="FF0000"/>
                </a:solidFill>
              </a:rPr>
              <a:t>todos os estabelecimentos </a:t>
            </a:r>
            <a:r>
              <a:rPr lang="pt-BR" dirty="0"/>
              <a:t>para </a:t>
            </a:r>
            <a:r>
              <a:rPr lang="pt-BR" dirty="0" smtClean="0"/>
              <a:t>prática </a:t>
            </a:r>
            <a:r>
              <a:rPr lang="pt-BR" dirty="0"/>
              <a:t>de exercícios físicos possuam </a:t>
            </a:r>
            <a:r>
              <a:rPr lang="pt-BR" dirty="0">
                <a:solidFill>
                  <a:srgbClr val="FF0000"/>
                </a:solidFill>
              </a:rPr>
              <a:t>posto médico</a:t>
            </a:r>
            <a:r>
              <a:rPr lang="pt-BR" dirty="0"/>
              <a:t> com materiais e </a:t>
            </a:r>
            <a:r>
              <a:rPr lang="pt-BR" dirty="0">
                <a:solidFill>
                  <a:srgbClr val="FF0000"/>
                </a:solidFill>
              </a:rPr>
              <a:t>profissionais habilitados</a:t>
            </a:r>
            <a:r>
              <a:rPr lang="pt-BR" dirty="0"/>
              <a:t> para procedimento de </a:t>
            </a:r>
            <a:r>
              <a:rPr lang="pt-BR" dirty="0" smtClean="0"/>
              <a:t>Ressuscitação </a:t>
            </a:r>
            <a:r>
              <a:rPr lang="pt-BR" dirty="0" err="1"/>
              <a:t>Cardio</a:t>
            </a:r>
            <a:r>
              <a:rPr lang="pt-BR" dirty="0"/>
              <a:t> Pulmonar e intervenções de urgências"</a:t>
            </a:r>
          </a:p>
        </p:txBody>
      </p:sp>
    </p:spTree>
    <p:extLst>
      <p:ext uri="{BB962C8B-B14F-4D97-AF65-F5344CB8AC3E}">
        <p14:creationId xmlns:p14="http://schemas.microsoft.com/office/powerpoint/2010/main" val="20109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http://www.cremesp.org.br/library/modulos/demografia_medica_2015/parte_01.pdf</a:t>
            </a:r>
            <a:endParaRPr lang="pt-BR" sz="1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0" t="17590" r="31515" b="19583"/>
          <a:stretch/>
        </p:blipFill>
        <p:spPr bwMode="auto">
          <a:xfrm>
            <a:off x="1187624" y="1484784"/>
            <a:ext cx="687436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7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http://www.cremesp.org.br/library/modulos/demografia_medica_2015/parte_01.pdf</a:t>
            </a:r>
            <a:endParaRPr lang="pt-BR" sz="18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16631" r="18263" b="6745"/>
          <a:stretch/>
        </p:blipFill>
        <p:spPr bwMode="auto">
          <a:xfrm>
            <a:off x="1043608" y="1556792"/>
            <a:ext cx="703779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http://www.acadbrasil.com.br/mercado.html</a:t>
            </a:r>
            <a:endParaRPr lang="pt-BR" sz="1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39191" r="39585" b="47557"/>
          <a:stretch/>
        </p:blipFill>
        <p:spPr bwMode="auto">
          <a:xfrm>
            <a:off x="323528" y="3789040"/>
            <a:ext cx="8575145" cy="147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t="15602" r="67571" b="73200"/>
          <a:stretch/>
        </p:blipFill>
        <p:spPr bwMode="auto">
          <a:xfrm>
            <a:off x="2339752" y="1844824"/>
            <a:ext cx="4481650" cy="178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9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http://portalarquivos.saude.gov.br/images/pdf/2017/maio/12/Lancamento-resultados-2016.pdf</a:t>
            </a:r>
            <a:endParaRPr lang="pt-BR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28193" r="20424" b="12991"/>
          <a:stretch/>
        </p:blipFill>
        <p:spPr bwMode="auto">
          <a:xfrm>
            <a:off x="539552" y="1772816"/>
            <a:ext cx="7949690" cy="390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Justificativa do relator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FF0000"/>
                </a:solidFill>
              </a:rPr>
              <a:t>Milhares </a:t>
            </a:r>
            <a:r>
              <a:rPr lang="pt-BR" dirty="0">
                <a:solidFill>
                  <a:srgbClr val="FF0000"/>
                </a:solidFill>
              </a:rPr>
              <a:t>de pessoas </a:t>
            </a:r>
            <a:r>
              <a:rPr lang="pt-BR" dirty="0"/>
              <a:t>em todo o mundo vão a óbito em consequência de paradas cardíacas súbitas – PCS que </a:t>
            </a:r>
            <a:r>
              <a:rPr lang="pt-BR" dirty="0">
                <a:solidFill>
                  <a:srgbClr val="FF0000"/>
                </a:solidFill>
              </a:rPr>
              <a:t>poderiam ser evitadas </a:t>
            </a:r>
            <a:r>
              <a:rPr lang="pt-BR" dirty="0"/>
              <a:t>por meio de seu reconhecimento rápido e da execução de manobras de ressuscitação cardiopulmonar iniciadas no menor intervalo de tempo possível </a:t>
            </a:r>
            <a:r>
              <a:rPr lang="pt-BR" dirty="0">
                <a:solidFill>
                  <a:srgbClr val="FF0000"/>
                </a:solidFill>
              </a:rPr>
              <a:t>por profissionais capacitados</a:t>
            </a:r>
            <a:r>
              <a:rPr lang="pt-BR" dirty="0"/>
              <a:t> por meio de cursos de suporte básico à vida e de reanimação cardiopulmonar</a:t>
            </a:r>
            <a:r>
              <a:rPr lang="pt-BR" dirty="0" smtClean="0"/>
              <a:t>.”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67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400" u="sng" dirty="0">
                <a:hlinkClick r:id="rId2"/>
              </a:rPr>
              <a:t>http://www.medicinadoesporte.org.br/wp-content/uploads/2014/10/diretriz_mortesubita_2005.pdf</a:t>
            </a:r>
            <a:r>
              <a:rPr lang="pt-BR" dirty="0"/>
              <a:t/>
            </a:r>
            <a:br>
              <a:rPr lang="pt-BR" dirty="0"/>
            </a:br>
            <a:r>
              <a:rPr lang="pt-BR" sz="1600" dirty="0" smtClean="0"/>
              <a:t>DIRETRIZES </a:t>
            </a:r>
            <a:r>
              <a:rPr lang="pt-BR" sz="1600" dirty="0"/>
              <a:t>da Sociedade Brasileira de Medicina do Esporte : 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2000" b="1" dirty="0" smtClean="0"/>
              <a:t>Morte </a:t>
            </a:r>
            <a:r>
              <a:rPr lang="pt-BR" sz="2000" b="1" dirty="0"/>
              <a:t>súbita no Exercício e no Esporte. 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0000" lnSpcReduction="20000"/>
          </a:bodyPr>
          <a:lstStyle/>
          <a:p>
            <a:r>
              <a:rPr lang="pt-BR" sz="4500" b="1" i="1" dirty="0">
                <a:solidFill>
                  <a:srgbClr val="FF0000"/>
                </a:solidFill>
              </a:rPr>
              <a:t>A real incidência da MSEE é desconhecida. </a:t>
            </a:r>
            <a:endParaRPr lang="pt-BR" sz="45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4500" i="1" dirty="0" smtClean="0"/>
          </a:p>
          <a:p>
            <a:r>
              <a:rPr lang="pt-BR" sz="4500" i="1" dirty="0" smtClean="0"/>
              <a:t>Em </a:t>
            </a:r>
            <a:r>
              <a:rPr lang="pt-BR" sz="4500" i="1" dirty="0"/>
              <a:t>artigo de Perez et al.(4) a MS é estimada em jovens abaixo de 30-35 anos em </a:t>
            </a:r>
            <a:r>
              <a:rPr lang="pt-BR" sz="4500" b="1" i="1" dirty="0">
                <a:solidFill>
                  <a:srgbClr val="FF0000"/>
                </a:solidFill>
              </a:rPr>
              <a:t>1/133.000 homens/ano e 1/769.000 mulheres/ano</a:t>
            </a:r>
            <a:r>
              <a:rPr lang="pt-BR" sz="4500" i="1" dirty="0" smtClean="0"/>
              <a:t>.</a:t>
            </a:r>
          </a:p>
          <a:p>
            <a:endParaRPr lang="pt-BR" sz="4500" dirty="0"/>
          </a:p>
          <a:p>
            <a:r>
              <a:rPr lang="pt-BR" sz="4500" i="1" dirty="0"/>
              <a:t>Recente estudo realizado na região de </a:t>
            </a:r>
            <a:r>
              <a:rPr lang="pt-BR" sz="4500" i="1" dirty="0" err="1"/>
              <a:t>Veneto</a:t>
            </a:r>
            <a:r>
              <a:rPr lang="pt-BR" sz="4500" i="1" dirty="0"/>
              <a:t> (Itália) mostrou uma incidência de 2,3 MS por 100.000 atletas por ano provocada por todas as causas e 2,1 MS por 100.000 atletas por ano por doença cardiovascular(5). </a:t>
            </a:r>
            <a:endParaRPr lang="pt-BR" sz="4500" i="1" dirty="0" smtClean="0"/>
          </a:p>
          <a:p>
            <a:pPr marL="0" indent="0">
              <a:buNone/>
            </a:pPr>
            <a:endParaRPr lang="pt-BR" sz="4500" i="1" dirty="0"/>
          </a:p>
          <a:p>
            <a:r>
              <a:rPr lang="pt-BR" sz="4500" i="1" dirty="0" smtClean="0"/>
              <a:t>De </a:t>
            </a:r>
            <a:r>
              <a:rPr lang="pt-BR" sz="4500" i="1" dirty="0"/>
              <a:t>acordo com inúmeros estudos, pode-se considerar que </a:t>
            </a:r>
            <a:r>
              <a:rPr lang="pt-BR" sz="4500" b="1" i="1" dirty="0">
                <a:solidFill>
                  <a:srgbClr val="00B050"/>
                </a:solidFill>
              </a:rPr>
              <a:t>para indivíduos saudáveis que se exercitam,</a:t>
            </a:r>
            <a:r>
              <a:rPr lang="pt-BR" sz="4500" i="1" dirty="0"/>
              <a:t> seja em nível competitivo ou não e independente da intensidade, </a:t>
            </a:r>
            <a:r>
              <a:rPr lang="pt-BR" sz="4500" b="1" i="1" dirty="0">
                <a:solidFill>
                  <a:srgbClr val="00B050"/>
                </a:solidFill>
              </a:rPr>
              <a:t>o risco de MSEE é muito baixo quando analisado do ponto de vista estatístico. </a:t>
            </a:r>
            <a:endParaRPr lang="pt-BR" sz="4500" b="1" i="1" dirty="0" smtClean="0">
              <a:solidFill>
                <a:srgbClr val="00B050"/>
              </a:solidFill>
            </a:endParaRPr>
          </a:p>
          <a:p>
            <a:endParaRPr lang="pt-BR" sz="4500" i="1" dirty="0"/>
          </a:p>
          <a:p>
            <a:r>
              <a:rPr lang="pt-BR" sz="4500" b="1" i="1" u="sng" dirty="0" smtClean="0">
                <a:solidFill>
                  <a:srgbClr val="00B050"/>
                </a:solidFill>
              </a:rPr>
              <a:t>Em </a:t>
            </a:r>
            <a:r>
              <a:rPr lang="pt-BR" sz="4500" b="1" i="1" u="sng" dirty="0">
                <a:solidFill>
                  <a:srgbClr val="00B050"/>
                </a:solidFill>
              </a:rPr>
              <a:t>adendo, indivíduos que praticam exercício regularmente apresentam um menor risco de MSEE do que indivíduos sedentários, </a:t>
            </a:r>
            <a:r>
              <a:rPr lang="pt-BR" sz="4500" i="1" dirty="0"/>
              <a:t>visto que o exercício regular promove uma estimulação parassimpática promovendo uma estabilidade elétrica, ao contrário do exercício vigoroso ocasional que estimula o sistema nervoso parassimpático e promove uma instabilidade elétrica predispondo a arritmias cardíacas graves e/ou ruptura de uma placa aterosclerótica vulnerável.</a:t>
            </a:r>
            <a:endParaRPr lang="pt-BR" sz="45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96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19588" r="24637" b="7236"/>
          <a:stretch/>
        </p:blipFill>
        <p:spPr bwMode="auto">
          <a:xfrm>
            <a:off x="899592" y="260648"/>
            <a:ext cx="804841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3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http://www.scielo.br/pdf/abc/2014nahead/pt_0066-782X-abc-20140178.pdf</a:t>
            </a:r>
            <a:endParaRPr lang="pt-BR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22052" r="30181" b="16353"/>
          <a:stretch/>
        </p:blipFill>
        <p:spPr bwMode="auto">
          <a:xfrm>
            <a:off x="1115616" y="1124744"/>
            <a:ext cx="6552728" cy="540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http://www.scielo.br/pdf/abc/2014nahead/pt_0066-782X-abc-20140178.pdf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00B050"/>
                </a:solidFill>
              </a:rPr>
              <a:t>Local do óbito </a:t>
            </a:r>
          </a:p>
          <a:p>
            <a:pPr marL="800100" lvl="2" indent="0">
              <a:buNone/>
            </a:pPr>
            <a:r>
              <a:rPr lang="pt-BR" dirty="0" smtClean="0"/>
              <a:t>Mais da metade dos óbitos ocorreu no </a:t>
            </a:r>
            <a:r>
              <a:rPr lang="pt-BR" b="1" dirty="0" smtClean="0">
                <a:solidFill>
                  <a:srgbClr val="00B050"/>
                </a:solidFill>
              </a:rPr>
              <a:t>domicílio (53,3%)</a:t>
            </a:r>
            <a:r>
              <a:rPr lang="pt-BR" dirty="0" smtClean="0">
                <a:solidFill>
                  <a:srgbClr val="00B050"/>
                </a:solidFill>
              </a:rPr>
              <a:t>.</a:t>
            </a:r>
            <a:r>
              <a:rPr lang="pt-BR" dirty="0" smtClean="0"/>
              <a:t> Em seguida, os óbitos ocorreram em salas de </a:t>
            </a:r>
            <a:r>
              <a:rPr lang="pt-BR" b="1" dirty="0" smtClean="0">
                <a:solidFill>
                  <a:srgbClr val="00B050"/>
                </a:solidFill>
              </a:rPr>
              <a:t>emergência (37,8%)</a:t>
            </a:r>
            <a:r>
              <a:rPr lang="pt-BR" dirty="0" smtClean="0"/>
              <a:t>, para onde a grande maioria dos pacientes foi levada em parada cardiorrespiratória, denominada “morte na chegada”. Ressalte-se ainda que </a:t>
            </a:r>
            <a:r>
              <a:rPr lang="pt-BR" b="1" dirty="0" smtClean="0">
                <a:solidFill>
                  <a:srgbClr val="00B050"/>
                </a:solidFill>
              </a:rPr>
              <a:t>8,2% dos eventos ocorreram em locais públicos</a:t>
            </a:r>
            <a:r>
              <a:rPr lang="pt-BR" dirty="0" smtClean="0"/>
              <a:t> e </a:t>
            </a:r>
            <a:r>
              <a:rPr lang="pt-BR" b="1" dirty="0" smtClean="0">
                <a:solidFill>
                  <a:srgbClr val="FF0000"/>
                </a:solidFill>
              </a:rPr>
              <a:t>que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seis homens foram a óbito (0,7%) durante prática de atividade física (média de idade de 35 anos).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rgbClr val="00B050"/>
                </a:solidFill>
              </a:rPr>
              <a:t>Estatística real de mortes súbitas: 30 pessoas a cada 100.000 habitantes.</a:t>
            </a:r>
          </a:p>
          <a:p>
            <a:pPr marL="0" indent="0"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pPr marL="800100" lvl="2" indent="0">
              <a:buNone/>
            </a:pPr>
            <a:r>
              <a:rPr lang="pt-BR" b="1" dirty="0" smtClean="0"/>
              <a:t>Entretanto, estas mortes têm um incidência incrivelmente pequena</a:t>
            </a:r>
          </a:p>
          <a:p>
            <a:pPr marL="800100" lvl="2" indent="0">
              <a:buNone/>
            </a:pPr>
            <a:r>
              <a:rPr lang="pt-BR" b="1" dirty="0" smtClean="0"/>
              <a:t>durante a prática de atividades físicas:</a:t>
            </a:r>
          </a:p>
          <a:p>
            <a:pPr marL="800100" lvl="2" indent="0">
              <a:buNone/>
            </a:pPr>
            <a:r>
              <a:rPr lang="pt-BR" b="1" dirty="0" smtClean="0"/>
              <a:t>0,7% das mortes súbitas = </a:t>
            </a:r>
          </a:p>
          <a:p>
            <a:pPr marL="800100" lvl="2" indent="0">
              <a:buNone/>
            </a:pPr>
            <a:r>
              <a:rPr lang="pt-BR" sz="4800" b="1" dirty="0" smtClean="0">
                <a:solidFill>
                  <a:srgbClr val="FF0000"/>
                </a:solidFill>
              </a:rPr>
              <a:t>2,1 pessoas a cada 100.000 .</a:t>
            </a:r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Justificativa</a:t>
            </a:r>
            <a:r>
              <a:rPr lang="en-US" b="1" dirty="0" smtClean="0">
                <a:solidFill>
                  <a:srgbClr val="00B050"/>
                </a:solidFill>
              </a:rPr>
              <a:t> do </a:t>
            </a:r>
            <a:r>
              <a:rPr lang="en-US" b="1" dirty="0" err="1" smtClean="0">
                <a:solidFill>
                  <a:srgbClr val="00B050"/>
                </a:solidFill>
              </a:rPr>
              <a:t>autor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“A </a:t>
            </a:r>
            <a:r>
              <a:rPr lang="pt-BR" dirty="0"/>
              <a:t>mídia retrata hoje , de forma corriqueira um </a:t>
            </a:r>
            <a:r>
              <a:rPr lang="pt-BR" dirty="0">
                <a:solidFill>
                  <a:srgbClr val="FF0000"/>
                </a:solidFill>
              </a:rPr>
              <a:t>grande número de vítimas de parada cardíaca em academias de ginastica</a:t>
            </a:r>
            <a:r>
              <a:rPr lang="pt-BR" dirty="0"/>
              <a:t>, a Sociedade Brasileira de Cardiologia considera a realização imediata de ressuscitação cardiopulmonar CÂMARA DOS DEPUTADOS (RCP) em uma vítima de parada cardiorrespiratória ( PCR), ainda que for apenas com compressões torácicas no pré-hospitalar, contribui sensivelmente para o aumento das taxas de sobrevivência das vítimas de parada cardíaca</a:t>
            </a:r>
            <a:r>
              <a:rPr lang="pt-BR" dirty="0" smtClean="0"/>
              <a:t>.”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40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O sedentarismo leva a doenças crônicas 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responsáveis por </a:t>
            </a:r>
            <a:r>
              <a:rPr lang="pt-BR" sz="2400" b="1" dirty="0" smtClean="0">
                <a:solidFill>
                  <a:srgbClr val="FF0000"/>
                </a:solidFill>
              </a:rPr>
              <a:t>74.000 de cada 100.000 </a:t>
            </a:r>
            <a:r>
              <a:rPr lang="pt-BR" sz="2400" b="1" dirty="0" smtClean="0">
                <a:solidFill>
                  <a:srgbClr val="00B050"/>
                </a:solidFill>
              </a:rPr>
              <a:t>óbitos do Brasil 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(obesidade, diabetes, hipertensão, câncer).</a:t>
            </a:r>
          </a:p>
          <a:p>
            <a:pPr marL="0" indent="0">
              <a:buNone/>
            </a:pPr>
            <a:endParaRPr lang="pt-BR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Enquanto isso, a estatística de morte súbita diz que  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2,1 pessoas a cada 100.000 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morrem durante a prática de exercícios.</a:t>
            </a:r>
          </a:p>
          <a:p>
            <a:pPr marL="0" indent="0">
              <a:buNone/>
            </a:pPr>
            <a:endParaRPr lang="pt-BR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Ficar sentado no sofá 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é infinitamente mais perigoso 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do que praticar atividades físicas.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http://portalarquivos.saude.gov.br/images/pdf/2017/maio/12/Lancamento-resultados-2016.pdf</a:t>
            </a:r>
            <a:endParaRPr lang="pt-BR" sz="1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t="28389" r="21459" b="12929"/>
          <a:stretch/>
        </p:blipFill>
        <p:spPr bwMode="auto">
          <a:xfrm>
            <a:off x="611560" y="1340768"/>
            <a:ext cx="80809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8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http://www.esporte.gov.br/diesporte/2.html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23477" r="26066" b="26302"/>
          <a:stretch/>
        </p:blipFill>
        <p:spPr bwMode="auto">
          <a:xfrm>
            <a:off x="539551" y="1628800"/>
            <a:ext cx="809588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57% da população brasileira </a:t>
            </a:r>
          </a:p>
          <a:p>
            <a:pPr marL="0" indent="0"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se exercita em espaços abertos </a:t>
            </a:r>
          </a:p>
          <a:p>
            <a:pPr marL="0" indent="0"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sem instalações.</a:t>
            </a:r>
          </a:p>
          <a:p>
            <a:pPr marL="0" indent="0">
              <a:buNone/>
            </a:pPr>
            <a:endParaRPr lang="pt-BR" sz="3600" b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Limitar a necessidade do Treinamento de RCP aos estabelecimentos de atividade física seria restringir a abrangência dos procedimentos de emergência!</a:t>
            </a:r>
          </a:p>
          <a:p>
            <a:pPr marL="400050" lvl="1" indent="0">
              <a:buNone/>
            </a:pPr>
            <a:endParaRPr lang="pt-BR" sz="2400" b="1" dirty="0" smtClean="0">
              <a:solidFill>
                <a:srgbClr val="00B050"/>
              </a:solidFill>
            </a:endParaRPr>
          </a:p>
          <a:p>
            <a:pPr marL="400050" lvl="1" indent="0">
              <a:buNone/>
            </a:pPr>
            <a:r>
              <a:rPr lang="pt-BR" sz="2400" b="1" dirty="0">
                <a:solidFill>
                  <a:srgbClr val="00B050"/>
                </a:solidFill>
              </a:rPr>
              <a:t>A</a:t>
            </a:r>
            <a:r>
              <a:rPr lang="pt-BR" sz="2400" b="1" dirty="0" smtClean="0">
                <a:solidFill>
                  <a:srgbClr val="00B050"/>
                </a:solidFill>
              </a:rPr>
              <a:t>penas </a:t>
            </a:r>
          </a:p>
          <a:p>
            <a:pPr marL="400050" lvl="1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12% das pessoas fisicamente ativas frequentam academias</a:t>
            </a:r>
            <a:r>
              <a:rPr lang="pt-BR" sz="2400" b="1" dirty="0" smtClean="0">
                <a:solidFill>
                  <a:srgbClr val="00B050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e 21,5% outras instalações.</a:t>
            </a:r>
          </a:p>
          <a:p>
            <a:pPr marL="0" indent="0">
              <a:buNone/>
            </a:pPr>
            <a:endParaRPr lang="pt-B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http://www.esporte.gov.br/diesporte/2.html</a:t>
            </a: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t="24166" r="15337" b="18185"/>
          <a:stretch/>
        </p:blipFill>
        <p:spPr bwMode="auto">
          <a:xfrm>
            <a:off x="251520" y="1700808"/>
            <a:ext cx="854384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4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Justificativa do relator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“</a:t>
            </a:r>
            <a:r>
              <a:rPr lang="pt-BR" dirty="0">
                <a:solidFill>
                  <a:srgbClr val="00B050"/>
                </a:solidFill>
              </a:rPr>
              <a:t>Essencial para salvar vidas é que haja, nessas empresas, profissionais capacitados para executar manobras primárias para reanimar vítimas de parada cardíaca ou respiratórias. </a:t>
            </a:r>
            <a:r>
              <a:rPr lang="pt-BR" dirty="0"/>
              <a:t>Sendo assim, estamos de acordo com a obrigatoriedade, conforme estabelecido na iniciativa em comento, de que os estabelecimentos para a prática de exercícios físicos tenham, em seus quadros, profissionais com essas habilidades. Não se trata de ter que contratar um profissional para exercer essa função, mas de capacitar o profissional que já atua na empresa para poder desempenhar as manobras de ressuscitação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0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u="sng" dirty="0">
                <a:hlinkClick r:id="rId2"/>
              </a:rPr>
              <a:t>http://189.28.128.100/dab/docs/legislacao/resolucao218_05_05_97.pdf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800" b="1" dirty="0" smtClean="0">
                <a:solidFill>
                  <a:srgbClr val="00B050"/>
                </a:solidFill>
              </a:rPr>
              <a:t>Profissionais </a:t>
            </a:r>
            <a:r>
              <a:rPr lang="pt-BR" sz="4800" b="1" dirty="0">
                <a:solidFill>
                  <a:srgbClr val="00B050"/>
                </a:solidFill>
              </a:rPr>
              <a:t>da área da saúde:</a:t>
            </a:r>
            <a:endParaRPr lang="pt-BR" sz="4800" b="1" dirty="0" smtClean="0">
              <a:solidFill>
                <a:srgbClr val="00B050"/>
              </a:solidFill>
            </a:endParaRPr>
          </a:p>
          <a:p>
            <a:pPr marL="400050" lvl="1" indent="0">
              <a:buNone/>
            </a:pPr>
            <a:endParaRPr lang="pt-BR" sz="2400" dirty="0" smtClean="0"/>
          </a:p>
          <a:p>
            <a:pPr marL="400050" lvl="1" indent="0">
              <a:buNone/>
            </a:pPr>
            <a:r>
              <a:rPr lang="pt-BR" sz="2400" dirty="0" smtClean="0"/>
              <a:t>1.Assistente </a:t>
            </a:r>
            <a:r>
              <a:rPr lang="pt-BR" sz="2400" dirty="0"/>
              <a:t>Sociais; 2. Biólogos; </a:t>
            </a:r>
            <a:endParaRPr lang="pt-BR" sz="2400" dirty="0" smtClean="0"/>
          </a:p>
          <a:p>
            <a:pPr marL="400050" lvl="1" indent="0"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3</a:t>
            </a:r>
            <a:r>
              <a:rPr lang="pt-BR" sz="3600" b="1" dirty="0">
                <a:solidFill>
                  <a:srgbClr val="FF0000"/>
                </a:solidFill>
              </a:rPr>
              <a:t>. Profissionais de Educação Física; 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pt-BR" sz="2400" dirty="0" smtClean="0"/>
              <a:t>4</a:t>
            </a:r>
            <a:r>
              <a:rPr lang="pt-BR" sz="2400" dirty="0"/>
              <a:t>. Enfermeiros; </a:t>
            </a:r>
            <a:r>
              <a:rPr lang="pt-BR" sz="2400" dirty="0" smtClean="0"/>
              <a:t>        5</a:t>
            </a:r>
            <a:r>
              <a:rPr lang="pt-BR" sz="2400" dirty="0"/>
              <a:t>. Farmacêuticos; </a:t>
            </a:r>
            <a:endParaRPr lang="pt-BR" sz="2400" dirty="0" smtClean="0"/>
          </a:p>
          <a:p>
            <a:pPr marL="400050" lvl="1" indent="0">
              <a:buNone/>
            </a:pPr>
            <a:r>
              <a:rPr lang="pt-BR" sz="2400" dirty="0" smtClean="0"/>
              <a:t>6</a:t>
            </a:r>
            <a:r>
              <a:rPr lang="pt-BR" sz="2400" dirty="0"/>
              <a:t>. Fisioterapeutas; </a:t>
            </a:r>
            <a:r>
              <a:rPr lang="pt-BR" sz="2400" dirty="0" smtClean="0"/>
              <a:t>  7</a:t>
            </a:r>
            <a:r>
              <a:rPr lang="pt-BR" sz="2400" dirty="0"/>
              <a:t>. Fonoaudiólogos; </a:t>
            </a:r>
            <a:endParaRPr lang="pt-BR" sz="2400" dirty="0" smtClean="0"/>
          </a:p>
          <a:p>
            <a:pPr marL="400050" lvl="1" indent="0">
              <a:buNone/>
            </a:pPr>
            <a:r>
              <a:rPr lang="pt-BR" sz="2400" dirty="0" smtClean="0"/>
              <a:t>8</a:t>
            </a:r>
            <a:r>
              <a:rPr lang="pt-BR" sz="2400" dirty="0"/>
              <a:t>. Médicos; </a:t>
            </a:r>
            <a:r>
              <a:rPr lang="pt-BR" sz="2400" dirty="0" smtClean="0"/>
              <a:t>              9</a:t>
            </a:r>
            <a:r>
              <a:rPr lang="pt-BR" sz="2400" dirty="0"/>
              <a:t>. Médicos Veterinários; </a:t>
            </a:r>
            <a:endParaRPr lang="pt-BR" sz="2400" dirty="0" smtClean="0"/>
          </a:p>
          <a:p>
            <a:pPr marL="400050" lvl="1" indent="0">
              <a:buNone/>
            </a:pPr>
            <a:r>
              <a:rPr lang="pt-BR" sz="2400" dirty="0" smtClean="0"/>
              <a:t>10</a:t>
            </a:r>
            <a:r>
              <a:rPr lang="pt-BR" sz="2400" dirty="0"/>
              <a:t>. Nutricionistas; </a:t>
            </a:r>
            <a:r>
              <a:rPr lang="pt-BR" sz="2400" dirty="0" smtClean="0"/>
              <a:t> 11</a:t>
            </a:r>
            <a:r>
              <a:rPr lang="pt-BR" sz="2400" dirty="0"/>
              <a:t>. Odontólogos; </a:t>
            </a:r>
            <a:endParaRPr lang="pt-BR" sz="2400" dirty="0" smtClean="0"/>
          </a:p>
          <a:p>
            <a:pPr marL="400050" lvl="1" indent="0">
              <a:buNone/>
            </a:pPr>
            <a:r>
              <a:rPr lang="pt-BR" sz="2400" dirty="0" smtClean="0"/>
              <a:t>12</a:t>
            </a:r>
            <a:r>
              <a:rPr lang="pt-BR" sz="2400" dirty="0"/>
              <a:t>. Psicólogos; </a:t>
            </a:r>
            <a:r>
              <a:rPr lang="pt-BR" sz="2400" dirty="0" smtClean="0"/>
              <a:t>       13</a:t>
            </a:r>
            <a:r>
              <a:rPr lang="pt-BR" sz="2400" dirty="0"/>
              <a:t>. Terapeutas Ocupacionais. </a:t>
            </a:r>
          </a:p>
        </p:txBody>
      </p:sp>
    </p:spTree>
    <p:extLst>
      <p:ext uri="{BB962C8B-B14F-4D97-AF65-F5344CB8AC3E}">
        <p14:creationId xmlns:p14="http://schemas.microsoft.com/office/powerpoint/2010/main" val="19186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Socorros/emergência/RCP 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são disciplinas do curso de EF 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pt-BR" i="1" dirty="0" smtClean="0"/>
          </a:p>
          <a:p>
            <a:pPr marL="0" indent="0" algn="ctr">
              <a:buNone/>
            </a:pPr>
            <a:r>
              <a:rPr lang="pt-BR" sz="4000" i="1" dirty="0"/>
              <a:t>USP</a:t>
            </a:r>
            <a:r>
              <a:rPr lang="pt-BR" sz="4000" i="1" dirty="0" smtClean="0"/>
              <a:t>:</a:t>
            </a:r>
          </a:p>
          <a:p>
            <a:pPr marL="0" indent="0" algn="ctr">
              <a:buNone/>
            </a:pPr>
            <a:r>
              <a:rPr lang="pt-BR" sz="4000" i="1" dirty="0" smtClean="0"/>
              <a:t> </a:t>
            </a:r>
            <a:r>
              <a:rPr lang="pt-BR" sz="4000" i="1" u="sng" dirty="0">
                <a:hlinkClick r:id="rId2"/>
              </a:rPr>
              <a:t>https://uspdigital.usp.br/jupiterweb/listarGradeCurricular?codcg=39&amp;codcur=39040&amp;codhab=200&amp;tipo=N </a:t>
            </a:r>
            <a:endParaRPr lang="pt-BR" sz="4000" i="1" u="sng" dirty="0" smtClean="0"/>
          </a:p>
          <a:p>
            <a:pPr marL="0" indent="0" algn="ctr">
              <a:buNone/>
            </a:pPr>
            <a:endParaRPr lang="pt-BR" sz="4000" i="1" dirty="0" smtClean="0"/>
          </a:p>
          <a:p>
            <a:pPr marL="0" indent="0" algn="ctr">
              <a:buNone/>
            </a:pPr>
            <a:r>
              <a:rPr lang="pt-BR" sz="4000" i="1" dirty="0" smtClean="0"/>
              <a:t>UNIP :</a:t>
            </a:r>
          </a:p>
          <a:p>
            <a:pPr marL="0" indent="0" algn="ctr">
              <a:buNone/>
            </a:pPr>
            <a:r>
              <a:rPr lang="pt-BR" sz="4000" i="1" dirty="0" smtClean="0"/>
              <a:t> </a:t>
            </a:r>
            <a:r>
              <a:rPr lang="pt-BR" sz="4000" i="1" u="sng" dirty="0">
                <a:hlinkClick r:id="rId3"/>
              </a:rPr>
              <a:t>https://www.unip.br/ensino/graduacao/tradicionais/bio_educ_fisica_grade.aspx</a:t>
            </a:r>
            <a:endParaRPr lang="pt-BR" sz="4000" dirty="0"/>
          </a:p>
          <a:p>
            <a:pPr marL="0" indent="0" algn="ctr">
              <a:buNone/>
            </a:pPr>
            <a:endParaRPr lang="pt-BR" sz="4000" i="1" dirty="0" smtClean="0"/>
          </a:p>
          <a:p>
            <a:pPr marL="0" indent="0" algn="ctr">
              <a:buNone/>
            </a:pPr>
            <a:r>
              <a:rPr lang="pt-BR" sz="4000" i="1" dirty="0" smtClean="0"/>
              <a:t>UNIGUAÇU</a:t>
            </a:r>
            <a:r>
              <a:rPr lang="pt-BR" sz="4000" i="1" dirty="0"/>
              <a:t>: </a:t>
            </a:r>
            <a:endParaRPr lang="pt-BR" sz="4000" i="1" dirty="0" smtClean="0"/>
          </a:p>
          <a:p>
            <a:pPr marL="0" indent="0" algn="ctr">
              <a:buNone/>
            </a:pPr>
            <a:r>
              <a:rPr lang="pt-BR" sz="4000" i="1" u="sng" dirty="0" smtClean="0">
                <a:hlinkClick r:id="rId4"/>
              </a:rPr>
              <a:t>http</a:t>
            </a:r>
            <a:r>
              <a:rPr lang="pt-BR" sz="4000" i="1" u="sng" dirty="0">
                <a:hlinkClick r:id="rId4"/>
              </a:rPr>
              <a:t>://</a:t>
            </a:r>
            <a:r>
              <a:rPr lang="pt-BR" sz="4000" i="1" u="sng" dirty="0" smtClean="0">
                <a:hlinkClick r:id="rId4"/>
              </a:rPr>
              <a:t>www.uniguacu.edu.br/wp-content/uploads/2017/02/Matriz-Curricular-Bacharelado-em-Educa%C3%A7%C3%A3o-F%C3%ADsica.pdf</a:t>
            </a:r>
            <a:endParaRPr lang="pt-BR" sz="4000" dirty="0"/>
          </a:p>
          <a:p>
            <a:pPr marL="0" indent="0" algn="ctr">
              <a:buNone/>
            </a:pPr>
            <a:endParaRPr lang="pt-BR" sz="4000" i="1" dirty="0" smtClean="0"/>
          </a:p>
          <a:p>
            <a:pPr marL="0" indent="0" algn="ctr">
              <a:buNone/>
            </a:pPr>
            <a:r>
              <a:rPr lang="pt-BR" sz="4000" i="1" dirty="0" smtClean="0"/>
              <a:t>UNIFAE </a:t>
            </a:r>
            <a:r>
              <a:rPr lang="pt-BR" sz="4000" i="1" dirty="0"/>
              <a:t>: </a:t>
            </a:r>
            <a:endParaRPr lang="pt-BR" sz="4000" i="1" dirty="0" smtClean="0"/>
          </a:p>
          <a:p>
            <a:pPr marL="0" indent="0" algn="ctr">
              <a:buNone/>
            </a:pPr>
            <a:r>
              <a:rPr lang="pt-BR" sz="4000" i="1" u="sng" dirty="0" smtClean="0">
                <a:hlinkClick r:id="rId5"/>
              </a:rPr>
              <a:t>http</a:t>
            </a:r>
            <a:r>
              <a:rPr lang="pt-BR" sz="4000" i="1" u="sng" dirty="0">
                <a:hlinkClick r:id="rId5"/>
              </a:rPr>
              <a:t>://fae.br/portal/grade-curricular-educacao-fisica</a:t>
            </a:r>
            <a:r>
              <a:rPr lang="pt-BR" sz="4000" i="1" u="sng" dirty="0" smtClean="0">
                <a:hlinkClick r:id="rId5"/>
              </a:rPr>
              <a:t>/</a:t>
            </a:r>
            <a:endParaRPr lang="pt-BR" sz="4000" dirty="0"/>
          </a:p>
          <a:p>
            <a:pPr marL="0" indent="0" algn="ctr">
              <a:buNone/>
            </a:pPr>
            <a:endParaRPr lang="pt-BR" sz="4000" i="1" dirty="0" smtClean="0"/>
          </a:p>
          <a:p>
            <a:pPr marL="0" indent="0" algn="ctr">
              <a:buNone/>
            </a:pPr>
            <a:r>
              <a:rPr lang="pt-BR" sz="4000" i="1" dirty="0" smtClean="0"/>
              <a:t>FAEFI</a:t>
            </a:r>
            <a:r>
              <a:rPr lang="pt-BR" sz="4000" i="1" dirty="0"/>
              <a:t>: </a:t>
            </a:r>
            <a:endParaRPr lang="pt-BR" sz="4000" i="1" dirty="0" smtClean="0"/>
          </a:p>
          <a:p>
            <a:pPr marL="0" indent="0" algn="ctr">
              <a:buNone/>
            </a:pPr>
            <a:r>
              <a:rPr lang="pt-BR" sz="4000" i="1" u="sng" dirty="0" smtClean="0">
                <a:hlinkClick r:id="rId6"/>
              </a:rPr>
              <a:t>http</a:t>
            </a:r>
            <a:r>
              <a:rPr lang="pt-BR" sz="4000" i="1" u="sng" dirty="0">
                <a:hlinkClick r:id="rId6"/>
              </a:rPr>
              <a:t>://www.faefi.ufu.br/sites/faefi.ufu.br/files/Anexos/Bookpage/EF_GradeCurricular.pdf</a:t>
            </a:r>
            <a:endParaRPr lang="pt-BR" sz="4000" dirty="0"/>
          </a:p>
          <a:p>
            <a:pPr marL="0" indent="0" algn="ctr">
              <a:buNone/>
            </a:pPr>
            <a:endParaRPr lang="en-US" sz="4000" i="1" dirty="0" smtClean="0"/>
          </a:p>
          <a:p>
            <a:pPr marL="0" indent="0" algn="ctr">
              <a:buNone/>
            </a:pPr>
            <a:r>
              <a:rPr lang="en-US" sz="4000" i="1" dirty="0" smtClean="0"/>
              <a:t>UNIFAP:</a:t>
            </a:r>
          </a:p>
          <a:p>
            <a:pPr marL="0" indent="0" algn="ctr">
              <a:buNone/>
            </a:pPr>
            <a:r>
              <a:rPr lang="en-US" sz="4000" i="1" dirty="0" smtClean="0"/>
              <a:t> </a:t>
            </a:r>
            <a:r>
              <a:rPr lang="en-US" sz="4000" i="1" u="sng" dirty="0">
                <a:hlinkClick r:id="rId7"/>
              </a:rPr>
              <a:t>http://www2.unifap.br/edfisica/files/2009/06/relatorio_caminhocritico-educa-fisica.pdf</a:t>
            </a:r>
            <a:endParaRPr lang="pt-BR" sz="4000" dirty="0"/>
          </a:p>
          <a:p>
            <a:pPr marL="0" indent="0" algn="ctr">
              <a:buNone/>
            </a:pPr>
            <a:endParaRPr lang="en-US" sz="4000" i="1" dirty="0" smtClean="0"/>
          </a:p>
          <a:p>
            <a:pPr marL="0" indent="0" algn="ctr">
              <a:buNone/>
            </a:pPr>
            <a:r>
              <a:rPr lang="pt-BR" sz="4000" i="1" dirty="0" smtClean="0"/>
              <a:t>UNITALO </a:t>
            </a:r>
            <a:r>
              <a:rPr lang="pt-BR" sz="4000" i="1" dirty="0"/>
              <a:t>: </a:t>
            </a:r>
            <a:endParaRPr lang="pt-BR" sz="4000" i="1" dirty="0" smtClean="0"/>
          </a:p>
          <a:p>
            <a:pPr marL="0" indent="0" algn="ctr">
              <a:buNone/>
            </a:pPr>
            <a:r>
              <a:rPr lang="pt-BR" sz="4000" i="1" u="sng" dirty="0" smtClean="0">
                <a:hlinkClick r:id="rId8"/>
              </a:rPr>
              <a:t>http</a:t>
            </a:r>
            <a:r>
              <a:rPr lang="pt-BR" sz="4000" i="1" u="sng" dirty="0">
                <a:hlinkClick r:id="rId8"/>
              </a:rPr>
              <a:t>://www.italo.com.br/cursos/graduacao/bacharelado/educacao-fisica</a:t>
            </a:r>
            <a:endParaRPr lang="pt-BR" sz="4000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31448" r="16461" b="31136"/>
          <a:stretch/>
        </p:blipFill>
        <p:spPr bwMode="auto">
          <a:xfrm>
            <a:off x="179512" y="2060848"/>
            <a:ext cx="882754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9837" r="68713" b="78753"/>
          <a:stretch/>
        </p:blipFill>
        <p:spPr bwMode="auto">
          <a:xfrm>
            <a:off x="1115616" y="404664"/>
            <a:ext cx="729503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0" t="64464" r="27701" b="11136"/>
          <a:stretch/>
        </p:blipFill>
        <p:spPr bwMode="auto">
          <a:xfrm>
            <a:off x="323528" y="3717032"/>
            <a:ext cx="7974780" cy="26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9760" r="19488" b="48937"/>
          <a:stretch/>
        </p:blipFill>
        <p:spPr bwMode="auto">
          <a:xfrm>
            <a:off x="611560" y="404664"/>
            <a:ext cx="7056784" cy="261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Observação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 PL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especifica</a:t>
            </a:r>
            <a:r>
              <a:rPr lang="en-US" dirty="0" smtClean="0"/>
              <a:t> se o </a:t>
            </a:r>
            <a:r>
              <a:rPr lang="en-US" dirty="0" err="1" smtClean="0"/>
              <a:t>profissional</a:t>
            </a:r>
            <a:r>
              <a:rPr lang="en-US" dirty="0" smtClean="0"/>
              <a:t> </a:t>
            </a:r>
            <a:r>
              <a:rPr lang="en-US" dirty="0" err="1" smtClean="0"/>
              <a:t>habilitado</a:t>
            </a:r>
            <a:r>
              <a:rPr lang="en-US" dirty="0" smtClean="0"/>
              <a:t> a </a:t>
            </a:r>
            <a:r>
              <a:rPr lang="en-US" dirty="0" err="1" smtClean="0"/>
              <a:t>fazer</a:t>
            </a:r>
            <a:r>
              <a:rPr lang="en-US" dirty="0" smtClean="0"/>
              <a:t> o RCP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um </a:t>
            </a:r>
            <a:r>
              <a:rPr lang="en-US" dirty="0" err="1" smtClean="0"/>
              <a:t>médico</a:t>
            </a:r>
            <a:r>
              <a:rPr lang="en-US" dirty="0" smtClean="0"/>
              <a:t>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o </a:t>
            </a:r>
            <a:r>
              <a:rPr lang="en-US" smtClean="0"/>
              <a:t>posto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Entretanto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sentido</a:t>
            </a:r>
            <a:r>
              <a:rPr lang="en-US" dirty="0" smtClean="0"/>
              <a:t> se </a:t>
            </a:r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posto</a:t>
            </a:r>
            <a:r>
              <a:rPr lang="en-US" dirty="0" smtClean="0"/>
              <a:t> MÉDICO  se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houver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Vamos</a:t>
            </a:r>
            <a:r>
              <a:rPr lang="en-US" dirty="0" smtClean="0"/>
              <a:t>  </a:t>
            </a:r>
            <a:r>
              <a:rPr lang="en-US" dirty="0" err="1" smtClean="0"/>
              <a:t>considerar</a:t>
            </a:r>
            <a:r>
              <a:rPr lang="en-US" dirty="0" smtClean="0"/>
              <a:t> as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hipóteses</a:t>
            </a:r>
            <a:r>
              <a:rPr lang="en-US" dirty="0" smtClean="0"/>
              <a:t>  de </a:t>
            </a:r>
            <a:r>
              <a:rPr lang="en-US" dirty="0" err="1" smtClean="0"/>
              <a:t>profissional</a:t>
            </a:r>
            <a:r>
              <a:rPr lang="en-US" dirty="0" smtClean="0"/>
              <a:t> </a:t>
            </a:r>
            <a:r>
              <a:rPr lang="en-US" dirty="0" err="1" smtClean="0"/>
              <a:t>habilitado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o </a:t>
            </a:r>
            <a:r>
              <a:rPr lang="en-US" dirty="0" err="1"/>
              <a:t>M</a:t>
            </a:r>
            <a:r>
              <a:rPr lang="en-US" dirty="0" err="1" smtClean="0"/>
              <a:t>édico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o </a:t>
            </a:r>
            <a:r>
              <a:rPr lang="en-US" dirty="0" err="1"/>
              <a:t>P</a:t>
            </a:r>
            <a:r>
              <a:rPr lang="en-US" dirty="0" err="1" smtClean="0"/>
              <a:t>rofissional</a:t>
            </a:r>
            <a:r>
              <a:rPr lang="en-US" dirty="0" smtClean="0"/>
              <a:t> de </a:t>
            </a:r>
            <a:r>
              <a:rPr lang="en-US" dirty="0" err="1" smtClean="0"/>
              <a:t>Educação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1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Concluindo...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Não há correlação estatística entre morte súbita e a prática de atividade física que justifique o posto médico. Em apenas 0,7% das mortes súbitas pesquisadas as pessoas estavam praticando exercícios.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Não há estatística de mortes súbitas em academias relacionadas ao mal atendimento do profissional de EF.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Os profissionais de Educação Física já são capacitados e habilitados  para procedimentos de RCP.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0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maioria das pessoas não se exercita nas academias, e sim em locais públicos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O Brasil não tem médicos suficientes para atender a demanda que seria gerada pelo posto médico, muito menos para a demanda de atestados médicos </a:t>
            </a:r>
            <a:r>
              <a:rPr lang="pt-BR" dirty="0" err="1" smtClean="0"/>
              <a:t>pré</a:t>
            </a:r>
            <a:r>
              <a:rPr lang="pt-BR" dirty="0" smtClean="0"/>
              <a:t>-participação.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Deslocar médicos dos hospitais e clínicas para as academias agravaria mais o problema da saúde no Brasil.</a:t>
            </a:r>
          </a:p>
        </p:txBody>
      </p:sp>
    </p:spTree>
    <p:extLst>
      <p:ext uri="{BB962C8B-B14F-4D97-AF65-F5344CB8AC3E}">
        <p14:creationId xmlns:p14="http://schemas.microsoft.com/office/powerpoint/2010/main" val="13407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400800" cy="124854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t-BR" sz="8800" b="1" dirty="0" smtClean="0">
                <a:solidFill>
                  <a:srgbClr val="FF0000"/>
                </a:solidFill>
              </a:rPr>
              <a:t>Obrigada !</a:t>
            </a:r>
          </a:p>
          <a:p>
            <a:pPr algn="ctr"/>
            <a:endParaRPr lang="pt-BR" b="1" dirty="0"/>
          </a:p>
          <a:p>
            <a:pPr marL="0" indent="0" algn="ctr">
              <a:buNone/>
            </a:pPr>
            <a:r>
              <a:rPr lang="pt-BR" sz="6400" b="1" dirty="0" smtClean="0"/>
              <a:t>Monica Marques</a:t>
            </a:r>
          </a:p>
          <a:p>
            <a:pPr marL="0" indent="0" algn="ctr">
              <a:buNone/>
            </a:pPr>
            <a:r>
              <a:rPr lang="pt-BR" sz="6400" b="1" dirty="0" smtClean="0">
                <a:solidFill>
                  <a:srgbClr val="00B050"/>
                </a:solidFill>
              </a:rPr>
              <a:t>monica@ciaathletica.com.br</a:t>
            </a:r>
            <a:endParaRPr lang="pt-BR" sz="6400" b="1" dirty="0">
              <a:solidFill>
                <a:srgbClr val="00B05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15616" y="54868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O sedentarismo mata muito, muito mais do que a falta de médicos e de atestados médicos </a:t>
            </a:r>
            <a:r>
              <a:rPr lang="pt-BR" sz="2400" b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pt-BR" sz="2400" b="1" dirty="0">
              <a:solidFill>
                <a:srgbClr val="00B05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B050"/>
                </a:solidFill>
              </a:rPr>
              <a:t>Nós, profissionais  e empresários das academias,  </a:t>
            </a:r>
          </a:p>
          <a:p>
            <a:pPr algn="ctr"/>
            <a:r>
              <a:rPr lang="pt-BR" sz="2400" b="1" dirty="0" smtClean="0">
                <a:solidFill>
                  <a:srgbClr val="00B050"/>
                </a:solidFill>
              </a:rPr>
              <a:t>combatemos o sedentarismo todos os dias e</a:t>
            </a:r>
          </a:p>
          <a:p>
            <a:pPr algn="ctr"/>
            <a:r>
              <a:rPr lang="pt-BR" sz="2400" b="1" dirty="0">
                <a:solidFill>
                  <a:srgbClr val="00B050"/>
                </a:solidFill>
              </a:rPr>
              <a:t>p</a:t>
            </a:r>
            <a:r>
              <a:rPr lang="pt-BR" sz="2400" b="1" dirty="0" smtClean="0">
                <a:solidFill>
                  <a:srgbClr val="00B050"/>
                </a:solidFill>
              </a:rPr>
              <a:t>odemos ajudar a combater ainda mais!</a:t>
            </a:r>
          </a:p>
          <a:p>
            <a:pPr algn="ctr"/>
            <a:endParaRPr lang="pt-BR" sz="2400" b="1" dirty="0" smtClean="0">
              <a:solidFill>
                <a:srgbClr val="00B05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B050"/>
                </a:solidFill>
              </a:rPr>
              <a:t>Contamos com a ajuda dos senhores</a:t>
            </a:r>
            <a:r>
              <a:rPr lang="pt-BR" sz="2400" b="1" dirty="0">
                <a:solidFill>
                  <a:srgbClr val="00B050"/>
                </a:solidFill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</a:rPr>
              <a:t>deputados </a:t>
            </a:r>
          </a:p>
          <a:p>
            <a:pPr algn="ctr"/>
            <a:r>
              <a:rPr lang="pt-BR" sz="2400" b="1" dirty="0" smtClean="0">
                <a:solidFill>
                  <a:srgbClr val="00B050"/>
                </a:solidFill>
              </a:rPr>
              <a:t>para eliminar cada vez mais  barreiras e </a:t>
            </a:r>
          </a:p>
          <a:p>
            <a:pPr algn="ctr"/>
            <a:r>
              <a:rPr lang="pt-BR" sz="2400" b="1" dirty="0" smtClean="0">
                <a:solidFill>
                  <a:srgbClr val="00B050"/>
                </a:solidFill>
              </a:rPr>
              <a:t>criar mais incentivos à pratica de atividades físicas</a:t>
            </a:r>
            <a:r>
              <a:rPr lang="pt-BR" sz="2400" b="1" dirty="0">
                <a:solidFill>
                  <a:srgbClr val="00B050"/>
                </a:solidFill>
              </a:rPr>
              <a:t>!</a:t>
            </a:r>
            <a:endParaRPr lang="pt-BR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O Brasil não tem médicos suficientes </a:t>
            </a:r>
            <a:r>
              <a:rPr lang="pt-BR" b="1" dirty="0" smtClean="0">
                <a:solidFill>
                  <a:srgbClr val="00B050"/>
                </a:solidFill>
              </a:rPr>
              <a:t>nem para atender à demanda da população e hospitais, quanto mais à demanda que seria gerada pelo  Posto Médico ou pelos atestados médicos obrigatórios para ingresso nos estabelecimentos de atividades físicas.</a:t>
            </a:r>
          </a:p>
          <a:p>
            <a:pPr marL="800100" lvl="2" indent="0">
              <a:buNone/>
            </a:pPr>
            <a:r>
              <a:rPr lang="pt-BR" b="1" dirty="0" smtClean="0"/>
              <a:t>Para chegar à média mundial de 3,2 médicos por mil habitantes o Brasil deveria ter 52% mais médicos (207 mil). Hoje há 2,1 médicos por mil habitantes.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563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http://www.cremesp.org.br/library/modulos/demografia_medica_2015/parte_01.pdf</a:t>
            </a:r>
            <a:endParaRPr lang="pt-BR" sz="1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23037" r="27548" b="40745"/>
          <a:stretch/>
        </p:blipFill>
        <p:spPr bwMode="auto">
          <a:xfrm>
            <a:off x="755576" y="2060848"/>
            <a:ext cx="807469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2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http://www.cremesp.org.br/library/modulos/demografia_medica_2015/parte_01.pdf</a:t>
            </a:r>
            <a:endParaRPr lang="pt-BR" sz="1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 t="23776" r="26463" b="43366"/>
          <a:stretch/>
        </p:blipFill>
        <p:spPr bwMode="auto">
          <a:xfrm>
            <a:off x="683567" y="1268760"/>
            <a:ext cx="7791359" cy="301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5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http://www.cremesp.org.br/library/modulos/demografia_medica_2015/parte_01.pdf</a:t>
            </a:r>
            <a:endParaRPr lang="pt-BR" sz="1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t="15891" r="26439" b="20295"/>
          <a:stretch/>
        </p:blipFill>
        <p:spPr bwMode="auto">
          <a:xfrm>
            <a:off x="1259632" y="1484784"/>
            <a:ext cx="6552728" cy="494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00B050"/>
                </a:solidFill>
              </a:rPr>
              <a:t>2. Gerar uma demanda de posto médico em academias (93.000 médicos)  e/ou de atestados médicos para atender pessoas saudáveis que desejam fazer exercícios em qualquer lugar (31.495 médicos para 37% da população ativa) irá agravar a crise de saúde pública em todo o país.</a:t>
            </a:r>
          </a:p>
          <a:p>
            <a:pPr marL="0" indent="0">
              <a:buNone/>
            </a:pPr>
            <a:r>
              <a:rPr lang="pt-BR" b="1" dirty="0" smtClean="0"/>
              <a:t>Hoje, sem esta demanda, o Brasil já precisaria ter 207.000 médicos a mais.</a:t>
            </a:r>
          </a:p>
          <a:p>
            <a:pPr marL="0" indent="0"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3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Demanda de médicos para o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Posto médico: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Seriam necessários 99.471 médicos para atender à demanda desta lei (3 médicos em cada uma das 33.157 academias).</a:t>
            </a:r>
          </a:p>
          <a:p>
            <a:r>
              <a:rPr lang="pt-BR" dirty="0" smtClean="0"/>
              <a:t>Para a demanda especificada (morte súbita cardíaca) o ideal seria empregar cardiologistas.</a:t>
            </a:r>
          </a:p>
          <a:p>
            <a:r>
              <a:rPr lang="pt-BR" dirty="0" smtClean="0"/>
              <a:t>Existem hoje 399.692 médicos no Brasil e apenas 13.420 são cardiologistas.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1268</Words>
  <Application>Microsoft Office PowerPoint</Application>
  <PresentationFormat>Apresentação na tela (4:3)</PresentationFormat>
  <Paragraphs>130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 PL 4667/2016</vt:lpstr>
      <vt:lpstr>Justificativa do autor:</vt:lpstr>
      <vt:lpstr>Observação:</vt:lpstr>
      <vt:lpstr>Apresentação do PowerPoint</vt:lpstr>
      <vt:lpstr>http://www.cremesp.org.br/library/modulos/demografia_medica_2015/parte_01.pdf</vt:lpstr>
      <vt:lpstr>http://www.cremesp.org.br/library/modulos/demografia_medica_2015/parte_01.pdf</vt:lpstr>
      <vt:lpstr>http://www.cremesp.org.br/library/modulos/demografia_medica_2015/parte_01.pdf</vt:lpstr>
      <vt:lpstr>Apresentação do PowerPoint</vt:lpstr>
      <vt:lpstr>Demanda de médicos para o  Posto médico:</vt:lpstr>
      <vt:lpstr>http://www.cremesp.org.br/library/modulos/demografia_medica_2015/parte_01.pdf</vt:lpstr>
      <vt:lpstr>http://www.cremesp.org.br/library/modulos/demografia_medica_2015/parte_01.pdf</vt:lpstr>
      <vt:lpstr>http://www.acadbrasil.com.br/mercado.html</vt:lpstr>
      <vt:lpstr>http://portalarquivos.saude.gov.br/images/pdf/2017/maio/12/Lancamento-resultados-2016.pdf</vt:lpstr>
      <vt:lpstr>Justificativa do relator</vt:lpstr>
      <vt:lpstr>http://www.medicinadoesporte.org.br/wp-content/uploads/2014/10/diretriz_mortesubita_2005.pdf DIRETRIZES da Sociedade Brasileira de Medicina do Esporte :  Morte súbita no Exercício e no Esporte. </vt:lpstr>
      <vt:lpstr>Apresentação do PowerPoint</vt:lpstr>
      <vt:lpstr>http://www.scielo.br/pdf/abc/2014nahead/pt_0066-782X-abc-20140178.pdf</vt:lpstr>
      <vt:lpstr>http://www.scielo.br/pdf/abc/2014nahead/pt_0066-782X-abc-20140178.pdf</vt:lpstr>
      <vt:lpstr>Apresentação do PowerPoint</vt:lpstr>
      <vt:lpstr>Apresentação do PowerPoint</vt:lpstr>
      <vt:lpstr>http://portalarquivos.saude.gov.br/images/pdf/2017/maio/12/Lancamento-resultados-2016.pdf</vt:lpstr>
      <vt:lpstr>http://www.esporte.gov.br/diesporte/2.html</vt:lpstr>
      <vt:lpstr>Apresentação do PowerPoint</vt:lpstr>
      <vt:lpstr>http://www.esporte.gov.br/diesporte/2.html</vt:lpstr>
      <vt:lpstr>Justificativa do relator</vt:lpstr>
      <vt:lpstr>http://189.28.128.100/dab/docs/legislacao/resolucao218_05_05_97.pdf</vt:lpstr>
      <vt:lpstr>Socorros/emergência/RCP  são disciplinas do curso de EF !</vt:lpstr>
      <vt:lpstr>Apresentação do PowerPoint</vt:lpstr>
      <vt:lpstr>Apresentação do PowerPoint</vt:lpstr>
      <vt:lpstr>Concluindo...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MONICA</cp:lastModifiedBy>
  <cp:revision>60</cp:revision>
  <dcterms:created xsi:type="dcterms:W3CDTF">2017-06-05T13:06:47Z</dcterms:created>
  <dcterms:modified xsi:type="dcterms:W3CDTF">2017-06-21T13:44:46Z</dcterms:modified>
</cp:coreProperties>
</file>