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7" r:id="rId3"/>
    <p:sldId id="315" r:id="rId4"/>
    <p:sldId id="320" r:id="rId5"/>
    <p:sldId id="321" r:id="rId6"/>
    <p:sldId id="316" r:id="rId7"/>
    <p:sldId id="317" r:id="rId8"/>
    <p:sldId id="322" r:id="rId9"/>
    <p:sldId id="266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5" d="100"/>
          <a:sy n="95" d="100"/>
        </p:scale>
        <p:origin x="37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59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10FA5-C7B4-4C9D-9A65-35EFF805B874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6199C-6AC2-4C82-824F-8E262A97AC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45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7-2010/2010/Lei/L12202.htm#art1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planalto.gov.br/ccivil_03/_Ato2007-2010/2007/Lei/L11552.htm#art1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De forma simplificada, o funcionamento do programa é assim explicado: (i) as IES assinam Termo de Adesão ao programa e, a cada semestre letivo, detalham os cursos e as vagas que serão ofertadas em seu âmbito; (</a:t>
            </a:r>
            <a:r>
              <a:rPr lang="pt-BR" dirty="0" err="1"/>
              <a:t>ii</a:t>
            </a:r>
            <a:r>
              <a:rPr lang="pt-BR" dirty="0"/>
              <a:t>) o estudante faz, semestralmente, sua pré-inscrição em sistema próprio disponibilizado pelo MEC e, caso seja selecionado em face dos critérios estabelecidos, confirma sua inscrição; (</a:t>
            </a:r>
            <a:r>
              <a:rPr lang="pt-BR" dirty="0" err="1"/>
              <a:t>iii</a:t>
            </a:r>
            <a:r>
              <a:rPr lang="pt-BR" dirty="0"/>
              <a:t>) o estudante comparece ao agente financeiro para formalizar o contrato de financiamento do Fies; (</a:t>
            </a:r>
            <a:r>
              <a:rPr lang="pt-BR" dirty="0" err="1"/>
              <a:t>iv</a:t>
            </a:r>
            <a:r>
              <a:rPr lang="pt-BR" dirty="0"/>
              <a:t>) o FNDE solicita à Secretaria do Tesouro Nacional - STN a emissão de títulos públicos (Certificados Financeiros do Tesouro – Série E) e os repassa mensalmente às IES, como pagamento pelos serviços educacionais prestados; (v) as IES utilizam os títulos públicos para pagar dívidas previdenciárias e/ou tributárias federais; (vi) o FNDE recompra eventuais sobras de títulos com as IES, após a quitação de suas dívidas; (</a:t>
            </a:r>
            <a:r>
              <a:rPr lang="pt-BR" dirty="0" err="1"/>
              <a:t>vii</a:t>
            </a:r>
            <a:r>
              <a:rPr lang="pt-BR" dirty="0"/>
              <a:t>) findo o curso e ultrapassado o período de carência, o beneficiário inicia a amortização do financiamento. </a:t>
            </a:r>
          </a:p>
          <a:p>
            <a:endParaRPr lang="pt-BR" dirty="0"/>
          </a:p>
          <a:p>
            <a:r>
              <a:rPr lang="pt-BR" dirty="0"/>
              <a:t>Segundo informado pelo FNDE, o número de estudantes matriculados no ensino superior com recursos do Fies, que era 185.197 em 2009, passou para 1.863.176 ao final de 2015, ou seja, acréscimo de mais de 900% em seis anos.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714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5558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769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4175" y="393700"/>
            <a:ext cx="5953125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132177" y="4032697"/>
            <a:ext cx="6457791" cy="465311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Lei Orçamentária Anual referente ao exercício de 2014, de R$ 1,64 bilhão, e a dotação final, após os ajustes de créditos adicionais, de R$ 12,3 bilhões.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“No momento da captação da proposta orçamentária de 2014 este </a:t>
            </a:r>
            <a:r>
              <a:rPr lang="pt-BR" dirty="0" err="1"/>
              <a:t>Fnde</a:t>
            </a:r>
            <a:r>
              <a:rPr lang="pt-BR" dirty="0"/>
              <a:t> apresentou ao Ministro do Planejamento uma necessidade total de R$ 12,22 Bilhões para as duas ações do Fies (R$ 11,8 Bilhões, Ação 00IG + R$ 420,0 Milhões, Ação 20RZ).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36. O grande diferencial do crédito extraordinário reside na facilidade de seu manejo pelo Poder Executivo, uma vez que, diferentemente do que ocorre com os créditos suplementares e créditos especiais, sua edição prescinde de prévia autorização legislativa e de indicação dos recursos correspondentes. Nos termos de </a:t>
            </a:r>
            <a:r>
              <a:rPr lang="pt-BR" dirty="0" err="1"/>
              <a:t>Diones</a:t>
            </a:r>
            <a:r>
              <a:rPr lang="pt-BR" dirty="0"/>
              <a:t> Gomes da Rocha e outros, em artigo intitulado “Orçamento Público no Brasil: a utilização do crédito extraordinário como mecanismo de adequação da execução orçamentária brasileira” (</a:t>
            </a:r>
            <a:r>
              <a:rPr lang="pt-BR" i="1" dirty="0"/>
              <a:t>in </a:t>
            </a:r>
            <a:r>
              <a:rPr lang="pt-BR" dirty="0"/>
              <a:t>Revista de Administração da USP, v. 48, pp. 813-827):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4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45" y="6524099"/>
            <a:ext cx="5869381" cy="216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60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4175" y="393700"/>
            <a:ext cx="5953125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132177" y="4032697"/>
            <a:ext cx="6457791" cy="4653110"/>
          </a:xfrm>
        </p:spPr>
        <p:txBody>
          <a:bodyPr/>
          <a:lstStyle/>
          <a:p>
            <a:r>
              <a:rPr lang="pt-BR" b="1" dirty="0"/>
              <a:t>Fases (regras de 14)</a:t>
            </a:r>
          </a:p>
          <a:p>
            <a:r>
              <a:rPr lang="pt-BR" dirty="0"/>
              <a:t>1ª) Utilização - Realização do curso</a:t>
            </a:r>
          </a:p>
          <a:p>
            <a:r>
              <a:rPr lang="pt-BR" dirty="0"/>
              <a:t>2ª) Carência - Após a fase de utilização, é o período de 18 meses contados a partir do mês imediatamente subsequente ao da conclusão do curso</a:t>
            </a:r>
          </a:p>
          <a:p>
            <a:r>
              <a:rPr lang="pt-BR" dirty="0"/>
              <a:t>3ª) Amortização - Após a fase de carência, corresponde a 3 vezes a duração do curso financiado mais 12 meses.</a:t>
            </a:r>
          </a:p>
          <a:p>
            <a:endParaRPr lang="pt-BR" dirty="0"/>
          </a:p>
          <a:p>
            <a:r>
              <a:rPr lang="pt-BR" dirty="0"/>
              <a:t>23,66% possuíam mais de 360 dias de atraso.</a:t>
            </a:r>
          </a:p>
          <a:p>
            <a:endParaRPr lang="pt-BR" dirty="0"/>
          </a:p>
          <a:p>
            <a:r>
              <a:rPr lang="pt-BR" dirty="0"/>
              <a:t>Não havia supervisão dos gestores do FIES quanto À adimplência/inadimplência de</a:t>
            </a:r>
          </a:p>
          <a:p>
            <a:r>
              <a:rPr lang="pt-BR" dirty="0"/>
              <a:t>seus contratos de financiamento. Portanto, é importante que sejam incluídas, no ANS do contrato a ser firmado com os agentes financeiros do FIES, cláusulas que prevejam a elaboração e apresentação ao FNDE de relatórios periódicos de análise de  conjuntura econômica, cenários e tendências acerca do Fundo e dos indicadores de sua inadimplência. </a:t>
            </a:r>
          </a:p>
          <a:p>
            <a:endParaRPr lang="pt-BR" dirty="0"/>
          </a:p>
          <a:p>
            <a:r>
              <a:rPr lang="pt-BR" dirty="0"/>
              <a:t>9.5.2. desenvolva parâmetros para apuração e divulgação, no relatório de gestão anual e em sua página na internet, das taxas de inadimplência e dos indicadores de desempenho;</a:t>
            </a:r>
          </a:p>
          <a:p>
            <a:endParaRPr lang="pt-BR" dirty="0"/>
          </a:p>
          <a:p>
            <a:r>
              <a:rPr lang="pt-BR" dirty="0"/>
              <a:t>Estudo STN estimou que em nível de inadimplência de 40%, com taxa de juros de 3,4% a.a. (financiamentos concedidos  até 2015), “seriam esperados impactos negativos no Resultado Primário em valores maiores que R$ 1 bilhão a partir de 2020 e em 2025 esse impacto seria de cerca de R$ 3 bilhões ”. Caso a inadimplência seja de 60%, o impacto fiscal seria de R$ 2,5 bilhões e R$ 5,1 bilhões, respectivamente, em 2020 e 2025. </a:t>
            </a:r>
          </a:p>
          <a:p>
            <a:endParaRPr lang="pt-BR" dirty="0"/>
          </a:p>
          <a:p>
            <a:r>
              <a:rPr lang="pt-BR" dirty="0"/>
              <a:t>Não obstante essa possibilidade real, os Anexos de Riscos Fiscais das Leis de Diretrizes Orçamentárias não têm contemplado a análise dos riscos fiscais relativos ao Fies.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7920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336450" y="4732074"/>
            <a:ext cx="5781457" cy="5014080"/>
          </a:xfrm>
        </p:spPr>
        <p:txBody>
          <a:bodyPr/>
          <a:lstStyle/>
          <a:p>
            <a:r>
              <a:rPr lang="pt-BR" sz="1000" dirty="0"/>
              <a:t>Lei 10260/2001 – Instituiu o FIES</a:t>
            </a:r>
          </a:p>
          <a:p>
            <a:endParaRPr lang="pt-BR" sz="1000" dirty="0"/>
          </a:p>
          <a:p>
            <a:r>
              <a:rPr lang="pt-BR" sz="1000" dirty="0"/>
              <a:t>V - risco: </a:t>
            </a:r>
            <a:r>
              <a:rPr lang="pt-BR" sz="1000" b="1" dirty="0"/>
              <a:t>os agentes financeiros </a:t>
            </a:r>
            <a:r>
              <a:rPr lang="pt-BR" sz="1000" dirty="0"/>
              <a:t>e as instituições de ensino superior participarão do risco do financiamento nos percentuais de vinte por cento e cinco por cento, respectivamente, sendo considerados devedores solidários nos limites especificados;</a:t>
            </a:r>
          </a:p>
          <a:p>
            <a:endParaRPr lang="pt-BR" sz="1000" dirty="0"/>
          </a:p>
          <a:p>
            <a:r>
              <a:rPr lang="pt-BR" sz="1000" dirty="0">
                <a:hlinkClick r:id="rId3"/>
              </a:rPr>
              <a:t>Lei nº 12.202, de 2010 – altera da 10260</a:t>
            </a:r>
            <a:endParaRPr lang="pt-BR" sz="1000" dirty="0"/>
          </a:p>
          <a:p>
            <a:endParaRPr lang="pt-BR" sz="1000" dirty="0"/>
          </a:p>
          <a:p>
            <a:r>
              <a:rPr lang="pt-BR" sz="1000" dirty="0"/>
              <a:t>VI - risco: as instituições de ensino participarão do risco do financiamento, na condição de devedores solidários, nos seguintes limites percentuais.</a:t>
            </a:r>
          </a:p>
          <a:p>
            <a:endParaRPr lang="pt-BR" sz="1000" dirty="0"/>
          </a:p>
          <a:p>
            <a:r>
              <a:rPr lang="pt-BR" sz="1000" b="1" dirty="0"/>
              <a:t>Com as alterações da Lei 12.202/2010, deixou de haver a participação dos agentes financeiros no risco do financiamento na condição de devedores solidários. </a:t>
            </a:r>
          </a:p>
          <a:p>
            <a:endParaRPr lang="pt-BR" sz="1000" dirty="0"/>
          </a:p>
          <a:p>
            <a:r>
              <a:rPr lang="pt-BR" sz="1000" dirty="0"/>
              <a:t>Se eles (repasses do risco) tivessem ocorrido de forma rotineira, contribuiriam para os resultados do FIES, pois tais recursos e os rendimentos financeiros obtidos poderiam ser utilizados para o pagamento de despesas com a concessão de financiamentos e com a quitação de taxas de administração, tendo em vista o que dispõe a Lei 10.260/2001 sobre as receitas do Fundo:</a:t>
            </a:r>
            <a:br>
              <a:rPr lang="pt-BR" sz="1000" dirty="0"/>
            </a:br>
            <a:r>
              <a:rPr lang="pt-BR" sz="1000" dirty="0"/>
              <a:t>“</a:t>
            </a:r>
            <a:r>
              <a:rPr lang="pt-BR" sz="1000" i="1" dirty="0"/>
              <a:t>Art. 2</a:t>
            </a:r>
            <a:r>
              <a:rPr lang="pt-BR" sz="1000" i="1" u="sng" baseline="30000" dirty="0"/>
              <a:t>o</a:t>
            </a:r>
            <a:r>
              <a:rPr lang="pt-BR" sz="1000" i="1" dirty="0"/>
              <a:t> Constituem receitas do FIES:</a:t>
            </a:r>
            <a:br>
              <a:rPr lang="pt-BR" sz="1000" dirty="0"/>
            </a:br>
            <a:r>
              <a:rPr lang="pt-BR" sz="1000" i="1" dirty="0"/>
              <a:t> </a:t>
            </a:r>
            <a:br>
              <a:rPr lang="pt-BR" sz="1000" dirty="0"/>
            </a:br>
            <a:r>
              <a:rPr lang="pt-BR" sz="1000" i="1" dirty="0"/>
              <a:t>VI - rendimento de aplicações financeiras sobre suas disponibilidades; e</a:t>
            </a:r>
            <a:br>
              <a:rPr lang="pt-BR" sz="1000" dirty="0"/>
            </a:br>
            <a:r>
              <a:rPr lang="pt-BR" sz="1000" i="1" dirty="0"/>
              <a:t> VIII – outras receitas. </a:t>
            </a:r>
            <a:r>
              <a:rPr lang="pt-BR" sz="1000" i="1" dirty="0">
                <a:hlinkClick r:id="rId4"/>
              </a:rPr>
              <a:t>(Incluído pela Lei nº 11.552, de 2007).</a:t>
            </a:r>
            <a:br>
              <a:rPr lang="pt-BR" sz="1000" dirty="0"/>
            </a:br>
            <a:r>
              <a:rPr lang="pt-BR" sz="1000" i="1" dirty="0"/>
              <a:t> </a:t>
            </a:r>
            <a:br>
              <a:rPr lang="pt-BR" sz="1000" dirty="0"/>
            </a:br>
            <a:r>
              <a:rPr lang="pt-BR" sz="1000" i="1" dirty="0"/>
              <a:t>§ 2</a:t>
            </a:r>
            <a:r>
              <a:rPr lang="pt-BR" sz="1000" i="1" u="sng" baseline="30000" dirty="0"/>
              <a:t>o</a:t>
            </a:r>
            <a:r>
              <a:rPr lang="pt-BR" sz="1000" i="1" dirty="0"/>
              <a:t> As disponibilidades de caixa do FIES deverão ser mantidas em depósito na conta única do Tesouro Nacional.</a:t>
            </a:r>
            <a:r>
              <a:rPr lang="pt-BR" sz="1000" dirty="0"/>
              <a:t>”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110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96888" y="309563"/>
            <a:ext cx="5954712" cy="33512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207706" y="3825892"/>
            <a:ext cx="6467232" cy="5738838"/>
          </a:xfrm>
        </p:spPr>
        <p:txBody>
          <a:bodyPr/>
          <a:lstStyle/>
          <a:p>
            <a:r>
              <a:rPr lang="pt-BR" dirty="0"/>
              <a:t>Art. 9º É vedada a inscrição no FIES a estudante:</a:t>
            </a:r>
          </a:p>
          <a:p>
            <a:r>
              <a:rPr lang="pt-BR" dirty="0"/>
              <a:t>I - cuja matrícula acadêmica esteja em situação de trancamento geral de disciplinas no momento da inscrição, conforme disposto no § 2º do art. 1º;</a:t>
            </a:r>
          </a:p>
          <a:p>
            <a:r>
              <a:rPr lang="pt-BR" dirty="0"/>
              <a:t>II - que já tenha sido beneficiado com financiamento do FIES;</a:t>
            </a:r>
          </a:p>
          <a:p>
            <a:r>
              <a:rPr lang="pt-BR" dirty="0"/>
              <a:t>III - inadimplente com o Programa de Crédito Educativo PCE/CREDUC de que trata a Lei nº 8.436, de 25 de junho de 1992;</a:t>
            </a:r>
          </a:p>
          <a:p>
            <a:r>
              <a:rPr lang="pt-BR" b="1" dirty="0"/>
              <a:t>IV - cuja renda familiar mensal bruta seja superior a 20 (vinte) salários mínimos.</a:t>
            </a:r>
          </a:p>
          <a:p>
            <a:endParaRPr lang="pt-BR" dirty="0"/>
          </a:p>
          <a:p>
            <a:r>
              <a:rPr lang="pt-BR" b="1" dirty="0"/>
              <a:t>HOJE - IV - cuja renda familiar mensal bruta per capita seja superior a 3 (três) salários mínimos; </a:t>
            </a:r>
            <a:r>
              <a:rPr lang="pt-BR" b="1" i="1" dirty="0"/>
              <a:t> (Redação dada pela Portaria Normativa 16/2016/MEC)</a:t>
            </a:r>
            <a:endParaRPr lang="pt-BR" b="1" dirty="0"/>
          </a:p>
          <a:p>
            <a:r>
              <a:rPr lang="pt-BR" dirty="0"/>
              <a:t>_____________________________________________________________________</a:t>
            </a:r>
            <a:r>
              <a:rPr lang="pt-BR" i="1" dirty="0"/>
              <a:t>Redações Anteriores</a:t>
            </a:r>
            <a:endParaRPr lang="pt-BR" dirty="0"/>
          </a:p>
          <a:p>
            <a:r>
              <a:rPr lang="pt-BR" dirty="0"/>
              <a:t>VI - beneficiário de bolsa integral do </a:t>
            </a:r>
            <a:r>
              <a:rPr lang="pt-BR" dirty="0" err="1"/>
              <a:t>ProUni</a:t>
            </a:r>
            <a:r>
              <a:rPr lang="pt-BR" dirty="0"/>
              <a:t>; </a:t>
            </a:r>
            <a:r>
              <a:rPr lang="pt-BR" i="1" dirty="0"/>
              <a:t> (Acrescentado pela Portaria Normativa 21/2014/MEC)</a:t>
            </a:r>
            <a:endParaRPr lang="pt-BR" dirty="0"/>
          </a:p>
          <a:p>
            <a:r>
              <a:rPr lang="pt-BR" dirty="0"/>
              <a:t>VII - beneficiário de bolsa parcial do </a:t>
            </a:r>
            <a:r>
              <a:rPr lang="pt-BR" dirty="0" err="1"/>
              <a:t>ProUni</a:t>
            </a:r>
            <a:r>
              <a:rPr lang="pt-BR" dirty="0"/>
              <a:t> em curso ou IES distintos da inscrição no FIES. </a:t>
            </a:r>
            <a:r>
              <a:rPr lang="pt-BR" i="1" dirty="0"/>
              <a:t> (Acrescentado pela Portaria Normativa 21/2014/MEC)</a:t>
            </a:r>
            <a:endParaRPr lang="pt-BR" dirty="0"/>
          </a:p>
          <a:p>
            <a:r>
              <a:rPr lang="pt-BR" dirty="0"/>
              <a:t>VIII - não selecionado em processo seletivo de que trata o art. 1º. </a:t>
            </a:r>
            <a:r>
              <a:rPr lang="pt-BR" i="1" dirty="0"/>
              <a:t> (Acrescentado pela Portaria Normativa 10/2015/MEC)</a:t>
            </a:r>
          </a:p>
          <a:p>
            <a:endParaRPr lang="pt-BR" i="1" dirty="0"/>
          </a:p>
          <a:p>
            <a:r>
              <a:rPr lang="pt-BR" b="1" i="1" dirty="0"/>
              <a:t>RAIS - </a:t>
            </a:r>
            <a:r>
              <a:rPr lang="pt-BR" b="1" dirty="0"/>
              <a:t>Relação Anual de Informações Sociais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280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96888" y="309563"/>
            <a:ext cx="5954712" cy="33512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207706" y="3825892"/>
            <a:ext cx="6467232" cy="5738838"/>
          </a:xfrm>
        </p:spPr>
        <p:txBody>
          <a:bodyPr/>
          <a:lstStyle/>
          <a:p>
            <a:endParaRPr lang="pt-BR" dirty="0"/>
          </a:p>
          <a:p>
            <a:r>
              <a:rPr lang="pt-BR" dirty="0"/>
              <a:t>SINAES</a:t>
            </a:r>
          </a:p>
          <a:p>
            <a:endParaRPr lang="pt-BR" dirty="0"/>
          </a:p>
          <a:p>
            <a:r>
              <a:rPr lang="pt-BR" dirty="0"/>
              <a:t>Os estudantes só podem adquirir financiamento em cursos com conceito SINAES igual</a:t>
            </a:r>
          </a:p>
          <a:p>
            <a:r>
              <a:rPr lang="pt-BR" dirty="0"/>
              <a:t>ou superior a 3. Tal restrição está contida no art. 1º, §1º da Portaria Normativa nº</a:t>
            </a:r>
          </a:p>
          <a:p>
            <a:r>
              <a:rPr lang="pt-BR" dirty="0"/>
              <a:t>01/2010. A aferição do conceito SINAES é estabelecida no Art. 1º, §2º da referida</a:t>
            </a:r>
          </a:p>
          <a:p>
            <a:r>
              <a:rPr lang="pt-BR" dirty="0"/>
              <a:t>Portaria, considerando-se, na ordem:</a:t>
            </a:r>
          </a:p>
          <a:p>
            <a:r>
              <a:rPr lang="pt-BR" b="1" dirty="0"/>
              <a:t>I - o Conceito de Curso (CC);</a:t>
            </a:r>
          </a:p>
          <a:p>
            <a:r>
              <a:rPr lang="pt-BR" b="1" dirty="0"/>
              <a:t>II - o Conceito Preliminar de Curso (CPC), na hipótese de inexistência do CC;</a:t>
            </a:r>
          </a:p>
          <a:p>
            <a:r>
              <a:rPr lang="pt-BR" b="1" dirty="0"/>
              <a:t>III - o conceito obtido pelo curso no Exame Nacional de Desempenho dos Estudantes</a:t>
            </a:r>
          </a:p>
          <a:p>
            <a:r>
              <a:rPr lang="pt-BR" b="1" dirty="0"/>
              <a:t>(ENADE), na hipótese de inexistência do CC e do CPC.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643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6199C-6AC2-4C82-824F-8E262A97ACE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10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66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35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170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975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455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073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388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07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043" y="-63010"/>
            <a:ext cx="12295416" cy="694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0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3737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74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14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8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51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09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409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A0D5A-2612-4CD7-8B15-69DDA54318DC}" type="datetimeFigureOut">
              <a:rPr lang="pt-BR" smtClean="0"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AEBF77-8E63-4BAE-91FD-EAD728F2C0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555629" y="2765317"/>
            <a:ext cx="8868133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FIES</a:t>
            </a:r>
          </a:p>
          <a:p>
            <a:pPr algn="ctr"/>
            <a:endParaRPr lang="pt-BR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Fundo de Financiamento Estudantil</a:t>
            </a:r>
          </a:p>
        </p:txBody>
      </p:sp>
    </p:spTree>
    <p:extLst>
      <p:ext uri="{BB962C8B-B14F-4D97-AF65-F5344CB8AC3E}">
        <p14:creationId xmlns:p14="http://schemas.microsoft.com/office/powerpoint/2010/main" val="417554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82503" y="1035087"/>
            <a:ext cx="9484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AUDITORIAS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739229" y="1612570"/>
            <a:ext cx="10645849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 CGU realiza acompanhamento do FIES regularmente, por meio de auditorias nos órgãos e entidades responsáveis pela execução do programa.</a:t>
            </a:r>
          </a:p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As auditorias visam à avaliação dos controles instituídos para a consecução dos objetivos do programa, sua sustentabilidade, atingimento do público-alvo, gerenciamento de riscos, priorização de cursos ofertados e demais questões que sejam julgadas relevantes.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pt-BR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68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82503" y="1035087"/>
            <a:ext cx="9484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AUDITORIAS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739229" y="1612570"/>
            <a:ext cx="1064584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Apropriação dos principais resultados nos relatórios relativos às gestões de 2010, 2012 e 2014</a:t>
            </a:r>
          </a:p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Auditoria relativa à gestão de 2016 em andamento.</a:t>
            </a:r>
          </a:p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Relatórios são publicados na internet.</a:t>
            </a:r>
          </a:p>
          <a:p>
            <a:pPr marL="742950" indent="-28575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CGU não tem competência constitucional para avaliar a fusão de empresas, no caso específico, de grupos educacionais.</a:t>
            </a:r>
          </a:p>
        </p:txBody>
      </p:sp>
    </p:spTree>
    <p:extLst>
      <p:ext uri="{BB962C8B-B14F-4D97-AF65-F5344CB8AC3E}">
        <p14:creationId xmlns:p14="http://schemas.microsoft.com/office/powerpoint/2010/main" val="353987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0847" y="839579"/>
            <a:ext cx="9484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achados</a:t>
            </a:r>
            <a:endParaRPr lang="pt-BR" sz="2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484579"/>
              </p:ext>
            </p:extLst>
          </p:nvPr>
        </p:nvGraphicFramePr>
        <p:xfrm>
          <a:off x="522514" y="1373335"/>
          <a:ext cx="10731640" cy="53415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2881">
                  <a:extLst>
                    <a:ext uri="{9D8B030D-6E8A-4147-A177-3AD203B41FA5}">
                      <a16:colId xmlns:a16="http://schemas.microsoft.com/office/drawing/2014/main" val="4044743284"/>
                    </a:ext>
                  </a:extLst>
                </a:gridCol>
                <a:gridCol w="6338759">
                  <a:extLst>
                    <a:ext uri="{9D8B030D-6E8A-4147-A177-3AD203B41FA5}">
                      <a16:colId xmlns:a16="http://schemas.microsoft.com/office/drawing/2014/main" val="2396852200"/>
                    </a:ext>
                  </a:extLst>
                </a:gridCol>
              </a:tblGrid>
              <a:tr h="729233"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Achado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Acórdão 2790/2015 – 2ª Câmara e Situação Atual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456114"/>
                  </a:ext>
                </a:extLst>
              </a:tr>
              <a:tr h="4579586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t-BR" sz="2200" dirty="0">
                          <a:solidFill>
                            <a:schemeClr val="bg1"/>
                          </a:solidFill>
                        </a:rPr>
                        <a:t>Dotação orçamentária inicial insuficiente,</a:t>
                      </a: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 complementada por meio de créditos extraordinários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(RA nº 201503636)</a:t>
                      </a: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t-BR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dotações iniciais consignadas ao Fies foram completamente dissociadas da evolução do número dos contratos de financiamento.</a:t>
                      </a:r>
                    </a:p>
                    <a:p>
                      <a:pPr marL="171450" indent="-1714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t-BR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Crédito extraordinário - prescinde de prévia autorização legislativa e de indicação dos recursos correspondentes. 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2200" dirty="0"/>
                        <a:t>Audiência</a:t>
                      </a:r>
                      <a:r>
                        <a:rPr lang="pt-BR" sz="2200" baseline="0" dirty="0"/>
                        <a:t> dos responsáveis (MP e SOF)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2200" dirty="0"/>
                        <a:t>Programação orçamentária mais adequada e limitação da oferta de vagas em função dos recursos a partir de 2015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pt-BR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8156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508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0847" y="839579"/>
            <a:ext cx="9484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achados</a:t>
            </a:r>
            <a:endParaRPr lang="pt-BR" sz="2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298373"/>
              </p:ext>
            </p:extLst>
          </p:nvPr>
        </p:nvGraphicFramePr>
        <p:xfrm>
          <a:off x="822960" y="1373336"/>
          <a:ext cx="9747906" cy="454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90200">
                  <a:extLst>
                    <a:ext uri="{9D8B030D-6E8A-4147-A177-3AD203B41FA5}">
                      <a16:colId xmlns:a16="http://schemas.microsoft.com/office/drawing/2014/main" val="4044743284"/>
                    </a:ext>
                  </a:extLst>
                </a:gridCol>
                <a:gridCol w="5757706">
                  <a:extLst>
                    <a:ext uri="{9D8B030D-6E8A-4147-A177-3AD203B41FA5}">
                      <a16:colId xmlns:a16="http://schemas.microsoft.com/office/drawing/2014/main" val="2396852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Achado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Acórdão 2790/2015 – 2ª Câmara e Situação Atual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6456114"/>
                  </a:ext>
                </a:extLst>
              </a:tr>
              <a:tr h="1473200">
                <a:tc>
                  <a:txBody>
                    <a:bodyPr/>
                    <a:lstStyle/>
                    <a:p>
                      <a:pPr algn="just"/>
                      <a:r>
                        <a:rPr lang="pt-BR" sz="2200" dirty="0">
                          <a:solidFill>
                            <a:schemeClr val="bg1"/>
                          </a:solidFill>
                        </a:rPr>
                        <a:t>Mais de 47% dos contratos em fase</a:t>
                      </a: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 de amortização possuíam atraso no pagamento, em 31/12/2014.</a:t>
                      </a:r>
                    </a:p>
                    <a:p>
                      <a:pPr algn="just"/>
                      <a:endParaRPr lang="pt-BR" sz="2200" baseline="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r>
                        <a:rPr lang="pt-BR" sz="2200" dirty="0">
                          <a:solidFill>
                            <a:schemeClr val="bg1"/>
                          </a:solidFill>
                        </a:rPr>
                        <a:t>Ausência de avaliação</a:t>
                      </a: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 de riscos decorrentes da inadimplência.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(RA nº 201503636)</a:t>
                      </a: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dirty="0"/>
                        <a:t>Determinou ao MEC e FNDE o  </a:t>
                      </a:r>
                      <a:r>
                        <a:rPr lang="pt-BR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monitoramento, a avaliação e as estratégias de atuação quanto aos índices de inadimplência do Fies.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Medidas de transparência (site e Relatório de Gestão) quanto à inadimplência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Indicativo de reformulação das regras do programa</a:t>
                      </a:r>
                      <a:endParaRPr lang="pt-BR" sz="2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99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75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0847" y="839579"/>
            <a:ext cx="9484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achados</a:t>
            </a:r>
            <a:endParaRPr lang="pt-BR" sz="2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500688"/>
              </p:ext>
            </p:extLst>
          </p:nvPr>
        </p:nvGraphicFramePr>
        <p:xfrm>
          <a:off x="811530" y="1517108"/>
          <a:ext cx="10501512" cy="51366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98119">
                  <a:extLst>
                    <a:ext uri="{9D8B030D-6E8A-4147-A177-3AD203B41FA5}">
                      <a16:colId xmlns:a16="http://schemas.microsoft.com/office/drawing/2014/main" val="4044743284"/>
                    </a:ext>
                  </a:extLst>
                </a:gridCol>
                <a:gridCol w="3885561">
                  <a:extLst>
                    <a:ext uri="{9D8B030D-6E8A-4147-A177-3AD203B41FA5}">
                      <a16:colId xmlns:a16="http://schemas.microsoft.com/office/drawing/2014/main" val="2396852200"/>
                    </a:ext>
                  </a:extLst>
                </a:gridCol>
                <a:gridCol w="3917832">
                  <a:extLst>
                    <a:ext uri="{9D8B030D-6E8A-4147-A177-3AD203B41FA5}">
                      <a16:colId xmlns:a16="http://schemas.microsoft.com/office/drawing/2014/main" val="1597508267"/>
                    </a:ext>
                  </a:extLst>
                </a:gridCol>
              </a:tblGrid>
              <a:tr h="379282">
                <a:tc>
                  <a:txBody>
                    <a:bodyPr/>
                    <a:lstStyle/>
                    <a:p>
                      <a:pPr algn="ctr"/>
                      <a:r>
                        <a:rPr lang="pt-BR" sz="1900" dirty="0"/>
                        <a:t>Achado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/>
                        <a:t>Recomendação CGU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/>
                        <a:t>Situação</a:t>
                      </a:r>
                      <a:r>
                        <a:rPr lang="pt-BR" sz="1900" baseline="0" dirty="0"/>
                        <a:t> atual</a:t>
                      </a:r>
                      <a:endParaRPr lang="pt-BR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456114"/>
                  </a:ext>
                </a:extLst>
              </a:tr>
              <a:tr h="4755619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t-BR" sz="1900" dirty="0">
                          <a:solidFill>
                            <a:schemeClr val="bg1"/>
                          </a:solidFill>
                        </a:rPr>
                        <a:t>Falta de repasse do risco de crédito de</a:t>
                      </a:r>
                      <a:r>
                        <a:rPr lang="pt-BR" sz="1900" baseline="0" dirty="0">
                          <a:solidFill>
                            <a:schemeClr val="bg1"/>
                          </a:solidFill>
                        </a:rPr>
                        <a:t> responsabilidade do agente financeiro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t-BR" sz="1900" baseline="0" dirty="0">
                          <a:solidFill>
                            <a:schemeClr val="bg1"/>
                          </a:solidFill>
                        </a:rPr>
                        <a:t>(RA nº 201306221)</a:t>
                      </a:r>
                      <a:endParaRPr lang="pt-BR" sz="19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900" dirty="0"/>
                        <a:t>Apurar junto à CEF o montante devido ao FIES decorrente da falta de repasse de valores atinentes ao risco de crédito de contratos formalizados até</a:t>
                      </a:r>
                      <a:r>
                        <a:rPr lang="pt-BR" sz="1900" baseline="0" dirty="0"/>
                        <a:t> 14/01/2010.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900" baseline="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900" dirty="0"/>
                        <a:t>Adotar as providências necessárias para que o Fundo seja creditado dos valores devidos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900" dirty="0"/>
                        <a:t>Foram efetuados repasses, do valor apurado até 31/12/2015, no montante de R$184,2 milhões (desde 2008)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90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900" dirty="0"/>
                        <a:t>Existe</a:t>
                      </a:r>
                      <a:r>
                        <a:rPr lang="pt-BR" sz="1900" baseline="0" dirty="0"/>
                        <a:t> um valor residual a ser apurado continuamente, porém não existe rotina implementada com tal finalidade, conforme recomendação feita no RA 201306221, confirmada pelo </a:t>
                      </a:r>
                      <a:r>
                        <a:rPr lang="pt-BR" sz="1900" dirty="0"/>
                        <a:t>Acórdão TCU nº 2790/2015-2ª Câmara.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8156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406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0847" y="839579"/>
            <a:ext cx="9484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achados</a:t>
            </a:r>
            <a:endParaRPr lang="pt-BR" sz="2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904523"/>
              </p:ext>
            </p:extLst>
          </p:nvPr>
        </p:nvGraphicFramePr>
        <p:xfrm>
          <a:off x="616688" y="1517108"/>
          <a:ext cx="10696354" cy="4876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8179">
                  <a:extLst>
                    <a:ext uri="{9D8B030D-6E8A-4147-A177-3AD203B41FA5}">
                      <a16:colId xmlns:a16="http://schemas.microsoft.com/office/drawing/2014/main" val="4044743284"/>
                    </a:ext>
                  </a:extLst>
                </a:gridCol>
                <a:gridCol w="3957653">
                  <a:extLst>
                    <a:ext uri="{9D8B030D-6E8A-4147-A177-3AD203B41FA5}">
                      <a16:colId xmlns:a16="http://schemas.microsoft.com/office/drawing/2014/main" val="2396852200"/>
                    </a:ext>
                  </a:extLst>
                </a:gridCol>
                <a:gridCol w="3990522">
                  <a:extLst>
                    <a:ext uri="{9D8B030D-6E8A-4147-A177-3AD203B41FA5}">
                      <a16:colId xmlns:a16="http://schemas.microsoft.com/office/drawing/2014/main" val="1597508267"/>
                    </a:ext>
                  </a:extLst>
                </a:gridCol>
              </a:tblGrid>
              <a:tr h="377661"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Achado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Recomendação CGU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Situação</a:t>
                      </a:r>
                      <a:r>
                        <a:rPr lang="pt-BR" sz="2200" baseline="0" dirty="0"/>
                        <a:t> Atual</a:t>
                      </a:r>
                      <a:endParaRPr lang="pt-B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6456114"/>
                  </a:ext>
                </a:extLst>
              </a:tr>
              <a:tr h="23280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2200" dirty="0">
                          <a:solidFill>
                            <a:schemeClr val="bg1"/>
                          </a:solidFill>
                        </a:rPr>
                        <a:t>Detecção de 258</a:t>
                      </a: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 beneficiários cujas rendas familiares superavam 20 salários mínimos na RAIS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(RA nº 201503636)</a:t>
                      </a: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dirty="0"/>
                        <a:t>Realizar interlocução com outros órgãos públicos que possuam bancos de dados relevantes às rotinas de verificação pretendidas para</a:t>
                      </a:r>
                      <a:r>
                        <a:rPr lang="pt-BR" sz="2200" baseline="0" dirty="0"/>
                        <a:t> o FIES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baseline="0" dirty="0"/>
                        <a:t>Apurar os 258 casos e encerras os contratos, caso pertinente, garantindo ampla defesa e contraditório</a:t>
                      </a:r>
                      <a:endParaRPr lang="pt-B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2200" dirty="0"/>
                        <a:t>Apesar</a:t>
                      </a:r>
                      <a:r>
                        <a:rPr lang="pt-BR" sz="2200" baseline="0" dirty="0"/>
                        <a:t> de interlocuções, cruzamento de dados ainda não foram implementados</a:t>
                      </a:r>
                      <a:endParaRPr lang="pt-BR" sz="220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dirty="0"/>
                        <a:t>Regras de concessão foram modificadas para estabelecer um teto de renda</a:t>
                      </a:r>
                      <a:r>
                        <a:rPr lang="pt-BR" sz="2200" baseline="0" dirty="0"/>
                        <a:t> familiar mensal bruta per capita de 3 salários mínimos.</a:t>
                      </a:r>
                      <a:endParaRPr lang="pt-BR" sz="220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dirty="0"/>
                        <a:t>Diligências efetuadas junto às IES, mas sem apuração definitiva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8156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463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0847" y="839579"/>
            <a:ext cx="9484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achados</a:t>
            </a:r>
            <a:endParaRPr lang="pt-BR" sz="2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22487"/>
              </p:ext>
            </p:extLst>
          </p:nvPr>
        </p:nvGraphicFramePr>
        <p:xfrm>
          <a:off x="616688" y="1826988"/>
          <a:ext cx="10696354" cy="3535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8179">
                  <a:extLst>
                    <a:ext uri="{9D8B030D-6E8A-4147-A177-3AD203B41FA5}">
                      <a16:colId xmlns:a16="http://schemas.microsoft.com/office/drawing/2014/main" val="4044743284"/>
                    </a:ext>
                  </a:extLst>
                </a:gridCol>
                <a:gridCol w="3957653">
                  <a:extLst>
                    <a:ext uri="{9D8B030D-6E8A-4147-A177-3AD203B41FA5}">
                      <a16:colId xmlns:a16="http://schemas.microsoft.com/office/drawing/2014/main" val="2396852200"/>
                    </a:ext>
                  </a:extLst>
                </a:gridCol>
                <a:gridCol w="3990522">
                  <a:extLst>
                    <a:ext uri="{9D8B030D-6E8A-4147-A177-3AD203B41FA5}">
                      <a16:colId xmlns:a16="http://schemas.microsoft.com/office/drawing/2014/main" val="15975082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pt-BR" sz="2200" dirty="0"/>
                        <a:t>Achado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200" dirty="0"/>
                        <a:t>Recomendação CGU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200" dirty="0"/>
                        <a:t>Situação</a:t>
                      </a:r>
                      <a:r>
                        <a:rPr lang="pt-BR" sz="2200" baseline="0" dirty="0"/>
                        <a:t> Atual</a:t>
                      </a:r>
                      <a:endParaRPr lang="pt-B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6456114"/>
                  </a:ext>
                </a:extLst>
              </a:tr>
              <a:tr h="1986599">
                <a:tc>
                  <a:txBody>
                    <a:bodyPr/>
                    <a:lstStyle/>
                    <a:p>
                      <a:pPr algn="just"/>
                      <a:r>
                        <a:rPr lang="pt-BR" sz="2200" dirty="0">
                          <a:solidFill>
                            <a:schemeClr val="bg1"/>
                          </a:solidFill>
                        </a:rPr>
                        <a:t>Oferta</a:t>
                      </a: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 de cursos com conceito SINAES inferior a 3 (319 casos), de acordo com publicação do INEP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aseline="0" dirty="0">
                          <a:solidFill>
                            <a:schemeClr val="bg1"/>
                          </a:solidFill>
                        </a:rPr>
                        <a:t>(RA nº 201503636)</a:t>
                      </a:r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pt-BR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t-BR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Deixar clara e uniforme a indicação da fonte de dados a ser adotada quando da avaliação do conceito dos cursos.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2200" dirty="0"/>
                        <a:t>Publicação da Portaria Normativa MEC nº 5, de 15 de fevereiro de 2017, que estabelece</a:t>
                      </a:r>
                      <a:r>
                        <a:rPr lang="pt-BR" sz="2200" baseline="0" dirty="0"/>
                        <a:t> o cadastro do </a:t>
                      </a:r>
                      <a:r>
                        <a:rPr lang="pt-BR" sz="2200" baseline="0" dirty="0" err="1"/>
                        <a:t>e-MEC</a:t>
                      </a:r>
                      <a:r>
                        <a:rPr lang="pt-BR" sz="2200" baseline="0" dirty="0"/>
                        <a:t> como fonte de consulta dos conceitos.</a:t>
                      </a:r>
                      <a:endParaRPr lang="pt-BR" sz="2200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99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863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75145" y="1848234"/>
            <a:ext cx="948424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b="1" dirty="0"/>
          </a:p>
          <a:p>
            <a:pPr algn="ctr"/>
            <a:r>
              <a:rPr lang="pt-BR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Coordenação-Geral de Auditoria das Áreas de Educação Superior e Profissionalizante</a:t>
            </a:r>
          </a:p>
          <a:p>
            <a:pPr algn="ctr"/>
            <a:r>
              <a:rPr lang="pt-BR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Diretoria de Auditoria de Políticas Sociais I</a:t>
            </a:r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Federal de Controle Interno</a:t>
            </a:r>
          </a:p>
          <a:p>
            <a:pPr algn="ctr"/>
            <a:endParaRPr lang="pt-BR" sz="2200" b="1" dirty="0"/>
          </a:p>
          <a:p>
            <a:pPr algn="ctr"/>
            <a:endParaRPr lang="pt-BR" sz="2200" b="1" dirty="0"/>
          </a:p>
          <a:p>
            <a:pPr algn="ctr"/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54" y="5378622"/>
            <a:ext cx="4560423" cy="147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22147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5398</TotalTime>
  <Words>1610</Words>
  <Application>Microsoft Office PowerPoint</Application>
  <PresentationFormat>Widescreen</PresentationFormat>
  <Paragraphs>131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Cacho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Tático e Operacional da SFC - 2017</dc:title>
  <dc:creator>Bruno Oliveira Barbosa</dc:creator>
  <cp:lastModifiedBy>Lennon Mota Cantanhede</cp:lastModifiedBy>
  <cp:revision>196</cp:revision>
  <cp:lastPrinted>2017-05-11T11:38:24Z</cp:lastPrinted>
  <dcterms:created xsi:type="dcterms:W3CDTF">2016-09-30T20:25:42Z</dcterms:created>
  <dcterms:modified xsi:type="dcterms:W3CDTF">2017-05-11T11:48:33Z</dcterms:modified>
</cp:coreProperties>
</file>