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41" r:id="rId2"/>
    <p:sldId id="442" r:id="rId3"/>
    <p:sldId id="443" r:id="rId4"/>
    <p:sldId id="444" r:id="rId5"/>
    <p:sldId id="445" r:id="rId6"/>
    <p:sldId id="454" r:id="rId7"/>
    <p:sldId id="446" r:id="rId8"/>
    <p:sldId id="447" r:id="rId9"/>
    <p:sldId id="448" r:id="rId10"/>
    <p:sldId id="449" r:id="rId11"/>
    <p:sldId id="450" r:id="rId12"/>
    <p:sldId id="451" r:id="rId13"/>
    <p:sldId id="455" r:id="rId14"/>
    <p:sldId id="452" r:id="rId15"/>
    <p:sldId id="453" r:id="rId16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inton.rocha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1F7"/>
    <a:srgbClr val="055B0F"/>
    <a:srgbClr val="98F967"/>
    <a:srgbClr val="CC0000"/>
    <a:srgbClr val="00E266"/>
    <a:srgbClr val="FF3300"/>
    <a:srgbClr val="F1E7AD"/>
    <a:srgbClr val="FCD3B2"/>
    <a:srgbClr val="FF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162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18"/>
    </p:cViewPr>
  </p:sorterViewPr>
  <p:notesViewPr>
    <p:cSldViewPr>
      <p:cViewPr varScale="1">
        <p:scale>
          <a:sx n="49" d="100"/>
          <a:sy n="49" d="100"/>
        </p:scale>
        <p:origin x="-2910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D8C8C-2380-4176-982C-0C7517969E2F}" type="datetimeFigureOut">
              <a:rPr lang="pt-BR" smtClean="0"/>
              <a:t>16/08/2017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42FAF-A98C-439E-8C02-AAB064739C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063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42E6C-843B-4773-9179-36301AFD296B}" type="datetimeFigureOut">
              <a:rPr lang="pt-BR" smtClean="0"/>
              <a:pPr/>
              <a:t>16/08/2017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4BADE-BE2E-4290-9DF9-1B16233E10A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702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4BADE-BE2E-4290-9DF9-1B16233E10A6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82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4BADE-BE2E-4290-9DF9-1B16233E10A6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4920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4BADE-BE2E-4290-9DF9-1B16233E10A6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4920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4BADE-BE2E-4290-9DF9-1B16233E10A6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7149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4BADE-BE2E-4290-9DF9-1B16233E10A6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82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4BADE-BE2E-4290-9DF9-1B16233E10A6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5628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4BADE-BE2E-4290-9DF9-1B16233E10A6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82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4BADE-BE2E-4290-9DF9-1B16233E10A6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5632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4BADE-BE2E-4290-9DF9-1B16233E10A6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242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4BADE-BE2E-4290-9DF9-1B16233E10A6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1540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4BADE-BE2E-4290-9DF9-1B16233E10A6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0631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4BADE-BE2E-4290-9DF9-1B16233E10A6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4827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9884-CA9E-42E6-82E9-AB65A2D87AAC}" type="datetimeFigureOut">
              <a:rPr lang="pt-BR" smtClean="0"/>
              <a:pPr/>
              <a:t>16/08/2017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6424-65EF-4E0C-BAAE-3CDA741A1F8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9884-CA9E-42E6-82E9-AB65A2D87AAC}" type="datetimeFigureOut">
              <a:rPr lang="pt-BR" smtClean="0"/>
              <a:pPr/>
              <a:t>16/08/2017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6424-65EF-4E0C-BAAE-3CDA741A1F8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9884-CA9E-42E6-82E9-AB65A2D87AAC}" type="datetimeFigureOut">
              <a:rPr lang="pt-BR" smtClean="0"/>
              <a:pPr/>
              <a:t>16/08/2017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6424-65EF-4E0C-BAAE-3CDA741A1F8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9884-CA9E-42E6-82E9-AB65A2D87AAC}" type="datetimeFigureOut">
              <a:rPr lang="pt-BR" smtClean="0"/>
              <a:pPr/>
              <a:t>16/08/2017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6424-65EF-4E0C-BAAE-3CDA741A1F8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9884-CA9E-42E6-82E9-AB65A2D87AAC}" type="datetimeFigureOut">
              <a:rPr lang="pt-BR" smtClean="0"/>
              <a:pPr/>
              <a:t>16/08/2017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6424-65EF-4E0C-BAAE-3CDA741A1F8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9884-CA9E-42E6-82E9-AB65A2D87AAC}" type="datetimeFigureOut">
              <a:rPr lang="pt-BR" smtClean="0"/>
              <a:pPr/>
              <a:t>16/08/2017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6424-65EF-4E0C-BAAE-3CDA741A1F8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9884-CA9E-42E6-82E9-AB65A2D87AAC}" type="datetimeFigureOut">
              <a:rPr lang="pt-BR" smtClean="0"/>
              <a:pPr/>
              <a:t>16/08/2017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6424-65EF-4E0C-BAAE-3CDA741A1F8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9884-CA9E-42E6-82E9-AB65A2D87AAC}" type="datetimeFigureOut">
              <a:rPr lang="pt-BR" smtClean="0"/>
              <a:pPr/>
              <a:t>16/08/2017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6424-65EF-4E0C-BAAE-3CDA741A1F8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9884-CA9E-42E6-82E9-AB65A2D87AAC}" type="datetimeFigureOut">
              <a:rPr lang="pt-BR" smtClean="0"/>
              <a:pPr/>
              <a:t>16/08/2017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6424-65EF-4E0C-BAAE-3CDA741A1F8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9884-CA9E-42E6-82E9-AB65A2D87AAC}" type="datetimeFigureOut">
              <a:rPr lang="pt-BR" smtClean="0"/>
              <a:pPr/>
              <a:t>16/08/2017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6424-65EF-4E0C-BAAE-3CDA741A1F8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9884-CA9E-42E6-82E9-AB65A2D87AAC}" type="datetimeFigureOut">
              <a:rPr lang="pt-BR" smtClean="0"/>
              <a:pPr/>
              <a:t>16/08/2017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86424-65EF-4E0C-BAAE-3CDA741A1F8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E9884-CA9E-42E6-82E9-AB65A2D87AAC}" type="datetimeFigureOut">
              <a:rPr lang="pt-BR" smtClean="0"/>
              <a:pPr/>
              <a:t>16/08/2017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86424-65EF-4E0C-BAAE-3CDA741A1F8B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2060848"/>
            <a:ext cx="9144000" cy="108411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17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800" b="1" dirty="0" smtClean="0">
                <a:solidFill>
                  <a:schemeClr val="bg1"/>
                </a:solidFill>
              </a:rPr>
              <a:t>A cadeia produtiva do cacau e o plano de expansão da produção de Cacau no Brasil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5" name="CaixaDeTexto 9"/>
          <p:cNvSpPr txBox="1">
            <a:spLocks noChangeArrowheads="1"/>
          </p:cNvSpPr>
          <p:nvPr/>
        </p:nvSpPr>
        <p:spPr bwMode="auto">
          <a:xfrm>
            <a:off x="1246378" y="3717032"/>
            <a:ext cx="66512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latin typeface="+mj-lt"/>
                <a:cs typeface="Aharoni" pitchFamily="2" charset="-79"/>
              </a:rPr>
              <a:t>Departamento da Comissão </a:t>
            </a:r>
            <a:r>
              <a:rPr lang="pt-BR" sz="2400" b="1" dirty="0">
                <a:latin typeface="+mj-lt"/>
                <a:cs typeface="Aharoni" pitchFamily="2" charset="-79"/>
              </a:rPr>
              <a:t>Executiva do Plano da </a:t>
            </a:r>
          </a:p>
          <a:p>
            <a:pPr algn="ctr"/>
            <a:r>
              <a:rPr lang="pt-BR" sz="2400" b="1" dirty="0">
                <a:latin typeface="+mj-lt"/>
                <a:cs typeface="Aharoni" pitchFamily="2" charset="-79"/>
              </a:rPr>
              <a:t>Lavoura </a:t>
            </a:r>
            <a:r>
              <a:rPr lang="pt-BR" sz="2400" b="1" dirty="0" smtClean="0">
                <a:latin typeface="+mj-lt"/>
                <a:cs typeface="Aharoni" pitchFamily="2" charset="-79"/>
              </a:rPr>
              <a:t>Cacaueira – CEPLAC</a:t>
            </a:r>
            <a:endParaRPr lang="pt-BR" sz="2400" b="1" dirty="0">
              <a:latin typeface="+mj-lt"/>
              <a:cs typeface="Aharoni" pitchFamily="2" charset="-79"/>
            </a:endParaRPr>
          </a:p>
        </p:txBody>
      </p:sp>
      <p:pic>
        <p:nvPicPr>
          <p:cNvPr id="239619" name="Picture 3" descr="C:\Users\valeska.marques\Documents\Valeska CEPLAC\LOGOS\MAPA GOVERNO FEDE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517"/>
            <a:ext cx="3553692" cy="7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620" name="Picture 4" descr="C:\Users\valeska.marques\Documents\Valeska CEPLAC\LOGOS\Logos\brasao_brasi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5211"/>
            <a:ext cx="575195" cy="62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83568" y="116632"/>
            <a:ext cx="316835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000" b="1" dirty="0" smtClean="0"/>
              <a:t>Secretaria Executiva - SE</a:t>
            </a:r>
          </a:p>
          <a:p>
            <a:r>
              <a:rPr lang="pt-BR" sz="1000" b="1" dirty="0" smtClean="0"/>
              <a:t>Departamento  da Comissão Executiva do Plano da Lavoura Cacaueira - CEPLAC</a:t>
            </a:r>
            <a:endParaRPr lang="pt-BR" sz="10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5589240"/>
            <a:ext cx="9115425" cy="126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1719"/>
            <a:ext cx="9144000" cy="630942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Cacauicultura na Bahia</a:t>
            </a:r>
          </a:p>
        </p:txBody>
      </p:sp>
      <p:grpSp>
        <p:nvGrpSpPr>
          <p:cNvPr id="5" name="Grupo 14"/>
          <p:cNvGrpSpPr/>
          <p:nvPr/>
        </p:nvGrpSpPr>
        <p:grpSpPr>
          <a:xfrm>
            <a:off x="251520" y="692696"/>
            <a:ext cx="8712968" cy="647777"/>
            <a:chOff x="437423" y="37882"/>
            <a:chExt cx="6123924" cy="452844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437423" y="114062"/>
              <a:ext cx="6123924" cy="37666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pt-BR" sz="2400" b="1" dirty="0" smtClean="0">
                  <a:solidFill>
                    <a:schemeClr val="tx1"/>
                  </a:solidFill>
                </a:rPr>
                <a:t>Área Plantada de Cacau – Cacau Cabruca</a:t>
              </a:r>
              <a:endParaRPr lang="pt-BR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461921" y="37882"/>
              <a:ext cx="6074928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tângulo 10"/>
          <p:cNvSpPr/>
          <p:nvPr/>
        </p:nvSpPr>
        <p:spPr>
          <a:xfrm>
            <a:off x="971600" y="1757134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/>
              <a:t>A área total da plantação de cacau na Bahia é de </a:t>
            </a:r>
            <a:r>
              <a:rPr lang="pt-BR" sz="2800" b="1" dirty="0" smtClean="0"/>
              <a:t>439.471 hectares</a:t>
            </a:r>
            <a:r>
              <a:rPr lang="pt-BR" sz="2800" dirty="0" smtClean="0"/>
              <a:t>, dos quais </a:t>
            </a:r>
            <a:r>
              <a:rPr lang="pt-BR" sz="2800" b="1" dirty="0" smtClean="0"/>
              <a:t>mais de 70% é de cacau cabruca</a:t>
            </a:r>
            <a:r>
              <a:rPr lang="pt-BR" sz="2800" dirty="0"/>
              <a:t>.</a:t>
            </a:r>
          </a:p>
        </p:txBody>
      </p:sp>
      <p:pic>
        <p:nvPicPr>
          <p:cNvPr id="3074" name="Picture 2" descr="Resultado de imagem para cacau cabru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596" y="3284984"/>
            <a:ext cx="6433764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7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1719"/>
            <a:ext cx="9144000" cy="630942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Cacauicultura na Bahia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286375" y="692697"/>
            <a:ext cx="8643258" cy="5040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1470" tIns="0" rIns="231470" bIns="0" numCol="1" spcCol="1270" anchor="ctr" anchorCtr="0">
            <a:no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200" b="1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131840" y="3017564"/>
            <a:ext cx="5797793" cy="19236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700" dirty="0" smtClean="0">
                <a:latin typeface="+mj-lt"/>
              </a:rPr>
              <a:t>“</a:t>
            </a:r>
            <a:r>
              <a:rPr lang="pt-BR" sz="1700" b="1" dirty="0">
                <a:latin typeface="+mj-lt"/>
              </a:rPr>
              <a:t>Art. 117</a:t>
            </a:r>
            <a:r>
              <a:rPr lang="pt-BR" sz="1700" dirty="0">
                <a:latin typeface="+mj-lt"/>
              </a:rPr>
              <a:t>-</a:t>
            </a:r>
            <a:r>
              <a:rPr lang="pt-BR" sz="1700" b="1" dirty="0">
                <a:latin typeface="+mj-lt"/>
              </a:rPr>
              <a:t>A</a:t>
            </a:r>
            <a:r>
              <a:rPr lang="pt-BR" sz="1700" dirty="0">
                <a:latin typeface="+mj-lt"/>
              </a:rPr>
              <a:t> - </a:t>
            </a:r>
            <a:r>
              <a:rPr lang="pt-BR" sz="1700" b="1" dirty="0">
                <a:latin typeface="+mj-lt"/>
              </a:rPr>
              <a:t>O cacau cabruca é um sistema agroflorestal (agrossilvicultural) que proporciona benefícios ambientais, econômicos e sociais, manejo, plantio, condução e interferências silviculturais nos elementos arbóreos, serão disciplinados em disposições regulamentares, ouvindo o Órgão Agronômico responsável pela Política Cacaueira da Bahia, a CEPLAC - SUEBA</a:t>
            </a:r>
            <a:r>
              <a:rPr lang="pt-BR" sz="1700" b="1" dirty="0" smtClean="0">
                <a:latin typeface="+mj-lt"/>
              </a:rPr>
              <a:t>.”</a:t>
            </a:r>
            <a:endParaRPr lang="pt-BR" sz="1700" b="1" dirty="0"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02399" y="3042826"/>
            <a:ext cx="25574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Lei nº 12.377, </a:t>
            </a:r>
          </a:p>
          <a:p>
            <a:r>
              <a:rPr lang="pt-BR" b="1" dirty="0" smtClean="0"/>
              <a:t>de 28</a:t>
            </a:r>
            <a:r>
              <a:rPr lang="en-US" b="1" dirty="0" smtClean="0"/>
              <a:t>/12/</a:t>
            </a:r>
            <a:r>
              <a:rPr lang="pt-BR" b="1" dirty="0" smtClean="0"/>
              <a:t>2011</a:t>
            </a:r>
          </a:p>
          <a:p>
            <a:r>
              <a:rPr lang="pt-BR" sz="1700" dirty="0" smtClean="0"/>
              <a:t>Política </a:t>
            </a:r>
            <a:r>
              <a:rPr lang="pt-BR" sz="1700" dirty="0"/>
              <a:t>Estadual de Meio Ambiente e de Proteção à </a:t>
            </a:r>
            <a:r>
              <a:rPr lang="pt-BR" sz="1700" dirty="0" smtClean="0"/>
              <a:t>Biodiversidade. </a:t>
            </a:r>
            <a:endParaRPr lang="pt-BR" sz="1700" dirty="0"/>
          </a:p>
          <a:p>
            <a:endParaRPr lang="pt-BR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32411" y="2492895"/>
            <a:ext cx="8712968" cy="4320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200" b="1" dirty="0">
                <a:solidFill>
                  <a:schemeClr val="tx1"/>
                </a:solidFill>
              </a:rPr>
              <a:t>Manejo do Sistema Cacau Cabruca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131840" y="5196969"/>
            <a:ext cx="5785573" cy="14003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700" b="1" dirty="0"/>
              <a:t>Regulamenta a gestão das florestas e das demais formas de vegetação do Estado da Bahia, a conservação da vegetação nativa, o Cadastro Estadual Florestal de Imóveis Rurais - CEFIR, e dispõe acerca do Programa de Regularização Ambiental dos Imóveis Rurais do Estado da Bahia </a:t>
            </a:r>
            <a:endParaRPr lang="pt-BR" sz="1700" dirty="0">
              <a:latin typeface="+mj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19173" y="5241974"/>
            <a:ext cx="2540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Decreto </a:t>
            </a:r>
            <a:r>
              <a:rPr lang="pt-BR" b="1" dirty="0"/>
              <a:t>n</a:t>
            </a:r>
            <a:r>
              <a:rPr lang="pt-BR" b="1" dirty="0" smtClean="0"/>
              <a:t>º 15.180,</a:t>
            </a:r>
          </a:p>
          <a:p>
            <a:r>
              <a:rPr lang="pt-BR" b="1" dirty="0" smtClean="0"/>
              <a:t> de 02/06/2014</a:t>
            </a:r>
            <a:endParaRPr lang="pt-BR" dirty="0"/>
          </a:p>
          <a:p>
            <a:endParaRPr lang="pt-BR" dirty="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251520" y="770611"/>
            <a:ext cx="8712968" cy="4320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200" b="1" dirty="0" smtClean="0">
                <a:solidFill>
                  <a:schemeClr val="tx1"/>
                </a:solidFill>
              </a:rPr>
              <a:t>Política Estadual de Pagamento por Serviços Ambientais</a:t>
            </a:r>
            <a:endParaRPr lang="pt-BR" sz="2200" b="1" dirty="0">
              <a:solidFill>
                <a:schemeClr val="tx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149077" y="1340768"/>
            <a:ext cx="576064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600" b="1" dirty="0"/>
              <a:t>Institui a Política Estadual de Pagamento por Serviços Ambientais, o Programa </a:t>
            </a:r>
            <a:r>
              <a:rPr lang="pt-BR" sz="1600" b="1" dirty="0" smtClean="0"/>
              <a:t>Estadual de </a:t>
            </a:r>
            <a:r>
              <a:rPr lang="pt-BR" sz="1600" b="1" dirty="0"/>
              <a:t>Pagamento por Serviços Ambientais e dá outras providências.</a:t>
            </a:r>
            <a:endParaRPr lang="pt-BR" sz="1700" dirty="0">
              <a:latin typeface="+mj-l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69560" y="1346692"/>
            <a:ext cx="1892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Lei nº 13.223,</a:t>
            </a:r>
          </a:p>
          <a:p>
            <a:r>
              <a:rPr lang="pt-BR" b="1" dirty="0" smtClean="0"/>
              <a:t>de 12/01/2015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195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1719"/>
            <a:ext cx="9144000" cy="630942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Cacauicultura na Bahia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2339752" y="-711587"/>
            <a:ext cx="8643258" cy="6477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1470" tIns="0" rIns="231470" bIns="0" numCol="1" spcCol="1270" anchor="ctr" anchorCtr="0">
            <a:no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200" b="1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977654" y="1700808"/>
            <a:ext cx="580796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Dispõe </a:t>
            </a:r>
            <a:r>
              <a:rPr lang="pt-BR" b="1" dirty="0"/>
              <a:t>sobre os critérios e </a:t>
            </a:r>
            <a:r>
              <a:rPr lang="pt-BR" b="1" dirty="0" smtClean="0"/>
              <a:t>procedimentos para </a:t>
            </a:r>
            <a:r>
              <a:rPr lang="pt-BR" b="1" dirty="0"/>
              <a:t>concessão da Autorização de Manejo da Cabruca - AMC </a:t>
            </a:r>
            <a:endParaRPr lang="pt-BR" b="1" dirty="0"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86375" y="1700808"/>
            <a:ext cx="2629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Portaria </a:t>
            </a:r>
            <a:r>
              <a:rPr lang="pt-BR" b="1" dirty="0" smtClean="0"/>
              <a:t>nº 10.225,</a:t>
            </a:r>
          </a:p>
          <a:p>
            <a:r>
              <a:rPr lang="pt-BR" b="1" dirty="0" smtClean="0"/>
              <a:t>de 19/08/2015 - INEMA</a:t>
            </a:r>
            <a:endParaRPr lang="pt-BR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32411" y="801964"/>
            <a:ext cx="8712968" cy="5388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Manejo do Sistema Cacau Cabruca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654" y="2708920"/>
            <a:ext cx="5842818" cy="40046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286376" y="3573016"/>
            <a:ext cx="2485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Autorização de Manejo da Cabruca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2422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1719"/>
            <a:ext cx="9144000" cy="630942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Cacauicultura na Bahia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2339752" y="-711587"/>
            <a:ext cx="8643258" cy="6477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1470" tIns="0" rIns="231470" bIns="0" numCol="1" spcCol="1270" anchor="ctr" anchorCtr="0">
            <a:no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200" b="1" dirty="0">
              <a:solidFill>
                <a:schemeClr val="tx1"/>
              </a:solidFill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453756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 may contain: sky and outdo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492896"/>
            <a:ext cx="583407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ubtítulo 2"/>
          <p:cNvSpPr txBox="1">
            <a:spLocks/>
          </p:cNvSpPr>
          <p:nvPr/>
        </p:nvSpPr>
        <p:spPr>
          <a:xfrm>
            <a:off x="5076056" y="2420888"/>
            <a:ext cx="381642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Centro de Formação em Ciências e Tecnologias Agroflorestais</a:t>
            </a:r>
            <a:r>
              <a:rPr lang="pt-BR" b="1" dirty="0" smtClean="0"/>
              <a:t> </a:t>
            </a:r>
            <a:endParaRPr lang="pt-BR" b="1" dirty="0"/>
          </a:p>
        </p:txBody>
      </p:sp>
      <p:sp>
        <p:nvSpPr>
          <p:cNvPr id="28" name="Subtítulo 2"/>
          <p:cNvSpPr txBox="1">
            <a:spLocks/>
          </p:cNvSpPr>
          <p:nvPr/>
        </p:nvSpPr>
        <p:spPr>
          <a:xfrm>
            <a:off x="5364088" y="3429000"/>
            <a:ext cx="3269268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</a:rPr>
              <a:t>Núcleo Pedagógico na CEPLAC</a:t>
            </a:r>
            <a:r>
              <a:rPr lang="pt-BR" dirty="0" smtClean="0"/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71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1719"/>
            <a:ext cx="9144000" cy="630942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Cacauicultura na Bahia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2339752" y="-711587"/>
            <a:ext cx="8643258" cy="6477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1470" tIns="0" rIns="231470" bIns="0" numCol="1" spcCol="1270" anchor="ctr" anchorCtr="0">
            <a:no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200" b="1" dirty="0">
              <a:solidFill>
                <a:schemeClr val="tx1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32411" y="801964"/>
            <a:ext cx="8712968" cy="7548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pt-BR" sz="2400" b="1" dirty="0" smtClean="0">
                <a:solidFill>
                  <a:schemeClr val="tx1"/>
                </a:solidFill>
              </a:rPr>
              <a:t> 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32411" y="1687741"/>
            <a:ext cx="871296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b="1" dirty="0" smtClean="0"/>
              <a:t>O </a:t>
            </a:r>
            <a:r>
              <a:rPr lang="pt-BR" sz="1700" b="1" dirty="0"/>
              <a:t>PCTSul é uma iniciativa do Comitê de Instituições Públicas de Ciência, Tecnologia e Inovação do estado da Bahia, formado em 2013, por cinco instituições: UFSB, UESC, CEPLAC, </a:t>
            </a:r>
            <a:r>
              <a:rPr lang="pt-BR" sz="1700" b="1" dirty="0" smtClean="0"/>
              <a:t>IFBA, </a:t>
            </a:r>
            <a:r>
              <a:rPr lang="pt-BR" sz="1700" b="1" dirty="0" err="1" smtClean="0"/>
              <a:t>IFBaiano</a:t>
            </a:r>
            <a:r>
              <a:rPr lang="pt-BR" sz="1700" b="1" dirty="0" smtClean="0"/>
              <a:t> e iniciativa privada.</a:t>
            </a:r>
            <a:endParaRPr lang="pt-BR" sz="1700" dirty="0"/>
          </a:p>
        </p:txBody>
      </p:sp>
      <p:sp>
        <p:nvSpPr>
          <p:cNvPr id="7" name="Retângulo 6"/>
          <p:cNvSpPr/>
          <p:nvPr/>
        </p:nvSpPr>
        <p:spPr>
          <a:xfrm>
            <a:off x="232410" y="2639814"/>
            <a:ext cx="87129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latin typeface="+mj-lt"/>
              </a:rPr>
              <a:t>As </a:t>
            </a:r>
            <a:r>
              <a:rPr lang="pt-BR" sz="1600" dirty="0" smtClean="0">
                <a:latin typeface="+mj-lt"/>
              </a:rPr>
              <a:t>área de Biotecnologia e Alimentos </a:t>
            </a:r>
            <a:r>
              <a:rPr lang="pt-BR" sz="1600" dirty="0">
                <a:latin typeface="+mj-lt"/>
              </a:rPr>
              <a:t>do PCTSul </a:t>
            </a:r>
            <a:r>
              <a:rPr lang="pt-BR" sz="1600" dirty="0" smtClean="0">
                <a:latin typeface="+mj-lt"/>
              </a:rPr>
              <a:t>tem </a:t>
            </a:r>
            <a:r>
              <a:rPr lang="pt-BR" sz="1600" dirty="0">
                <a:latin typeface="+mj-lt"/>
              </a:rPr>
              <a:t>como foco a cadeia produtiva do cacau, </a:t>
            </a:r>
            <a:r>
              <a:rPr lang="pt-BR" sz="1600" dirty="0" smtClean="0">
                <a:latin typeface="+mj-lt"/>
              </a:rPr>
              <a:t>por meio </a:t>
            </a:r>
            <a:r>
              <a:rPr lang="pt-BR" sz="1600" b="1" dirty="0" smtClean="0">
                <a:latin typeface="+mj-lt"/>
              </a:rPr>
              <a:t>Centro de Inovação do Cacau – CIC</a:t>
            </a:r>
            <a:r>
              <a:rPr lang="pt-BR" sz="1600" dirty="0" smtClean="0">
                <a:latin typeface="+mj-lt"/>
              </a:rPr>
              <a:t>, elemento </a:t>
            </a:r>
            <a:r>
              <a:rPr lang="pt-BR" sz="1600" dirty="0">
                <a:latin typeface="+mj-lt"/>
              </a:rPr>
              <a:t>estratégico na valorização efetiva da amêndoa e do chocolate brasileiros, com a missão de construir, consolidar e difundir conhecimento sobre o cacau e o chocolate de qualidade, com foco na melhora da produtividade, qualidade e rastreabilidade das amêndoas. </a:t>
            </a:r>
            <a:endParaRPr lang="pt-BR" sz="1600" dirty="0"/>
          </a:p>
        </p:txBody>
      </p:sp>
      <p:grpSp>
        <p:nvGrpSpPr>
          <p:cNvPr id="11" name="Agrupar 13"/>
          <p:cNvGrpSpPr/>
          <p:nvPr/>
        </p:nvGrpSpPr>
        <p:grpSpPr>
          <a:xfrm>
            <a:off x="-272263" y="4295206"/>
            <a:ext cx="2900047" cy="2364498"/>
            <a:chOff x="86149" y="3684518"/>
            <a:chExt cx="5270537" cy="2743692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14" b="100000" l="9722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6149" y="3768074"/>
              <a:ext cx="4867295" cy="2660136"/>
            </a:xfrm>
            <a:prstGeom prst="rect">
              <a:avLst/>
            </a:prstGeom>
          </p:spPr>
        </p:pic>
        <p:sp>
          <p:nvSpPr>
            <p:cNvPr id="14" name="Retângulo 13"/>
            <p:cNvSpPr/>
            <p:nvPr/>
          </p:nvSpPr>
          <p:spPr>
            <a:xfrm>
              <a:off x="739349" y="3684518"/>
              <a:ext cx="4617337" cy="4107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Biotecnologia e Alimentos</a:t>
              </a:r>
              <a:endParaRPr lang="pt-BR" sz="17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2777093" y="4293096"/>
            <a:ext cx="2298963" cy="2232248"/>
            <a:chOff x="3840812" y="3641206"/>
            <a:chExt cx="4133528" cy="2507124"/>
          </a:xfrm>
        </p:grpSpPr>
        <p:sp>
          <p:nvSpPr>
            <p:cNvPr id="16" name="Retângulo 15"/>
            <p:cNvSpPr/>
            <p:nvPr/>
          </p:nvSpPr>
          <p:spPr>
            <a:xfrm>
              <a:off x="3840812" y="3641206"/>
              <a:ext cx="4133528" cy="3975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Cadeias  </a:t>
              </a:r>
              <a:r>
                <a:rPr lang="pt-BR" sz="1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Agro-florestais</a:t>
              </a:r>
              <a:endParaRPr lang="pt-BR" sz="17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90236" y="4348105"/>
              <a:ext cx="3167687" cy="1800225"/>
            </a:xfrm>
            <a:prstGeom prst="rect">
              <a:avLst/>
            </a:prstGeom>
          </p:spPr>
        </p:pic>
      </p:grpSp>
      <p:grpSp>
        <p:nvGrpSpPr>
          <p:cNvPr id="18" name="Agrupar 15"/>
          <p:cNvGrpSpPr/>
          <p:nvPr/>
        </p:nvGrpSpPr>
        <p:grpSpPr>
          <a:xfrm>
            <a:off x="5123276" y="4293096"/>
            <a:ext cx="1896996" cy="2264044"/>
            <a:chOff x="6493662" y="3645024"/>
            <a:chExt cx="2529328" cy="2264044"/>
          </a:xfrm>
        </p:grpSpPr>
        <p:sp>
          <p:nvSpPr>
            <p:cNvPr id="19" name="Retângulo 18"/>
            <p:cNvSpPr/>
            <p:nvPr/>
          </p:nvSpPr>
          <p:spPr>
            <a:xfrm>
              <a:off x="7166917" y="3645024"/>
              <a:ext cx="1280008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Logística</a:t>
              </a:r>
              <a:endParaRPr lang="pt-BR" sz="17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93662" y="4624330"/>
              <a:ext cx="2529328" cy="1284738"/>
            </a:xfrm>
            <a:prstGeom prst="rect">
              <a:avLst/>
            </a:prstGeom>
          </p:spPr>
        </p:pic>
      </p:grpSp>
      <p:grpSp>
        <p:nvGrpSpPr>
          <p:cNvPr id="21" name="Agrupar 16"/>
          <p:cNvGrpSpPr/>
          <p:nvPr/>
        </p:nvGrpSpPr>
        <p:grpSpPr>
          <a:xfrm>
            <a:off x="6897081" y="4320480"/>
            <a:ext cx="2283431" cy="2492896"/>
            <a:chOff x="9169467" y="3645021"/>
            <a:chExt cx="3044575" cy="2520280"/>
          </a:xfrm>
        </p:grpSpPr>
        <p:sp>
          <p:nvSpPr>
            <p:cNvPr id="22" name="Retângulo 21"/>
            <p:cNvSpPr/>
            <p:nvPr/>
          </p:nvSpPr>
          <p:spPr>
            <a:xfrm>
              <a:off x="10184524" y="3645021"/>
              <a:ext cx="4791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TI</a:t>
              </a:r>
              <a:endParaRPr lang="pt-BR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69467" y="4338556"/>
              <a:ext cx="3044575" cy="1826745"/>
            </a:xfrm>
            <a:prstGeom prst="rect">
              <a:avLst/>
            </a:prstGeom>
          </p:spPr>
        </p:pic>
      </p:grpSp>
      <p:sp>
        <p:nvSpPr>
          <p:cNvPr id="24" name="Retângulo 23"/>
          <p:cNvSpPr/>
          <p:nvPr/>
        </p:nvSpPr>
        <p:spPr>
          <a:xfrm>
            <a:off x="232411" y="836712"/>
            <a:ext cx="8712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Parque Científico e Tecnológico do Sul da Bahia – </a:t>
            </a:r>
            <a:r>
              <a:rPr lang="pt-BR" sz="20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PCTSul</a:t>
            </a:r>
            <a:endParaRPr lang="pt-BR" sz="20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r>
              <a:rPr lang="pt-BR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 Parque da Sustentabilidade</a:t>
            </a:r>
            <a:endParaRPr lang="pt-BR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3779912" y="3789040"/>
            <a:ext cx="1289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VOCAÇÕES:</a:t>
            </a:r>
          </a:p>
        </p:txBody>
      </p:sp>
    </p:spTree>
    <p:extLst>
      <p:ext uri="{BB962C8B-B14F-4D97-AF65-F5344CB8AC3E}">
        <p14:creationId xmlns:p14="http://schemas.microsoft.com/office/powerpoint/2010/main" val="19866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1719"/>
            <a:ext cx="9144000" cy="630942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DESAFIOS</a:t>
            </a:r>
            <a:endParaRPr lang="pt-BR" sz="35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339752" y="-711587"/>
            <a:ext cx="8643258" cy="6477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1470" tIns="0" rIns="231470" bIns="0" numCol="1" spcCol="1270" anchor="ctr" anchorCtr="0">
            <a:no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2200" b="1" dirty="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3568" y="1333217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/>
              <a:t>Deixar de importar amêndoas de cacau, atendendo a plataforma da indústria na Bahia, reduzindo os riscos fitossanitários. E buscar a expansão da planta industrial para o bioma da floresta amazônica.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179512" y="141277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Seta para a direita 9"/>
          <p:cNvSpPr/>
          <p:nvPr/>
        </p:nvSpPr>
        <p:spPr>
          <a:xfrm>
            <a:off x="179512" y="2993068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3568" y="293713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/>
              <a:t>Expandir a tecnologia de chocolate “gourmet” para o bioma da floresta amazônica.</a:t>
            </a:r>
          </a:p>
        </p:txBody>
      </p:sp>
      <p:sp>
        <p:nvSpPr>
          <p:cNvPr id="14" name="Seta para a direita 13"/>
          <p:cNvSpPr/>
          <p:nvPr/>
        </p:nvSpPr>
        <p:spPr>
          <a:xfrm>
            <a:off x="214097" y="4365104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83568" y="422108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/>
              <a:t>Modelar uma CEPLAC hodierna, participativa, em rede de parcerias na era digital .</a:t>
            </a:r>
            <a:endParaRPr lang="pt-BR" sz="2000" b="1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2006"/>
            <a:ext cx="9144000" cy="12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27384"/>
            <a:ext cx="9144000" cy="630942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A Instituição CEPLAC</a:t>
            </a:r>
            <a:endParaRPr lang="pt-BR" sz="3500" b="1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1520" y="2505090"/>
            <a:ext cx="864096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A </a:t>
            </a:r>
            <a:r>
              <a:rPr lang="pt-BR" sz="2000" b="1" dirty="0"/>
              <a:t>Ceplac </a:t>
            </a:r>
            <a:r>
              <a:rPr lang="pt-BR" sz="2000" b="1" dirty="0" smtClean="0"/>
              <a:t>possui  inserção </a:t>
            </a:r>
            <a:r>
              <a:rPr lang="pt-BR" sz="2000" b="1" dirty="0"/>
              <a:t>produtiva nos dois principais </a:t>
            </a:r>
            <a:r>
              <a:rPr lang="pt-BR" sz="2000" b="1" dirty="0" smtClean="0"/>
              <a:t>biomas </a:t>
            </a:r>
            <a:r>
              <a:rPr lang="pt-BR" sz="2000" b="1" dirty="0"/>
              <a:t>de mata e floresta do país – a Mata Atlântica e a Floresta Amazônica</a:t>
            </a:r>
            <a:r>
              <a:rPr lang="pt-BR" b="1" dirty="0"/>
              <a:t>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1520" y="692697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Departamento da </a:t>
            </a:r>
            <a:r>
              <a:rPr lang="pt-BR" sz="2000" dirty="0"/>
              <a:t>Secretaria Executiva do Ministério da Agricultura, Pecuária e </a:t>
            </a:r>
            <a:r>
              <a:rPr lang="pt-BR" sz="2000" dirty="0" smtClean="0"/>
              <a:t>Abastecimento. Atua </a:t>
            </a:r>
            <a:r>
              <a:rPr lang="pt-BR" sz="2000" dirty="0"/>
              <a:t>na área de pesquisa e desenvolvimento científico e tecnológico como Instituição de Ciência e Tecnologia (ICT</a:t>
            </a:r>
            <a:r>
              <a:rPr lang="pt-BR" sz="2000" dirty="0" smtClean="0"/>
              <a:t>).</a:t>
            </a: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323528" y="3789040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Dentre </a:t>
            </a:r>
            <a:r>
              <a:rPr lang="pt-BR" sz="2000" dirty="0" smtClean="0"/>
              <a:t>as suas </a:t>
            </a:r>
            <a:r>
              <a:rPr lang="pt-BR" sz="2000" dirty="0"/>
              <a:t>competências </a:t>
            </a:r>
            <a:r>
              <a:rPr lang="pt-BR" sz="2000" dirty="0" smtClean="0"/>
              <a:t>destaca-se </a:t>
            </a:r>
            <a:r>
              <a:rPr lang="pt-BR" sz="2000" dirty="0"/>
              <a:t>a promoção do desenvolvimento rural sustentável das regiões produtoras de cacau e sistemas agroflorestais do Brasil, por meio de pesquisa e desenvolvimento, transferência de tecnologia e organização da </a:t>
            </a:r>
            <a:r>
              <a:rPr lang="pt-BR" sz="2000" dirty="0" smtClean="0"/>
              <a:t>produção</a:t>
            </a:r>
            <a:r>
              <a:rPr lang="pt-BR" sz="2000" dirty="0"/>
              <a:t> </a:t>
            </a:r>
            <a:r>
              <a:rPr lang="pt-BR" sz="2000" dirty="0" smtClean="0"/>
              <a:t>nos biomas Mata Atlântica e Floresta Amazônica.</a:t>
            </a: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5589240"/>
            <a:ext cx="9115425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2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583" y="-44156"/>
            <a:ext cx="9144000" cy="553998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Evolução da Produção de Cacau - Bahia e Pará</a:t>
            </a:r>
            <a:endParaRPr lang="pt-BR" sz="3000" b="1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405108"/>
              </p:ext>
            </p:extLst>
          </p:nvPr>
        </p:nvGraphicFramePr>
        <p:xfrm>
          <a:off x="1342244" y="689686"/>
          <a:ext cx="6254092" cy="3459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4452"/>
                <a:gridCol w="2084452"/>
                <a:gridCol w="2085188"/>
              </a:tblGrid>
              <a:tr h="384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ANO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BAHIA  (ton)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PARÁ  (ton)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84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148.254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59.537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2011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156.289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63.799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2012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159.432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67.299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2013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152.592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79.727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2014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161.096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100.293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2015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153.257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105.914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2016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116.122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85.826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TOTAL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1.047.042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562.395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1331640" y="4149080"/>
            <a:ext cx="1557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/>
              <a:t>Fonte: IBGE-SIDRA</a:t>
            </a:r>
            <a:endParaRPr lang="pt-BR" sz="1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5733256"/>
            <a:ext cx="9115425" cy="122413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07504" y="4686235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latin typeface="Arial" panose="020B0604020202020204" pitchFamily="34" charset="0"/>
                <a:ea typeface="Calibri" panose="020F0502020204030204" pitchFamily="34" charset="0"/>
              </a:rPr>
              <a:t>No bioma Floresta Amazônica, a cacauicultura tornou-se uma Ilha de </a:t>
            </a:r>
            <a:r>
              <a:rPr lang="pt-BR" sz="16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Excelência. No mês de </a:t>
            </a:r>
            <a:r>
              <a:rPr lang="pt-BR" sz="1600" b="1" dirty="0">
                <a:latin typeface="Arial" panose="020B0604020202020204" pitchFamily="34" charset="0"/>
                <a:ea typeface="Calibri" panose="020F0502020204030204" pitchFamily="34" charset="0"/>
              </a:rPr>
              <a:t>julho de 2017 o </a:t>
            </a:r>
            <a:r>
              <a:rPr lang="pt-BR" sz="16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estado </a:t>
            </a:r>
            <a:r>
              <a:rPr lang="pt-BR" sz="1600" b="1" dirty="0">
                <a:latin typeface="Arial" panose="020B0604020202020204" pitchFamily="34" charset="0"/>
                <a:ea typeface="Calibri" panose="020F0502020204030204" pitchFamily="34" charset="0"/>
              </a:rPr>
              <a:t>do Pará entregou mais toneladas de amêndoas de cacau para a indústria nacional do que o Estado da </a:t>
            </a:r>
            <a:r>
              <a:rPr lang="pt-BR" sz="16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Bahia.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6809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27384"/>
            <a:ext cx="9144000" cy="630942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Ações Estruturantes</a:t>
            </a:r>
            <a:endParaRPr lang="pt-BR" sz="3500" b="1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5" name="Grupo 14"/>
          <p:cNvGrpSpPr/>
          <p:nvPr/>
        </p:nvGrpSpPr>
        <p:grpSpPr>
          <a:xfrm>
            <a:off x="251520" y="692696"/>
            <a:ext cx="8712968" cy="647777"/>
            <a:chOff x="437423" y="37882"/>
            <a:chExt cx="6123924" cy="452844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437423" y="114062"/>
              <a:ext cx="6123924" cy="25169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461921" y="37882"/>
              <a:ext cx="6074928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200" b="1" dirty="0" smtClean="0">
                  <a:solidFill>
                    <a:schemeClr val="tx1"/>
                  </a:solidFill>
                </a:rPr>
                <a:t>Plano Safra 2017/2018</a:t>
              </a:r>
              <a:endParaRPr lang="pt-BR" sz="2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251520" y="1340473"/>
            <a:ext cx="8678113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700" dirty="0"/>
              <a:t>O Plano Safra Agrícola Pecuário 2017/2018 </a:t>
            </a:r>
            <a:r>
              <a:rPr lang="pt-BR" sz="1700" dirty="0" smtClean="0"/>
              <a:t>inclui o </a:t>
            </a:r>
            <a:r>
              <a:rPr lang="pt-BR" sz="1700" dirty="0"/>
              <a:t>cacau </a:t>
            </a:r>
            <a:r>
              <a:rPr lang="pt-BR" sz="1700" dirty="0" smtClean="0"/>
              <a:t>como cultura de restauro </a:t>
            </a:r>
            <a:r>
              <a:rPr lang="pt-BR" sz="1700" dirty="0"/>
              <a:t>florestal em todos os biomas no sistema de Agricultura de Baixo Carbono – Programa ABC, com </a:t>
            </a:r>
            <a:r>
              <a:rPr lang="pt-BR" sz="1700" dirty="0" smtClean="0"/>
              <a:t>2,13 bilhões de reais </a:t>
            </a:r>
            <a:r>
              <a:rPr lang="pt-BR" sz="1600" dirty="0" smtClean="0"/>
              <a:t>em </a:t>
            </a:r>
            <a:r>
              <a:rPr lang="pt-BR" sz="1600" dirty="0"/>
              <a:t>crédito de investimento para a implantação, melhoramento e manutenção de suas lavouras em sistemas florestais ou </a:t>
            </a:r>
            <a:r>
              <a:rPr lang="pt-BR" sz="1600" dirty="0" smtClean="0"/>
              <a:t>agroflorestais.</a:t>
            </a:r>
            <a:endParaRPr lang="pt-BR" sz="1700" dirty="0"/>
          </a:p>
        </p:txBody>
      </p:sp>
      <p:grpSp>
        <p:nvGrpSpPr>
          <p:cNvPr id="10" name="Grupo 14"/>
          <p:cNvGrpSpPr/>
          <p:nvPr/>
        </p:nvGrpSpPr>
        <p:grpSpPr>
          <a:xfrm>
            <a:off x="213155" y="2565199"/>
            <a:ext cx="8712968" cy="647777"/>
            <a:chOff x="437423" y="37882"/>
            <a:chExt cx="6123924" cy="452844"/>
          </a:xfrm>
        </p:grpSpPr>
        <p:sp>
          <p:nvSpPr>
            <p:cNvPr id="11" name="Retângulo de cantos arredondados 10"/>
            <p:cNvSpPr/>
            <p:nvPr/>
          </p:nvSpPr>
          <p:spPr>
            <a:xfrm>
              <a:off x="437423" y="112517"/>
              <a:ext cx="6123924" cy="32787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461921" y="37882"/>
              <a:ext cx="6074928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281325" y="2638073"/>
            <a:ext cx="52300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 smtClean="0"/>
              <a:t>  Portaria </a:t>
            </a:r>
            <a:r>
              <a:rPr lang="pt-BR" sz="2200" b="1" dirty="0"/>
              <a:t>n.º 1.258, de 1º de junho de 2017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86375" y="3082315"/>
            <a:ext cx="863974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dirty="0" smtClean="0"/>
              <a:t>A Secretaria Executiva do MAPA constituiu o </a:t>
            </a:r>
            <a:r>
              <a:rPr lang="pt-BR" sz="1700" b="1" dirty="0"/>
              <a:t>Grupo de </a:t>
            </a:r>
            <a:r>
              <a:rPr lang="pt-BR" sz="1700" b="1" dirty="0" smtClean="0"/>
              <a:t>Trabalho CEPLAC </a:t>
            </a:r>
            <a:r>
              <a:rPr lang="pt-BR" sz="1700" dirty="0" smtClean="0"/>
              <a:t>para apresentar  </a:t>
            </a:r>
            <a:r>
              <a:rPr lang="pt-BR" sz="1700" dirty="0"/>
              <a:t>diagnósticos e </a:t>
            </a:r>
            <a:r>
              <a:rPr lang="pt-BR" sz="1700" dirty="0" smtClean="0"/>
              <a:t>condições </a:t>
            </a:r>
            <a:r>
              <a:rPr lang="pt-BR" sz="1700" dirty="0"/>
              <a:t>funcionais </a:t>
            </a:r>
            <a:r>
              <a:rPr lang="pt-BR" sz="1700" dirty="0" smtClean="0"/>
              <a:t>do Departamento, com vistas à elaboração de </a:t>
            </a:r>
            <a:r>
              <a:rPr lang="pt-BR" sz="1700" dirty="0"/>
              <a:t>alternativas para o alcance de sua reorganização </a:t>
            </a:r>
            <a:r>
              <a:rPr lang="pt-BR" sz="1700" dirty="0" smtClean="0"/>
              <a:t>institucional, um modelo </a:t>
            </a:r>
            <a:r>
              <a:rPr lang="pt-BR" sz="1700" dirty="0"/>
              <a:t>moderno de atuação da </a:t>
            </a:r>
            <a:r>
              <a:rPr lang="pt-BR" sz="1700" dirty="0" smtClean="0"/>
              <a:t>Ceplac.</a:t>
            </a:r>
            <a:endParaRPr lang="pt-BR" sz="1700" dirty="0"/>
          </a:p>
        </p:txBody>
      </p:sp>
      <p:sp>
        <p:nvSpPr>
          <p:cNvPr id="15" name="Retângulo 14"/>
          <p:cNvSpPr/>
          <p:nvPr/>
        </p:nvSpPr>
        <p:spPr>
          <a:xfrm>
            <a:off x="720721" y="4172887"/>
            <a:ext cx="8170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      </a:t>
            </a:r>
            <a:r>
              <a:rPr lang="pt-BR" sz="1700" b="1" dirty="0" smtClean="0"/>
              <a:t>Seminário GT CEPLAC </a:t>
            </a:r>
            <a:r>
              <a:rPr lang="pt-BR" sz="1700" dirty="0" smtClean="0"/>
              <a:t>- Temáticas: </a:t>
            </a:r>
            <a:r>
              <a:rPr lang="pt-BR" sz="1700" dirty="0"/>
              <a:t>“A Importância Político Econômica e Regional da Ceplac” e </a:t>
            </a:r>
            <a:r>
              <a:rPr lang="pt-BR" sz="1700" dirty="0" smtClean="0"/>
              <a:t>“</a:t>
            </a:r>
            <a:r>
              <a:rPr lang="pt-BR" sz="1700" dirty="0"/>
              <a:t>Ciência, Inovação e Tecnologia, que favoreça a Cadeia produtiva do Cacau”, tendo como molas propulsoras a Pesquisa e a Assistência Técnica e Extensão Rural – ATER, em era digital e coletiva</a:t>
            </a:r>
            <a:r>
              <a:rPr lang="pt-BR" dirty="0"/>
              <a:t>.</a:t>
            </a:r>
          </a:p>
        </p:txBody>
      </p:sp>
      <p:sp>
        <p:nvSpPr>
          <p:cNvPr id="16" name="Seta para a direita 15"/>
          <p:cNvSpPr/>
          <p:nvPr/>
        </p:nvSpPr>
        <p:spPr>
          <a:xfrm>
            <a:off x="827584" y="4293096"/>
            <a:ext cx="253177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6625"/>
            <a:ext cx="9180512" cy="129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27384"/>
            <a:ext cx="9144000" cy="630942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Ações Estruturantes</a:t>
            </a:r>
            <a:endParaRPr lang="pt-BR" sz="3500" b="1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11560" y="692696"/>
            <a:ext cx="8335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       </a:t>
            </a:r>
            <a:r>
              <a:rPr lang="pt-BR" sz="1700" b="1" dirty="0" smtClean="0"/>
              <a:t>Pesquisa </a:t>
            </a:r>
            <a:r>
              <a:rPr lang="pt-BR" sz="1700" dirty="0" smtClean="0"/>
              <a:t>voltada para o atendimento das demandas da cadeia produtiva e da necessidade de aumento da produção de cacau, com o objetivo de suprir a planta industrial instalada e passar da condição de importador </a:t>
            </a:r>
            <a:r>
              <a:rPr lang="pt-BR" sz="1700" dirty="0"/>
              <a:t>para exportador </a:t>
            </a:r>
            <a:r>
              <a:rPr lang="pt-BR" sz="1700" dirty="0" smtClean="0"/>
              <a:t>de amêndoas de cacau.</a:t>
            </a:r>
            <a:endParaRPr lang="pt-BR" sz="1700" dirty="0"/>
          </a:p>
        </p:txBody>
      </p:sp>
      <p:sp>
        <p:nvSpPr>
          <p:cNvPr id="16" name="Seta para a direita 15"/>
          <p:cNvSpPr/>
          <p:nvPr/>
        </p:nvSpPr>
        <p:spPr>
          <a:xfrm>
            <a:off x="718423" y="836712"/>
            <a:ext cx="253177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611560" y="1700808"/>
            <a:ext cx="8429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     </a:t>
            </a:r>
            <a:r>
              <a:rPr lang="pt-BR" sz="1700" b="1" dirty="0" smtClean="0"/>
              <a:t>Extensão </a:t>
            </a:r>
            <a:r>
              <a:rPr lang="pt-BR" sz="1700" dirty="0" smtClean="0"/>
              <a:t>agrícola</a:t>
            </a:r>
            <a:r>
              <a:rPr lang="pt-BR" sz="1700" b="1" dirty="0" smtClean="0"/>
              <a:t> </a:t>
            </a:r>
            <a:r>
              <a:rPr lang="pt-BR" sz="1700" dirty="0" smtClean="0"/>
              <a:t>num modelo digital e interativo, envolvendo parcerias com outros agentes da cadeia produtiva para atendimento em maior escala, </a:t>
            </a:r>
            <a:r>
              <a:rPr lang="pt-PT" sz="1700" dirty="0"/>
              <a:t>mediante a implantação de  plataformas digitais de assistência técnica e extensão rural</a:t>
            </a:r>
            <a:r>
              <a:rPr lang="pt-PT" sz="1700" dirty="0" smtClean="0"/>
              <a:t>.</a:t>
            </a:r>
            <a:r>
              <a:rPr lang="pt-BR" sz="1700" dirty="0" smtClean="0"/>
              <a:t>  </a:t>
            </a:r>
            <a:endParaRPr lang="pt-BR" sz="1700" dirty="0"/>
          </a:p>
        </p:txBody>
      </p:sp>
      <p:sp>
        <p:nvSpPr>
          <p:cNvPr id="18" name="Seta para a direita 17"/>
          <p:cNvSpPr/>
          <p:nvPr/>
        </p:nvSpPr>
        <p:spPr>
          <a:xfrm>
            <a:off x="646415" y="1844824"/>
            <a:ext cx="253177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9" name="Imagem 18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84179"/>
            <a:ext cx="6336704" cy="3613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7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27384"/>
            <a:ext cx="9144000" cy="630942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Ações Estruturantes</a:t>
            </a:r>
          </a:p>
        </p:txBody>
      </p:sp>
      <p:grpSp>
        <p:nvGrpSpPr>
          <p:cNvPr id="5" name="Grupo 14"/>
          <p:cNvGrpSpPr/>
          <p:nvPr/>
        </p:nvGrpSpPr>
        <p:grpSpPr>
          <a:xfrm>
            <a:off x="251520" y="548680"/>
            <a:ext cx="8712968" cy="647777"/>
            <a:chOff x="437423" y="-62796"/>
            <a:chExt cx="6123924" cy="452844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437423" y="37882"/>
              <a:ext cx="6123924" cy="25169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461921" y="-62796"/>
              <a:ext cx="6074928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dirty="0" smtClean="0">
                  <a:solidFill>
                    <a:schemeClr val="tx1"/>
                  </a:solidFill>
                </a:rPr>
                <a:t>Plano de Crescimento da Produção de Caca</a:t>
              </a:r>
              <a:r>
                <a:rPr lang="pt-BR" sz="2200" b="1" dirty="0" smtClean="0">
                  <a:solidFill>
                    <a:schemeClr val="tx1"/>
                  </a:solidFill>
                </a:rPr>
                <a:t>u</a:t>
              </a:r>
              <a:endParaRPr lang="pt-BR" sz="2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7" y="5586625"/>
            <a:ext cx="9115425" cy="1298759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33670" y="5085184"/>
            <a:ext cx="644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Associação Nacional das Indústrias Processadoras de Cacau - AIPC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5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-27384"/>
            <a:ext cx="9144000" cy="630942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Ações Estruturantes</a:t>
            </a:r>
          </a:p>
        </p:txBody>
      </p:sp>
      <p:grpSp>
        <p:nvGrpSpPr>
          <p:cNvPr id="5" name="Grupo 14"/>
          <p:cNvGrpSpPr/>
          <p:nvPr/>
        </p:nvGrpSpPr>
        <p:grpSpPr>
          <a:xfrm>
            <a:off x="251520" y="692696"/>
            <a:ext cx="8712968" cy="647777"/>
            <a:chOff x="437423" y="37882"/>
            <a:chExt cx="6123924" cy="452844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437423" y="114062"/>
              <a:ext cx="6123924" cy="25169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461921" y="37882"/>
              <a:ext cx="6074928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200" b="1" dirty="0" smtClean="0">
                  <a:solidFill>
                    <a:schemeClr val="tx1"/>
                  </a:solidFill>
                </a:rPr>
                <a:t>World Cocoa Foundation – WFC / Programa Cocoa Action</a:t>
              </a:r>
              <a:endParaRPr lang="pt-BR" sz="2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191106" y="1412776"/>
            <a:ext cx="8678112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800" dirty="0" smtClean="0"/>
          </a:p>
          <a:p>
            <a:pPr algn="just"/>
            <a:r>
              <a:rPr lang="pt-BR" sz="1700" dirty="0" smtClean="0"/>
              <a:t>Por iniciativa da World Cocoa Foundation, está sendo discutida a participação do Brasil, por intermédio do MAPA</a:t>
            </a:r>
            <a:r>
              <a:rPr lang="en-US" sz="1700" dirty="0" smtClean="0"/>
              <a:t>/CEPLAC</a:t>
            </a:r>
            <a:r>
              <a:rPr lang="pt-BR" sz="1700" dirty="0" smtClean="0"/>
              <a:t>, no programa de ação, </a:t>
            </a:r>
            <a:r>
              <a:rPr lang="pt-BR" sz="1700" b="1" i="1" dirty="0" smtClean="0"/>
              <a:t>Cocoa Action</a:t>
            </a:r>
            <a:r>
              <a:rPr lang="pt-BR" sz="1700" dirty="0" smtClean="0"/>
              <a:t>, </a:t>
            </a:r>
            <a:r>
              <a:rPr lang="pt-BR" sz="1700" dirty="0"/>
              <a:t>voltado para o desenvolvimento da cacauicultura </a:t>
            </a:r>
            <a:r>
              <a:rPr lang="pt-BR" sz="1700" dirty="0" smtClean="0"/>
              <a:t>mundial, </a:t>
            </a:r>
            <a:r>
              <a:rPr lang="pt-BR" sz="1700" dirty="0"/>
              <a:t>com experiência bem sucedida em países da </a:t>
            </a:r>
            <a:r>
              <a:rPr lang="pt-BR" sz="1700" dirty="0" smtClean="0"/>
              <a:t>África, que envolve as </a:t>
            </a:r>
            <a:r>
              <a:rPr lang="pt-BR" sz="1700" dirty="0"/>
              <a:t>áreas de pesquisa, produção, e comercialização do </a:t>
            </a:r>
            <a:r>
              <a:rPr lang="pt-BR" sz="1700" dirty="0" smtClean="0"/>
              <a:t>cacau, </a:t>
            </a:r>
            <a:r>
              <a:rPr lang="pt-BR" sz="1700" dirty="0"/>
              <a:t>especialmente no seu tríplice </a:t>
            </a:r>
            <a:r>
              <a:rPr lang="pt-BR" sz="1700" dirty="0" smtClean="0"/>
              <a:t>aspecto: sustentabilidade </a:t>
            </a:r>
            <a:r>
              <a:rPr lang="pt-BR" sz="1700" dirty="0"/>
              <a:t>social, </a:t>
            </a:r>
            <a:r>
              <a:rPr lang="pt-BR" sz="1700" dirty="0" smtClean="0"/>
              <a:t>econômica </a:t>
            </a:r>
            <a:r>
              <a:rPr lang="pt-BR" sz="1700" dirty="0"/>
              <a:t>e </a:t>
            </a:r>
            <a:r>
              <a:rPr lang="pt-BR" sz="1700" dirty="0" smtClean="0"/>
              <a:t>ambiental</a:t>
            </a:r>
            <a:r>
              <a:rPr lang="pt-BR" sz="1700" dirty="0"/>
              <a:t>.</a:t>
            </a:r>
            <a:endParaRPr lang="pt-BR" sz="1700" dirty="0" smtClean="0"/>
          </a:p>
          <a:p>
            <a:pPr algn="just"/>
            <a:endParaRPr lang="pt-BR" sz="1100" dirty="0" smtClean="0"/>
          </a:p>
          <a:p>
            <a:pPr algn="just"/>
            <a:endParaRPr lang="pt-BR" sz="800" dirty="0" smtClean="0"/>
          </a:p>
          <a:p>
            <a:pPr algn="just"/>
            <a:r>
              <a:rPr lang="pt-BR" sz="1700" dirty="0" smtClean="0"/>
              <a:t>O programa envolve ampla rede de parcerias com entidades públicas e privadas.</a:t>
            </a:r>
            <a:endParaRPr lang="pt-BR" sz="17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436096" y="4293096"/>
            <a:ext cx="33843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200" dirty="0"/>
          </a:p>
          <a:p>
            <a:pPr algn="just"/>
            <a:r>
              <a:rPr lang="pt-BR" sz="2000" dirty="0"/>
              <a:t>Está em fase de elaboração de proposta de trabalho e carta de intenções a ser assinada entre a WCF e o MAPA.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1" y="3816460"/>
            <a:ext cx="5207547" cy="285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74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1719"/>
            <a:ext cx="9144000" cy="630942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Ações Estruturantes</a:t>
            </a:r>
            <a:endParaRPr lang="pt-BR" sz="35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Grupo 14"/>
          <p:cNvGrpSpPr/>
          <p:nvPr/>
        </p:nvGrpSpPr>
        <p:grpSpPr>
          <a:xfrm>
            <a:off x="251520" y="692696"/>
            <a:ext cx="8712968" cy="647777"/>
            <a:chOff x="437423" y="37882"/>
            <a:chExt cx="6123924" cy="452844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437423" y="114062"/>
              <a:ext cx="6123924" cy="37666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pt-BR" sz="2200" b="1" i="1" dirty="0" smtClean="0">
                  <a:solidFill>
                    <a:schemeClr val="tx1"/>
                  </a:solidFill>
                </a:rPr>
                <a:t>Green Bonds </a:t>
              </a:r>
              <a:r>
                <a:rPr lang="pt-BR" sz="1900" b="1" dirty="0" smtClean="0">
                  <a:solidFill>
                    <a:schemeClr val="tx1"/>
                  </a:solidFill>
                </a:rPr>
                <a:t>– Títulos Verdes Aplicados à Cadeia Produtiva do Cacau e Chocolate</a:t>
              </a:r>
              <a:endParaRPr lang="pt-BR" sz="19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461921" y="37882"/>
              <a:ext cx="6074928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251521" y="4061971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Reunião de </a:t>
            </a:r>
            <a:r>
              <a:rPr lang="pt-BR" b="1" dirty="0"/>
              <a:t>a</a:t>
            </a:r>
            <a:r>
              <a:rPr lang="pt-BR" b="1" dirty="0" smtClean="0"/>
              <a:t>presentação do </a:t>
            </a:r>
            <a:r>
              <a:rPr lang="pt-BR" b="1" i="1" dirty="0" smtClean="0"/>
              <a:t>Green Bonds</a:t>
            </a:r>
            <a:r>
              <a:rPr lang="pt-BR" b="1" dirty="0" smtClean="0"/>
              <a:t> no MDIC</a:t>
            </a:r>
            <a:r>
              <a:rPr lang="pt-BR" dirty="0" smtClean="0"/>
              <a:t>, com a participação do MAPA</a:t>
            </a:r>
            <a:r>
              <a:rPr lang="en-US" dirty="0" smtClean="0"/>
              <a:t>/</a:t>
            </a:r>
            <a:r>
              <a:rPr lang="pt-BR" dirty="0" smtClean="0"/>
              <a:t>CEPLAC, MF, MMA, BB, BCB, BNB, BASA, BNDES, CVM, AIPC, Febraban, Arapyau, FAEB, Agri Brasil, CAF, Imaflora, Cabruca, OCB, ABICAB, CEDEME, CIC, MMA.    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86375" y="1484784"/>
            <a:ext cx="86432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i="1" dirty="0" smtClean="0"/>
              <a:t>Green Bonds - </a:t>
            </a:r>
            <a:r>
              <a:rPr lang="pt-BR" dirty="0" smtClean="0"/>
              <a:t>Instrumentos </a:t>
            </a:r>
            <a:r>
              <a:rPr lang="pt-BR" dirty="0"/>
              <a:t>financeiros para que </a:t>
            </a:r>
            <a:r>
              <a:rPr lang="pt-BR" dirty="0" smtClean="0"/>
              <a:t>empresas </a:t>
            </a:r>
            <a:r>
              <a:rPr lang="pt-BR" dirty="0"/>
              <a:t>e governos levantem recursos para investimentos em projetos que preservem o meio ambiente e promovam </a:t>
            </a:r>
            <a:r>
              <a:rPr lang="pt-BR" dirty="0" smtClean="0"/>
              <a:t>crescimento </a:t>
            </a:r>
            <a:r>
              <a:rPr lang="pt-BR" dirty="0"/>
              <a:t>sustentável.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86375" y="2577678"/>
            <a:ext cx="85340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A articulação do </a:t>
            </a:r>
            <a:r>
              <a:rPr lang="pt-BR" b="1" dirty="0"/>
              <a:t>Ministério da Indústria, Comércio Exterior e Serviços – </a:t>
            </a:r>
            <a:r>
              <a:rPr lang="pt-BR" b="1" dirty="0" smtClean="0"/>
              <a:t>MIDC </a:t>
            </a:r>
            <a:r>
              <a:rPr lang="pt-BR" dirty="0" smtClean="0"/>
              <a:t>prevê que projetos de títulos verdes possam ser aplicados à cadeia produtiva de cacau e chocolate, objetivando modernizar a expansão da cadeia.</a:t>
            </a:r>
            <a:endParaRPr lang="pt-BR" dirty="0"/>
          </a:p>
        </p:txBody>
      </p:sp>
      <p:pic>
        <p:nvPicPr>
          <p:cNvPr id="2050" name="Picture 2" descr="https://attachment.outlook.office.net/owa/valeskadf@hotmail.com/service.svc/s/GetFileAttachment?id=AQMkADAwATY0MDABLTg1M2MtZjYyMS0wMAItMDAKAEYAAAOrZfJPJKk1Q6wMokX%2B3IRUBwAqrrjHfNS0TJPRGNeDJr%2BjAAACAQwAAAAqrrjHfNS0TJPRGNeDJr%2BjAAAA9CpaIQAAAAESABAA48qKOoieIEaQ1GpJeSa5Fg%3D%3D&amp;X-OWA-CANARY=aMaSZz4eX0-mTHzuNiIUb9AsnFQ35NQYu24Jb1UsuzI2upjL9OpAyH39QYvmdSy5t5oBsxUgk-A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DA5NjAwLTIyMzUzNjQ4OTdcIixcInB1aWRcIjpcIjE3NTkyMjA4Mzk4MDY0OTdcIixcIm9pZFwiOlwiMDAwNjQwMDAtODUzYy1mNjIx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Mjg0MTE2NCwibmJmIjoxNTAyODQwNTY0fQ.itOpowcHpK05eVcuqjI-f-2kIEGHAWpOF3u1QCvUfr0i6LSXdrmukpoLzrsQZ_Vs8uma2a_ECCY_XWPcvHYthGH0Dm_DwoSEbVH74HVVnAaUTrjFMH6KdtltgOQMFUnAFpKTvbOrSfoWowQ_J4RRmeagVk7QdH9jqcC9qyYtqr7TrjcyEIj5EzfHLoVmjxHbezq46LBRB56O7lPPKryXFMbclUpeTMHCU7X2KBgYPzv_QrbZBYwvaZ91lZTIesXBeYV2t8_GRO_RL6yeOzadftDLgl23ZVDK3x0WzXM9mSXNRLsGn9pXLJi7ipkL_FlXtlI4Mgd05sEsE3srGxl6_Q&amp;owa=outlook.live.com&amp;isc=1&amp;isImagePreview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17032"/>
            <a:ext cx="482572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51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1719"/>
            <a:ext cx="9144000" cy="630942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Cacauicultura na Bahia</a:t>
            </a:r>
            <a:endParaRPr lang="pt-BR" sz="35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IMG_389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1509" y="836712"/>
            <a:ext cx="883298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9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7381</TotalTime>
  <Words>1183</Words>
  <Application>Microsoft Office PowerPoint</Application>
  <PresentationFormat>Apresentação na tela (4:3)</PresentationFormat>
  <Paragraphs>119</Paragraphs>
  <Slides>15</Slides>
  <Notes>12</Notes>
  <HiddenSlides>0</HiddenSlides>
  <MMClips>1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Aharoni</vt:lpstr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JURANDY</dc:creator>
  <cp:lastModifiedBy>Andressa Paranhos Guimarães</cp:lastModifiedBy>
  <cp:revision>656</cp:revision>
  <cp:lastPrinted>2017-08-16T19:16:49Z</cp:lastPrinted>
  <dcterms:created xsi:type="dcterms:W3CDTF">2011-11-02T13:40:28Z</dcterms:created>
  <dcterms:modified xsi:type="dcterms:W3CDTF">2017-08-16T20:13:35Z</dcterms:modified>
</cp:coreProperties>
</file>