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5" r:id="rId4"/>
    <p:sldId id="306" r:id="rId5"/>
    <p:sldId id="307" r:id="rId6"/>
    <p:sldId id="308" r:id="rId7"/>
    <p:sldId id="311" r:id="rId8"/>
    <p:sldId id="312" r:id="rId9"/>
    <p:sldId id="313" r:id="rId10"/>
    <p:sldId id="314" r:id="rId11"/>
    <p:sldId id="315" r:id="rId12"/>
    <p:sldId id="316" r:id="rId13"/>
    <p:sldId id="256" r:id="rId14"/>
    <p:sldId id="257" r:id="rId15"/>
    <p:sldId id="309" r:id="rId16"/>
    <p:sldId id="310" r:id="rId17"/>
    <p:sldId id="258" r:id="rId18"/>
    <p:sldId id="259" r:id="rId19"/>
    <p:sldId id="266" r:id="rId20"/>
    <p:sldId id="260" r:id="rId21"/>
    <p:sldId id="264" r:id="rId22"/>
    <p:sldId id="265" r:id="rId23"/>
    <p:sldId id="268" r:id="rId24"/>
    <p:sldId id="271" r:id="rId25"/>
    <p:sldId id="272" r:id="rId26"/>
    <p:sldId id="273" r:id="rId27"/>
    <p:sldId id="295" r:id="rId28"/>
    <p:sldId id="296" r:id="rId29"/>
    <p:sldId id="274" r:id="rId30"/>
    <p:sldId id="275" r:id="rId31"/>
    <p:sldId id="276" r:id="rId32"/>
    <p:sldId id="277" r:id="rId33"/>
    <p:sldId id="278" r:id="rId34"/>
    <p:sldId id="290" r:id="rId35"/>
    <p:sldId id="291" r:id="rId36"/>
    <p:sldId id="292" r:id="rId37"/>
    <p:sldId id="294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F5D"/>
    <a:srgbClr val="6F3F2D"/>
    <a:srgbClr val="4B4B4B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47" autoAdjust="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86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04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21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75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17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20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74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5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49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51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BA4F-582F-476A-8A60-6B131970E693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E7A19-8A0C-49EF-ABB2-FEA51A236D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467544" y="430195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BAHIA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7544" y="1332443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</a:rPr>
              <a:t>UM CELEIRO </a:t>
            </a:r>
            <a:r>
              <a:rPr lang="pt-BR" sz="2800" b="1" dirty="0">
                <a:solidFill>
                  <a:schemeClr val="bg1"/>
                </a:solidFill>
              </a:rPr>
              <a:t>DE OPORTUNIDADES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6C5949A-3573-4885-A82D-5567BCEF2E79}"/>
              </a:ext>
            </a:extLst>
          </p:cNvPr>
          <p:cNvSpPr txBox="1"/>
          <p:nvPr/>
        </p:nvSpPr>
        <p:spPr>
          <a:xfrm>
            <a:off x="683568" y="58052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Geól</a:t>
            </a:r>
            <a:r>
              <a:rPr lang="pt-BR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Rafael Avena Neto (</a:t>
            </a:r>
            <a:r>
              <a:rPr lang="pt-BR" sz="1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Msc</a:t>
            </a:r>
            <a:r>
              <a:rPr lang="pt-BR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pt-BR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Diretor Técnico da CBPM</a:t>
            </a:r>
          </a:p>
        </p:txBody>
      </p:sp>
    </p:spTree>
    <p:extLst>
      <p:ext uri="{BB962C8B-B14F-4D97-AF65-F5344CB8AC3E}">
        <p14:creationId xmlns:p14="http://schemas.microsoft.com/office/powerpoint/2010/main" val="211135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3" y="6490180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 SDE - 2017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A89945D-C0BE-4D49-A2E0-1A1A37E0AC92}"/>
              </a:ext>
            </a:extLst>
          </p:cNvPr>
          <p:cNvSpPr/>
          <p:nvPr/>
        </p:nvSpPr>
        <p:spPr>
          <a:xfrm>
            <a:off x="1619672" y="907559"/>
            <a:ext cx="6357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Impact" pitchFamily="34" charset="0"/>
              </a:rPr>
              <a:t>Principais Destinos das Exportações</a:t>
            </a:r>
            <a:endParaRPr lang="pt-BR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E33676-1BDB-4D57-AF0F-DE4E1EAA9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537157"/>
            <a:ext cx="7700159" cy="463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575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3" y="6490180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 SDE - 2017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FB129-36B0-4591-9AAE-A033085A9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148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chemeClr val="tx2"/>
                </a:solidFill>
                <a:latin typeface="Impact" pitchFamily="34" charset="0"/>
              </a:rPr>
              <a:t>PRINCIPAIS BENS MINERAIS IMPORTADOS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774010E-5CDE-4A4F-8A89-7015DB5D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571612"/>
            <a:ext cx="7696087" cy="463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584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3" y="6490180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 Dados Preliminares sujeitos a retificação                                                                                                          Elaboração: SDE</a:t>
            </a:r>
          </a:p>
        </p:txBody>
      </p:sp>
      <p:sp>
        <p:nvSpPr>
          <p:cNvPr id="7" name="Text Box 1008">
            <a:extLst>
              <a:ext uri="{FF2B5EF4-FFF2-40B4-BE49-F238E27FC236}">
                <a16:creationId xmlns:a16="http://schemas.microsoft.com/office/drawing/2014/main" id="{57FF43CE-342F-4E79-8169-058C58613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84969"/>
            <a:ext cx="91440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>
                <a:solidFill>
                  <a:schemeClr val="tx2"/>
                </a:solidFill>
                <a:latin typeface="Impact" pitchFamily="34" charset="0"/>
              </a:rPr>
              <a:t> </a:t>
            </a:r>
            <a:r>
              <a:rPr lang="pt-BR" sz="2400" dirty="0">
                <a:solidFill>
                  <a:schemeClr val="tx2"/>
                </a:solidFill>
                <a:latin typeface="Impact" pitchFamily="34" charset="0"/>
              </a:rPr>
              <a:t>PRINCIPAIS PROJETOS EM DESENVOLVIMENTO NA BAHIA</a:t>
            </a:r>
          </a:p>
        </p:txBody>
      </p:sp>
      <p:sp>
        <p:nvSpPr>
          <p:cNvPr id="8" name="Text Box 1009">
            <a:extLst>
              <a:ext uri="{FF2B5EF4-FFF2-40B4-BE49-F238E27FC236}">
                <a16:creationId xmlns:a16="http://schemas.microsoft.com/office/drawing/2014/main" id="{CB1EBE2A-0CCB-4600-B293-886138C1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33" y="1152984"/>
            <a:ext cx="7804732" cy="633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2000" dirty="0">
                <a:solidFill>
                  <a:srgbClr val="003366"/>
                </a:solidFill>
                <a:latin typeface="Impact" pitchFamily="34" charset="0"/>
              </a:rPr>
              <a:t>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  </a:t>
            </a: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Areia Silicosa de Alta Pureza: Belmonte (</a:t>
            </a:r>
            <a:r>
              <a:rPr lang="pt-BR" sz="1200" dirty="0">
                <a:solidFill>
                  <a:srgbClr val="C00000"/>
                </a:solidFill>
                <a:latin typeface="Impact" pitchFamily="34" charset="0"/>
              </a:rPr>
              <a:t>entrada em produção de 2 empreendimentos em 2020)</a:t>
            </a: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*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C00000"/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Bauxita : Jaguaquara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(entrada em produção provável em 10 anos)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Ferro : Sento Sé, </a:t>
            </a:r>
            <a:r>
              <a:rPr lang="pt-BR" sz="1600" dirty="0" err="1">
                <a:solidFill>
                  <a:srgbClr val="003366"/>
                </a:solidFill>
                <a:latin typeface="Impact" pitchFamily="34" charset="0"/>
              </a:rPr>
              <a:t>Piatã</a:t>
            </a: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, Xique-Xique e Brumado/Livramento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(em desenvolvimento)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Gipsita: Camamu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(entrada em produção em 2020)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Cimento: Paripiranga e </a:t>
            </a:r>
            <a:r>
              <a:rPr lang="pt-BR" sz="1600" dirty="0" err="1">
                <a:solidFill>
                  <a:srgbClr val="003366"/>
                </a:solidFill>
                <a:latin typeface="Impact" pitchFamily="34" charset="0"/>
              </a:rPr>
              <a:t>Lajedinho</a:t>
            </a: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(entrada em produção em 2020)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Cromo e minerais do grupo dos </a:t>
            </a:r>
            <a:r>
              <a:rPr lang="pt-BR" sz="1600" dirty="0" err="1">
                <a:solidFill>
                  <a:srgbClr val="003366"/>
                </a:solidFill>
                <a:latin typeface="Impact" pitchFamily="34" charset="0"/>
              </a:rPr>
              <a:t>platinoídes</a:t>
            </a: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: Maracás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(em desenvolvimento)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Grafita para Grafeno: Eunápolis, Itagimirim, </a:t>
            </a: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Ipirá*</a:t>
            </a: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e Guaratinga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(em desenvolvimento)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Areias para Filtrantes: Jeremoabo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(entrada em produção em 2020)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3366"/>
                </a:solidFill>
                <a:latin typeface="Impact" pitchFamily="34" charset="0"/>
              </a:rPr>
              <a:t> Barita:  Piraí do Norte </a:t>
            </a:r>
            <a:r>
              <a:rPr lang="pt-BR" sz="1400" dirty="0">
                <a:solidFill>
                  <a:srgbClr val="003366"/>
                </a:solidFill>
                <a:latin typeface="Impact" pitchFamily="34" charset="0"/>
              </a:rPr>
              <a:t>(entrada em produção em 2020)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003366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 err="1">
                <a:solidFill>
                  <a:srgbClr val="C00000"/>
                </a:solidFill>
                <a:latin typeface="Impact" pitchFamily="34" charset="0"/>
              </a:rPr>
              <a:t>Nefelina</a:t>
            </a: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pt-BR" sz="1600" dirty="0" err="1">
                <a:solidFill>
                  <a:srgbClr val="C00000"/>
                </a:solidFill>
                <a:latin typeface="Impact" pitchFamily="34" charset="0"/>
              </a:rPr>
              <a:t>Sienito</a:t>
            </a: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 – Itarantim (em desenvolvimento)</a:t>
            </a: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*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chemeClr val="tx2">
                  <a:lumMod val="60000"/>
                  <a:lumOff val="40000"/>
                </a:schemeClr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Ouro de Iramaia (em desenvolvimento)</a:t>
            </a: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*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chemeClr val="tx2">
                  <a:lumMod val="60000"/>
                  <a:lumOff val="40000"/>
                </a:schemeClr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Zinco , chumbo e Fosfato em Irecê/Lapão (em desenvolvimento)</a:t>
            </a: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*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pt-BR" sz="800" dirty="0">
              <a:solidFill>
                <a:srgbClr val="FF0000"/>
              </a:solidFill>
              <a:latin typeface="Impact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C00000"/>
                </a:solidFill>
                <a:latin typeface="Impact" pitchFamily="34" charset="0"/>
              </a:rPr>
              <a:t>Cobre de Curaçá (em desenvolvimento)</a:t>
            </a: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*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defRPr/>
            </a:pPr>
            <a:endParaRPr lang="pt-BR" sz="1600" dirty="0">
              <a:solidFill>
                <a:srgbClr val="FF0000"/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000" dirty="0">
                <a:solidFill>
                  <a:srgbClr val="C00000"/>
                </a:solidFill>
                <a:latin typeface="Impact" pitchFamily="34" charset="0"/>
              </a:rPr>
              <a:t>                                                                                                  * </a:t>
            </a:r>
            <a:r>
              <a:rPr lang="pt-BR" sz="1100" dirty="0">
                <a:solidFill>
                  <a:srgbClr val="C00000"/>
                </a:solidFill>
                <a:latin typeface="Impact" pitchFamily="34" charset="0"/>
              </a:rPr>
              <a:t>Projetos da CBPM</a:t>
            </a:r>
            <a:endParaRPr lang="pt-BR" sz="2900" dirty="0">
              <a:solidFill>
                <a:schemeClr val="hlink"/>
              </a:solidFill>
              <a:latin typeface="Impact" pitchFamily="34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2900" dirty="0">
              <a:solidFill>
                <a:schemeClr val="hlin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5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40522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i="1" dirty="0">
                <a:solidFill>
                  <a:srgbClr val="6F3F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CBPM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7544" y="2284423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b="1" dirty="0">
                <a:solidFill>
                  <a:srgbClr val="6F3F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 ANOS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-110163" y="2420888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50651" y="3947656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>
                <a:solidFill>
                  <a:srgbClr val="6F3F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DESCOBRINDO GRANDES</a:t>
            </a:r>
          </a:p>
          <a:p>
            <a:r>
              <a:rPr lang="pt-BR" sz="3600" i="1" dirty="0">
                <a:solidFill>
                  <a:srgbClr val="6F3F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OPORTUNIDADES MINERAIS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35938"/>
            <a:ext cx="1584176" cy="63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563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4941168"/>
            <a:ext cx="84249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MISSÃO</a:t>
            </a:r>
          </a:p>
          <a:p>
            <a:endParaRPr lang="pt-BR" dirty="0"/>
          </a:p>
          <a:p>
            <a:r>
              <a:rPr lang="pt-BR" dirty="0">
                <a:solidFill>
                  <a:srgbClr val="7D7D7D"/>
                </a:solidFill>
              </a:rPr>
              <a:t>Induzir e promover o desenvolvimento do Setor Mineral da Bahia, com eficiência técnica, econômica e social, em harmonia com a preservação do meio ambiente.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110163" y="5445224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9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467543" y="575102"/>
            <a:ext cx="694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6F3F2D"/>
                </a:solidFill>
              </a:rPr>
              <a:t>PRINCIPAIS ATIVIDADES NA ÁREA DE MINERAÇÃO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593945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orrico\Desktop\Nova pasta\linha-tem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49" y="2780928"/>
            <a:ext cx="746062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2220826" y="2134597"/>
            <a:ext cx="101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desde</a:t>
            </a:r>
          </a:p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1972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821226" y="2178268"/>
            <a:ext cx="133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operações </a:t>
            </a:r>
          </a:p>
          <a:p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de mineração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239924" y="4947560"/>
            <a:ext cx="214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526 Projetos executados</a:t>
            </a:r>
            <a:endParaRPr lang="pt-BR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261872" y="502479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2">
                    <a:lumMod val="75000"/>
                  </a:schemeClr>
                </a:solidFill>
              </a:rPr>
              <a:t>bilhão de dólares em investimentos privados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327400" y="2134597"/>
            <a:ext cx="66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613314" y="4994012"/>
            <a:ext cx="798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2">
                    <a:lumMod val="75000"/>
                  </a:schemeClr>
                </a:solidFill>
              </a:rPr>
              <a:t>2.0</a:t>
            </a:r>
          </a:p>
        </p:txBody>
      </p:sp>
      <p:pic>
        <p:nvPicPr>
          <p:cNvPr id="3075" name="Picture 3" descr="C:\Users\morrico\Desktop\Nova pasta\logo-cbp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46"/>
            <a:ext cx="1796724" cy="5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5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467544" y="57510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6F3F2D"/>
                </a:solidFill>
              </a:rPr>
              <a:t>PRINCIPAIS EMPREENDIMENTOS DE MINERAÇÃO EM ÁREAS DA CBPM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593945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C:\Users\morrico\Desktop\Nova pasta\m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53114" cy="41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539552" y="306896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BAF5D"/>
                </a:solidFill>
              </a:rPr>
              <a:t>US$20M</a:t>
            </a:r>
          </a:p>
          <a:p>
            <a:r>
              <a:rPr lang="pt-BR" sz="1200" dirty="0">
                <a:solidFill>
                  <a:srgbClr val="4B4B4B"/>
                </a:solidFill>
              </a:rPr>
              <a:t>Fosfato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Irecê/Lapão - Bahia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39551" y="4653136"/>
            <a:ext cx="2160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BAF5D"/>
                </a:solidFill>
              </a:rPr>
              <a:t>US$25Mi</a:t>
            </a:r>
          </a:p>
          <a:p>
            <a:r>
              <a:rPr lang="pt-BR" sz="1200" dirty="0" err="1">
                <a:solidFill>
                  <a:srgbClr val="4B4B4B"/>
                </a:solidFill>
              </a:rPr>
              <a:t>Bentonita</a:t>
            </a:r>
            <a:endParaRPr lang="pt-BR" sz="1200" dirty="0">
              <a:solidFill>
                <a:srgbClr val="4B4B4B"/>
              </a:solidFill>
            </a:endParaRPr>
          </a:p>
          <a:p>
            <a:r>
              <a:rPr lang="pt-BR" sz="1200" dirty="0">
                <a:solidFill>
                  <a:srgbClr val="4B4B4B"/>
                </a:solidFill>
              </a:rPr>
              <a:t>Vitória da Conquista – Bahia</a:t>
            </a:r>
          </a:p>
          <a:p>
            <a:endParaRPr lang="pt-BR" sz="1200" dirty="0">
              <a:solidFill>
                <a:srgbClr val="4B4B4B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724128" y="2114272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BAF5D"/>
                </a:solidFill>
              </a:rPr>
              <a:t>US$350Mi</a:t>
            </a:r>
          </a:p>
          <a:p>
            <a:r>
              <a:rPr lang="pt-BR" sz="1200" dirty="0">
                <a:solidFill>
                  <a:srgbClr val="4B4B4B"/>
                </a:solidFill>
              </a:rPr>
              <a:t>Vanádio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Maracás - Bahia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724128" y="3645024"/>
            <a:ext cx="1656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BAF5D"/>
                </a:solidFill>
              </a:rPr>
              <a:t>US$420Mi</a:t>
            </a:r>
          </a:p>
          <a:p>
            <a:r>
              <a:rPr lang="pt-BR" sz="1200" dirty="0">
                <a:solidFill>
                  <a:srgbClr val="4B4B4B"/>
                </a:solidFill>
              </a:rPr>
              <a:t>Ouro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Santa Luz – Bahia</a:t>
            </a:r>
          </a:p>
          <a:p>
            <a:r>
              <a:rPr lang="pt-BR" sz="1200" dirty="0">
                <a:solidFill>
                  <a:srgbClr val="4B4B4B"/>
                </a:solidFill>
              </a:rPr>
              <a:t>Negociada com a </a:t>
            </a:r>
          </a:p>
          <a:p>
            <a:r>
              <a:rPr lang="pt-BR" sz="1200" b="1" dirty="0">
                <a:solidFill>
                  <a:srgbClr val="4B4B4B"/>
                </a:solidFill>
              </a:rPr>
              <a:t>LEAGOLD</a:t>
            </a:r>
          </a:p>
        </p:txBody>
      </p:sp>
      <p:sp>
        <p:nvSpPr>
          <p:cNvPr id="2" name="Retângulo 1"/>
          <p:cNvSpPr/>
          <p:nvPr/>
        </p:nvSpPr>
        <p:spPr>
          <a:xfrm>
            <a:off x="6732240" y="530120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5724128" y="5219908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BAF5D"/>
                </a:solidFill>
              </a:rPr>
              <a:t>US$1,2Bi</a:t>
            </a:r>
          </a:p>
          <a:p>
            <a:r>
              <a:rPr lang="pt-BR" sz="1200" dirty="0">
                <a:solidFill>
                  <a:srgbClr val="4B4B4B"/>
                </a:solidFill>
              </a:rPr>
              <a:t>Níquel</a:t>
            </a:r>
          </a:p>
          <a:p>
            <a:r>
              <a:rPr lang="pt-BR" sz="1200" dirty="0">
                <a:solidFill>
                  <a:srgbClr val="4B4B4B"/>
                </a:solidFill>
              </a:rPr>
              <a:t>Itagibá - Bahia</a:t>
            </a:r>
          </a:p>
        </p:txBody>
      </p:sp>
    </p:spTree>
    <p:extLst>
      <p:ext uri="{BB962C8B-B14F-4D97-AF65-F5344CB8AC3E}">
        <p14:creationId xmlns:p14="http://schemas.microsoft.com/office/powerpoint/2010/main" val="410480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91680" y="198884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i="1" dirty="0">
                <a:solidFill>
                  <a:srgbClr val="6F3F2D"/>
                </a:solidFill>
              </a:rPr>
              <a:t>UMA EMPRESA</a:t>
            </a:r>
          </a:p>
          <a:p>
            <a:r>
              <a:rPr lang="pt-BR" sz="7200" b="1" i="1" dirty="0">
                <a:solidFill>
                  <a:srgbClr val="6F3F2D"/>
                </a:solidFill>
              </a:rPr>
              <a:t>VITORIOSA</a:t>
            </a:r>
          </a:p>
        </p:txBody>
      </p:sp>
    </p:spTree>
    <p:extLst>
      <p:ext uri="{BB962C8B-B14F-4D97-AF65-F5344CB8AC3E}">
        <p14:creationId xmlns:p14="http://schemas.microsoft.com/office/powerpoint/2010/main" val="420739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51920" y="206084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6F3F2D"/>
                </a:solidFill>
              </a:rPr>
              <a:t>UMA DAS ÚNICAS EMPRESAS ESTADUAIS DE MINERAÇÃO QUE SOBREVIVERAM NO BRASIL</a:t>
            </a:r>
          </a:p>
        </p:txBody>
      </p:sp>
    </p:spTree>
    <p:extLst>
      <p:ext uri="{BB962C8B-B14F-4D97-AF65-F5344CB8AC3E}">
        <p14:creationId xmlns:p14="http://schemas.microsoft.com/office/powerpoint/2010/main" val="413427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988840"/>
            <a:ext cx="41764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6F3F2D"/>
                </a:solidFill>
              </a:rPr>
              <a:t>DETENTORA DO CONHECIMENTO GEOLÓGICO DO TERRITÓRIO BAIANO, DIVULGADO ATRAVÉS DE PUBLICAÇÕES TÉCNICAS CONHECIDAS NO BRASIL</a:t>
            </a:r>
          </a:p>
          <a:p>
            <a:r>
              <a:rPr lang="pt-BR" sz="2200" b="1" i="1" dirty="0">
                <a:solidFill>
                  <a:srgbClr val="6F3F2D"/>
                </a:solidFill>
              </a:rPr>
              <a:t>E NO EXTERIOR</a:t>
            </a:r>
            <a:endParaRPr lang="pt-BR" sz="2200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0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rrico\Desktop\Nova pasta\Bahia_Investment_Opportunities_2018_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73"/>
            <a:ext cx="4210076" cy="55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3717032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FBAF5D"/>
                </a:solidFill>
              </a:rPr>
              <a:t>Área</a:t>
            </a:r>
          </a:p>
          <a:p>
            <a:r>
              <a:rPr lang="pt-BR" dirty="0">
                <a:solidFill>
                  <a:srgbClr val="4B4B4B"/>
                </a:solidFill>
              </a:rPr>
              <a:t>564.692 km²</a:t>
            </a:r>
          </a:p>
          <a:p>
            <a:r>
              <a:rPr lang="pt-BR" dirty="0">
                <a:solidFill>
                  <a:srgbClr val="4B4B4B"/>
                </a:solidFill>
              </a:rPr>
              <a:t>(6.6% do Brasil)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i="1" dirty="0">
                <a:solidFill>
                  <a:srgbClr val="FBAF5D"/>
                </a:solidFill>
              </a:rPr>
              <a:t>Costa</a:t>
            </a:r>
          </a:p>
          <a:p>
            <a:r>
              <a:rPr lang="pt-BR" dirty="0">
                <a:solidFill>
                  <a:srgbClr val="4B4B4B"/>
                </a:solidFill>
              </a:rPr>
              <a:t>1.188 km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i="1" dirty="0">
                <a:solidFill>
                  <a:srgbClr val="FBAF5D"/>
                </a:solidFill>
              </a:rPr>
              <a:t>Municípios</a:t>
            </a:r>
          </a:p>
          <a:p>
            <a:r>
              <a:rPr lang="pt-BR" dirty="0">
                <a:solidFill>
                  <a:srgbClr val="4B4B4B"/>
                </a:solidFill>
              </a:rPr>
              <a:t>417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539552" y="4725144"/>
            <a:ext cx="18722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39552" y="5589240"/>
            <a:ext cx="18722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933926" y="953725"/>
            <a:ext cx="3254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COMÉRCIO EXTERIOR</a:t>
            </a:r>
          </a:p>
          <a:p>
            <a:endParaRPr lang="pt-BR" sz="800" b="1" dirty="0">
              <a:solidFill>
                <a:srgbClr val="6F3F2D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US$ 13 bilhões </a:t>
            </a:r>
            <a:r>
              <a:rPr lang="pt-BR" sz="900" dirty="0">
                <a:solidFill>
                  <a:srgbClr val="4B4B4B"/>
                </a:solidFill>
              </a:rPr>
              <a:t>(exportação + importação)</a:t>
            </a:r>
          </a:p>
          <a:p>
            <a:r>
              <a:rPr lang="pt-BR" dirty="0">
                <a:solidFill>
                  <a:srgbClr val="4B4B4B"/>
                </a:solidFill>
              </a:rPr>
              <a:t>54% Região Nordeste</a:t>
            </a:r>
          </a:p>
          <a:p>
            <a:r>
              <a:rPr lang="pt-BR" dirty="0">
                <a:solidFill>
                  <a:srgbClr val="4B4B4B"/>
                </a:solidFill>
              </a:rPr>
              <a:t>3,7% Comércio Brasileiro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004048" y="3452306"/>
            <a:ext cx="325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GERAÇÃO DE EMPREGOS</a:t>
            </a:r>
          </a:p>
          <a:p>
            <a:r>
              <a:rPr lang="pt-BR" dirty="0">
                <a:solidFill>
                  <a:srgbClr val="4B4B4B"/>
                </a:solidFill>
              </a:rPr>
              <a:t>300 mil </a:t>
            </a:r>
            <a:r>
              <a:rPr lang="pt-BR" sz="900" dirty="0">
                <a:solidFill>
                  <a:srgbClr val="4B4B4B"/>
                </a:solidFill>
              </a:rPr>
              <a:t>novos empregos (2009-2018)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7544" y="476672"/>
            <a:ext cx="4166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DADOS SOCIAIS</a:t>
            </a:r>
          </a:p>
          <a:p>
            <a:r>
              <a:rPr lang="pt-BR" sz="2800" b="1" i="1" dirty="0">
                <a:solidFill>
                  <a:srgbClr val="6F3F2D"/>
                </a:solidFill>
              </a:rPr>
              <a:t>E ECONÔMICOS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43077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5652120" y="6258961"/>
            <a:ext cx="325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solidFill>
                  <a:srgbClr val="4B4B4B"/>
                </a:solidFill>
              </a:rPr>
              <a:t>US$ = RS3,50</a:t>
            </a:r>
          </a:p>
          <a:p>
            <a:pPr algn="r"/>
            <a:r>
              <a:rPr lang="pt-BR" sz="900" dirty="0">
                <a:solidFill>
                  <a:srgbClr val="4B4B4B"/>
                </a:solidFill>
              </a:rPr>
              <a:t>Fonte: BACEN (2017)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16BD3B-D6D5-4245-ADC6-54F193A32DE1}"/>
              </a:ext>
            </a:extLst>
          </p:cNvPr>
          <p:cNvSpPr txBox="1"/>
          <p:nvPr/>
        </p:nvSpPr>
        <p:spPr>
          <a:xfrm>
            <a:off x="5027723" y="4423790"/>
            <a:ext cx="325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POPULAÇÃO</a:t>
            </a:r>
          </a:p>
          <a:p>
            <a:r>
              <a:rPr lang="pt-BR" dirty="0">
                <a:solidFill>
                  <a:srgbClr val="4B4B4B"/>
                </a:solidFill>
              </a:rPr>
              <a:t>15,3 milhões </a:t>
            </a:r>
            <a:r>
              <a:rPr lang="pt-BR" sz="900" dirty="0">
                <a:solidFill>
                  <a:srgbClr val="4B4B4B"/>
                </a:solidFill>
              </a:rPr>
              <a:t>(IBGE 2016)</a:t>
            </a:r>
          </a:p>
          <a:p>
            <a:r>
              <a:rPr lang="pt-BR" dirty="0">
                <a:solidFill>
                  <a:srgbClr val="4B4B4B"/>
                </a:solidFill>
              </a:rPr>
              <a:t>1º do Nordeste</a:t>
            </a:r>
          </a:p>
          <a:p>
            <a:r>
              <a:rPr lang="pt-BR" dirty="0">
                <a:solidFill>
                  <a:srgbClr val="4B4B4B"/>
                </a:solidFill>
              </a:rPr>
              <a:t>4º do Brasil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B11EAF5-2673-4B98-A220-3D886BD5195C}"/>
              </a:ext>
            </a:extLst>
          </p:cNvPr>
          <p:cNvSpPr txBox="1"/>
          <p:nvPr/>
        </p:nvSpPr>
        <p:spPr>
          <a:xfrm>
            <a:off x="5004048" y="2060848"/>
            <a:ext cx="325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b="1" dirty="0">
              <a:solidFill>
                <a:srgbClr val="6F3F2D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6º Economia do Brasil</a:t>
            </a:r>
            <a:endParaRPr lang="pt-BR" sz="800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5º destino preferencial do investimento estrangeiro</a:t>
            </a:r>
            <a:endParaRPr lang="pt-BR" sz="900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07904" y="1484784"/>
            <a:ext cx="511256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6F3F2D"/>
                </a:solidFill>
              </a:rPr>
              <a:t>A CBPM ESTÁ FOCADA EM:</a:t>
            </a:r>
          </a:p>
          <a:p>
            <a:endParaRPr lang="pt-BR" sz="2000" dirty="0">
              <a:solidFill>
                <a:srgbClr val="7D7D7D"/>
              </a:solidFill>
            </a:endParaRPr>
          </a:p>
          <a:p>
            <a:r>
              <a:rPr lang="pt-BR" sz="2800" b="1" dirty="0"/>
              <a:t>Conhecimento Geológico (Fomento Mineral)</a:t>
            </a:r>
          </a:p>
          <a:p>
            <a:endParaRPr lang="pt-BR" sz="2800" dirty="0">
              <a:solidFill>
                <a:srgbClr val="7D7D7D"/>
              </a:solidFill>
            </a:endParaRPr>
          </a:p>
          <a:p>
            <a:r>
              <a:rPr lang="pt-BR" sz="2800" b="1" dirty="0"/>
              <a:t>Descobertas de novas oportunidades minerais</a:t>
            </a:r>
          </a:p>
          <a:p>
            <a:endParaRPr lang="pt-BR" sz="2000" dirty="0">
              <a:solidFill>
                <a:srgbClr val="7D7D7D"/>
              </a:solidFill>
            </a:endParaRPr>
          </a:p>
          <a:p>
            <a:endParaRPr lang="pt-BR" sz="2000" dirty="0">
              <a:solidFill>
                <a:srgbClr val="7D7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38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700808"/>
            <a:ext cx="46805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UMA EMPRESA IMPORTANTE PARA A ECONOMIA BAIANA</a:t>
            </a: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Ao longo dos seus 45 anos, o Estado da Bahia investiu mais de </a:t>
            </a:r>
            <a:r>
              <a:rPr lang="pt-BR" b="1" dirty="0">
                <a:solidFill>
                  <a:srgbClr val="4B4B4B"/>
                </a:solidFill>
              </a:rPr>
              <a:t>600 milhões de dólares</a:t>
            </a:r>
            <a:r>
              <a:rPr lang="pt-BR" dirty="0">
                <a:solidFill>
                  <a:srgbClr val="4B4B4B"/>
                </a:solidFill>
              </a:rPr>
              <a:t> nas pesquisas da CBPM.</a:t>
            </a:r>
          </a:p>
          <a:p>
            <a:r>
              <a:rPr lang="pt-BR" dirty="0">
                <a:solidFill>
                  <a:srgbClr val="4B4B4B"/>
                </a:solidFill>
              </a:rPr>
              <a:t>O resultado desse investimento gerou mais de </a:t>
            </a:r>
            <a:r>
              <a:rPr lang="pt-BR" b="1" dirty="0">
                <a:solidFill>
                  <a:srgbClr val="4B4B4B"/>
                </a:solidFill>
              </a:rPr>
              <a:t>5 mil novos empregos </a:t>
            </a:r>
            <a:r>
              <a:rPr lang="pt-BR" dirty="0">
                <a:solidFill>
                  <a:srgbClr val="4B4B4B"/>
                </a:solidFill>
              </a:rPr>
              <a:t>e investimentos privados de mais de </a:t>
            </a:r>
            <a:r>
              <a:rPr lang="pt-BR" b="1" dirty="0">
                <a:solidFill>
                  <a:srgbClr val="4B4B4B"/>
                </a:solidFill>
              </a:rPr>
              <a:t>2 bilhão de dólares </a:t>
            </a:r>
            <a:r>
              <a:rPr lang="pt-BR" dirty="0">
                <a:solidFill>
                  <a:srgbClr val="4B4B4B"/>
                </a:solidFill>
              </a:rPr>
              <a:t>em </a:t>
            </a:r>
            <a:r>
              <a:rPr lang="pt-BR" b="1" dirty="0">
                <a:solidFill>
                  <a:srgbClr val="4B4B4B"/>
                </a:solidFill>
              </a:rPr>
              <a:t>5 grandes minas</a:t>
            </a:r>
            <a:r>
              <a:rPr lang="pt-BR" dirty="0">
                <a:solidFill>
                  <a:srgbClr val="4B4B4B"/>
                </a:solidFill>
              </a:rPr>
              <a:t> em áreas da CBPM.</a:t>
            </a:r>
          </a:p>
        </p:txBody>
      </p:sp>
    </p:spTree>
    <p:extLst>
      <p:ext uri="{BB962C8B-B14F-4D97-AF65-F5344CB8AC3E}">
        <p14:creationId xmlns:p14="http://schemas.microsoft.com/office/powerpoint/2010/main" val="19105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476672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i="1" dirty="0">
                <a:solidFill>
                  <a:srgbClr val="FBAF5D"/>
                </a:solidFill>
              </a:rPr>
              <a:t>526</a:t>
            </a:r>
          </a:p>
          <a:p>
            <a:r>
              <a:rPr lang="pt-BR" sz="2800" b="1" i="1" dirty="0">
                <a:solidFill>
                  <a:srgbClr val="6F3F2D"/>
                </a:solidFill>
              </a:rPr>
              <a:t>PROJETOS TÉCNICOS</a:t>
            </a:r>
          </a:p>
          <a:p>
            <a:r>
              <a:rPr lang="pt-BR" sz="2800" b="1" i="1" dirty="0">
                <a:solidFill>
                  <a:srgbClr val="6F3F2D"/>
                </a:solidFill>
              </a:rPr>
              <a:t>EXECUTADOS</a:t>
            </a:r>
            <a:endParaRPr lang="pt-BR" dirty="0">
              <a:solidFill>
                <a:srgbClr val="4B4B4B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EB1EBD-586B-4E02-959C-0EA65196C672}"/>
              </a:ext>
            </a:extLst>
          </p:cNvPr>
          <p:cNvSpPr txBox="1"/>
          <p:nvPr/>
        </p:nvSpPr>
        <p:spPr>
          <a:xfrm>
            <a:off x="4139952" y="2487955"/>
            <a:ext cx="4680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i="1" dirty="0">
                <a:solidFill>
                  <a:srgbClr val="FBAF5D"/>
                </a:solidFill>
              </a:rPr>
              <a:t>118</a:t>
            </a:r>
          </a:p>
          <a:p>
            <a:r>
              <a:rPr lang="pt-BR" sz="2800" b="1" i="1" dirty="0">
                <a:solidFill>
                  <a:srgbClr val="6F3F2D"/>
                </a:solidFill>
              </a:rPr>
              <a:t>LICITAÇÕES DE OPORTUNIDADES MINERAIS REALIZADAS</a:t>
            </a:r>
          </a:p>
          <a:p>
            <a:endParaRPr lang="pt-BR" sz="2800" b="1" i="1" dirty="0">
              <a:solidFill>
                <a:srgbClr val="6F3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364303"/>
            <a:ext cx="46805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i="1" dirty="0">
                <a:solidFill>
                  <a:srgbClr val="FBAF5D"/>
                </a:solidFill>
              </a:rPr>
              <a:t>68</a:t>
            </a:r>
          </a:p>
          <a:p>
            <a:r>
              <a:rPr lang="pt-BR" sz="2400" b="1" i="1" dirty="0">
                <a:solidFill>
                  <a:srgbClr val="6F3F2D"/>
                </a:solidFill>
              </a:rPr>
              <a:t>CONTRATOS ASSINADOS DE ARRENDAMENTO E PESQUISA COMPLEMANTAR, SENDO 36 EM PLENO VIGOR</a:t>
            </a:r>
            <a:endParaRPr lang="pt-BR" sz="2400" dirty="0">
              <a:solidFill>
                <a:srgbClr val="4B4B4B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D5F9D7-E54D-4692-95B3-832836D14A0F}"/>
              </a:ext>
            </a:extLst>
          </p:cNvPr>
          <p:cNvSpPr txBox="1"/>
          <p:nvPr/>
        </p:nvSpPr>
        <p:spPr>
          <a:xfrm>
            <a:off x="4211960" y="3573016"/>
            <a:ext cx="4680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RECURSOS RECEBIDOS</a:t>
            </a:r>
          </a:p>
          <a:p>
            <a:pPr algn="ctr"/>
            <a:r>
              <a:rPr lang="pt-BR" i="1" dirty="0">
                <a:solidFill>
                  <a:srgbClr val="6F3F2D"/>
                </a:solidFill>
              </a:rPr>
              <a:t>(ROYALTIES, PRÊMIOS DE OPORTUNIDADES E SERVIÇOS)</a:t>
            </a:r>
          </a:p>
          <a:p>
            <a:endParaRPr lang="pt-BR" sz="2800" b="1" i="1" dirty="0">
              <a:solidFill>
                <a:srgbClr val="6F3F2D"/>
              </a:solidFill>
            </a:endParaRPr>
          </a:p>
          <a:p>
            <a:r>
              <a:rPr lang="pt-BR" dirty="0"/>
              <a:t>APROXIMADAMENTE</a:t>
            </a:r>
          </a:p>
          <a:p>
            <a:r>
              <a:rPr lang="pt-BR" sz="4000" b="1" i="1" dirty="0">
                <a:solidFill>
                  <a:srgbClr val="FBAF5D"/>
                </a:solidFill>
              </a:rPr>
              <a:t>R$ 150 MILHÕES</a:t>
            </a:r>
          </a:p>
        </p:txBody>
      </p:sp>
    </p:spTree>
    <p:extLst>
      <p:ext uri="{BB962C8B-B14F-4D97-AF65-F5344CB8AC3E}">
        <p14:creationId xmlns:p14="http://schemas.microsoft.com/office/powerpoint/2010/main" val="1630148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124744"/>
            <a:ext cx="331236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100% DO ESTADO COBERTO POR LEVANTAMENTO AEROGEOFÍSICO</a:t>
            </a: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Responsável pelo programa pioneiro de levantamento </a:t>
            </a:r>
            <a:r>
              <a:rPr lang="pt-BR" dirty="0" err="1">
                <a:solidFill>
                  <a:srgbClr val="4B4B4B"/>
                </a:solidFill>
              </a:rPr>
              <a:t>aerogeofísico</a:t>
            </a:r>
            <a:r>
              <a:rPr lang="pt-BR" dirty="0">
                <a:solidFill>
                  <a:srgbClr val="4B4B4B"/>
                </a:solidFill>
              </a:rPr>
              <a:t> do </a:t>
            </a:r>
            <a:r>
              <a:rPr lang="pt-BR" dirty="0" err="1">
                <a:solidFill>
                  <a:srgbClr val="4B4B4B"/>
                </a:solidFill>
              </a:rPr>
              <a:t>Brasil,iniciado</a:t>
            </a:r>
            <a:r>
              <a:rPr lang="pt-BR" dirty="0">
                <a:solidFill>
                  <a:srgbClr val="4B4B4B"/>
                </a:solidFill>
              </a:rPr>
              <a:t> em 1975 e concluído em 2016, cobrindo todo o Estado da Bahia, cujos dados estão disponíveis no nosso site www.cbpm.gov.br </a:t>
            </a:r>
          </a:p>
        </p:txBody>
      </p:sp>
    </p:spTree>
    <p:extLst>
      <p:ext uri="{BB962C8B-B14F-4D97-AF65-F5344CB8AC3E}">
        <p14:creationId xmlns:p14="http://schemas.microsoft.com/office/powerpoint/2010/main" val="194142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124744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A CBPM TEM ATUALMENTE </a:t>
            </a:r>
            <a:r>
              <a:rPr lang="pt-BR" sz="2800" b="1" i="1" dirty="0">
                <a:solidFill>
                  <a:srgbClr val="FBAF5D"/>
                </a:solidFill>
              </a:rPr>
              <a:t>585</a:t>
            </a:r>
            <a:r>
              <a:rPr lang="pt-BR" sz="2800" b="1" i="1" dirty="0">
                <a:solidFill>
                  <a:srgbClr val="6F3F2D"/>
                </a:solidFill>
              </a:rPr>
              <a:t> DIREITOS MINERÁRIOS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27" y="1484784"/>
            <a:ext cx="4203796" cy="420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9552" y="3356992"/>
            <a:ext cx="288032" cy="2880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53639" y="332185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B4B4B"/>
                </a:solidFill>
              </a:rPr>
              <a:t>Em fase de pesquisa pela CBPM</a:t>
            </a:r>
          </a:p>
        </p:txBody>
      </p:sp>
      <p:sp>
        <p:nvSpPr>
          <p:cNvPr id="7" name="Retângulo 6"/>
          <p:cNvSpPr/>
          <p:nvPr/>
        </p:nvSpPr>
        <p:spPr>
          <a:xfrm>
            <a:off x="539552" y="4365104"/>
            <a:ext cx="288032" cy="288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53639" y="432997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B4B4B"/>
                </a:solidFill>
              </a:rPr>
              <a:t>Em parceria com a iniciativa privada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08104" y="386104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>
                <a:solidFill>
                  <a:schemeClr val="bg1"/>
                </a:solidFill>
              </a:rPr>
              <a:t>463</a:t>
            </a:r>
            <a:endParaRPr lang="pt-BR" sz="48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832269" y="23488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3973491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23528" y="908720"/>
            <a:ext cx="84969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rgbClr val="6F3F2D"/>
                </a:solidFill>
              </a:rPr>
              <a:t>POLÍTICA ECONÔMICA DA CBPM NA EXPLORAÇÃO MINERAL</a:t>
            </a:r>
          </a:p>
          <a:p>
            <a:pPr algn="ctr"/>
            <a:endParaRPr lang="pt-BR" dirty="0">
              <a:solidFill>
                <a:srgbClr val="4B4B4B"/>
              </a:solidFill>
            </a:endParaRPr>
          </a:p>
          <a:p>
            <a:pPr algn="ctr"/>
            <a:endParaRPr lang="pt-BR" dirty="0">
              <a:solidFill>
                <a:srgbClr val="4B4B4B"/>
              </a:solidFill>
            </a:endParaRPr>
          </a:p>
        </p:txBody>
      </p:sp>
      <p:pic>
        <p:nvPicPr>
          <p:cNvPr id="3" name="Picture 2" descr="C:\Users\rneto\Downloads\Relação entre Ocorrências Minerais.jpg">
            <a:extLst>
              <a:ext uri="{FF2B5EF4-FFF2-40B4-BE49-F238E27FC236}">
                <a16:creationId xmlns:a16="http://schemas.microsoft.com/office/drawing/2014/main" id="{BB555A1D-8FEE-486B-8799-70BDD47D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r="8570"/>
          <a:stretch/>
        </p:blipFill>
        <p:spPr bwMode="auto">
          <a:xfrm>
            <a:off x="1187625" y="2830400"/>
            <a:ext cx="6891866" cy="371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790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ranapanemaa.jpg">
            <a:extLst>
              <a:ext uri="{FF2B5EF4-FFF2-40B4-BE49-F238E27FC236}">
                <a16:creationId xmlns:a16="http://schemas.microsoft.com/office/drawing/2014/main" id="{7D82C9C5-1DA5-4E00-A6B2-BD445096D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928079"/>
            <a:ext cx="6811044" cy="570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10A99E0-4A04-410E-9216-83A3C435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28079"/>
            <a:ext cx="4032448" cy="6155531"/>
          </a:xfrm>
          <a:custGeom>
            <a:avLst/>
            <a:gdLst>
              <a:gd name="connsiteX0" fmla="*/ 0 w 8643998"/>
              <a:gd name="connsiteY0" fmla="*/ 0 h 3801041"/>
              <a:gd name="connsiteX1" fmla="*/ 8643998 w 8643998"/>
              <a:gd name="connsiteY1" fmla="*/ 0 h 3801041"/>
              <a:gd name="connsiteX2" fmla="*/ 8643998 w 8643998"/>
              <a:gd name="connsiteY2" fmla="*/ 3801041 h 3801041"/>
              <a:gd name="connsiteX3" fmla="*/ 0 w 8643998"/>
              <a:gd name="connsiteY3" fmla="*/ 3801041 h 3801041"/>
              <a:gd name="connsiteX4" fmla="*/ 0 w 8643998"/>
              <a:gd name="connsiteY4" fmla="*/ 0 h 3801041"/>
              <a:gd name="connsiteX0" fmla="*/ 0 w 8643998"/>
              <a:gd name="connsiteY0" fmla="*/ 0 h 3801041"/>
              <a:gd name="connsiteX1" fmla="*/ 8643998 w 8643998"/>
              <a:gd name="connsiteY1" fmla="*/ 0 h 3801041"/>
              <a:gd name="connsiteX2" fmla="*/ 6706674 w 8643998"/>
              <a:gd name="connsiteY2" fmla="*/ 3389081 h 3801041"/>
              <a:gd name="connsiteX3" fmla="*/ 0 w 8643998"/>
              <a:gd name="connsiteY3" fmla="*/ 3801041 h 3801041"/>
              <a:gd name="connsiteX4" fmla="*/ 0 w 8643998"/>
              <a:gd name="connsiteY4" fmla="*/ 0 h 3801041"/>
              <a:gd name="connsiteX0" fmla="*/ 0 w 8643998"/>
              <a:gd name="connsiteY0" fmla="*/ 0 h 3801041"/>
              <a:gd name="connsiteX1" fmla="*/ 8643998 w 8643998"/>
              <a:gd name="connsiteY1" fmla="*/ 0 h 3801041"/>
              <a:gd name="connsiteX2" fmla="*/ 6433168 w 8643998"/>
              <a:gd name="connsiteY2" fmla="*/ 3320422 h 3801041"/>
              <a:gd name="connsiteX3" fmla="*/ 0 w 8643998"/>
              <a:gd name="connsiteY3" fmla="*/ 3801041 h 3801041"/>
              <a:gd name="connsiteX4" fmla="*/ 0 w 8643998"/>
              <a:gd name="connsiteY4" fmla="*/ 0 h 3801041"/>
              <a:gd name="connsiteX0" fmla="*/ 0 w 8643998"/>
              <a:gd name="connsiteY0" fmla="*/ 0 h 3801041"/>
              <a:gd name="connsiteX1" fmla="*/ 8643998 w 8643998"/>
              <a:gd name="connsiteY1" fmla="*/ 0 h 3801041"/>
              <a:gd name="connsiteX2" fmla="*/ 6433168 w 8643998"/>
              <a:gd name="connsiteY2" fmla="*/ 3320422 h 3801041"/>
              <a:gd name="connsiteX3" fmla="*/ 0 w 8643998"/>
              <a:gd name="connsiteY3" fmla="*/ 3801041 h 3801041"/>
              <a:gd name="connsiteX4" fmla="*/ 0 w 8643998"/>
              <a:gd name="connsiteY4" fmla="*/ 0 h 3801041"/>
              <a:gd name="connsiteX0" fmla="*/ 0 w 9471106"/>
              <a:gd name="connsiteY0" fmla="*/ 0 h 3801041"/>
              <a:gd name="connsiteX1" fmla="*/ 8643998 w 9471106"/>
              <a:gd name="connsiteY1" fmla="*/ 0 h 3801041"/>
              <a:gd name="connsiteX2" fmla="*/ 8914359 w 9471106"/>
              <a:gd name="connsiteY2" fmla="*/ 1536853 h 3801041"/>
              <a:gd name="connsiteX3" fmla="*/ 6433168 w 9471106"/>
              <a:gd name="connsiteY3" fmla="*/ 3320422 h 3801041"/>
              <a:gd name="connsiteX4" fmla="*/ 0 w 9471106"/>
              <a:gd name="connsiteY4" fmla="*/ 3801041 h 3801041"/>
              <a:gd name="connsiteX5" fmla="*/ 0 w 9471106"/>
              <a:gd name="connsiteY5" fmla="*/ 0 h 3801041"/>
              <a:gd name="connsiteX0" fmla="*/ 0 w 9737905"/>
              <a:gd name="connsiteY0" fmla="*/ 0 h 3801041"/>
              <a:gd name="connsiteX1" fmla="*/ 8643998 w 9737905"/>
              <a:gd name="connsiteY1" fmla="*/ 0 h 3801041"/>
              <a:gd name="connsiteX2" fmla="*/ 9444821 w 9737905"/>
              <a:gd name="connsiteY2" fmla="*/ 1468193 h 3801041"/>
              <a:gd name="connsiteX3" fmla="*/ 6433168 w 9737905"/>
              <a:gd name="connsiteY3" fmla="*/ 3320422 h 3801041"/>
              <a:gd name="connsiteX4" fmla="*/ 0 w 9737905"/>
              <a:gd name="connsiteY4" fmla="*/ 3801041 h 3801041"/>
              <a:gd name="connsiteX5" fmla="*/ 0 w 9737905"/>
              <a:gd name="connsiteY5" fmla="*/ 0 h 3801041"/>
              <a:gd name="connsiteX0" fmla="*/ 0 w 9737905"/>
              <a:gd name="connsiteY0" fmla="*/ 0 h 3801041"/>
              <a:gd name="connsiteX1" fmla="*/ 8643998 w 9737905"/>
              <a:gd name="connsiteY1" fmla="*/ 0 h 3801041"/>
              <a:gd name="connsiteX2" fmla="*/ 9444821 w 9737905"/>
              <a:gd name="connsiteY2" fmla="*/ 1468193 h 3801041"/>
              <a:gd name="connsiteX3" fmla="*/ 5203468 w 9737905"/>
              <a:gd name="connsiteY3" fmla="*/ 3371916 h 3801041"/>
              <a:gd name="connsiteX4" fmla="*/ 0 w 9737905"/>
              <a:gd name="connsiteY4" fmla="*/ 3801041 h 3801041"/>
              <a:gd name="connsiteX5" fmla="*/ 0 w 9737905"/>
              <a:gd name="connsiteY5" fmla="*/ 0 h 3801041"/>
              <a:gd name="connsiteX0" fmla="*/ 0 w 9737905"/>
              <a:gd name="connsiteY0" fmla="*/ 0 h 3801041"/>
              <a:gd name="connsiteX1" fmla="*/ 8643998 w 9737905"/>
              <a:gd name="connsiteY1" fmla="*/ 0 h 3801041"/>
              <a:gd name="connsiteX2" fmla="*/ 9444821 w 9737905"/>
              <a:gd name="connsiteY2" fmla="*/ 1468193 h 3801041"/>
              <a:gd name="connsiteX3" fmla="*/ 4648896 w 9737905"/>
              <a:gd name="connsiteY3" fmla="*/ 3406246 h 3801041"/>
              <a:gd name="connsiteX4" fmla="*/ 0 w 9737905"/>
              <a:gd name="connsiteY4" fmla="*/ 3801041 h 3801041"/>
              <a:gd name="connsiteX5" fmla="*/ 0 w 9737905"/>
              <a:gd name="connsiteY5" fmla="*/ 0 h 3801041"/>
              <a:gd name="connsiteX0" fmla="*/ 0 w 11348959"/>
              <a:gd name="connsiteY0" fmla="*/ 17165 h 3818206"/>
              <a:gd name="connsiteX1" fmla="*/ 10910507 w 11348959"/>
              <a:gd name="connsiteY1" fmla="*/ 0 h 3818206"/>
              <a:gd name="connsiteX2" fmla="*/ 9444821 w 11348959"/>
              <a:gd name="connsiteY2" fmla="*/ 1485358 h 3818206"/>
              <a:gd name="connsiteX3" fmla="*/ 4648896 w 11348959"/>
              <a:gd name="connsiteY3" fmla="*/ 3423411 h 3818206"/>
              <a:gd name="connsiteX4" fmla="*/ 0 w 11348959"/>
              <a:gd name="connsiteY4" fmla="*/ 3818206 h 3818206"/>
              <a:gd name="connsiteX5" fmla="*/ 0 w 11348959"/>
              <a:gd name="connsiteY5" fmla="*/ 17165 h 3818206"/>
              <a:gd name="connsiteX0" fmla="*/ 0 w 9504761"/>
              <a:gd name="connsiteY0" fmla="*/ 34330 h 3835371"/>
              <a:gd name="connsiteX1" fmla="*/ 6980284 w 9504761"/>
              <a:gd name="connsiteY1" fmla="*/ 0 h 3835371"/>
              <a:gd name="connsiteX2" fmla="*/ 9444821 w 9504761"/>
              <a:gd name="connsiteY2" fmla="*/ 1502523 h 3835371"/>
              <a:gd name="connsiteX3" fmla="*/ 4648896 w 9504761"/>
              <a:gd name="connsiteY3" fmla="*/ 3440576 h 3835371"/>
              <a:gd name="connsiteX4" fmla="*/ 0 w 9504761"/>
              <a:gd name="connsiteY4" fmla="*/ 3835371 h 3835371"/>
              <a:gd name="connsiteX5" fmla="*/ 0 w 9504761"/>
              <a:gd name="connsiteY5" fmla="*/ 34330 h 3835371"/>
              <a:gd name="connsiteX0" fmla="*/ 0 w 8865292"/>
              <a:gd name="connsiteY0" fmla="*/ 34330 h 3835371"/>
              <a:gd name="connsiteX1" fmla="*/ 6980284 w 8865292"/>
              <a:gd name="connsiteY1" fmla="*/ 0 h 3835371"/>
              <a:gd name="connsiteX2" fmla="*/ 8769689 w 8865292"/>
              <a:gd name="connsiteY2" fmla="*/ 1571183 h 3835371"/>
              <a:gd name="connsiteX3" fmla="*/ 4648896 w 8865292"/>
              <a:gd name="connsiteY3" fmla="*/ 3440576 h 3835371"/>
              <a:gd name="connsiteX4" fmla="*/ 0 w 8865292"/>
              <a:gd name="connsiteY4" fmla="*/ 3835371 h 3835371"/>
              <a:gd name="connsiteX5" fmla="*/ 0 w 8865292"/>
              <a:gd name="connsiteY5" fmla="*/ 34330 h 3835371"/>
              <a:gd name="connsiteX0" fmla="*/ 0 w 8865292"/>
              <a:gd name="connsiteY0" fmla="*/ 34330 h 3835371"/>
              <a:gd name="connsiteX1" fmla="*/ 6980284 w 8865292"/>
              <a:gd name="connsiteY1" fmla="*/ 0 h 3835371"/>
              <a:gd name="connsiteX2" fmla="*/ 8769689 w 8865292"/>
              <a:gd name="connsiteY2" fmla="*/ 1571183 h 3835371"/>
              <a:gd name="connsiteX3" fmla="*/ 3129853 w 8865292"/>
              <a:gd name="connsiteY3" fmla="*/ 3792458 h 3835371"/>
              <a:gd name="connsiteX4" fmla="*/ 0 w 8865292"/>
              <a:gd name="connsiteY4" fmla="*/ 3835371 h 3835371"/>
              <a:gd name="connsiteX5" fmla="*/ 0 w 8865292"/>
              <a:gd name="connsiteY5" fmla="*/ 34330 h 383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5292" h="3835371">
                <a:moveTo>
                  <a:pt x="0" y="34330"/>
                </a:moveTo>
                <a:lnTo>
                  <a:pt x="6980284" y="0"/>
                </a:lnTo>
                <a:cubicBezTo>
                  <a:pt x="8420426" y="8680"/>
                  <a:pt x="9138161" y="1017779"/>
                  <a:pt x="8769689" y="1571183"/>
                </a:cubicBezTo>
                <a:cubicBezTo>
                  <a:pt x="8401217" y="2124587"/>
                  <a:pt x="4569995" y="3167632"/>
                  <a:pt x="3129853" y="3792458"/>
                </a:cubicBezTo>
                <a:lnTo>
                  <a:pt x="0" y="3835371"/>
                </a:lnTo>
                <a:lnTo>
                  <a:pt x="0" y="3433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CBPM tem uma programação técnica focada nas fases que vão da inicial a no máximo até a fase 3;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Em alguns raros casos a CBPM chega até a fase 4, para definir um Depósito;</a:t>
            </a:r>
          </a:p>
          <a:p>
            <a:pPr algn="just"/>
            <a:endParaRPr lang="pt-BR" sz="1400" dirty="0"/>
          </a:p>
          <a:p>
            <a:pPr algn="just"/>
            <a:r>
              <a:rPr lang="pt-BR" sz="1600" dirty="0"/>
              <a:t>Desde a fase 2 a CBPM já procura empresas parceiras para fazer parcerias para pesquisas complementares e para arrendar suas áreas;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Com isso a CBPM passa a ter empresas</a:t>
            </a:r>
          </a:p>
          <a:p>
            <a:pPr algn="just"/>
            <a:r>
              <a:rPr lang="pt-BR" sz="1600" dirty="0"/>
              <a:t>privadas que complementam as</a:t>
            </a:r>
          </a:p>
          <a:p>
            <a:pPr algn="just"/>
            <a:r>
              <a:rPr lang="pt-BR" sz="1600" dirty="0"/>
              <a:t>pesquisas minerais e viabilizam as</a:t>
            </a:r>
          </a:p>
          <a:p>
            <a:pPr algn="just"/>
            <a:r>
              <a:rPr lang="pt-BR" sz="1600" dirty="0"/>
              <a:t>descobertas e quando essas</a:t>
            </a:r>
          </a:p>
          <a:p>
            <a:pPr algn="just"/>
            <a:r>
              <a:rPr lang="pt-BR" sz="1600" dirty="0"/>
              <a:t>passam a produzir pagam</a:t>
            </a:r>
          </a:p>
          <a:p>
            <a:pPr algn="just"/>
            <a:r>
              <a:rPr lang="pt-BR" sz="1600" dirty="0"/>
              <a:t>Royalties, permitindo assim</a:t>
            </a:r>
          </a:p>
          <a:p>
            <a:pPr algn="just"/>
            <a:r>
              <a:rPr lang="pt-BR" sz="1600" dirty="0"/>
              <a:t>que a CBPM continue a </a:t>
            </a:r>
          </a:p>
          <a:p>
            <a:pPr algn="just"/>
            <a:r>
              <a:rPr lang="pt-BR" sz="1600" dirty="0"/>
              <a:t>fazer novas pesquisas e </a:t>
            </a:r>
          </a:p>
          <a:p>
            <a:pPr algn="just"/>
            <a:r>
              <a:rPr lang="pt-BR" sz="1600" dirty="0"/>
              <a:t>descobrir novas minas.</a:t>
            </a:r>
          </a:p>
          <a:p>
            <a:pPr algn="just"/>
            <a:endParaRPr lang="pt-BR" sz="2000" b="1" dirty="0"/>
          </a:p>
          <a:p>
            <a:pPr marL="0" lvl="6">
              <a:lnSpc>
                <a:spcPct val="150000"/>
              </a:lnSpc>
              <a:spcBef>
                <a:spcPct val="50000"/>
              </a:spcBef>
            </a:pPr>
            <a:endParaRPr lang="pt-BR" altLang="pt-BR" sz="2000" dirty="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15D9425-20DB-49B1-8ABC-26DE9B597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461665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 algn="ctr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PRINCIPAIS FASES DE PESQUISAS  MINERAL E A CBPM</a:t>
            </a:r>
          </a:p>
        </p:txBody>
      </p:sp>
    </p:spTree>
    <p:extLst>
      <p:ext uri="{BB962C8B-B14F-4D97-AF65-F5344CB8AC3E}">
        <p14:creationId xmlns:p14="http://schemas.microsoft.com/office/powerpoint/2010/main" val="393081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23528" y="908720"/>
            <a:ext cx="84969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rgbClr val="6F3F2D"/>
                </a:solidFill>
              </a:rPr>
              <a:t>PRINCIPAIS PARCEIROS DA CBPM NA EXPLORAÇÃO MINERAL</a:t>
            </a:r>
          </a:p>
          <a:p>
            <a:pPr algn="ctr"/>
            <a:endParaRPr lang="pt-BR" dirty="0">
              <a:solidFill>
                <a:srgbClr val="4B4B4B"/>
              </a:solidFill>
            </a:endParaRP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LARGO RESOURCES </a:t>
            </a:r>
            <a:r>
              <a:rPr lang="pt-BR" dirty="0">
                <a:solidFill>
                  <a:srgbClr val="4B4B4B"/>
                </a:solidFill>
              </a:rPr>
              <a:t>– VANÁDIO DE MARACÁS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LEAGOLD </a:t>
            </a:r>
            <a:r>
              <a:rPr lang="pt-BR" dirty="0">
                <a:solidFill>
                  <a:srgbClr val="4B4B4B"/>
                </a:solidFill>
              </a:rPr>
              <a:t>– OURO DE SANTA LUZ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GALVANI/FOSNOR</a:t>
            </a:r>
            <a:r>
              <a:rPr lang="pt-BR" dirty="0">
                <a:solidFill>
                  <a:srgbClr val="4B4B4B"/>
                </a:solidFill>
              </a:rPr>
              <a:t>– FOSFATO DE IRECÊ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MIRABELA/APPIAN CAPITAL</a:t>
            </a:r>
            <a:r>
              <a:rPr lang="pt-BR" dirty="0">
                <a:solidFill>
                  <a:srgbClr val="4B4B4B"/>
                </a:solidFill>
              </a:rPr>
              <a:t> – NÍQUEL DE ITAGIBÁ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CBB / GRUPO CLARIANT </a:t>
            </a:r>
            <a:r>
              <a:rPr lang="pt-BR" dirty="0">
                <a:solidFill>
                  <a:srgbClr val="4B4B4B"/>
                </a:solidFill>
              </a:rPr>
              <a:t>– BENTONITA DE V. CONQUISTA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VITRO DO BRASIL E MINERAÇÃO JUNDÚ </a:t>
            </a:r>
            <a:r>
              <a:rPr lang="pt-BR" dirty="0">
                <a:solidFill>
                  <a:srgbClr val="4B4B4B"/>
                </a:solidFill>
              </a:rPr>
              <a:t>– AREIA SILICOSA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LAGOA MATÉRIAS PRIMA </a:t>
            </a:r>
            <a:r>
              <a:rPr lang="pt-BR" dirty="0">
                <a:solidFill>
                  <a:srgbClr val="4B4B4B"/>
                </a:solidFill>
              </a:rPr>
              <a:t>– QUARTZO E FELDSPATO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BF4</a:t>
            </a:r>
            <a:r>
              <a:rPr lang="pt-BR" dirty="0">
                <a:solidFill>
                  <a:srgbClr val="4B4B4B"/>
                </a:solidFill>
              </a:rPr>
              <a:t> – NEFELINA SIENITO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CERÂMICA PÉROLA BRANCA, SIMONASSI,CERAMUS E INCEFRA </a:t>
            </a:r>
            <a:r>
              <a:rPr lang="pt-BR" dirty="0">
                <a:solidFill>
                  <a:srgbClr val="4B4B4B"/>
                </a:solidFill>
              </a:rPr>
              <a:t>- ARGILA</a:t>
            </a:r>
          </a:p>
          <a:p>
            <a:pPr algn="ctr"/>
            <a:r>
              <a:rPr lang="pt-BR" b="1" dirty="0">
                <a:solidFill>
                  <a:srgbClr val="4B4B4B"/>
                </a:solidFill>
              </a:rPr>
              <a:t>PEVAL </a:t>
            </a:r>
            <a:r>
              <a:rPr lang="pt-BR" dirty="0">
                <a:solidFill>
                  <a:srgbClr val="4B4B4B"/>
                </a:solidFill>
              </a:rPr>
              <a:t>– ROCHA ORNAMENTAL</a:t>
            </a:r>
          </a:p>
          <a:p>
            <a:pPr algn="ctr"/>
            <a:r>
              <a:rPr lang="pt-BR" sz="1600" b="1" dirty="0">
                <a:solidFill>
                  <a:srgbClr val="4B4B4B"/>
                </a:solidFill>
              </a:rPr>
              <a:t>PEDREIRA PETROLINA </a:t>
            </a:r>
            <a:r>
              <a:rPr lang="pt-BR" dirty="0">
                <a:solidFill>
                  <a:srgbClr val="4B4B4B"/>
                </a:solidFill>
              </a:rPr>
              <a:t>– Cobre de Curaçá, entre outras</a:t>
            </a:r>
          </a:p>
          <a:p>
            <a:pPr algn="ctr"/>
            <a:endParaRPr lang="pt-BR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92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96752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BENTONITA DE V. DA </a:t>
            </a:r>
          </a:p>
          <a:p>
            <a:r>
              <a:rPr lang="pt-BR" sz="2400" b="1" i="1" dirty="0">
                <a:solidFill>
                  <a:srgbClr val="6F3F2D"/>
                </a:solidFill>
              </a:rPr>
              <a:t>CONQUISTA - 2007 </a:t>
            </a:r>
          </a:p>
          <a:p>
            <a:r>
              <a:rPr lang="pt-BR" sz="2000" b="1" i="1" dirty="0">
                <a:solidFill>
                  <a:srgbClr val="6F3F2D"/>
                </a:solidFill>
              </a:rPr>
              <a:t>CBB / GRUPO CLARIANT</a:t>
            </a: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Investimentos: </a:t>
            </a:r>
            <a:r>
              <a:rPr lang="pt-BR" dirty="0">
                <a:solidFill>
                  <a:srgbClr val="4B4B4B"/>
                </a:solidFill>
              </a:rPr>
              <a:t>US$ 25 milhões;</a:t>
            </a:r>
          </a:p>
          <a:p>
            <a:r>
              <a:rPr lang="pt-BR" dirty="0">
                <a:solidFill>
                  <a:srgbClr val="4B4B4B"/>
                </a:solidFill>
              </a:rPr>
              <a:t>• Argila Industrial;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de 150 mil toneladas/ano;</a:t>
            </a:r>
          </a:p>
          <a:p>
            <a:r>
              <a:rPr lang="pt-BR" dirty="0">
                <a:solidFill>
                  <a:srgbClr val="4B4B4B"/>
                </a:solidFill>
              </a:rPr>
              <a:t>• Geração de mais de 100 empregos;</a:t>
            </a:r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Royalties para a CBPM </a:t>
            </a:r>
            <a:r>
              <a:rPr lang="pt-BR" dirty="0">
                <a:solidFill>
                  <a:srgbClr val="4B4B4B"/>
                </a:solidFill>
              </a:rPr>
              <a:t>de 4%;</a:t>
            </a:r>
          </a:p>
          <a:p>
            <a:r>
              <a:rPr lang="pt-BR" dirty="0">
                <a:solidFill>
                  <a:srgbClr val="4B4B4B"/>
                </a:solidFill>
              </a:rPr>
              <a:t>• Em produção.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dirty="0">
                <a:solidFill>
                  <a:srgbClr val="4B4B4B"/>
                </a:solidFill>
              </a:rPr>
              <a:t>EM ÁREAS DA CBPM E DA CBB</a:t>
            </a:r>
          </a:p>
        </p:txBody>
      </p:sp>
    </p:spTree>
    <p:extLst>
      <p:ext uri="{BB962C8B-B14F-4D97-AF65-F5344CB8AC3E}">
        <p14:creationId xmlns:p14="http://schemas.microsoft.com/office/powerpoint/2010/main" val="195978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467544" y="476672"/>
            <a:ext cx="4166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PRINCIPAIS SETORES</a:t>
            </a:r>
          </a:p>
          <a:p>
            <a:r>
              <a:rPr lang="pt-BR" sz="2800" b="1" i="1" dirty="0">
                <a:solidFill>
                  <a:srgbClr val="6F3F2D"/>
                </a:solidFill>
              </a:rPr>
              <a:t>ECONÔMICOS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43077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orrico\Desktop\Nova pasta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1714"/>
            <a:ext cx="8496944" cy="26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72652" y="21739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Agronegócio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21739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Automotivo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131840" y="2020049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Energia Renovável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15564" y="21739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Mineração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911708" y="21739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Cosméticos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452320" y="21739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Saúde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971600" y="509670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Bebida e</a:t>
            </a:r>
          </a:p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Comida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400942" y="509670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Roupas e</a:t>
            </a:r>
          </a:p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Sapatos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851920" y="509670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Infraestrutura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364088" y="509670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Papel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776468" y="509670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Óleo, Gás e</a:t>
            </a:r>
          </a:p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Químicos</a:t>
            </a:r>
          </a:p>
        </p:txBody>
      </p:sp>
    </p:spTree>
    <p:extLst>
      <p:ext uri="{BB962C8B-B14F-4D97-AF65-F5344CB8AC3E}">
        <p14:creationId xmlns:p14="http://schemas.microsoft.com/office/powerpoint/2010/main" val="810659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96752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FOSTATO DE </a:t>
            </a:r>
          </a:p>
          <a:p>
            <a:r>
              <a:rPr lang="pt-BR" sz="2400" b="1" i="1" dirty="0">
                <a:solidFill>
                  <a:srgbClr val="6F3F2D"/>
                </a:solidFill>
              </a:rPr>
              <a:t>IRECÊ / LAPÃO - 2009</a:t>
            </a:r>
          </a:p>
          <a:p>
            <a:r>
              <a:rPr lang="pt-BR" sz="2000" b="1" i="1" dirty="0">
                <a:solidFill>
                  <a:srgbClr val="6F3F2D"/>
                </a:solidFill>
              </a:rPr>
              <a:t>GALVANI/ YARA </a:t>
            </a:r>
          </a:p>
          <a:p>
            <a:endParaRPr lang="pt-BR" sz="2000" dirty="0"/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Investimentos: </a:t>
            </a:r>
            <a:r>
              <a:rPr lang="pt-BR" dirty="0">
                <a:solidFill>
                  <a:srgbClr val="4B4B4B"/>
                </a:solidFill>
              </a:rPr>
              <a:t>US$ 20 milhões;</a:t>
            </a:r>
          </a:p>
          <a:p>
            <a:r>
              <a:rPr lang="pt-BR" dirty="0">
                <a:solidFill>
                  <a:srgbClr val="4B4B4B"/>
                </a:solidFill>
              </a:rPr>
              <a:t>• 37 milhões de toneladas;</a:t>
            </a:r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Royalties para a CBPM: </a:t>
            </a:r>
            <a:r>
              <a:rPr lang="pt-BR" dirty="0">
                <a:solidFill>
                  <a:srgbClr val="4B4B4B"/>
                </a:solidFill>
              </a:rPr>
              <a:t>R$ 18,00 por tonelada de concentrado;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exaurida do </a:t>
            </a:r>
            <a:r>
              <a:rPr lang="pt-BR" dirty="0" err="1">
                <a:solidFill>
                  <a:srgbClr val="4B4B4B"/>
                </a:solidFill>
              </a:rPr>
              <a:t>supergênico</a:t>
            </a:r>
            <a:r>
              <a:rPr lang="pt-BR" dirty="0">
                <a:solidFill>
                  <a:srgbClr val="4B4B4B"/>
                </a:solidFill>
              </a:rPr>
              <a:t>. 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do primário prevista</a:t>
            </a:r>
          </a:p>
          <a:p>
            <a:r>
              <a:rPr lang="pt-BR" dirty="0">
                <a:solidFill>
                  <a:srgbClr val="4B4B4B"/>
                </a:solidFill>
              </a:rPr>
              <a:t>para iniciar em 2019.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dirty="0">
                <a:solidFill>
                  <a:srgbClr val="4B4B4B"/>
                </a:solidFill>
              </a:rPr>
              <a:t>EM ÁREAS DA CBPM</a:t>
            </a:r>
          </a:p>
        </p:txBody>
      </p:sp>
    </p:spTree>
    <p:extLst>
      <p:ext uri="{BB962C8B-B14F-4D97-AF65-F5344CB8AC3E}">
        <p14:creationId xmlns:p14="http://schemas.microsoft.com/office/powerpoint/2010/main" val="413892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96752"/>
            <a:ext cx="46085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NÍQUEL DE ITAGIBÁ - 2009</a:t>
            </a:r>
          </a:p>
          <a:p>
            <a:r>
              <a:rPr lang="pt-BR" sz="2400" b="1" i="1" dirty="0">
                <a:solidFill>
                  <a:srgbClr val="6F3F2D"/>
                </a:solidFill>
              </a:rPr>
              <a:t>MIRABELA MINERAÇÃO</a:t>
            </a: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Investimentos: </a:t>
            </a:r>
            <a:r>
              <a:rPr lang="pt-BR" dirty="0">
                <a:solidFill>
                  <a:srgbClr val="4B4B4B"/>
                </a:solidFill>
              </a:rPr>
              <a:t>US$ 1,2 </a:t>
            </a:r>
            <a:r>
              <a:rPr lang="pt-BR" dirty="0" err="1">
                <a:solidFill>
                  <a:srgbClr val="4B4B4B"/>
                </a:solidFill>
              </a:rPr>
              <a:t>bilhãos</a:t>
            </a:r>
            <a:r>
              <a:rPr lang="pt-BR" dirty="0">
                <a:solidFill>
                  <a:srgbClr val="4B4B4B"/>
                </a:solidFill>
              </a:rPr>
              <a:t>;</a:t>
            </a:r>
          </a:p>
          <a:p>
            <a:r>
              <a:rPr lang="pt-BR" dirty="0">
                <a:solidFill>
                  <a:srgbClr val="4B4B4B"/>
                </a:solidFill>
              </a:rPr>
              <a:t>• Reservas de 159 milhões de toneladas;</a:t>
            </a:r>
          </a:p>
          <a:p>
            <a:r>
              <a:rPr lang="pt-BR" dirty="0">
                <a:solidFill>
                  <a:srgbClr val="4B4B4B"/>
                </a:solidFill>
              </a:rPr>
              <a:t>• Geração de mais de 450 empregos;</a:t>
            </a:r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Royalties para a CBPM </a:t>
            </a:r>
            <a:r>
              <a:rPr lang="pt-BR" dirty="0">
                <a:solidFill>
                  <a:srgbClr val="4B4B4B"/>
                </a:solidFill>
              </a:rPr>
              <a:t>de 2,52%;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temporariamente suspensa e </a:t>
            </a:r>
          </a:p>
          <a:p>
            <a:r>
              <a:rPr lang="pt-BR" dirty="0">
                <a:solidFill>
                  <a:srgbClr val="4B4B4B"/>
                </a:solidFill>
              </a:rPr>
              <a:t>   negociação com um forte Grupo Inglês;</a:t>
            </a:r>
          </a:p>
          <a:p>
            <a:r>
              <a:rPr lang="pt-BR" dirty="0">
                <a:solidFill>
                  <a:srgbClr val="4B4B4B"/>
                </a:solidFill>
              </a:rPr>
              <a:t>   Previsão de retorno para 2019.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dirty="0">
                <a:solidFill>
                  <a:srgbClr val="4B4B4B"/>
                </a:solidFill>
              </a:rPr>
              <a:t>EM ÁREAS DA CBPM</a:t>
            </a:r>
          </a:p>
        </p:txBody>
      </p:sp>
    </p:spTree>
    <p:extLst>
      <p:ext uri="{BB962C8B-B14F-4D97-AF65-F5344CB8AC3E}">
        <p14:creationId xmlns:p14="http://schemas.microsoft.com/office/powerpoint/2010/main" val="166426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96752"/>
            <a:ext cx="49685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VANÁDIO DE MARACÁS - 2014</a:t>
            </a:r>
          </a:p>
          <a:p>
            <a:r>
              <a:rPr lang="pt-BR" sz="2000" b="1" i="1" dirty="0">
                <a:solidFill>
                  <a:srgbClr val="6F3F2D"/>
                </a:solidFill>
              </a:rPr>
              <a:t>LARGO RESOURCES</a:t>
            </a: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Investimentos: </a:t>
            </a:r>
            <a:r>
              <a:rPr lang="pt-BR" dirty="0">
                <a:solidFill>
                  <a:srgbClr val="4B4B4B"/>
                </a:solidFill>
              </a:rPr>
              <a:t>US$ 350 milhões;</a:t>
            </a:r>
          </a:p>
          <a:p>
            <a:r>
              <a:rPr lang="pt-BR" dirty="0">
                <a:solidFill>
                  <a:srgbClr val="4B4B4B"/>
                </a:solidFill>
              </a:rPr>
              <a:t>• Mina de maior teor de vanádio do mundo;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atual de 10 mil t/ano;</a:t>
            </a:r>
          </a:p>
          <a:p>
            <a:r>
              <a:rPr lang="pt-BR" dirty="0">
                <a:solidFill>
                  <a:srgbClr val="4B4B4B"/>
                </a:solidFill>
              </a:rPr>
              <a:t>• Geração de mais de 500 empregos;</a:t>
            </a:r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Royalties para a CBPM </a:t>
            </a:r>
            <a:r>
              <a:rPr lang="pt-BR" dirty="0">
                <a:solidFill>
                  <a:srgbClr val="4B4B4B"/>
                </a:solidFill>
              </a:rPr>
              <a:t>de 3%;</a:t>
            </a:r>
          </a:p>
          <a:p>
            <a:r>
              <a:rPr lang="pt-BR" dirty="0">
                <a:solidFill>
                  <a:srgbClr val="4B4B4B"/>
                </a:solidFill>
              </a:rPr>
              <a:t>• Em produção.</a:t>
            </a:r>
          </a:p>
        </p:txBody>
      </p:sp>
    </p:spTree>
    <p:extLst>
      <p:ext uri="{BB962C8B-B14F-4D97-AF65-F5344CB8AC3E}">
        <p14:creationId xmlns:p14="http://schemas.microsoft.com/office/powerpoint/2010/main" val="297162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196752"/>
            <a:ext cx="51125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6F3F2D"/>
                </a:solidFill>
              </a:rPr>
              <a:t>OURO DE SANTA LUZ - 2014</a:t>
            </a:r>
          </a:p>
          <a:p>
            <a:r>
              <a:rPr lang="pt-BR" sz="2000" b="1" i="1">
                <a:solidFill>
                  <a:srgbClr val="6F3F2D"/>
                </a:solidFill>
              </a:rPr>
              <a:t>LEAGOLD</a:t>
            </a:r>
            <a:endParaRPr lang="pt-BR" sz="2000" b="1" i="1" dirty="0">
              <a:solidFill>
                <a:srgbClr val="6F3F2D"/>
              </a:solidFill>
            </a:endParaRPr>
          </a:p>
          <a:p>
            <a:endParaRPr lang="pt-BR" dirty="0"/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Investimentos: </a:t>
            </a:r>
            <a:r>
              <a:rPr lang="pt-BR" dirty="0">
                <a:solidFill>
                  <a:srgbClr val="4B4B4B"/>
                </a:solidFill>
              </a:rPr>
              <a:t>US$ 420 milhões;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prevista de 100 mil onças/ano;</a:t>
            </a:r>
          </a:p>
          <a:p>
            <a:r>
              <a:rPr lang="pt-BR" dirty="0">
                <a:solidFill>
                  <a:srgbClr val="4B4B4B"/>
                </a:solidFill>
              </a:rPr>
              <a:t>• Reservas de 30 toneladas de ouro;</a:t>
            </a:r>
          </a:p>
          <a:p>
            <a:r>
              <a:rPr lang="pt-BR" dirty="0">
                <a:solidFill>
                  <a:srgbClr val="4B4B4B"/>
                </a:solidFill>
              </a:rPr>
              <a:t>• Geração de mais de 1.000 empregos;</a:t>
            </a:r>
          </a:p>
          <a:p>
            <a:r>
              <a:rPr lang="pt-BR" dirty="0">
                <a:solidFill>
                  <a:srgbClr val="4B4B4B"/>
                </a:solidFill>
              </a:rPr>
              <a:t>• </a:t>
            </a:r>
            <a:r>
              <a:rPr lang="pt-BR" b="1" dirty="0">
                <a:solidFill>
                  <a:srgbClr val="4B4B4B"/>
                </a:solidFill>
              </a:rPr>
              <a:t>Royalties para CBPM </a:t>
            </a:r>
            <a:r>
              <a:rPr lang="pt-BR" dirty="0">
                <a:solidFill>
                  <a:srgbClr val="4B4B4B"/>
                </a:solidFill>
              </a:rPr>
              <a:t>de 2%;</a:t>
            </a:r>
          </a:p>
          <a:p>
            <a:r>
              <a:rPr lang="pt-BR" dirty="0">
                <a:solidFill>
                  <a:srgbClr val="4B4B4B"/>
                </a:solidFill>
              </a:rPr>
              <a:t>• Produção temporariamente suspensa. Previsão de retorno para 2019.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b="1" dirty="0">
                <a:solidFill>
                  <a:srgbClr val="4B4B4B"/>
                </a:solidFill>
              </a:rPr>
              <a:t>EM ÁREAS DA CBPM</a:t>
            </a:r>
          </a:p>
        </p:txBody>
      </p:sp>
    </p:spTree>
    <p:extLst>
      <p:ext uri="{BB962C8B-B14F-4D97-AF65-F5344CB8AC3E}">
        <p14:creationId xmlns:p14="http://schemas.microsoft.com/office/powerpoint/2010/main" val="1927137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91680" y="220486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i="1" dirty="0">
                <a:solidFill>
                  <a:srgbClr val="6F3F2D"/>
                </a:solidFill>
              </a:rPr>
              <a:t>CONSIDERAÇÕES </a:t>
            </a:r>
            <a:r>
              <a:rPr lang="pt-BR" sz="6000" i="1" dirty="0">
                <a:solidFill>
                  <a:srgbClr val="6F3F2D"/>
                </a:solidFill>
              </a:rPr>
              <a:t>FINAIS</a:t>
            </a:r>
          </a:p>
        </p:txBody>
      </p:sp>
    </p:spTree>
    <p:extLst>
      <p:ext uri="{BB962C8B-B14F-4D97-AF65-F5344CB8AC3E}">
        <p14:creationId xmlns:p14="http://schemas.microsoft.com/office/powerpoint/2010/main" val="2950990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327038"/>
            <a:ext cx="842493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rgbClr val="6F3F2D"/>
                </a:solidFill>
              </a:rPr>
              <a:t>CONSIDERAÇÕES FINAIS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• Atualmente a Bahia é o estado brasileiro com maior número de  requerimentos de áreas e o 5º em produção mineral (</a:t>
            </a:r>
            <a:r>
              <a:rPr lang="pt-BR" b="1" dirty="0">
                <a:solidFill>
                  <a:srgbClr val="4B4B4B"/>
                </a:solidFill>
              </a:rPr>
              <a:t>mais de 2 bilhões de reais</a:t>
            </a:r>
            <a:r>
              <a:rPr lang="pt-BR" dirty="0">
                <a:solidFill>
                  <a:srgbClr val="4B4B4B"/>
                </a:solidFill>
              </a:rPr>
              <a:t> em 2017); 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• Nosso objetivo é tornar-se o </a:t>
            </a:r>
            <a:r>
              <a:rPr lang="pt-BR" b="1" dirty="0">
                <a:solidFill>
                  <a:srgbClr val="4B4B4B"/>
                </a:solidFill>
              </a:rPr>
              <a:t>4º colocado até 2020</a:t>
            </a:r>
            <a:r>
              <a:rPr lang="pt-BR" dirty="0">
                <a:solidFill>
                  <a:srgbClr val="4B4B4B"/>
                </a:solidFill>
              </a:rPr>
              <a:t>, pois a Bahia é um dos estados brasileiros com maior potencial para investimentos  em mineração;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• As áreas da CBPM são </a:t>
            </a:r>
          </a:p>
          <a:p>
            <a:r>
              <a:rPr lang="pt-BR" dirty="0">
                <a:solidFill>
                  <a:srgbClr val="4B4B4B"/>
                </a:solidFill>
              </a:rPr>
              <a:t>responsáveis atualmente por </a:t>
            </a:r>
          </a:p>
          <a:p>
            <a:r>
              <a:rPr lang="pt-BR" b="1" dirty="0">
                <a:solidFill>
                  <a:srgbClr val="4B4B4B"/>
                </a:solidFill>
              </a:rPr>
              <a:t>mais de 20%</a:t>
            </a:r>
            <a:r>
              <a:rPr lang="pt-BR" dirty="0">
                <a:solidFill>
                  <a:srgbClr val="4B4B4B"/>
                </a:solidFill>
              </a:rPr>
              <a:t> da produção </a:t>
            </a:r>
          </a:p>
          <a:p>
            <a:r>
              <a:rPr lang="pt-BR" dirty="0">
                <a:solidFill>
                  <a:srgbClr val="4B4B4B"/>
                </a:solidFill>
              </a:rPr>
              <a:t>mineral baiana e nosso objetivo </a:t>
            </a:r>
          </a:p>
          <a:p>
            <a:r>
              <a:rPr lang="pt-BR" dirty="0">
                <a:solidFill>
                  <a:srgbClr val="4B4B4B"/>
                </a:solidFill>
              </a:rPr>
              <a:t>é alcançar </a:t>
            </a:r>
            <a:r>
              <a:rPr lang="pt-BR" b="1" dirty="0">
                <a:solidFill>
                  <a:srgbClr val="4B4B4B"/>
                </a:solidFill>
              </a:rPr>
              <a:t>30% até 2020</a:t>
            </a:r>
            <a:r>
              <a:rPr lang="pt-BR" dirty="0">
                <a:solidFill>
                  <a:srgbClr val="4B4B4B"/>
                </a:solidFill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19326"/>
            <a:ext cx="4213350" cy="220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769805" y="39363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B4B4B"/>
                </a:solidFill>
              </a:rPr>
              <a:t>21,28%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92080" y="59403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B4B4B"/>
                </a:solidFill>
              </a:rPr>
              <a:t>78,72%</a:t>
            </a:r>
          </a:p>
        </p:txBody>
      </p:sp>
    </p:spTree>
    <p:extLst>
      <p:ext uri="{BB962C8B-B14F-4D97-AF65-F5344CB8AC3E}">
        <p14:creationId xmlns:p14="http://schemas.microsoft.com/office/powerpoint/2010/main" val="868767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836712"/>
            <a:ext cx="806489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rgbClr val="6F3F2D"/>
                </a:solidFill>
              </a:rPr>
              <a:t>PERSPECTIVAS FUTURAS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- Para os próximos anos a CBPM continuará trabalhando fortemente na busca pelo conhecimento geológico apurado, pela descoberta de novas jazidas e na atração de empresas interessadas em produzir minérios no estado;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- No lançamento de novos editais de licitação e </a:t>
            </a:r>
            <a:r>
              <a:rPr lang="pt-BR">
                <a:solidFill>
                  <a:srgbClr val="4B4B4B"/>
                </a:solidFill>
              </a:rPr>
              <a:t>oportunidades minerais, </a:t>
            </a:r>
            <a:r>
              <a:rPr lang="pt-BR" dirty="0">
                <a:solidFill>
                  <a:srgbClr val="4B4B4B"/>
                </a:solidFill>
              </a:rPr>
              <a:t>como forma de trazer novos investimentos para a Bahia, gerando assim novos empregos, atraindo empresas visando empreendimentos minerais de ouro, calcário, níquel, cobre, cobalto, areia </a:t>
            </a:r>
            <a:r>
              <a:rPr lang="pt-BR" dirty="0" err="1">
                <a:solidFill>
                  <a:srgbClr val="4B4B4B"/>
                </a:solidFill>
              </a:rPr>
              <a:t>silicosa</a:t>
            </a:r>
            <a:r>
              <a:rPr lang="pt-BR" dirty="0">
                <a:solidFill>
                  <a:srgbClr val="4B4B4B"/>
                </a:solidFill>
              </a:rPr>
              <a:t>, rochas ornamentais, entre outros;</a:t>
            </a:r>
          </a:p>
          <a:p>
            <a:endParaRPr lang="pt-BR" dirty="0">
              <a:solidFill>
                <a:srgbClr val="4B4B4B"/>
              </a:solidFill>
            </a:endParaRPr>
          </a:p>
          <a:p>
            <a:r>
              <a:rPr lang="pt-BR" dirty="0">
                <a:solidFill>
                  <a:srgbClr val="4B4B4B"/>
                </a:solidFill>
              </a:rPr>
              <a:t>- Novos projetos estão sendo executados visando a descoberta de depósitos  de minerais carentes e estratégicos, como fosfato e os considerados “Portadores de Futuro” (Lítio, Nióbio, Grafita para Grafeno, Terras-Raras, entre outros).</a:t>
            </a:r>
          </a:p>
          <a:p>
            <a:endParaRPr lang="pt-BR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29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43C5E3-B579-47AA-B39B-EB6CE1BFB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/>
          <a:stretch/>
        </p:blipFill>
        <p:spPr>
          <a:xfrm>
            <a:off x="179512" y="260873"/>
            <a:ext cx="8868498" cy="639571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48E7105-A07B-42FC-948A-A7131B266A80}"/>
              </a:ext>
            </a:extLst>
          </p:cNvPr>
          <p:cNvSpPr/>
          <p:nvPr/>
        </p:nvSpPr>
        <p:spPr>
          <a:xfrm>
            <a:off x="611560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www.cbpm.com.br</a:t>
            </a:r>
          </a:p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rafael.avenaneto</a:t>
            </a:r>
            <a:r>
              <a:rPr lang="pt-BR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@cbpm</a:t>
            </a:r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.ba.gov.br</a:t>
            </a:r>
          </a:p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3115 - 7445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6529C8-549F-489C-AFF1-9DD418BB25AE}"/>
              </a:ext>
            </a:extLst>
          </p:cNvPr>
          <p:cNvSpPr txBox="1"/>
          <p:nvPr/>
        </p:nvSpPr>
        <p:spPr>
          <a:xfrm>
            <a:off x="2087216" y="1204303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i="1" dirty="0">
                <a:solidFill>
                  <a:srgbClr val="6F3F2D"/>
                </a:solidFill>
              </a:rPr>
              <a:t>OBRIGADO!</a:t>
            </a:r>
            <a:endParaRPr lang="pt-BR" sz="6000" i="1" dirty="0">
              <a:solidFill>
                <a:srgbClr val="6F3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6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467544" y="575102"/>
            <a:ext cx="416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MINERAÇÃO  BAIANA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C:\Users\morrico\Desktop\Nova pasta\Bahia_Investment_Opportunities_2018_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50" y="1628801"/>
            <a:ext cx="388352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251520" y="1556793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BAF5D"/>
                </a:solidFill>
              </a:rPr>
              <a:t>1º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27584" y="155100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produtor brasileiro de urânio, cromo, </a:t>
            </a:r>
            <a:r>
              <a:rPr lang="pt-BR" sz="1000" b="1" dirty="0" err="1">
                <a:solidFill>
                  <a:srgbClr val="4B4B4B"/>
                </a:solidFill>
              </a:rPr>
              <a:t>salgema</a:t>
            </a:r>
            <a:r>
              <a:rPr lang="pt-BR" sz="1000" b="1" dirty="0">
                <a:solidFill>
                  <a:srgbClr val="4B4B4B"/>
                </a:solidFill>
              </a:rPr>
              <a:t>, Magnesita, talco, quartzo, </a:t>
            </a:r>
            <a:r>
              <a:rPr lang="pt-BR" sz="1000" b="1" dirty="0" err="1">
                <a:solidFill>
                  <a:srgbClr val="4B4B4B"/>
                </a:solidFill>
              </a:rPr>
              <a:t>diatomita</a:t>
            </a:r>
            <a:r>
              <a:rPr lang="pt-BR" sz="1000" b="1" dirty="0">
                <a:solidFill>
                  <a:srgbClr val="4B4B4B"/>
                </a:solidFill>
              </a:rPr>
              <a:t> e vanádio</a:t>
            </a:r>
          </a:p>
        </p:txBody>
      </p:sp>
      <p:pic>
        <p:nvPicPr>
          <p:cNvPr id="4099" name="Picture 3" descr="C:\Users\morrico\Desktop\Nova pasta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42190"/>
            <a:ext cx="4191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rrico\Desktop\Nova pasta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22" y="2636912"/>
            <a:ext cx="4191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orrico\Desktop\Nova pasta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22" y="3809396"/>
            <a:ext cx="4191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rrico\Desktop\Nova pasta\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82549"/>
            <a:ext cx="4191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orrico\Desktop\Nova pasta\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00232"/>
            <a:ext cx="4191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3510215" y="1551002"/>
            <a:ext cx="17231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Produção de 230,9 mil quilates de diamantes em 2017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2427825"/>
            <a:ext cx="475252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251520" y="272582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BAF5D"/>
                </a:solidFill>
              </a:rPr>
              <a:t>2º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27584" y="285853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produtor de bentonita, Gemas e níquel </a:t>
            </a:r>
            <a:r>
              <a:rPr lang="pt-BR" sz="800" b="1" dirty="0">
                <a:solidFill>
                  <a:srgbClr val="4B4B4B"/>
                </a:solidFill>
              </a:rPr>
              <a:t>(Paralisado)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510215" y="2541158"/>
            <a:ext cx="172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Gera aproximadamente 15 mil empregos, dos quais mais de 85% na região semiárida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395536" y="3356992"/>
            <a:ext cx="475252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/>
          <p:cNvSpPr txBox="1"/>
          <p:nvPr/>
        </p:nvSpPr>
        <p:spPr>
          <a:xfrm>
            <a:off x="251520" y="3672783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BAF5D"/>
                </a:solidFill>
              </a:rPr>
              <a:t>3º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827584" y="3571816"/>
            <a:ext cx="21986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na exploração de cobre, água mineral, pedras brutas e pedras preciosas, com mais de 30 variedades </a:t>
            </a:r>
            <a:r>
              <a:rPr lang="pt-BR" sz="1000" b="1" dirty="0" err="1">
                <a:solidFill>
                  <a:srgbClr val="4B4B4B"/>
                </a:solidFill>
              </a:rPr>
              <a:t>gemológicas</a:t>
            </a:r>
            <a:r>
              <a:rPr lang="pt-BR" sz="1000" b="1" dirty="0">
                <a:solidFill>
                  <a:srgbClr val="4B4B4B"/>
                </a:solidFill>
              </a:rPr>
              <a:t>, e rochas ornamentais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3510214" y="3563144"/>
            <a:ext cx="2078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100% do território coberto por aerolevantamentos geofísico e por mapeamento geológico, escalas de 1:250.000 e 50% 1:100.000, bem como outras escalas mais elevadas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395536" y="4653136"/>
            <a:ext cx="475252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3510214" y="4797152"/>
            <a:ext cx="19258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Destaque nacional em produção e venda de ouro, vanádio e molibdênio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395536" y="5445224"/>
            <a:ext cx="475252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>
          <a:xfrm>
            <a:off x="3555604" y="5519245"/>
            <a:ext cx="207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4B4B4B"/>
                </a:solidFill>
              </a:rPr>
              <a:t>O único produtor de Vanádio da América do Sul, do Granito Azul do mundo e único estado a produzir mármore </a:t>
            </a:r>
            <a:r>
              <a:rPr lang="pt-BR" sz="1000" b="1" dirty="0" err="1">
                <a:solidFill>
                  <a:srgbClr val="4B4B4B"/>
                </a:solidFill>
              </a:rPr>
              <a:t>travertino</a:t>
            </a:r>
            <a:r>
              <a:rPr lang="pt-BR" sz="1000" b="1" dirty="0">
                <a:solidFill>
                  <a:srgbClr val="4B4B4B"/>
                </a:solidFill>
              </a:rPr>
              <a:t> Bege Bahia no Brasil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D7380EA-418B-44A4-A02F-7CCF733A2C3A}"/>
              </a:ext>
            </a:extLst>
          </p:cNvPr>
          <p:cNvSpPr/>
          <p:nvPr/>
        </p:nvSpPr>
        <p:spPr>
          <a:xfrm>
            <a:off x="172125" y="4934679"/>
            <a:ext cx="2671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200" dirty="0">
                <a:latin typeface="Impact" pitchFamily="34" charset="0"/>
              </a:rPr>
              <a:t>367 mineradoras no estado, das quais cerca de 10  empresas são responsáveis por 70% da PMBC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4083CD8-E5C8-43B0-90BA-B6AC3AA991F4}"/>
              </a:ext>
            </a:extLst>
          </p:cNvPr>
          <p:cNvSpPr/>
          <p:nvPr/>
        </p:nvSpPr>
        <p:spPr>
          <a:xfrm>
            <a:off x="90524" y="5609312"/>
            <a:ext cx="5166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pt-BR" sz="1000" dirty="0">
              <a:latin typeface="Impact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1200" dirty="0">
                <a:latin typeface="Impact" pitchFamily="34" charset="0"/>
              </a:rPr>
              <a:t>Produção de 46 bens minerais</a:t>
            </a:r>
          </a:p>
          <a:p>
            <a:endParaRPr lang="pt-BR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18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rrico\Desktop\Nova pasta\Bahia_Investment_Opportunities_2018_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" y="1432869"/>
            <a:ext cx="5679696" cy="45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467544" y="575102"/>
            <a:ext cx="416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INFRAESTRUTURA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60032" y="2564904"/>
            <a:ext cx="3254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B4B4B"/>
                </a:solidFill>
              </a:rPr>
              <a:t>Ferrovia Centro-Atlântico - FCA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60032" y="3082791"/>
            <a:ext cx="325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B4B4B"/>
                </a:solidFill>
              </a:rPr>
              <a:t>Porto de Aratu</a:t>
            </a:r>
          </a:p>
          <a:p>
            <a:r>
              <a:rPr lang="pt-BR" sz="1200" b="1" dirty="0">
                <a:solidFill>
                  <a:srgbClr val="4B4B4B"/>
                </a:solidFill>
              </a:rPr>
              <a:t>Porto de Salvador</a:t>
            </a:r>
          </a:p>
          <a:p>
            <a:endParaRPr lang="pt-BR" sz="1200" dirty="0">
              <a:solidFill>
                <a:srgbClr val="4B4B4B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860032" y="4005064"/>
            <a:ext cx="3254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B4B4B"/>
                </a:solidFill>
              </a:rPr>
              <a:t>Porto de Ilhéus</a:t>
            </a:r>
          </a:p>
          <a:p>
            <a:r>
              <a:rPr lang="pt-BR" sz="1200" b="1" dirty="0">
                <a:solidFill>
                  <a:srgbClr val="4B4B4B"/>
                </a:solidFill>
              </a:rPr>
              <a:t>Porto Sul (em desenvolvimento)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860032" y="458112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B4B4B"/>
                </a:solidFill>
              </a:rPr>
              <a:t>Ferrovia Oeste-Leste – FIOL (em desenvolvimento)</a:t>
            </a:r>
          </a:p>
        </p:txBody>
      </p:sp>
    </p:spTree>
    <p:extLst>
      <p:ext uri="{BB962C8B-B14F-4D97-AF65-F5344CB8AC3E}">
        <p14:creationId xmlns:p14="http://schemas.microsoft.com/office/powerpoint/2010/main" val="353056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467544" y="57510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6F3F2D"/>
                </a:solidFill>
              </a:rPr>
              <a:t>INFRAESTRUTURA | Portos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C:\Users\morrico\Desktop\Nova pasta\Bahia_Investment_Opportunities_2018_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01086"/>
            <a:ext cx="4717289" cy="26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39552" y="1916832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PORTO DE ILHÉUS</a:t>
            </a:r>
          </a:p>
          <a:p>
            <a:r>
              <a:rPr lang="pt-BR" dirty="0">
                <a:solidFill>
                  <a:srgbClr val="4B4B4B"/>
                </a:solidFill>
              </a:rPr>
              <a:t>Capacidade: 1 </a:t>
            </a:r>
            <a:r>
              <a:rPr lang="pt-BR" dirty="0" err="1">
                <a:solidFill>
                  <a:srgbClr val="4B4B4B"/>
                </a:solidFill>
              </a:rPr>
              <a:t>Mt</a:t>
            </a:r>
            <a:r>
              <a:rPr lang="pt-BR" dirty="0">
                <a:solidFill>
                  <a:srgbClr val="4B4B4B"/>
                </a:solidFill>
              </a:rPr>
              <a:t>/ano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Usado pela Mirabela para exportação de Níquel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9552" y="314096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PORTO DE ARATU</a:t>
            </a:r>
          </a:p>
          <a:p>
            <a:r>
              <a:rPr lang="pt-BR" dirty="0">
                <a:solidFill>
                  <a:srgbClr val="4B4B4B"/>
                </a:solidFill>
              </a:rPr>
              <a:t>Capacidade: 6 </a:t>
            </a:r>
            <a:r>
              <a:rPr lang="pt-BR" dirty="0" err="1">
                <a:solidFill>
                  <a:srgbClr val="4B4B4B"/>
                </a:solidFill>
              </a:rPr>
              <a:t>Mt</a:t>
            </a:r>
            <a:r>
              <a:rPr lang="pt-BR" dirty="0">
                <a:solidFill>
                  <a:srgbClr val="4B4B4B"/>
                </a:solidFill>
              </a:rPr>
              <a:t>/ano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Carga a granel (4 terminais): líquido, gás e sólidos</a:t>
            </a:r>
          </a:p>
          <a:p>
            <a:r>
              <a:rPr lang="pt-BR" sz="1200" dirty="0">
                <a:solidFill>
                  <a:srgbClr val="4B4B4B"/>
                </a:solidFill>
              </a:rPr>
              <a:t>Usado principalmente pela mineração e produtos químicos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39552" y="450912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PORTO DE SALVADOR</a:t>
            </a:r>
          </a:p>
          <a:p>
            <a:r>
              <a:rPr lang="pt-BR" dirty="0">
                <a:solidFill>
                  <a:srgbClr val="4B4B4B"/>
                </a:solidFill>
              </a:rPr>
              <a:t>Capacidade: 5 </a:t>
            </a:r>
            <a:r>
              <a:rPr lang="pt-BR" dirty="0" err="1">
                <a:solidFill>
                  <a:srgbClr val="4B4B4B"/>
                </a:solidFill>
              </a:rPr>
              <a:t>Mt</a:t>
            </a:r>
            <a:r>
              <a:rPr lang="pt-BR" dirty="0">
                <a:solidFill>
                  <a:srgbClr val="4B4B4B"/>
                </a:solidFill>
              </a:rPr>
              <a:t>/ano | 430 k containers/ano</a:t>
            </a:r>
          </a:p>
          <a:p>
            <a:r>
              <a:rPr lang="pt-BR" sz="1200" dirty="0">
                <a:solidFill>
                  <a:srgbClr val="4B4B4B"/>
                </a:solidFill>
              </a:rPr>
              <a:t>Containers, carga geral e a granel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39552" y="5517232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F3F2D"/>
                </a:solidFill>
              </a:rPr>
              <a:t>PORTO SUL (em desenvolvimento)</a:t>
            </a:r>
          </a:p>
          <a:p>
            <a:r>
              <a:rPr lang="pt-BR" sz="1200" dirty="0">
                <a:solidFill>
                  <a:srgbClr val="4B4B4B"/>
                </a:solidFill>
              </a:rPr>
              <a:t>Investimento de </a:t>
            </a:r>
            <a:r>
              <a:rPr lang="pt-BR" sz="1200" b="1" dirty="0">
                <a:solidFill>
                  <a:srgbClr val="4B4B4B"/>
                </a:solidFill>
              </a:rPr>
              <a:t>US$ 820 milhões</a:t>
            </a:r>
          </a:p>
          <a:p>
            <a:r>
              <a:rPr lang="pt-BR" sz="1200" dirty="0">
                <a:solidFill>
                  <a:srgbClr val="4B4B4B"/>
                </a:solidFill>
              </a:rPr>
              <a:t>Projetado para armazenar </a:t>
            </a:r>
            <a:r>
              <a:rPr lang="pt-BR" sz="1200" b="1" dirty="0">
                <a:solidFill>
                  <a:srgbClr val="4B4B4B"/>
                </a:solidFill>
              </a:rPr>
              <a:t>60 </a:t>
            </a:r>
            <a:r>
              <a:rPr lang="pt-BR" sz="1200" b="1" dirty="0" err="1">
                <a:solidFill>
                  <a:srgbClr val="4B4B4B"/>
                </a:solidFill>
              </a:rPr>
              <a:t>Mt</a:t>
            </a:r>
            <a:r>
              <a:rPr lang="pt-BR" sz="1200" b="1" dirty="0">
                <a:solidFill>
                  <a:srgbClr val="4B4B4B"/>
                </a:solidFill>
              </a:rPr>
              <a:t>/ano </a:t>
            </a:r>
            <a:r>
              <a:rPr lang="pt-BR" sz="1200" dirty="0">
                <a:solidFill>
                  <a:srgbClr val="4B4B4B"/>
                </a:solidFill>
              </a:rPr>
              <a:t>de carga a granel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9512" y="190010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79512" y="306896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446421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512" y="548761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79512" y="446295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652120" y="6258961"/>
            <a:ext cx="325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900" dirty="0">
              <a:solidFill>
                <a:srgbClr val="4B4B4B"/>
              </a:solidFill>
            </a:endParaRPr>
          </a:p>
          <a:p>
            <a:pPr algn="r"/>
            <a:r>
              <a:rPr lang="pt-BR" sz="900" dirty="0">
                <a:solidFill>
                  <a:srgbClr val="4B4B4B"/>
                </a:solidFill>
              </a:rPr>
              <a:t>Fonte: </a:t>
            </a:r>
            <a:r>
              <a:rPr lang="pt-BR" sz="900" dirty="0" err="1">
                <a:solidFill>
                  <a:srgbClr val="4B4B4B"/>
                </a:solidFill>
              </a:rPr>
              <a:t>Codeba</a:t>
            </a:r>
            <a:r>
              <a:rPr lang="pt-BR" sz="900" dirty="0">
                <a:solidFill>
                  <a:srgbClr val="4B4B4B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51487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5652120" y="6258961"/>
            <a:ext cx="325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900" dirty="0">
              <a:solidFill>
                <a:srgbClr val="4B4B4B"/>
              </a:solidFill>
            </a:endParaRPr>
          </a:p>
          <a:p>
            <a:pPr algn="r"/>
            <a:r>
              <a:rPr lang="pt-BR" sz="900" dirty="0">
                <a:solidFill>
                  <a:srgbClr val="4B4B4B"/>
                </a:solidFill>
              </a:rPr>
              <a:t>Fonte: </a:t>
            </a:r>
            <a:r>
              <a:rPr lang="pt-BR" sz="900" dirty="0" err="1">
                <a:solidFill>
                  <a:srgbClr val="4B4B4B"/>
                </a:solidFill>
              </a:rPr>
              <a:t>Codeba</a:t>
            </a:r>
            <a:r>
              <a:rPr lang="pt-BR" sz="900" dirty="0">
                <a:solidFill>
                  <a:srgbClr val="4B4B4B"/>
                </a:solidFill>
              </a:rPr>
              <a:t> (2017)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D1A79094-57B4-4427-8B45-15A61BAF8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1" y="620688"/>
            <a:ext cx="91440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chemeClr val="tx2"/>
                </a:solidFill>
                <a:latin typeface="Impact" pitchFamily="34" charset="0"/>
              </a:rPr>
              <a:t>PRODUÇÃO MINERAL BAIANA COMERCIALIZADA</a:t>
            </a:r>
          </a:p>
          <a:p>
            <a:pPr algn="ctr"/>
            <a:r>
              <a:rPr lang="pt-BR" sz="2800" dirty="0">
                <a:solidFill>
                  <a:schemeClr val="tx2"/>
                </a:solidFill>
                <a:latin typeface="Impact" pitchFamily="34" charset="0"/>
              </a:rPr>
              <a:t>Principais Mineradoras</a:t>
            </a:r>
          </a:p>
          <a:p>
            <a:endParaRPr lang="pt-BR" sz="3000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1D2F40B-E2EA-4509-81F6-630C0E1E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566" y="1628800"/>
            <a:ext cx="7643866" cy="446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227842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 SDE - 2017  </a:t>
            </a:r>
          </a:p>
        </p:txBody>
      </p:sp>
    </p:spTree>
    <p:extLst>
      <p:ext uri="{BB962C8B-B14F-4D97-AF65-F5344CB8AC3E}">
        <p14:creationId xmlns:p14="http://schemas.microsoft.com/office/powerpoint/2010/main" val="108839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3" y="6490180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ANM/SDE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6BFBFC-1C4B-4672-B07A-A672393B4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76672"/>
            <a:ext cx="609515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E323A59-127C-439A-AD3B-A350DB1B2222}"/>
              </a:ext>
            </a:extLst>
          </p:cNvPr>
          <p:cNvSpPr txBox="1"/>
          <p:nvPr/>
        </p:nvSpPr>
        <p:spPr>
          <a:xfrm>
            <a:off x="6500826" y="3071810"/>
            <a:ext cx="242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latin typeface="Impact" pitchFamily="34" charset="0"/>
              </a:rPr>
              <a:t>Minas em Atividade</a:t>
            </a:r>
          </a:p>
        </p:txBody>
      </p:sp>
    </p:spTree>
    <p:extLst>
      <p:ext uri="{BB962C8B-B14F-4D97-AF65-F5344CB8AC3E}">
        <p14:creationId xmlns:p14="http://schemas.microsoft.com/office/powerpoint/2010/main" val="244384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252536" y="1169169"/>
            <a:ext cx="1728192" cy="45719"/>
          </a:xfrm>
          <a:prstGeom prst="rect">
            <a:avLst/>
          </a:prstGeom>
          <a:solidFill>
            <a:srgbClr val="FBA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9DA88C9D-F234-4877-96FF-DB4A728B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303" y="6490180"/>
            <a:ext cx="799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200" dirty="0">
                <a:solidFill>
                  <a:schemeClr val="tx2"/>
                </a:solidFill>
                <a:latin typeface="Impact" pitchFamily="34" charset="0"/>
              </a:rPr>
              <a:t>         Fonte: ANM/ SDE - 2017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4C0062C-65A5-4F6F-A91E-37B2F9BFF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4" y="64594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chemeClr val="tx2"/>
                </a:solidFill>
                <a:latin typeface="Impact" pitchFamily="34" charset="0"/>
              </a:rPr>
              <a:t>PRINCIPAIS BENS MINERAIS EXPORTADOS </a:t>
            </a:r>
            <a:endParaRPr lang="pt-BR" sz="3000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78C2C9F-ABFF-483F-B5AD-3F6717E9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50" y="1402391"/>
            <a:ext cx="7717966" cy="48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4112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a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1752</Words>
  <Application>Microsoft Office PowerPoint</Application>
  <PresentationFormat>Apresentação na tela (4:3)</PresentationFormat>
  <Paragraphs>312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ＭＳ Ｐゴシック</vt:lpstr>
      <vt:lpstr>Arial</vt:lpstr>
      <vt:lpstr>Impact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Mateus Correa de Castro Orrico</dc:creator>
  <cp:lastModifiedBy>Rafael Avena Neto</cp:lastModifiedBy>
  <cp:revision>93</cp:revision>
  <dcterms:created xsi:type="dcterms:W3CDTF">2018-04-17T13:15:32Z</dcterms:created>
  <dcterms:modified xsi:type="dcterms:W3CDTF">2018-11-27T14:53:29Z</dcterms:modified>
</cp:coreProperties>
</file>